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46"/>
  </p:notesMasterIdLst>
  <p:sldIdLst>
    <p:sldId id="256" r:id="rId2"/>
    <p:sldId id="794" r:id="rId3"/>
    <p:sldId id="775" r:id="rId4"/>
    <p:sldId id="740" r:id="rId5"/>
    <p:sldId id="785" r:id="rId6"/>
    <p:sldId id="789" r:id="rId7"/>
    <p:sldId id="777" r:id="rId8"/>
    <p:sldId id="752" r:id="rId9"/>
    <p:sldId id="753" r:id="rId10"/>
    <p:sldId id="790" r:id="rId11"/>
    <p:sldId id="791" r:id="rId12"/>
    <p:sldId id="792" r:id="rId13"/>
    <p:sldId id="783" r:id="rId14"/>
    <p:sldId id="793" r:id="rId15"/>
    <p:sldId id="754" r:id="rId16"/>
    <p:sldId id="295" r:id="rId17"/>
    <p:sldId id="723" r:id="rId18"/>
    <p:sldId id="675" r:id="rId19"/>
    <p:sldId id="297" r:id="rId20"/>
    <p:sldId id="755" r:id="rId21"/>
    <p:sldId id="370" r:id="rId22"/>
    <p:sldId id="756" r:id="rId23"/>
    <p:sldId id="757" r:id="rId24"/>
    <p:sldId id="758" r:id="rId25"/>
    <p:sldId id="759" r:id="rId26"/>
    <p:sldId id="760" r:id="rId27"/>
    <p:sldId id="761" r:id="rId28"/>
    <p:sldId id="773" r:id="rId29"/>
    <p:sldId id="762" r:id="rId30"/>
    <p:sldId id="763" r:id="rId31"/>
    <p:sldId id="764" r:id="rId32"/>
    <p:sldId id="765" r:id="rId33"/>
    <p:sldId id="766" r:id="rId34"/>
    <p:sldId id="767" r:id="rId35"/>
    <p:sldId id="786" r:id="rId36"/>
    <p:sldId id="787" r:id="rId37"/>
    <p:sldId id="770" r:id="rId38"/>
    <p:sldId id="771" r:id="rId39"/>
    <p:sldId id="784" r:id="rId40"/>
    <p:sldId id="788" r:id="rId41"/>
    <p:sldId id="795" r:id="rId42"/>
    <p:sldId id="796" r:id="rId43"/>
    <p:sldId id="797" r:id="rId44"/>
    <p:sldId id="739" r:id="rId45"/>
  </p:sldIdLst>
  <p:sldSz cx="9144000" cy="6858000" type="screen4x3"/>
  <p:notesSz cx="6858000" cy="9144000"/>
  <p:defaultTextStyle>
    <a:defPPr>
      <a:defRPr lang="en-US"/>
    </a:defPPr>
    <a:lvl1pPr algn="ctr" rtl="0" fontAlgn="base">
      <a:spcBef>
        <a:spcPct val="20000"/>
      </a:spcBef>
      <a:spcAft>
        <a:spcPct val="0"/>
      </a:spcAft>
      <a:buClr>
        <a:srgbClr val="00FFFF"/>
      </a:buClr>
      <a:buFont typeface="Wingdings" charset="0"/>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1pPr>
    <a:lvl2pPr marL="457200" algn="ctr" rtl="0" fontAlgn="base">
      <a:spcBef>
        <a:spcPct val="20000"/>
      </a:spcBef>
      <a:spcAft>
        <a:spcPct val="0"/>
      </a:spcAft>
      <a:buClr>
        <a:srgbClr val="00FFFF"/>
      </a:buClr>
      <a:buFont typeface="Wingdings" charset="0"/>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2pPr>
    <a:lvl3pPr marL="914400" algn="ctr" rtl="0" fontAlgn="base">
      <a:spcBef>
        <a:spcPct val="20000"/>
      </a:spcBef>
      <a:spcAft>
        <a:spcPct val="0"/>
      </a:spcAft>
      <a:buClr>
        <a:srgbClr val="00FFFF"/>
      </a:buClr>
      <a:buFont typeface="Wingdings" charset="0"/>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3pPr>
    <a:lvl4pPr marL="1371600" algn="ctr" rtl="0" fontAlgn="base">
      <a:spcBef>
        <a:spcPct val="20000"/>
      </a:spcBef>
      <a:spcAft>
        <a:spcPct val="0"/>
      </a:spcAft>
      <a:buClr>
        <a:srgbClr val="00FFFF"/>
      </a:buClr>
      <a:buFont typeface="Wingdings" charset="0"/>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4pPr>
    <a:lvl5pPr marL="1828800" algn="ctr" rtl="0" fontAlgn="base">
      <a:spcBef>
        <a:spcPct val="20000"/>
      </a:spcBef>
      <a:spcAft>
        <a:spcPct val="0"/>
      </a:spcAft>
      <a:buClr>
        <a:srgbClr val="00FFFF"/>
      </a:buClr>
      <a:buFont typeface="Wingdings" charset="0"/>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5pPr>
    <a:lvl6pPr marL="2286000" algn="l" defTabSz="457200" rtl="0" eaLnBrk="1" latinLnBrk="0" hangingPunct="1">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6pPr>
    <a:lvl7pPr marL="2743200" algn="l" defTabSz="457200" rtl="0" eaLnBrk="1" latinLnBrk="0" hangingPunct="1">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7pPr>
    <a:lvl8pPr marL="3200400" algn="l" defTabSz="457200" rtl="0" eaLnBrk="1" latinLnBrk="0" hangingPunct="1">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8pPr>
    <a:lvl9pPr marL="3657600" algn="l" defTabSz="457200" rtl="0" eaLnBrk="1" latinLnBrk="0" hangingPunct="1">
      <a:defRPr sz="3600" kern="1200">
        <a:solidFill>
          <a:srgbClr val="FF66FF"/>
        </a:solidFill>
        <a:effectLst>
          <a:outerShdw blurRad="38100" dist="38100" dir="2700000" algn="tl">
            <a:srgbClr val="000000">
              <a:alpha val="43137"/>
            </a:srgbClr>
          </a:outerShdw>
        </a:effectLst>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314D0"/>
    <a:srgbClr val="FFFF99"/>
    <a:srgbClr val="FFC53D"/>
    <a:srgbClr val="4654BD"/>
    <a:srgbClr val="66FF99"/>
    <a:srgbClr val="CC66FF"/>
    <a:srgbClr val="66FFFF"/>
    <a:srgbClr val="FFA28C"/>
    <a:srgbClr val="9674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4231" autoAdjust="0"/>
  </p:normalViewPr>
  <p:slideViewPr>
    <p:cSldViewPr>
      <p:cViewPr varScale="1">
        <p:scale>
          <a:sx n="86" d="100"/>
          <a:sy n="86" d="100"/>
        </p:scale>
        <p:origin x="24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99999999999999E-2"/>
          <c:y val="8.3333333333333398E-2"/>
          <c:w val="0.90500000000000003"/>
          <c:h val="0.750000000000001"/>
        </c:manualLayout>
      </c:layout>
      <c:barChart>
        <c:barDir val="col"/>
        <c:grouping val="clustered"/>
        <c:varyColors val="0"/>
        <c:ser>
          <c:idx val="0"/>
          <c:order val="0"/>
          <c:tx>
            <c:strRef>
              <c:f>Sheet1!$A$2</c:f>
              <c:strCache>
                <c:ptCount val="1"/>
                <c:pt idx="0">
                  <c:v>Netherlands</c:v>
                </c:pt>
              </c:strCache>
            </c:strRef>
          </c:tx>
          <c:spPr>
            <a:solidFill>
              <a:schemeClr val="accent1"/>
            </a:solidFill>
            <a:ln>
              <a:noFill/>
            </a:ln>
            <a:effectLst/>
          </c:spPr>
          <c:invertIfNegative val="0"/>
          <c:cat>
            <c:numRef>
              <c:f>Sheet1!$B$1:$B$1</c:f>
              <c:numCache>
                <c:formatCode>General</c:formatCode>
                <c:ptCount val="1"/>
              </c:numCache>
            </c:numRef>
          </c:cat>
          <c:val>
            <c:numRef>
              <c:f>Sheet1!$B$2:$B$2</c:f>
              <c:numCache>
                <c:formatCode>General</c:formatCode>
                <c:ptCount val="1"/>
                <c:pt idx="0">
                  <c:v>8.7000000000000011</c:v>
                </c:pt>
              </c:numCache>
            </c:numRef>
          </c:val>
        </c:ser>
        <c:ser>
          <c:idx val="1"/>
          <c:order val="1"/>
          <c:tx>
            <c:strRef>
              <c:f>Sheet1!$A$3</c:f>
              <c:strCache>
                <c:ptCount val="1"/>
                <c:pt idx="0">
                  <c:v>France </c:v>
                </c:pt>
              </c:strCache>
            </c:strRef>
          </c:tx>
          <c:spPr>
            <a:solidFill>
              <a:schemeClr val="accent2"/>
            </a:solidFill>
            <a:ln>
              <a:noFill/>
            </a:ln>
            <a:effectLst/>
          </c:spPr>
          <c:invertIfNegative val="0"/>
          <c:cat>
            <c:numRef>
              <c:f>Sheet1!$B$1:$B$1</c:f>
              <c:numCache>
                <c:formatCode>General</c:formatCode>
                <c:ptCount val="1"/>
              </c:numCache>
            </c:numRef>
          </c:cat>
          <c:val>
            <c:numRef>
              <c:f>Sheet1!$B$3:$B$3</c:f>
              <c:numCache>
                <c:formatCode>General</c:formatCode>
                <c:ptCount val="1"/>
                <c:pt idx="0">
                  <c:v>20.2</c:v>
                </c:pt>
              </c:numCache>
            </c:numRef>
          </c:val>
        </c:ser>
        <c:ser>
          <c:idx val="2"/>
          <c:order val="2"/>
          <c:tx>
            <c:strRef>
              <c:f>Sheet1!$A$4</c:f>
              <c:strCache>
                <c:ptCount val="1"/>
                <c:pt idx="0">
                  <c:v>Germany</c:v>
                </c:pt>
              </c:strCache>
            </c:strRef>
          </c:tx>
          <c:spPr>
            <a:solidFill>
              <a:schemeClr val="accent3"/>
            </a:solidFill>
            <a:ln>
              <a:noFill/>
            </a:ln>
            <a:effectLst/>
          </c:spPr>
          <c:invertIfNegative val="0"/>
          <c:cat>
            <c:numRef>
              <c:f>Sheet1!$B$1:$B$1</c:f>
              <c:numCache>
                <c:formatCode>General</c:formatCode>
                <c:ptCount val="1"/>
              </c:numCache>
            </c:numRef>
          </c:cat>
          <c:val>
            <c:numRef>
              <c:f>Sheet1!$B$4:$B$4</c:f>
              <c:numCache>
                <c:formatCode>General</c:formatCode>
                <c:ptCount val="1"/>
                <c:pt idx="0">
                  <c:v>16.100000000000001</c:v>
                </c:pt>
              </c:numCache>
            </c:numRef>
          </c:val>
        </c:ser>
        <c:ser>
          <c:idx val="3"/>
          <c:order val="3"/>
          <c:tx>
            <c:strRef>
              <c:f>Sheet1!$A$5</c:f>
              <c:strCache>
                <c:ptCount val="1"/>
                <c:pt idx="0">
                  <c:v>USA</c:v>
                </c:pt>
              </c:strCache>
            </c:strRef>
          </c:tx>
          <c:spPr>
            <a:solidFill>
              <a:schemeClr val="accent4"/>
            </a:solidFill>
            <a:ln>
              <a:noFill/>
            </a:ln>
            <a:effectLst/>
          </c:spPr>
          <c:invertIfNegative val="0"/>
          <c:cat>
            <c:numRef>
              <c:f>Sheet1!$B$1:$B$1</c:f>
              <c:numCache>
                <c:formatCode>General</c:formatCode>
                <c:ptCount val="1"/>
              </c:numCache>
            </c:numRef>
          </c:cat>
          <c:val>
            <c:numRef>
              <c:f>Sheet1!$B$5:$B$5</c:f>
              <c:numCache>
                <c:formatCode>General</c:formatCode>
                <c:ptCount val="1"/>
                <c:pt idx="0">
                  <c:v>72</c:v>
                </c:pt>
              </c:numCache>
            </c:numRef>
          </c:val>
        </c:ser>
        <c:ser>
          <c:idx val="4"/>
          <c:order val="4"/>
          <c:tx>
            <c:strRef>
              <c:f>Sheet1!$A$6</c:f>
              <c:strCache>
                <c:ptCount val="1"/>
                <c:pt idx="0">
                  <c:v>NY State</c:v>
                </c:pt>
              </c:strCache>
            </c:strRef>
          </c:tx>
          <c:spPr>
            <a:solidFill>
              <a:schemeClr val="accent5"/>
            </a:solidFill>
            <a:ln>
              <a:noFill/>
            </a:ln>
            <a:effectLst/>
          </c:spPr>
          <c:invertIfNegative val="0"/>
          <c:cat>
            <c:numRef>
              <c:f>Sheet1!$B$1:$B$1</c:f>
              <c:numCache>
                <c:formatCode>General</c:formatCode>
                <c:ptCount val="1"/>
              </c:numCache>
            </c:numRef>
          </c:cat>
          <c:val>
            <c:numRef>
              <c:f>Sheet1!$B$6:$B$6</c:f>
              <c:numCache>
                <c:formatCode>General</c:formatCode>
                <c:ptCount val="1"/>
                <c:pt idx="0">
                  <c:v>77</c:v>
                </c:pt>
              </c:numCache>
            </c:numRef>
          </c:val>
        </c:ser>
        <c:dLbls>
          <c:showLegendKey val="0"/>
          <c:showVal val="0"/>
          <c:showCatName val="0"/>
          <c:showSerName val="0"/>
          <c:showPercent val="0"/>
          <c:showBubbleSize val="0"/>
        </c:dLbls>
        <c:gapWidth val="219"/>
        <c:overlap val="-27"/>
        <c:axId val="265065176"/>
        <c:axId val="265064784"/>
      </c:barChart>
      <c:catAx>
        <c:axId val="2650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064784"/>
        <c:crosses val="autoZero"/>
        <c:auto val="1"/>
        <c:lblAlgn val="ctr"/>
        <c:lblOffset val="100"/>
        <c:tickLblSkip val="1"/>
        <c:tickMarkSkip val="1"/>
        <c:noMultiLvlLbl val="0"/>
      </c:catAx>
      <c:valAx>
        <c:axId val="2650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065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1.2880562060889901E-2"/>
          <c:y val="2.3605150214592301E-2"/>
          <c:w val="0.68149882903981296"/>
          <c:h val="0.87982832618025797"/>
        </c:manualLayout>
      </c:layout>
      <c:barChart>
        <c:barDir val="col"/>
        <c:grouping val="clustered"/>
        <c:varyColors val="0"/>
        <c:ser>
          <c:idx val="0"/>
          <c:order val="0"/>
          <c:tx>
            <c:strRef>
              <c:f>Sheet1!$A$2</c:f>
              <c:strCache>
                <c:ptCount val="1"/>
                <c:pt idx="0">
                  <c:v>LARC</c:v>
                </c:pt>
              </c:strCache>
            </c:strRef>
          </c:tx>
          <c:spPr>
            <a:solidFill>
              <a:schemeClr val="accent2">
                <a:shade val="65000"/>
              </a:schemeClr>
            </a:solidFill>
            <a:ln>
              <a:noFill/>
            </a:ln>
            <a:effectLst/>
          </c:spPr>
          <c:invertIfNegative val="0"/>
          <c:dLbls>
            <c:dLbl>
              <c:idx val="0"/>
              <c:layout/>
              <c:tx>
                <c:rich>
                  <a:bodyPr/>
                  <a:lstStyle/>
                  <a:p>
                    <a:r>
                      <a:rPr lang="en-US" sz="1400"/>
                      <a:t>72%</a:t>
                    </a:r>
                    <a:endParaRPr lang="en-US"/>
                  </a:p>
                </c:rich>
              </c:tx>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1st Qtr</c:v>
                </c:pt>
              </c:strCache>
            </c:strRef>
          </c:cat>
          <c:val>
            <c:numRef>
              <c:f>Sheet1!$B$2:$B$2</c:f>
              <c:numCache>
                <c:formatCode>0.00%</c:formatCode>
                <c:ptCount val="1"/>
                <c:pt idx="0">
                  <c:v>0.72</c:v>
                </c:pt>
              </c:numCache>
            </c:numRef>
          </c:val>
        </c:ser>
        <c:ser>
          <c:idx val="2"/>
          <c:order val="1"/>
          <c:tx>
            <c:strRef>
              <c:f>Sheet1!$A$4</c:f>
              <c:strCache>
                <c:ptCount val="1"/>
                <c:pt idx="0">
                  <c:v>Other Method</c:v>
                </c:pt>
              </c:strCache>
            </c:strRef>
          </c:tx>
          <c:spPr>
            <a:solidFill>
              <a:schemeClr val="accent2">
                <a:tint val="65000"/>
              </a:schemeClr>
            </a:solidFill>
            <a:ln>
              <a:noFill/>
            </a:ln>
            <a:effectLst/>
          </c:spPr>
          <c:invertIfNegative val="0"/>
          <c:dLbls>
            <c:dLbl>
              <c:idx val="0"/>
              <c:layout/>
              <c:tx>
                <c:rich>
                  <a:bodyPr/>
                  <a:lstStyle/>
                  <a:p>
                    <a:r>
                      <a:rPr lang="en-US" sz="1400" smtClean="0"/>
                      <a:t>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1st Qtr</c:v>
                </c:pt>
              </c:strCache>
            </c:strRef>
          </c:cat>
          <c:val>
            <c:numRef>
              <c:f>Sheet1!$B$4:$B$4</c:f>
              <c:numCache>
                <c:formatCode>0.00%</c:formatCode>
                <c:ptCount val="1"/>
                <c:pt idx="0">
                  <c:v>0.28000000000000003</c:v>
                </c:pt>
              </c:numCache>
            </c:numRef>
          </c:val>
        </c:ser>
        <c:dLbls>
          <c:showLegendKey val="0"/>
          <c:showVal val="0"/>
          <c:showCatName val="0"/>
          <c:showSerName val="0"/>
          <c:showPercent val="0"/>
          <c:showBubbleSize val="0"/>
        </c:dLbls>
        <c:gapWidth val="219"/>
        <c:overlap val="-27"/>
        <c:axId val="145053824"/>
        <c:axId val="145057352"/>
      </c:barChart>
      <c:catAx>
        <c:axId val="145053824"/>
        <c:scaling>
          <c:orientation val="minMax"/>
        </c:scaling>
        <c:delete val="1"/>
        <c:axPos val="b"/>
        <c:numFmt formatCode="General" sourceLinked="1"/>
        <c:majorTickMark val="none"/>
        <c:minorTickMark val="none"/>
        <c:tickLblPos val="nextTo"/>
        <c:crossAx val="145057352"/>
        <c:crosses val="autoZero"/>
        <c:auto val="1"/>
        <c:lblAlgn val="ctr"/>
        <c:lblOffset val="100"/>
        <c:noMultiLvlLbl val="0"/>
      </c:catAx>
      <c:valAx>
        <c:axId val="145057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053824"/>
        <c:crosses val="autoZero"/>
        <c:crossBetween val="between"/>
      </c:valAx>
      <c:spPr>
        <a:noFill/>
        <a:ln>
          <a:noFill/>
        </a:ln>
        <a:effectLst/>
      </c:spPr>
    </c:plotArea>
    <c:legend>
      <c:legendPos val="b"/>
      <c:layout>
        <c:manualLayout>
          <c:xMode val="edge"/>
          <c:yMode val="edge"/>
          <c:x val="0.295208655332303"/>
          <c:y val="0.92786792275965502"/>
          <c:w val="0.239567233384853"/>
          <c:h val="5.72511248593925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34894613583198E-2"/>
          <c:y val="6.6523605150214604E-2"/>
          <c:w val="0.896955503512881"/>
          <c:h val="0.71888412017167402"/>
        </c:manualLayout>
      </c:layout>
      <c:barChart>
        <c:barDir val="col"/>
        <c:grouping val="clustered"/>
        <c:varyColors val="0"/>
        <c:ser>
          <c:idx val="0"/>
          <c:order val="0"/>
          <c:tx>
            <c:strRef>
              <c:f>Sheet1!$A$2</c:f>
              <c:strCache>
                <c:ptCount val="1"/>
                <c:pt idx="0">
                  <c:v>14-20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LARC</c:v>
                </c:pt>
                <c:pt idx="1">
                  <c:v>Short Acting</c:v>
                </c:pt>
              </c:strCache>
            </c:strRef>
          </c:cat>
          <c:val>
            <c:numRef>
              <c:f>Sheet1!$B$2:$C$2</c:f>
              <c:numCache>
                <c:formatCode>0%</c:formatCode>
                <c:ptCount val="2"/>
                <c:pt idx="0">
                  <c:v>0.62000000000000099</c:v>
                </c:pt>
                <c:pt idx="1">
                  <c:v>0.38</c:v>
                </c:pt>
              </c:numCache>
            </c:numRef>
          </c:val>
        </c:ser>
        <c:ser>
          <c:idx val="1"/>
          <c:order val="1"/>
          <c:tx>
            <c:strRef>
              <c:f>Sheet1!$A$3</c:f>
              <c:strCache>
                <c:ptCount val="1"/>
                <c:pt idx="0">
                  <c:v>14-17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LARC</c:v>
                </c:pt>
                <c:pt idx="1">
                  <c:v>Short Acting</c:v>
                </c:pt>
              </c:strCache>
            </c:strRef>
          </c:cat>
          <c:val>
            <c:numRef>
              <c:f>Sheet1!$B$3:$C$3</c:f>
              <c:numCache>
                <c:formatCode>0%</c:formatCode>
                <c:ptCount val="2"/>
                <c:pt idx="0">
                  <c:v>0.69000000000000095</c:v>
                </c:pt>
                <c:pt idx="1">
                  <c:v>0.31</c:v>
                </c:pt>
              </c:numCache>
            </c:numRef>
          </c:val>
        </c:ser>
        <c:ser>
          <c:idx val="2"/>
          <c:order val="2"/>
          <c:tx>
            <c:strRef>
              <c:f>Sheet1!$A$4</c:f>
              <c:strCache>
                <c:ptCount val="1"/>
                <c:pt idx="0">
                  <c:v>18-20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LARC</c:v>
                </c:pt>
                <c:pt idx="1">
                  <c:v>Short Acting</c:v>
                </c:pt>
              </c:strCache>
            </c:strRef>
          </c:cat>
          <c:val>
            <c:numRef>
              <c:f>Sheet1!$B$4:$C$4</c:f>
              <c:numCache>
                <c:formatCode>0%</c:formatCode>
                <c:ptCount val="2"/>
                <c:pt idx="0">
                  <c:v>0.61000000000000099</c:v>
                </c:pt>
                <c:pt idx="1">
                  <c:v>0.39</c:v>
                </c:pt>
              </c:numCache>
            </c:numRef>
          </c:val>
        </c:ser>
        <c:dLbls>
          <c:showLegendKey val="0"/>
          <c:showVal val="1"/>
          <c:showCatName val="0"/>
          <c:showSerName val="0"/>
          <c:showPercent val="0"/>
          <c:showBubbleSize val="0"/>
        </c:dLbls>
        <c:gapWidth val="150"/>
        <c:axId val="265068312"/>
        <c:axId val="308378696"/>
      </c:barChart>
      <c:catAx>
        <c:axId val="265068312"/>
        <c:scaling>
          <c:orientation val="minMax"/>
        </c:scaling>
        <c:delete val="0"/>
        <c:axPos val="b"/>
        <c:numFmt formatCode="General" sourceLinked="1"/>
        <c:majorTickMark val="out"/>
        <c:minorTickMark val="none"/>
        <c:tickLblPos val="nextTo"/>
        <c:txPr>
          <a:bodyPr rot="0" vert="horz"/>
          <a:lstStyle/>
          <a:p>
            <a:pPr>
              <a:defRPr/>
            </a:pPr>
            <a:endParaRPr lang="en-US"/>
          </a:p>
        </c:txPr>
        <c:crossAx val="308378696"/>
        <c:crosses val="autoZero"/>
        <c:auto val="1"/>
        <c:lblAlgn val="ctr"/>
        <c:lblOffset val="100"/>
        <c:tickLblSkip val="1"/>
        <c:tickMarkSkip val="1"/>
        <c:noMultiLvlLbl val="0"/>
      </c:catAx>
      <c:valAx>
        <c:axId val="308378696"/>
        <c:scaling>
          <c:orientation val="minMax"/>
        </c:scaling>
        <c:delete val="0"/>
        <c:axPos val="l"/>
        <c:numFmt formatCode="0%" sourceLinked="1"/>
        <c:majorTickMark val="out"/>
        <c:minorTickMark val="none"/>
        <c:tickLblPos val="nextTo"/>
        <c:txPr>
          <a:bodyPr rot="0" vert="horz"/>
          <a:lstStyle/>
          <a:p>
            <a:pPr>
              <a:defRPr/>
            </a:pPr>
            <a:endParaRPr lang="en-US"/>
          </a:p>
        </c:txPr>
        <c:crossAx val="265068312"/>
        <c:crosses val="autoZero"/>
        <c:crossBetween val="between"/>
      </c:valAx>
    </c:plotArea>
    <c:legend>
      <c:legendPos val="b"/>
      <c:layout>
        <c:manualLayout>
          <c:xMode val="edge"/>
          <c:yMode val="edge"/>
          <c:x val="0.105641541811268"/>
          <c:y val="0.91845493562231695"/>
          <c:w val="0.67304696100737105"/>
          <c:h val="7.725321888412020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34894613583198E-2"/>
          <c:y val="6.6523605150214604E-2"/>
          <c:w val="0.896955503512881"/>
          <c:h val="0.71888412017167402"/>
        </c:manualLayout>
      </c:layout>
      <c:barChart>
        <c:barDir val="col"/>
        <c:grouping val="clustered"/>
        <c:varyColors val="0"/>
        <c:ser>
          <c:idx val="0"/>
          <c:order val="0"/>
          <c:tx>
            <c:strRef>
              <c:f>Sheet1!$A$2</c:f>
              <c:strCache>
                <c:ptCount val="1"/>
                <c:pt idx="0">
                  <c:v>14-20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IUD</c:v>
                </c:pt>
                <c:pt idx="1">
                  <c:v>IMPLANON</c:v>
                </c:pt>
              </c:strCache>
            </c:strRef>
          </c:cat>
          <c:val>
            <c:numRef>
              <c:f>Sheet1!$B$2:$C$2</c:f>
              <c:numCache>
                <c:formatCode>0%</c:formatCode>
                <c:ptCount val="2"/>
                <c:pt idx="0">
                  <c:v>0.64000000000000101</c:v>
                </c:pt>
                <c:pt idx="1">
                  <c:v>0.36</c:v>
                </c:pt>
              </c:numCache>
            </c:numRef>
          </c:val>
        </c:ser>
        <c:ser>
          <c:idx val="1"/>
          <c:order val="1"/>
          <c:tx>
            <c:strRef>
              <c:f>Sheet1!$A$3</c:f>
              <c:strCache>
                <c:ptCount val="1"/>
                <c:pt idx="0">
                  <c:v>14-17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IUD</c:v>
                </c:pt>
                <c:pt idx="1">
                  <c:v>IMPLANON</c:v>
                </c:pt>
              </c:strCache>
            </c:strRef>
          </c:cat>
          <c:val>
            <c:numRef>
              <c:f>Sheet1!$B$3:$C$3</c:f>
              <c:numCache>
                <c:formatCode>0%</c:formatCode>
                <c:ptCount val="2"/>
                <c:pt idx="0">
                  <c:v>0.37</c:v>
                </c:pt>
                <c:pt idx="1">
                  <c:v>0.630000000000001</c:v>
                </c:pt>
              </c:numCache>
            </c:numRef>
          </c:val>
        </c:ser>
        <c:ser>
          <c:idx val="2"/>
          <c:order val="2"/>
          <c:tx>
            <c:strRef>
              <c:f>Sheet1!$A$4</c:f>
              <c:strCache>
                <c:ptCount val="1"/>
                <c:pt idx="0">
                  <c:v>18-20 y/o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IUD</c:v>
                </c:pt>
                <c:pt idx="1">
                  <c:v>IMPLANON</c:v>
                </c:pt>
              </c:strCache>
            </c:strRef>
          </c:cat>
          <c:val>
            <c:numRef>
              <c:f>Sheet1!$B$4:$C$4</c:f>
              <c:numCache>
                <c:formatCode>0%</c:formatCode>
                <c:ptCount val="2"/>
                <c:pt idx="0">
                  <c:v>0.71000000000000096</c:v>
                </c:pt>
                <c:pt idx="1">
                  <c:v>0.28999999999999998</c:v>
                </c:pt>
              </c:numCache>
            </c:numRef>
          </c:val>
        </c:ser>
        <c:dLbls>
          <c:showLegendKey val="0"/>
          <c:showVal val="1"/>
          <c:showCatName val="0"/>
          <c:showSerName val="0"/>
          <c:showPercent val="0"/>
          <c:showBubbleSize val="0"/>
        </c:dLbls>
        <c:gapWidth val="150"/>
        <c:axId val="265067136"/>
        <c:axId val="265066744"/>
      </c:barChart>
      <c:catAx>
        <c:axId val="265067136"/>
        <c:scaling>
          <c:orientation val="minMax"/>
        </c:scaling>
        <c:delete val="0"/>
        <c:axPos val="b"/>
        <c:numFmt formatCode="General" sourceLinked="1"/>
        <c:majorTickMark val="out"/>
        <c:minorTickMark val="none"/>
        <c:tickLblPos val="nextTo"/>
        <c:txPr>
          <a:bodyPr rot="0" vert="horz"/>
          <a:lstStyle/>
          <a:p>
            <a:pPr>
              <a:defRPr/>
            </a:pPr>
            <a:endParaRPr lang="en-US"/>
          </a:p>
        </c:txPr>
        <c:crossAx val="265066744"/>
        <c:crosses val="autoZero"/>
        <c:auto val="1"/>
        <c:lblAlgn val="ctr"/>
        <c:lblOffset val="100"/>
        <c:tickLblSkip val="1"/>
        <c:tickMarkSkip val="1"/>
        <c:noMultiLvlLbl val="0"/>
      </c:catAx>
      <c:valAx>
        <c:axId val="265066744"/>
        <c:scaling>
          <c:orientation val="minMax"/>
        </c:scaling>
        <c:delete val="0"/>
        <c:axPos val="l"/>
        <c:numFmt formatCode="0%" sourceLinked="1"/>
        <c:majorTickMark val="out"/>
        <c:minorTickMark val="none"/>
        <c:tickLblPos val="nextTo"/>
        <c:txPr>
          <a:bodyPr rot="0" vert="horz"/>
          <a:lstStyle/>
          <a:p>
            <a:pPr>
              <a:defRPr/>
            </a:pPr>
            <a:endParaRPr lang="en-US"/>
          </a:p>
        </c:txPr>
        <c:crossAx val="265067136"/>
        <c:crosses val="autoZero"/>
        <c:crossBetween val="between"/>
      </c:valAx>
    </c:plotArea>
    <c:legend>
      <c:legendPos val="b"/>
      <c:layout>
        <c:manualLayout>
          <c:xMode val="edge"/>
          <c:yMode val="edge"/>
          <c:x val="0.135271539139831"/>
          <c:y val="0.91845493562231695"/>
          <c:w val="0.64341705401999805"/>
          <c:h val="7.725321888412020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dirty="0"/>
              <a:t> Proportion of Teens </a:t>
            </a:r>
            <a:r>
              <a:rPr lang="en-US" dirty="0" smtClean="0"/>
              <a:t>Using </a:t>
            </a:r>
            <a:r>
              <a:rPr lang="en-US" dirty="0"/>
              <a:t>LARC</a:t>
            </a:r>
          </a:p>
        </c:rich>
      </c:tx>
      <c:layout/>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Proportion of Teens Using LARC</c:v>
                </c:pt>
              </c:strCache>
            </c:strRef>
          </c:tx>
          <c:spPr>
            <a:solidFill>
              <a:schemeClr val="accent1"/>
            </a:solidFill>
            <a:ln>
              <a:noFill/>
            </a:ln>
            <a:effectLst/>
          </c:spPr>
          <c:invertIfNegative val="0"/>
          <c:dLbls>
            <c:dLbl>
              <c:idx val="0"/>
              <c:layout>
                <c:manualLayout>
                  <c:x val="-3.2679738562091652E-3"/>
                  <c:y val="-2.38095238095238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2002</c:v>
                </c:pt>
                <c:pt idx="1">
                  <c:v>2007</c:v>
                </c:pt>
                <c:pt idx="2">
                  <c:v>2009</c:v>
                </c:pt>
              </c:numCache>
            </c:numRef>
          </c:cat>
          <c:val>
            <c:numRef>
              <c:f>Sheet1!$B$2:$B$7</c:f>
              <c:numCache>
                <c:formatCode>0.00%</c:formatCode>
                <c:ptCount val="6"/>
                <c:pt idx="0">
                  <c:v>3.0000000000000001E-3</c:v>
                </c:pt>
                <c:pt idx="1">
                  <c:v>1.4999999999999999E-2</c:v>
                </c:pt>
                <c:pt idx="2">
                  <c:v>4.4999999999999998E-2</c:v>
                </c:pt>
              </c:numCache>
            </c:numRef>
          </c:val>
        </c:ser>
        <c:ser>
          <c:idx val="1"/>
          <c:order val="1"/>
          <c:tx>
            <c:strRef>
              <c:f>Sheet1!$C$1</c:f>
              <c:strCache>
                <c:ptCount val="1"/>
                <c:pt idx="0">
                  <c:v>Column1</c:v>
                </c:pt>
              </c:strCache>
            </c:strRef>
          </c:tx>
          <c:spPr>
            <a:solidFill>
              <a:schemeClr val="accent2"/>
            </a:solidFill>
            <a:ln>
              <a:noFill/>
            </a:ln>
            <a:effectLst/>
          </c:spPr>
          <c:invertIfNegative val="0"/>
          <c:cat>
            <c:numRef>
              <c:f>Sheet1!$A$2:$A$7</c:f>
              <c:numCache>
                <c:formatCode>General</c:formatCode>
                <c:ptCount val="6"/>
                <c:pt idx="0">
                  <c:v>2002</c:v>
                </c:pt>
                <c:pt idx="1">
                  <c:v>2007</c:v>
                </c:pt>
                <c:pt idx="2">
                  <c:v>2009</c:v>
                </c:pt>
              </c:numCache>
            </c:numRef>
          </c:cat>
          <c:val>
            <c:numRef>
              <c:f>Sheet1!$C$2:$C$7</c:f>
            </c:numRef>
          </c:val>
        </c:ser>
        <c:ser>
          <c:idx val="2"/>
          <c:order val="2"/>
          <c:tx>
            <c:strRef>
              <c:f>Sheet1!$D$1</c:f>
              <c:strCache>
                <c:ptCount val="1"/>
                <c:pt idx="0">
                  <c:v>Column2</c:v>
                </c:pt>
              </c:strCache>
            </c:strRef>
          </c:tx>
          <c:spPr>
            <a:solidFill>
              <a:schemeClr val="accent3"/>
            </a:solidFill>
            <a:ln>
              <a:noFill/>
            </a:ln>
            <a:effectLst/>
          </c:spPr>
          <c:invertIfNegative val="0"/>
          <c:cat>
            <c:numRef>
              <c:f>Sheet1!$A$2:$A$7</c:f>
              <c:numCache>
                <c:formatCode>General</c:formatCode>
                <c:ptCount val="6"/>
                <c:pt idx="0">
                  <c:v>2002</c:v>
                </c:pt>
                <c:pt idx="1">
                  <c:v>2007</c:v>
                </c:pt>
                <c:pt idx="2">
                  <c:v>2009</c:v>
                </c:pt>
              </c:numCache>
            </c:numRef>
          </c:cat>
          <c:val>
            <c:numRef>
              <c:f>Sheet1!$D$2:$D$7</c:f>
            </c:numRef>
          </c:val>
        </c:ser>
        <c:dLbls>
          <c:showLegendKey val="0"/>
          <c:showVal val="0"/>
          <c:showCatName val="0"/>
          <c:showSerName val="0"/>
          <c:showPercent val="0"/>
          <c:showBubbleSize val="0"/>
        </c:dLbls>
        <c:gapWidth val="219"/>
        <c:overlap val="-27"/>
        <c:axId val="308381048"/>
        <c:axId val="308381440"/>
      </c:barChart>
      <c:catAx>
        <c:axId val="30838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381440"/>
        <c:crosses val="autoZero"/>
        <c:auto val="1"/>
        <c:lblAlgn val="ctr"/>
        <c:lblOffset val="100"/>
        <c:noMultiLvlLbl val="0"/>
      </c:catAx>
      <c:valAx>
        <c:axId val="308381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8381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spcBef>
                <a:spcPct val="0"/>
              </a:spcBef>
              <a:buClrTx/>
              <a:buFontTx/>
              <a:buNone/>
              <a:defRPr sz="1200">
                <a:solidFill>
                  <a:schemeClr val="tx1"/>
                </a:solidFill>
                <a:effectLst/>
                <a:latin typeface="Adobe Garamond Pro" panose="02020502060506020403" pitchFamily="18" charset="0"/>
              </a:defRPr>
            </a:lvl1pPr>
          </a:lstStyle>
          <a:p>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effectLst/>
                <a:latin typeface="Adobe Garamond Pro" panose="02020502060506020403" pitchFamily="18" charset="0"/>
              </a:defRPr>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spcBef>
                <a:spcPct val="0"/>
              </a:spcBef>
              <a:buClrTx/>
              <a:buFontTx/>
              <a:buNone/>
              <a:defRPr sz="1200">
                <a:solidFill>
                  <a:schemeClr val="tx1"/>
                </a:solidFill>
                <a:effectLst/>
                <a:latin typeface="Adobe Garamond Pro" panose="02020502060506020403" pitchFamily="18" charset="0"/>
              </a:defRPr>
            </a:lvl1pPr>
          </a:lstStyle>
          <a:p>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effectLst/>
                <a:latin typeface="Adobe Garamond Pro" panose="02020502060506020403" pitchFamily="18" charset="0"/>
              </a:defRPr>
            </a:lvl1pPr>
          </a:lstStyle>
          <a:p>
            <a:fld id="{D76F2195-CEBA-7F40-A2C4-1281A42FCDC6}" type="slidenum">
              <a:rPr lang="en-US" smtClean="0"/>
              <a:pPr/>
              <a:t>‹#›</a:t>
            </a:fld>
            <a:endParaRPr lang="en-US" dirty="0"/>
          </a:p>
        </p:txBody>
      </p:sp>
    </p:spTree>
    <p:extLst>
      <p:ext uri="{BB962C8B-B14F-4D97-AF65-F5344CB8AC3E}">
        <p14:creationId xmlns:p14="http://schemas.microsoft.com/office/powerpoint/2010/main" val="3488254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dobe Garamond Pro" panose="02020502060506020403" pitchFamily="18" charset="0"/>
        <a:ea typeface="ＭＳ Ｐゴシック" charset="0"/>
        <a:cs typeface="+mn-cs"/>
      </a:defRPr>
    </a:lvl1pPr>
    <a:lvl2pPr marL="457200" algn="l" rtl="0" fontAlgn="base">
      <a:spcBef>
        <a:spcPct val="30000"/>
      </a:spcBef>
      <a:spcAft>
        <a:spcPct val="0"/>
      </a:spcAft>
      <a:defRPr sz="1200" kern="1200">
        <a:solidFill>
          <a:schemeClr val="tx1"/>
        </a:solidFill>
        <a:latin typeface="Adobe Garamond Pro" panose="02020502060506020403" pitchFamily="18" charset="0"/>
        <a:ea typeface="ＭＳ Ｐゴシック" charset="0"/>
        <a:cs typeface="+mn-cs"/>
      </a:defRPr>
    </a:lvl2pPr>
    <a:lvl3pPr marL="914400" algn="l" rtl="0" fontAlgn="base">
      <a:spcBef>
        <a:spcPct val="30000"/>
      </a:spcBef>
      <a:spcAft>
        <a:spcPct val="0"/>
      </a:spcAft>
      <a:defRPr sz="1200" kern="1200">
        <a:solidFill>
          <a:schemeClr val="tx1"/>
        </a:solidFill>
        <a:latin typeface="Adobe Garamond Pro" panose="02020502060506020403" pitchFamily="18" charset="0"/>
        <a:ea typeface="ＭＳ Ｐゴシック" charset="0"/>
        <a:cs typeface="+mn-cs"/>
      </a:defRPr>
    </a:lvl3pPr>
    <a:lvl4pPr marL="1371600" algn="l" rtl="0" fontAlgn="base">
      <a:spcBef>
        <a:spcPct val="30000"/>
      </a:spcBef>
      <a:spcAft>
        <a:spcPct val="0"/>
      </a:spcAft>
      <a:defRPr sz="1200" kern="1200">
        <a:solidFill>
          <a:schemeClr val="tx1"/>
        </a:solidFill>
        <a:latin typeface="Adobe Garamond Pro" panose="02020502060506020403" pitchFamily="18" charset="0"/>
        <a:ea typeface="ＭＳ Ｐゴシック" charset="0"/>
        <a:cs typeface="+mn-cs"/>
      </a:defRPr>
    </a:lvl4pPr>
    <a:lvl5pPr marL="1828800" algn="l" rtl="0" fontAlgn="base">
      <a:spcBef>
        <a:spcPct val="30000"/>
      </a:spcBef>
      <a:spcAft>
        <a:spcPct val="0"/>
      </a:spcAft>
      <a:defRPr sz="1200" kern="1200">
        <a:solidFill>
          <a:schemeClr val="tx1"/>
        </a:solidFill>
        <a:latin typeface="Adobe Garamond Pro" panose="02020502060506020403" pitchFamily="18"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mplanon-usa.com/authfiles/images/543_174733.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ontraceptionjournal.org/article/S0010-7824(14)00687-8/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87E20-E566-4B47-88A0-7755E4020B4F}" type="slidenum">
              <a:rPr lang="en-US"/>
              <a:pPr/>
              <a:t>1</a:t>
            </a:fld>
            <a:endParaRPr lang="en-US"/>
          </a:p>
        </p:txBody>
      </p:sp>
      <p:sp>
        <p:nvSpPr>
          <p:cNvPr id="39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63" name="Rectangle 3"/>
          <p:cNvSpPr>
            <a:spLocks noGrp="1" noChangeArrowheads="1"/>
          </p:cNvSpPr>
          <p:nvPr>
            <p:ph type="body" idx="1"/>
          </p:nvPr>
        </p:nvSpPr>
        <p:spPr/>
        <p:txBody>
          <a:bodyPr/>
          <a:lstStyle/>
          <a:p>
            <a:r>
              <a:rPr lang="en-US" dirty="0" smtClean="0"/>
              <a:t>ARSHEP</a:t>
            </a:r>
            <a:r>
              <a:rPr lang="en-US" baseline="0" dirty="0" smtClean="0"/>
              <a:t> would like to acknowledge Drs. Rachael Phelps and Kate Greenberg for collaborating with Physicians to create and review this module for the 5</a:t>
            </a:r>
            <a:r>
              <a:rPr lang="en-US" baseline="30000" dirty="0" smtClean="0"/>
              <a:t>th</a:t>
            </a:r>
            <a:r>
              <a:rPr lang="en-US" baseline="0" dirty="0" smtClean="0"/>
              <a:t> Edition of the ARSHEP curriculum. </a:t>
            </a:r>
            <a:endParaRPr lang="en-US" dirty="0" smtClean="0"/>
          </a:p>
        </p:txBody>
      </p:sp>
    </p:spTree>
    <p:extLst>
      <p:ext uri="{BB962C8B-B14F-4D97-AF65-F5344CB8AC3E}">
        <p14:creationId xmlns:p14="http://schemas.microsoft.com/office/powerpoint/2010/main" val="355472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using LARC had the highest satisfaction at 1-year follow-up. Women who stopped their method were considered not satisfied.</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11</a:t>
            </a:fld>
            <a:endParaRPr lang="en-US" altLang="en-US"/>
          </a:p>
        </p:txBody>
      </p:sp>
    </p:spTree>
    <p:extLst>
      <p:ext uri="{BB962C8B-B14F-4D97-AF65-F5344CB8AC3E}">
        <p14:creationId xmlns:p14="http://schemas.microsoft.com/office/powerpoint/2010/main" val="316662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www.nejm.org/doi/full/10.1056/NEJMoa1400506#t=article</a:t>
            </a:r>
          </a:p>
          <a:p>
            <a:endParaRPr lang="en-US" dirty="0" smtClean="0"/>
          </a:p>
          <a:p>
            <a:r>
              <a:rPr lang="en-US" sz="1200" b="0" i="0" kern="1200" dirty="0" smtClean="0">
                <a:solidFill>
                  <a:schemeClr val="tx1"/>
                </a:solidFill>
                <a:effectLst/>
                <a:ea typeface="MS PGothic" panose="020B0600070205080204" pitchFamily="34" charset="-128"/>
                <a:cs typeface="ＭＳ Ｐゴシック" charset="-128"/>
              </a:rPr>
              <a:t>Pregnancy rates among CHOICE teens, as compared with sexually experienced U.S. teens, according to age group and race. For both age groups and both races, the CHOICE rates were substantially lower than the national rates.</a:t>
            </a:r>
          </a:p>
          <a:p>
            <a:endParaRPr lang="en-US" sz="1200" b="0" i="0" kern="1200" dirty="0" smtClean="0">
              <a:solidFill>
                <a:schemeClr val="tx1"/>
              </a:solidFill>
              <a:effectLst/>
              <a:ea typeface="MS PGothic" panose="020B0600070205080204" pitchFamily="34" charset="-128"/>
            </a:endParaRPr>
          </a:p>
          <a:p>
            <a:r>
              <a:rPr lang="en-US" sz="1200" b="0" i="0" kern="1200" dirty="0" smtClean="0">
                <a:solidFill>
                  <a:schemeClr val="tx1"/>
                </a:solidFill>
                <a:effectLst/>
                <a:ea typeface="MS PGothic" panose="020B0600070205080204" pitchFamily="34" charset="-128"/>
              </a:rPr>
              <a:t>Take Home Point:</a:t>
            </a:r>
            <a:r>
              <a:rPr lang="en-US" sz="1200" b="0" i="0" kern="1200" baseline="0" dirty="0" smtClean="0">
                <a:solidFill>
                  <a:schemeClr val="tx1"/>
                </a:solidFill>
                <a:effectLst/>
                <a:ea typeface="MS PGothic" panose="020B0600070205080204" pitchFamily="34" charset="-128"/>
              </a:rPr>
              <a:t>  </a:t>
            </a:r>
            <a:r>
              <a:rPr lang="en-US" sz="1200" b="0" i="0" kern="1200" dirty="0" smtClean="0">
                <a:solidFill>
                  <a:schemeClr val="tx1"/>
                </a:solidFill>
                <a:effectLst/>
                <a:ea typeface="MS PGothic" panose="020B0600070205080204" pitchFamily="34" charset="-128"/>
                <a:cs typeface="ＭＳ Ｐゴシック" charset="-128"/>
              </a:rPr>
              <a:t>Teenage girls and women who were provided contraception at no cost and educated about reversible contraception and the benefits of LARC methods had rates of pregnancy, birth, and abortion that were much lower than the national rates for sexually experienced teens.  (access and</a:t>
            </a:r>
            <a:r>
              <a:rPr lang="en-US" sz="1200" b="0" i="0" kern="1200" baseline="0" dirty="0" smtClean="0">
                <a:solidFill>
                  <a:schemeClr val="tx1"/>
                </a:solidFill>
                <a:effectLst/>
                <a:ea typeface="MS PGothic" panose="020B0600070205080204" pitchFamily="34" charset="-128"/>
                <a:cs typeface="ＭＳ Ｐゴシック" charset="-128"/>
              </a:rPr>
              <a:t> education barriers)</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12</a:t>
            </a:fld>
            <a:endParaRPr lang="en-US" altLang="en-US"/>
          </a:p>
        </p:txBody>
      </p:sp>
    </p:spTree>
    <p:extLst>
      <p:ext uri="{BB962C8B-B14F-4D97-AF65-F5344CB8AC3E}">
        <p14:creationId xmlns:p14="http://schemas.microsoft.com/office/powerpoint/2010/main" val="85857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Source:  </a:t>
            </a:r>
          </a:p>
          <a:p>
            <a:r>
              <a:rPr lang="en-US" altLang="en-US" dirty="0" smtClean="0"/>
              <a:t>Finer LB, Jerman J and </a:t>
            </a:r>
            <a:r>
              <a:rPr lang="en-US" altLang="en-US" dirty="0" err="1" smtClean="0"/>
              <a:t>Kavanaugh</a:t>
            </a:r>
            <a:r>
              <a:rPr lang="en-US" altLang="en-US" dirty="0" smtClean="0"/>
              <a:t> ML, Changes in use of long-acting contraceptive methods in the United States, 2007–2009, Fertility and Sterility, 2012, 98(4):893–897.</a:t>
            </a:r>
          </a:p>
          <a:p>
            <a:endParaRPr lang="en-US" altLang="en-US" dirty="0" smtClean="0"/>
          </a:p>
          <a:p>
            <a:r>
              <a:rPr lang="en-US" altLang="en-US" dirty="0" smtClean="0"/>
              <a:t>The proportion of U.S. </a:t>
            </a:r>
            <a:r>
              <a:rPr lang="en-US" altLang="en-US" dirty="0" err="1" smtClean="0"/>
              <a:t>contraceptors</a:t>
            </a:r>
            <a:r>
              <a:rPr lang="en-US" altLang="en-US" baseline="0" dirty="0" smtClean="0"/>
              <a:t> (teens aged 15–19) </a:t>
            </a:r>
            <a:r>
              <a:rPr lang="en-US" altLang="en-US" dirty="0" smtClean="0"/>
              <a:t>using the IUD and implant increased from 0.3% in 2002 to 1.5% in 2007 and 4.5% in 2009, more than offsetting decreases in sterilization.</a:t>
            </a:r>
          </a:p>
          <a:p>
            <a:endParaRPr lang="en-US" dirty="0" smtClean="0"/>
          </a:p>
          <a:p>
            <a:r>
              <a:rPr lang="en-US" dirty="0" smtClean="0"/>
              <a:t>Good news!</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13</a:t>
            </a:fld>
            <a:endParaRPr lang="en-US" altLang="en-US"/>
          </a:p>
        </p:txBody>
      </p:sp>
    </p:spTree>
    <p:extLst>
      <p:ext uri="{BB962C8B-B14F-4D97-AF65-F5344CB8AC3E}">
        <p14:creationId xmlns:p14="http://schemas.microsoft.com/office/powerpoint/2010/main" val="160265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Mary Alice Carter</a:t>
            </a:r>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14</a:t>
            </a:fld>
            <a:endParaRPr lang="en-US"/>
          </a:p>
        </p:txBody>
      </p:sp>
    </p:spTree>
    <p:extLst>
      <p:ext uri="{BB962C8B-B14F-4D97-AF65-F5344CB8AC3E}">
        <p14:creationId xmlns:p14="http://schemas.microsoft.com/office/powerpoint/2010/main" val="188809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655536C-E9D7-EC4B-9CE6-999DD09CDB04}" type="slidenum">
              <a:rPr lang="en-US"/>
              <a:pPr/>
              <a:t>15</a:t>
            </a:fld>
            <a:endParaRPr lang="en-US"/>
          </a:p>
        </p:txBody>
      </p:sp>
      <p:sp>
        <p:nvSpPr>
          <p:cNvPr id="90112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9011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5A94B0A2-3F21-584C-9F33-9C6CFC239BCE}" type="slidenum">
              <a:rPr lang="en-US" sz="1200">
                <a:effectLst/>
                <a:latin typeface="Adobe Garamond Pro" panose="02020502060506020403" pitchFamily="18" charset="0"/>
              </a:rPr>
              <a:pPr algn="r">
                <a:buClrTx/>
                <a:buFontTx/>
                <a:buNone/>
              </a:pPr>
              <a:t>15</a:t>
            </a:fld>
            <a:endParaRPr lang="en-US" sz="1200" dirty="0">
              <a:effectLst/>
              <a:latin typeface="Adobe Garamond Pro" panose="02020502060506020403" pitchFamily="18" charset="0"/>
            </a:endParaRPr>
          </a:p>
        </p:txBody>
      </p:sp>
      <p:sp>
        <p:nvSpPr>
          <p:cNvPr id="90112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2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spcBef>
                <a:spcPct val="20000"/>
              </a:spcBef>
            </a:pPr>
            <a:r>
              <a:rPr lang="en-US" u="none" dirty="0" smtClean="0"/>
              <a:t>9,256 </a:t>
            </a:r>
            <a:r>
              <a:rPr lang="en-US" u="none" dirty="0"/>
              <a:t>women from St </a:t>
            </a:r>
            <a:r>
              <a:rPr lang="en-US" u="none" dirty="0" smtClean="0"/>
              <a:t>Louis—over </a:t>
            </a:r>
            <a:r>
              <a:rPr lang="en-US" u="none" dirty="0"/>
              <a:t>4  years</a:t>
            </a:r>
          </a:p>
          <a:p>
            <a:pPr>
              <a:spcBef>
                <a:spcPct val="20000"/>
              </a:spcBef>
            </a:pPr>
            <a:endParaRPr lang="en-US" u="none" dirty="0"/>
          </a:p>
          <a:p>
            <a:pPr>
              <a:spcBef>
                <a:spcPct val="20000"/>
              </a:spcBef>
            </a:pPr>
            <a:r>
              <a:rPr lang="en-US" u="none" dirty="0"/>
              <a:t>Short acting methods (pill</a:t>
            </a:r>
            <a:r>
              <a:rPr lang="en-US" u="none" dirty="0" smtClean="0"/>
              <a:t>, patch, ring, DMPA)</a:t>
            </a:r>
            <a:endParaRPr lang="en-US" u="none" dirty="0"/>
          </a:p>
          <a:p>
            <a:pPr>
              <a:spcBef>
                <a:spcPct val="20000"/>
              </a:spcBef>
            </a:pPr>
            <a:r>
              <a:rPr lang="en-US" u="none" dirty="0"/>
              <a:t>Continuation rates were at 1 year (88% </a:t>
            </a:r>
            <a:r>
              <a:rPr lang="en-US" u="none" dirty="0" err="1" smtClean="0"/>
              <a:t>Mirena</a:t>
            </a:r>
            <a:r>
              <a:rPr lang="en-US" u="none" baseline="30000" dirty="0" smtClean="0"/>
              <a:t>®</a:t>
            </a:r>
            <a:r>
              <a:rPr lang="en-US" u="none" dirty="0" smtClean="0"/>
              <a:t>/</a:t>
            </a:r>
            <a:r>
              <a:rPr lang="en-US" u="none" dirty="0"/>
              <a:t>84</a:t>
            </a:r>
            <a:r>
              <a:rPr lang="en-US" u="none" dirty="0" smtClean="0"/>
              <a:t>% </a:t>
            </a:r>
            <a:r>
              <a:rPr lang="en-US" u="none" dirty="0" err="1" smtClean="0"/>
              <a:t>Paragard</a:t>
            </a:r>
            <a:r>
              <a:rPr lang="en-US" u="none" baseline="30000" dirty="0" smtClean="0"/>
              <a:t>®</a:t>
            </a:r>
            <a:r>
              <a:rPr lang="en-US" u="none" dirty="0" smtClean="0"/>
              <a:t>/</a:t>
            </a:r>
            <a:r>
              <a:rPr lang="en-US" u="none" dirty="0"/>
              <a:t>83% </a:t>
            </a:r>
            <a:r>
              <a:rPr lang="en-US" u="none" dirty="0" err="1" smtClean="0"/>
              <a:t>Implanon</a:t>
            </a:r>
            <a:r>
              <a:rPr lang="en-US" u="none" baseline="30000" dirty="0" smtClean="0"/>
              <a:t>®</a:t>
            </a:r>
            <a:r>
              <a:rPr lang="en-US" u="none" dirty="0" smtClean="0"/>
              <a:t>)</a:t>
            </a:r>
            <a:endParaRPr lang="en-US" u="none" dirty="0"/>
          </a:p>
          <a:p>
            <a:pPr>
              <a:spcBef>
                <a:spcPct val="20000"/>
              </a:spcBef>
            </a:pPr>
            <a:r>
              <a:rPr lang="en-US" u="none" dirty="0"/>
              <a:t>The Contraceptive Choice Project</a:t>
            </a:r>
          </a:p>
        </p:txBody>
      </p:sp>
    </p:spTree>
    <p:extLst>
      <p:ext uri="{BB962C8B-B14F-4D97-AF65-F5344CB8AC3E}">
        <p14:creationId xmlns:p14="http://schemas.microsoft.com/office/powerpoint/2010/main" val="186347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9043E-3563-7B42-A382-09E18872A2DA}" type="slidenum">
              <a:rPr lang="en-US"/>
              <a:pPr/>
              <a:t>16</a:t>
            </a:fld>
            <a:endParaRPr lang="en-US"/>
          </a:p>
        </p:txBody>
      </p:sp>
      <p:sp>
        <p:nvSpPr>
          <p:cNvPr id="84994" name="Slide Image Placeholder 1"/>
          <p:cNvSpPr>
            <a:spLocks noGrp="1" noRot="1" noChangeAspect="1" noTextEdit="1"/>
          </p:cNvSpPr>
          <p:nvPr>
            <p:ph type="sldImg"/>
          </p:nvPr>
        </p:nvSpPr>
        <p:spPr>
          <a:xfrm>
            <a:off x="1143000" y="684213"/>
            <a:ext cx="4573588" cy="3430587"/>
          </a:xfrm>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pPr marL="228587" indent="-228587" eaLnBrk="1" hangingPunct="1">
              <a:lnSpc>
                <a:spcPct val="80000"/>
              </a:lnSpc>
              <a:buFontTx/>
              <a:buChar char="•"/>
              <a:defRPr/>
            </a:pPr>
            <a:r>
              <a:rPr lang="en-US" sz="400" dirty="0" smtClean="0">
                <a:ea typeface="ＭＳ Ｐゴシック" charset="-128"/>
              </a:rPr>
              <a:t>The LNG IUS (</a:t>
            </a:r>
            <a:r>
              <a:rPr lang="en-US" sz="400" dirty="0" err="1" smtClean="0">
                <a:ea typeface="ＭＳ Ｐゴシック" charset="-128"/>
              </a:rPr>
              <a:t>Mirena</a:t>
            </a:r>
            <a:r>
              <a:rPr lang="en-US" sz="400" dirty="0" smtClean="0">
                <a:ea typeface="ＭＳ Ｐゴシック" charset="-128"/>
              </a:rPr>
              <a:t>) became available in U.S. in 2001. It is a long-acting, progestin-only intrauterine contraceptive method.</a:t>
            </a:r>
          </a:p>
          <a:p>
            <a:pPr marL="228587" indent="-228587" eaLnBrk="1" hangingPunct="1">
              <a:lnSpc>
                <a:spcPct val="80000"/>
              </a:lnSpc>
              <a:buFontTx/>
              <a:buChar char="•"/>
              <a:defRPr/>
            </a:pPr>
            <a:r>
              <a:rPr lang="en-US" sz="400" dirty="0" smtClean="0">
                <a:ea typeface="ＭＳ Ｐゴシック" charset="-128"/>
              </a:rPr>
              <a:t>Provides highly effective contraceptive protection for five years.</a:t>
            </a:r>
          </a:p>
          <a:p>
            <a:pPr marL="228587" indent="-228587" eaLnBrk="1" hangingPunct="1">
              <a:lnSpc>
                <a:spcPct val="80000"/>
              </a:lnSpc>
              <a:buFontTx/>
              <a:buChar char="•"/>
              <a:defRPr/>
            </a:pPr>
            <a:r>
              <a:rPr lang="en-US" sz="400" dirty="0" smtClean="0">
                <a:ea typeface="ＭＳ Ｐゴシック" charset="-128"/>
              </a:rPr>
              <a:t>The </a:t>
            </a:r>
            <a:r>
              <a:rPr lang="en-US" sz="400" dirty="0" smtClean="0">
                <a:ea typeface="ＭＳ Ｐゴシック" charset="-128"/>
                <a:sym typeface="Symbol" pitchFamily="18" charset="2"/>
              </a:rPr>
              <a:t>T-shaped</a:t>
            </a:r>
            <a:r>
              <a:rPr lang="en-US" sz="400" dirty="0" smtClean="0">
                <a:ea typeface="ＭＳ Ｐゴシック" charset="-128"/>
              </a:rPr>
              <a:t> reservoir placed within the uterine cavity releases 20 </a:t>
            </a:r>
            <a:r>
              <a:rPr lang="en-US" sz="400" dirty="0" smtClean="0">
                <a:ea typeface="ＭＳ Ｐゴシック" charset="-128"/>
                <a:sym typeface="Symbol" pitchFamily="18" charset="2"/>
              </a:rPr>
              <a:t>g of </a:t>
            </a:r>
            <a:r>
              <a:rPr lang="en-US" sz="400" dirty="0" err="1" smtClean="0">
                <a:ea typeface="ＭＳ Ｐゴシック" charset="-128"/>
                <a:sym typeface="Symbol" pitchFamily="18" charset="2"/>
              </a:rPr>
              <a:t>levonorgestrel</a:t>
            </a:r>
            <a:r>
              <a:rPr lang="en-US" sz="400" dirty="0" smtClean="0">
                <a:ea typeface="ＭＳ Ｐゴシック" charset="-128"/>
                <a:sym typeface="Symbol" pitchFamily="18" charset="2"/>
              </a:rPr>
              <a:t> per day initially; rate decreases progressively to 10 g/day after 5 years.</a:t>
            </a:r>
          </a:p>
          <a:p>
            <a:pPr marL="228587" indent="-228587" eaLnBrk="1" hangingPunct="1">
              <a:lnSpc>
                <a:spcPct val="80000"/>
              </a:lnSpc>
              <a:buFontTx/>
              <a:buChar char="•"/>
              <a:defRPr/>
            </a:pPr>
            <a:r>
              <a:rPr lang="en-US" sz="400" dirty="0" smtClean="0">
                <a:ea typeface="ＭＳ Ｐゴシック" charset="-128"/>
                <a:sym typeface="Symbol" pitchFamily="18" charset="2"/>
              </a:rPr>
              <a:t>LNG IUS requires an office visit for insertion and an office visit for removal.</a:t>
            </a:r>
            <a:endParaRPr lang="en-US" sz="400" dirty="0" smtClean="0">
              <a:ea typeface="ＭＳ Ｐゴシック" charset="-128"/>
            </a:endParaRPr>
          </a:p>
          <a:p>
            <a:pPr marL="224325" indent="-224325">
              <a:lnSpc>
                <a:spcPct val="80000"/>
              </a:lnSpc>
              <a:buFontTx/>
              <a:buChar char="•"/>
              <a:defRPr/>
            </a:pPr>
            <a:r>
              <a:rPr lang="en-US" sz="400" dirty="0" smtClean="0">
                <a:ea typeface="ＭＳ Ｐゴシック" charset="-128"/>
              </a:rPr>
              <a:t>Mechanism of Action:</a:t>
            </a:r>
          </a:p>
          <a:p>
            <a:pPr marL="672976" lvl="1" indent="-224325">
              <a:lnSpc>
                <a:spcPct val="80000"/>
              </a:lnSpc>
              <a:buFontTx/>
              <a:buChar char="•"/>
              <a:defRPr/>
            </a:pPr>
            <a:r>
              <a:rPr lang="en-US" sz="400" dirty="0" smtClean="0">
                <a:ea typeface="ＭＳ Ｐゴシック" charset="-128"/>
              </a:rPr>
              <a:t>LNG IUS thickens the cervical mucus and inhibits sperm motility and function. </a:t>
            </a:r>
          </a:p>
          <a:p>
            <a:pPr marL="672976" lvl="1" indent="-224325">
              <a:lnSpc>
                <a:spcPct val="80000"/>
              </a:lnSpc>
              <a:buFontTx/>
              <a:buChar char="•"/>
              <a:defRPr/>
            </a:pPr>
            <a:r>
              <a:rPr lang="en-US" sz="400" dirty="0" smtClean="0">
                <a:ea typeface="ＭＳ Ｐゴシック" charset="-128"/>
              </a:rPr>
              <a:t>The endometrial atrophy that is a consequence of the high endometrial levels of LNG leads to a substantial decrease in menstrual flow and absence of bleeding in some women who use this form of intrauterine contraception.</a:t>
            </a:r>
          </a:p>
          <a:p>
            <a:pPr marL="672976" lvl="1" indent="-224325">
              <a:lnSpc>
                <a:spcPct val="80000"/>
              </a:lnSpc>
              <a:buFontTx/>
              <a:buChar char="•"/>
              <a:defRPr/>
            </a:pPr>
            <a:r>
              <a:rPr lang="en-US" sz="400" dirty="0" smtClean="0">
                <a:ea typeface="ＭＳ Ｐゴシック" charset="-128"/>
              </a:rPr>
              <a:t>It is important to some patients that the LNG IUD mechanisms of action are all before conception. It prevents fertilization rather than disrupts implantation (a common misconception).</a:t>
            </a:r>
          </a:p>
          <a:p>
            <a:pPr marL="672976" lvl="1" indent="-224325">
              <a:lnSpc>
                <a:spcPct val="80000"/>
              </a:lnSpc>
              <a:buFontTx/>
              <a:buChar char="•"/>
              <a:defRPr/>
            </a:pPr>
            <a:r>
              <a:rPr lang="en-US" sz="400" dirty="0" smtClean="0">
                <a:ea typeface="ＭＳ Ｐゴシック" charset="-128"/>
              </a:rPr>
              <a:t>The low ectopic pregnancy rate relative to pregnancy rate suggests that an anti-implantation effect is not the primary contraceptive mechanism of action of the device. </a:t>
            </a:r>
          </a:p>
          <a:p>
            <a:pPr marL="228587" indent="-228587" eaLnBrk="1" hangingPunct="1">
              <a:lnSpc>
                <a:spcPct val="80000"/>
              </a:lnSpc>
              <a:buFontTx/>
              <a:buChar char="•"/>
              <a:defRPr/>
            </a:pPr>
            <a:r>
              <a:rPr lang="en-US" sz="400" dirty="0" smtClean="0">
                <a:ea typeface="ＭＳ Ｐゴシック" charset="-128"/>
              </a:rPr>
              <a:t>Candidates:</a:t>
            </a:r>
          </a:p>
          <a:p>
            <a:pPr marL="685762" lvl="1" indent="-228587" eaLnBrk="1" hangingPunct="1">
              <a:lnSpc>
                <a:spcPct val="80000"/>
              </a:lnSpc>
              <a:buFontTx/>
              <a:buChar char="•"/>
              <a:defRPr/>
            </a:pPr>
            <a:r>
              <a:rPr lang="en-US" sz="400" dirty="0" smtClean="0">
                <a:ea typeface="ＭＳ Ｐゴシック" charset="-128"/>
              </a:rPr>
              <a:t>All women of reproductive age who are seeking a long-term, highly effective contraceptive.</a:t>
            </a:r>
          </a:p>
          <a:p>
            <a:pPr marL="685762" lvl="1" indent="-228587" eaLnBrk="1" hangingPunct="1">
              <a:lnSpc>
                <a:spcPct val="80000"/>
              </a:lnSpc>
              <a:buFontTx/>
              <a:buChar char="•"/>
              <a:defRPr/>
            </a:pPr>
            <a:r>
              <a:rPr lang="en-US" sz="400" dirty="0" smtClean="0">
                <a:ea typeface="ＭＳ Ｐゴシック" charset="-128"/>
              </a:rPr>
              <a:t>IUD is especially appropriate for:</a:t>
            </a:r>
          </a:p>
          <a:p>
            <a:pPr marL="1142937" lvl="2" indent="-228587" eaLnBrk="1" hangingPunct="1">
              <a:lnSpc>
                <a:spcPct val="80000"/>
              </a:lnSpc>
              <a:buFontTx/>
              <a:buChar char="•"/>
              <a:defRPr/>
            </a:pPr>
            <a:r>
              <a:rPr lang="en-US" sz="400" dirty="0" smtClean="0">
                <a:ea typeface="ＭＳ Ｐゴシック" charset="-128"/>
              </a:rPr>
              <a:t>Women who are looking for a convenient method.</a:t>
            </a:r>
          </a:p>
          <a:p>
            <a:pPr marL="1142937" lvl="2" indent="-228587" eaLnBrk="1" hangingPunct="1">
              <a:lnSpc>
                <a:spcPct val="80000"/>
              </a:lnSpc>
              <a:buFontTx/>
              <a:buChar char="•"/>
              <a:defRPr/>
            </a:pPr>
            <a:r>
              <a:rPr lang="en-US" sz="400" dirty="0" smtClean="0">
                <a:ea typeface="ＭＳ Ｐゴシック" charset="-128"/>
              </a:rPr>
              <a:t>Women with menstrual symptoms that may improve with LNG IUS. Similar to long-acting, progestin-only DMPA, use of the LNG IUS generally improves menorrhagia, dysmenorrhea, and anemia.</a:t>
            </a:r>
          </a:p>
          <a:p>
            <a:pPr marL="1142937" lvl="2" indent="-228587" eaLnBrk="1" hangingPunct="1">
              <a:lnSpc>
                <a:spcPct val="80000"/>
              </a:lnSpc>
              <a:buFontTx/>
              <a:buChar char="•"/>
              <a:defRPr/>
            </a:pPr>
            <a:r>
              <a:rPr lang="en-US" sz="400" dirty="0" smtClean="0">
                <a:ea typeface="ＭＳ Ｐゴシック" charset="-128"/>
              </a:rPr>
              <a:t>Lactating women.</a:t>
            </a:r>
          </a:p>
          <a:p>
            <a:pPr marL="176743" lvl="0" indent="-168244" eaLnBrk="1" hangingPunct="1">
              <a:lnSpc>
                <a:spcPct val="80000"/>
              </a:lnSpc>
              <a:buFont typeface="Arial" panose="020B0604020202020204" pitchFamily="34" charset="0"/>
              <a:buChar char="•"/>
              <a:defRPr/>
            </a:pPr>
            <a:r>
              <a:rPr lang="en-US" sz="400" dirty="0" smtClean="0">
                <a:ea typeface="ＭＳ Ｐゴシック" charset="-128"/>
              </a:rPr>
              <a:t>Advantages:</a:t>
            </a:r>
          </a:p>
          <a:p>
            <a:pPr marL="672976" lvl="1" indent="-224325">
              <a:lnSpc>
                <a:spcPct val="80000"/>
              </a:lnSpc>
              <a:buFontTx/>
              <a:buChar char="•"/>
              <a:defRPr/>
            </a:pPr>
            <a:r>
              <a:rPr lang="en-US" sz="400" dirty="0" smtClean="0">
                <a:ea typeface="ＭＳ Ｐゴシック" charset="-128"/>
              </a:rPr>
              <a:t>Use of the LNG IUS may reduce menstrual symptoms in women with uterine fibroids or </a:t>
            </a:r>
            <a:r>
              <a:rPr lang="en-US" sz="400" dirty="0" err="1" smtClean="0">
                <a:ea typeface="ＭＳ Ｐゴシック" charset="-128"/>
              </a:rPr>
              <a:t>adenomyosis</a:t>
            </a:r>
            <a:r>
              <a:rPr lang="en-US" sz="400" dirty="0" smtClean="0">
                <a:ea typeface="ＭＳ Ｐゴシック" charset="-128"/>
              </a:rPr>
              <a:t>, thereby reducing the need for hysterectomy.</a:t>
            </a:r>
          </a:p>
          <a:p>
            <a:pPr marL="672976" lvl="1" indent="-224325">
              <a:lnSpc>
                <a:spcPct val="80000"/>
              </a:lnSpc>
              <a:buFontTx/>
              <a:buChar char="•"/>
              <a:defRPr/>
            </a:pPr>
            <a:r>
              <a:rPr lang="en-US" sz="400" dirty="0" smtClean="0">
                <a:ea typeface="ＭＳ Ｐゴシック" charset="-128"/>
              </a:rPr>
              <a:t>Data from the United Kingdom also suggest that use of the LNG IUS may reduce the occurrence of benign endometrial polyps in patients who have breast cancer and are taking </a:t>
            </a:r>
            <a:r>
              <a:rPr lang="en-US" sz="400" dirty="0" err="1" smtClean="0">
                <a:ea typeface="ＭＳ Ｐゴシック" charset="-128"/>
              </a:rPr>
              <a:t>tamoxifen</a:t>
            </a:r>
            <a:r>
              <a:rPr lang="en-US" sz="400" dirty="0" smtClean="0">
                <a:ea typeface="ＭＳ Ｐゴシック" charset="-128"/>
              </a:rPr>
              <a:t>. </a:t>
            </a:r>
          </a:p>
          <a:p>
            <a:pPr marL="672976" lvl="1" indent="-224325">
              <a:lnSpc>
                <a:spcPct val="80000"/>
              </a:lnSpc>
              <a:buFontTx/>
              <a:buChar char="•"/>
              <a:defRPr/>
            </a:pPr>
            <a:r>
              <a:rPr lang="en-US" sz="400" dirty="0" smtClean="0">
                <a:ea typeface="ＭＳ Ｐゴシック" charset="-128"/>
              </a:rPr>
              <a:t>Can be used by lactating women.</a:t>
            </a:r>
          </a:p>
          <a:p>
            <a:pPr marL="224325" indent="-224325">
              <a:lnSpc>
                <a:spcPct val="80000"/>
              </a:lnSpc>
              <a:buFontTx/>
              <a:buChar char="•"/>
              <a:defRPr/>
            </a:pPr>
            <a:r>
              <a:rPr lang="en-US" sz="400" dirty="0" smtClean="0">
                <a:ea typeface="ＭＳ Ｐゴシック" charset="-128"/>
              </a:rPr>
              <a:t>Contraindications (WHO MEC):</a:t>
            </a:r>
          </a:p>
          <a:p>
            <a:pPr marL="672976" lvl="1" indent="-224325">
              <a:lnSpc>
                <a:spcPct val="80000"/>
              </a:lnSpc>
              <a:buFontTx/>
              <a:buChar char="•"/>
              <a:defRPr/>
            </a:pPr>
            <a:r>
              <a:rPr lang="en-US" sz="400" dirty="0" smtClean="0">
                <a:ea typeface="ＭＳ Ｐゴシック" charset="-128"/>
              </a:rPr>
              <a:t>Puerperal sepsis</a:t>
            </a:r>
          </a:p>
          <a:p>
            <a:pPr marL="672976" lvl="1" indent="-224325">
              <a:lnSpc>
                <a:spcPct val="80000"/>
              </a:lnSpc>
              <a:buFontTx/>
              <a:buChar char="•"/>
              <a:defRPr/>
            </a:pPr>
            <a:r>
              <a:rPr lang="en-US" sz="400" dirty="0" smtClean="0">
                <a:ea typeface="ＭＳ Ｐゴシック" charset="-128"/>
              </a:rPr>
              <a:t>Immediate post-septic abortion</a:t>
            </a:r>
          </a:p>
          <a:p>
            <a:pPr marL="672976" lvl="1" indent="-224325">
              <a:lnSpc>
                <a:spcPct val="80000"/>
              </a:lnSpc>
              <a:buFontTx/>
              <a:buChar char="•"/>
              <a:defRPr/>
            </a:pPr>
            <a:r>
              <a:rPr lang="en-US" sz="400" dirty="0" smtClean="0">
                <a:ea typeface="ＭＳ Ｐゴシック" charset="-128"/>
              </a:rPr>
              <a:t>Unexplained vaginal bleeding before evaluation</a:t>
            </a:r>
          </a:p>
          <a:p>
            <a:pPr marL="672976" lvl="1" indent="-224325">
              <a:lnSpc>
                <a:spcPct val="80000"/>
              </a:lnSpc>
              <a:buFontTx/>
              <a:buChar char="•"/>
              <a:defRPr/>
            </a:pPr>
            <a:r>
              <a:rPr lang="en-US" sz="400" dirty="0" smtClean="0">
                <a:ea typeface="ＭＳ Ｐゴシック" charset="-128"/>
              </a:rPr>
              <a:t>Malignant gestational trophoblastic disease</a:t>
            </a:r>
          </a:p>
          <a:p>
            <a:pPr marL="672976" lvl="1" indent="-224325">
              <a:lnSpc>
                <a:spcPct val="80000"/>
              </a:lnSpc>
              <a:buFontTx/>
              <a:buChar char="•"/>
              <a:defRPr/>
            </a:pPr>
            <a:r>
              <a:rPr lang="en-US" sz="400" dirty="0" smtClean="0">
                <a:ea typeface="ＭＳ Ｐゴシック" charset="-128"/>
              </a:rPr>
              <a:t>Cervical cancer awaiting treatment </a:t>
            </a:r>
          </a:p>
          <a:p>
            <a:pPr marL="672976" lvl="1" indent="-224325">
              <a:lnSpc>
                <a:spcPct val="80000"/>
              </a:lnSpc>
              <a:buFontTx/>
              <a:buChar char="•"/>
              <a:defRPr/>
            </a:pPr>
            <a:r>
              <a:rPr lang="en-US" sz="400" dirty="0" smtClean="0">
                <a:ea typeface="ＭＳ Ｐゴシック" charset="-128"/>
              </a:rPr>
              <a:t>Current breast cancer</a:t>
            </a:r>
          </a:p>
          <a:p>
            <a:pPr marL="672976" lvl="1" indent="-224325">
              <a:lnSpc>
                <a:spcPct val="80000"/>
              </a:lnSpc>
              <a:buFontTx/>
              <a:buChar char="•"/>
              <a:defRPr/>
            </a:pPr>
            <a:r>
              <a:rPr lang="en-US" sz="400" dirty="0" smtClean="0">
                <a:ea typeface="ＭＳ Ｐゴシック" charset="-128"/>
              </a:rPr>
              <a:t>Endometrial cancer</a:t>
            </a:r>
          </a:p>
          <a:p>
            <a:pPr marL="672976" lvl="1" indent="-224325">
              <a:lnSpc>
                <a:spcPct val="80000"/>
              </a:lnSpc>
              <a:buFontTx/>
              <a:buChar char="•"/>
              <a:defRPr/>
            </a:pPr>
            <a:r>
              <a:rPr lang="en-US" sz="400" dirty="0" smtClean="0">
                <a:ea typeface="ＭＳ Ｐゴシック" charset="-128"/>
              </a:rPr>
              <a:t>Uterine fibroids with distortion of the uterine cavity</a:t>
            </a:r>
          </a:p>
          <a:p>
            <a:pPr marL="672976" lvl="1" indent="-224325">
              <a:lnSpc>
                <a:spcPct val="80000"/>
              </a:lnSpc>
              <a:buFontTx/>
              <a:buChar char="•"/>
              <a:defRPr/>
            </a:pPr>
            <a:r>
              <a:rPr lang="en-US" sz="400" dirty="0" smtClean="0">
                <a:ea typeface="ＭＳ Ｐゴシック" charset="-128"/>
              </a:rPr>
              <a:t>Distorted uterine cavity</a:t>
            </a:r>
          </a:p>
          <a:p>
            <a:pPr marL="672976" lvl="1" indent="-224325">
              <a:lnSpc>
                <a:spcPct val="80000"/>
              </a:lnSpc>
              <a:buFontTx/>
              <a:buChar char="•"/>
              <a:defRPr/>
            </a:pPr>
            <a:r>
              <a:rPr lang="en-US" sz="400" dirty="0" smtClean="0">
                <a:ea typeface="ＭＳ Ｐゴシック" charset="-128"/>
              </a:rPr>
              <a:t>Current PID (initiation of IUD)</a:t>
            </a:r>
          </a:p>
          <a:p>
            <a:pPr marL="672976" lvl="1" indent="-224325">
              <a:lnSpc>
                <a:spcPct val="80000"/>
              </a:lnSpc>
              <a:buFontTx/>
              <a:buChar char="•"/>
              <a:defRPr/>
            </a:pPr>
            <a:r>
              <a:rPr lang="en-US" sz="400" dirty="0" smtClean="0">
                <a:ea typeface="ＭＳ Ｐゴシック" charset="-128"/>
              </a:rPr>
              <a:t>Current purulent cervicitis or </a:t>
            </a:r>
            <a:r>
              <a:rPr lang="en-US" sz="400" dirty="0" err="1" smtClean="0">
                <a:ea typeface="ＭＳ Ｐゴシック" charset="-128"/>
              </a:rPr>
              <a:t>chlaymdial</a:t>
            </a:r>
            <a:r>
              <a:rPr lang="en-US" sz="400" dirty="0" smtClean="0">
                <a:ea typeface="ＭＳ Ｐゴシック" charset="-128"/>
              </a:rPr>
              <a:t> infection or gonorrhea at initiation</a:t>
            </a:r>
          </a:p>
          <a:p>
            <a:pPr marL="1121626" lvl="2" indent="-224325">
              <a:lnSpc>
                <a:spcPct val="80000"/>
              </a:lnSpc>
              <a:buFontTx/>
              <a:buChar char="•"/>
              <a:defRPr/>
            </a:pPr>
            <a:r>
              <a:rPr lang="en-US" sz="400" dirty="0" smtClean="0">
                <a:ea typeface="ＭＳ Ｐゴシック" charset="-128"/>
              </a:rPr>
              <a:t>Acute PID or recent history of PID</a:t>
            </a:r>
          </a:p>
          <a:p>
            <a:pPr marL="1121626" lvl="2" indent="-224325">
              <a:lnSpc>
                <a:spcPct val="80000"/>
              </a:lnSpc>
              <a:buFontTx/>
              <a:buChar char="•"/>
              <a:defRPr/>
            </a:pPr>
            <a:r>
              <a:rPr lang="en-US" sz="400" dirty="0" smtClean="0">
                <a:ea typeface="ＭＳ Ｐゴシック" charset="-128"/>
              </a:rPr>
              <a:t>Risk factors for STIs and PID</a:t>
            </a:r>
          </a:p>
          <a:p>
            <a:pPr marL="1121626" lvl="2" indent="-224325">
              <a:lnSpc>
                <a:spcPct val="80000"/>
              </a:lnSpc>
              <a:buFontTx/>
              <a:buChar char="•"/>
              <a:defRPr/>
            </a:pPr>
            <a:r>
              <a:rPr lang="en-US" sz="400" dirty="0" smtClean="0">
                <a:ea typeface="ＭＳ Ｐゴシック" charset="-128"/>
              </a:rPr>
              <a:t>Post-pregnancy infection (if within the past 3 months)</a:t>
            </a:r>
          </a:p>
          <a:p>
            <a:pPr marL="1121626" lvl="2" indent="-224325">
              <a:lnSpc>
                <a:spcPct val="80000"/>
              </a:lnSpc>
              <a:buFontTx/>
              <a:buChar char="•"/>
              <a:defRPr/>
            </a:pPr>
            <a:r>
              <a:rPr lang="en-US" sz="400" dirty="0" smtClean="0">
                <a:ea typeface="ＭＳ Ｐゴシック" charset="-128"/>
              </a:rPr>
              <a:t>Distorted uterine cavity</a:t>
            </a:r>
          </a:p>
          <a:p>
            <a:pPr marL="1121626" lvl="2" indent="-224325">
              <a:lnSpc>
                <a:spcPct val="80000"/>
              </a:lnSpc>
              <a:buFontTx/>
              <a:buChar char="•"/>
              <a:defRPr/>
            </a:pPr>
            <a:r>
              <a:rPr lang="en-US" sz="400" dirty="0" smtClean="0">
                <a:ea typeface="ＭＳ Ｐゴシック" charset="-128"/>
              </a:rPr>
              <a:t>Uterine or cervical cancer or unresolved abnormal Pap smear</a:t>
            </a:r>
          </a:p>
          <a:p>
            <a:pPr marL="1121626" lvl="2" indent="-224325">
              <a:lnSpc>
                <a:spcPct val="80000"/>
              </a:lnSpc>
              <a:buFontTx/>
              <a:buChar char="•"/>
              <a:defRPr/>
            </a:pPr>
            <a:r>
              <a:rPr lang="en-US" sz="400" dirty="0" smtClean="0">
                <a:ea typeface="ＭＳ Ｐゴシック" charset="-128"/>
              </a:rPr>
              <a:t>Genital bleeding of unknown source</a:t>
            </a:r>
          </a:p>
          <a:p>
            <a:pPr marL="1121626" lvl="2" indent="-224325">
              <a:lnSpc>
                <a:spcPct val="80000"/>
              </a:lnSpc>
              <a:buFontTx/>
              <a:buChar char="•"/>
              <a:defRPr/>
            </a:pPr>
            <a:r>
              <a:rPr lang="en-US" sz="400" dirty="0" smtClean="0">
                <a:ea typeface="ＭＳ Ｐゴシック" charset="-128"/>
              </a:rPr>
              <a:t>Acute cervicitis, vaginitis, or genital </a:t>
            </a:r>
            <a:r>
              <a:rPr lang="en-US" sz="400" dirty="0" err="1" smtClean="0">
                <a:ea typeface="ＭＳ Ｐゴシック" charset="-128"/>
              </a:rPr>
              <a:t>actinomycosis</a:t>
            </a:r>
            <a:endParaRPr lang="en-US" sz="400" dirty="0" smtClean="0">
              <a:ea typeface="ＭＳ Ｐゴシック" charset="-128"/>
            </a:endParaRPr>
          </a:p>
          <a:p>
            <a:pPr marL="1121626" lvl="2" indent="-224325">
              <a:lnSpc>
                <a:spcPct val="80000"/>
              </a:lnSpc>
              <a:buFontTx/>
              <a:buChar char="•"/>
              <a:defRPr/>
            </a:pPr>
            <a:r>
              <a:rPr lang="en-US" sz="400" dirty="0" smtClean="0">
                <a:ea typeface="ＭＳ Ｐゴシック" charset="-128"/>
              </a:rPr>
              <a:t>Increased susceptibility to infection</a:t>
            </a:r>
          </a:p>
          <a:p>
            <a:pPr marL="224325" indent="-224325">
              <a:lnSpc>
                <a:spcPct val="80000"/>
              </a:lnSpc>
              <a:buFontTx/>
              <a:buChar char="•"/>
              <a:defRPr/>
            </a:pPr>
            <a:r>
              <a:rPr lang="en-US" sz="400" dirty="0" smtClean="0">
                <a:ea typeface="ＭＳ Ｐゴシック" charset="-128"/>
              </a:rPr>
              <a:t>Disadvantages:</a:t>
            </a:r>
          </a:p>
          <a:p>
            <a:pPr marL="672976" lvl="1" indent="-224325">
              <a:lnSpc>
                <a:spcPct val="80000"/>
              </a:lnSpc>
              <a:buFontTx/>
              <a:buChar char="•"/>
              <a:defRPr/>
            </a:pPr>
            <a:r>
              <a:rPr lang="en-US" sz="400" dirty="0" smtClean="0">
                <a:ea typeface="ＭＳ Ｐゴシック" charset="-128"/>
              </a:rPr>
              <a:t>Uterine perforation is a possible, but rare complication of LNG IUS use (1/1000), occurring only at the time of insertion. </a:t>
            </a:r>
          </a:p>
          <a:p>
            <a:pPr marL="672976" lvl="1" indent="-224325">
              <a:lnSpc>
                <a:spcPct val="80000"/>
              </a:lnSpc>
              <a:buFontTx/>
              <a:buChar char="•"/>
              <a:defRPr/>
            </a:pPr>
            <a:r>
              <a:rPr lang="en-US" sz="400" dirty="0" smtClean="0">
                <a:ea typeface="ＭＳ Ｐゴシック" charset="-128"/>
              </a:rPr>
              <a:t>Rates of expulsion from 2% to 12% have been reported. Most expulsions occur in the first months following insertion, with decreasing frequency thereafter.</a:t>
            </a:r>
          </a:p>
          <a:p>
            <a:pPr marL="672976" lvl="1" indent="-224325">
              <a:lnSpc>
                <a:spcPct val="80000"/>
              </a:lnSpc>
              <a:buFontTx/>
              <a:buChar char="•"/>
              <a:defRPr/>
            </a:pPr>
            <a:r>
              <a:rPr lang="en-US" sz="400" dirty="0" smtClean="0">
                <a:ea typeface="ＭＳ Ｐゴシック" charset="-128"/>
              </a:rPr>
              <a:t>Enlarged ovarian follicles have been diagnosed in about of 12% of subjects using the LNG IUS. Most of these follicles are asymptomatic, although some may be accompanied by pelvic pain or dyspareunia. Usually, the enlarged follicles disappear spontaneously during 2–3 months of observation, and surgical intervention is usually not required.</a:t>
            </a:r>
          </a:p>
          <a:p>
            <a:pPr marL="672976" lvl="1" indent="-224325">
              <a:lnSpc>
                <a:spcPct val="80000"/>
              </a:lnSpc>
              <a:buFontTx/>
              <a:buChar char="•"/>
              <a:defRPr/>
            </a:pPr>
            <a:r>
              <a:rPr lang="en-US" sz="400" dirty="0" smtClean="0">
                <a:ea typeface="ＭＳ Ｐゴシック" charset="-128"/>
              </a:rPr>
              <a:t>Obese women have an elevated risk of dysfunctional uterine bleeding and endometrial </a:t>
            </a:r>
            <a:r>
              <a:rPr lang="en-US" sz="400" dirty="0" err="1" smtClean="0">
                <a:ea typeface="ＭＳ Ｐゴシック" charset="-128"/>
              </a:rPr>
              <a:t>neoplasia</a:t>
            </a:r>
            <a:r>
              <a:rPr lang="en-US" sz="400" dirty="0" smtClean="0">
                <a:ea typeface="ＭＳ Ｐゴシック" charset="-128"/>
              </a:rPr>
              <a:t>, so the LNG IUS may be an appropriate choice in these women.</a:t>
            </a:r>
          </a:p>
          <a:p>
            <a:pPr marL="215776" lvl="0" indent="-224325">
              <a:lnSpc>
                <a:spcPct val="80000"/>
              </a:lnSpc>
              <a:buFontTx/>
              <a:buChar char="•"/>
              <a:defRPr/>
            </a:pPr>
            <a:r>
              <a:rPr lang="en-US" sz="400" dirty="0" smtClean="0">
                <a:ea typeface="ＭＳ Ｐゴシック" charset="-128"/>
                <a:cs typeface="Arial" charset="0"/>
              </a:rPr>
              <a:t>Counseling:</a:t>
            </a:r>
          </a:p>
          <a:p>
            <a:pPr marL="672976" lvl="1" indent="-224325">
              <a:lnSpc>
                <a:spcPct val="70000"/>
              </a:lnSpc>
              <a:buFontTx/>
              <a:buChar char="•"/>
              <a:defRPr/>
            </a:pPr>
            <a:r>
              <a:rPr lang="en-US" sz="400" dirty="0" smtClean="0">
                <a:ea typeface="ＭＳ Ｐゴシック" charset="-128"/>
                <a:sym typeface="Symbol" charset="0"/>
              </a:rPr>
              <a:t>Users of the LNG IUS may experience progestin-related side effects such as mood changes, acne, headache, breast tenderness, and follicular ovarian cysts. These side effects are more common during the initial months of use and occur less often over time.</a:t>
            </a:r>
          </a:p>
          <a:p>
            <a:pPr marL="672976" lvl="1" indent="-224325">
              <a:lnSpc>
                <a:spcPct val="70000"/>
              </a:lnSpc>
              <a:buFontTx/>
              <a:buChar char="•"/>
              <a:defRPr/>
            </a:pPr>
            <a:r>
              <a:rPr lang="en-US" sz="400" dirty="0" smtClean="0">
                <a:ea typeface="ＭＳ Ｐゴシック" charset="-128"/>
              </a:rPr>
              <a:t>During the first 3–6 months of use, women may experience an increased number of bleeding and spotting days and irregular bleeding patterns. Thereafter, the number of bleeding and spotting days usually decreases, but bleeding may remain irregular. Amenorrhea develops in approximately 20% of LNG IUD users by 1 year.</a:t>
            </a:r>
            <a:endParaRPr lang="en-US" sz="400" dirty="0" smtClean="0">
              <a:ea typeface="ＭＳ Ｐゴシック" charset="-128"/>
              <a:sym typeface="Symbol" charset="0"/>
            </a:endParaRPr>
          </a:p>
          <a:p>
            <a:pPr marL="672976" lvl="1" indent="-224325">
              <a:lnSpc>
                <a:spcPct val="70000"/>
              </a:lnSpc>
              <a:buFontTx/>
              <a:buChar char="•"/>
              <a:defRPr/>
            </a:pPr>
            <a:r>
              <a:rPr lang="en-US" sz="400" dirty="0" smtClean="0">
                <a:ea typeface="ＭＳ Ｐゴシック" charset="-128"/>
                <a:sym typeface="Symbol" charset="0"/>
              </a:rPr>
              <a:t>Breast tenderness and nausea are quite uncommon.</a:t>
            </a:r>
          </a:p>
          <a:p>
            <a:pPr marL="672976" lvl="1" indent="-224325">
              <a:lnSpc>
                <a:spcPct val="70000"/>
              </a:lnSpc>
              <a:buFontTx/>
              <a:buChar char="•"/>
              <a:defRPr/>
            </a:pPr>
            <a:r>
              <a:rPr lang="en-US" sz="400" dirty="0" smtClean="0">
                <a:ea typeface="ＭＳ Ｐゴシック" charset="-128"/>
              </a:rPr>
              <a:t>Inform women that LNG IUS do not cause an increased risk of STIs, tubal infertility, and ectopic pregnancies.</a:t>
            </a:r>
          </a:p>
          <a:p>
            <a:pPr marL="672976" lvl="1" indent="-224325">
              <a:lnSpc>
                <a:spcPct val="70000"/>
              </a:lnSpc>
              <a:buFontTx/>
              <a:buChar char="•"/>
              <a:defRPr/>
            </a:pPr>
            <a:r>
              <a:rPr lang="en-US" sz="400" dirty="0" smtClean="0">
                <a:ea typeface="ＭＳ Ｐゴシック" charset="-128"/>
              </a:rPr>
              <a:t>Explain non contraceptive benefits and possible menstrual changes.</a:t>
            </a:r>
          </a:p>
          <a:p>
            <a:pPr marL="672976" lvl="1" indent="-224325">
              <a:lnSpc>
                <a:spcPct val="70000"/>
              </a:lnSpc>
              <a:buFontTx/>
              <a:buChar char="•"/>
              <a:defRPr/>
            </a:pPr>
            <a:r>
              <a:rPr lang="en-US" sz="400" dirty="0" smtClean="0">
                <a:ea typeface="ＭＳ Ｐゴシック" charset="-128"/>
              </a:rPr>
              <a:t>Describe how to check for the string, follow-up visits, and warning signs.</a:t>
            </a:r>
          </a:p>
          <a:p>
            <a:pPr marL="224325" indent="-224325">
              <a:lnSpc>
                <a:spcPct val="70000"/>
              </a:lnSpc>
              <a:defRPr/>
            </a:pPr>
            <a:endParaRPr lang="en-US" sz="400" u="sng" dirty="0" smtClean="0">
              <a:ea typeface="ＭＳ Ｐゴシック" charset="-128"/>
              <a:cs typeface="Arial" charset="0"/>
            </a:endParaRPr>
          </a:p>
          <a:p>
            <a:pPr marL="224325" indent="-224325">
              <a:lnSpc>
                <a:spcPct val="80000"/>
              </a:lnSpc>
              <a:defRPr/>
            </a:pPr>
            <a:r>
              <a:rPr lang="en-US" sz="400" u="sng" dirty="0" smtClean="0">
                <a:ea typeface="ＭＳ Ｐゴシック" charset="-128"/>
                <a:cs typeface="Arial" charset="0"/>
              </a:rPr>
              <a:t>References</a:t>
            </a:r>
          </a:p>
          <a:p>
            <a:pPr marL="672976" lvl="1" indent="-224325">
              <a:lnSpc>
                <a:spcPct val="80000"/>
              </a:lnSpc>
              <a:buFontTx/>
              <a:buChar char="•"/>
              <a:defRPr/>
            </a:pPr>
            <a:r>
              <a:rPr lang="en-US" sz="400" dirty="0" smtClean="0">
                <a:ea typeface="ＭＳ Ｐゴシック" charset="-128"/>
                <a:cs typeface="Arial" charset="0"/>
              </a:rPr>
              <a:t>ACOG Committee on Practice Bulletins. No. 73. Use of Hormonal Contraception in Women with Coexisting Medical conditions. </a:t>
            </a:r>
            <a:r>
              <a:rPr lang="en-US" sz="400" i="1" dirty="0" err="1" smtClean="0">
                <a:ea typeface="ＭＳ Ｐゴシック" charset="-128"/>
                <a:cs typeface="Arial" charset="0"/>
              </a:rPr>
              <a:t>Obstet</a:t>
            </a:r>
            <a:r>
              <a:rPr lang="en-US" sz="400" i="1" dirty="0" smtClean="0">
                <a:ea typeface="ＭＳ Ｐゴシック" charset="-128"/>
                <a:cs typeface="Arial" charset="0"/>
              </a:rPr>
              <a:t> Gynecol</a:t>
            </a:r>
            <a:r>
              <a:rPr lang="en-US" sz="400" dirty="0" smtClean="0">
                <a:ea typeface="ＭＳ Ｐゴシック" charset="-128"/>
                <a:cs typeface="Arial" charset="0"/>
              </a:rPr>
              <a:t>. 2006;107:1453–72.</a:t>
            </a:r>
          </a:p>
          <a:p>
            <a:pPr marL="672976" lvl="1" indent="-224325">
              <a:lnSpc>
                <a:spcPct val="80000"/>
              </a:lnSpc>
              <a:buFontTx/>
              <a:buChar char="•"/>
              <a:defRPr/>
            </a:pPr>
            <a:r>
              <a:rPr lang="en-US" sz="400" dirty="0" smtClean="0">
                <a:ea typeface="ＭＳ Ｐゴシック" charset="-128"/>
                <a:cs typeface="Arial" charset="0"/>
              </a:rPr>
              <a:t>Gardner FJ, </a:t>
            </a:r>
            <a:r>
              <a:rPr lang="en-US" sz="400" dirty="0" err="1" smtClean="0">
                <a:ea typeface="ＭＳ Ｐゴシック" charset="-128"/>
                <a:cs typeface="Arial" charset="0"/>
              </a:rPr>
              <a:t>Konje</a:t>
            </a:r>
            <a:r>
              <a:rPr lang="en-US" sz="400" dirty="0" smtClean="0">
                <a:ea typeface="ＭＳ Ｐゴシック" charset="-128"/>
                <a:cs typeface="Arial" charset="0"/>
              </a:rPr>
              <a:t> JC, Abrams KR, et al. Endometrial protection from </a:t>
            </a:r>
            <a:r>
              <a:rPr lang="en-US" sz="400" dirty="0" err="1" smtClean="0">
                <a:ea typeface="ＭＳ Ｐゴシック" charset="-128"/>
                <a:cs typeface="Arial" charset="0"/>
              </a:rPr>
              <a:t>tamoxifen</a:t>
            </a:r>
            <a:r>
              <a:rPr lang="en-US" sz="400" dirty="0" smtClean="0">
                <a:ea typeface="ＭＳ Ｐゴシック" charset="-128"/>
                <a:cs typeface="Arial" charset="0"/>
              </a:rPr>
              <a:t>-stimulated changes by a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a </a:t>
            </a:r>
            <a:r>
              <a:rPr lang="en-US" sz="400" dirty="0" err="1" smtClean="0">
                <a:ea typeface="ＭＳ Ｐゴシック" charset="-128"/>
                <a:cs typeface="Arial" charset="0"/>
              </a:rPr>
              <a:t>randomised</a:t>
            </a:r>
            <a:r>
              <a:rPr lang="en-US" sz="400" dirty="0" smtClean="0">
                <a:ea typeface="ＭＳ Ｐゴシック" charset="-128"/>
                <a:cs typeface="Arial" charset="0"/>
              </a:rPr>
              <a:t> controlled trial. </a:t>
            </a:r>
            <a:r>
              <a:rPr lang="en-US" sz="400" i="1" dirty="0" smtClean="0">
                <a:ea typeface="ＭＳ Ｐゴシック" charset="-128"/>
                <a:cs typeface="Arial" charset="0"/>
              </a:rPr>
              <a:t>Lancet</a:t>
            </a:r>
            <a:r>
              <a:rPr lang="en-US" sz="400" dirty="0" smtClean="0">
                <a:ea typeface="ＭＳ Ｐゴシック" charset="-128"/>
                <a:cs typeface="Arial" charset="0"/>
              </a:rPr>
              <a:t>. 2000;356:1711–7.</a:t>
            </a:r>
          </a:p>
          <a:p>
            <a:pPr marL="672976" lvl="1" indent="-224325">
              <a:lnSpc>
                <a:spcPct val="80000"/>
              </a:lnSpc>
              <a:buFontTx/>
              <a:buChar char="•"/>
              <a:defRPr/>
            </a:pPr>
            <a:r>
              <a:rPr lang="en-US" sz="400" dirty="0" smtClean="0">
                <a:ea typeface="ＭＳ Ｐゴシック" charset="-128"/>
                <a:cs typeface="Arial" charset="0"/>
              </a:rPr>
              <a:t>Hatcher RA, et al. A Pocket Guide to Managing Contraception. 4th ed. Tiger, GA: The Bridging the Gap Foundation, 2001.</a:t>
            </a:r>
          </a:p>
          <a:p>
            <a:pPr marL="672976" lvl="1" indent="-224325">
              <a:lnSpc>
                <a:spcPct val="80000"/>
              </a:lnSpc>
              <a:buFontTx/>
              <a:buChar char="•"/>
              <a:defRPr/>
            </a:pPr>
            <a:r>
              <a:rPr lang="en-US" sz="400" dirty="0" smtClean="0">
                <a:ea typeface="ＭＳ Ｐゴシック" charset="-128"/>
                <a:cs typeface="Arial" charset="0"/>
              </a:rPr>
              <a:t>Hidalgo M, </a:t>
            </a:r>
            <a:r>
              <a:rPr lang="en-US" sz="400" dirty="0" err="1" smtClean="0">
                <a:ea typeface="ＭＳ Ｐゴシック" charset="-128"/>
                <a:cs typeface="Arial" charset="0"/>
              </a:rPr>
              <a:t>Bahamondes</a:t>
            </a:r>
            <a:r>
              <a:rPr lang="en-US" sz="400" dirty="0" smtClean="0">
                <a:ea typeface="ＭＳ Ｐゴシック" charset="-128"/>
                <a:cs typeface="Arial" charset="0"/>
              </a:rPr>
              <a:t> L, </a:t>
            </a:r>
            <a:r>
              <a:rPr lang="en-US" sz="400" dirty="0" err="1" smtClean="0">
                <a:ea typeface="ＭＳ Ｐゴシック" charset="-128"/>
                <a:cs typeface="Arial" charset="0"/>
              </a:rPr>
              <a:t>Perrotti</a:t>
            </a:r>
            <a:r>
              <a:rPr lang="en-US" sz="400" dirty="0" smtClean="0">
                <a:ea typeface="ＭＳ Ｐゴシック" charset="-128"/>
                <a:cs typeface="Arial" charset="0"/>
              </a:rPr>
              <a:t> M, Diaz J, </a:t>
            </a:r>
            <a:r>
              <a:rPr lang="en-US" sz="400" dirty="0" err="1" smtClean="0">
                <a:ea typeface="ＭＳ Ｐゴシック" charset="-128"/>
                <a:cs typeface="Arial" charset="0"/>
              </a:rPr>
              <a:t>Dantas-Monteiro</a:t>
            </a:r>
            <a:r>
              <a:rPr lang="en-US" sz="400" dirty="0" smtClean="0">
                <a:ea typeface="ＭＳ Ｐゴシック" charset="-128"/>
                <a:cs typeface="Arial" charset="0"/>
              </a:rPr>
              <a:t> C, </a:t>
            </a:r>
            <a:r>
              <a:rPr lang="en-US" sz="400" dirty="0" err="1" smtClean="0">
                <a:ea typeface="ＭＳ Ｐゴシック" charset="-128"/>
                <a:cs typeface="Arial" charset="0"/>
              </a:rPr>
              <a:t>Petta</a:t>
            </a:r>
            <a:r>
              <a:rPr lang="en-US" sz="400" dirty="0" smtClean="0">
                <a:ea typeface="ＭＳ Ｐゴシック" charset="-128"/>
                <a:cs typeface="Arial" charset="0"/>
              </a:rPr>
              <a:t> C. Bleeding patterns and clinical performance of the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a:t>
            </a:r>
            <a:r>
              <a:rPr lang="en-US" sz="400" dirty="0" err="1" smtClean="0">
                <a:ea typeface="ＭＳ Ｐゴシック" charset="-128"/>
                <a:cs typeface="Arial" charset="0"/>
              </a:rPr>
              <a:t>Mirena</a:t>
            </a:r>
            <a:r>
              <a:rPr lang="en-US" sz="400" dirty="0" smtClean="0">
                <a:ea typeface="ＭＳ Ｐゴシック" charset="-128"/>
                <a:cs typeface="Arial" charset="0"/>
              </a:rPr>
              <a:t>) up to two years. </a:t>
            </a:r>
            <a:r>
              <a:rPr lang="en-US" sz="400" i="1" dirty="0" smtClean="0">
                <a:ea typeface="ＭＳ Ｐゴシック" charset="-128"/>
                <a:cs typeface="Arial" charset="0"/>
              </a:rPr>
              <a:t>Contraception</a:t>
            </a:r>
            <a:r>
              <a:rPr lang="en-US" sz="400" dirty="0" smtClean="0">
                <a:ea typeface="ＭＳ Ｐゴシック" charset="-128"/>
                <a:cs typeface="Arial" charset="0"/>
              </a:rPr>
              <a:t>. 2002;65(2):129–32. </a:t>
            </a:r>
          </a:p>
          <a:p>
            <a:pPr marL="672976" lvl="1" indent="-224325">
              <a:lnSpc>
                <a:spcPct val="80000"/>
              </a:lnSpc>
              <a:buFontTx/>
              <a:buChar char="•"/>
              <a:defRPr/>
            </a:pPr>
            <a:r>
              <a:rPr lang="en-US" sz="400" dirty="0" err="1" smtClean="0">
                <a:ea typeface="ＭＳ Ｐゴシック" charset="-128"/>
                <a:cs typeface="Arial" charset="0"/>
              </a:rPr>
              <a:t>Hubacher</a:t>
            </a:r>
            <a:r>
              <a:rPr lang="en-US" sz="400" dirty="0" smtClean="0">
                <a:ea typeface="ＭＳ Ｐゴシック" charset="-128"/>
                <a:cs typeface="Arial" charset="0"/>
              </a:rPr>
              <a:t> D, Grimes DA. </a:t>
            </a:r>
            <a:r>
              <a:rPr lang="en-US" sz="400" dirty="0" err="1" smtClean="0">
                <a:ea typeface="ＭＳ Ｐゴシック" charset="-128"/>
                <a:cs typeface="Arial" charset="0"/>
              </a:rPr>
              <a:t>Noncontraceptive</a:t>
            </a:r>
            <a:r>
              <a:rPr lang="en-US" sz="400" dirty="0" smtClean="0">
                <a:ea typeface="ＭＳ Ｐゴシック" charset="-128"/>
                <a:cs typeface="Arial" charset="0"/>
              </a:rPr>
              <a:t> health benefits of intrauterine devices: a systematic review. </a:t>
            </a:r>
            <a:r>
              <a:rPr lang="en-US" sz="400" i="1" dirty="0" err="1" smtClean="0">
                <a:ea typeface="ＭＳ Ｐゴシック" charset="-128"/>
                <a:cs typeface="Arial" charset="0"/>
              </a:rPr>
              <a:t>Obstet</a:t>
            </a:r>
            <a:r>
              <a:rPr lang="en-US" sz="400" i="1" dirty="0" smtClean="0">
                <a:ea typeface="ＭＳ Ｐゴシック" charset="-128"/>
                <a:cs typeface="Arial" charset="0"/>
              </a:rPr>
              <a:t>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Surv</a:t>
            </a:r>
            <a:r>
              <a:rPr lang="en-US" sz="400" dirty="0" smtClean="0">
                <a:ea typeface="ＭＳ Ｐゴシック" charset="-128"/>
                <a:cs typeface="Arial" charset="0"/>
              </a:rPr>
              <a:t>. 2002;57:120–8.</a:t>
            </a:r>
          </a:p>
          <a:p>
            <a:pPr marL="672976" lvl="1" indent="-224325">
              <a:lnSpc>
                <a:spcPct val="80000"/>
              </a:lnSpc>
              <a:buFontTx/>
              <a:buChar char="•"/>
              <a:defRPr/>
            </a:pPr>
            <a:r>
              <a:rPr lang="en-US" sz="400" dirty="0" err="1" smtClean="0">
                <a:ea typeface="ＭＳ Ｐゴシック" charset="-128"/>
                <a:cs typeface="Arial" charset="0"/>
              </a:rPr>
              <a:t>Inki</a:t>
            </a:r>
            <a:r>
              <a:rPr lang="en-US" sz="400" dirty="0" smtClean="0">
                <a:ea typeface="ＭＳ Ｐゴシック" charset="-128"/>
                <a:cs typeface="Arial" charset="0"/>
              </a:rPr>
              <a:t> P, </a:t>
            </a:r>
            <a:r>
              <a:rPr lang="en-US" sz="400" dirty="0" err="1" smtClean="0">
                <a:ea typeface="ＭＳ Ｐゴシック" charset="-128"/>
                <a:cs typeface="Arial" charset="0"/>
              </a:rPr>
              <a:t>Hurskainen</a:t>
            </a:r>
            <a:r>
              <a:rPr lang="en-US" sz="400" dirty="0" smtClean="0">
                <a:ea typeface="ＭＳ Ｐゴシック" charset="-128"/>
                <a:cs typeface="Arial" charset="0"/>
              </a:rPr>
              <a:t> R, Palo P, </a:t>
            </a:r>
            <a:r>
              <a:rPr lang="en-US" sz="400" dirty="0" err="1" smtClean="0">
                <a:ea typeface="ＭＳ Ｐゴシック" charset="-128"/>
                <a:cs typeface="Arial" charset="0"/>
              </a:rPr>
              <a:t>Ekholm</a:t>
            </a:r>
            <a:r>
              <a:rPr lang="en-US" sz="400" dirty="0" smtClean="0">
                <a:ea typeface="ＭＳ Ｐゴシック" charset="-128"/>
                <a:cs typeface="Arial" charset="0"/>
              </a:rPr>
              <a:t> E, </a:t>
            </a:r>
            <a:r>
              <a:rPr lang="en-US" sz="400" dirty="0" err="1" smtClean="0">
                <a:ea typeface="ＭＳ Ｐゴシック" charset="-128"/>
                <a:cs typeface="Arial" charset="0"/>
              </a:rPr>
              <a:t>Grenman</a:t>
            </a:r>
            <a:r>
              <a:rPr lang="en-US" sz="400" dirty="0" smtClean="0">
                <a:ea typeface="ＭＳ Ｐゴシック" charset="-128"/>
                <a:cs typeface="Arial" charset="0"/>
              </a:rPr>
              <a:t> S, </a:t>
            </a:r>
            <a:r>
              <a:rPr lang="en-US" sz="400" dirty="0" err="1" smtClean="0">
                <a:ea typeface="ＭＳ Ｐゴシック" charset="-128"/>
                <a:cs typeface="Arial" charset="0"/>
              </a:rPr>
              <a:t>Kivel</a:t>
            </a:r>
            <a:r>
              <a:rPr lang="en-US" sz="400" dirty="0" smtClean="0">
                <a:ea typeface="ＭＳ Ｐゴシック" charset="-128"/>
                <a:cs typeface="Arial" charset="0"/>
              </a:rPr>
              <a:t> A, </a:t>
            </a:r>
            <a:r>
              <a:rPr lang="en-US" sz="400" dirty="0" err="1" smtClean="0">
                <a:ea typeface="ＭＳ Ｐゴシック" charset="-128"/>
                <a:cs typeface="Arial" charset="0"/>
              </a:rPr>
              <a:t>Kujansuu</a:t>
            </a:r>
            <a:r>
              <a:rPr lang="en-US" sz="400" dirty="0" smtClean="0">
                <a:ea typeface="ＭＳ Ｐゴシック" charset="-128"/>
                <a:cs typeface="Arial" charset="0"/>
              </a:rPr>
              <a:t> E, </a:t>
            </a:r>
            <a:r>
              <a:rPr lang="en-US" sz="400" dirty="0" err="1" smtClean="0">
                <a:ea typeface="ＭＳ Ｐゴシック" charset="-128"/>
                <a:cs typeface="Arial" charset="0"/>
              </a:rPr>
              <a:t>Teperi</a:t>
            </a:r>
            <a:r>
              <a:rPr lang="en-US" sz="400" dirty="0" smtClean="0">
                <a:ea typeface="ＭＳ Ｐゴシック" charset="-128"/>
                <a:cs typeface="Arial" charset="0"/>
              </a:rPr>
              <a:t> J, </a:t>
            </a:r>
            <a:r>
              <a:rPr lang="en-US" sz="400" dirty="0" err="1" smtClean="0">
                <a:ea typeface="ＭＳ Ｐゴシック" charset="-128"/>
                <a:cs typeface="Arial" charset="0"/>
              </a:rPr>
              <a:t>Yliskoski</a:t>
            </a:r>
            <a:r>
              <a:rPr lang="en-US" sz="400" dirty="0" smtClean="0">
                <a:ea typeface="ＭＳ Ｐゴシック" charset="-128"/>
                <a:cs typeface="Arial" charset="0"/>
              </a:rPr>
              <a:t> M, </a:t>
            </a:r>
            <a:r>
              <a:rPr lang="en-US" sz="400" dirty="0" err="1" smtClean="0">
                <a:ea typeface="ＭＳ Ｐゴシック" charset="-128"/>
                <a:cs typeface="Arial" charset="0"/>
              </a:rPr>
              <a:t>Paavonen</a:t>
            </a:r>
            <a:r>
              <a:rPr lang="en-US" sz="400" dirty="0" smtClean="0">
                <a:ea typeface="ＭＳ Ｐゴシック" charset="-128"/>
                <a:cs typeface="Arial" charset="0"/>
              </a:rPr>
              <a:t> J. Comparison of ovarian cyst formation in women using the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vs. hysterectomy. </a:t>
            </a:r>
            <a:r>
              <a:rPr lang="en-US" sz="400" i="1" dirty="0" smtClean="0">
                <a:ea typeface="ＭＳ Ｐゴシック" charset="-128"/>
                <a:cs typeface="Arial" charset="0"/>
              </a:rPr>
              <a:t>Ultrasound </a:t>
            </a:r>
            <a:r>
              <a:rPr lang="en-US" sz="400" i="1" dirty="0" err="1" smtClean="0">
                <a:ea typeface="ＭＳ Ｐゴシック" charset="-128"/>
                <a:cs typeface="Arial" charset="0"/>
              </a:rPr>
              <a:t>Obstet</a:t>
            </a:r>
            <a:r>
              <a:rPr lang="en-US" sz="400" i="1" dirty="0" smtClean="0">
                <a:ea typeface="ＭＳ Ｐゴシック" charset="-128"/>
                <a:cs typeface="Arial" charset="0"/>
              </a:rPr>
              <a:t> Gynecol</a:t>
            </a:r>
            <a:r>
              <a:rPr lang="en-US" sz="400" dirty="0" smtClean="0">
                <a:ea typeface="ＭＳ Ｐゴシック" charset="-128"/>
                <a:cs typeface="Arial" charset="0"/>
              </a:rPr>
              <a:t>. 2002 Oct;20(4):381–5.</a:t>
            </a:r>
          </a:p>
          <a:p>
            <a:pPr marL="672976" lvl="1" indent="-224325">
              <a:lnSpc>
                <a:spcPct val="80000"/>
              </a:lnSpc>
              <a:buFontTx/>
              <a:buChar char="•"/>
              <a:defRPr/>
            </a:pPr>
            <a:r>
              <a:rPr lang="en-US" sz="400" dirty="0" err="1" smtClean="0">
                <a:ea typeface="ＭＳ Ｐゴシック" charset="-128"/>
                <a:cs typeface="Arial" charset="0"/>
              </a:rPr>
              <a:t>Jonsson</a:t>
            </a:r>
            <a:r>
              <a:rPr lang="en-US" sz="400" dirty="0" smtClean="0">
                <a:ea typeface="ＭＳ Ｐゴシック" charset="-128"/>
                <a:cs typeface="Arial" charset="0"/>
              </a:rPr>
              <a:t> B, </a:t>
            </a:r>
            <a:r>
              <a:rPr lang="en-US" sz="400" dirty="0" err="1" smtClean="0">
                <a:ea typeface="ＭＳ Ｐゴシック" charset="-128"/>
                <a:cs typeface="Arial" charset="0"/>
              </a:rPr>
              <a:t>Landgren</a:t>
            </a:r>
            <a:r>
              <a:rPr lang="en-US" sz="400" dirty="0" smtClean="0">
                <a:ea typeface="ＭＳ Ｐゴシック" charset="-128"/>
                <a:cs typeface="Arial" charset="0"/>
              </a:rPr>
              <a:t> B-M, </a:t>
            </a:r>
            <a:r>
              <a:rPr lang="en-US" sz="400" dirty="0" err="1" smtClean="0">
                <a:ea typeface="ＭＳ Ｐゴシック" charset="-128"/>
                <a:cs typeface="Arial" charset="0"/>
              </a:rPr>
              <a:t>Eneroth</a:t>
            </a:r>
            <a:r>
              <a:rPr lang="en-US" sz="400" dirty="0" smtClean="0">
                <a:ea typeface="ＭＳ Ｐゴシック" charset="-128"/>
                <a:cs typeface="Arial" charset="0"/>
              </a:rPr>
              <a:t> P. Effects of various IUDs on the composition of cervical mucus. </a:t>
            </a:r>
            <a:r>
              <a:rPr lang="en-US" sz="400" i="1" dirty="0" smtClean="0">
                <a:ea typeface="ＭＳ Ｐゴシック" charset="-128"/>
                <a:cs typeface="Arial" charset="0"/>
              </a:rPr>
              <a:t>Contraception</a:t>
            </a:r>
            <a:r>
              <a:rPr lang="en-US" sz="400" dirty="0" smtClean="0">
                <a:ea typeface="ＭＳ Ｐゴシック" charset="-128"/>
                <a:cs typeface="Arial" charset="0"/>
              </a:rPr>
              <a:t>. 1991;43:447.</a:t>
            </a:r>
          </a:p>
          <a:p>
            <a:pPr marL="672976" lvl="1" indent="-224325">
              <a:lnSpc>
                <a:spcPct val="80000"/>
              </a:lnSpc>
              <a:buFontTx/>
              <a:buChar char="•"/>
              <a:defRPr/>
            </a:pPr>
            <a:r>
              <a:rPr lang="en-US" sz="400" dirty="0" err="1" smtClean="0">
                <a:ea typeface="ＭＳ Ｐゴシック" charset="-128"/>
                <a:cs typeface="Arial" charset="0"/>
              </a:rPr>
              <a:t>Luukkainen</a:t>
            </a:r>
            <a:r>
              <a:rPr lang="en-US" sz="400" dirty="0" smtClean="0">
                <a:ea typeface="ＭＳ Ｐゴシック" charset="-128"/>
                <a:cs typeface="Arial" charset="0"/>
              </a:rPr>
              <a:t> T. The </a:t>
            </a:r>
            <a:r>
              <a:rPr lang="en-US" sz="400" dirty="0" err="1" smtClean="0">
                <a:ea typeface="ＭＳ Ｐゴシック" charset="-128"/>
                <a:cs typeface="Arial" charset="0"/>
              </a:rPr>
              <a:t>levonorgestrel</a:t>
            </a:r>
            <a:r>
              <a:rPr lang="en-US" sz="400" dirty="0" smtClean="0">
                <a:ea typeface="ＭＳ Ｐゴシック" charset="-128"/>
                <a:cs typeface="Arial" charset="0"/>
              </a:rPr>
              <a:t> intrauterine system: therapeutic aspects. Steroids. 2000;65:699–7.</a:t>
            </a:r>
          </a:p>
          <a:p>
            <a:pPr marL="672976" lvl="1" indent="-224325">
              <a:lnSpc>
                <a:spcPct val="80000"/>
              </a:lnSpc>
              <a:buFontTx/>
              <a:buChar char="•"/>
              <a:defRPr/>
            </a:pPr>
            <a:r>
              <a:rPr lang="en-US" sz="400" dirty="0" err="1" smtClean="0">
                <a:ea typeface="ＭＳ Ｐゴシック" charset="-128"/>
                <a:cs typeface="Arial" charset="0"/>
              </a:rPr>
              <a:t>Mirena</a:t>
            </a:r>
            <a:r>
              <a:rPr lang="en-US" sz="400" dirty="0" smtClean="0">
                <a:ea typeface="ＭＳ Ｐゴシック" charset="-128"/>
                <a:cs typeface="Arial" charset="0"/>
              </a:rPr>
              <a:t> [package labeling]. Montville, NJ: </a:t>
            </a:r>
            <a:r>
              <a:rPr lang="en-US" sz="400" dirty="0" err="1" smtClean="0">
                <a:ea typeface="ＭＳ Ｐゴシック" charset="-128"/>
                <a:cs typeface="Arial" charset="0"/>
              </a:rPr>
              <a:t>Berlex</a:t>
            </a:r>
            <a:r>
              <a:rPr lang="en-US" sz="400" dirty="0" smtClean="0">
                <a:ea typeface="ＭＳ Ｐゴシック" charset="-128"/>
                <a:cs typeface="Arial" charset="0"/>
              </a:rPr>
              <a:t> Laboratories, Inc.; 2000.</a:t>
            </a:r>
          </a:p>
          <a:p>
            <a:pPr marL="672976" lvl="1" indent="-224325">
              <a:lnSpc>
                <a:spcPct val="80000"/>
              </a:lnSpc>
              <a:buFontTx/>
              <a:buChar char="•"/>
              <a:defRPr/>
            </a:pPr>
            <a:r>
              <a:rPr lang="en-US" sz="400" dirty="0" err="1" smtClean="0">
                <a:ea typeface="ＭＳ Ｐゴシック" charset="-128"/>
                <a:cs typeface="Arial" charset="0"/>
              </a:rPr>
              <a:t>Mirena</a:t>
            </a:r>
            <a:r>
              <a:rPr lang="en-US" sz="400" dirty="0" smtClean="0">
                <a:ea typeface="ＭＳ Ｐゴシック" charset="-128"/>
                <a:cs typeface="Arial" charset="0"/>
              </a:rPr>
              <a:t> Prescribing Information. </a:t>
            </a:r>
            <a:r>
              <a:rPr lang="en-US" sz="400" dirty="0" err="1" smtClean="0">
                <a:ea typeface="ＭＳ Ｐゴシック" charset="-128"/>
                <a:cs typeface="Arial" charset="0"/>
              </a:rPr>
              <a:t>Berlex</a:t>
            </a:r>
            <a:r>
              <a:rPr lang="en-US" sz="400" dirty="0" smtClean="0">
                <a:ea typeface="ＭＳ Ｐゴシック" charset="-128"/>
                <a:cs typeface="Arial" charset="0"/>
              </a:rPr>
              <a:t> Laboratories, Inc., Montville, NJ; 2000.</a:t>
            </a:r>
          </a:p>
          <a:p>
            <a:pPr marL="672976" lvl="1" indent="-224325">
              <a:lnSpc>
                <a:spcPct val="80000"/>
              </a:lnSpc>
              <a:buFontTx/>
              <a:buChar char="•"/>
              <a:defRPr/>
            </a:pPr>
            <a:r>
              <a:rPr lang="en-US" sz="400" dirty="0" err="1" smtClean="0">
                <a:ea typeface="ＭＳ Ｐゴシック" charset="-128"/>
                <a:cs typeface="Arial" charset="0"/>
              </a:rPr>
              <a:t>Mohllajee</a:t>
            </a:r>
            <a:r>
              <a:rPr lang="en-US" sz="400" dirty="0" smtClean="0">
                <a:ea typeface="ＭＳ Ｐゴシック" charset="-128"/>
                <a:cs typeface="Arial" charset="0"/>
              </a:rPr>
              <a:t> AP, Curtis KM, Peterson HB. Does insertion and use of an intrauterine device increase the risk of pelvic inflammatory disease among women with sexually transmitted infection? A systematic review. </a:t>
            </a:r>
            <a:r>
              <a:rPr lang="en-US" sz="400" i="1" dirty="0" smtClean="0">
                <a:ea typeface="ＭＳ Ｐゴシック" charset="-128"/>
                <a:cs typeface="Arial" charset="0"/>
              </a:rPr>
              <a:t>Contraception</a:t>
            </a:r>
            <a:r>
              <a:rPr lang="en-US" sz="400" dirty="0" smtClean="0">
                <a:ea typeface="ＭＳ Ｐゴシック" charset="-128"/>
                <a:cs typeface="Arial" charset="0"/>
              </a:rPr>
              <a:t>. 2006 Feb;73(2):145–53.</a:t>
            </a:r>
          </a:p>
          <a:p>
            <a:pPr marL="672976" lvl="1" indent="-224325">
              <a:lnSpc>
                <a:spcPct val="80000"/>
              </a:lnSpc>
              <a:buFontTx/>
              <a:buChar char="•"/>
              <a:defRPr/>
            </a:pPr>
            <a:r>
              <a:rPr lang="en-US" sz="400" dirty="0" smtClean="0">
                <a:ea typeface="ＭＳ Ｐゴシック" charset="-128"/>
                <a:cs typeface="Arial" charset="0"/>
              </a:rPr>
              <a:t>Nelson AL. The intrauterine contraceptive device. </a:t>
            </a:r>
            <a:r>
              <a:rPr lang="en-US" sz="400" i="1" dirty="0" err="1" smtClean="0">
                <a:ea typeface="ＭＳ Ｐゴシック" charset="-128"/>
                <a:cs typeface="Arial" charset="0"/>
              </a:rPr>
              <a:t>Obstet</a:t>
            </a:r>
            <a:r>
              <a:rPr lang="en-US" sz="400" i="1" dirty="0" smtClean="0">
                <a:ea typeface="ＭＳ Ｐゴシック" charset="-128"/>
                <a:cs typeface="Arial" charset="0"/>
              </a:rPr>
              <a:t>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Clin</a:t>
            </a:r>
            <a:r>
              <a:rPr lang="en-US" sz="400" i="1" dirty="0" smtClean="0">
                <a:ea typeface="ＭＳ Ｐゴシック" charset="-128"/>
                <a:cs typeface="Arial" charset="0"/>
              </a:rPr>
              <a:t> North Am</a:t>
            </a:r>
            <a:r>
              <a:rPr lang="en-US" sz="400" dirty="0" smtClean="0">
                <a:ea typeface="ＭＳ Ｐゴシック" charset="-128"/>
                <a:cs typeface="Arial" charset="0"/>
              </a:rPr>
              <a:t>. 2000;27(4):723–40.</a:t>
            </a:r>
          </a:p>
          <a:p>
            <a:pPr marL="672976" lvl="1" indent="-224325">
              <a:lnSpc>
                <a:spcPct val="80000"/>
              </a:lnSpc>
              <a:buFontTx/>
              <a:buChar char="•"/>
              <a:defRPr/>
            </a:pPr>
            <a:r>
              <a:rPr lang="en-US" sz="400" dirty="0" smtClean="0">
                <a:ea typeface="ＭＳ Ｐゴシック" charset="-128"/>
                <a:cs typeface="Arial" charset="0"/>
              </a:rPr>
              <a:t>Silverberg SG, </a:t>
            </a:r>
            <a:r>
              <a:rPr lang="en-US" sz="400" dirty="0" err="1" smtClean="0">
                <a:ea typeface="ＭＳ Ｐゴシック" charset="-128"/>
                <a:cs typeface="Arial" charset="0"/>
              </a:rPr>
              <a:t>Haukkamaa</a:t>
            </a:r>
            <a:r>
              <a:rPr lang="en-US" sz="400" dirty="0" smtClean="0">
                <a:ea typeface="ＭＳ Ｐゴシック" charset="-128"/>
                <a:cs typeface="Arial" charset="0"/>
              </a:rPr>
              <a:t> M, </a:t>
            </a:r>
            <a:r>
              <a:rPr lang="en-US" sz="400" dirty="0" err="1" smtClean="0">
                <a:ea typeface="ＭＳ Ｐゴシック" charset="-128"/>
                <a:cs typeface="Arial" charset="0"/>
              </a:rPr>
              <a:t>Arko</a:t>
            </a:r>
            <a:r>
              <a:rPr lang="en-US" sz="400" dirty="0" smtClean="0">
                <a:ea typeface="ＭＳ Ｐゴシック" charset="-128"/>
                <a:cs typeface="Arial" charset="0"/>
              </a:rPr>
              <a:t> H, et al. Endometrial morphology during long-term use of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devices. </a:t>
            </a:r>
            <a:r>
              <a:rPr lang="en-US" sz="400" i="1" dirty="0" err="1" smtClean="0">
                <a:ea typeface="ＭＳ Ｐゴシック" charset="-128"/>
                <a:cs typeface="Arial" charset="0"/>
              </a:rPr>
              <a:t>Int</a:t>
            </a:r>
            <a:r>
              <a:rPr lang="en-US" sz="400" i="1" dirty="0" smtClean="0">
                <a:ea typeface="ＭＳ Ｐゴシック" charset="-128"/>
                <a:cs typeface="Arial" charset="0"/>
              </a:rPr>
              <a:t> J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Pathol</a:t>
            </a:r>
            <a:r>
              <a:rPr lang="en-US" sz="400" dirty="0" smtClean="0">
                <a:ea typeface="ＭＳ Ｐゴシック" charset="-128"/>
                <a:cs typeface="Arial" charset="0"/>
              </a:rPr>
              <a:t>. 1986;5(3):235–41. </a:t>
            </a:r>
          </a:p>
          <a:p>
            <a:pPr marL="672976" lvl="1" indent="-224325">
              <a:lnSpc>
                <a:spcPct val="80000"/>
              </a:lnSpc>
              <a:buFontTx/>
              <a:buChar char="•"/>
              <a:defRPr/>
            </a:pPr>
            <a:r>
              <a:rPr lang="en-US" sz="400" dirty="0" err="1" smtClean="0">
                <a:ea typeface="ＭＳ Ｐゴシック" charset="-128"/>
                <a:cs typeface="Arial" charset="0"/>
              </a:rPr>
              <a:t>Trussel</a:t>
            </a:r>
            <a:r>
              <a:rPr lang="en-US" sz="400" dirty="0" smtClean="0">
                <a:ea typeface="ＭＳ Ｐゴシック" charset="-128"/>
                <a:cs typeface="Arial" charset="0"/>
              </a:rPr>
              <a:t> J. Contraceptive efficacy. In Hatcher RA, </a:t>
            </a:r>
            <a:r>
              <a:rPr lang="en-US" sz="400" dirty="0" err="1" smtClean="0">
                <a:ea typeface="ＭＳ Ｐゴシック" charset="-128"/>
                <a:cs typeface="Arial" charset="0"/>
              </a:rPr>
              <a:t>Trussel</a:t>
            </a:r>
            <a:r>
              <a:rPr lang="en-US" sz="400" dirty="0" smtClean="0">
                <a:ea typeface="ＭＳ Ｐゴシック" charset="-128"/>
                <a:cs typeface="Arial" charset="0"/>
              </a:rPr>
              <a:t> J, Nelson AL, Cates W, Stewart FH, </a:t>
            </a:r>
            <a:r>
              <a:rPr lang="en-US" sz="400" dirty="0" err="1" smtClean="0">
                <a:ea typeface="ＭＳ Ｐゴシック" charset="-128"/>
                <a:cs typeface="Arial" charset="0"/>
              </a:rPr>
              <a:t>Kowal</a:t>
            </a:r>
            <a:r>
              <a:rPr lang="en-US" sz="400" dirty="0" smtClean="0">
                <a:ea typeface="ＭＳ Ｐゴシック" charset="-128"/>
                <a:cs typeface="Arial" charset="0"/>
              </a:rPr>
              <a:t> D. Contraceptive Technology: Nineteen Revised Edition. New York, NY: Ardent Media, 2007.</a:t>
            </a:r>
          </a:p>
          <a:p>
            <a:pPr marL="672976" lvl="1" indent="-224325">
              <a:lnSpc>
                <a:spcPct val="80000"/>
              </a:lnSpc>
              <a:buFontTx/>
              <a:buChar char="•"/>
              <a:defRPr/>
            </a:pPr>
            <a:endParaRPr lang="en-US" sz="400" dirty="0" smtClean="0">
              <a:ea typeface="ＭＳ Ｐゴシック" charset="-128"/>
              <a:cs typeface="Arial" charset="0"/>
            </a:endParaRPr>
          </a:p>
          <a:p>
            <a:pPr marL="672976" lvl="1" indent="-224325">
              <a:lnSpc>
                <a:spcPct val="80000"/>
              </a:lnSpc>
              <a:buFontTx/>
              <a:buChar char="•"/>
              <a:defRPr/>
            </a:pPr>
            <a:endParaRPr lang="en-US" sz="400" dirty="0" smtClean="0">
              <a:ea typeface="ＭＳ Ｐゴシック" charset="-128"/>
              <a:cs typeface="Arial" charset="0"/>
            </a:endParaRPr>
          </a:p>
          <a:p>
            <a:pPr marL="672976" lvl="1" indent="-224325">
              <a:lnSpc>
                <a:spcPct val="80000"/>
              </a:lnSpc>
              <a:defRPr/>
            </a:pPr>
            <a:endParaRPr lang="en-US" sz="400" dirty="0" smtClean="0">
              <a:ea typeface="ＭＳ Ｐゴシック" charset="-128"/>
              <a:cs typeface="Arial" charset="0"/>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fld id="{1AA8D4B8-9966-4C43-81FE-EBA345D4336D}" type="slidenum">
              <a:rPr lang="en-US" sz="1200">
                <a:effectLst/>
                <a:latin typeface="Adobe Garamond Pro" panose="02020502060506020403" pitchFamily="18" charset="0"/>
              </a:rPr>
              <a:pPr algn="r">
                <a:buClrTx/>
                <a:buFontTx/>
                <a:buNone/>
              </a:pPr>
              <a:t>16</a:t>
            </a:fld>
            <a:endParaRPr lang="en-US" sz="1200" dirty="0">
              <a:effectLst/>
              <a:latin typeface="Adobe Garamond Pro" panose="02020502060506020403" pitchFamily="18" charset="0"/>
            </a:endParaRPr>
          </a:p>
        </p:txBody>
      </p:sp>
    </p:spTree>
    <p:extLst>
      <p:ext uri="{BB962C8B-B14F-4D97-AF65-F5344CB8AC3E}">
        <p14:creationId xmlns:p14="http://schemas.microsoft.com/office/powerpoint/2010/main" val="3704503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9043E-3563-7B42-A382-09E18872A2DA}" type="slidenum">
              <a:rPr lang="en-US"/>
              <a:pPr/>
              <a:t>17</a:t>
            </a:fld>
            <a:endParaRPr lang="en-US"/>
          </a:p>
        </p:txBody>
      </p:sp>
      <p:sp>
        <p:nvSpPr>
          <p:cNvPr id="84994" name="Slide Image Placeholder 1"/>
          <p:cNvSpPr>
            <a:spLocks noGrp="1" noRot="1" noChangeAspect="1" noTextEdit="1"/>
          </p:cNvSpPr>
          <p:nvPr>
            <p:ph type="sldImg"/>
          </p:nvPr>
        </p:nvSpPr>
        <p:spPr>
          <a:xfrm>
            <a:off x="1143000" y="684213"/>
            <a:ext cx="4573588" cy="3430587"/>
          </a:xfrm>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marL="672976" lvl="1" indent="-224325">
              <a:lnSpc>
                <a:spcPct val="80000"/>
              </a:lnSpc>
              <a:defRPr/>
            </a:pPr>
            <a:endParaRPr lang="en-US" sz="400" dirty="0" smtClean="0">
              <a:ea typeface="ＭＳ Ｐゴシック" charset="-128"/>
              <a:cs typeface="Arial" charset="0"/>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fld id="{1AA8D4B8-9966-4C43-81FE-EBA345D4336D}" type="slidenum">
              <a:rPr lang="en-US" sz="1200">
                <a:effectLst/>
                <a:latin typeface="Adobe Garamond Pro" panose="02020502060506020403" pitchFamily="18" charset="0"/>
              </a:rPr>
              <a:pPr algn="r">
                <a:buClrTx/>
                <a:buFontTx/>
                <a:buNone/>
              </a:pPr>
              <a:t>17</a:t>
            </a:fld>
            <a:endParaRPr lang="en-US" sz="1200" dirty="0">
              <a:effectLst/>
              <a:latin typeface="Adobe Garamond Pro" panose="02020502060506020403" pitchFamily="18" charset="0"/>
            </a:endParaRPr>
          </a:p>
        </p:txBody>
      </p:sp>
    </p:spTree>
    <p:extLst>
      <p:ext uri="{BB962C8B-B14F-4D97-AF65-F5344CB8AC3E}">
        <p14:creationId xmlns:p14="http://schemas.microsoft.com/office/powerpoint/2010/main" val="321480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C38E6-A52F-F242-94C5-4B4D794175C4}" type="slidenum">
              <a:rPr lang="en-US"/>
              <a:pPr/>
              <a:t>18</a:t>
            </a:fld>
            <a:endParaRPr lang="en-US"/>
          </a:p>
        </p:txBody>
      </p:sp>
      <p:sp>
        <p:nvSpPr>
          <p:cNvPr id="818178" name="Rectangle 2"/>
          <p:cNvSpPr>
            <a:spLocks noGrp="1" noRot="1" noChangeAspect="1" noChangeArrowheads="1" noTextEdit="1"/>
          </p:cNvSpPr>
          <p:nvPr>
            <p:ph type="sldImg"/>
          </p:nvPr>
        </p:nvSpPr>
        <p:spPr bwMode="auto">
          <a:xfrm>
            <a:off x="112395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18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u="sng" dirty="0"/>
              <a:t>Talking Points:</a:t>
            </a:r>
          </a:p>
          <a:p>
            <a:pPr marL="228600" lvl="1" indent="-114300">
              <a:buFontTx/>
              <a:buChar char="•"/>
            </a:pPr>
            <a:r>
              <a:rPr lang="en-US" dirty="0"/>
              <a:t>The mechanism of action of the </a:t>
            </a:r>
            <a:r>
              <a:rPr lang="en-US" dirty="0" err="1"/>
              <a:t>levonorgestrel</a:t>
            </a:r>
            <a:r>
              <a:rPr lang="en-US" dirty="0"/>
              <a:t> intrauterine contraceptive is similar to that of LNG implants or LNG-containing mini-pills. Thickening of the cervical mucus and inhibition of sperm motility and function are the primary mechanism of action. </a:t>
            </a:r>
          </a:p>
          <a:p>
            <a:pPr marL="228600" lvl="1" indent="-114300">
              <a:buFontTx/>
              <a:buChar char="•"/>
            </a:pPr>
            <a:r>
              <a:rPr lang="en-US" dirty="0"/>
              <a:t>The endometrial atrophy that is a consequence of the high endometrial levels of LNG leads to a substantial decrease in menstrual flow and absence of bleeding in some women who use this form of intrauterine contraception.</a:t>
            </a:r>
          </a:p>
          <a:p>
            <a:pPr marL="228600" lvl="1" indent="-114300">
              <a:buFontTx/>
              <a:buChar char="•"/>
            </a:pPr>
            <a:r>
              <a:rPr lang="en-US" dirty="0">
                <a:cs typeface="Times New Roman" charset="0"/>
              </a:rPr>
              <a:t>It is important to some patients that the LNG IUD mechanisms of action are all before conception. It prevents fertilization rather than disrupts implantation (a common misconception).</a:t>
            </a:r>
          </a:p>
          <a:p>
            <a:pPr marL="228600" lvl="1" indent="-114300">
              <a:buFontTx/>
              <a:buChar char="•"/>
            </a:pPr>
            <a:r>
              <a:rPr lang="en-US" dirty="0">
                <a:cs typeface="Times New Roman" charset="0"/>
              </a:rPr>
              <a:t>The low ectopic pregnancy rate relative to pregnancy rate suggests that an anti-implantation effect is not the primary contraceptive mechanism of action of the device. </a:t>
            </a:r>
          </a:p>
          <a:p>
            <a:pPr marL="114300" lvl="1" indent="0">
              <a:buFontTx/>
              <a:buNone/>
            </a:pPr>
            <a:endParaRPr lang="en-US" sz="800" dirty="0"/>
          </a:p>
          <a:p>
            <a:r>
              <a:rPr lang="en-US" sz="800" u="sng" dirty="0"/>
              <a:t>Source</a:t>
            </a:r>
          </a:p>
          <a:p>
            <a:r>
              <a:rPr lang="en-US" sz="800" dirty="0" err="1"/>
              <a:t>Jonsson</a:t>
            </a:r>
            <a:r>
              <a:rPr lang="en-US" sz="800" dirty="0"/>
              <a:t> B, </a:t>
            </a:r>
            <a:r>
              <a:rPr lang="en-US" sz="800" dirty="0" err="1"/>
              <a:t>Landgren</a:t>
            </a:r>
            <a:r>
              <a:rPr lang="en-US" sz="800" dirty="0"/>
              <a:t> B-M, </a:t>
            </a:r>
            <a:r>
              <a:rPr lang="en-US" sz="800" dirty="0" err="1"/>
              <a:t>Eneroth</a:t>
            </a:r>
            <a:r>
              <a:rPr lang="en-US" sz="800" dirty="0"/>
              <a:t> P. Effects of various IUDs on the composition of cervical mucus. </a:t>
            </a:r>
            <a:r>
              <a:rPr lang="en-US" sz="800" i="1" dirty="0"/>
              <a:t>Contraception </a:t>
            </a:r>
            <a:r>
              <a:rPr lang="en-US" sz="800" dirty="0"/>
              <a:t>1991;43:447.</a:t>
            </a:r>
          </a:p>
          <a:p>
            <a:r>
              <a:rPr lang="en-US" sz="800" dirty="0"/>
              <a:t>Nilsson CG, </a:t>
            </a:r>
            <a:r>
              <a:rPr lang="en-US" sz="800" dirty="0" err="1"/>
              <a:t>Lahteenmaki</a:t>
            </a:r>
            <a:r>
              <a:rPr lang="en-US" sz="800" dirty="0"/>
              <a:t> PLA, </a:t>
            </a:r>
            <a:r>
              <a:rPr lang="en-US" sz="800" dirty="0" err="1"/>
              <a:t>Luukkainen</a:t>
            </a:r>
            <a:r>
              <a:rPr lang="en-US" sz="800" dirty="0"/>
              <a:t> T, et al. Ovarian function in </a:t>
            </a:r>
            <a:r>
              <a:rPr lang="en-US" sz="800" dirty="0" err="1"/>
              <a:t>amenorrheic</a:t>
            </a:r>
            <a:r>
              <a:rPr lang="en-US" sz="800" dirty="0"/>
              <a:t> and menstruating users of a </a:t>
            </a:r>
            <a:r>
              <a:rPr lang="en-US" sz="800" dirty="0" err="1"/>
              <a:t>levonorgestrel</a:t>
            </a:r>
            <a:r>
              <a:rPr lang="en-US" sz="800" dirty="0"/>
              <a:t>-releasing intrauterine device. </a:t>
            </a:r>
            <a:r>
              <a:rPr lang="en-US" sz="800" i="1" dirty="0" err="1"/>
              <a:t>Fertil</a:t>
            </a:r>
            <a:r>
              <a:rPr lang="en-US" sz="800" i="1" dirty="0"/>
              <a:t> </a:t>
            </a:r>
            <a:r>
              <a:rPr lang="en-US" sz="800" i="1" dirty="0" err="1"/>
              <a:t>Steril</a:t>
            </a:r>
            <a:r>
              <a:rPr lang="en-US" sz="800" i="1" dirty="0"/>
              <a:t> </a:t>
            </a:r>
            <a:r>
              <a:rPr lang="en-US" sz="800" dirty="0"/>
              <a:t>1984;41:52.</a:t>
            </a:r>
          </a:p>
          <a:p>
            <a:r>
              <a:rPr lang="en-US" sz="800" dirty="0" err="1"/>
              <a:t>Videla-Rivero</a:t>
            </a:r>
            <a:r>
              <a:rPr lang="en-US" sz="800" dirty="0"/>
              <a:t> L, </a:t>
            </a:r>
            <a:r>
              <a:rPr lang="en-US" sz="800" dirty="0" err="1"/>
              <a:t>Etchepareborda</a:t>
            </a:r>
            <a:r>
              <a:rPr lang="en-US" sz="800" dirty="0"/>
              <a:t> J, </a:t>
            </a:r>
            <a:r>
              <a:rPr lang="en-US" sz="800" dirty="0" err="1"/>
              <a:t>Desseru</a:t>
            </a:r>
            <a:r>
              <a:rPr lang="en-US" sz="800" dirty="0"/>
              <a:t> E. Early chorionic activity in women bearing </a:t>
            </a:r>
            <a:r>
              <a:rPr lang="en-US" sz="800" dirty="0" err="1"/>
              <a:t>intert</a:t>
            </a:r>
            <a:r>
              <a:rPr lang="en-US" sz="800" dirty="0"/>
              <a:t> IUD, copper IUD and </a:t>
            </a:r>
            <a:r>
              <a:rPr lang="en-US" sz="800" dirty="0" err="1"/>
              <a:t>levonorgestrel</a:t>
            </a:r>
            <a:r>
              <a:rPr lang="en-US" sz="800" dirty="0"/>
              <a:t>-releasing IUD. </a:t>
            </a:r>
            <a:r>
              <a:rPr lang="en-US" sz="800" i="1" dirty="0"/>
              <a:t>Contraception</a:t>
            </a:r>
            <a:r>
              <a:rPr lang="en-US" sz="800" dirty="0"/>
              <a:t> 1987;36:217.</a:t>
            </a:r>
          </a:p>
        </p:txBody>
      </p:sp>
    </p:spTree>
    <p:extLst>
      <p:ext uri="{BB962C8B-B14F-4D97-AF65-F5344CB8AC3E}">
        <p14:creationId xmlns:p14="http://schemas.microsoft.com/office/powerpoint/2010/main" val="599880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C012144-8C19-F346-873D-545CBBA9B0F6}" type="slidenum">
              <a:rPr lang="en-US"/>
              <a:pPr/>
              <a:t>19</a:t>
            </a:fld>
            <a:endParaRPr lang="en-US"/>
          </a:p>
        </p:txBody>
      </p:sp>
      <p:sp>
        <p:nvSpPr>
          <p:cNvPr id="8909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000" dirty="0">
                <a:effectLst/>
                <a:latin typeface="Adobe Garamond Pro" panose="02020502060506020403" pitchFamily="18" charset="0"/>
              </a:rPr>
              <a:t>[Insert Lecture Name Here]</a:t>
            </a:r>
          </a:p>
        </p:txBody>
      </p:sp>
      <p:sp>
        <p:nvSpPr>
          <p:cNvPr id="89091" name="Rectangle 7"/>
          <p:cNvSpPr txBox="1">
            <a:spLocks noGrp="1" noChangeArrowheads="1"/>
          </p:cNvSpPr>
          <p:nvPr/>
        </p:nvSpPr>
        <p:spPr bwMode="auto">
          <a:xfrm>
            <a:off x="3886200" y="8459788"/>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000" b="1" dirty="0">
                <a:effectLst/>
                <a:latin typeface="Adobe Garamond Pro" panose="02020502060506020403" pitchFamily="18" charset="0"/>
              </a:rPr>
              <a:t>Slide </a:t>
            </a:r>
            <a:fld id="{45CA0E49-E3CF-084A-8EE1-45B6F0A2C407}" type="slidenum">
              <a:rPr lang="en-US" sz="1000" b="1">
                <a:effectLst/>
                <a:latin typeface="Adobe Garamond Pro" panose="02020502060506020403" pitchFamily="18" charset="0"/>
              </a:rPr>
              <a:pPr algn="r">
                <a:buClrTx/>
                <a:buFontTx/>
                <a:buNone/>
              </a:pPr>
              <a:t>19</a:t>
            </a:fld>
            <a:endParaRPr lang="en-US" sz="1000" b="1" dirty="0">
              <a:effectLst/>
              <a:latin typeface="Adobe Garamond Pro" panose="02020502060506020403" pitchFamily="18" charset="0"/>
            </a:endParaRPr>
          </a:p>
        </p:txBody>
      </p:sp>
      <p:sp>
        <p:nvSpPr>
          <p:cNvPr id="89092" name="Rectangle 2"/>
          <p:cNvSpPr>
            <a:spLocks noGrp="1" noRot="1" noChangeAspect="1" noChangeArrowheads="1" noTextEdit="1"/>
          </p:cNvSpPr>
          <p:nvPr>
            <p:ph type="sldImg"/>
          </p:nvPr>
        </p:nvSpPr>
        <p:spPr>
          <a:xfrm>
            <a:off x="1139825" y="682625"/>
            <a:ext cx="4578350" cy="3433763"/>
          </a:xfrm>
          <a:ln/>
          <a:extLst>
            <a:ext uri="{FAA26D3D-D897-4be2-8F04-BA451C77F1D7}">
              <ma14:placeholderFlag xmlns:ma14="http://schemas.microsoft.com/office/mac/drawingml/2011/main" xmlns="" val="1"/>
            </a:ext>
          </a:extLst>
        </p:spPr>
      </p:sp>
      <p:sp>
        <p:nvSpPr>
          <p:cNvPr id="48133" name="Rectangle 3"/>
          <p:cNvSpPr>
            <a:spLocks noGrp="1" noChangeArrowheads="1"/>
          </p:cNvSpPr>
          <p:nvPr>
            <p:ph type="body" idx="1"/>
          </p:nvPr>
        </p:nvSpPr>
        <p:spPr>
          <a:xfrm>
            <a:off x="914400" y="4343400"/>
            <a:ext cx="5029200" cy="4116388"/>
          </a:xfrm>
          <a:solidFill>
            <a:srgbClr val="FFFFFF"/>
          </a:solidFill>
          <a:ln>
            <a:solidFill>
              <a:srgbClr val="000000"/>
            </a:solidFill>
            <a:miter lim="800000"/>
            <a:headEnd/>
            <a:tailEnd/>
          </a:ln>
        </p:spPr>
        <p:txBody>
          <a:bodyPr>
            <a:normAutofit/>
          </a:bodyPr>
          <a:lstStyle/>
          <a:p>
            <a:pPr marL="227013" indent="-227013" eaLnBrk="1" hangingPunct="1">
              <a:lnSpc>
                <a:spcPct val="80000"/>
              </a:lnSpc>
              <a:buFontTx/>
              <a:buChar char="•"/>
            </a:pPr>
            <a:r>
              <a:rPr lang="en-US" altLang="en-US" sz="400" dirty="0" smtClean="0"/>
              <a:t>The Cooper T 380A IUD is a small T-shaped device made of polyethylene. The device has two flexible arms that fold down for insertion and expand to form a T shape when released inside the uterus. The vertical stem of the device is wound with fine copper wire, and the two horizontal arms also have a sleeve of cooper. At the bottom of the vertical stem, a 3-mm bulb houses a monofilament </a:t>
            </a:r>
            <a:r>
              <a:rPr lang="en-US" altLang="en-US" sz="400" dirty="0" err="1" smtClean="0"/>
              <a:t>poyethylene</a:t>
            </a:r>
            <a:r>
              <a:rPr lang="en-US" altLang="en-US" sz="400" dirty="0" smtClean="0"/>
              <a:t> string that enables the device’s easy removal.</a:t>
            </a:r>
          </a:p>
          <a:p>
            <a:pPr marL="227013" indent="-227013" eaLnBrk="1" hangingPunct="1">
              <a:lnSpc>
                <a:spcPct val="80000"/>
              </a:lnSpc>
              <a:buFontTx/>
              <a:buChar char="•"/>
            </a:pPr>
            <a:r>
              <a:rPr lang="en-US" altLang="en-US" sz="400" dirty="0" smtClean="0"/>
              <a:t>The arms of the Copper-T IUD are wrapped with copper wire, which acts as a functional spermicide. There is clear evidence that IUDs are not </a:t>
            </a:r>
            <a:r>
              <a:rPr lang="en-US" altLang="en-US" sz="400" dirty="0" err="1" smtClean="0"/>
              <a:t>abortifacients</a:t>
            </a:r>
            <a:r>
              <a:rPr lang="en-US" altLang="en-US" sz="400" dirty="0" smtClean="0"/>
              <a:t>. They prevent pregnancy by preventing fertilization. </a:t>
            </a:r>
          </a:p>
          <a:p>
            <a:pPr marL="227013" indent="-227013" eaLnBrk="1" hangingPunct="1">
              <a:lnSpc>
                <a:spcPct val="80000"/>
              </a:lnSpc>
              <a:buFontTx/>
              <a:buChar char="•"/>
            </a:pPr>
            <a:r>
              <a:rPr lang="en-US" altLang="en-US" sz="400" dirty="0" smtClean="0"/>
              <a:t>The Copper-T IUD is approved for 10 years of use; however, efficacy lasts 12 years or more. </a:t>
            </a:r>
          </a:p>
          <a:p>
            <a:pPr marL="227013" indent="-227013" eaLnBrk="1" hangingPunct="1">
              <a:lnSpc>
                <a:spcPct val="80000"/>
              </a:lnSpc>
              <a:buFontTx/>
              <a:buChar char="•"/>
            </a:pPr>
            <a:r>
              <a:rPr lang="en-US" altLang="en-US" sz="400" dirty="0" smtClean="0"/>
              <a:t>Mechanism of Action:</a:t>
            </a:r>
          </a:p>
          <a:p>
            <a:pPr marL="684213" lvl="1" indent="-227013" eaLnBrk="1" hangingPunct="1">
              <a:lnSpc>
                <a:spcPct val="80000"/>
              </a:lnSpc>
              <a:buFontTx/>
              <a:buChar char="•"/>
            </a:pPr>
            <a:r>
              <a:rPr lang="en-US" altLang="en-US" sz="400" dirty="0" smtClean="0"/>
              <a:t>Cooper-containing IUDs reduce the motility and viability of the sperm and the development of ova.</a:t>
            </a:r>
          </a:p>
          <a:p>
            <a:pPr marL="684213" lvl="1" indent="-227013" eaLnBrk="1" hangingPunct="1">
              <a:lnSpc>
                <a:spcPct val="80000"/>
              </a:lnSpc>
              <a:buFontTx/>
              <a:buChar char="•"/>
            </a:pPr>
            <a:r>
              <a:rPr lang="en-US" altLang="en-US" sz="400" dirty="0" smtClean="0"/>
              <a:t>Research shows that sperm counts found in the cervical mucus and uterine tube are much lower in women using IUDs than those in non-users. </a:t>
            </a:r>
          </a:p>
          <a:p>
            <a:pPr marL="684213" lvl="1" indent="-227013" eaLnBrk="1" hangingPunct="1">
              <a:lnSpc>
                <a:spcPct val="80000"/>
              </a:lnSpc>
              <a:buFontTx/>
              <a:buChar char="•"/>
            </a:pPr>
            <a:r>
              <a:rPr lang="en-US" altLang="en-US" sz="400" dirty="0" smtClean="0"/>
              <a:t>A clinical study found that women using copper-containing IUDs had uncoordinated contractions, which suggests that the device may act by hindering sperm transport. </a:t>
            </a:r>
          </a:p>
          <a:p>
            <a:pPr marL="227013" indent="-227013" eaLnBrk="1" hangingPunct="1">
              <a:lnSpc>
                <a:spcPct val="80000"/>
              </a:lnSpc>
              <a:buFontTx/>
              <a:buChar char="•"/>
            </a:pPr>
            <a:r>
              <a:rPr lang="en-US" altLang="en-US" sz="400" dirty="0" smtClean="0"/>
              <a:t>Candidates:</a:t>
            </a:r>
          </a:p>
          <a:p>
            <a:pPr marL="684213" lvl="1" indent="-227013" eaLnBrk="1" hangingPunct="1">
              <a:lnSpc>
                <a:spcPct val="80000"/>
              </a:lnSpc>
              <a:buFontTx/>
              <a:buChar char="•"/>
            </a:pPr>
            <a:r>
              <a:rPr lang="en-US" altLang="en-US" sz="400" dirty="0" smtClean="0"/>
              <a:t>Women who desire long-term contraception.</a:t>
            </a:r>
          </a:p>
          <a:p>
            <a:pPr marL="684213" lvl="1" indent="-227013" eaLnBrk="1" hangingPunct="1">
              <a:lnSpc>
                <a:spcPct val="80000"/>
              </a:lnSpc>
              <a:buFontTx/>
              <a:buChar char="•"/>
            </a:pPr>
            <a:r>
              <a:rPr lang="en-US" altLang="en-US" sz="400" dirty="0" smtClean="0"/>
              <a:t>Women who do not want the systematic effects of hormones.</a:t>
            </a:r>
          </a:p>
          <a:p>
            <a:pPr marL="684213" lvl="1" indent="-227013" eaLnBrk="1" hangingPunct="1">
              <a:lnSpc>
                <a:spcPct val="80000"/>
              </a:lnSpc>
              <a:buFontTx/>
              <a:buChar char="•"/>
            </a:pPr>
            <a:r>
              <a:rPr lang="en-US" altLang="en-US" sz="400" dirty="0" smtClean="0"/>
              <a:t>Women who desire a quickly reversible method</a:t>
            </a:r>
          </a:p>
          <a:p>
            <a:pPr marL="227013" indent="-227013" eaLnBrk="1" hangingPunct="1">
              <a:lnSpc>
                <a:spcPct val="80000"/>
              </a:lnSpc>
              <a:buFontTx/>
              <a:buChar char="•"/>
            </a:pPr>
            <a:r>
              <a:rPr lang="en-US" altLang="en-US" sz="400" dirty="0" smtClean="0"/>
              <a:t>Advantages</a:t>
            </a:r>
          </a:p>
          <a:p>
            <a:pPr marL="684213" lvl="1" indent="-227013" eaLnBrk="1" hangingPunct="1">
              <a:lnSpc>
                <a:spcPct val="80000"/>
              </a:lnSpc>
              <a:buFontTx/>
              <a:buChar char="•"/>
            </a:pPr>
            <a:r>
              <a:rPr lang="en-US" altLang="en-US" sz="400" dirty="0" smtClean="0"/>
              <a:t>Fertility returns rapidly after removal of the copper IUD. </a:t>
            </a:r>
          </a:p>
          <a:p>
            <a:pPr marL="684213" lvl="1" indent="-227013" eaLnBrk="1" hangingPunct="1">
              <a:lnSpc>
                <a:spcPct val="80000"/>
              </a:lnSpc>
              <a:buFontTx/>
              <a:buChar char="•"/>
            </a:pPr>
            <a:r>
              <a:rPr lang="en-US" altLang="en-US" sz="400" dirty="0" smtClean="0"/>
              <a:t>There is no ongoing cost after insertion.</a:t>
            </a:r>
          </a:p>
          <a:p>
            <a:pPr marL="684213" lvl="1" indent="-227013" eaLnBrk="1" hangingPunct="1">
              <a:lnSpc>
                <a:spcPct val="80000"/>
              </a:lnSpc>
              <a:buFontTx/>
              <a:buChar char="•"/>
            </a:pPr>
            <a:r>
              <a:rPr lang="en-US" altLang="en-US" sz="400" dirty="0" smtClean="0"/>
              <a:t>The Cooper-T IUD may be associated with a decreased risk for endometrial cancer, but the exact mechanism for this association is unclear.</a:t>
            </a:r>
          </a:p>
          <a:p>
            <a:pPr marL="227013" indent="-227013" eaLnBrk="1" hangingPunct="1">
              <a:lnSpc>
                <a:spcPct val="80000"/>
              </a:lnSpc>
              <a:buFontTx/>
              <a:buChar char="•"/>
            </a:pPr>
            <a:r>
              <a:rPr lang="en-US" altLang="en-US" sz="400" dirty="0" smtClean="0"/>
              <a:t>Contraindications (WHO Criteria): same as </a:t>
            </a:r>
            <a:r>
              <a:rPr lang="en-US" altLang="en-US" sz="400" dirty="0" err="1" smtClean="0"/>
              <a:t>Mirena</a:t>
            </a:r>
            <a:endParaRPr lang="en-US" altLang="en-US" sz="400" dirty="0" smtClean="0"/>
          </a:p>
          <a:p>
            <a:pPr marL="227013" indent="-227013" eaLnBrk="1" hangingPunct="1">
              <a:lnSpc>
                <a:spcPct val="80000"/>
              </a:lnSpc>
              <a:buFontTx/>
              <a:buChar char="•"/>
            </a:pPr>
            <a:r>
              <a:rPr lang="en-US" altLang="en-US" sz="400" dirty="0" smtClean="0"/>
              <a:t>Disadvantages</a:t>
            </a:r>
          </a:p>
          <a:p>
            <a:pPr marL="684213" lvl="1" indent="-227013" eaLnBrk="1" hangingPunct="1">
              <a:lnSpc>
                <a:spcPct val="80000"/>
              </a:lnSpc>
              <a:buFontTx/>
              <a:buChar char="•"/>
            </a:pPr>
            <a:r>
              <a:rPr lang="en-US" altLang="en-US" sz="400" dirty="0" smtClean="0"/>
              <a:t>Menstrual changes</a:t>
            </a:r>
          </a:p>
          <a:p>
            <a:pPr marL="684213" lvl="1" indent="-227013" eaLnBrk="1" hangingPunct="1">
              <a:lnSpc>
                <a:spcPct val="80000"/>
              </a:lnSpc>
              <a:buFontTx/>
              <a:buChar char="•"/>
            </a:pPr>
            <a:r>
              <a:rPr lang="en-US" altLang="en-US" sz="400" dirty="0" smtClean="0"/>
              <a:t>The Copper T IUD can increase the duration and amount of menstrual flow and menstrual cramping.</a:t>
            </a:r>
          </a:p>
          <a:p>
            <a:pPr marL="684213" lvl="1" indent="-227013" eaLnBrk="1" hangingPunct="1">
              <a:lnSpc>
                <a:spcPct val="80000"/>
              </a:lnSpc>
              <a:buFontTx/>
              <a:buChar char="•"/>
            </a:pPr>
            <a:r>
              <a:rPr lang="en-US" altLang="en-US" sz="400" dirty="0" smtClean="0"/>
              <a:t>Expulsion is rare, occurring in only 5% of users, but is the most likely cause of IUC failure. Expulsion is most common within the first three months after insertion.</a:t>
            </a:r>
          </a:p>
          <a:p>
            <a:pPr marL="684213" lvl="1" indent="-227013" eaLnBrk="1" hangingPunct="1">
              <a:lnSpc>
                <a:spcPct val="80000"/>
              </a:lnSpc>
              <a:buFontTx/>
              <a:buChar char="•"/>
            </a:pPr>
            <a:r>
              <a:rPr lang="en-US" altLang="en-US" sz="400" dirty="0" smtClean="0"/>
              <a:t>Uterine perforation is a rare complication of IUC, occurring approximately once every 770 to 1600 insertions. Perforation generally occurs at insertion, when a portion of the device becomes embedded in the uterine wall.</a:t>
            </a:r>
          </a:p>
          <a:p>
            <a:pPr marL="684213" lvl="1" indent="-227013" eaLnBrk="1" hangingPunct="1">
              <a:lnSpc>
                <a:spcPct val="80000"/>
              </a:lnSpc>
              <a:buFontTx/>
              <a:buChar char="•"/>
            </a:pPr>
            <a:r>
              <a:rPr lang="en-US" altLang="en-US" sz="400" dirty="0" smtClean="0"/>
              <a:t>There’s a possible increased risk of PID during early post-insertion period in women with cervical infections.</a:t>
            </a:r>
          </a:p>
          <a:p>
            <a:pPr marL="684213" lvl="1" indent="-227013" eaLnBrk="1" hangingPunct="1">
              <a:lnSpc>
                <a:spcPct val="80000"/>
              </a:lnSpc>
              <a:buFontTx/>
              <a:buChar char="•"/>
            </a:pPr>
            <a:r>
              <a:rPr lang="en-US" altLang="en-US" sz="400" dirty="0" smtClean="0"/>
              <a:t>Studies suggest that women with chlamydial infection or gonorrhea at the time of IUD insertion were at an increased risk of PID relative to women without infection. The absolute risk of PID was low for both groups (0%–5% for those with STIs and 0%–2% for those without).</a:t>
            </a:r>
          </a:p>
          <a:p>
            <a:pPr marL="227013" indent="-227013" eaLnBrk="1" hangingPunct="1">
              <a:lnSpc>
                <a:spcPct val="80000"/>
              </a:lnSpc>
              <a:buFontTx/>
              <a:buChar char="•"/>
            </a:pPr>
            <a:r>
              <a:rPr lang="en-US" altLang="en-US" sz="400" dirty="0" smtClean="0"/>
              <a:t>Counseling:</a:t>
            </a:r>
          </a:p>
          <a:p>
            <a:pPr marL="684213" lvl="1" indent="-227013" eaLnBrk="1" hangingPunct="1">
              <a:lnSpc>
                <a:spcPct val="70000"/>
              </a:lnSpc>
              <a:buFontTx/>
              <a:buChar char="•"/>
            </a:pPr>
            <a:r>
              <a:rPr lang="en-US" altLang="en-US" sz="400" dirty="0" smtClean="0"/>
              <a:t>Inform women that IUDs do not cause an increased risk of STIs, tubal infertility, and ectopic pregnancies.</a:t>
            </a:r>
          </a:p>
          <a:p>
            <a:pPr marL="684213" lvl="1" indent="-227013" eaLnBrk="1" hangingPunct="1">
              <a:lnSpc>
                <a:spcPct val="70000"/>
              </a:lnSpc>
              <a:buFontTx/>
              <a:buChar char="•"/>
            </a:pPr>
            <a:r>
              <a:rPr lang="en-US" altLang="en-US" sz="400" dirty="0" smtClean="0"/>
              <a:t>Describe how to check for the string, follow-up visits, and warning signs.</a:t>
            </a:r>
          </a:p>
          <a:p>
            <a:pPr marL="228600" indent="-228600">
              <a:lnSpc>
                <a:spcPct val="80000"/>
              </a:lnSpc>
            </a:pPr>
            <a:endParaRPr lang="en-US" sz="400" u="sng" dirty="0"/>
          </a:p>
          <a:p>
            <a:pPr marL="228600" indent="-228600">
              <a:lnSpc>
                <a:spcPct val="80000"/>
              </a:lnSpc>
            </a:pPr>
            <a:r>
              <a:rPr lang="en-US" sz="400" u="sng" dirty="0"/>
              <a:t>References</a:t>
            </a:r>
          </a:p>
          <a:p>
            <a:pPr marL="228600" indent="-228600">
              <a:lnSpc>
                <a:spcPct val="80000"/>
              </a:lnSpc>
              <a:buFontTx/>
              <a:buChar char="•"/>
            </a:pPr>
            <a:r>
              <a:rPr lang="en-US" sz="400" dirty="0" err="1"/>
              <a:t>Beining</a:t>
            </a:r>
            <a:r>
              <a:rPr lang="en-US" sz="400" dirty="0"/>
              <a:t> RM, Dennis LK, Smith LK, Smith EM, </a:t>
            </a:r>
            <a:r>
              <a:rPr lang="en-US" sz="400" dirty="0" err="1"/>
              <a:t>Dokras</a:t>
            </a:r>
            <a:r>
              <a:rPr lang="en-US" sz="400" dirty="0"/>
              <a:t> A. Meta-Analysis of Intrauterine Device Use and Risk of endometrial cancer. </a:t>
            </a:r>
            <a:r>
              <a:rPr lang="en-US" sz="400" i="1" dirty="0"/>
              <a:t>Ann </a:t>
            </a:r>
            <a:r>
              <a:rPr lang="en-US" sz="400" i="1" dirty="0" err="1"/>
              <a:t>Epidemiol</a:t>
            </a:r>
            <a:r>
              <a:rPr lang="en-US" sz="400" dirty="0"/>
              <a:t>. 2008. </a:t>
            </a:r>
          </a:p>
          <a:p>
            <a:pPr marL="228600" indent="-228600">
              <a:lnSpc>
                <a:spcPct val="80000"/>
              </a:lnSpc>
              <a:buFontTx/>
              <a:buChar char="•"/>
            </a:pPr>
            <a:r>
              <a:rPr lang="en-US" sz="400" dirty="0"/>
              <a:t>Fortney JA, </a:t>
            </a:r>
            <a:r>
              <a:rPr lang="en-US" sz="400" dirty="0" err="1"/>
              <a:t>Feldblum</a:t>
            </a:r>
            <a:r>
              <a:rPr lang="en-US" sz="400" dirty="0"/>
              <a:t> PJ, Raymond EG. Intrauterine Devices. </a:t>
            </a:r>
            <a:r>
              <a:rPr lang="en-US" sz="400" i="1" dirty="0"/>
              <a:t>J </a:t>
            </a:r>
            <a:r>
              <a:rPr lang="en-US" sz="400" i="1" dirty="0" err="1"/>
              <a:t>Reprod</a:t>
            </a:r>
            <a:r>
              <a:rPr lang="en-US" sz="400" i="1" dirty="0"/>
              <a:t> Med</a:t>
            </a:r>
            <a:r>
              <a:rPr lang="en-US" sz="400" dirty="0"/>
              <a:t>. 1999. March;44(3):</a:t>
            </a:r>
            <a:r>
              <a:rPr lang="en-US" sz="400" dirty="0" smtClean="0"/>
              <a:t>269–274</a:t>
            </a:r>
            <a:r>
              <a:rPr lang="en-US" sz="400" dirty="0"/>
              <a:t>.</a:t>
            </a:r>
          </a:p>
          <a:p>
            <a:pPr marL="228600" indent="-228600">
              <a:lnSpc>
                <a:spcPct val="80000"/>
              </a:lnSpc>
              <a:buFontTx/>
              <a:buChar char="•"/>
            </a:pPr>
            <a:r>
              <a:rPr lang="en-US" sz="400" dirty="0"/>
              <a:t>Larsson G, </a:t>
            </a:r>
            <a:r>
              <a:rPr lang="en-US" sz="400" dirty="0" err="1"/>
              <a:t>Milsom</a:t>
            </a:r>
            <a:r>
              <a:rPr lang="en-US" sz="400" dirty="0"/>
              <a:t> I, </a:t>
            </a:r>
            <a:r>
              <a:rPr lang="en-US" sz="400" dirty="0" err="1"/>
              <a:t>Jonasson</a:t>
            </a:r>
            <a:r>
              <a:rPr lang="en-US" sz="400" dirty="0"/>
              <a:t> K, </a:t>
            </a:r>
            <a:r>
              <a:rPr lang="en-US" sz="400" dirty="0" err="1"/>
              <a:t>Lindstedt</a:t>
            </a:r>
            <a:r>
              <a:rPr lang="en-US" sz="400" dirty="0"/>
              <a:t> G, </a:t>
            </a:r>
            <a:r>
              <a:rPr lang="en-US" sz="400" dirty="0" err="1"/>
              <a:t>Rybo</a:t>
            </a:r>
            <a:r>
              <a:rPr lang="en-US" sz="400" dirty="0"/>
              <a:t> G. The long-term effects of copper surface area on menstrual blood loss and iron status in women fitted with an IUD. </a:t>
            </a:r>
            <a:r>
              <a:rPr lang="en-US" sz="400" i="1" dirty="0"/>
              <a:t>Contraception</a:t>
            </a:r>
            <a:r>
              <a:rPr lang="en-US" sz="400" dirty="0"/>
              <a:t>. 1993;48(5):</a:t>
            </a:r>
            <a:r>
              <a:rPr lang="en-US" sz="400" dirty="0" smtClean="0"/>
              <a:t>471–80</a:t>
            </a:r>
            <a:r>
              <a:rPr lang="en-US" sz="400" dirty="0"/>
              <a:t>.</a:t>
            </a:r>
          </a:p>
          <a:p>
            <a:pPr marL="228600" indent="-228600">
              <a:lnSpc>
                <a:spcPct val="80000"/>
              </a:lnSpc>
              <a:buFontTx/>
              <a:buChar char="•"/>
            </a:pPr>
            <a:r>
              <a:rPr lang="en-US" sz="400" dirty="0"/>
              <a:t>Maslow KD, Lyons EA. Effect of oral contraceptives and intrauterine devices on </a:t>
            </a:r>
            <a:r>
              <a:rPr lang="en-US" sz="400" dirty="0" err="1"/>
              <a:t>midcycle</a:t>
            </a:r>
            <a:r>
              <a:rPr lang="en-US" sz="400" dirty="0"/>
              <a:t> </a:t>
            </a:r>
            <a:r>
              <a:rPr lang="en-US" sz="400" dirty="0" err="1"/>
              <a:t>myometrial</a:t>
            </a:r>
            <a:r>
              <a:rPr lang="en-US" sz="400" dirty="0"/>
              <a:t> contractions. </a:t>
            </a:r>
            <a:r>
              <a:rPr lang="en-US" sz="400" i="1" dirty="0" err="1"/>
              <a:t>Fertil</a:t>
            </a:r>
            <a:r>
              <a:rPr lang="en-US" sz="400" i="1" dirty="0"/>
              <a:t> </a:t>
            </a:r>
            <a:r>
              <a:rPr lang="en-US" sz="400" i="1" dirty="0" err="1"/>
              <a:t>Steril</a:t>
            </a:r>
            <a:r>
              <a:rPr lang="en-US" sz="400" dirty="0"/>
              <a:t>. 2003;80(5):</a:t>
            </a:r>
            <a:r>
              <a:rPr lang="en-US" sz="400" dirty="0" smtClean="0"/>
              <a:t>1224–7</a:t>
            </a:r>
            <a:r>
              <a:rPr lang="en-US" sz="400" dirty="0"/>
              <a:t>.</a:t>
            </a:r>
          </a:p>
          <a:p>
            <a:pPr marL="228600" indent="-228600">
              <a:lnSpc>
                <a:spcPct val="80000"/>
              </a:lnSpc>
              <a:buFontTx/>
              <a:buChar char="•"/>
            </a:pPr>
            <a:r>
              <a:rPr lang="en-US" sz="400" dirty="0" err="1"/>
              <a:t>Milsom</a:t>
            </a:r>
            <a:r>
              <a:rPr lang="en-US" sz="400" dirty="0"/>
              <a:t> I, </a:t>
            </a:r>
            <a:r>
              <a:rPr lang="en-US" sz="400" dirty="0" err="1"/>
              <a:t>Rybo</a:t>
            </a:r>
            <a:r>
              <a:rPr lang="en-US" sz="400" dirty="0"/>
              <a:t> G, </a:t>
            </a:r>
            <a:r>
              <a:rPr lang="en-US" sz="400" dirty="0" err="1"/>
              <a:t>Lindstedt</a:t>
            </a:r>
            <a:r>
              <a:rPr lang="en-US" sz="400" dirty="0"/>
              <a:t> G. The influence of copper surface area on menstrual blood loss and iron status in women fitted with an IUD. </a:t>
            </a:r>
            <a:r>
              <a:rPr lang="en-US" sz="400" i="1" dirty="0"/>
              <a:t>Contraception</a:t>
            </a:r>
            <a:r>
              <a:rPr lang="en-US" sz="400" dirty="0"/>
              <a:t>. 1990;41(3):</a:t>
            </a:r>
            <a:r>
              <a:rPr lang="en-US" sz="400" dirty="0" smtClean="0"/>
              <a:t>271–81.20</a:t>
            </a:r>
            <a:r>
              <a:rPr lang="en-US" sz="400" dirty="0"/>
              <a:t>. </a:t>
            </a:r>
          </a:p>
          <a:p>
            <a:pPr marL="228600" indent="-228600">
              <a:lnSpc>
                <a:spcPct val="80000"/>
              </a:lnSpc>
              <a:buFontTx/>
              <a:buChar char="•"/>
            </a:pPr>
            <a:r>
              <a:rPr lang="en-US" sz="400" dirty="0" err="1"/>
              <a:t>Mohllajee</a:t>
            </a:r>
            <a:r>
              <a:rPr lang="en-US" sz="400" dirty="0"/>
              <a:t> AP, Curtis KM, Peterson HB. Does insertion and use of an intrauterine device increase the risk of pelvic inflammatory disease among women with sexually transmitted infection? A systematic review. </a:t>
            </a:r>
            <a:r>
              <a:rPr lang="en-US" sz="400" i="1" dirty="0"/>
              <a:t>Contraception</a:t>
            </a:r>
            <a:r>
              <a:rPr lang="en-US" sz="400" dirty="0"/>
              <a:t>. 2006 Feb;73(2):</a:t>
            </a:r>
            <a:r>
              <a:rPr lang="en-US" sz="400" dirty="0" smtClean="0"/>
              <a:t>145–53</a:t>
            </a:r>
            <a:endParaRPr lang="en-US" sz="400" dirty="0"/>
          </a:p>
          <a:p>
            <a:pPr marL="228600" indent="-228600">
              <a:lnSpc>
                <a:spcPct val="80000"/>
              </a:lnSpc>
              <a:buFontTx/>
              <a:buChar char="•"/>
            </a:pPr>
            <a:r>
              <a:rPr lang="en-US" sz="400" dirty="0"/>
              <a:t>Nelson AL. The intrauterine contraceptive device. </a:t>
            </a:r>
            <a:r>
              <a:rPr lang="en-US" sz="400" i="1" dirty="0" err="1"/>
              <a:t>Obstet</a:t>
            </a:r>
            <a:r>
              <a:rPr lang="en-US" sz="400" i="1" dirty="0"/>
              <a:t> </a:t>
            </a:r>
            <a:r>
              <a:rPr lang="en-US" sz="400" i="1" dirty="0" err="1"/>
              <a:t>Gynecol</a:t>
            </a:r>
            <a:r>
              <a:rPr lang="en-US" sz="400" i="1" dirty="0"/>
              <a:t> </a:t>
            </a:r>
            <a:r>
              <a:rPr lang="en-US" sz="400" i="1" dirty="0" err="1"/>
              <a:t>Clin</a:t>
            </a:r>
            <a:r>
              <a:rPr lang="en-US" sz="400" i="1" dirty="0"/>
              <a:t> North Am</a:t>
            </a:r>
            <a:r>
              <a:rPr lang="en-US" sz="400" dirty="0"/>
              <a:t>. 2000;27(4):</a:t>
            </a:r>
            <a:r>
              <a:rPr lang="en-US" sz="400" dirty="0" smtClean="0"/>
              <a:t>723–40.12</a:t>
            </a:r>
            <a:r>
              <a:rPr lang="en-US" sz="400" dirty="0"/>
              <a:t>. </a:t>
            </a:r>
          </a:p>
          <a:p>
            <a:pPr marL="228600" indent="-228600">
              <a:lnSpc>
                <a:spcPct val="80000"/>
              </a:lnSpc>
              <a:buFontTx/>
              <a:buChar char="•"/>
            </a:pPr>
            <a:r>
              <a:rPr lang="en-US" sz="400" dirty="0" err="1"/>
              <a:t>Thonneau</a:t>
            </a:r>
            <a:r>
              <a:rPr lang="en-US" sz="400" dirty="0"/>
              <a:t> PF, Almont TE. Contraceptive efficacy of intrauterine devices. </a:t>
            </a:r>
            <a:r>
              <a:rPr lang="en-US" sz="400" i="1" dirty="0"/>
              <a:t>Am J </a:t>
            </a:r>
            <a:r>
              <a:rPr lang="en-US" sz="400" i="1" dirty="0" err="1"/>
              <a:t>Obstet</a:t>
            </a:r>
            <a:r>
              <a:rPr lang="en-US" sz="400" i="1" dirty="0"/>
              <a:t> Gynecol</a:t>
            </a:r>
            <a:r>
              <a:rPr lang="en-US" sz="400" dirty="0"/>
              <a:t>. 2008. March;198(3): </a:t>
            </a:r>
            <a:r>
              <a:rPr lang="en-US" sz="400" dirty="0" smtClean="0"/>
              <a:t>248–253</a:t>
            </a:r>
            <a:r>
              <a:rPr lang="en-US" sz="400" dirty="0"/>
              <a:t>.</a:t>
            </a:r>
          </a:p>
          <a:p>
            <a:pPr marL="228600" indent="-228600">
              <a:lnSpc>
                <a:spcPct val="80000"/>
              </a:lnSpc>
              <a:buFontTx/>
              <a:buChar char="•"/>
            </a:pPr>
            <a:r>
              <a:rPr lang="en-US" sz="400" dirty="0" err="1"/>
              <a:t>Trussel</a:t>
            </a:r>
            <a:r>
              <a:rPr lang="en-US" sz="400" dirty="0"/>
              <a:t> J. Contraceptive efficacy. In: Hatcher RA, </a:t>
            </a:r>
            <a:r>
              <a:rPr lang="en-US" sz="400" dirty="0" err="1"/>
              <a:t>Trussel</a:t>
            </a:r>
            <a:r>
              <a:rPr lang="en-US" sz="400" dirty="0"/>
              <a:t> J, Nelson AL, et al. Contraceptive Technology: 19th revised ed. New York, NY: Ardent Media, 2007.</a:t>
            </a:r>
          </a:p>
          <a:p>
            <a:pPr marL="228600" indent="-228600">
              <a:lnSpc>
                <a:spcPct val="80000"/>
              </a:lnSpc>
              <a:buFontTx/>
              <a:buChar char="•"/>
            </a:pPr>
            <a:r>
              <a:rPr lang="en-US" sz="400" dirty="0"/>
              <a:t>WHO Medical Eligibility Criteria for Contraceptive Use, 3rd edition 2004</a:t>
            </a:r>
            <a:r>
              <a:rPr lang="en-US" sz="400" dirty="0" smtClean="0"/>
              <a:t>.</a:t>
            </a:r>
            <a:endParaRPr lang="en-US" sz="400" dirty="0"/>
          </a:p>
        </p:txBody>
      </p:sp>
    </p:spTree>
    <p:extLst>
      <p:ext uri="{BB962C8B-B14F-4D97-AF65-F5344CB8AC3E}">
        <p14:creationId xmlns:p14="http://schemas.microsoft.com/office/powerpoint/2010/main" val="365256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2F865-9866-594F-BA77-F52F90026F0A}" type="slidenum">
              <a:rPr lang="en-US"/>
              <a:pPr/>
              <a:t>20</a:t>
            </a:fld>
            <a:endParaRPr lang="en-US"/>
          </a:p>
        </p:txBody>
      </p:sp>
      <p:sp>
        <p:nvSpPr>
          <p:cNvPr id="91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63" name="Rectangle 3"/>
          <p:cNvSpPr>
            <a:spLocks noGrp="1" noChangeArrowheads="1"/>
          </p:cNvSpPr>
          <p:nvPr>
            <p:ph type="body" idx="1"/>
          </p:nvPr>
        </p:nvSpPr>
        <p:spPr/>
        <p:txBody>
          <a:bodyPr/>
          <a:lstStyle/>
          <a:p>
            <a:pPr>
              <a:spcBef>
                <a:spcPct val="0"/>
              </a:spcBef>
            </a:pPr>
            <a:r>
              <a:rPr lang="en-US" u="sng" dirty="0" smtClean="0"/>
              <a:t>References</a:t>
            </a:r>
            <a:r>
              <a:rPr lang="en-US" u="sng" dirty="0"/>
              <a:t>:</a:t>
            </a:r>
          </a:p>
          <a:p>
            <a:pPr lvl="0">
              <a:spcBef>
                <a:spcPct val="0"/>
              </a:spcBef>
              <a:buFontTx/>
              <a:buChar char="•"/>
            </a:pPr>
            <a:r>
              <a:rPr lang="en-US" dirty="0">
                <a:cs typeface="Times New Roman" charset="0"/>
              </a:rPr>
              <a:t>Alvarez F, </a:t>
            </a:r>
            <a:r>
              <a:rPr lang="en-US" dirty="0" err="1">
                <a:cs typeface="Times New Roman" charset="0"/>
              </a:rPr>
              <a:t>Brache</a:t>
            </a:r>
            <a:r>
              <a:rPr lang="en-US" dirty="0">
                <a:cs typeface="Times New Roman" charset="0"/>
              </a:rPr>
              <a:t> V, Fernandez E, et al. New insights on the mode of action of intrauterine contraceptive devices in women. </a:t>
            </a:r>
            <a:r>
              <a:rPr lang="en-US" i="1" dirty="0" err="1">
                <a:cs typeface="Times New Roman" charset="0"/>
              </a:rPr>
              <a:t>Fertil</a:t>
            </a:r>
            <a:r>
              <a:rPr lang="en-US" i="1" dirty="0">
                <a:cs typeface="Times New Roman" charset="0"/>
              </a:rPr>
              <a:t> </a:t>
            </a:r>
            <a:r>
              <a:rPr lang="en-US" i="1" dirty="0" err="1">
                <a:cs typeface="Times New Roman" charset="0"/>
              </a:rPr>
              <a:t>Steril</a:t>
            </a:r>
            <a:r>
              <a:rPr lang="en-US" i="1" dirty="0">
                <a:cs typeface="Times New Roman" charset="0"/>
              </a:rPr>
              <a:t>.</a:t>
            </a:r>
            <a:r>
              <a:rPr lang="en-US" dirty="0">
                <a:cs typeface="Times New Roman" charset="0"/>
              </a:rPr>
              <a:t> 1988;49:768. </a:t>
            </a:r>
          </a:p>
          <a:p>
            <a:pPr lvl="0">
              <a:spcBef>
                <a:spcPct val="0"/>
              </a:spcBef>
              <a:buFontTx/>
              <a:buChar char="•"/>
            </a:pPr>
            <a:r>
              <a:rPr lang="en-US" dirty="0">
                <a:cs typeface="Times New Roman" charset="0"/>
              </a:rPr>
              <a:t>Segal SJ, Alvarez-Sanchez F, </a:t>
            </a:r>
            <a:r>
              <a:rPr lang="en-US" dirty="0" err="1">
                <a:cs typeface="Times New Roman" charset="0"/>
              </a:rPr>
              <a:t>Adejuwon</a:t>
            </a:r>
            <a:r>
              <a:rPr lang="en-US" dirty="0">
                <a:cs typeface="Times New Roman" charset="0"/>
              </a:rPr>
              <a:t> CA, et al. Absence of chorionic gonadotropin in sera of women who use intrauterine devices. </a:t>
            </a:r>
            <a:r>
              <a:rPr lang="en-US" i="1" dirty="0" err="1">
                <a:cs typeface="Times New Roman" charset="0"/>
              </a:rPr>
              <a:t>Fertil</a:t>
            </a:r>
            <a:r>
              <a:rPr lang="en-US" i="1" dirty="0">
                <a:cs typeface="Times New Roman" charset="0"/>
              </a:rPr>
              <a:t> </a:t>
            </a:r>
            <a:r>
              <a:rPr lang="en-US" i="1" dirty="0" err="1">
                <a:cs typeface="Times New Roman" charset="0"/>
              </a:rPr>
              <a:t>Steril</a:t>
            </a:r>
            <a:r>
              <a:rPr lang="en-US" i="1" dirty="0">
                <a:cs typeface="Times New Roman" charset="0"/>
              </a:rPr>
              <a:t>.</a:t>
            </a:r>
            <a:r>
              <a:rPr lang="en-US" dirty="0">
                <a:cs typeface="Times New Roman" charset="0"/>
              </a:rPr>
              <a:t> 1985;44:214. </a:t>
            </a:r>
          </a:p>
          <a:p>
            <a:pPr lvl="0">
              <a:spcBef>
                <a:spcPct val="0"/>
              </a:spcBef>
              <a:buFontTx/>
              <a:buChar char="•"/>
            </a:pPr>
            <a:r>
              <a:rPr lang="en-US" dirty="0">
                <a:cs typeface="Times New Roman" charset="0"/>
              </a:rPr>
              <a:t>American College of Obstetricians and Gynecologists. </a:t>
            </a:r>
            <a:r>
              <a:rPr lang="en-US" i="1" dirty="0">
                <a:cs typeface="Times New Roman" charset="0"/>
              </a:rPr>
              <a:t>Statement on Contraceptive Methods.</a:t>
            </a:r>
            <a:r>
              <a:rPr lang="en-US" dirty="0">
                <a:cs typeface="Times New Roman" charset="0"/>
              </a:rPr>
              <a:t> Washington, DC: ACOG; 1998. </a:t>
            </a:r>
          </a:p>
          <a:p>
            <a:endParaRPr lang="en-US" dirty="0"/>
          </a:p>
        </p:txBody>
      </p:sp>
    </p:spTree>
    <p:extLst>
      <p:ext uri="{BB962C8B-B14F-4D97-AF65-F5344CB8AC3E}">
        <p14:creationId xmlns:p14="http://schemas.microsoft.com/office/powerpoint/2010/main" val="253815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smtClean="0"/>
              <a:t> Overall pregnancy, birth, and abortion rates for 15–19 year olds are declining</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In 2010, some 614,000 pregnancies occurred among teenage women aged 15–19, for a rate of 57.4 pregnancies per 1,000 women that age. This marks a 51% decline from the 1990 peak, and a 15% decline in just two years, from 67.8 in 2008.</a:t>
            </a:r>
            <a:endParaRPr lang="en-US" altLang="en-US" sz="1200" b="0" i="0" kern="1200" dirty="0" smtClean="0">
              <a:solidFill>
                <a:schemeClr val="tx1"/>
              </a:solidFill>
              <a:effectLst/>
              <a:ea typeface="MS PGothic" panose="020B0600070205080204" pitchFamily="34" charset="-128"/>
            </a:endParaRPr>
          </a:p>
          <a:p>
            <a:pPr>
              <a:buFontTx/>
              <a:buChar char="•"/>
            </a:pPr>
            <a:r>
              <a:rPr lang="en-US" sz="1200" b="0" i="0" kern="1200" dirty="0" smtClean="0">
                <a:solidFill>
                  <a:schemeClr val="tx1"/>
                </a:solidFill>
                <a:effectLst/>
                <a:ea typeface="MS PGothic" panose="020B0600070205080204" pitchFamily="34" charset="-128"/>
                <a:cs typeface="ＭＳ Ｐゴシック" charset="-128"/>
              </a:rPr>
              <a:t> While there was a substantial drop in the pregnancy rate for 15–17-year-olds and 18–19-year-olds between 2008 and 2010, pregnancies among 18–19-year-olds constituted the majority (69%) of teen pregnancies. During this same time period, increasing proportions of 18–19-year-olds reported having ever had sex, yet fewer of them became pregnant. The likely reason is improved contraceptive use and use of more effective methods.</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The study also found dramatic declines in teen pregnancy rates among all racial and ethnic groups. </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However, wide disparities persist, and rates among both black and Hispanic teens remain twice as high as the rate for non-Hispanic white teens.</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Teen pregnancy rates declined in all 50 states between 2008 and 2010. Yet even with ongoing declines, substantial disparities remain between states. In 2010, New Mexico had the highest teenage pregnancy rate (80 per 1,000), followed by Mississippi (76), Texas (73), Arkansas (73), Louisiana (69) and Oklahoma (69). The lowest rates were in New Hampshire (28 per 1,000), Vermont (32), Minnesota (36), Massachusetts (37) and Maine (37). The authors suggest that the demographic characteristics of states’ populations, the availability of comprehensive sex education, knowledge about and availability of contraceptive services and cultural attitudes toward sexual behavior and early childbearing likely play a role in these variations</a:t>
            </a:r>
          </a:p>
          <a:p>
            <a:pPr>
              <a:buFontTx/>
              <a:buChar char="•"/>
            </a:pPr>
            <a:endParaRPr lang="en-US" altLang="en-US" sz="1200" b="0" i="0" kern="1200" dirty="0" smtClean="0">
              <a:solidFill>
                <a:schemeClr val="tx1"/>
              </a:solidFill>
              <a:effectLst/>
              <a:ea typeface="MS PGothic" panose="020B0600070205080204" pitchFamily="34" charset="-128"/>
              <a:cs typeface="ＭＳ Ｐゴシック" charset="-128"/>
            </a:endParaRPr>
          </a:p>
          <a:p>
            <a:pPr>
              <a:buFontTx/>
              <a:buNone/>
            </a:pPr>
            <a:r>
              <a:rPr lang="en-US" altLang="en-US" sz="1200" b="0" i="0" kern="1200" dirty="0" smtClean="0">
                <a:solidFill>
                  <a:schemeClr val="tx1"/>
                </a:solidFill>
                <a:effectLst/>
                <a:ea typeface="MS PGothic" panose="020B0600070205080204" pitchFamily="34" charset="-128"/>
                <a:cs typeface="ＭＳ Ｐゴシック" charset="-128"/>
              </a:rPr>
              <a:t>Sources:</a:t>
            </a:r>
          </a:p>
          <a:p>
            <a:pPr>
              <a:buFontTx/>
              <a:buNone/>
            </a:pPr>
            <a:r>
              <a:rPr lang="en-US" altLang="en-US" dirty="0" smtClean="0"/>
              <a:t>https://</a:t>
            </a:r>
            <a:r>
              <a:rPr lang="en-US" altLang="en-US" dirty="0" err="1" smtClean="0"/>
              <a:t>guttmacher.org</a:t>
            </a:r>
            <a:r>
              <a:rPr lang="en-US" altLang="en-US" dirty="0" smtClean="0"/>
              <a:t>/media/nr/2014/05/05/</a:t>
            </a:r>
            <a:r>
              <a:rPr lang="en-US" altLang="en-US" dirty="0" err="1" smtClean="0"/>
              <a:t>index.html</a:t>
            </a:r>
            <a:endParaRPr lang="en-US" altLang="en-US" dirty="0" smtClean="0"/>
          </a:p>
          <a:p>
            <a:r>
              <a:rPr lang="en-US" altLang="en-US" dirty="0" smtClean="0"/>
              <a:t> www.guttmacher.org/pubs/USTPtrends10.pdf</a:t>
            </a:r>
          </a:p>
          <a:p>
            <a:pPr>
              <a:buFontTx/>
              <a:buNone/>
            </a:pPr>
            <a:endParaRPr lang="en-US" altLang="en-US" dirty="0" smtClean="0"/>
          </a:p>
        </p:txBody>
      </p:sp>
    </p:spTree>
    <p:extLst>
      <p:ext uri="{BB962C8B-B14F-4D97-AF65-F5344CB8AC3E}">
        <p14:creationId xmlns:p14="http://schemas.microsoft.com/office/powerpoint/2010/main" val="1159856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D1E7AE-C4A5-964F-BCDB-E04140637346}" type="slidenum">
              <a:rPr lang="en-US"/>
              <a:pPr/>
              <a:t>21</a:t>
            </a:fld>
            <a:endParaRPr lang="en-US"/>
          </a:p>
        </p:txBody>
      </p:sp>
      <p:sp>
        <p:nvSpPr>
          <p:cNvPr id="23859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2385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13A72678-4217-7A47-80C7-B3CC7F78F3E7}" type="slidenum">
              <a:rPr lang="en-US" sz="1200">
                <a:effectLst/>
                <a:latin typeface="Adobe Garamond Pro" panose="02020502060506020403" pitchFamily="18" charset="0"/>
              </a:rPr>
              <a:pPr algn="r">
                <a:buClrTx/>
                <a:buFontTx/>
                <a:buNone/>
              </a:pPr>
              <a:t>21</a:t>
            </a:fld>
            <a:endParaRPr lang="en-US" sz="1200" dirty="0">
              <a:effectLst/>
              <a:latin typeface="Adobe Garamond Pro" panose="02020502060506020403" pitchFamily="18" charset="0"/>
            </a:endParaRPr>
          </a:p>
        </p:txBody>
      </p:sp>
      <p:sp>
        <p:nvSpPr>
          <p:cNvPr id="238596"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238597" name="Rectangle 3"/>
          <p:cNvSpPr>
            <a:spLocks noGrp="1" noChangeArrowheads="1"/>
          </p:cNvSpPr>
          <p:nvPr>
            <p:ph type="body" idx="1"/>
          </p:nvPr>
        </p:nvSpPr>
        <p:spPr>
          <a:xfrm>
            <a:off x="914400" y="4343400"/>
            <a:ext cx="5029200" cy="4114800"/>
          </a:xfrm>
          <a:noFill/>
        </p:spPr>
        <p:txBody>
          <a:bodyPr/>
          <a:lstStyle/>
          <a:p>
            <a:endParaRPr lang="en-US" sz="900" dirty="0"/>
          </a:p>
        </p:txBody>
      </p:sp>
    </p:spTree>
    <p:extLst>
      <p:ext uri="{BB962C8B-B14F-4D97-AF65-F5344CB8AC3E}">
        <p14:creationId xmlns:p14="http://schemas.microsoft.com/office/powerpoint/2010/main" val="335640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DB368-9F3B-4A43-9AE9-F8536034BF52}" type="slidenum">
              <a:rPr lang="en-US"/>
              <a:pPr/>
              <a:t>22</a:t>
            </a:fld>
            <a:endParaRPr lang="en-US"/>
          </a:p>
        </p:txBody>
      </p:sp>
      <p:sp>
        <p:nvSpPr>
          <p:cNvPr id="381954" name="Rectangle 2"/>
          <p:cNvSpPr>
            <a:spLocks noGrp="1" noRot="1" noChangeAspect="1" noChangeArrowheads="1" noTextEdit="1"/>
          </p:cNvSpPr>
          <p:nvPr>
            <p:ph type="sldImg"/>
          </p:nvPr>
        </p:nvSpPr>
        <p:spPr bwMode="auto">
          <a:xfrm>
            <a:off x="1143000" y="684213"/>
            <a:ext cx="4573588" cy="3430587"/>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xfrm>
            <a:off x="0" y="0"/>
            <a:ext cx="0" cy="0"/>
          </a:xfrm>
        </p:spPr>
        <p:txBody>
          <a:bodyPr>
            <a:normAutofit fontScale="25000" lnSpcReduction="20000"/>
          </a:bodyPr>
          <a:lstStyle/>
          <a:p>
            <a:pPr marL="227013" marR="0" indent="-227013" algn="l" defTabSz="914400" rtl="0" eaLnBrk="1" fontAlgn="base" latinLnBrk="0" hangingPunct="1">
              <a:lnSpc>
                <a:spcPct val="60000"/>
              </a:lnSpc>
              <a:spcBef>
                <a:spcPct val="30000"/>
              </a:spcBef>
              <a:spcAft>
                <a:spcPct val="0"/>
              </a:spcAft>
              <a:buClrTx/>
              <a:buSzTx/>
              <a:buFontTx/>
              <a:buChar char="•"/>
              <a:tabLst/>
              <a:defRPr/>
            </a:pPr>
            <a:r>
              <a:rPr lang="en-US" altLang="en-US" sz="500" dirty="0" smtClean="0"/>
              <a:t>Note:  The original version of the implant was called </a:t>
            </a:r>
            <a:r>
              <a:rPr lang="en-US" altLang="en-US" sz="500" dirty="0" err="1" smtClean="0"/>
              <a:t>Implanon</a:t>
            </a:r>
            <a:r>
              <a:rPr lang="en-US" altLang="en-US" sz="500" dirty="0" smtClean="0"/>
              <a:t>.</a:t>
            </a:r>
            <a:r>
              <a:rPr lang="en-US" altLang="en-US" sz="500" baseline="0" dirty="0" smtClean="0"/>
              <a:t>  The current version is referred to as </a:t>
            </a:r>
            <a:r>
              <a:rPr lang="en-US" altLang="en-US" sz="500" baseline="0" dirty="0" err="1" smtClean="0"/>
              <a:t>Nexplanon</a:t>
            </a:r>
            <a:r>
              <a:rPr lang="en-US" altLang="en-US" sz="500" baseline="0" dirty="0" smtClean="0"/>
              <a:t>.</a:t>
            </a:r>
            <a:endParaRPr lang="en-US" altLang="en-US" sz="500" dirty="0" smtClean="0"/>
          </a:p>
          <a:p>
            <a:pPr marL="227013" indent="-227013" eaLnBrk="1" hangingPunct="1">
              <a:lnSpc>
                <a:spcPct val="60000"/>
              </a:lnSpc>
              <a:buFontTx/>
              <a:buChar char="•"/>
            </a:pPr>
            <a:endParaRPr lang="en-US" altLang="en-US" sz="500" dirty="0" smtClean="0"/>
          </a:p>
          <a:p>
            <a:pPr marL="227013" indent="-227013" eaLnBrk="1" hangingPunct="1">
              <a:lnSpc>
                <a:spcPct val="60000"/>
              </a:lnSpc>
              <a:buFontTx/>
              <a:buChar char="•"/>
            </a:pPr>
            <a:r>
              <a:rPr lang="en-US" altLang="en-US" sz="500" dirty="0" err="1" smtClean="0"/>
              <a:t>Implanon</a:t>
            </a:r>
            <a:r>
              <a:rPr lang="en-US" altLang="en-US" sz="500" dirty="0" smtClean="0"/>
              <a:t>, an </a:t>
            </a:r>
            <a:r>
              <a:rPr lang="en-US" altLang="en-US" sz="500" dirty="0" err="1" smtClean="0"/>
              <a:t>etonogestrel</a:t>
            </a:r>
            <a:r>
              <a:rPr lang="en-US" altLang="en-US" sz="500" dirty="0" smtClean="0"/>
              <a:t> implant, is used by more than 2 million women in European and Asian countries and is now available in the United States.</a:t>
            </a:r>
          </a:p>
          <a:p>
            <a:pPr marL="227013" indent="-227013" eaLnBrk="1" hangingPunct="1">
              <a:lnSpc>
                <a:spcPct val="60000"/>
              </a:lnSpc>
              <a:buFontTx/>
              <a:buChar char="•"/>
            </a:pPr>
            <a:r>
              <a:rPr lang="en-US" altLang="en-US" sz="500" dirty="0" smtClean="0"/>
              <a:t>One rod is 40 mm x 2 mm and its core is 40% ethylene vinyl acetate (EVA) and 60% </a:t>
            </a:r>
            <a:r>
              <a:rPr lang="en-US" altLang="en-US" sz="500" dirty="0" err="1" smtClean="0"/>
              <a:t>etonogestrel</a:t>
            </a:r>
            <a:r>
              <a:rPr lang="en-US" altLang="en-US" sz="500" dirty="0" smtClean="0"/>
              <a:t>. It has a rate-controlling membrane of 100% EVA </a:t>
            </a:r>
          </a:p>
          <a:p>
            <a:pPr marL="227013" indent="-227013" eaLnBrk="1" hangingPunct="1">
              <a:lnSpc>
                <a:spcPct val="60000"/>
              </a:lnSpc>
              <a:buFontTx/>
              <a:buChar char="•"/>
            </a:pPr>
            <a:r>
              <a:rPr lang="en-US" altLang="en-US" sz="500" dirty="0" smtClean="0"/>
              <a:t>Because contraceptive implants do not contain estrogen, they can be used during lactation as soon as six weeks postpartum. This feature may be especially attractive to women with young infants who want highly effective contraception that does not require daily action. </a:t>
            </a:r>
          </a:p>
          <a:p>
            <a:pPr marL="227013" indent="-227013" eaLnBrk="1" hangingPunct="1">
              <a:lnSpc>
                <a:spcPct val="60000"/>
              </a:lnSpc>
              <a:buFontTx/>
              <a:buChar char="•"/>
            </a:pPr>
            <a:r>
              <a:rPr lang="en-US" altLang="en-US" sz="500" dirty="0" smtClean="0"/>
              <a:t>The effectiveness of </a:t>
            </a:r>
            <a:r>
              <a:rPr lang="en-US" altLang="en-US" sz="500" dirty="0" err="1" smtClean="0"/>
              <a:t>Implanon</a:t>
            </a:r>
            <a:r>
              <a:rPr lang="en-US" altLang="en-US" sz="500" dirty="0" smtClean="0"/>
              <a:t> in overweight women has not been determined; women who weighed more than 130% of their ideal body weight were not studied.</a:t>
            </a:r>
          </a:p>
          <a:p>
            <a:pPr marL="227013" indent="-227013" eaLnBrk="1" hangingPunct="1">
              <a:lnSpc>
                <a:spcPct val="80000"/>
              </a:lnSpc>
              <a:buFontTx/>
              <a:buChar char="•"/>
            </a:pPr>
            <a:r>
              <a:rPr lang="en-US" altLang="en-US" sz="500" dirty="0" smtClean="0"/>
              <a:t>Mechanism of Action:</a:t>
            </a:r>
          </a:p>
          <a:p>
            <a:pPr marL="684213" lvl="1" indent="-227013" eaLnBrk="1" hangingPunct="1">
              <a:lnSpc>
                <a:spcPct val="80000"/>
              </a:lnSpc>
              <a:buFontTx/>
              <a:buChar char="•"/>
            </a:pPr>
            <a:r>
              <a:rPr lang="en-US" altLang="en-US" sz="500" dirty="0" smtClean="0"/>
              <a:t>The multiple-rod implant relies on ovulation inhibition for contraceptive action for the first 3 months of use, then on thicker cervical mucus after three months of use. In contrast, the single-rod implant continues to rely on ovulation inhibition over the entire duration of use. </a:t>
            </a:r>
          </a:p>
          <a:p>
            <a:pPr marL="227013" indent="-227013" eaLnBrk="1" hangingPunct="1">
              <a:lnSpc>
                <a:spcPct val="80000"/>
              </a:lnSpc>
              <a:buFontTx/>
              <a:buChar char="•"/>
            </a:pPr>
            <a:r>
              <a:rPr lang="en-US" altLang="en-US" sz="500" dirty="0" smtClean="0"/>
              <a:t>Candidates:</a:t>
            </a:r>
          </a:p>
          <a:p>
            <a:pPr marL="684213" lvl="1" indent="-227013" eaLnBrk="1" hangingPunct="1">
              <a:lnSpc>
                <a:spcPct val="80000"/>
              </a:lnSpc>
              <a:buFontTx/>
              <a:buChar char="•"/>
            </a:pPr>
            <a:r>
              <a:rPr lang="en-US" altLang="en-US" sz="500" dirty="0" smtClean="0"/>
              <a:t>In addition to its high efficacy rate and long-term effectiveness (3 years), it has rapid reversibility. After the </a:t>
            </a:r>
            <a:r>
              <a:rPr lang="en-US" altLang="en-US" sz="500" dirty="0" err="1" smtClean="0"/>
              <a:t>etonogestrel</a:t>
            </a:r>
            <a:r>
              <a:rPr lang="en-US" altLang="en-US" sz="500" dirty="0" smtClean="0"/>
              <a:t> implant is removed, most women (94%) ovulate by 3 months, the majority within 3 weeks.</a:t>
            </a:r>
          </a:p>
          <a:p>
            <a:pPr marL="227013" indent="-227013" eaLnBrk="1" hangingPunct="1">
              <a:lnSpc>
                <a:spcPct val="80000"/>
              </a:lnSpc>
              <a:buFontTx/>
              <a:buChar char="•"/>
            </a:pPr>
            <a:r>
              <a:rPr lang="en-US" altLang="en-US" sz="500" dirty="0" smtClean="0"/>
              <a:t>Advantages:</a:t>
            </a:r>
          </a:p>
          <a:p>
            <a:pPr marL="684213" lvl="1" indent="-227013" eaLnBrk="1" hangingPunct="1">
              <a:lnSpc>
                <a:spcPct val="80000"/>
              </a:lnSpc>
              <a:buFontTx/>
              <a:buChar char="•"/>
            </a:pPr>
            <a:r>
              <a:rPr lang="en-US" altLang="en-US" sz="500" dirty="0" smtClean="0"/>
              <a:t>This method is a particularly good choice for women who do not want a daily or weekly action, desire a discreet method (it is nearly invisible), or want to use contraception during lactation. According to studies with lactating women, there are no negative effects on nursing or infant growth or development with </a:t>
            </a:r>
            <a:r>
              <a:rPr lang="en-US" altLang="en-US" sz="500" dirty="0" err="1" smtClean="0"/>
              <a:t>etonogestrel</a:t>
            </a:r>
            <a:r>
              <a:rPr lang="en-US" altLang="en-US" sz="500" dirty="0" smtClean="0"/>
              <a:t> implant.</a:t>
            </a:r>
          </a:p>
          <a:p>
            <a:pPr marL="684213" lvl="1" indent="-227013" eaLnBrk="1" hangingPunct="1">
              <a:lnSpc>
                <a:spcPct val="80000"/>
              </a:lnSpc>
              <a:buFontTx/>
              <a:buChar char="•"/>
            </a:pPr>
            <a:r>
              <a:rPr lang="en-US" altLang="en-US" sz="500" dirty="0" smtClean="0"/>
              <a:t>This method also can confer </a:t>
            </a:r>
            <a:r>
              <a:rPr lang="en-US" altLang="en-US" sz="500" dirty="0" err="1" smtClean="0"/>
              <a:t>noncontraceptive</a:t>
            </a:r>
            <a:r>
              <a:rPr lang="en-US" altLang="en-US" sz="500" dirty="0" smtClean="0"/>
              <a:t> benefits, such as improved dysmenorrhea and acne.</a:t>
            </a:r>
          </a:p>
          <a:p>
            <a:pPr marL="227013" indent="-227013" eaLnBrk="1" hangingPunct="1">
              <a:lnSpc>
                <a:spcPct val="80000"/>
              </a:lnSpc>
              <a:buFontTx/>
              <a:buChar char="•"/>
            </a:pPr>
            <a:r>
              <a:rPr lang="en-US" altLang="en-US" sz="500" dirty="0" smtClean="0"/>
              <a:t>Contraindications:</a:t>
            </a:r>
          </a:p>
          <a:p>
            <a:pPr marL="684213" lvl="1" indent="-227013" eaLnBrk="1" hangingPunct="1">
              <a:lnSpc>
                <a:spcPct val="80000"/>
              </a:lnSpc>
              <a:buFontTx/>
              <a:buChar char="•"/>
            </a:pPr>
            <a:r>
              <a:rPr lang="en-US" altLang="en-US" sz="500" dirty="0" smtClean="0"/>
              <a:t>Known or suspected pregnancy</a:t>
            </a:r>
          </a:p>
          <a:p>
            <a:pPr marL="684213" lvl="1" indent="-227013" eaLnBrk="1" hangingPunct="1">
              <a:lnSpc>
                <a:spcPct val="80000"/>
              </a:lnSpc>
              <a:buFontTx/>
              <a:buChar char="•"/>
            </a:pPr>
            <a:r>
              <a:rPr lang="en-US" altLang="en-US" sz="500" dirty="0" smtClean="0"/>
              <a:t>Current or past history of thrombosis</a:t>
            </a:r>
          </a:p>
          <a:p>
            <a:pPr marL="684213" lvl="1" indent="-227013" eaLnBrk="1" hangingPunct="1">
              <a:lnSpc>
                <a:spcPct val="80000"/>
              </a:lnSpc>
              <a:buFontTx/>
              <a:buChar char="•"/>
            </a:pPr>
            <a:r>
              <a:rPr lang="en-US" altLang="en-US" sz="500" dirty="0" smtClean="0"/>
              <a:t>Hepatic tumor or active liver disease</a:t>
            </a:r>
          </a:p>
          <a:p>
            <a:pPr marL="684213" lvl="1" indent="-227013" eaLnBrk="1" hangingPunct="1">
              <a:lnSpc>
                <a:spcPct val="80000"/>
              </a:lnSpc>
              <a:buFontTx/>
              <a:buChar char="•"/>
            </a:pPr>
            <a:r>
              <a:rPr lang="en-US" altLang="en-US" sz="500" dirty="0" smtClean="0"/>
              <a:t>Undiagnosed abnormal genital bleeding</a:t>
            </a:r>
          </a:p>
          <a:p>
            <a:pPr marL="684213" lvl="1" indent="-227013" eaLnBrk="1" hangingPunct="1">
              <a:lnSpc>
                <a:spcPct val="80000"/>
              </a:lnSpc>
              <a:buFontTx/>
              <a:buChar char="•"/>
            </a:pPr>
            <a:r>
              <a:rPr lang="en-US" altLang="en-US" sz="500" dirty="0" smtClean="0"/>
              <a:t>Known or suspected carcinoma of the breast or history of breast cancer</a:t>
            </a:r>
          </a:p>
          <a:p>
            <a:pPr marL="684213" lvl="1" indent="-227013" eaLnBrk="1" hangingPunct="1">
              <a:lnSpc>
                <a:spcPct val="80000"/>
              </a:lnSpc>
              <a:buFontTx/>
              <a:buChar char="•"/>
            </a:pPr>
            <a:r>
              <a:rPr lang="en-US" altLang="en-US" sz="500" dirty="0" smtClean="0"/>
              <a:t>Hypersensitivity to the components of the implant</a:t>
            </a:r>
          </a:p>
          <a:p>
            <a:pPr marL="227013" indent="-227013" eaLnBrk="1" hangingPunct="1">
              <a:lnSpc>
                <a:spcPct val="80000"/>
              </a:lnSpc>
              <a:buFontTx/>
              <a:buChar char="•"/>
            </a:pPr>
            <a:r>
              <a:rPr lang="en-US" altLang="en-US" sz="500" dirty="0" smtClean="0"/>
              <a:t>Disadvantages:</a:t>
            </a:r>
          </a:p>
          <a:p>
            <a:pPr marL="684213" lvl="1" indent="-227013" eaLnBrk="1" hangingPunct="1">
              <a:lnSpc>
                <a:spcPct val="80000"/>
              </a:lnSpc>
              <a:buFontTx/>
              <a:buChar char="•"/>
            </a:pPr>
            <a:r>
              <a:rPr lang="en-US" altLang="en-US" sz="500" dirty="0" smtClean="0"/>
              <a:t>The most common side effect of implant is bleeding irregularities, including infrequent bleeding (26.9%), amenorrhea (18.6%), prolonged bleeding (15.1%), and frequent bleeding (7.4%).</a:t>
            </a:r>
          </a:p>
          <a:p>
            <a:pPr marL="684213" lvl="1" indent="-227013" eaLnBrk="1" hangingPunct="1">
              <a:lnSpc>
                <a:spcPct val="80000"/>
              </a:lnSpc>
              <a:buFontTx/>
              <a:buChar char="•"/>
            </a:pPr>
            <a:r>
              <a:rPr lang="en-US" altLang="en-US" sz="500" dirty="0" smtClean="0"/>
              <a:t>But as with other progestin-only methods, it is the variability and unpredictably of the bleeding that is most characteristic of this method; for example, a bleeding pattern may change from one 2 to 3 month period to the next. </a:t>
            </a:r>
          </a:p>
          <a:p>
            <a:pPr marL="684213" lvl="1" indent="-227013" eaLnBrk="1" hangingPunct="1">
              <a:lnSpc>
                <a:spcPct val="80000"/>
              </a:lnSpc>
              <a:buFontTx/>
              <a:buChar char="•"/>
            </a:pPr>
            <a:r>
              <a:rPr lang="en-US" altLang="en-US" sz="500" dirty="0" smtClean="0"/>
              <a:t>More unpredictable bleeding than </a:t>
            </a:r>
            <a:r>
              <a:rPr lang="en-US" altLang="en-US" sz="500" dirty="0" err="1" smtClean="0"/>
              <a:t>Depo</a:t>
            </a:r>
            <a:r>
              <a:rPr lang="en-US" altLang="en-US" sz="500" dirty="0" smtClean="0"/>
              <a:t>, less amenorrhea.</a:t>
            </a:r>
          </a:p>
          <a:p>
            <a:pPr marL="684213" lvl="1" indent="-227013" eaLnBrk="1" hangingPunct="1">
              <a:lnSpc>
                <a:spcPct val="80000"/>
              </a:lnSpc>
              <a:buFontTx/>
              <a:buChar char="•"/>
            </a:pPr>
            <a:r>
              <a:rPr lang="en-US" altLang="en-US" sz="500" dirty="0" smtClean="0"/>
              <a:t>Unfortunately, studies on progestin-only methods have not identified a simple approach for managing bleeding. </a:t>
            </a:r>
          </a:p>
          <a:p>
            <a:pPr marL="684213" lvl="1" indent="-227013" eaLnBrk="1" hangingPunct="1">
              <a:lnSpc>
                <a:spcPct val="80000"/>
              </a:lnSpc>
              <a:buFontTx/>
              <a:buChar char="•"/>
            </a:pPr>
            <a:r>
              <a:rPr lang="en-US" altLang="en-US" sz="500" dirty="0" smtClean="0"/>
              <a:t>However, one study found that </a:t>
            </a:r>
            <a:r>
              <a:rPr lang="en-US" altLang="en-US" sz="500" dirty="0" err="1" smtClean="0"/>
              <a:t>ethinyl</a:t>
            </a:r>
            <a:r>
              <a:rPr lang="en-US" altLang="en-US" sz="500" dirty="0" smtClean="0"/>
              <a:t> estradiol may help control bleeding during the first few months of implant use.</a:t>
            </a:r>
          </a:p>
          <a:p>
            <a:pPr marL="684213" lvl="1" indent="-227013" eaLnBrk="1" hangingPunct="1">
              <a:lnSpc>
                <a:spcPct val="80000"/>
              </a:lnSpc>
              <a:buFontTx/>
              <a:buChar char="•"/>
            </a:pPr>
            <a:r>
              <a:rPr lang="en-US" altLang="en-US" sz="500" dirty="0" smtClean="0"/>
              <a:t>Other side effects include weight gain (2.3%), emotional </a:t>
            </a:r>
            <a:r>
              <a:rPr lang="en-US" altLang="en-US" sz="500" dirty="0" err="1" smtClean="0"/>
              <a:t>lability</a:t>
            </a:r>
            <a:r>
              <a:rPr lang="en-US" altLang="en-US" sz="500" dirty="0" smtClean="0"/>
              <a:t> (2.3%), headache (1.6%), acne (1.3%), and depression (1.0%). </a:t>
            </a:r>
          </a:p>
          <a:p>
            <a:pPr marL="684213" lvl="1" indent="-227013" eaLnBrk="1" hangingPunct="1">
              <a:lnSpc>
                <a:spcPct val="80000"/>
              </a:lnSpc>
              <a:buFontTx/>
              <a:buChar char="•"/>
            </a:pPr>
            <a:r>
              <a:rPr lang="en-US" altLang="en-US" sz="500" dirty="0" smtClean="0"/>
              <a:t>There is no evidence of long-term effects such as decreased bone mineral density (BMD) and deep vein thrombosis, or anemia with the </a:t>
            </a:r>
            <a:r>
              <a:rPr lang="en-US" altLang="en-US" sz="500" dirty="0" err="1" smtClean="0"/>
              <a:t>etonogestrel</a:t>
            </a:r>
            <a:r>
              <a:rPr lang="en-US" altLang="en-US" sz="500" dirty="0" smtClean="0"/>
              <a:t> implant. On the contrary, lumbar spine BMD improved in studies.</a:t>
            </a:r>
          </a:p>
          <a:p>
            <a:pPr marL="684213" lvl="1" indent="-227013" eaLnBrk="1" hangingPunct="1">
              <a:lnSpc>
                <a:spcPct val="80000"/>
              </a:lnSpc>
              <a:buFontTx/>
              <a:buChar char="•"/>
            </a:pPr>
            <a:r>
              <a:rPr lang="en-US" altLang="en-US" sz="500" dirty="0" smtClean="0"/>
              <a:t>Both procedures are rapid: insertion takes 1 minute and removal takes 3 minutes.</a:t>
            </a:r>
          </a:p>
          <a:p>
            <a:pPr marL="227013" indent="-227013" eaLnBrk="1" hangingPunct="1">
              <a:lnSpc>
                <a:spcPct val="80000"/>
              </a:lnSpc>
              <a:buFontTx/>
              <a:buChar char="•"/>
            </a:pPr>
            <a:r>
              <a:rPr lang="en-US" altLang="en-US" sz="500" dirty="0" smtClean="0"/>
              <a:t>Counseling:</a:t>
            </a:r>
          </a:p>
          <a:p>
            <a:pPr marL="684213" lvl="1" indent="-227013" eaLnBrk="1" hangingPunct="1">
              <a:lnSpc>
                <a:spcPct val="80000"/>
              </a:lnSpc>
              <a:buFontTx/>
              <a:buChar char="•"/>
            </a:pPr>
            <a:r>
              <a:rPr lang="en-US" altLang="en-US" sz="500" dirty="0" smtClean="0"/>
              <a:t>During patient counseling, address misperceptions about implants, such as visibility of the implant, low libido, excessive hair growth, and they break off in the arm. </a:t>
            </a:r>
          </a:p>
          <a:p>
            <a:pPr marL="684213" lvl="1" indent="-227013" eaLnBrk="1" hangingPunct="1">
              <a:lnSpc>
                <a:spcPct val="80000"/>
              </a:lnSpc>
              <a:buFontTx/>
              <a:buChar char="•"/>
            </a:pPr>
            <a:r>
              <a:rPr lang="en-US" altLang="en-US" sz="500" dirty="0" smtClean="0"/>
              <a:t>To decrease chances of unintended pregnancy, a quick start method can be used. With this method, the implant can be inserted any time after a negative urine pregnancy test. Another test will need to be done in 3 weeks to make sure the woman was not pregnant when the implant was inserted. </a:t>
            </a:r>
          </a:p>
          <a:p>
            <a:pPr marL="684213" lvl="1" indent="-227013" eaLnBrk="1" hangingPunct="1">
              <a:lnSpc>
                <a:spcPct val="80000"/>
              </a:lnSpc>
              <a:buFontTx/>
              <a:buChar char="•"/>
            </a:pPr>
            <a:r>
              <a:rPr lang="en-US" altLang="en-US" sz="500" dirty="0" smtClean="0"/>
              <a:t>Counseling women about bleeding patterns and other side effects helps prevents early discontinuation.</a:t>
            </a:r>
          </a:p>
          <a:p>
            <a:pPr marL="228600" indent="-228600">
              <a:lnSpc>
                <a:spcPct val="80000"/>
              </a:lnSpc>
            </a:pPr>
            <a:endParaRPr lang="en-US" sz="500" dirty="0">
              <a:cs typeface="Arial" charset="0"/>
            </a:endParaRPr>
          </a:p>
          <a:p>
            <a:pPr marL="228600" indent="-228600">
              <a:lnSpc>
                <a:spcPct val="80000"/>
              </a:lnSpc>
            </a:pPr>
            <a:r>
              <a:rPr lang="en-US" sz="500" u="sng" dirty="0">
                <a:cs typeface="Arial" charset="0"/>
              </a:rPr>
              <a:t>References</a:t>
            </a:r>
            <a:endParaRPr lang="en-US" sz="500" dirty="0"/>
          </a:p>
          <a:p>
            <a:pPr marL="228600" indent="-228600">
              <a:lnSpc>
                <a:spcPct val="80000"/>
              </a:lnSpc>
              <a:buFontTx/>
              <a:buChar char="•"/>
            </a:pPr>
            <a:r>
              <a:rPr lang="en-US" sz="500" dirty="0" err="1"/>
              <a:t>Beerthuizen</a:t>
            </a:r>
            <a:r>
              <a:rPr lang="en-US" sz="500" dirty="0"/>
              <a:t> R, van </a:t>
            </a:r>
            <a:r>
              <a:rPr lang="en-US" sz="500" dirty="0" err="1"/>
              <a:t>Beek</a:t>
            </a:r>
            <a:r>
              <a:rPr lang="en-US" sz="500" dirty="0"/>
              <a:t> A, </a:t>
            </a:r>
            <a:r>
              <a:rPr lang="en-US" sz="500" dirty="0" err="1"/>
              <a:t>Massai</a:t>
            </a:r>
            <a:r>
              <a:rPr lang="en-US" sz="500" dirty="0"/>
              <a:t> R, </a:t>
            </a:r>
            <a:r>
              <a:rPr lang="en-US" sz="500" dirty="0" err="1"/>
              <a:t>Mäkäräinen</a:t>
            </a:r>
            <a:r>
              <a:rPr lang="en-US" sz="500" dirty="0"/>
              <a:t> L, </a:t>
            </a:r>
            <a:r>
              <a:rPr lang="en-US" sz="500" dirty="0" err="1"/>
              <a:t>Hout</a:t>
            </a:r>
            <a:r>
              <a:rPr lang="en-US" sz="500" dirty="0"/>
              <a:t> J, </a:t>
            </a:r>
            <a:r>
              <a:rPr lang="en-US" sz="500" dirty="0" err="1"/>
              <a:t>Bennink</a:t>
            </a:r>
            <a:r>
              <a:rPr lang="en-US" sz="500" dirty="0"/>
              <a:t> HC. Bone mineral density during long-term use of the </a:t>
            </a:r>
            <a:r>
              <a:rPr lang="en-US" sz="500" dirty="0" err="1"/>
              <a:t>progestogen</a:t>
            </a:r>
            <a:r>
              <a:rPr lang="en-US" sz="500" dirty="0"/>
              <a:t> contraceptive implant </a:t>
            </a:r>
            <a:r>
              <a:rPr lang="en-US" sz="500" dirty="0" err="1"/>
              <a:t>Implanon</a:t>
            </a:r>
            <a:r>
              <a:rPr lang="en-US" sz="500" dirty="0"/>
              <a:t> compared to a non-hormonal method of contraception. Hum </a:t>
            </a:r>
            <a:r>
              <a:rPr lang="en-US" sz="500" dirty="0" err="1"/>
              <a:t>Reprod</a:t>
            </a:r>
            <a:r>
              <a:rPr lang="en-US" sz="500" dirty="0"/>
              <a:t>. 2000;15(1):</a:t>
            </a:r>
            <a:r>
              <a:rPr lang="en-US" sz="500" dirty="0" smtClean="0"/>
              <a:t>118–122</a:t>
            </a:r>
            <a:r>
              <a:rPr lang="en-US" sz="500" dirty="0"/>
              <a:t>.</a:t>
            </a:r>
          </a:p>
          <a:p>
            <a:pPr marL="228600" indent="-228600">
              <a:lnSpc>
                <a:spcPct val="80000"/>
              </a:lnSpc>
              <a:buFontTx/>
              <a:buChar char="•"/>
            </a:pPr>
            <a:r>
              <a:rPr lang="en-US" sz="500" dirty="0" err="1"/>
              <a:t>Croxatto</a:t>
            </a:r>
            <a:r>
              <a:rPr lang="en-US" sz="500" dirty="0"/>
              <a:t> HB, </a:t>
            </a:r>
            <a:r>
              <a:rPr lang="en-US" sz="500" dirty="0" err="1"/>
              <a:t>Mäkäräinen</a:t>
            </a:r>
            <a:r>
              <a:rPr lang="en-US" sz="500" dirty="0"/>
              <a:t> L. The pharmacodynamics and efficacy of </a:t>
            </a:r>
            <a:r>
              <a:rPr lang="en-US" sz="500" dirty="0" err="1"/>
              <a:t>Implanon</a:t>
            </a:r>
            <a:r>
              <a:rPr lang="en-US" sz="500" dirty="0"/>
              <a:t>. An overview of the data. Contraception. 1998;58(6):</a:t>
            </a:r>
            <a:r>
              <a:rPr lang="en-US" sz="500" dirty="0" smtClean="0"/>
              <a:t>91S–97S</a:t>
            </a:r>
            <a:r>
              <a:rPr lang="en-US" sz="500" dirty="0"/>
              <a:t>.</a:t>
            </a:r>
          </a:p>
          <a:p>
            <a:pPr marL="228600" indent="-228600">
              <a:lnSpc>
                <a:spcPct val="80000"/>
              </a:lnSpc>
              <a:buFontTx/>
              <a:buChar char="•"/>
            </a:pPr>
            <a:r>
              <a:rPr lang="en-US" sz="500" dirty="0" err="1"/>
              <a:t>Croxatto</a:t>
            </a:r>
            <a:r>
              <a:rPr lang="en-US" sz="500" dirty="0"/>
              <a:t> HB, </a:t>
            </a:r>
            <a:r>
              <a:rPr lang="en-US" sz="500" dirty="0" err="1"/>
              <a:t>Urbancsek</a:t>
            </a:r>
            <a:r>
              <a:rPr lang="en-US" sz="500" dirty="0"/>
              <a:t> J, </a:t>
            </a:r>
            <a:r>
              <a:rPr lang="en-US" sz="500" dirty="0" err="1"/>
              <a:t>Massai</a:t>
            </a:r>
            <a:r>
              <a:rPr lang="en-US" sz="500" dirty="0"/>
              <a:t> R, </a:t>
            </a:r>
            <a:r>
              <a:rPr lang="en-US" sz="500" dirty="0" err="1"/>
              <a:t>Coelingh</a:t>
            </a:r>
            <a:r>
              <a:rPr lang="en-US" sz="500" dirty="0"/>
              <a:t> </a:t>
            </a:r>
            <a:r>
              <a:rPr lang="en-US" sz="500" dirty="0" err="1"/>
              <a:t>Bennink</a:t>
            </a:r>
            <a:r>
              <a:rPr lang="en-US" sz="500" dirty="0"/>
              <a:t> H, van </a:t>
            </a:r>
            <a:r>
              <a:rPr lang="en-US" sz="500" dirty="0" err="1"/>
              <a:t>Beek</a:t>
            </a:r>
            <a:r>
              <a:rPr lang="en-US" sz="500" dirty="0"/>
              <a:t> A. A </a:t>
            </a:r>
            <a:r>
              <a:rPr lang="en-US" sz="500" dirty="0" err="1"/>
              <a:t>multicentre</a:t>
            </a:r>
            <a:r>
              <a:rPr lang="en-US" sz="500" dirty="0"/>
              <a:t> efficacy and safety study of the single contraceptive implant </a:t>
            </a:r>
            <a:r>
              <a:rPr lang="en-US" sz="500" dirty="0" err="1"/>
              <a:t>Implanon</a:t>
            </a:r>
            <a:r>
              <a:rPr lang="en-US" sz="500" dirty="0"/>
              <a:t>. </a:t>
            </a:r>
            <a:r>
              <a:rPr lang="en-US" sz="500" dirty="0" err="1"/>
              <a:t>Implanon</a:t>
            </a:r>
            <a:r>
              <a:rPr lang="en-US" sz="500" dirty="0"/>
              <a:t> Study Group. Hum </a:t>
            </a:r>
            <a:r>
              <a:rPr lang="en-US" sz="500" dirty="0" err="1"/>
              <a:t>Reprod</a:t>
            </a:r>
            <a:r>
              <a:rPr lang="en-US" sz="500" dirty="0"/>
              <a:t>. 1999;14(4):</a:t>
            </a:r>
            <a:r>
              <a:rPr lang="en-US" sz="500" dirty="0" smtClean="0"/>
              <a:t>976–981</a:t>
            </a:r>
            <a:r>
              <a:rPr lang="en-US" sz="500" dirty="0"/>
              <a:t>.</a:t>
            </a:r>
          </a:p>
          <a:p>
            <a:pPr marL="228600" indent="-228600">
              <a:lnSpc>
                <a:spcPct val="80000"/>
              </a:lnSpc>
              <a:buFontTx/>
              <a:buChar char="•"/>
            </a:pPr>
            <a:r>
              <a:rPr lang="en-US" sz="500" dirty="0"/>
              <a:t>Diaz S. Contraceptive implants and lactation. Contraception. 2002;65(1):</a:t>
            </a:r>
            <a:r>
              <a:rPr lang="en-US" sz="500" dirty="0" smtClean="0"/>
              <a:t>39–46</a:t>
            </a:r>
            <a:r>
              <a:rPr lang="en-US" sz="500" dirty="0"/>
              <a:t>.</a:t>
            </a:r>
          </a:p>
          <a:p>
            <a:pPr marL="228600" indent="-228600">
              <a:lnSpc>
                <a:spcPct val="80000"/>
              </a:lnSpc>
              <a:buFontTx/>
              <a:buChar char="•"/>
            </a:pPr>
            <a:r>
              <a:rPr lang="en-US" sz="500" dirty="0"/>
              <a:t>Funk S, Miller MM, </a:t>
            </a:r>
            <a:r>
              <a:rPr lang="en-US" sz="500" dirty="0" err="1"/>
              <a:t>Mishell</a:t>
            </a:r>
            <a:r>
              <a:rPr lang="en-US" sz="500" dirty="0"/>
              <a:t> DR </a:t>
            </a:r>
            <a:r>
              <a:rPr lang="en-US" sz="500" dirty="0" err="1"/>
              <a:t>Jr</a:t>
            </a:r>
            <a:r>
              <a:rPr lang="en-US" sz="500" dirty="0"/>
              <a:t>, et al; The </a:t>
            </a:r>
            <a:r>
              <a:rPr lang="en-US" sz="500" dirty="0" err="1"/>
              <a:t>Implanon</a:t>
            </a:r>
            <a:r>
              <a:rPr lang="en-US" sz="500" dirty="0"/>
              <a:t> US Study Group. Safety and efficacy of </a:t>
            </a:r>
            <a:r>
              <a:rPr lang="en-US" sz="500" dirty="0" err="1"/>
              <a:t>Implanon</a:t>
            </a:r>
            <a:r>
              <a:rPr lang="en-US" sz="500" dirty="0"/>
              <a:t>, a single-rod implantable contraceptive containing </a:t>
            </a:r>
            <a:r>
              <a:rPr lang="en-US" sz="500" dirty="0" err="1"/>
              <a:t>etonogestrel</a:t>
            </a:r>
            <a:r>
              <a:rPr lang="en-US" sz="500" dirty="0"/>
              <a:t>. Contraception. 2005;71(5):</a:t>
            </a:r>
            <a:r>
              <a:rPr lang="en-US" sz="500" dirty="0" smtClean="0"/>
              <a:t>319–326</a:t>
            </a:r>
            <a:r>
              <a:rPr lang="en-US" sz="500" dirty="0"/>
              <a:t>.</a:t>
            </a:r>
          </a:p>
          <a:p>
            <a:pPr marL="228600" indent="-228600">
              <a:lnSpc>
                <a:spcPct val="80000"/>
              </a:lnSpc>
              <a:buFontTx/>
              <a:buChar char="•"/>
            </a:pPr>
            <a:r>
              <a:rPr lang="en-US" sz="500" dirty="0" err="1"/>
              <a:t>Implanon</a:t>
            </a:r>
            <a:r>
              <a:rPr lang="en-US" sz="500" dirty="0"/>
              <a:t> [package insert]. Roseland, NJ: </a:t>
            </a:r>
            <a:r>
              <a:rPr lang="en-US" sz="500" dirty="0" err="1"/>
              <a:t>Organon</a:t>
            </a:r>
            <a:r>
              <a:rPr lang="en-US" sz="500" dirty="0"/>
              <a:t> USA, </a:t>
            </a:r>
            <a:r>
              <a:rPr lang="en-US" sz="500" dirty="0" err="1"/>
              <a:t>Inc</a:t>
            </a:r>
            <a:r>
              <a:rPr lang="en-US" sz="500" dirty="0"/>
              <a:t>; 2005. </a:t>
            </a:r>
          </a:p>
          <a:p>
            <a:pPr marL="228600" indent="-228600">
              <a:lnSpc>
                <a:spcPct val="80000"/>
              </a:lnSpc>
              <a:buFontTx/>
              <a:buChar char="•"/>
            </a:pPr>
            <a:r>
              <a:rPr lang="en-US" sz="500" dirty="0" err="1"/>
              <a:t>Implanon</a:t>
            </a:r>
            <a:r>
              <a:rPr lang="en-US" sz="500" dirty="0"/>
              <a:t> prescribing </a:t>
            </a:r>
            <a:r>
              <a:rPr lang="en-US" sz="500" dirty="0" smtClean="0"/>
              <a:t>information.</a:t>
            </a:r>
            <a:r>
              <a:rPr lang="en-US" sz="500" dirty="0" smtClean="0">
                <a:hlinkClick r:id="rId3"/>
              </a:rPr>
              <a:t>sa.com/</a:t>
            </a:r>
            <a:r>
              <a:rPr lang="en-US" sz="500" dirty="0" err="1" smtClean="0">
                <a:hlinkClick r:id="rId3"/>
              </a:rPr>
              <a:t>authfiles</a:t>
            </a:r>
            <a:r>
              <a:rPr lang="en-US" sz="500" dirty="0" smtClean="0">
                <a:hlinkClick r:id="rId3"/>
              </a:rPr>
              <a:t>/images/543_174733.pdf</a:t>
            </a:r>
            <a:r>
              <a:rPr lang="en-US" sz="500" dirty="0" smtClean="0"/>
              <a:t> </a:t>
            </a:r>
            <a:endParaRPr lang="en-US" sz="500" dirty="0"/>
          </a:p>
          <a:p>
            <a:pPr marL="228600" indent="-228600">
              <a:lnSpc>
                <a:spcPct val="80000"/>
              </a:lnSpc>
              <a:buFontTx/>
              <a:buChar char="•"/>
            </a:pPr>
            <a:r>
              <a:rPr lang="en-US" sz="500" dirty="0" err="1"/>
              <a:t>Meirik</a:t>
            </a:r>
            <a:r>
              <a:rPr lang="en-US" sz="500" dirty="0"/>
              <a:t> O, Fraser IS, d</a:t>
            </a:r>
            <a:r>
              <a:rPr lang="ja-JP" altLang="en-US" sz="500" dirty="0"/>
              <a:t>’</a:t>
            </a:r>
            <a:r>
              <a:rPr lang="en-US" sz="500" dirty="0" err="1"/>
              <a:t>Arcangues</a:t>
            </a:r>
            <a:r>
              <a:rPr lang="en-US" sz="500" dirty="0"/>
              <a:t> C, et al. WHO Consultation on Implantable contraceptives for women. Hum </a:t>
            </a:r>
            <a:r>
              <a:rPr lang="en-US" sz="500" dirty="0" err="1"/>
              <a:t>Reproduct</a:t>
            </a:r>
            <a:r>
              <a:rPr lang="en-US" sz="500" dirty="0"/>
              <a:t> Update. 2003;9(1):</a:t>
            </a:r>
            <a:r>
              <a:rPr lang="en-US" sz="500" dirty="0" smtClean="0"/>
              <a:t>49–59</a:t>
            </a:r>
            <a:r>
              <a:rPr lang="en-US" sz="500" dirty="0"/>
              <a:t>. </a:t>
            </a:r>
          </a:p>
          <a:p>
            <a:pPr marL="228600" indent="-228600">
              <a:lnSpc>
                <a:spcPct val="80000"/>
              </a:lnSpc>
              <a:buFontTx/>
              <a:buChar char="•"/>
            </a:pPr>
            <a:r>
              <a:rPr lang="en-US" sz="500" dirty="0" err="1"/>
              <a:t>Trussel</a:t>
            </a:r>
            <a:r>
              <a:rPr lang="en-US" sz="500" dirty="0"/>
              <a:t> J. Contraceptive efficacy. In Hatcher RA, </a:t>
            </a:r>
            <a:r>
              <a:rPr lang="en-US" sz="500" dirty="0" err="1"/>
              <a:t>Trussel</a:t>
            </a:r>
            <a:r>
              <a:rPr lang="en-US" sz="500" dirty="0"/>
              <a:t> J, Nelson AL, Cates W, Stewart FH, </a:t>
            </a:r>
            <a:r>
              <a:rPr lang="en-US" sz="500" dirty="0" err="1"/>
              <a:t>Kowal</a:t>
            </a:r>
            <a:r>
              <a:rPr lang="en-US" sz="500" dirty="0"/>
              <a:t> D. Contraceptive Technology: Nineteen Revised Edition. New York, NY: Ardent Media, 2007. </a:t>
            </a:r>
          </a:p>
          <a:p>
            <a:pPr marL="228600" indent="-228600">
              <a:lnSpc>
                <a:spcPct val="80000"/>
              </a:lnSpc>
              <a:buFontTx/>
              <a:buChar char="•"/>
            </a:pPr>
            <a:r>
              <a:rPr lang="en-US" sz="500" dirty="0" err="1"/>
              <a:t>Urbancsek</a:t>
            </a:r>
            <a:r>
              <a:rPr lang="en-US" sz="500" dirty="0"/>
              <a:t> J. An integrated analysis of </a:t>
            </a:r>
            <a:r>
              <a:rPr lang="en-US" sz="500" dirty="0" err="1"/>
              <a:t>nonmenstrual</a:t>
            </a:r>
            <a:r>
              <a:rPr lang="en-US" sz="500" dirty="0"/>
              <a:t> adverse events with </a:t>
            </a:r>
            <a:r>
              <a:rPr lang="en-US" sz="500" dirty="0" err="1"/>
              <a:t>Implanon</a:t>
            </a:r>
            <a:r>
              <a:rPr lang="en-US" sz="500" dirty="0"/>
              <a:t>. Contraception. 1998;58(6):</a:t>
            </a:r>
            <a:r>
              <a:rPr lang="en-US" sz="500" dirty="0" smtClean="0"/>
              <a:t>109S–115S</a:t>
            </a:r>
            <a:r>
              <a:rPr lang="en-US" sz="500" dirty="0"/>
              <a:t>.</a:t>
            </a:r>
          </a:p>
          <a:p>
            <a:pPr marL="228600" indent="-228600">
              <a:lnSpc>
                <a:spcPct val="80000"/>
              </a:lnSpc>
              <a:buFontTx/>
              <a:buChar char="•"/>
            </a:pPr>
            <a:r>
              <a:rPr lang="en-US" sz="500" dirty="0"/>
              <a:t>Weisberg E, Hickey M, Palmer D, et al. A pilot study to assess the effect of three short-term treatments on frequent and/or prolonged bleeding compared to placebo in women using </a:t>
            </a:r>
            <a:r>
              <a:rPr lang="en-US" sz="500" dirty="0" err="1"/>
              <a:t>Implanon</a:t>
            </a:r>
            <a:r>
              <a:rPr lang="en-US" sz="500" dirty="0"/>
              <a:t>. Hum </a:t>
            </a:r>
            <a:r>
              <a:rPr lang="en-US" sz="500" dirty="0" err="1"/>
              <a:t>Reprod</a:t>
            </a:r>
            <a:r>
              <a:rPr lang="en-US" sz="500" dirty="0"/>
              <a:t>. 2006;21(1):</a:t>
            </a:r>
            <a:r>
              <a:rPr lang="en-US" sz="500" dirty="0" smtClean="0"/>
              <a:t>295–302</a:t>
            </a:r>
            <a:r>
              <a:rPr lang="en-US" sz="500" dirty="0"/>
              <a:t>.</a:t>
            </a:r>
          </a:p>
          <a:p>
            <a:pPr marL="228600" indent="-228600">
              <a:lnSpc>
                <a:spcPct val="80000"/>
              </a:lnSpc>
              <a:buFontTx/>
              <a:buChar char="•"/>
            </a:pPr>
            <a:r>
              <a:rPr lang="en-US" sz="500" dirty="0" err="1"/>
              <a:t>Zheng</a:t>
            </a:r>
            <a:r>
              <a:rPr lang="en-US" sz="500" dirty="0"/>
              <a:t> SR, </a:t>
            </a:r>
            <a:r>
              <a:rPr lang="en-US" sz="500" dirty="0" err="1"/>
              <a:t>Zheng</a:t>
            </a:r>
            <a:r>
              <a:rPr lang="en-US" sz="500" dirty="0"/>
              <a:t> HM, </a:t>
            </a:r>
            <a:r>
              <a:rPr lang="en-US" sz="500" dirty="0" err="1"/>
              <a:t>Qian</a:t>
            </a:r>
            <a:r>
              <a:rPr lang="en-US" sz="500" dirty="0"/>
              <a:t> SZ, Sang GW, </a:t>
            </a:r>
            <a:r>
              <a:rPr lang="en-US" sz="500" dirty="0" err="1"/>
              <a:t>Kaper</a:t>
            </a:r>
            <a:r>
              <a:rPr lang="en-US" sz="500" dirty="0"/>
              <a:t> RF. A randomized multicenter study comparing the efficacy and bleeding pattern of a single-rod (</a:t>
            </a:r>
            <a:r>
              <a:rPr lang="en-US" sz="500" dirty="0" err="1"/>
              <a:t>Implanon</a:t>
            </a:r>
            <a:r>
              <a:rPr lang="en-US" sz="500" dirty="0"/>
              <a:t>) and a six-capsule (Norplant) hormonal contraceptive implant. Contraception. 1999;60(1):</a:t>
            </a:r>
            <a:r>
              <a:rPr lang="en-US" sz="500" dirty="0" smtClean="0"/>
              <a:t>1–8</a:t>
            </a:r>
            <a:r>
              <a:rPr lang="en-US" sz="500" dirty="0"/>
              <a:t>.</a:t>
            </a:r>
          </a:p>
          <a:p>
            <a:pPr marL="228600" indent="-228600">
              <a:lnSpc>
                <a:spcPct val="80000"/>
              </a:lnSpc>
            </a:pPr>
            <a:endParaRPr lang="en-US" sz="500" dirty="0"/>
          </a:p>
          <a:p>
            <a:pPr marL="228600" indent="-228600">
              <a:lnSpc>
                <a:spcPct val="80000"/>
              </a:lnSpc>
            </a:pPr>
            <a:r>
              <a:rPr lang="en-US" sz="500" dirty="0">
                <a:cs typeface="Arial" charset="0"/>
              </a:rPr>
              <a:t>---</a:t>
            </a:r>
          </a:p>
          <a:p>
            <a:pPr marL="228600" indent="-228600">
              <a:lnSpc>
                <a:spcPct val="80000"/>
              </a:lnSpc>
            </a:pPr>
            <a:r>
              <a:rPr lang="en-US" sz="500" dirty="0">
                <a:cs typeface="Arial" charset="0"/>
              </a:rPr>
              <a:t>Original content for this slide submitted by Association of Reproductive Health Professionals in June 2008. Original funding received from the Association of Reproductive Health Professionals general operating funds. </a:t>
            </a:r>
            <a:r>
              <a:rPr lang="en-US" sz="500" dirty="0" smtClean="0">
                <a:cs typeface="Arial" charset="0"/>
              </a:rPr>
              <a:t>This </a:t>
            </a:r>
            <a:r>
              <a:rPr lang="en-US" sz="500" dirty="0">
                <a:cs typeface="Arial" charset="0"/>
              </a:rPr>
              <a:t>slide is available at </a:t>
            </a:r>
            <a:r>
              <a:rPr lang="en-US" sz="500" dirty="0" err="1">
                <a:cs typeface="Arial" charset="0"/>
              </a:rPr>
              <a:t>www.arhp.org</a:t>
            </a:r>
            <a:r>
              <a:rPr lang="en-US" sz="500" dirty="0">
                <a:cs typeface="Arial" charset="0"/>
              </a:rPr>
              <a:t>/core  </a:t>
            </a:r>
          </a:p>
          <a:p>
            <a:pPr marL="228600" indent="-228600">
              <a:lnSpc>
                <a:spcPct val="80000"/>
              </a:lnSpc>
            </a:pPr>
            <a:endParaRPr lang="en-US" sz="500" dirty="0"/>
          </a:p>
        </p:txBody>
      </p:sp>
    </p:spTree>
    <p:extLst>
      <p:ext uri="{BB962C8B-B14F-4D97-AF65-F5344CB8AC3E}">
        <p14:creationId xmlns:p14="http://schemas.microsoft.com/office/powerpoint/2010/main" val="358451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C943-5A57-B54C-8E9A-F2A0F4A82D3C}" type="slidenum">
              <a:rPr lang="en-US"/>
              <a:pPr/>
              <a:t>23</a:t>
            </a:fld>
            <a:endParaRPr lang="en-US"/>
          </a:p>
        </p:txBody>
      </p:sp>
      <p:sp>
        <p:nvSpPr>
          <p:cNvPr id="88064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80643"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Myth about birth control are common and pose </a:t>
            </a:r>
            <a:r>
              <a:rPr lang="en-US" dirty="0" smtClean="0"/>
              <a:t>significant </a:t>
            </a:r>
            <a:r>
              <a:rPr lang="en-US" dirty="0"/>
              <a:t>barriers to </a:t>
            </a:r>
            <a:r>
              <a:rPr lang="en-US" dirty="0" smtClean="0"/>
              <a:t>use.</a:t>
            </a:r>
            <a:r>
              <a:rPr lang="en-US" baseline="0" dirty="0"/>
              <a:t> </a:t>
            </a:r>
            <a:r>
              <a:rPr lang="en-US" dirty="0" smtClean="0"/>
              <a:t>Myths </a:t>
            </a:r>
            <a:r>
              <a:rPr lang="en-US" dirty="0"/>
              <a:t>are held by both patients and </a:t>
            </a:r>
            <a:r>
              <a:rPr lang="en-US" dirty="0" smtClean="0"/>
              <a:t>providers.</a:t>
            </a:r>
            <a:endParaRPr lang="en-US" dirty="0"/>
          </a:p>
        </p:txBody>
      </p:sp>
    </p:spTree>
    <p:extLst>
      <p:ext uri="{BB962C8B-B14F-4D97-AF65-F5344CB8AC3E}">
        <p14:creationId xmlns:p14="http://schemas.microsoft.com/office/powerpoint/2010/main" val="24266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5689A-4118-F34E-AE82-C934C0212265}" type="slidenum">
              <a:rPr lang="en-US"/>
              <a:pPr/>
              <a:t>24</a:t>
            </a:fld>
            <a:endParaRPr lang="en-US"/>
          </a:p>
        </p:txBody>
      </p:sp>
      <p:sp>
        <p:nvSpPr>
          <p:cNvPr id="91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0339" name="Rectangle 3"/>
          <p:cNvSpPr>
            <a:spLocks noGrp="1" noChangeArrowheads="1"/>
          </p:cNvSpPr>
          <p:nvPr>
            <p:ph type="body" idx="1"/>
          </p:nvPr>
        </p:nvSpPr>
        <p:spPr/>
        <p:txBody>
          <a:bodyPr/>
          <a:lstStyle/>
          <a:p>
            <a:r>
              <a:rPr lang="en-US" dirty="0" smtClean="0"/>
              <a:t>Audience</a:t>
            </a:r>
            <a:r>
              <a:rPr lang="en-US" baseline="0" dirty="0" smtClean="0"/>
              <a:t> check in</a:t>
            </a:r>
          </a:p>
          <a:p>
            <a:r>
              <a:rPr lang="en-US" baseline="0" dirty="0" smtClean="0"/>
              <a:t>Who here feels uncomfortable w/ the idea of using IUDs and teens—seems like a bad idea</a:t>
            </a:r>
            <a:endParaRPr lang="en-US" dirty="0"/>
          </a:p>
        </p:txBody>
      </p:sp>
    </p:spTree>
    <p:extLst>
      <p:ext uri="{BB962C8B-B14F-4D97-AF65-F5344CB8AC3E}">
        <p14:creationId xmlns:p14="http://schemas.microsoft.com/office/powerpoint/2010/main" val="411967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0B8B4DB-9E59-4B43-8E2B-FDCA645CBAE0}" type="slidenum">
              <a:rPr lang="en-US"/>
              <a:pPr/>
              <a:t>25</a:t>
            </a:fld>
            <a:endParaRPr lang="en-US"/>
          </a:p>
        </p:txBody>
      </p:sp>
      <p:sp>
        <p:nvSpPr>
          <p:cNvPr id="21811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218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1C2737E1-8AAC-1840-8333-D89B9B0068F9}" type="slidenum">
              <a:rPr lang="en-US" sz="1200">
                <a:effectLst/>
                <a:latin typeface="Adobe Garamond Pro" panose="02020502060506020403" pitchFamily="18" charset="0"/>
              </a:rPr>
              <a:pPr algn="r">
                <a:buClrTx/>
                <a:buFontTx/>
                <a:buNone/>
              </a:pPr>
              <a:t>25</a:t>
            </a:fld>
            <a:endParaRPr lang="en-US" sz="1200" dirty="0">
              <a:effectLst/>
              <a:latin typeface="Adobe Garamond Pro" panose="02020502060506020403" pitchFamily="18" charset="0"/>
            </a:endParaRPr>
          </a:p>
        </p:txBody>
      </p:sp>
      <p:sp>
        <p:nvSpPr>
          <p:cNvPr id="218116"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218117" name="Rectangle 3"/>
          <p:cNvSpPr>
            <a:spLocks noGrp="1" noChangeArrowheads="1"/>
          </p:cNvSpPr>
          <p:nvPr>
            <p:ph type="body" idx="1"/>
          </p:nvPr>
        </p:nvSpPr>
        <p:spPr>
          <a:xfrm>
            <a:off x="914400" y="4343400"/>
            <a:ext cx="5029200" cy="4114800"/>
          </a:xfrm>
        </p:spPr>
        <p:txBody>
          <a:bodyPr/>
          <a:lstStyle/>
          <a:p>
            <a:r>
              <a:rPr lang="en-US" u="sng" dirty="0"/>
              <a:t>Talking Point:</a:t>
            </a:r>
          </a:p>
          <a:p>
            <a:pPr lvl="1">
              <a:buFontTx/>
              <a:buChar char="•"/>
            </a:pPr>
            <a:r>
              <a:rPr lang="en-US" dirty="0" smtClean="0"/>
              <a:t> The </a:t>
            </a:r>
            <a:r>
              <a:rPr lang="en-US" dirty="0"/>
              <a:t>presence of a </a:t>
            </a:r>
            <a:r>
              <a:rPr lang="en-US" i="1" dirty="0"/>
              <a:t>preexisting sexually transmitted infection (STI) </a:t>
            </a:r>
            <a:r>
              <a:rPr lang="en-US" dirty="0"/>
              <a:t>at time of insertion, </a:t>
            </a:r>
            <a:r>
              <a:rPr lang="en-US" i="1" dirty="0"/>
              <a:t>not the IUD itself, </a:t>
            </a:r>
            <a:r>
              <a:rPr lang="en-US" dirty="0"/>
              <a:t>increases the risk of PID.</a:t>
            </a:r>
          </a:p>
          <a:p>
            <a:endParaRPr lang="en-US" dirty="0"/>
          </a:p>
          <a:p>
            <a:r>
              <a:rPr lang="en-US" u="sng" dirty="0"/>
              <a:t>References:</a:t>
            </a:r>
          </a:p>
          <a:p>
            <a:pPr lvl="1">
              <a:buFontTx/>
              <a:buChar char="•"/>
            </a:pPr>
            <a:r>
              <a:rPr lang="en-US" dirty="0" smtClean="0"/>
              <a:t> </a:t>
            </a:r>
            <a:r>
              <a:rPr lang="en-US" dirty="0" err="1" smtClean="0"/>
              <a:t>Svensson</a:t>
            </a:r>
            <a:r>
              <a:rPr lang="en-US" dirty="0" smtClean="0"/>
              <a:t> </a:t>
            </a:r>
            <a:r>
              <a:rPr lang="en-US" dirty="0"/>
              <a:t>L, </a:t>
            </a:r>
            <a:r>
              <a:rPr lang="en-US" dirty="0" err="1"/>
              <a:t>Westrom</a:t>
            </a:r>
            <a:r>
              <a:rPr lang="en-US" dirty="0"/>
              <a:t> L, </a:t>
            </a:r>
            <a:r>
              <a:rPr lang="en-US" dirty="0" err="1"/>
              <a:t>Mardh</a:t>
            </a:r>
            <a:r>
              <a:rPr lang="en-US" dirty="0"/>
              <a:t> PA. Contraceptives and acute </a:t>
            </a:r>
            <a:r>
              <a:rPr lang="en-US" dirty="0" err="1"/>
              <a:t>salpingitis</a:t>
            </a:r>
            <a:r>
              <a:rPr lang="en-US" dirty="0"/>
              <a:t>. </a:t>
            </a:r>
            <a:r>
              <a:rPr lang="en-US" i="1" dirty="0"/>
              <a:t>JAMA. </a:t>
            </a:r>
            <a:r>
              <a:rPr lang="en-US" dirty="0"/>
              <a:t>1984;251(19):</a:t>
            </a:r>
            <a:r>
              <a:rPr lang="en-US" dirty="0" smtClean="0"/>
              <a:t>2553–5</a:t>
            </a:r>
            <a:r>
              <a:rPr lang="en-US" dirty="0"/>
              <a:t>. </a:t>
            </a:r>
          </a:p>
          <a:p>
            <a:pPr lvl="1">
              <a:buFontTx/>
              <a:buChar char="•"/>
            </a:pPr>
            <a:r>
              <a:rPr lang="en-US" dirty="0" smtClean="0"/>
              <a:t> </a:t>
            </a:r>
            <a:r>
              <a:rPr lang="en-US" dirty="0" err="1" smtClean="0"/>
              <a:t>Sivin</a:t>
            </a:r>
            <a:r>
              <a:rPr lang="en-US" dirty="0" smtClean="0"/>
              <a:t> </a:t>
            </a:r>
            <a:r>
              <a:rPr lang="en-US" dirty="0"/>
              <a:t>I, Stern J, </a:t>
            </a:r>
            <a:r>
              <a:rPr lang="en-US" dirty="0" err="1"/>
              <a:t>Coutinho</a:t>
            </a:r>
            <a:r>
              <a:rPr lang="en-US" dirty="0"/>
              <a:t> E, et al. Prolonged intrauterine contraception: a seven-year randomized study of the </a:t>
            </a:r>
            <a:r>
              <a:rPr lang="en-US" dirty="0" err="1"/>
              <a:t>levonorgestrel</a:t>
            </a:r>
            <a:r>
              <a:rPr lang="en-US" dirty="0"/>
              <a:t> 20 mcg/day (</a:t>
            </a:r>
            <a:r>
              <a:rPr lang="en-US" dirty="0" err="1"/>
              <a:t>LNg</a:t>
            </a:r>
            <a:r>
              <a:rPr lang="en-US" dirty="0"/>
              <a:t> 20) and the Copper T380 Ag IUDS. </a:t>
            </a:r>
            <a:r>
              <a:rPr lang="en-US" i="1" dirty="0"/>
              <a:t>Contraception.</a:t>
            </a:r>
            <a:r>
              <a:rPr lang="en-US" dirty="0"/>
              <a:t> 1991;44(5):</a:t>
            </a:r>
            <a:r>
              <a:rPr lang="en-US" dirty="0" smtClean="0"/>
              <a:t>473–80</a:t>
            </a:r>
            <a:r>
              <a:rPr lang="en-US" dirty="0"/>
              <a:t>. </a:t>
            </a:r>
          </a:p>
          <a:p>
            <a:pPr lvl="1">
              <a:buFontTx/>
              <a:buChar char="•"/>
            </a:pPr>
            <a:r>
              <a:rPr lang="en-US" dirty="0" smtClean="0"/>
              <a:t> Farley </a:t>
            </a:r>
            <a:r>
              <a:rPr lang="en-US" dirty="0"/>
              <a:t>T, Rowe P, </a:t>
            </a:r>
            <a:r>
              <a:rPr lang="en-US" dirty="0" err="1"/>
              <a:t>Meirik</a:t>
            </a:r>
            <a:r>
              <a:rPr lang="en-US" dirty="0"/>
              <a:t> O, et al. Intrauterine devices and pelvic inflammatory disease: an international perspective. </a:t>
            </a:r>
            <a:r>
              <a:rPr lang="en-US" i="1" dirty="0"/>
              <a:t>Lancet. </a:t>
            </a:r>
            <a:r>
              <a:rPr lang="en-US" dirty="0"/>
              <a:t>1992;339:1904.</a:t>
            </a:r>
          </a:p>
        </p:txBody>
      </p:sp>
    </p:spTree>
    <p:extLst>
      <p:ext uri="{BB962C8B-B14F-4D97-AF65-F5344CB8AC3E}">
        <p14:creationId xmlns:p14="http://schemas.microsoft.com/office/powerpoint/2010/main" val="141556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9031F61-10C2-7441-AD57-C34044310D91}" type="slidenum">
              <a:rPr lang="en-US"/>
              <a:pPr/>
              <a:t>26</a:t>
            </a:fld>
            <a:endParaRPr lang="en-US"/>
          </a:p>
        </p:txBody>
      </p:sp>
      <p:sp>
        <p:nvSpPr>
          <p:cNvPr id="22425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224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9AAD72EB-F2C1-7849-BD4B-FD3B6FC8914F}" type="slidenum">
              <a:rPr lang="en-US" sz="1200">
                <a:effectLst/>
                <a:latin typeface="Adobe Garamond Pro" panose="02020502060506020403" pitchFamily="18" charset="0"/>
              </a:rPr>
              <a:pPr algn="r">
                <a:buClrTx/>
                <a:buFontTx/>
                <a:buNone/>
              </a:pPr>
              <a:t>26</a:t>
            </a:fld>
            <a:endParaRPr lang="en-US" sz="1200" dirty="0">
              <a:effectLst/>
              <a:latin typeface="Adobe Garamond Pro" panose="02020502060506020403" pitchFamily="18" charset="0"/>
            </a:endParaRPr>
          </a:p>
        </p:txBody>
      </p:sp>
      <p:sp>
        <p:nvSpPr>
          <p:cNvPr id="224260"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224261" name="Rectangle 3"/>
          <p:cNvSpPr>
            <a:spLocks noGrp="1" noChangeArrowheads="1"/>
          </p:cNvSpPr>
          <p:nvPr>
            <p:ph type="body" idx="1"/>
          </p:nvPr>
        </p:nvSpPr>
        <p:spPr>
          <a:xfrm>
            <a:off x="914400" y="4343400"/>
            <a:ext cx="5029200" cy="4114800"/>
          </a:xfrm>
        </p:spPr>
        <p:txBody>
          <a:bodyPr/>
          <a:lstStyle/>
          <a:p>
            <a:r>
              <a:rPr lang="en-US" u="sng" dirty="0"/>
              <a:t>Talking Points:</a:t>
            </a:r>
          </a:p>
          <a:p>
            <a:pPr lvl="1">
              <a:buFontTx/>
              <a:buChar char="•"/>
            </a:pPr>
            <a:r>
              <a:rPr lang="en-US" dirty="0" smtClean="0"/>
              <a:t> Background</a:t>
            </a:r>
            <a:r>
              <a:rPr lang="en-US" dirty="0"/>
              <a:t>: Previous studies of IUDs, many no longer in use, suggested that copper IUDs might cause tubal infertility, decreasing the use of this method in </a:t>
            </a:r>
            <a:r>
              <a:rPr lang="en-US" dirty="0" err="1"/>
              <a:t>nulligravid</a:t>
            </a:r>
            <a:r>
              <a:rPr lang="en-US" dirty="0"/>
              <a:t> women.  </a:t>
            </a:r>
          </a:p>
          <a:p>
            <a:pPr lvl="1">
              <a:buFontTx/>
              <a:buChar char="•"/>
            </a:pPr>
            <a:r>
              <a:rPr lang="en-US" dirty="0" smtClean="0"/>
              <a:t> </a:t>
            </a:r>
            <a:r>
              <a:rPr lang="en-US" dirty="0" err="1" smtClean="0"/>
              <a:t>Hubacher</a:t>
            </a:r>
            <a:r>
              <a:rPr lang="en-US" dirty="0" smtClean="0"/>
              <a:t> </a:t>
            </a:r>
            <a:r>
              <a:rPr lang="en-US" dirty="0"/>
              <a:t>et al. enrolled 1,895 women in a case-control study: 358 women with primary infertility with tubal occlusion documented by </a:t>
            </a:r>
            <a:r>
              <a:rPr lang="en-US" dirty="0" err="1"/>
              <a:t>hysterosalpingogram</a:t>
            </a:r>
            <a:r>
              <a:rPr lang="en-US" dirty="0"/>
              <a:t>, 953 women who were infertile without tubal occlusion (infertile controls), and 584 </a:t>
            </a:r>
            <a:r>
              <a:rPr lang="en-US" dirty="0" err="1"/>
              <a:t>primigravid</a:t>
            </a:r>
            <a:r>
              <a:rPr lang="en-US" dirty="0"/>
              <a:t> women (pregnant controls).</a:t>
            </a:r>
          </a:p>
          <a:p>
            <a:pPr lvl="1">
              <a:buFontTx/>
              <a:buChar char="•"/>
            </a:pPr>
            <a:r>
              <a:rPr lang="en-US" dirty="0" smtClean="0"/>
              <a:t> Information </a:t>
            </a:r>
            <a:r>
              <a:rPr lang="en-US" dirty="0"/>
              <a:t>was obtained about the women</a:t>
            </a:r>
            <a:r>
              <a:rPr lang="ja-JP" altLang="en-US" dirty="0"/>
              <a:t>’</a:t>
            </a:r>
            <a:r>
              <a:rPr lang="en-US" dirty="0"/>
              <a:t>s past use of contraceptives including copper IUDs, previous sexual relationships, and history of STIs. Each subject had antibody testing for </a:t>
            </a:r>
            <a:r>
              <a:rPr lang="en-US" i="1" dirty="0"/>
              <a:t>Chlamydia </a:t>
            </a:r>
            <a:r>
              <a:rPr lang="en-US" i="1" dirty="0" err="1"/>
              <a:t>trachomatis</a:t>
            </a:r>
            <a:r>
              <a:rPr lang="en-US" i="1" dirty="0"/>
              <a:t>.</a:t>
            </a:r>
            <a:r>
              <a:rPr lang="en-US" dirty="0"/>
              <a:t> Stratified analysis and logistic regression analyses were employed.</a:t>
            </a:r>
          </a:p>
          <a:p>
            <a:pPr lvl="1">
              <a:buFontTx/>
              <a:buChar char="•"/>
            </a:pPr>
            <a:r>
              <a:rPr lang="en-US" dirty="0" smtClean="0"/>
              <a:t> Results</a:t>
            </a:r>
            <a:r>
              <a:rPr lang="en-US" dirty="0"/>
              <a:t>: Odds ratio for tubal occlusion associated with previous use of a copper IUD was 1.0 (95% CI, 0.6–1.7) using infertile controls. When the </a:t>
            </a:r>
            <a:r>
              <a:rPr lang="en-US" dirty="0" err="1"/>
              <a:t>primigravid</a:t>
            </a:r>
            <a:r>
              <a:rPr lang="en-US" dirty="0"/>
              <a:t> women served as controls, the odds ratio was 0.9 (95% CI, 0.5–1.6). Odds ratio for tubal occlusion associated with </a:t>
            </a:r>
            <a:r>
              <a:rPr lang="en-US" dirty="0" err="1"/>
              <a:t>chlamydia</a:t>
            </a:r>
            <a:r>
              <a:rPr lang="en-US" dirty="0"/>
              <a:t> was 2.4 (95% CI, 1.7–3.2). </a:t>
            </a:r>
          </a:p>
          <a:p>
            <a:pPr lvl="1">
              <a:buFontTx/>
              <a:buChar char="•"/>
            </a:pPr>
            <a:r>
              <a:rPr lang="en-US" dirty="0" smtClean="0"/>
              <a:t> Conclusions</a:t>
            </a:r>
            <a:r>
              <a:rPr lang="en-US" dirty="0"/>
              <a:t>: Previous use of a copper IUD is not associated with increased risk of tubal occlusion among </a:t>
            </a:r>
            <a:r>
              <a:rPr lang="en-US" dirty="0" err="1"/>
              <a:t>nulligravid</a:t>
            </a:r>
            <a:r>
              <a:rPr lang="en-US" dirty="0"/>
              <a:t> women; rather, chlamydial infection is. </a:t>
            </a:r>
          </a:p>
          <a:p>
            <a:pPr lvl="1">
              <a:buFontTx/>
              <a:buChar char="•"/>
            </a:pPr>
            <a:r>
              <a:rPr lang="en-US" dirty="0" smtClean="0"/>
              <a:t> These </a:t>
            </a:r>
            <a:r>
              <a:rPr lang="en-US" dirty="0"/>
              <a:t>results have been confirmed by others: </a:t>
            </a:r>
          </a:p>
          <a:p>
            <a:pPr lvl="1">
              <a:buFontTx/>
              <a:buChar char="•"/>
            </a:pPr>
            <a:r>
              <a:rPr lang="en-US" dirty="0" smtClean="0"/>
              <a:t> </a:t>
            </a:r>
            <a:r>
              <a:rPr lang="en-US" dirty="0" err="1" smtClean="0"/>
              <a:t>Hov</a:t>
            </a:r>
            <a:r>
              <a:rPr lang="en-US" dirty="0" smtClean="0"/>
              <a:t> </a:t>
            </a:r>
            <a:r>
              <a:rPr lang="en-US" dirty="0"/>
              <a:t>GG, </a:t>
            </a:r>
            <a:r>
              <a:rPr lang="en-US" dirty="0" err="1"/>
              <a:t>Skjeldestad</a:t>
            </a:r>
            <a:r>
              <a:rPr lang="en-US" dirty="0"/>
              <a:t> FE, </a:t>
            </a:r>
            <a:r>
              <a:rPr lang="en-US" dirty="0" err="1"/>
              <a:t>Hilstad</a:t>
            </a:r>
            <a:r>
              <a:rPr lang="en-US" dirty="0"/>
              <a:t> T. Use of IUD and subsequent fertility: Follow-up after participation in a randomized clinical trial. </a:t>
            </a:r>
            <a:r>
              <a:rPr lang="en-US" i="1" dirty="0"/>
              <a:t>Contraception. </a:t>
            </a:r>
            <a:r>
              <a:rPr lang="en-US" dirty="0"/>
              <a:t>2007;75:</a:t>
            </a:r>
            <a:r>
              <a:rPr lang="en-US" dirty="0" smtClean="0"/>
              <a:t>88–92</a:t>
            </a:r>
            <a:r>
              <a:rPr lang="en-US" dirty="0"/>
              <a:t>. </a:t>
            </a:r>
          </a:p>
          <a:p>
            <a:pPr lvl="1">
              <a:buFontTx/>
              <a:buChar char="•"/>
            </a:pPr>
            <a:r>
              <a:rPr lang="en-US" dirty="0" smtClean="0"/>
              <a:t> </a:t>
            </a:r>
            <a:r>
              <a:rPr lang="en-US" dirty="0" err="1" smtClean="0"/>
              <a:t>Skjeldestad</a:t>
            </a:r>
            <a:r>
              <a:rPr lang="en-US" dirty="0" smtClean="0"/>
              <a:t> </a:t>
            </a:r>
            <a:r>
              <a:rPr lang="en-US" dirty="0"/>
              <a:t>F, </a:t>
            </a:r>
            <a:r>
              <a:rPr lang="en-US" dirty="0" err="1"/>
              <a:t>Bratt</a:t>
            </a:r>
            <a:r>
              <a:rPr lang="en-US" dirty="0"/>
              <a:t> H. Fertility after complicated and non-complicated use of IUDs. A controlled prospective study. </a:t>
            </a:r>
            <a:r>
              <a:rPr lang="en-US" i="1" dirty="0"/>
              <a:t>Adv </a:t>
            </a:r>
            <a:r>
              <a:rPr lang="en-US" i="1" dirty="0" err="1"/>
              <a:t>Contracept</a:t>
            </a:r>
            <a:r>
              <a:rPr lang="en-US" i="1" dirty="0"/>
              <a:t>.</a:t>
            </a:r>
            <a:r>
              <a:rPr lang="en-US" dirty="0"/>
              <a:t> 1988;4:</a:t>
            </a:r>
            <a:r>
              <a:rPr lang="en-US" dirty="0" smtClean="0"/>
              <a:t>179–84</a:t>
            </a:r>
            <a:r>
              <a:rPr lang="en-US" dirty="0"/>
              <a:t>. </a:t>
            </a:r>
          </a:p>
          <a:p>
            <a:pPr lvl="1">
              <a:buFontTx/>
              <a:buChar char="•"/>
            </a:pPr>
            <a:r>
              <a:rPr lang="en-US" dirty="0" smtClean="0"/>
              <a:t> Wilson </a:t>
            </a:r>
            <a:r>
              <a:rPr lang="en-US" dirty="0"/>
              <a:t>JC. A prospective New Zealand study of fertility after removal of copper intrauterine contraceptive devices for conception and because of complications: A four-year study. </a:t>
            </a:r>
            <a:r>
              <a:rPr lang="en-US" i="1" dirty="0"/>
              <a:t>Am J </a:t>
            </a:r>
            <a:r>
              <a:rPr lang="en-US" i="1" dirty="0" err="1"/>
              <a:t>Obstet</a:t>
            </a:r>
            <a:r>
              <a:rPr lang="en-US" i="1" dirty="0"/>
              <a:t> Gynecol.</a:t>
            </a:r>
            <a:r>
              <a:rPr lang="en-US" dirty="0"/>
              <a:t> 1989;160:</a:t>
            </a:r>
            <a:r>
              <a:rPr lang="en-US" dirty="0" smtClean="0"/>
              <a:t>391–6</a:t>
            </a:r>
            <a:r>
              <a:rPr lang="en-US" dirty="0"/>
              <a:t>.</a:t>
            </a:r>
          </a:p>
          <a:p>
            <a:endParaRPr lang="en-US" dirty="0"/>
          </a:p>
          <a:p>
            <a:r>
              <a:rPr lang="en-US" u="sng" dirty="0"/>
              <a:t>Reference:</a:t>
            </a:r>
          </a:p>
          <a:p>
            <a:pPr lvl="1">
              <a:buFontTx/>
              <a:buChar char="•"/>
            </a:pPr>
            <a:r>
              <a:rPr lang="en-US" dirty="0" err="1"/>
              <a:t>Hubacher</a:t>
            </a:r>
            <a:r>
              <a:rPr lang="en-US" dirty="0"/>
              <a:t> D, Lara-</a:t>
            </a:r>
            <a:r>
              <a:rPr lang="en-US" dirty="0" err="1"/>
              <a:t>Ricalde</a:t>
            </a:r>
            <a:r>
              <a:rPr lang="en-US" dirty="0"/>
              <a:t> R, Taylor D, et al. Use of copper intrauterine devices and the risk of tubal infertility among </a:t>
            </a:r>
            <a:r>
              <a:rPr lang="en-US" dirty="0" err="1"/>
              <a:t>nulligravid</a:t>
            </a:r>
            <a:r>
              <a:rPr lang="en-US" dirty="0"/>
              <a:t> women. </a:t>
            </a:r>
            <a:r>
              <a:rPr lang="en-US" i="1" dirty="0"/>
              <a:t>NEJM.</a:t>
            </a:r>
            <a:r>
              <a:rPr lang="en-US" dirty="0"/>
              <a:t> 2001;345:</a:t>
            </a:r>
            <a:r>
              <a:rPr lang="en-US" dirty="0" smtClean="0"/>
              <a:t>561–7</a:t>
            </a:r>
            <a:r>
              <a:rPr lang="en-US" dirty="0"/>
              <a:t>.</a:t>
            </a:r>
          </a:p>
        </p:txBody>
      </p:sp>
    </p:spTree>
    <p:extLst>
      <p:ext uri="{BB962C8B-B14F-4D97-AF65-F5344CB8AC3E}">
        <p14:creationId xmlns:p14="http://schemas.microsoft.com/office/powerpoint/2010/main" val="2621775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88559FD-71B1-0440-A224-1F0957E02416}" type="slidenum">
              <a:rPr lang="en-US"/>
              <a:pPr/>
              <a:t>27</a:t>
            </a:fld>
            <a:endParaRPr lang="en-US"/>
          </a:p>
        </p:txBody>
      </p:sp>
      <p:sp>
        <p:nvSpPr>
          <p:cNvPr id="28569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285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F8C7997A-E327-8F40-95B3-222D930672A3}" type="slidenum">
              <a:rPr lang="en-US" sz="1200">
                <a:effectLst/>
                <a:latin typeface="Adobe Garamond Pro" panose="02020502060506020403" pitchFamily="18" charset="0"/>
              </a:rPr>
              <a:pPr algn="r">
                <a:buClrTx/>
                <a:buFontTx/>
                <a:buNone/>
              </a:pPr>
              <a:t>27</a:t>
            </a:fld>
            <a:endParaRPr lang="en-US" sz="1200" dirty="0">
              <a:effectLst/>
              <a:latin typeface="Adobe Garamond Pro" panose="02020502060506020403" pitchFamily="18" charset="0"/>
            </a:endParaRPr>
          </a:p>
        </p:txBody>
      </p:sp>
      <p:sp>
        <p:nvSpPr>
          <p:cNvPr id="285700"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5701"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nSpc>
                <a:spcPct val="80000"/>
              </a:lnSpc>
            </a:pPr>
            <a:r>
              <a:rPr lang="en-US" u="sng" dirty="0"/>
              <a:t>Talking Points:</a:t>
            </a:r>
          </a:p>
          <a:p>
            <a:pPr lvl="1">
              <a:lnSpc>
                <a:spcPct val="80000"/>
              </a:lnSpc>
              <a:buFontTx/>
              <a:buChar char="•"/>
            </a:pPr>
            <a:r>
              <a:rPr lang="en-US" dirty="0" smtClean="0"/>
              <a:t> A </a:t>
            </a:r>
            <a:r>
              <a:rPr lang="en-US" dirty="0"/>
              <a:t>4-year study found that IUD failure and expulsion rates were lower for nulliparous than </a:t>
            </a:r>
            <a:r>
              <a:rPr lang="en-US" dirty="0" err="1"/>
              <a:t>parous</a:t>
            </a:r>
            <a:r>
              <a:rPr lang="en-US" dirty="0"/>
              <a:t> women. Another study that evaluated three types of IUDs in nulliparous women found low failure and expulsion rates. </a:t>
            </a:r>
          </a:p>
          <a:p>
            <a:pPr lvl="1">
              <a:lnSpc>
                <a:spcPct val="80000"/>
              </a:lnSpc>
              <a:buFontTx/>
              <a:buChar char="•"/>
            </a:pPr>
            <a:r>
              <a:rPr lang="en-US" dirty="0" smtClean="0">
                <a:cs typeface="Times New Roman" charset="0"/>
              </a:rPr>
              <a:t> According </a:t>
            </a:r>
            <a:r>
              <a:rPr lang="en-US" dirty="0">
                <a:cs typeface="Times New Roman" charset="0"/>
              </a:rPr>
              <a:t>to the World Health Organization</a:t>
            </a:r>
            <a:r>
              <a:rPr lang="ja-JP" altLang="en-US" dirty="0">
                <a:cs typeface="Times New Roman" charset="0"/>
              </a:rPr>
              <a:t>’</a:t>
            </a:r>
            <a:r>
              <a:rPr lang="en-US" dirty="0">
                <a:cs typeface="Times New Roman" charset="0"/>
              </a:rPr>
              <a:t>s </a:t>
            </a:r>
            <a:r>
              <a:rPr lang="en-US" i="1" dirty="0">
                <a:cs typeface="Times New Roman" charset="0"/>
              </a:rPr>
              <a:t>Medical Eligibility Criteria for Contraceptive Use, </a:t>
            </a:r>
            <a:r>
              <a:rPr lang="en-US" dirty="0" err="1">
                <a:cs typeface="Times New Roman" charset="0"/>
              </a:rPr>
              <a:t>nulliparity</a:t>
            </a:r>
            <a:r>
              <a:rPr lang="en-US" dirty="0">
                <a:cs typeface="Times New Roman" charset="0"/>
              </a:rPr>
              <a:t> is considered a condition for which the advantages of using an IUD generally outweigh the theoretical or proven risks. </a:t>
            </a:r>
          </a:p>
          <a:p>
            <a:pPr lvl="1">
              <a:lnSpc>
                <a:spcPct val="80000"/>
              </a:lnSpc>
              <a:buFontTx/>
              <a:buChar char="•"/>
            </a:pPr>
            <a:r>
              <a:rPr lang="en-US" dirty="0" smtClean="0">
                <a:cs typeface="Times New Roman" charset="0"/>
              </a:rPr>
              <a:t> IUD </a:t>
            </a:r>
            <a:r>
              <a:rPr lang="en-US" dirty="0">
                <a:cs typeface="Times New Roman" charset="0"/>
              </a:rPr>
              <a:t>use in women with a previous ectopic pregnancy is appropriate but reflects off-label use. </a:t>
            </a:r>
          </a:p>
          <a:p>
            <a:pPr lvl="1">
              <a:lnSpc>
                <a:spcPct val="80000"/>
              </a:lnSpc>
              <a:buFontTx/>
              <a:buChar char="•"/>
            </a:pPr>
            <a:r>
              <a:rPr lang="en-US" dirty="0" smtClean="0">
                <a:cs typeface="Times New Roman" charset="0"/>
              </a:rPr>
              <a:t> IUD </a:t>
            </a:r>
            <a:r>
              <a:rPr lang="en-US" dirty="0">
                <a:cs typeface="Times New Roman" charset="0"/>
              </a:rPr>
              <a:t>users who develop an STI or PID should be tested for relevant organisms and treated with appropriate antibiotic therapy. Clinical guidelines state that removal of the IUD is not necessary unless symptoms fail to improve within 72 hours of the start of treatment. </a:t>
            </a:r>
          </a:p>
          <a:p>
            <a:pPr lvl="1">
              <a:lnSpc>
                <a:spcPct val="80000"/>
              </a:lnSpc>
              <a:buFontTx/>
              <a:buChar char="•"/>
            </a:pPr>
            <a:r>
              <a:rPr lang="en-US" dirty="0" smtClean="0">
                <a:cs typeface="Times New Roman" charset="0"/>
              </a:rPr>
              <a:t> </a:t>
            </a:r>
            <a:r>
              <a:rPr lang="en-US" dirty="0" err="1" smtClean="0">
                <a:cs typeface="Times New Roman" charset="0"/>
              </a:rPr>
              <a:t>Actinomyces</a:t>
            </a:r>
            <a:r>
              <a:rPr lang="en-US" dirty="0">
                <a:cs typeface="Times New Roman" charset="0"/>
              </a:rPr>
              <a:t>-like organisms (ALO) normally exist in the female genital tract and are sometimes identified on Pap tests. </a:t>
            </a:r>
            <a:r>
              <a:rPr lang="en-US" dirty="0" smtClean="0">
                <a:cs typeface="Times New Roman" charset="0"/>
              </a:rPr>
              <a:t> </a:t>
            </a:r>
            <a:endParaRPr lang="en-US" dirty="0">
              <a:cs typeface="Times New Roman" charset="0"/>
            </a:endParaRPr>
          </a:p>
          <a:p>
            <a:pPr lvl="1">
              <a:lnSpc>
                <a:spcPct val="80000"/>
              </a:lnSpc>
              <a:buFontTx/>
              <a:buChar char="•"/>
            </a:pPr>
            <a:r>
              <a:rPr lang="en-US" dirty="0" smtClean="0">
                <a:cs typeface="Times New Roman" charset="0"/>
              </a:rPr>
              <a:t> Current </a:t>
            </a:r>
            <a:r>
              <a:rPr lang="en-US" dirty="0">
                <a:cs typeface="Times New Roman" charset="0"/>
              </a:rPr>
              <a:t>recommendations state that symptomatic women with a finding of ALO from a Pap or other test should be treated with appropriate antibiotics and the IUD should be removed (after the patient has begun antibiotics). Asymptomatic women require neither IUD removal nor antibiotic therapy. </a:t>
            </a:r>
            <a:endParaRPr lang="en-US" dirty="0"/>
          </a:p>
          <a:p>
            <a:pPr>
              <a:lnSpc>
                <a:spcPct val="80000"/>
              </a:lnSpc>
            </a:pPr>
            <a:endParaRPr lang="en-US" dirty="0"/>
          </a:p>
          <a:p>
            <a:pPr>
              <a:lnSpc>
                <a:spcPct val="80000"/>
              </a:lnSpc>
            </a:pPr>
            <a:r>
              <a:rPr lang="en-US" u="sng" dirty="0"/>
              <a:t>References:</a:t>
            </a:r>
          </a:p>
          <a:p>
            <a:pPr lvl="1">
              <a:lnSpc>
                <a:spcPct val="80000"/>
              </a:lnSpc>
              <a:buFontTx/>
              <a:buChar char="•"/>
            </a:pPr>
            <a:r>
              <a:rPr lang="en-US" dirty="0" smtClean="0"/>
              <a:t> </a:t>
            </a:r>
            <a:r>
              <a:rPr lang="en-US" dirty="0" err="1" smtClean="0"/>
              <a:t>Duenas</a:t>
            </a:r>
            <a:r>
              <a:rPr lang="en-US" dirty="0" smtClean="0"/>
              <a:t> </a:t>
            </a:r>
            <a:r>
              <a:rPr lang="en-US" dirty="0"/>
              <a:t>JL, Albert A, Carrasco F. Intrauterine contraception in </a:t>
            </a:r>
            <a:r>
              <a:rPr lang="en-US" dirty="0" err="1"/>
              <a:t>nulligravid</a:t>
            </a:r>
            <a:r>
              <a:rPr lang="en-US" dirty="0"/>
              <a:t> vs. </a:t>
            </a:r>
            <a:r>
              <a:rPr lang="en-US" dirty="0" err="1"/>
              <a:t>parous</a:t>
            </a:r>
            <a:r>
              <a:rPr lang="en-US" dirty="0"/>
              <a:t> women. </a:t>
            </a:r>
            <a:r>
              <a:rPr lang="en-US" i="1" dirty="0"/>
              <a:t>Contraception</a:t>
            </a:r>
            <a:r>
              <a:rPr lang="en-US" dirty="0"/>
              <a:t> 1996;53:</a:t>
            </a:r>
            <a:r>
              <a:rPr lang="en-US" dirty="0" smtClean="0"/>
              <a:t>23–4</a:t>
            </a:r>
            <a:r>
              <a:rPr lang="en-US" dirty="0"/>
              <a:t>. </a:t>
            </a:r>
          </a:p>
          <a:p>
            <a:pPr lvl="1">
              <a:lnSpc>
                <a:spcPct val="80000"/>
              </a:lnSpc>
              <a:buFontTx/>
              <a:buChar char="•"/>
            </a:pPr>
            <a:r>
              <a:rPr lang="en-US" dirty="0" smtClean="0">
                <a:solidFill>
                  <a:srgbClr val="000000"/>
                </a:solidFill>
              </a:rPr>
              <a:t> Stanwood </a:t>
            </a:r>
            <a:r>
              <a:rPr lang="en-US" dirty="0">
                <a:solidFill>
                  <a:srgbClr val="000000"/>
                </a:solidFill>
              </a:rPr>
              <a:t>NL, Garrett JM, </a:t>
            </a:r>
            <a:r>
              <a:rPr lang="en-US" dirty="0" err="1">
                <a:solidFill>
                  <a:srgbClr val="000000"/>
                </a:solidFill>
              </a:rPr>
              <a:t>Konrad</a:t>
            </a:r>
            <a:r>
              <a:rPr lang="en-US" dirty="0">
                <a:solidFill>
                  <a:srgbClr val="000000"/>
                </a:solidFill>
              </a:rPr>
              <a:t> TR. Obstetrician-gynecologists and the intrauterine device: a survey of attitudes and practice. </a:t>
            </a:r>
            <a:r>
              <a:rPr lang="en-US" i="1" dirty="0" err="1">
                <a:solidFill>
                  <a:srgbClr val="000000"/>
                </a:solidFill>
              </a:rPr>
              <a:t>Obstet</a:t>
            </a:r>
            <a:r>
              <a:rPr lang="en-US" i="1" dirty="0">
                <a:solidFill>
                  <a:srgbClr val="000000"/>
                </a:solidFill>
              </a:rPr>
              <a:t> Gynecol.</a:t>
            </a:r>
            <a:r>
              <a:rPr lang="en-US" dirty="0">
                <a:solidFill>
                  <a:srgbClr val="000000"/>
                </a:solidFill>
              </a:rPr>
              <a:t> 2002;99:</a:t>
            </a:r>
            <a:r>
              <a:rPr lang="en-US" dirty="0" smtClean="0">
                <a:solidFill>
                  <a:srgbClr val="000000"/>
                </a:solidFill>
              </a:rPr>
              <a:t>275–80</a:t>
            </a:r>
            <a:r>
              <a:rPr lang="en-US" dirty="0">
                <a:solidFill>
                  <a:srgbClr val="000000"/>
                </a:solidFill>
              </a:rPr>
              <a:t>.</a:t>
            </a:r>
            <a:endParaRPr lang="en-US" dirty="0"/>
          </a:p>
          <a:p>
            <a:pPr lvl="1">
              <a:lnSpc>
                <a:spcPct val="80000"/>
              </a:lnSpc>
              <a:buFontTx/>
              <a:buChar char="•"/>
            </a:pPr>
            <a:r>
              <a:rPr lang="en-US" dirty="0" smtClean="0"/>
              <a:t> Forrest </a:t>
            </a:r>
            <a:r>
              <a:rPr lang="en-US" dirty="0"/>
              <a:t>JD. U.S. women</a:t>
            </a:r>
            <a:r>
              <a:rPr lang="ja-JP" altLang="en-US" dirty="0"/>
              <a:t>’</a:t>
            </a:r>
            <a:r>
              <a:rPr lang="en-US" dirty="0"/>
              <a:t>s perceptions of and attitudes about the IUD. </a:t>
            </a:r>
            <a:r>
              <a:rPr lang="en-US" i="1" dirty="0" err="1"/>
              <a:t>Obstet</a:t>
            </a:r>
            <a:r>
              <a:rPr lang="en-US" i="1" dirty="0"/>
              <a:t> </a:t>
            </a:r>
            <a:r>
              <a:rPr lang="en-US" i="1" dirty="0" err="1"/>
              <a:t>Gynecol</a:t>
            </a:r>
            <a:r>
              <a:rPr lang="en-US" i="1" dirty="0"/>
              <a:t> </a:t>
            </a:r>
            <a:r>
              <a:rPr lang="en-US" i="1" dirty="0" err="1"/>
              <a:t>Surv</a:t>
            </a:r>
            <a:r>
              <a:rPr lang="en-US" dirty="0"/>
              <a:t>. 1996;51(12 </a:t>
            </a:r>
            <a:r>
              <a:rPr lang="en-US" dirty="0" err="1"/>
              <a:t>Suppl</a:t>
            </a:r>
            <a:r>
              <a:rPr lang="en-US" dirty="0"/>
              <a:t>):</a:t>
            </a:r>
            <a:r>
              <a:rPr lang="en-US" dirty="0" smtClean="0"/>
              <a:t>S30–4</a:t>
            </a:r>
            <a:r>
              <a:rPr lang="en-US" dirty="0"/>
              <a:t>.</a:t>
            </a:r>
          </a:p>
          <a:p>
            <a:pPr lvl="1">
              <a:lnSpc>
                <a:spcPct val="80000"/>
              </a:lnSpc>
              <a:buFontTx/>
              <a:buChar char="•"/>
            </a:pPr>
            <a:r>
              <a:rPr lang="en-US" dirty="0" smtClean="0"/>
              <a:t> </a:t>
            </a:r>
            <a:r>
              <a:rPr lang="en-US" dirty="0" err="1" smtClean="0"/>
              <a:t>Lippes</a:t>
            </a:r>
            <a:r>
              <a:rPr lang="en-US" dirty="0" smtClean="0"/>
              <a:t> </a:t>
            </a:r>
            <a:r>
              <a:rPr lang="en-US" dirty="0"/>
              <a:t>J. Pelvic </a:t>
            </a:r>
            <a:r>
              <a:rPr lang="en-US" dirty="0" err="1"/>
              <a:t>actinomycosis</a:t>
            </a:r>
            <a:r>
              <a:rPr lang="en-US" dirty="0"/>
              <a:t>: a review and preliminary look at prevalence. </a:t>
            </a:r>
            <a:r>
              <a:rPr lang="en-US" i="1" dirty="0"/>
              <a:t>Am J </a:t>
            </a:r>
            <a:r>
              <a:rPr lang="en-US" i="1" dirty="0" err="1"/>
              <a:t>Obstet</a:t>
            </a:r>
            <a:r>
              <a:rPr lang="en-US" i="1" dirty="0"/>
              <a:t> Gynecol</a:t>
            </a:r>
            <a:r>
              <a:rPr lang="en-US" dirty="0"/>
              <a:t>. 1999;180(2 </a:t>
            </a:r>
            <a:r>
              <a:rPr lang="en-US" dirty="0" err="1"/>
              <a:t>Pt</a:t>
            </a:r>
            <a:r>
              <a:rPr lang="en-US" dirty="0"/>
              <a:t> 1):</a:t>
            </a:r>
            <a:r>
              <a:rPr lang="en-US" dirty="0" smtClean="0"/>
              <a:t>265–9</a:t>
            </a:r>
            <a:r>
              <a:rPr lang="en-US" dirty="0"/>
              <a:t>. </a:t>
            </a:r>
          </a:p>
          <a:p>
            <a:pPr lvl="1">
              <a:lnSpc>
                <a:spcPct val="80000"/>
              </a:lnSpc>
              <a:buFontTx/>
              <a:buChar char="•"/>
            </a:pPr>
            <a:r>
              <a:rPr lang="en-US" dirty="0" smtClean="0">
                <a:cs typeface="Times New Roman" charset="0"/>
              </a:rPr>
              <a:t> Otero</a:t>
            </a:r>
            <a:r>
              <a:rPr lang="en-US" dirty="0">
                <a:cs typeface="Times New Roman" charset="0"/>
              </a:rPr>
              <a:t>-Flores JB, Guerrero-</a:t>
            </a:r>
            <a:r>
              <a:rPr lang="en-US" dirty="0" err="1">
                <a:cs typeface="Times New Roman" charset="0"/>
              </a:rPr>
              <a:t>Carreno</a:t>
            </a:r>
            <a:r>
              <a:rPr lang="en-US" dirty="0">
                <a:cs typeface="Times New Roman" charset="0"/>
              </a:rPr>
              <a:t> FJ, Vazquez-Estrada LA. A comparative randomized study of three different IUDs in nulliparous Mexican women. </a:t>
            </a:r>
            <a:r>
              <a:rPr lang="en-US" i="1" dirty="0">
                <a:cs typeface="Times New Roman" charset="0"/>
              </a:rPr>
              <a:t>Contraception.</a:t>
            </a:r>
            <a:r>
              <a:rPr lang="en-US" dirty="0">
                <a:cs typeface="Times New Roman" charset="0"/>
              </a:rPr>
              <a:t> 2003;67(4):</a:t>
            </a:r>
            <a:r>
              <a:rPr lang="en-US" dirty="0" smtClean="0">
                <a:cs typeface="Times New Roman" charset="0"/>
              </a:rPr>
              <a:t>273–6</a:t>
            </a:r>
            <a:r>
              <a:rPr lang="en-US" dirty="0">
                <a:cs typeface="Times New Roman" charset="0"/>
              </a:rPr>
              <a:t>.</a:t>
            </a:r>
          </a:p>
          <a:p>
            <a:pPr lvl="1">
              <a:lnSpc>
                <a:spcPct val="80000"/>
              </a:lnSpc>
              <a:buFontTx/>
              <a:buChar char="•"/>
            </a:pPr>
            <a:r>
              <a:rPr lang="en-US" dirty="0" smtClean="0">
                <a:cs typeface="Times New Roman" charset="0"/>
              </a:rPr>
              <a:t> World </a:t>
            </a:r>
            <a:r>
              <a:rPr lang="en-US" dirty="0">
                <a:cs typeface="Times New Roman" charset="0"/>
              </a:rPr>
              <a:t>Health Organization. </a:t>
            </a:r>
            <a:r>
              <a:rPr lang="en-US" i="1" dirty="0">
                <a:cs typeface="Times New Roman" charset="0"/>
              </a:rPr>
              <a:t>Medical Eligibility Criteria for Contraceptive Use. </a:t>
            </a:r>
            <a:r>
              <a:rPr lang="en-US" dirty="0">
                <a:cs typeface="Times New Roman" charset="0"/>
              </a:rPr>
              <a:t>3rd ed. Geneva: WHO; 2004. </a:t>
            </a:r>
          </a:p>
          <a:p>
            <a:pPr lvl="1">
              <a:lnSpc>
                <a:spcPct val="80000"/>
              </a:lnSpc>
              <a:buFontTx/>
              <a:buChar char="•"/>
            </a:pPr>
            <a:r>
              <a:rPr lang="en-US" dirty="0" smtClean="0">
                <a:cs typeface="Times New Roman" charset="0"/>
              </a:rPr>
              <a:t> Penney </a:t>
            </a:r>
            <a:r>
              <a:rPr lang="en-US" dirty="0">
                <a:cs typeface="Times New Roman" charset="0"/>
              </a:rPr>
              <a:t>G, </a:t>
            </a:r>
            <a:r>
              <a:rPr lang="en-US" dirty="0" err="1">
                <a:cs typeface="Times New Roman" charset="0"/>
              </a:rPr>
              <a:t>Brechin</a:t>
            </a:r>
            <a:r>
              <a:rPr lang="en-US" dirty="0">
                <a:cs typeface="Times New Roman" charset="0"/>
              </a:rPr>
              <a:t> S, de Souza A, et al. The copper intrauterine device as long-term contraception. </a:t>
            </a:r>
            <a:r>
              <a:rPr lang="en-US" i="1" dirty="0">
                <a:cs typeface="Times New Roman" charset="0"/>
              </a:rPr>
              <a:t>J </a:t>
            </a:r>
            <a:r>
              <a:rPr lang="en-US" i="1" dirty="0" err="1">
                <a:cs typeface="Times New Roman" charset="0"/>
              </a:rPr>
              <a:t>Fam</a:t>
            </a:r>
            <a:r>
              <a:rPr lang="en-US" i="1" dirty="0">
                <a:cs typeface="Times New Roman" charset="0"/>
              </a:rPr>
              <a:t> </a:t>
            </a:r>
            <a:r>
              <a:rPr lang="en-US" i="1" dirty="0" err="1">
                <a:cs typeface="Times New Roman" charset="0"/>
              </a:rPr>
              <a:t>Plann</a:t>
            </a:r>
            <a:r>
              <a:rPr lang="en-US" i="1" dirty="0">
                <a:cs typeface="Times New Roman" charset="0"/>
              </a:rPr>
              <a:t> </a:t>
            </a:r>
            <a:r>
              <a:rPr lang="en-US" i="1" dirty="0" err="1">
                <a:cs typeface="Times New Roman" charset="0"/>
              </a:rPr>
              <a:t>Reprod</a:t>
            </a:r>
            <a:r>
              <a:rPr lang="en-US" i="1" dirty="0">
                <a:cs typeface="Times New Roman" charset="0"/>
              </a:rPr>
              <a:t> Health Care. </a:t>
            </a:r>
            <a:r>
              <a:rPr lang="en-US" dirty="0">
                <a:cs typeface="Times New Roman" charset="0"/>
              </a:rPr>
              <a:t>2004;30(1):</a:t>
            </a:r>
            <a:r>
              <a:rPr lang="en-US" dirty="0" smtClean="0">
                <a:cs typeface="Times New Roman" charset="0"/>
              </a:rPr>
              <a:t>29–41</a:t>
            </a:r>
            <a:r>
              <a:rPr lang="en-US" dirty="0">
                <a:cs typeface="Times New Roman" charset="0"/>
              </a:rPr>
              <a:t>. </a:t>
            </a:r>
          </a:p>
        </p:txBody>
      </p:sp>
    </p:spTree>
    <p:extLst>
      <p:ext uri="{BB962C8B-B14F-4D97-AF65-F5344CB8AC3E}">
        <p14:creationId xmlns:p14="http://schemas.microsoft.com/office/powerpoint/2010/main" val="155316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AAP Statement</a:t>
            </a:r>
            <a:r>
              <a:rPr lang="en-US" baseline="0" dirty="0" smtClean="0"/>
              <a:t> released September 2014</a:t>
            </a:r>
          </a:p>
          <a:p>
            <a:r>
              <a:rPr lang="en-US" baseline="0" dirty="0" smtClean="0"/>
              <a:t>This policy statement updates the 2007 statement on contraception and adolescents. </a:t>
            </a:r>
          </a:p>
          <a:p>
            <a:r>
              <a:rPr lang="en-US" baseline="0" dirty="0" smtClean="0"/>
              <a:t> pediatrics.aappublications.org/content/early/2014/09/24/peds.2014-2300.full.pdf+html</a:t>
            </a:r>
          </a:p>
          <a:p>
            <a:endParaRPr lang="en-US" baseline="0" dirty="0" smtClean="0"/>
          </a:p>
        </p:txBody>
      </p:sp>
      <p:sp>
        <p:nvSpPr>
          <p:cNvPr id="4" name="Slide Number Placeholder 3"/>
          <p:cNvSpPr>
            <a:spLocks noGrp="1"/>
          </p:cNvSpPr>
          <p:nvPr>
            <p:ph type="sldNum" sz="quarter" idx="10"/>
          </p:nvPr>
        </p:nvSpPr>
        <p:spPr/>
        <p:txBody>
          <a:bodyPr/>
          <a:lstStyle/>
          <a:p>
            <a:fld id="{D76F2195-CEBA-7F40-A2C4-1281A42FCDC6}" type="slidenum">
              <a:rPr lang="en-US" smtClean="0"/>
              <a:pPr/>
              <a:t>28</a:t>
            </a:fld>
            <a:endParaRPr lang="en-US"/>
          </a:p>
        </p:txBody>
      </p:sp>
    </p:spTree>
    <p:extLst>
      <p:ext uri="{BB962C8B-B14F-4D97-AF65-F5344CB8AC3E}">
        <p14:creationId xmlns:p14="http://schemas.microsoft.com/office/powerpoint/2010/main" val="65143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authority</a:t>
            </a:r>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29</a:t>
            </a:fld>
            <a:endParaRPr lang="en-US"/>
          </a:p>
        </p:txBody>
      </p:sp>
    </p:spTree>
    <p:extLst>
      <p:ext uri="{BB962C8B-B14F-4D97-AF65-F5344CB8AC3E}">
        <p14:creationId xmlns:p14="http://schemas.microsoft.com/office/powerpoint/2010/main" val="75764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a:t>
            </a:r>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31</a:t>
            </a:fld>
            <a:endParaRPr lang="en-US"/>
          </a:p>
        </p:txBody>
      </p:sp>
    </p:spTree>
    <p:extLst>
      <p:ext uri="{BB962C8B-B14F-4D97-AF65-F5344CB8AC3E}">
        <p14:creationId xmlns:p14="http://schemas.microsoft.com/office/powerpoint/2010/main" val="244507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E52FA-FA9A-0D40-82F6-F8ED9039D675}" type="slidenum">
              <a:rPr lang="en-US"/>
              <a:pPr/>
              <a:t>4</a:t>
            </a:fld>
            <a:endParaRPr lang="en-US"/>
          </a:p>
        </p:txBody>
      </p:sp>
      <p:sp>
        <p:nvSpPr>
          <p:cNvPr id="8366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6611"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US has the highest teen pregnancy, </a:t>
            </a:r>
            <a:r>
              <a:rPr lang="en-US" dirty="0" smtClean="0"/>
              <a:t>birth, </a:t>
            </a:r>
            <a:r>
              <a:rPr lang="en-US" dirty="0"/>
              <a:t>and abortion rates in the developed </a:t>
            </a:r>
            <a:r>
              <a:rPr lang="en-US" dirty="0" smtClean="0"/>
              <a:t>world (2006 data). The teen pregnancy rates in NYS are 4-8 times higher than western European countries.</a:t>
            </a:r>
          </a:p>
          <a:p>
            <a:r>
              <a:rPr lang="en-US" dirty="0" smtClean="0"/>
              <a:t>Almost </a:t>
            </a:r>
            <a:r>
              <a:rPr lang="en-US" dirty="0"/>
              <a:t>1/3 </a:t>
            </a:r>
            <a:r>
              <a:rPr lang="en-US" dirty="0" smtClean="0"/>
              <a:t>of girls </a:t>
            </a:r>
            <a:r>
              <a:rPr lang="en-US" dirty="0"/>
              <a:t>(30%) </a:t>
            </a:r>
            <a:r>
              <a:rPr lang="en-US" dirty="0" smtClean="0"/>
              <a:t>become </a:t>
            </a:r>
            <a:r>
              <a:rPr lang="en-US" dirty="0"/>
              <a:t>pregnant before age 20 in the US (2008 data-national campaign</a:t>
            </a:r>
            <a:r>
              <a:rPr lang="en-US" dirty="0" smtClean="0"/>
              <a:t>).</a:t>
            </a:r>
            <a:endParaRPr lang="en-US" dirty="0"/>
          </a:p>
          <a:p>
            <a:endParaRPr lang="en-US" dirty="0" smtClean="0"/>
          </a:p>
          <a:p>
            <a:r>
              <a:rPr lang="en-US" dirty="0" smtClean="0"/>
              <a:t>Many </a:t>
            </a:r>
            <a:r>
              <a:rPr lang="en-US" dirty="0"/>
              <a:t>areas of the Rochester city school district have teen pregnancy rates that are </a:t>
            </a:r>
            <a:r>
              <a:rPr lang="en-US" dirty="0" smtClean="0"/>
              <a:t>10–14 </a:t>
            </a:r>
            <a:r>
              <a:rPr lang="en-US" dirty="0"/>
              <a:t>times higher than European countries with 1 in 6 teens becoming pregnant every year.</a:t>
            </a:r>
          </a:p>
          <a:p>
            <a:endParaRPr lang="en-US" dirty="0"/>
          </a:p>
          <a:p>
            <a:r>
              <a:rPr lang="en-US" dirty="0" smtClean="0"/>
              <a:t>Teen </a:t>
            </a:r>
            <a:r>
              <a:rPr lang="en-US" dirty="0"/>
              <a:t>pregnancy has significant negative consequences for teens as well as their children. So what does it mean for a </a:t>
            </a:r>
            <a:r>
              <a:rPr lang="en-US" dirty="0" smtClean="0"/>
              <a:t>17-year-old </a:t>
            </a:r>
            <a:r>
              <a:rPr lang="en-US" dirty="0"/>
              <a:t>to have a baby? </a:t>
            </a:r>
          </a:p>
          <a:p>
            <a:pPr lvl="2"/>
            <a:r>
              <a:rPr lang="en-US" dirty="0"/>
              <a:t>-she is twice as likely to drop out of high </a:t>
            </a:r>
            <a:r>
              <a:rPr lang="en-US" dirty="0" smtClean="0"/>
              <a:t>school</a:t>
            </a:r>
            <a:endParaRPr lang="en-US" dirty="0"/>
          </a:p>
          <a:p>
            <a:pPr lvl="2"/>
            <a:r>
              <a:rPr lang="en-US" dirty="0"/>
              <a:t>-She is twice as likely to die in childbirth </a:t>
            </a:r>
          </a:p>
          <a:p>
            <a:pPr lvl="2"/>
            <a:r>
              <a:rPr lang="en-US" dirty="0"/>
              <a:t>-Her baby is twice as likely to be born premature or low birth weight and 3 times as likely to die in the first month of life  </a:t>
            </a:r>
          </a:p>
          <a:p>
            <a:pPr lvl="2"/>
            <a:r>
              <a:rPr lang="en-US" dirty="0" smtClean="0"/>
              <a:t>-Her </a:t>
            </a:r>
            <a:r>
              <a:rPr lang="en-US" dirty="0"/>
              <a:t>child is almost 4 times more likely to grow up poor.  If she does not marry and finish high school, she and her child are 9 times more likely to grow up poor.  </a:t>
            </a:r>
          </a:p>
          <a:p>
            <a:endParaRPr lang="en-US" dirty="0"/>
          </a:p>
        </p:txBody>
      </p:sp>
    </p:spTree>
    <p:extLst>
      <p:ext uri="{BB962C8B-B14F-4D97-AF65-F5344CB8AC3E}">
        <p14:creationId xmlns:p14="http://schemas.microsoft.com/office/powerpoint/2010/main" val="442185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92811-0B4D-9446-876A-A4E120BC79D6}" type="slidenum">
              <a:rPr lang="en-US"/>
              <a:pPr/>
              <a:t>32</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4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603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FC00E6B-BEC5-6B45-9141-E673FD29D2B2}" type="slidenum">
              <a:rPr lang="en-US"/>
              <a:pPr/>
              <a:t>34</a:t>
            </a:fld>
            <a:endParaRPr lang="en-US"/>
          </a:p>
        </p:txBody>
      </p:sp>
      <p:sp>
        <p:nvSpPr>
          <p:cNvPr id="910338"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sz="1200" dirty="0">
                <a:latin typeface="Adobe Garamond Pro" panose="02020502060506020403" pitchFamily="18" charset="0"/>
              </a:rPr>
              <a:t>[Insert Lecture Name Here]</a:t>
            </a:r>
          </a:p>
        </p:txBody>
      </p:sp>
      <p:sp>
        <p:nvSpPr>
          <p:cNvPr id="9103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r>
              <a:rPr lang="en-US" sz="1200" dirty="0">
                <a:latin typeface="Adobe Garamond Pro" panose="02020502060506020403" pitchFamily="18" charset="0"/>
              </a:rPr>
              <a:t>Slide </a:t>
            </a:r>
            <a:fld id="{F6EF5CBD-B131-1D46-A19C-A31F2DF82812}" type="slidenum">
              <a:rPr lang="en-US" sz="1200">
                <a:latin typeface="Adobe Garamond Pro" panose="02020502060506020403" pitchFamily="18" charset="0"/>
              </a:rPr>
              <a:pPr algn="r" eaLnBrk="1" hangingPunct="1"/>
              <a:t>34</a:t>
            </a:fld>
            <a:endParaRPr lang="en-US" sz="1200" dirty="0">
              <a:latin typeface="Adobe Garamond Pro" panose="02020502060506020403" pitchFamily="18" charset="0"/>
            </a:endParaRPr>
          </a:p>
        </p:txBody>
      </p:sp>
      <p:sp>
        <p:nvSpPr>
          <p:cNvPr id="910340" name="Rectangle 2"/>
          <p:cNvSpPr>
            <a:spLocks noGrp="1" noRot="1" noChangeAspect="1" noChangeArrowheads="1" noTextEdit="1"/>
          </p:cNvSpPr>
          <p:nvPr>
            <p:ph type="sldImg"/>
          </p:nvPr>
        </p:nvSpPr>
        <p:spPr bwMode="auto">
          <a:xfrm>
            <a:off x="1146175" y="685800"/>
            <a:ext cx="4570413"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0341"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spcBef>
                <a:spcPct val="50000"/>
              </a:spcBef>
            </a:pPr>
            <a:r>
              <a:rPr lang="en-US" sz="700" u="sng" dirty="0" smtClean="0"/>
              <a:t>Talking </a:t>
            </a:r>
            <a:r>
              <a:rPr lang="en-US" sz="700" u="sng" dirty="0"/>
              <a:t>Points:</a:t>
            </a:r>
          </a:p>
          <a:p>
            <a:r>
              <a:rPr lang="en-US" sz="700" dirty="0">
                <a:solidFill>
                  <a:schemeClr val="bg1"/>
                </a:solidFill>
              </a:rPr>
              <a:t>190 women, </a:t>
            </a:r>
            <a:r>
              <a:rPr lang="en-US" sz="700" dirty="0" smtClean="0">
                <a:solidFill>
                  <a:schemeClr val="bg1"/>
                </a:solidFill>
              </a:rPr>
              <a:t>14–25 </a:t>
            </a:r>
            <a:r>
              <a:rPr lang="en-US" sz="700" dirty="0">
                <a:solidFill>
                  <a:schemeClr val="bg1"/>
                </a:solidFill>
              </a:rPr>
              <a:t>year olds (</a:t>
            </a:r>
            <a:r>
              <a:rPr lang="en-US" sz="700" dirty="0" err="1">
                <a:solidFill>
                  <a:schemeClr val="bg1"/>
                </a:solidFill>
              </a:rPr>
              <a:t>avg</a:t>
            </a:r>
            <a:r>
              <a:rPr lang="en-US" sz="700" dirty="0">
                <a:solidFill>
                  <a:schemeClr val="bg1"/>
                </a:solidFill>
              </a:rPr>
              <a:t> ~20), </a:t>
            </a:r>
            <a:r>
              <a:rPr lang="en-US" sz="700" dirty="0" smtClean="0">
                <a:solidFill>
                  <a:schemeClr val="bg1"/>
                </a:solidFill>
              </a:rPr>
              <a:t>have </a:t>
            </a:r>
            <a:r>
              <a:rPr lang="en-US" sz="700" dirty="0">
                <a:solidFill>
                  <a:schemeClr val="bg1"/>
                </a:solidFill>
              </a:rPr>
              <a:t>had a </a:t>
            </a:r>
            <a:r>
              <a:rPr lang="en-US" sz="700" dirty="0" smtClean="0">
                <a:solidFill>
                  <a:schemeClr val="bg1"/>
                </a:solidFill>
              </a:rPr>
              <a:t>baby.</a:t>
            </a:r>
            <a:endParaRPr lang="en-US" sz="700" dirty="0">
              <a:solidFill>
                <a:schemeClr val="bg1"/>
              </a:solidFill>
            </a:endParaRPr>
          </a:p>
          <a:p>
            <a:r>
              <a:rPr lang="en-US" sz="700" dirty="0">
                <a:solidFill>
                  <a:schemeClr val="bg1"/>
                </a:solidFill>
              </a:rPr>
              <a:t>BUT… 91% had an unplanned current pregnancy!</a:t>
            </a:r>
          </a:p>
          <a:p>
            <a:pPr>
              <a:spcBef>
                <a:spcPct val="50000"/>
              </a:spcBef>
            </a:pPr>
            <a:endParaRPr lang="en-US" sz="700" u="sng" dirty="0"/>
          </a:p>
          <a:p>
            <a:pPr lvl="1">
              <a:spcBef>
                <a:spcPct val="50000"/>
              </a:spcBef>
              <a:buFontTx/>
              <a:buChar char="•"/>
            </a:pPr>
            <a:r>
              <a:rPr lang="en-US" sz="700" dirty="0" smtClean="0"/>
              <a:t> A </a:t>
            </a:r>
            <a:r>
              <a:rPr lang="en-US" sz="700" dirty="0"/>
              <a:t>study of 190 women ages 14–25 presenting for prenatal or abortion care inquired about contraceptive history, plans, and knowledge. </a:t>
            </a:r>
          </a:p>
          <a:p>
            <a:pPr lvl="1">
              <a:spcBef>
                <a:spcPct val="50000"/>
              </a:spcBef>
              <a:buFontTx/>
              <a:buChar char="•"/>
            </a:pPr>
            <a:r>
              <a:rPr lang="en-US" sz="700" dirty="0" smtClean="0"/>
              <a:t> The </a:t>
            </a:r>
            <a:r>
              <a:rPr lang="en-US" sz="700" dirty="0"/>
              <a:t>majority of subjects wanted to postpone another pregnancy for 4 or more years and wanted a safe and effective method of contraception to reach this goal. </a:t>
            </a:r>
          </a:p>
          <a:p>
            <a:pPr lvl="1">
              <a:spcBef>
                <a:spcPct val="50000"/>
              </a:spcBef>
              <a:buFontTx/>
              <a:buChar char="•"/>
            </a:pPr>
            <a:r>
              <a:rPr lang="en-US" sz="700" dirty="0" smtClean="0"/>
              <a:t> The </a:t>
            </a:r>
            <a:r>
              <a:rPr lang="en-US" sz="700" dirty="0"/>
              <a:t>women were 20 years old on average, 27% had education past high school, and 47% had delivered a child. Ninety-one percent had not planned their current pregnancy. </a:t>
            </a:r>
          </a:p>
          <a:p>
            <a:pPr lvl="1">
              <a:spcBef>
                <a:spcPct val="50000"/>
              </a:spcBef>
              <a:buFontTx/>
              <a:buChar char="•"/>
            </a:pPr>
            <a:r>
              <a:rPr lang="en-US" sz="700" dirty="0" smtClean="0"/>
              <a:t> Fifty </a:t>
            </a:r>
            <a:r>
              <a:rPr lang="en-US" sz="700" dirty="0"/>
              <a:t>percent had heard of intrauterine contraception, 71% did not know about its safety, and 58% did not know about its efficacy.</a:t>
            </a:r>
          </a:p>
          <a:p>
            <a:pPr lvl="1">
              <a:spcBef>
                <a:spcPct val="50000"/>
              </a:spcBef>
              <a:buFontTx/>
              <a:buChar char="•"/>
            </a:pPr>
            <a:r>
              <a:rPr lang="en-US" sz="700" dirty="0" smtClean="0"/>
              <a:t> Respondents </a:t>
            </a:r>
            <a:r>
              <a:rPr lang="en-US" sz="700" dirty="0"/>
              <a:t>who knew of IUDs were older (21 vs. 19 years, </a:t>
            </a:r>
            <a:r>
              <a:rPr lang="en-US" sz="700" i="1" dirty="0" smtClean="0"/>
              <a:t>p</a:t>
            </a:r>
            <a:r>
              <a:rPr lang="en-US" sz="700" dirty="0" smtClean="0"/>
              <a:t> &lt;</a:t>
            </a:r>
            <a:r>
              <a:rPr lang="en-US" sz="700" dirty="0"/>
              <a:t>0.001) and more likely to be </a:t>
            </a:r>
            <a:r>
              <a:rPr lang="en-US" sz="700" dirty="0" err="1"/>
              <a:t>parous</a:t>
            </a:r>
            <a:r>
              <a:rPr lang="en-US" sz="700" dirty="0"/>
              <a:t> (55% vs. 39%, </a:t>
            </a:r>
            <a:r>
              <a:rPr lang="en-US" sz="700" i="1" dirty="0" smtClean="0"/>
              <a:t>p</a:t>
            </a:r>
            <a:r>
              <a:rPr lang="en-US" sz="700" dirty="0" smtClean="0"/>
              <a:t> = 0.04</a:t>
            </a:r>
            <a:r>
              <a:rPr lang="en-US" sz="700" dirty="0"/>
              <a:t>).</a:t>
            </a:r>
          </a:p>
          <a:p>
            <a:pPr lvl="1">
              <a:spcBef>
                <a:spcPct val="50000"/>
              </a:spcBef>
              <a:buFontTx/>
              <a:buChar char="•"/>
            </a:pPr>
            <a:r>
              <a:rPr lang="en-US" sz="700" dirty="0" smtClean="0"/>
              <a:t> The </a:t>
            </a:r>
            <a:r>
              <a:rPr lang="en-US" sz="700" dirty="0"/>
              <a:t>study suggests that </a:t>
            </a:r>
            <a:r>
              <a:rPr lang="ja-JP" altLang="en-US" sz="700" dirty="0"/>
              <a:t>“</a:t>
            </a:r>
            <a:r>
              <a:rPr lang="en-US" sz="700" dirty="0"/>
              <a:t>young women choosing contraception after a pregnancy would benefit from counseling about the relative safety and efficacy of IUDs, allowing them to make fully informed contraceptive choices.</a:t>
            </a:r>
            <a:r>
              <a:rPr lang="ja-JP" altLang="en-US" sz="700" dirty="0"/>
              <a:t>”</a:t>
            </a:r>
            <a:r>
              <a:rPr lang="en-US" sz="700" dirty="0"/>
              <a:t>  </a:t>
            </a:r>
          </a:p>
          <a:p>
            <a:pPr lvl="1">
              <a:spcBef>
                <a:spcPct val="50000"/>
              </a:spcBef>
            </a:pPr>
            <a:endParaRPr lang="en-US" sz="700" dirty="0"/>
          </a:p>
          <a:p>
            <a:pPr>
              <a:spcBef>
                <a:spcPct val="50000"/>
              </a:spcBef>
            </a:pPr>
            <a:r>
              <a:rPr lang="en-US" sz="700" u="sng" dirty="0"/>
              <a:t>Reference:</a:t>
            </a:r>
          </a:p>
          <a:p>
            <a:pPr lvl="1">
              <a:spcBef>
                <a:spcPct val="50000"/>
              </a:spcBef>
              <a:buFontTx/>
              <a:buChar char="•"/>
            </a:pPr>
            <a:r>
              <a:rPr lang="en-US" sz="700" dirty="0" smtClean="0"/>
              <a:t> Stanwood </a:t>
            </a:r>
            <a:r>
              <a:rPr lang="en-US" sz="700" dirty="0"/>
              <a:t>NL, Bradley KA. Young pregnant women</a:t>
            </a:r>
            <a:r>
              <a:rPr lang="ja-JP" altLang="en-US" sz="700" dirty="0"/>
              <a:t>’</a:t>
            </a:r>
            <a:r>
              <a:rPr lang="en-US" sz="700" dirty="0"/>
              <a:t>s knowledge of modern intrauterine devices. </a:t>
            </a:r>
            <a:r>
              <a:rPr lang="en-US" sz="700" i="1" dirty="0" err="1"/>
              <a:t>Obstet</a:t>
            </a:r>
            <a:r>
              <a:rPr lang="en-US" sz="700" i="1" dirty="0"/>
              <a:t> Gynecol. </a:t>
            </a:r>
            <a:r>
              <a:rPr lang="en-US" sz="700" dirty="0"/>
              <a:t> 2006;108:</a:t>
            </a:r>
            <a:r>
              <a:rPr lang="en-US" sz="700" dirty="0" smtClean="0"/>
              <a:t>1417–22</a:t>
            </a:r>
            <a:r>
              <a:rPr lang="en-US" sz="700" dirty="0"/>
              <a:t>.</a:t>
            </a:r>
          </a:p>
        </p:txBody>
      </p:sp>
    </p:spTree>
    <p:extLst>
      <p:ext uri="{BB962C8B-B14F-4D97-AF65-F5344CB8AC3E}">
        <p14:creationId xmlns:p14="http://schemas.microsoft.com/office/powerpoint/2010/main" val="1767106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ea typeface="ＭＳ Ｐゴシック" charset="0"/>
                <a:cs typeface="+mn-cs"/>
              </a:rPr>
              <a:t>IUD insertion—overall, young women tolerate placement really well, particularly if they've had good counseling about what to expect before-hand. I ask them to take 600–800 mg of ibuprofen with some food about 30 minutes before hand, and have a hot pack on hand for afterwards. For young women who've never had a pelvic exam before, I talk through the speculum placement, etc. I tell them they're going to feel 3 cramps—the first when I use an instrument to hold onto their cervix (and I use an anatomical model if I can), a second cramp when I measure how deep their uterus is, and a third when I place the IUD. I also let them have a support person with them if desired, we listen to music on their phones, etc.—lots of calming stimuli and "</a:t>
            </a:r>
            <a:r>
              <a:rPr lang="en-US" sz="1200" kern="1200" dirty="0" err="1" smtClean="0">
                <a:solidFill>
                  <a:schemeClr val="tx1"/>
                </a:solidFill>
                <a:effectLst/>
                <a:ea typeface="ＭＳ Ｐゴシック" charset="0"/>
                <a:cs typeface="+mn-cs"/>
              </a:rPr>
              <a:t>verbicane</a:t>
            </a:r>
            <a:r>
              <a:rPr lang="en-US" sz="1200" kern="1200" dirty="0" smtClean="0">
                <a:solidFill>
                  <a:schemeClr val="tx1"/>
                </a:solidFill>
                <a:effectLst/>
                <a:ea typeface="ＭＳ Ｐゴシック" charset="0"/>
                <a:cs typeface="+mn-cs"/>
              </a:rPr>
              <a:t>" where I can!</a:t>
            </a:r>
          </a:p>
          <a:p>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35</a:t>
            </a:fld>
            <a:endParaRPr lang="en-US"/>
          </a:p>
        </p:txBody>
      </p:sp>
    </p:spTree>
    <p:extLst>
      <p:ext uri="{BB962C8B-B14F-4D97-AF65-F5344CB8AC3E}">
        <p14:creationId xmlns:p14="http://schemas.microsoft.com/office/powerpoint/2010/main" val="239582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ea typeface="ＭＳ Ｐゴシック" charset="0"/>
                <a:cs typeface="+mn-cs"/>
              </a:rPr>
              <a:t>Implant insertion—easy </a:t>
            </a:r>
            <a:r>
              <a:rPr lang="en-US" sz="1200" kern="1200" dirty="0" err="1" smtClean="0">
                <a:solidFill>
                  <a:schemeClr val="tx1"/>
                </a:solidFill>
                <a:effectLst/>
                <a:ea typeface="ＭＳ Ｐゴシック" charset="0"/>
                <a:cs typeface="+mn-cs"/>
              </a:rPr>
              <a:t>peasy</a:t>
            </a:r>
            <a:r>
              <a:rPr lang="en-US" sz="1200" kern="1200" dirty="0" smtClean="0">
                <a:solidFill>
                  <a:schemeClr val="tx1"/>
                </a:solidFill>
                <a:effectLst/>
                <a:ea typeface="ＭＳ Ｐゴシック" charset="0"/>
                <a:cs typeface="+mn-cs"/>
              </a:rPr>
              <a:t>! I tell young women the only thing they're going to feel is the numbing medicine (like a bee sting, or a pinch and a burn) and that the longest part of the procedure will be waiting for the numbing medicine to work. The overall reaction is "wait, you're done?” For those young women switching off of </a:t>
            </a:r>
            <a:r>
              <a:rPr lang="en-US" sz="1200" kern="1200" dirty="0" err="1" smtClean="0">
                <a:solidFill>
                  <a:schemeClr val="tx1"/>
                </a:solidFill>
                <a:effectLst/>
                <a:ea typeface="ＭＳ Ｐゴシック" charset="0"/>
                <a:cs typeface="+mn-cs"/>
              </a:rPr>
              <a:t>Depo</a:t>
            </a:r>
            <a:r>
              <a:rPr lang="en-US" sz="1200" kern="1200" dirty="0" smtClean="0">
                <a:solidFill>
                  <a:schemeClr val="tx1"/>
                </a:solidFill>
                <a:effectLst/>
                <a:ea typeface="ＭＳ Ｐゴシック" charset="0"/>
                <a:cs typeface="+mn-cs"/>
              </a:rPr>
              <a:t>, their reaction</a:t>
            </a:r>
            <a:r>
              <a:rPr lang="en-US" sz="1200" kern="1200" baseline="0" dirty="0" smtClean="0">
                <a:solidFill>
                  <a:schemeClr val="tx1"/>
                </a:solidFill>
                <a:effectLst/>
                <a:ea typeface="ＭＳ Ｐゴシック" charset="0"/>
                <a:cs typeface="+mn-cs"/>
              </a:rPr>
              <a:t> is </a:t>
            </a:r>
            <a:r>
              <a:rPr lang="en-US" sz="1200" kern="1200" dirty="0" smtClean="0">
                <a:solidFill>
                  <a:schemeClr val="tx1"/>
                </a:solidFill>
                <a:effectLst/>
                <a:ea typeface="ＭＳ Ｐゴシック" charset="0"/>
                <a:cs typeface="+mn-cs"/>
              </a:rPr>
              <a:t>that the implant placement was less painful than a </a:t>
            </a:r>
            <a:r>
              <a:rPr lang="en-US" sz="1200" kern="1200" dirty="0" err="1" smtClean="0">
                <a:solidFill>
                  <a:schemeClr val="tx1"/>
                </a:solidFill>
                <a:effectLst/>
                <a:ea typeface="ＭＳ Ｐゴシック" charset="0"/>
                <a:cs typeface="+mn-cs"/>
              </a:rPr>
              <a:t>Depo</a:t>
            </a:r>
            <a:r>
              <a:rPr lang="en-US" sz="1200" kern="1200" dirty="0" smtClean="0">
                <a:solidFill>
                  <a:schemeClr val="tx1"/>
                </a:solidFill>
                <a:effectLst/>
                <a:ea typeface="ＭＳ Ｐゴシック" charset="0"/>
                <a:cs typeface="+mn-cs"/>
              </a:rPr>
              <a:t> shot.</a:t>
            </a:r>
          </a:p>
          <a:p>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36</a:t>
            </a:fld>
            <a:endParaRPr lang="en-US"/>
          </a:p>
        </p:txBody>
      </p:sp>
    </p:spTree>
    <p:extLst>
      <p:ext uri="{BB962C8B-B14F-4D97-AF65-F5344CB8AC3E}">
        <p14:creationId xmlns:p14="http://schemas.microsoft.com/office/powerpoint/2010/main" val="4139948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fall 2012 and spring 2014, the proportion of privately insured women paying zero dollars out of pocket for oral</a:t>
            </a:r>
            <a:r>
              <a:rPr lang="en-US" baseline="0" dirty="0" smtClean="0"/>
              <a:t> </a:t>
            </a:r>
            <a:r>
              <a:rPr lang="en-US" dirty="0" smtClean="0"/>
              <a:t>contraceptives increased substantially, from 15% to 67%. Similar changes occurred among privately insured women using injectable</a:t>
            </a:r>
            <a:r>
              <a:rPr lang="en-US" baseline="0" dirty="0" smtClean="0"/>
              <a:t> </a:t>
            </a:r>
            <a:r>
              <a:rPr lang="en-US" dirty="0" smtClean="0"/>
              <a:t>contraception, the vaginal ring and the intrauterine device.</a:t>
            </a:r>
          </a:p>
          <a:p>
            <a:endParaRPr lang="en-US" dirty="0" smtClean="0"/>
          </a:p>
          <a:p>
            <a:r>
              <a:rPr lang="en-US" dirty="0" smtClean="0"/>
              <a:t>Data for this study come from a subset of the 1,842 women aged 18–39 years who responded to all four waves of a national</a:t>
            </a:r>
            <a:r>
              <a:rPr lang="en-US" baseline="0" dirty="0" smtClean="0"/>
              <a:t> </a:t>
            </a:r>
            <a:r>
              <a:rPr lang="en-US" dirty="0" smtClean="0"/>
              <a:t>longitudinal survey. This analysis focuses on the 892 women who had private health insurance and who used a prescription contraceptive</a:t>
            </a:r>
            <a:r>
              <a:rPr lang="en-US" baseline="0" dirty="0" smtClean="0"/>
              <a:t> </a:t>
            </a:r>
            <a:r>
              <a:rPr lang="en-US" dirty="0" smtClean="0"/>
              <a:t>method during any of the four study periods. Women were asked about the amount they paid out-of-pocket in an average month for their</a:t>
            </a:r>
            <a:r>
              <a:rPr lang="en-US" baseline="0" dirty="0" smtClean="0"/>
              <a:t> </a:t>
            </a:r>
            <a:r>
              <a:rPr lang="en-US" dirty="0" smtClean="0"/>
              <a:t>method of choice.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err="1" smtClean="0">
                <a:solidFill>
                  <a:schemeClr val="tx1"/>
                </a:solidFill>
                <a:effectLst/>
                <a:ea typeface="MS PGothic" panose="020B0600070205080204" pitchFamily="34" charset="-128"/>
                <a:cs typeface="ＭＳ Ｐゴシック" charset="-128"/>
              </a:rPr>
              <a:t>Sonfield</a:t>
            </a:r>
            <a:r>
              <a:rPr lang="en-US" sz="1200" b="0" i="0" kern="1200" dirty="0" smtClean="0">
                <a:solidFill>
                  <a:schemeClr val="tx1"/>
                </a:solidFill>
                <a:effectLst/>
                <a:ea typeface="MS PGothic" panose="020B0600070205080204" pitchFamily="34" charset="-128"/>
                <a:cs typeface="ＭＳ Ｐゴシック" charset="-128"/>
              </a:rPr>
              <a:t> A et al., "</a:t>
            </a:r>
            <a:r>
              <a:rPr lang="en-US" sz="1200" b="0" i="0" u="sng" kern="1200" dirty="0" smtClean="0">
                <a:solidFill>
                  <a:schemeClr val="tx1"/>
                </a:solidFill>
                <a:effectLst/>
                <a:ea typeface="MS PGothic" panose="020B0600070205080204" pitchFamily="34" charset="-128"/>
                <a:cs typeface="ＭＳ Ｐゴシック" charset="-128"/>
                <a:hlinkClick r:id="rId3"/>
              </a:rPr>
              <a:t>The Impact of the Federal Contraceptive Coverage Guarantee on Out-of-Pocket Payments for Contraceptives: 2014 Update</a:t>
            </a:r>
            <a:r>
              <a:rPr lang="en-US" sz="1200" b="0" i="0" kern="1200" dirty="0" smtClean="0">
                <a:solidFill>
                  <a:schemeClr val="tx1"/>
                </a:solidFill>
                <a:effectLst/>
                <a:ea typeface="MS PGothic" panose="020B0600070205080204" pitchFamily="34" charset="-128"/>
                <a:cs typeface="ＭＳ Ｐゴシック" charset="-128"/>
              </a:rPr>
              <a:t>," </a:t>
            </a:r>
            <a:r>
              <a:rPr lang="en-US" sz="1200" b="0" i="1" kern="1200" dirty="0" smtClean="0">
                <a:solidFill>
                  <a:schemeClr val="tx1"/>
                </a:solidFill>
                <a:effectLst/>
                <a:ea typeface="MS PGothic" panose="020B0600070205080204" pitchFamily="34" charset="-128"/>
                <a:cs typeface="ＭＳ Ｐゴシック" charset="-128"/>
              </a:rPr>
              <a:t>Contraception</a:t>
            </a:r>
            <a:r>
              <a:rPr lang="en-US" sz="1200" b="0" i="0" kern="1200" dirty="0" smtClean="0">
                <a:solidFill>
                  <a:schemeClr val="tx1"/>
                </a:solidFill>
                <a:effectLst/>
                <a:ea typeface="MS PGothic" panose="020B0600070205080204" pitchFamily="34" charset="-128"/>
                <a:cs typeface="ＭＳ Ｐゴシック" charset="-128"/>
              </a:rPr>
              <a:t>, 2014, &lt;</a:t>
            </a:r>
            <a:r>
              <a:rPr lang="en-US" sz="1200" b="0" i="0" kern="1200" dirty="0" err="1" smtClean="0">
                <a:solidFill>
                  <a:schemeClr val="tx1"/>
                </a:solidFill>
                <a:effectLst/>
                <a:ea typeface="MS PGothic" panose="020B0600070205080204" pitchFamily="34" charset="-128"/>
                <a:cs typeface="ＭＳ Ｐゴシック" charset="-128"/>
              </a:rPr>
              <a:t>www.contraceptionjournal.org</a:t>
            </a:r>
            <a:r>
              <a:rPr lang="en-US" sz="1200" b="0" i="0" kern="1200" dirty="0" smtClean="0">
                <a:solidFill>
                  <a:schemeClr val="tx1"/>
                </a:solidFill>
                <a:effectLst/>
                <a:ea typeface="MS PGothic" panose="020B0600070205080204" pitchFamily="34" charset="-128"/>
                <a:cs typeface="ＭＳ Ｐゴシック" charset="-128"/>
              </a:rPr>
              <a:t>/article/S0010-7824(14)00687-8&gt;</a:t>
            </a:r>
          </a:p>
          <a:p>
            <a:endParaRPr lang="en-US" dirty="0" smtClean="0"/>
          </a:p>
          <a:p>
            <a:endParaRPr lang="fr-FR" dirty="0" smtClean="0"/>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39</a:t>
            </a:fld>
            <a:endParaRPr lang="en-US" altLang="en-US"/>
          </a:p>
        </p:txBody>
      </p:sp>
    </p:spTree>
    <p:extLst>
      <p:ext uri="{BB962C8B-B14F-4D97-AF65-F5344CB8AC3E}">
        <p14:creationId xmlns:p14="http://schemas.microsoft.com/office/powerpoint/2010/main" val="325316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F2195-CEBA-7F40-A2C4-1281A42FCDC6}" type="slidenum">
              <a:rPr lang="en-US" smtClean="0"/>
              <a:pPr/>
              <a:t>40</a:t>
            </a:fld>
            <a:endParaRPr lang="en-US"/>
          </a:p>
        </p:txBody>
      </p:sp>
    </p:spTree>
    <p:extLst>
      <p:ext uri="{BB962C8B-B14F-4D97-AF65-F5344CB8AC3E}">
        <p14:creationId xmlns:p14="http://schemas.microsoft.com/office/powerpoint/2010/main" val="4161595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41</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4101416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027" y="8684927"/>
            <a:ext cx="2972421" cy="457512"/>
          </a:xfrm>
          <a:prstGeom prst="rect">
            <a:avLst/>
          </a:prstGeom>
          <a:noFill/>
          <a:ln w="9525">
            <a:noFill/>
            <a:miter lim="800000"/>
            <a:headEnd/>
            <a:tailEnd/>
          </a:ln>
        </p:spPr>
        <p:txBody>
          <a:bodyPr lIns="91423" tIns="45712" rIns="91423" bIns="45712" anchor="b"/>
          <a:lstStyle/>
          <a:p>
            <a:pPr algn="r" defTabSz="914316"/>
            <a:fld id="{1293BC96-4D92-450E-B988-A1CFF23D1E07}" type="slidenum">
              <a:rPr lang="en-US" sz="1200">
                <a:latin typeface="Adobe Garamond Pro" panose="02020502060506020403" pitchFamily="18" charset="0"/>
              </a:rPr>
              <a:pPr algn="r" defTabSz="914316"/>
              <a:t>44</a:t>
            </a:fld>
            <a:endParaRPr lang="en-US" sz="1200" dirty="0">
              <a:latin typeface="Adobe Garamond Pro" panose="02020502060506020403"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053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Patch, Pill, Ring: 91%–99%</a:t>
            </a:r>
          </a:p>
          <a:p>
            <a:r>
              <a:rPr lang="pt-BR" dirty="0" smtClean="0"/>
              <a:t>Depo</a:t>
            </a:r>
            <a:r>
              <a:rPr lang="pt-BR" baseline="0" dirty="0" smtClean="0"/>
              <a:t> (Implant): 94%–99%</a:t>
            </a:r>
          </a:p>
          <a:p>
            <a:endParaRPr lang="pt-BR" baseline="0" dirty="0" smtClean="0"/>
          </a:p>
          <a:p>
            <a:r>
              <a:rPr lang="pt-BR" baseline="0" dirty="0" smtClean="0"/>
              <a:t>Moderately Effective (Typical to perfect rates): </a:t>
            </a:r>
          </a:p>
          <a:p>
            <a:r>
              <a:rPr lang="pt-BR" baseline="0" dirty="0" smtClean="0"/>
              <a:t>Withdrawal: 78%–96%</a:t>
            </a:r>
          </a:p>
          <a:p>
            <a:r>
              <a:rPr lang="pt-BR" baseline="0" dirty="0" smtClean="0"/>
              <a:t>Diaphragm: 88%–94%</a:t>
            </a:r>
          </a:p>
          <a:p>
            <a:r>
              <a:rPr lang="pt-BR" baseline="0" dirty="0" smtClean="0"/>
              <a:t>Male Condom: 82%–98%</a:t>
            </a:r>
            <a:endParaRPr lang="en-US" dirty="0" smtClean="0"/>
          </a:p>
          <a:p>
            <a:r>
              <a:rPr lang="en-US" dirty="0" smtClean="0"/>
              <a:t>Female Condom:</a:t>
            </a:r>
            <a:r>
              <a:rPr lang="en-US" baseline="0" dirty="0" smtClean="0"/>
              <a:t> 79%–95%</a:t>
            </a:r>
          </a:p>
          <a:p>
            <a:endParaRPr lang="en-US" baseline="0" dirty="0" smtClean="0"/>
          </a:p>
          <a:p>
            <a:r>
              <a:rPr lang="en-US" baseline="0" dirty="0" smtClean="0"/>
              <a:t>Effective Methods:</a:t>
            </a:r>
          </a:p>
          <a:p>
            <a:r>
              <a:rPr lang="en-US" baseline="0" dirty="0" smtClean="0"/>
              <a:t>Fertility Awareness: 76%–99%</a:t>
            </a:r>
          </a:p>
          <a:p>
            <a:r>
              <a:rPr lang="en-US" baseline="0" dirty="0" smtClean="0"/>
              <a:t>Spermicide: 72%–82%</a:t>
            </a:r>
          </a:p>
          <a:p>
            <a:endParaRPr lang="en-US" dirty="0" smtClean="0"/>
          </a:p>
          <a:p>
            <a:r>
              <a:rPr lang="en-US" dirty="0" smtClean="0"/>
              <a:t>NOT ALL BC CREATED EQUAL, so we shouldn’t present options as such.</a:t>
            </a:r>
          </a:p>
          <a:p>
            <a:endParaRPr lang="en-US" dirty="0" smtClean="0"/>
          </a:p>
          <a:p>
            <a:pPr marL="228600" lvl="1" indent="-228600">
              <a:buFontTx/>
              <a:buChar char="•"/>
            </a:pPr>
            <a:r>
              <a:rPr lang="en-US" dirty="0" smtClean="0"/>
              <a:t>In this presentation, effectiveness rates for most of the contraceptive methods are expressed as failure rates, or the percentage of women who can be expected to become pregnant within the first year they use that method. </a:t>
            </a:r>
          </a:p>
          <a:p>
            <a:pPr marL="228600" lvl="1" indent="-228600">
              <a:buFontTx/>
              <a:buChar char="•"/>
            </a:pPr>
            <a:r>
              <a:rPr lang="en-US" dirty="0" smtClean="0"/>
              <a:t>Effectiveness rates are given with both perfect use (correct and consistent use of the method with every act of intercourse) and typical use (actual use, including occasional inconsistent or incorrect use). </a:t>
            </a:r>
          </a:p>
          <a:p>
            <a:pPr marL="228600" lvl="1" indent="-228600">
              <a:buFontTx/>
              <a:buChar char="•"/>
            </a:pPr>
            <a:r>
              <a:rPr lang="en-US" dirty="0" smtClean="0"/>
              <a:t>Except where otherwise noted, these rates are based on those reported in the 20th edition of </a:t>
            </a:r>
            <a:r>
              <a:rPr lang="en-US" i="1" dirty="0" smtClean="0"/>
              <a:t>Contraceptive Technology</a:t>
            </a:r>
            <a:r>
              <a:rPr lang="en-US" dirty="0" smtClean="0"/>
              <a:t>.</a:t>
            </a:r>
          </a:p>
          <a:p>
            <a:pPr marL="0" lvl="1" indent="0">
              <a:buFontTx/>
              <a:buNone/>
            </a:pPr>
            <a:endParaRPr lang="en-US" dirty="0" smtClean="0"/>
          </a:p>
          <a:p>
            <a:pPr marL="0" lvl="1" indent="0">
              <a:buFontTx/>
              <a:buNone/>
            </a:pPr>
            <a:r>
              <a:rPr lang="en-US" dirty="0" smtClean="0"/>
              <a:t>Sources:</a:t>
            </a:r>
          </a:p>
          <a:p>
            <a:pPr marL="0" lvl="1" indent="0">
              <a:buFontTx/>
              <a:buNone/>
            </a:pPr>
            <a:r>
              <a:rPr lang="en-US" dirty="0" err="1" smtClean="0"/>
              <a:t>Rollnick</a:t>
            </a:r>
            <a:r>
              <a:rPr lang="en-US" dirty="0" smtClean="0"/>
              <a:t> S, Butler CC, </a:t>
            </a:r>
            <a:r>
              <a:rPr lang="en-US" dirty="0" err="1" smtClean="0"/>
              <a:t>Kinnersley</a:t>
            </a:r>
            <a:r>
              <a:rPr lang="en-US" dirty="0" smtClean="0"/>
              <a:t> P, </a:t>
            </a:r>
            <a:r>
              <a:rPr lang="en-US" dirty="0" err="1" smtClean="0"/>
              <a:t>GregoryJ</a:t>
            </a:r>
            <a:r>
              <a:rPr lang="en-US" dirty="0" smtClean="0"/>
              <a:t>, Mash B. Motivational interviewing. BMJ.</a:t>
            </a:r>
            <a:r>
              <a:rPr lang="en-US" baseline="0" dirty="0" smtClean="0"/>
              <a:t> </a:t>
            </a:r>
            <a:r>
              <a:rPr lang="en-US" dirty="0" smtClean="0"/>
              <a:t>2010;340:c1900</a:t>
            </a:r>
          </a:p>
          <a:p>
            <a:pPr marL="0" lvl="1" indent="0">
              <a:buFontTx/>
              <a:buNone/>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pediatrics.aappublications.org/content/early/2014/09/24/peds.2014-2300.full.pdf+html</a:t>
            </a:r>
          </a:p>
          <a:p>
            <a:endParaRPr lang="en-US" dirty="0" smtClean="0"/>
          </a:p>
          <a:p>
            <a:r>
              <a:rPr lang="en-US" dirty="0" smtClean="0"/>
              <a:t>Original content for this slide submitted by Association of Reproductive Health Professionals in June 2008. Original funding received from the Association of Reproductive Health Professionals general operating funds.  This slide is available at www.arhp.org/core  </a:t>
            </a:r>
          </a:p>
          <a:p>
            <a:endParaRPr lang="en-US" dirty="0" smtClean="0"/>
          </a:p>
          <a:p>
            <a:r>
              <a:rPr lang="en-US" dirty="0" smtClean="0"/>
              <a:t>Source:</a:t>
            </a:r>
            <a:r>
              <a:rPr lang="en-US" baseline="0" dirty="0" smtClean="0"/>
              <a:t>  </a:t>
            </a:r>
            <a:r>
              <a:rPr lang="pt-BR" dirty="0" err="1" smtClean="0"/>
              <a:t>T</a:t>
            </a:r>
            <a:r>
              <a:rPr lang="pt-BR" dirty="0" smtClean="0"/>
              <a:t> </a:t>
            </a:r>
            <a:r>
              <a:rPr lang="pt-BR" dirty="0" err="1" smtClean="0"/>
              <a:t>r</a:t>
            </a:r>
            <a:r>
              <a:rPr lang="pt-BR" dirty="0" smtClean="0"/>
              <a:t> </a:t>
            </a:r>
            <a:r>
              <a:rPr lang="pt-BR" dirty="0" err="1" smtClean="0"/>
              <a:t>u</a:t>
            </a:r>
            <a:r>
              <a:rPr lang="pt-BR" dirty="0" smtClean="0"/>
              <a:t> </a:t>
            </a:r>
            <a:r>
              <a:rPr lang="pt-BR" dirty="0" err="1" smtClean="0"/>
              <a:t>s</a:t>
            </a:r>
            <a:r>
              <a:rPr lang="pt-BR" dirty="0" smtClean="0"/>
              <a:t> </a:t>
            </a:r>
            <a:r>
              <a:rPr lang="pt-BR" dirty="0" err="1" smtClean="0"/>
              <a:t>s</a:t>
            </a:r>
            <a:r>
              <a:rPr lang="pt-BR" dirty="0" smtClean="0"/>
              <a:t> e l l J . C o </a:t>
            </a:r>
            <a:r>
              <a:rPr lang="pt-BR" dirty="0" err="1" smtClean="0"/>
              <a:t>n</a:t>
            </a:r>
            <a:r>
              <a:rPr lang="pt-BR" dirty="0" smtClean="0"/>
              <a:t> </a:t>
            </a:r>
            <a:r>
              <a:rPr lang="pt-BR" dirty="0" err="1" smtClean="0"/>
              <a:t>t</a:t>
            </a:r>
            <a:r>
              <a:rPr lang="pt-BR" dirty="0" smtClean="0"/>
              <a:t> </a:t>
            </a:r>
            <a:r>
              <a:rPr lang="pt-BR" dirty="0" err="1" smtClean="0"/>
              <a:t>r</a:t>
            </a:r>
            <a:r>
              <a:rPr lang="pt-BR" dirty="0" smtClean="0"/>
              <a:t> a </a:t>
            </a:r>
            <a:r>
              <a:rPr lang="pt-BR" dirty="0" err="1" smtClean="0"/>
              <a:t>c</a:t>
            </a:r>
            <a:r>
              <a:rPr lang="pt-BR" dirty="0" smtClean="0"/>
              <a:t> e </a:t>
            </a:r>
            <a:r>
              <a:rPr lang="pt-BR" dirty="0" err="1" smtClean="0"/>
              <a:t>p</a:t>
            </a:r>
            <a:r>
              <a:rPr lang="pt-BR" dirty="0" smtClean="0"/>
              <a:t> </a:t>
            </a:r>
            <a:r>
              <a:rPr lang="pt-BR" dirty="0" err="1" smtClean="0"/>
              <a:t>t</a:t>
            </a:r>
            <a:r>
              <a:rPr lang="pt-BR" dirty="0" smtClean="0"/>
              <a:t> </a:t>
            </a:r>
            <a:r>
              <a:rPr lang="pt-BR" dirty="0" err="1" smtClean="0"/>
              <a:t>i</a:t>
            </a:r>
            <a:r>
              <a:rPr lang="pt-BR" dirty="0" smtClean="0"/>
              <a:t> </a:t>
            </a:r>
            <a:r>
              <a:rPr lang="pt-BR" dirty="0" err="1" smtClean="0"/>
              <a:t>v</a:t>
            </a:r>
            <a:r>
              <a:rPr lang="pt-BR" dirty="0" smtClean="0"/>
              <a:t> e E </a:t>
            </a:r>
            <a:r>
              <a:rPr lang="pt-BR" dirty="0" err="1" smtClean="0"/>
              <a:t>f</a:t>
            </a:r>
            <a:r>
              <a:rPr lang="pt-BR" dirty="0" smtClean="0"/>
              <a:t> </a:t>
            </a:r>
            <a:r>
              <a:rPr lang="pt-BR" dirty="0" err="1" smtClean="0"/>
              <a:t>f</a:t>
            </a:r>
            <a:r>
              <a:rPr lang="pt-BR" dirty="0" smtClean="0"/>
              <a:t> </a:t>
            </a:r>
            <a:r>
              <a:rPr lang="pt-BR" dirty="0" err="1" smtClean="0"/>
              <a:t>i</a:t>
            </a:r>
            <a:r>
              <a:rPr lang="pt-BR" dirty="0" smtClean="0"/>
              <a:t> </a:t>
            </a:r>
            <a:r>
              <a:rPr lang="pt-BR" dirty="0" err="1" smtClean="0"/>
              <a:t>c</a:t>
            </a:r>
            <a:r>
              <a:rPr lang="pt-BR" dirty="0" smtClean="0"/>
              <a:t> a </a:t>
            </a:r>
            <a:r>
              <a:rPr lang="pt-BR" dirty="0" err="1" smtClean="0"/>
              <a:t>c</a:t>
            </a:r>
            <a:r>
              <a:rPr lang="pt-BR" dirty="0" smtClean="0"/>
              <a:t> </a:t>
            </a:r>
            <a:r>
              <a:rPr lang="pt-BR" dirty="0" err="1" smtClean="0"/>
              <a:t>y</a:t>
            </a:r>
            <a:r>
              <a:rPr lang="pt-BR" dirty="0" smtClean="0"/>
              <a:t> . </a:t>
            </a:r>
            <a:r>
              <a:rPr lang="pt-BR" dirty="0" err="1" smtClean="0"/>
              <a:t>I</a:t>
            </a:r>
            <a:r>
              <a:rPr lang="pt-BR" dirty="0" smtClean="0"/>
              <a:t> </a:t>
            </a:r>
            <a:r>
              <a:rPr lang="pt-BR" dirty="0" err="1" smtClean="0"/>
              <a:t>n</a:t>
            </a:r>
            <a:r>
              <a:rPr lang="pt-BR" dirty="0" smtClean="0"/>
              <a:t> H a </a:t>
            </a:r>
            <a:r>
              <a:rPr lang="pt-BR" dirty="0" err="1" smtClean="0"/>
              <a:t>t</a:t>
            </a:r>
            <a:r>
              <a:rPr lang="pt-BR" dirty="0" smtClean="0"/>
              <a:t> </a:t>
            </a:r>
            <a:r>
              <a:rPr lang="pt-BR" dirty="0" err="1" smtClean="0"/>
              <a:t>c</a:t>
            </a:r>
            <a:r>
              <a:rPr lang="pt-BR" dirty="0" smtClean="0"/>
              <a:t> </a:t>
            </a:r>
            <a:r>
              <a:rPr lang="pt-BR" dirty="0" err="1" smtClean="0"/>
              <a:t>h</a:t>
            </a:r>
            <a:r>
              <a:rPr lang="pt-BR" dirty="0" smtClean="0"/>
              <a:t> e </a:t>
            </a:r>
            <a:r>
              <a:rPr lang="pt-BR" dirty="0" err="1" smtClean="0"/>
              <a:t>r</a:t>
            </a:r>
            <a:r>
              <a:rPr lang="pt-BR" dirty="0" smtClean="0"/>
              <a:t> </a:t>
            </a:r>
            <a:r>
              <a:rPr lang="pt-BR" dirty="0" err="1" smtClean="0"/>
              <a:t>R</a:t>
            </a:r>
            <a:r>
              <a:rPr lang="pt-BR" dirty="0" smtClean="0"/>
              <a:t> A , </a:t>
            </a:r>
            <a:r>
              <a:rPr lang="pt-BR" dirty="0" err="1" smtClean="0"/>
              <a:t>T</a:t>
            </a:r>
            <a:r>
              <a:rPr lang="pt-BR" dirty="0" smtClean="0"/>
              <a:t> </a:t>
            </a:r>
            <a:r>
              <a:rPr lang="pt-BR" dirty="0" err="1" smtClean="0"/>
              <a:t>r</a:t>
            </a:r>
            <a:r>
              <a:rPr lang="pt-BR" dirty="0" smtClean="0"/>
              <a:t> </a:t>
            </a:r>
            <a:r>
              <a:rPr lang="pt-BR" dirty="0" err="1" smtClean="0"/>
              <a:t>u</a:t>
            </a:r>
            <a:r>
              <a:rPr lang="pt-BR" dirty="0" smtClean="0"/>
              <a:t> </a:t>
            </a:r>
            <a:r>
              <a:rPr lang="pt-BR" dirty="0" err="1" smtClean="0"/>
              <a:t>s</a:t>
            </a:r>
            <a:r>
              <a:rPr lang="pt-BR" dirty="0" smtClean="0"/>
              <a:t> </a:t>
            </a:r>
            <a:r>
              <a:rPr lang="pt-BR" dirty="0" err="1" smtClean="0"/>
              <a:t>s</a:t>
            </a:r>
            <a:r>
              <a:rPr lang="pt-BR" dirty="0" smtClean="0"/>
              <a:t> e l l J ,</a:t>
            </a:r>
          </a:p>
          <a:p>
            <a:r>
              <a:rPr lang="pt-BR" dirty="0" smtClean="0"/>
              <a:t>N e l </a:t>
            </a:r>
            <a:r>
              <a:rPr lang="pt-BR" dirty="0" err="1" smtClean="0"/>
              <a:t>s</a:t>
            </a:r>
            <a:r>
              <a:rPr lang="pt-BR" dirty="0" smtClean="0"/>
              <a:t> o </a:t>
            </a:r>
            <a:r>
              <a:rPr lang="pt-BR" dirty="0" err="1" smtClean="0"/>
              <a:t>n</a:t>
            </a:r>
            <a:r>
              <a:rPr lang="pt-BR" dirty="0" smtClean="0"/>
              <a:t> A L , C a </a:t>
            </a:r>
            <a:r>
              <a:rPr lang="pt-BR" dirty="0" err="1" smtClean="0"/>
              <a:t>t</a:t>
            </a:r>
            <a:r>
              <a:rPr lang="pt-BR" dirty="0" smtClean="0"/>
              <a:t> e </a:t>
            </a:r>
            <a:r>
              <a:rPr lang="pt-BR" dirty="0" err="1" smtClean="0"/>
              <a:t>s</a:t>
            </a:r>
            <a:r>
              <a:rPr lang="pt-BR" dirty="0" smtClean="0"/>
              <a:t> W , </a:t>
            </a:r>
            <a:r>
              <a:rPr lang="pt-BR" dirty="0" err="1" smtClean="0"/>
              <a:t>K</a:t>
            </a:r>
            <a:r>
              <a:rPr lang="pt-BR" dirty="0" smtClean="0"/>
              <a:t> o </a:t>
            </a:r>
            <a:r>
              <a:rPr lang="pt-BR" dirty="0" err="1" smtClean="0"/>
              <a:t>w</a:t>
            </a:r>
            <a:r>
              <a:rPr lang="pt-BR" dirty="0" smtClean="0"/>
              <a:t> a l </a:t>
            </a:r>
            <a:r>
              <a:rPr lang="pt-BR" dirty="0" err="1" smtClean="0"/>
              <a:t>D</a:t>
            </a:r>
            <a:r>
              <a:rPr lang="pt-BR" dirty="0" smtClean="0"/>
              <a:t> , </a:t>
            </a:r>
            <a:r>
              <a:rPr lang="pt-BR" dirty="0" err="1" smtClean="0"/>
              <a:t>P</a:t>
            </a:r>
            <a:r>
              <a:rPr lang="pt-BR" dirty="0" smtClean="0"/>
              <a:t> o l </a:t>
            </a:r>
            <a:r>
              <a:rPr lang="pt-BR" dirty="0" err="1" smtClean="0"/>
              <a:t>i</a:t>
            </a:r>
            <a:r>
              <a:rPr lang="pt-BR" dirty="0" smtClean="0"/>
              <a:t> </a:t>
            </a:r>
            <a:r>
              <a:rPr lang="pt-BR" dirty="0" err="1" smtClean="0"/>
              <a:t>c</a:t>
            </a:r>
            <a:r>
              <a:rPr lang="pt-BR" dirty="0" smtClean="0"/>
              <a:t> a </a:t>
            </a:r>
            <a:r>
              <a:rPr lang="pt-BR" dirty="0" err="1" smtClean="0"/>
              <a:t>r</a:t>
            </a:r>
            <a:r>
              <a:rPr lang="pt-BR" dirty="0" smtClean="0"/>
              <a:t> M . C o </a:t>
            </a:r>
            <a:r>
              <a:rPr lang="pt-BR" dirty="0" err="1" smtClean="0"/>
              <a:t>n</a:t>
            </a:r>
            <a:r>
              <a:rPr lang="pt-BR" dirty="0" smtClean="0"/>
              <a:t> </a:t>
            </a:r>
            <a:r>
              <a:rPr lang="pt-BR" dirty="0" err="1" smtClean="0"/>
              <a:t>t</a:t>
            </a:r>
            <a:r>
              <a:rPr lang="pt-BR" dirty="0" smtClean="0"/>
              <a:t> </a:t>
            </a:r>
            <a:r>
              <a:rPr lang="pt-BR" dirty="0" err="1" smtClean="0"/>
              <a:t>r</a:t>
            </a:r>
            <a:r>
              <a:rPr lang="pt-BR" dirty="0" smtClean="0"/>
              <a:t> a </a:t>
            </a:r>
            <a:r>
              <a:rPr lang="pt-BR" dirty="0" err="1" smtClean="0"/>
              <a:t>c</a:t>
            </a:r>
            <a:r>
              <a:rPr lang="pt-BR" dirty="0" smtClean="0"/>
              <a:t> e </a:t>
            </a:r>
            <a:r>
              <a:rPr lang="pt-BR" dirty="0" err="1" smtClean="0"/>
              <a:t>p</a:t>
            </a:r>
            <a:r>
              <a:rPr lang="pt-BR" dirty="0" smtClean="0"/>
              <a:t> </a:t>
            </a:r>
            <a:r>
              <a:rPr lang="pt-BR" dirty="0" err="1" smtClean="0"/>
              <a:t>t</a:t>
            </a:r>
            <a:r>
              <a:rPr lang="pt-BR" dirty="0" smtClean="0"/>
              <a:t> </a:t>
            </a:r>
            <a:r>
              <a:rPr lang="pt-BR" dirty="0" err="1" smtClean="0"/>
              <a:t>i</a:t>
            </a:r>
            <a:r>
              <a:rPr lang="pt-BR" dirty="0" smtClean="0"/>
              <a:t> </a:t>
            </a:r>
            <a:r>
              <a:rPr lang="pt-BR" dirty="0" err="1" smtClean="0"/>
              <a:t>v</a:t>
            </a:r>
            <a:r>
              <a:rPr lang="pt-BR" dirty="0" smtClean="0"/>
              <a:t> e </a:t>
            </a:r>
            <a:r>
              <a:rPr lang="pt-BR" dirty="0" err="1" smtClean="0"/>
              <a:t>T</a:t>
            </a:r>
            <a:r>
              <a:rPr lang="pt-BR" dirty="0" smtClean="0"/>
              <a:t> e </a:t>
            </a:r>
            <a:r>
              <a:rPr lang="pt-BR" dirty="0" err="1" smtClean="0"/>
              <a:t>c</a:t>
            </a:r>
            <a:r>
              <a:rPr lang="pt-BR" dirty="0" smtClean="0"/>
              <a:t> </a:t>
            </a:r>
            <a:r>
              <a:rPr lang="pt-BR" dirty="0" err="1" smtClean="0"/>
              <a:t>h</a:t>
            </a:r>
            <a:r>
              <a:rPr lang="pt-BR" dirty="0" smtClean="0"/>
              <a:t> o l o </a:t>
            </a:r>
            <a:r>
              <a:rPr lang="pt-BR" dirty="0" err="1" smtClean="0"/>
              <a:t>g</a:t>
            </a:r>
            <a:r>
              <a:rPr lang="pt-BR" dirty="0" smtClean="0"/>
              <a:t> </a:t>
            </a:r>
            <a:r>
              <a:rPr lang="pt-BR" dirty="0" err="1" smtClean="0"/>
              <a:t>y</a:t>
            </a:r>
            <a:r>
              <a:rPr lang="pt-BR" dirty="0" smtClean="0"/>
              <a:t> :</a:t>
            </a:r>
          </a:p>
          <a:p>
            <a:r>
              <a:rPr lang="pt-BR" dirty="0" err="1" smtClean="0"/>
              <a:t>T</a:t>
            </a:r>
            <a:r>
              <a:rPr lang="pt-BR" dirty="0" smtClean="0"/>
              <a:t> </a:t>
            </a:r>
            <a:r>
              <a:rPr lang="pt-BR" dirty="0" err="1" smtClean="0"/>
              <a:t>w</a:t>
            </a:r>
            <a:r>
              <a:rPr lang="pt-BR" dirty="0" smtClean="0"/>
              <a:t> e </a:t>
            </a:r>
            <a:r>
              <a:rPr lang="pt-BR" dirty="0" err="1" smtClean="0"/>
              <a:t>n</a:t>
            </a:r>
            <a:r>
              <a:rPr lang="pt-BR" dirty="0" smtClean="0"/>
              <a:t> </a:t>
            </a:r>
            <a:r>
              <a:rPr lang="pt-BR" dirty="0" err="1" smtClean="0"/>
              <a:t>t</a:t>
            </a:r>
            <a:r>
              <a:rPr lang="pt-BR" dirty="0" smtClean="0"/>
              <a:t> </a:t>
            </a:r>
            <a:r>
              <a:rPr lang="pt-BR" dirty="0" err="1" smtClean="0"/>
              <a:t>i</a:t>
            </a:r>
            <a:r>
              <a:rPr lang="pt-BR" dirty="0" smtClean="0"/>
              <a:t> e </a:t>
            </a:r>
            <a:r>
              <a:rPr lang="pt-BR" dirty="0" err="1" smtClean="0"/>
              <a:t>t</a:t>
            </a:r>
            <a:r>
              <a:rPr lang="pt-BR" dirty="0" smtClean="0"/>
              <a:t> </a:t>
            </a:r>
            <a:r>
              <a:rPr lang="pt-BR" dirty="0" err="1" smtClean="0"/>
              <a:t>h</a:t>
            </a:r>
            <a:r>
              <a:rPr lang="pt-BR" dirty="0" smtClean="0"/>
              <a:t> </a:t>
            </a:r>
            <a:r>
              <a:rPr lang="pt-BR" dirty="0" err="1" smtClean="0"/>
              <a:t>R</a:t>
            </a:r>
            <a:r>
              <a:rPr lang="pt-BR" dirty="0" smtClean="0"/>
              <a:t> e </a:t>
            </a:r>
            <a:r>
              <a:rPr lang="pt-BR" dirty="0" err="1" smtClean="0"/>
              <a:t>v</a:t>
            </a:r>
            <a:r>
              <a:rPr lang="pt-BR" dirty="0" smtClean="0"/>
              <a:t> </a:t>
            </a:r>
            <a:r>
              <a:rPr lang="pt-BR" dirty="0" err="1" smtClean="0"/>
              <a:t>i</a:t>
            </a:r>
            <a:r>
              <a:rPr lang="pt-BR" dirty="0" smtClean="0"/>
              <a:t> </a:t>
            </a:r>
            <a:r>
              <a:rPr lang="pt-BR" dirty="0" err="1" smtClean="0"/>
              <a:t>s</a:t>
            </a:r>
            <a:r>
              <a:rPr lang="pt-BR" dirty="0" smtClean="0"/>
              <a:t> e </a:t>
            </a:r>
            <a:r>
              <a:rPr lang="pt-BR" dirty="0" err="1" smtClean="0"/>
              <a:t>d</a:t>
            </a:r>
            <a:r>
              <a:rPr lang="pt-BR" dirty="0" smtClean="0"/>
              <a:t> E </a:t>
            </a:r>
            <a:r>
              <a:rPr lang="pt-BR" dirty="0" err="1" smtClean="0"/>
              <a:t>d</a:t>
            </a:r>
            <a:r>
              <a:rPr lang="pt-BR" dirty="0" smtClean="0"/>
              <a:t> </a:t>
            </a:r>
            <a:r>
              <a:rPr lang="pt-BR" dirty="0" err="1" smtClean="0"/>
              <a:t>i</a:t>
            </a:r>
            <a:r>
              <a:rPr lang="pt-BR" dirty="0" smtClean="0"/>
              <a:t> </a:t>
            </a:r>
            <a:r>
              <a:rPr lang="pt-BR" dirty="0" err="1" smtClean="0"/>
              <a:t>t</a:t>
            </a:r>
            <a:r>
              <a:rPr lang="pt-BR" dirty="0" smtClean="0"/>
              <a:t> </a:t>
            </a:r>
            <a:r>
              <a:rPr lang="pt-BR" dirty="0" err="1" smtClean="0"/>
              <a:t>i</a:t>
            </a:r>
            <a:r>
              <a:rPr lang="pt-BR" dirty="0" smtClean="0"/>
              <a:t> o </a:t>
            </a:r>
            <a:r>
              <a:rPr lang="pt-BR" dirty="0" err="1" smtClean="0"/>
              <a:t>n</a:t>
            </a:r>
            <a:r>
              <a:rPr lang="pt-BR" dirty="0" smtClean="0"/>
              <a:t> . N e </a:t>
            </a:r>
            <a:r>
              <a:rPr lang="pt-BR" dirty="0" err="1" smtClean="0"/>
              <a:t>w</a:t>
            </a:r>
            <a:r>
              <a:rPr lang="pt-BR" dirty="0" smtClean="0"/>
              <a:t> </a:t>
            </a:r>
            <a:r>
              <a:rPr lang="pt-BR" dirty="0" err="1" smtClean="0"/>
              <a:t>Y</a:t>
            </a:r>
            <a:r>
              <a:rPr lang="pt-BR" dirty="0" smtClean="0"/>
              <a:t> o </a:t>
            </a:r>
            <a:r>
              <a:rPr lang="pt-BR" dirty="0" err="1" smtClean="0"/>
              <a:t>r</a:t>
            </a:r>
            <a:r>
              <a:rPr lang="pt-BR" dirty="0" smtClean="0"/>
              <a:t> </a:t>
            </a:r>
            <a:r>
              <a:rPr lang="pt-BR" dirty="0" err="1" smtClean="0"/>
              <a:t>k</a:t>
            </a:r>
            <a:r>
              <a:rPr lang="pt-BR" dirty="0" smtClean="0"/>
              <a:t> N </a:t>
            </a:r>
            <a:r>
              <a:rPr lang="pt-BR" dirty="0" err="1" smtClean="0"/>
              <a:t>Y</a:t>
            </a:r>
            <a:r>
              <a:rPr lang="pt-BR" dirty="0" smtClean="0"/>
              <a:t> : A </a:t>
            </a:r>
            <a:r>
              <a:rPr lang="pt-BR" dirty="0" err="1" smtClean="0"/>
              <a:t>r</a:t>
            </a:r>
            <a:r>
              <a:rPr lang="pt-BR" dirty="0" smtClean="0"/>
              <a:t> </a:t>
            </a:r>
            <a:r>
              <a:rPr lang="pt-BR" dirty="0" err="1" smtClean="0"/>
              <a:t>d</a:t>
            </a:r>
            <a:r>
              <a:rPr lang="pt-BR" dirty="0" smtClean="0"/>
              <a:t> e </a:t>
            </a:r>
            <a:r>
              <a:rPr lang="pt-BR" dirty="0" err="1" smtClean="0"/>
              <a:t>n</a:t>
            </a:r>
            <a:r>
              <a:rPr lang="pt-BR" dirty="0" smtClean="0"/>
              <a:t> </a:t>
            </a:r>
            <a:r>
              <a:rPr lang="pt-BR" dirty="0" err="1" smtClean="0"/>
              <a:t>t</a:t>
            </a:r>
            <a:r>
              <a:rPr lang="pt-BR" dirty="0" smtClean="0"/>
              <a:t> M e </a:t>
            </a:r>
            <a:r>
              <a:rPr lang="pt-BR" dirty="0" err="1" smtClean="0"/>
              <a:t>d</a:t>
            </a:r>
            <a:r>
              <a:rPr lang="pt-BR" dirty="0" smtClean="0"/>
              <a:t> </a:t>
            </a:r>
            <a:r>
              <a:rPr lang="pt-BR" dirty="0" err="1" smtClean="0"/>
              <a:t>i</a:t>
            </a:r>
            <a:r>
              <a:rPr lang="pt-BR" dirty="0" smtClean="0"/>
              <a:t> a , 2 0 1 1 .</a:t>
            </a:r>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5</a:t>
            </a:fld>
            <a:endParaRPr lang="en-US" altLang="en-US"/>
          </a:p>
        </p:txBody>
      </p:sp>
    </p:spTree>
    <p:extLst>
      <p:ext uri="{BB962C8B-B14F-4D97-AF65-F5344CB8AC3E}">
        <p14:creationId xmlns:p14="http://schemas.microsoft.com/office/powerpoint/2010/main" val="424491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www.cdc.gov/nchs/data/series/sr_23/sr23_031.pdf</a:t>
            </a:r>
          </a:p>
          <a:p>
            <a:endParaRPr lang="en-US" altLang="en-US" dirty="0" smtClean="0"/>
          </a:p>
          <a:p>
            <a:r>
              <a:rPr lang="en-US" altLang="en-US" dirty="0" smtClean="0"/>
              <a:t>Use of contraception AT</a:t>
            </a:r>
            <a:r>
              <a:rPr lang="en-US" altLang="en-US" baseline="0" dirty="0" smtClean="0"/>
              <a:t> FIRST SEX among females aged 15-19, by method used, US 2006-2010.</a:t>
            </a:r>
          </a:p>
          <a:p>
            <a:r>
              <a:rPr lang="en-US" altLang="en-US" baseline="0" dirty="0" smtClean="0"/>
              <a:t>Other Hormonal includes:  Injectable, EC, Patch, Ring &amp; Implant</a:t>
            </a:r>
            <a:endParaRPr lang="en-US" altLang="en-US" dirty="0" smtClean="0"/>
          </a:p>
          <a:p>
            <a:endParaRPr lang="en-US" altLang="en-US" dirty="0" smtClean="0"/>
          </a:p>
          <a:p>
            <a:r>
              <a:rPr lang="en-US" altLang="en-US" dirty="0" smtClean="0"/>
              <a:t>This is what teens are using- What if you removed all the barriers- myths, access, cost, information- what would teens choose?</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6</a:t>
            </a:fld>
            <a:endParaRPr lang="en-US" altLang="en-US"/>
          </a:p>
        </p:txBody>
      </p:sp>
    </p:spTree>
    <p:extLst>
      <p:ext uri="{BB962C8B-B14F-4D97-AF65-F5344CB8AC3E}">
        <p14:creationId xmlns:p14="http://schemas.microsoft.com/office/powerpoint/2010/main" val="415060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A5C46D-97C4-46FB-87D5-7E40AE41BA99}" type="slidenum">
              <a:rPr lang="en-US" altLang="en-US">
                <a:latin typeface="Adobe Garamond Pro" panose="02020502060506020403" pitchFamily="18" charset="0"/>
              </a:rPr>
              <a:pPr eaLnBrk="1" hangingPunct="1"/>
              <a:t>7</a:t>
            </a:fld>
            <a:endParaRPr lang="en-US" altLang="en-US" dirty="0">
              <a:latin typeface="Adobe Garamond Pro" panose="02020502060506020403" pitchFamily="18" charset="0"/>
            </a:endParaRPr>
          </a:p>
        </p:txBody>
      </p:sp>
      <p:sp>
        <p:nvSpPr>
          <p:cNvPr id="144387" name="Rectangle 1026"/>
          <p:cNvSpPr>
            <a:spLocks noGrp="1" noRot="1" noChangeAspect="1" noChangeArrowheads="1" noTextEdit="1"/>
          </p:cNvSpPr>
          <p:nvPr>
            <p:ph type="sldImg"/>
          </p:nvPr>
        </p:nvSpPr>
        <p:spPr>
          <a:ln/>
        </p:spPr>
      </p:sp>
      <p:sp>
        <p:nvSpPr>
          <p:cNvPr id="144388"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 www.nejm.org/doi/full/10.1056/NEJMoa1400506#t=article</a:t>
            </a:r>
          </a:p>
          <a:p>
            <a:endParaRPr lang="en-US" altLang="en-US" dirty="0" smtClean="0"/>
          </a:p>
          <a:p>
            <a:r>
              <a:rPr lang="en-US" altLang="en-US" dirty="0" smtClean="0"/>
              <a:t>“Provision of No-Cost, Long-Acting Contraception and Teenage Pregnancy”</a:t>
            </a:r>
          </a:p>
          <a:p>
            <a:r>
              <a:rPr lang="en-US" sz="1200" b="0" i="0" kern="1200" dirty="0" smtClean="0">
                <a:solidFill>
                  <a:schemeClr val="tx1"/>
                </a:solidFill>
                <a:effectLst/>
                <a:ea typeface="MS PGothic" panose="020B0600070205080204" pitchFamily="34" charset="-128"/>
                <a:cs typeface="ＭＳ Ｐゴシック" charset="-128"/>
              </a:rPr>
              <a:t>The Contraceptive CHOICE Project was a prospective cohort study involving 9,256 St. Louis area girls and women 14 to 45 years of age, in which the use of LARC methods was promoted to reduce unintended pregnancy. </a:t>
            </a:r>
          </a:p>
          <a:p>
            <a:r>
              <a:rPr lang="en-US" sz="1200" b="0" i="0" kern="1200" dirty="0" smtClean="0">
                <a:solidFill>
                  <a:schemeClr val="tx1"/>
                </a:solidFill>
                <a:effectLst/>
                <a:ea typeface="MS PGothic" panose="020B0600070205080204" pitchFamily="34" charset="-128"/>
                <a:cs typeface="ＭＳ Ｐゴシック" charset="-128"/>
              </a:rPr>
              <a:t>CHOICE provided standardized contraceptive counseling to study participants regarding commonly used reversible contraceptive methods. Methods were presented in order from most to least effective, and the potential side effects, risks, and benefits of each method were reviewed. Participants were provided with their chosen method at their enrollment session in accordance with evidence-based clinical guidelines.</a:t>
            </a:r>
            <a:endParaRPr lang="en-US" altLang="en-US" dirty="0" smtClean="0"/>
          </a:p>
          <a:p>
            <a:r>
              <a:rPr lang="en-US" sz="1200" b="0" i="0" kern="1200" dirty="0" smtClean="0">
                <a:solidFill>
                  <a:schemeClr val="tx1"/>
                </a:solidFill>
                <a:effectLst/>
                <a:ea typeface="MS PGothic" panose="020B0600070205080204" pitchFamily="34" charset="-128"/>
                <a:cs typeface="ＭＳ Ｐゴシック" charset="-128"/>
              </a:rPr>
              <a:t>This analysis involves the 1,404 adolescents who enrolled in CHOICE between 14 and 19 years of age, from 2007 through 2011; 716 teens were followed for 3 years, and 688 teens were followed for 2 years.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5639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7027A-DC4C-9C49-8B11-D64E74378B29}" type="slidenum">
              <a:rPr lang="en-US"/>
              <a:pPr/>
              <a:t>8</a:t>
            </a:fld>
            <a:endParaRPr lang="en-US"/>
          </a:p>
        </p:txBody>
      </p:sp>
      <p:sp>
        <p:nvSpPr>
          <p:cNvPr id="841730"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1731"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When you break it down further by </a:t>
            </a:r>
            <a:r>
              <a:rPr lang="en-US" dirty="0" smtClean="0"/>
              <a:t>age, </a:t>
            </a:r>
            <a:r>
              <a:rPr lang="en-US" dirty="0"/>
              <a:t>young teens </a:t>
            </a:r>
            <a:r>
              <a:rPr lang="en-US" dirty="0" smtClean="0"/>
              <a:t>aged 14–17 </a:t>
            </a:r>
            <a:r>
              <a:rPr lang="en-US" dirty="0"/>
              <a:t>were even more likely to choose a long acting </a:t>
            </a:r>
            <a:r>
              <a:rPr lang="en-US" dirty="0" smtClean="0"/>
              <a:t>method—almost </a:t>
            </a:r>
            <a:r>
              <a:rPr lang="en-US" dirty="0"/>
              <a:t>70%</a:t>
            </a:r>
          </a:p>
          <a:p>
            <a:endParaRPr lang="en-US" dirty="0"/>
          </a:p>
          <a:p>
            <a:r>
              <a:rPr lang="en-US" dirty="0" smtClean="0"/>
              <a:t>1,054 </a:t>
            </a:r>
            <a:r>
              <a:rPr lang="en-US" dirty="0"/>
              <a:t>(21% of total sample) </a:t>
            </a:r>
            <a:r>
              <a:rPr lang="en-US" dirty="0" smtClean="0"/>
              <a:t>14–20 </a:t>
            </a:r>
            <a:r>
              <a:rPr lang="en-US" dirty="0"/>
              <a:t>y/o (214 </a:t>
            </a:r>
            <a:r>
              <a:rPr lang="en-US" dirty="0" smtClean="0"/>
              <a:t>14–17yr</a:t>
            </a:r>
            <a:r>
              <a:rPr lang="en-US" dirty="0"/>
              <a:t>/ 840 </a:t>
            </a:r>
            <a:r>
              <a:rPr lang="en-US" dirty="0" smtClean="0"/>
              <a:t>18–20yrs</a:t>
            </a:r>
            <a:r>
              <a:rPr lang="en-US" dirty="0"/>
              <a:t>)</a:t>
            </a:r>
          </a:p>
        </p:txBody>
      </p:sp>
    </p:spTree>
    <p:extLst>
      <p:ext uri="{BB962C8B-B14F-4D97-AF65-F5344CB8AC3E}">
        <p14:creationId xmlns:p14="http://schemas.microsoft.com/office/powerpoint/2010/main" val="382786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EAC42-2E44-DB40-A528-FDC2D32A20C2}" type="slidenum">
              <a:rPr lang="en-US"/>
              <a:pPr/>
              <a:t>9</a:t>
            </a:fld>
            <a:endParaRPr lang="en-US"/>
          </a:p>
        </p:txBody>
      </p:sp>
      <p:sp>
        <p:nvSpPr>
          <p:cNvPr id="84377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377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Of </a:t>
            </a:r>
            <a:r>
              <a:rPr lang="en-US" dirty="0" smtClean="0"/>
              <a:t>teens </a:t>
            </a:r>
            <a:r>
              <a:rPr lang="en-US" dirty="0"/>
              <a:t>who chose </a:t>
            </a:r>
            <a:r>
              <a:rPr lang="en-US" dirty="0" smtClean="0"/>
              <a:t>LARC, </a:t>
            </a:r>
            <a:r>
              <a:rPr lang="en-US" dirty="0"/>
              <a:t>young teens (</a:t>
            </a:r>
            <a:r>
              <a:rPr lang="en-US" dirty="0" smtClean="0"/>
              <a:t>14–17</a:t>
            </a:r>
            <a:r>
              <a:rPr lang="en-US" dirty="0"/>
              <a:t>) were more likely to choose </a:t>
            </a:r>
            <a:r>
              <a:rPr lang="en-US" dirty="0" err="1" smtClean="0"/>
              <a:t>Implanon</a:t>
            </a:r>
            <a:r>
              <a:rPr lang="en-US" baseline="30000" dirty="0" smtClean="0"/>
              <a:t>®</a:t>
            </a:r>
            <a:r>
              <a:rPr lang="en-US" dirty="0" smtClean="0"/>
              <a:t> </a:t>
            </a:r>
            <a:r>
              <a:rPr lang="en-US" dirty="0"/>
              <a:t>and older teens (</a:t>
            </a:r>
            <a:r>
              <a:rPr lang="en-US" dirty="0" smtClean="0"/>
              <a:t>18–20</a:t>
            </a:r>
            <a:r>
              <a:rPr lang="en-US" dirty="0"/>
              <a:t>) were more likely to choose IUDs</a:t>
            </a:r>
          </a:p>
          <a:p>
            <a:endParaRPr lang="en-US" dirty="0"/>
          </a:p>
          <a:p>
            <a:r>
              <a:rPr lang="en-US" dirty="0" smtClean="0"/>
              <a:t>1,054 </a:t>
            </a:r>
            <a:r>
              <a:rPr lang="en-US" dirty="0"/>
              <a:t>(21% of total sample) </a:t>
            </a:r>
            <a:r>
              <a:rPr lang="en-US" dirty="0" smtClean="0"/>
              <a:t>14–20 </a:t>
            </a:r>
            <a:r>
              <a:rPr lang="en-US" dirty="0"/>
              <a:t>y/o (214 </a:t>
            </a:r>
            <a:r>
              <a:rPr lang="en-US" dirty="0" smtClean="0"/>
              <a:t>14–17yrs/ </a:t>
            </a:r>
            <a:r>
              <a:rPr lang="en-US" dirty="0"/>
              <a:t>840 </a:t>
            </a:r>
            <a:r>
              <a:rPr lang="en-US" dirty="0" smtClean="0"/>
              <a:t>18–20yrs</a:t>
            </a:r>
            <a:r>
              <a:rPr lang="en-US" dirty="0"/>
              <a:t>)</a:t>
            </a:r>
          </a:p>
        </p:txBody>
      </p:sp>
    </p:spTree>
    <p:extLst>
      <p:ext uri="{BB962C8B-B14F-4D97-AF65-F5344CB8AC3E}">
        <p14:creationId xmlns:p14="http://schemas.microsoft.com/office/powerpoint/2010/main" val="179466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women who chose a LARC method, 86%</a:t>
            </a:r>
            <a:r>
              <a:rPr lang="en-US" baseline="0" dirty="0" smtClean="0"/>
              <a:t> </a:t>
            </a:r>
            <a:r>
              <a:rPr lang="en-US" dirty="0" smtClean="0"/>
              <a:t>were still using their method at 1 year. Only 55% </a:t>
            </a:r>
            <a:r>
              <a:rPr lang="en-US" baseline="0" dirty="0" smtClean="0"/>
              <a:t> </a:t>
            </a:r>
            <a:r>
              <a:rPr lang="en-US" dirty="0" smtClean="0"/>
              <a:t>of women who chose non-long-acting methods</a:t>
            </a:r>
            <a:r>
              <a:rPr lang="en-US" baseline="0" dirty="0" smtClean="0"/>
              <a:t> </a:t>
            </a:r>
            <a:r>
              <a:rPr lang="en-US" dirty="0" smtClean="0"/>
              <a:t>were still using their method at 1 year.</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10</a:t>
            </a:fld>
            <a:endParaRPr lang="en-US" altLang="en-US"/>
          </a:p>
        </p:txBody>
      </p:sp>
    </p:spTree>
    <p:extLst>
      <p:ext uri="{BB962C8B-B14F-4D97-AF65-F5344CB8AC3E}">
        <p14:creationId xmlns:p14="http://schemas.microsoft.com/office/powerpoint/2010/main" val="310828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dirty="0">
              <a:latin typeface="Adobe Garamond Pro" panose="02020502060506020403" pitchFamily="18" charset="0"/>
            </a:endParaRPr>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4"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dirty="0">
              <a:latin typeface="Adobe Garamond Pro" panose="02020502060506020403" pitchFamily="18" charset="0"/>
            </a:endParaRPr>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4580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245803" name="Rectangle 43"/>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charset="0"/>
              <a:buNone/>
              <a:defRPr sz="3600"/>
            </a:lvl1pPr>
          </a:lstStyle>
          <a:p>
            <a:pPr lvl="0"/>
            <a:r>
              <a:rPr lang="en-US" noProof="0" smtClean="0"/>
              <a:t>Click to edit Master subtitle style</a:t>
            </a:r>
          </a:p>
        </p:txBody>
      </p:sp>
      <p:sp>
        <p:nvSpPr>
          <p:cNvPr id="245804" name="Rectangle 44"/>
          <p:cNvSpPr>
            <a:spLocks noGrp="1" noChangeArrowheads="1"/>
          </p:cNvSpPr>
          <p:nvPr>
            <p:ph type="dt" sz="quarter" idx="2"/>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245805" name="Rectangle 45"/>
          <p:cNvSpPr>
            <a:spLocks noGrp="1" noChangeArrowheads="1"/>
          </p:cNvSpPr>
          <p:nvPr>
            <p:ph type="ftr" sz="quarter" idx="3"/>
          </p:nvPr>
        </p:nvSpPr>
        <p:spPr>
          <a:xfrm>
            <a:off x="3124200" y="6248400"/>
            <a:ext cx="2895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245806" name="Rectangle 46"/>
          <p:cNvSpPr>
            <a:spLocks noGrp="1" noChangeArrowheads="1"/>
          </p:cNvSpPr>
          <p:nvPr>
            <p:ph type="sldNum" sz="quarter" idx="4"/>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720AEFB4-70A7-BE44-96A3-82729BB01E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30725"/>
          </a:xfrm>
          <a:prstGeom prst="rect">
            <a:avLst/>
          </a:prstGeom>
        </p:spPr>
        <p:txBody>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nchor="ctr" anchorCtr="0"/>
          <a:lstStyle>
            <a:lvl1pPr>
              <a:defRPr sz="1400">
                <a:solidFill>
                  <a:schemeClr val="tx1"/>
                </a:solidFill>
                <a:effectLst/>
                <a:latin typeface="Adobe Garamond Pro" panose="02020502060506020403" pitchFamily="18" charset="0"/>
              </a:defRPr>
            </a:lvl1pPr>
          </a:lstStyle>
          <a:p>
            <a:endParaRPr lang="en-US" dirty="0"/>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1115E8D9-3828-0048-A80B-09C9ADFF6E02}" type="slidenum">
              <a:rPr lang="en-US" smtClean="0"/>
              <a:pPr/>
              <a:t>‹#›</a:t>
            </a:fld>
            <a:endParaRPr lang="en-US" dirty="0"/>
          </a:p>
        </p:txBody>
      </p:sp>
    </p:spTree>
    <p:extLst>
      <p:ext uri="{BB962C8B-B14F-4D97-AF65-F5344CB8AC3E}">
        <p14:creationId xmlns:p14="http://schemas.microsoft.com/office/powerpoint/2010/main" val="126930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4721B45E-969B-DE41-8D28-CB25B5D559D1}" type="slidenum">
              <a:rPr lang="en-US" smtClean="0"/>
              <a:pPr/>
              <a:t>‹#›</a:t>
            </a:fld>
            <a:endParaRPr lang="en-US" dirty="0"/>
          </a:p>
        </p:txBody>
      </p:sp>
    </p:spTree>
    <p:extLst>
      <p:ext uri="{BB962C8B-B14F-4D97-AF65-F5344CB8AC3E}">
        <p14:creationId xmlns:p14="http://schemas.microsoft.com/office/powerpoint/2010/main" val="86031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a:prstGeom prst="rect">
            <a:avLst/>
          </a:prstGeom>
        </p:spPr>
        <p:txBody>
          <a:bodyPr/>
          <a:lstStyle/>
          <a:p>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B1189BD2-0C26-A34F-A51F-8F3EB6E51F47}" type="slidenum">
              <a:rPr lang="en-US" smtClean="0"/>
              <a:pPr/>
              <a:t>‹#›</a:t>
            </a:fld>
            <a:endParaRPr lang="en-US" dirty="0"/>
          </a:p>
        </p:txBody>
      </p:sp>
    </p:spTree>
    <p:extLst>
      <p:ext uri="{BB962C8B-B14F-4D97-AF65-F5344CB8AC3E}">
        <p14:creationId xmlns:p14="http://schemas.microsoft.com/office/powerpoint/2010/main" val="363846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nchor="ctr" anchorCtr="0"/>
          <a:lstStyle>
            <a:lvl1pPr>
              <a:defRPr sz="1400">
                <a:solidFill>
                  <a:schemeClr val="tx1"/>
                </a:solidFill>
                <a:effectLst/>
                <a:latin typeface="Adobe Garamond Pro" panose="02020502060506020403" pitchFamily="18" charset="0"/>
              </a:defRPr>
            </a:lvl1pPr>
          </a:lstStyle>
          <a:p>
            <a:endParaRPr lang="en-US" dirty="0"/>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7CC914F6-C474-6748-89C9-908557DB5788}" type="slidenum">
              <a:rPr lang="en-US" smtClean="0"/>
              <a:pPr/>
              <a:t>‹#›</a:t>
            </a:fld>
            <a:endParaRPr lang="en-US" dirty="0"/>
          </a:p>
        </p:txBody>
      </p:sp>
    </p:spTree>
    <p:extLst>
      <p:ext uri="{BB962C8B-B14F-4D97-AF65-F5344CB8AC3E}">
        <p14:creationId xmlns:p14="http://schemas.microsoft.com/office/powerpoint/2010/main" val="422544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a:prstGeom prst="rect">
            <a:avLst/>
          </a:prstGeom>
        </p:spPr>
        <p:txBody>
          <a:bodyPr/>
          <a:lstStyle/>
          <a:p>
            <a:endParaRPr lang="en-US"/>
          </a:p>
        </p:txBody>
      </p:sp>
      <p:sp>
        <p:nvSpPr>
          <p:cNvPr id="4" name="Text Placeholder 3"/>
          <p:cNvSpPr>
            <a:spLocks noGrp="1"/>
          </p:cNvSpPr>
          <p:nvPr>
            <p:ph type="body"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20E22182-A5C2-AE4C-BBE4-0FEBA3C8F3EC}" type="slidenum">
              <a:rPr lang="en-US" smtClean="0"/>
              <a:pPr/>
              <a:t>‹#›</a:t>
            </a:fld>
            <a:endParaRPr lang="en-US" dirty="0"/>
          </a:p>
        </p:txBody>
      </p:sp>
    </p:spTree>
    <p:extLst>
      <p:ext uri="{BB962C8B-B14F-4D97-AF65-F5344CB8AC3E}">
        <p14:creationId xmlns:p14="http://schemas.microsoft.com/office/powerpoint/2010/main" val="367095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dobe Garamond Pro" panose="02020502060506020403" pitchFamily="18" charset="0"/>
              </a:defRPr>
            </a:lvl1pPr>
          </a:lstStyle>
          <a:p>
            <a:endParaRPr lang="en-US" dirty="0"/>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atin typeface="Adobe Garamond Pro" panose="02020502060506020403" pitchFamily="18" charset="0"/>
              </a:defRPr>
            </a:lvl1pPr>
          </a:lstStyle>
          <a:p>
            <a:fld id="{4FD83949-C607-6C46-B03C-DC95F1446A2F}" type="slidenum">
              <a:rPr lang="en-US" smtClean="0"/>
              <a:pPr/>
              <a:t>‹#›</a:t>
            </a:fld>
            <a:endParaRPr lang="en-US" dirty="0"/>
          </a:p>
        </p:txBody>
      </p:sp>
    </p:spTree>
    <p:extLst>
      <p:ext uri="{BB962C8B-B14F-4D97-AF65-F5344CB8AC3E}">
        <p14:creationId xmlns:p14="http://schemas.microsoft.com/office/powerpoint/2010/main" val="228382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dirty="0">
              <a:latin typeface="Adobe Garamond Pro" panose="02020502060506020403" pitchFamily="18" charset="0"/>
            </a:endParaRPr>
          </a:p>
        </p:txBody>
      </p:sp>
      <p:grpSp>
        <p:nvGrpSpPr>
          <p:cNvPr id="2"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dirty="0">
              <a:latin typeface="Adobe Garamond Pro" panose="02020502060506020403" pitchFamily="18" charset="0"/>
            </a:endParaRPr>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grpSp>
        <p:nvGrpSpPr>
          <p:cNvPr id="2"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38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5"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dirty="0">
              <a:latin typeface="Adobe Garamond Pro" panose="02020502060506020403" pitchFamily="18" charset="0"/>
            </a:endParaRPr>
          </a:p>
        </p:txBody>
      </p:sp>
      <p:sp>
        <p:nvSpPr>
          <p:cNvPr id="9" name="Rectangle 9"/>
          <p:cNvSpPr txBox="1">
            <a:spLocks noChangeArrowheads="1"/>
          </p:cNvSpPr>
          <p:nvPr/>
        </p:nvSpPr>
        <p:spPr>
          <a:xfrm>
            <a:off x="685800" y="228600"/>
            <a:ext cx="77724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smtClean="0">
              <a:ln>
                <a:noFill/>
              </a:ln>
              <a:solidFill>
                <a:schemeClr val="bg1"/>
              </a:solidFill>
              <a:effectLst/>
              <a:uLnTx/>
              <a:uFillTx/>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76200"/>
            <a:ext cx="822960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 id="2147483684" r:id="rId15"/>
    <p:sldLayoutId id="2147483685" r:id="rId16"/>
  </p:sldLayoutIdLst>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mj-lt"/>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hyperlink" Target="https://mail.apptix.net/owa/redir.aspx?C=x-NRxoUOdUyitSWQ9ymDKdjc0m_fDdFIadUtqT-Cj6a_rRVfAkchmPwY6dj4235mRk6L8E9ZAx8.&amp;URL=http://www.nexplanon-usa.com/en/hcp/services-and-support/request-training/index.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mail.apptix.net/owa/redir.aspx?C=x-NRxoUOdUyitSWQ9ymDKdjc0m_fDdFIadUtqT-Cj6a_rRVfAkchmPwY6dj4235mRk6L8E9ZAx8.&amp;URL=http://larc.arhp.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hyperlink" Target="http://bedsider.org/methods/iud#details_tab" TargetMode="External"/><Relationship Id="rId3" Type="http://schemas.openxmlformats.org/officeDocument/2006/relationships/hyperlink" Target="http://bixbycenter.ucsf.edu/research/cd_and_fp/larc.html" TargetMode="External"/><Relationship Id="rId7" Type="http://schemas.openxmlformats.org/officeDocument/2006/relationships/hyperlink" Target="http://www.safeandeffective.org/pag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teensource.org/birth-control/long-acting-reversible-methods" TargetMode="External"/><Relationship Id="rId5" Type="http://schemas.openxmlformats.org/officeDocument/2006/relationships/hyperlink" Target="http://www.love-my-larc.org/live/larc-awareness-week" TargetMode="External"/><Relationship Id="rId4" Type="http://schemas.openxmlformats.org/officeDocument/2006/relationships/hyperlink" Target="http://www.acog.org/About-ACOG/ACOG-Departments/Long-Acting-Reversible-Contraceptio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dirty="0" smtClean="0"/>
              <a:t>Long-Acting Reversible Contraception:  </a:t>
            </a:r>
            <a:br>
              <a:rPr lang="en-US" dirty="0" smtClean="0"/>
            </a:br>
            <a:r>
              <a:rPr lang="en-US" dirty="0" smtClean="0"/>
              <a:t>First Line Care for Adolescents</a:t>
            </a:r>
            <a:br>
              <a:rPr lang="en-US" dirty="0" smtClean="0"/>
            </a:b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885771" name="AutoShape 11" descr="data:image/jpeg;base64,/9j/4AAQSkZJRgABAQAAAQABAAD/2wCEAAkGBxQQEBAUEBAWFRUUFRYREhIYGRgVFhkXFhQWFxkSFRcYHCogGBolGxQVIzEhJSksLi4wGCAzODMsNygtLisBCgoKDg0OGxAQGywlICQ0LCwsLCwvLCwsLCwsLCwsLCwsLCwvLCwsLCwsLCwsLCwsLCwsLCwsLCwsLCwsLCwsLP/AABEIAGUB8wMBEQACEQEDEQH/xAAbAAEAAQUBAAAAAAAAAAAAAAAABAECAwUHBv/EAEQQAAIBAgQCBgcFBgILAQAAAAECAAMRBAUSITFBBiJRYXGRBxMycoGxsjRCc6HBFSMzUqLRFGMkJTVTYoKDksLw8Rb/xAAZAQEAAwEBAAAAAAAAAAAAAAAAAQIDBAX/xAAxEQEAAgIABQIEBQQCAwAAAAAAAQIDEQQSITFBEzIzUWFxBSKB0fCRobHB4fEUI0L/2gAMAwEAAhEDEQA/AO4wEBAQEBAQEBAQEBAQEBApJQrISQEBAQEBAQEBAQEBAQEBAQEBAQEBAQEBAQEBAQEBAQEBAQEBAQEBAQEBAQEBAQEBAjYzMKVG3raipfgGIBNuwc5E2iO6YrM9kSn0hw7VFprWBZuAsbedrSnq1+a/pX+TZax2iX3CmpNY7Y3BqWDGY5KQBdrAmwsCxv4AXkWvWO8pilp7QwU87w7Gwrpf+UsFO/KxkRes9pJpaPDYSypJCAgICAgUkoVkJICBZUqqvtMB4kD5yNpiJnsg1s9wye1iKY/5hIm9Y8tq8Lmt2pP9Eej0rwbtpXFUyfH9ZEZKz020twHE1jmmk6bPEYpKaF3dVQC5Ymwt4y0zEd3PWlr25axuWqo9LcG5suKTzt85SMtJ8um34fxNY3NJbKhmFJ/Yqo1+FmBl9w5rYr190TCTJUICAgICAgICAgICAgICAgICAgICAgICAgICAgICAgICAgICAgICBCrNW1EKqW5MSflaU1ZeOV5npN0Tr41kLYhFC3Gka7b242YX4c5S2Hm6zLWmaKxrSLlXo2SjUWo2IN1NxpQKf+4kmTGGsFuItPTT1T5Uiqx1ObAndjyHdLTSrKLy8v0AzF8xp12xDdZHAXRdLKVvY2O5veYYfzd2+eOTWm1z7oeuKQL691s2oXtUF7EcD49s2nHWWVc01aBegOKpkerxgK3HVPrV27Layv5TOeHrvbX/AMn6PX0RiUABVH8GI+YmkVmO0sZtWe6fg3coDUXS2+1wee24l435UtrfRnkoICAgIFJKFZCSB4D0pdJ6+D9SlDqioGJqc7j7o7ON5hmtaOkPX/C8HD35r5vHhznK8mxuYszKtSp2uzG2/LU+x8BK04ebRuz08v4pjw/lxxEfb/hvaHouxZ9o018XJ+kS8cNT5uW/43eeybV9FlcJdatIsNwo1i58SZM4KaY0/GMkW3MtRiKeMxK0MEyljSYhkvzJ21HsH5TCtZtMUmekPTvlw4K24jH3trX+21reiyvpuGo6uYBcfDUTvOicNJh5dfxfJE721db0f42nwpuR/lureQNj/wDZX/xq+JdNfxq3nSDRz7HZbVKF6q2406gI27dJuPiJlat8c9JdNbcJxddXrG/p0n/l17oNn7ZhhBVqU9DBmQ8dLabdZb8t50Y7TaNy8DjuHrgzTSs7h6GXcZAQEBAQEBA1PSE4jQowo61+sbgbdm80xzSJ/NDXFy7/ADNWmT4yqp9ZiPV35DrGTOXr+WsN5zYo7Qf/AJ/Fr7OOPxB/vJ9b51hE5sc//LA2LxmCdTiHWpTJsW7P7TSkUy9NalGsd+kN3Xxj1hpwxA2uXPKZcvJ1tClaVp1ugfsXFt7WNt4Ayvqz4rDT1sUdqo+M6NYnjTxhJ7GuB5gy1c9onrESmOIpPjSV0cwuMRj/AIhhpHK+onwlsuSlvbXTPLbHMdO70cwc5AQEBAQEBAQPGekfOK2EGCNCpoD1tFQbbrttv8Z18Lirk5ub5MM97V1r5vY02uAe0AzkbroCAgICAgICAgICAgIGHFn93U91vkZWeyY7ue+h0ADFAcL0yOHNbzn4fy6uK8OkTqchICSEBAQEBAQKSUKyEkDX5rklDFaP8RRWpoN1vfbyMmJ0tW9q9kyhRWmoVFCqNgoFgPgImd90TO+7JIQw4yoVp1GHEKxHiATK2nVZlEzqHJeiWZP+0KLM/wDEYrUJ53B7u2eRw2a05Y3LiwcVlvbktaZj5OwT2XcQNZnuQ0MamjEUw38rcGU9qsNxC9MlqT0U6O5ImCpeqpu7Le4DG9u4dkdPCL3m07ltIVICAgICAgICAgIGj6ZfZKh7CPnNuH+JG2uL3MPQ/dGPKw5W7TNOK9zXifD0U5XKQEBAQEBAQEBAQEDn/piH+jYZv5a4P9J/tO/8P98x9HLxXtiXt8ufVRpHtRT/AEicNu8umOyTISQEBAQEBAQEBAQEgJIw43+HU9xvkZW3ZNe7nvohP2nwpfROfh+7r4rw6DjqpSlUZeKqxHiBN7zqszDmx1i14iWvTHlVqHWHUKpVyABrbbRcbHl4XmUZJiJne/3dE4YmYjWp69Pp81rZgSlEtUC3LLUZQGGpAeHHa4vI9X8sbn7/AKJjBHNbUb7a39SpmjKlEkqCeu99r0wbXA5E3Bt4xOaYiP50K8PE2tHX5R90h8QWNRjVFNEbRewJJsLkk8BvaXm0zud6iGcUiNRrcz1Ur5jpq01DKVsNZuLnXshXy/ORbLq0R4/fsmuDdJmYnfj9O6Oce2sgPc6nBp6dgqg9YG3cPOV9Sd9/mv6Mcu5j5dfukrUdBSZn1hyqsCACCw2Kkd/Lvl4m0REzO9s5rW02iI1rf9mxmznUkoVkJggICAgR8x/g1fcf6TK39sot2lxnoz9sw34gnh8L8WHk8N8V26e89drKeYkNiA/3Den3iwFvHV8xMIyzu2/HZ0zhjVJjz3/n2RkzFyg1sFOlNRAvYmoytbylPVtrr9P8tZwU5p1G+/8AiJgXMGLIPWHSfWWdUuW0lACRY24ty5R6kzMdenXx9kThiImddenTfz2ynMWU1w1ttXqmtxKoCVbv3vLerMbif0/orGGsxWY/X+rJUzEirTW66bKHuRfU/s28j5iTOXVoj+v69lYw7pM+fH2ju2c3cxAQEBAQEBAQNR0rrhMJWuL3GkDvJtNcFebJEL4vcjdD616WnkApHxFv0mnEx+ZtxMdYluMc7KhKXvcXsLkC+5A5m19px3mYjoyxxE26oFTMSppqr69YYKxFhq1Adaw2tc7du0ynLqYiJ3tvGDcTMxrX+PoyHEVA/qr3YkMKlttH3iRwvfb4iTzWieXz8/oryUmvP4+X1ZlxdsOKjWvo1dgueA85fn1TmlT095eSPmuyvEmpT6xBZSVfTwuOY7rWjFabV690ZqRS3Tt42lzRkQEBAQEBA8N6YF/0BT2Vk/UTt4Cf/a5+K9j1WQtfC4c/5afSJy5PfLavaGLMsa6FwgBIFMqO0s5BHkJy5L2jevo68OOloibfX/BicxOumKdtJRnY+KMUH9Ji2Wdxr+fJNMEcszbvv/fVhoY97paoHVimprDYsd0BGx28pWMk9NTvstbFXruNT1/7Ss1xxpaNJW5OpgT9xfat37y+XJy61/IZ4MXPvf2/Weyz9oMKzqberIUI3YxW9j3HlI9SeaY8J9GJxxMd/P2UwVapXW4fRYLwAN2KhiTfluNopa1/OjJWmPxv9lmHzNjUAcDQQFJHJ9brf3Tp+UiuWebr2/31WvgrFN17/wCtRP8AWNp+Aql6as3E8fMzak7jbnyVitpiEiWUICAkBAj4/wDhVfcb6TK39srV7w596ID9qt2UvomHD93VxXh0XE0daMpNgwKk+InRavNGnLS3LaJWVsMH0A8FN7cjYWF4mkTr6Jrea715WJgQKmoG299Ita+nST5W8pX045trTlma8s/zrtZQy1F1X6wI0i4HVXfqjzMVxRCbZrTrx+61cuKghKpFwAwIDA2FtW/A2A8pHpzHaU+tE+6q5MsQIynckW1EDULAAW8LCIxRrSJz25olVsACoGo3DF9W3Frg/MyZx7jSIyzE70UsEbprqFgnsrYKLgW1G3E2iMfbc9k2yx15Y1tMmjFSSqCQmFYSQEBAj5j/AAavuP8ASZW/tlFu0uNdGPtmG/EWeHwvxYeTw3xYdtnvPXQmy1SVJJ6rmp4330nuuAfhMpxRM7/VtGe0RMfONKJloBvqPEHlydn/APKIxRvaZzzMa1/NaGy869aVCpux4Ajrab8e9fzicfXcSRmjl5bRvt/bf7lfLVenURieudRYbEGwF17OEWxRasxPlFM00tFo8Lv2culgdy2+qwuOFreFhJ9KNTB61txMePCWJoxVgICAgICAgIGg6b/Y395fnOjhfix/PDTF7mDoUeo3gv6y3Fe5txPh6KspI6raT22B+FjOSYmY6OesxE9Y2iplq76iWLBg3K5Yg324eyJnGKPLWc8+OmmalhrFSWJITRc8973PftLRXXVna+41rztgp5ebKrVNSLYhdIF7cL9srGPpETPRpOaNzMRqZSaWHCMxXbVa6jYXHP8A97JeKxE7hna82iInwzSyhAQEBAQEDxXpc/2cfxaf1Ts4H4rn4n4b0nR77Jhvwk+kTny++W1PbDPWwQZw5J+7t7pJHzmE0iZ22rkmK8v86sS5UoBAJ9sv5qV0+ABlPRjS88RaZ39NM1fCakRQ1tBUg2B9ntEvNNxEfJSuTVpmY7qJghcmoQ5IC7gAAb8B8ZEU67t1TOXpqvRjTLF0upJIYBe8aRYEd428pHpRqYlM555otHhSnl5QAU6hXqqrbA30iwbfg1ojFy+2Uzmi3ujf87fZemXIAw3IZQhB7iTe/bdjJjFVE5rdJ+u2bB4cUqaoCSFFrnie8y1K8tYhTJfntNvmzSyhASAgIEfMP4VX3G+kyt/bK1e8Oeehwfav+l9A2mGDu6eJ8OlGdTkazJ9YfEq9VqmlwFZrX3RTbqgC1zJlji3u0TO0fChxiVVaz1SNRxJJ/drcXVVXgrXtsOXHlHhSu4vqJmfn8mzxmJ9UEJFwXVGN7adWwbwvYfGQ2vbl1LVYjpHpZgtK+kFuLXK6io0hUPWOljY25b7y2mM8RqekMtbPNLuNAYBHYaWN7ourQ91spPZc2tI0mc+pnoz4bMXaqKboqEqG9skm4v1OrZgOB3+EaWrkmbamGykNiBSSqSEwrCSAgIEbMj+5rfhv9JlMntlFu0uNdGftmG98TxOF+LDyeG+LDt09567QZkaiVnqMKpoqEN0qBQAPaJTi2/Huloc2Tmi02nevu3OIqlabMi6iFLBb2vYXteVb2nUbhq8Vn6qV0LqDBdLEkLdlLEHSpOygcvvCTpjbPEdlBn21I6ANRsyktrH7zRqC6PZvvc2uI0ev2nX83pcM4fqk0lVWqOgZnNrI2nrEJszch3cY0etb5f3bmQ6CAgICAgICAgaDpv8AY395fnOjhfix/PDTF7mDoWOq3ur+stxXubcT4ejrIWVgGKkggMLXHeL7XnK5JjcNPkzstetTY1QqqrKKrambdgaiML9XgLX48hJlhimeea9f1TsZmApNZxtoZw1+JS10t22O0aaWycs9UCjn5Zwpp2Gr1bbsSGA3J6mnQDte/faTplGfc9hM9ZuqtNWYuiLZ20EOGIbUU3toPAGRojPM9Ijr+6dl2ONVqgKqug206iXG5F2UqLA2uCCbxMNcd5tM7TpDQgICAgIHivS3/s4/i0/qnZwPxXPxPw3pOj32TDfhJ9InNl98tqe2Fc5olkuDWOm50UmCMx5bkjh2XlYUyxMxvr9oXZLWNTD0mdrsV6x7+BB7xwPfE904pmaRMouJz0U1JNM6lLh0B3AQ2vw3uWS3vRpnbPqO3zY1z06XOhAykAXZwrXBNkJp6mYW4W740evOv5+yv7cZlZkogqEpvcsb3qb7qFJAUbk/lGj15nrEfL+7bYWrrRW6u4v1TqX4GwuJDas7jbLCxAQEBICAkjBjxelU9xvpMpf2rV7w8L6LsvqUGxIqrpJWmQNv5bfpMcNZiero4i0TEadAInS5UDB5UKTMwq1WLe1qa4Jta9rcbASdsq4orO9yswGSrRK6KlUgEtpL3Ulr3LC2/E8Y2imGKdplIzTDmrSamAOuNDE8lPFh2ns74hfJWbV5fmtOWLdSjOhVQl1NrqvANcG/E9+8bR6ceOjEclp3JLPY67Jq6o9ZfXYd9zxjavo1+v8A2kNgQaiuWY6d1S/VBsV1Wte9iecbX5I3tKkLkCklXyQlWQkgICBFzQfuK1v92/0mUye2UW7S410ZJ/xuHGlhZxe4IGzW+c8nh8VovEuTFweXHNclo6S7fPZdjX4rKVqMSz1NLEF6YbqNa3EcQNhsCAZO2VsUWnrM/ZOqEgHSLm2wvYeF+UhpPbo12FyhVpKpJVgzVNSG1na99N+W9rHlJ2yrhiK6/VdUyhWIJep93V1ratBupaw5HstG0zhifMr62WKyhNTBbsWUHZtRuQ23C/ZG0ziiY14TpDQgICAgICAgIGm6XYc1MJVC8RZvI3M1wWiuSJlfHOrI3QyiwpFmINwoAAtYWvvv3zTiZ/NptxE9YhvsRRDqykkAi1wSp8QRuDOZy2jcaR8Fly0mZtbu5AXW5udI3CiwAAv3SdqVxxWd73P1W5hg/XNSBA0Iwqk331LwUDs33iJL05pjfaOo2WKS/WcK99dMHqEsLE2tcX7jGz043/pbRyhFYMWdmBVgWa/sBgo22tZjG0RhrE7ZsPggjs+pmZhpuxvZbk6RYcLmQtWkRO0qFyAgICAgeG9MDf6vUdtamPmZ2cD8Vz8T7HqshW2Fw4/y0+kTmye+W1e0MmNwPrSD6yohFxdGtcHkQQR8eMrtFqc3mY+zNhcOtJFRBZV2G9z4kniZCa1isahCp5YGau9VRerZLAn2V4G/83PbsHZJ2zjHEzM28rmysEC9WqSCbPqGoAixXYcD5xtPpb8yuo5WqKVps63VF1A9ayCw3N+UbTGKIjUJOFw4poFXgO3c7m5J77mQtWsVjUMsLEBAQEBICSMOMrinTdyLhVJIHE25QmHnOh2YJWetb2rKb/8ADvt5yZTZ6mQqQEBAQEBAQEC2Sp5VhKshYgICBbUQMCDwIIPxgck6Ot67NSnALUJJA9r1d7c7jgJyY41Z7/GYojhK9etddPu67Ot4BAQEBAQEBAQEBAQEBAQNV0nYjDVLc9IPgWF5rg+JDXD74ReiddXp9Ug6RpPiDwl+Ij8zTiI6t/OdzEBAQEBAQEBAQEBA576ZqlsNhl/mrj8lP953cD7rT9HNxPtj7vc5ammjSHYij+kTit3l0R2SZCSAgICAgICAgICAkBJGHF0w1NweBUg+UieyY7vK9CMgFFnrB2s91Cmw+8ezsjmmV7y9hJZkBAQEBAQEBAtMlSVYSrIWICAgIHNsLlRwWZ+uZXCan1OVUUwr8G18+PPhMopqd7elm4ycuPk18v7OkKbgEbg7gzV5qsBAQEBAQEBAQEBAQEBA1+f0y2HqgC5te3gby1LRW0TLTF74a7oiraarEGxc6bi2wtw7uMvltE9pbcTMbiIehmTlICAgICAgICAgICBzj0voznLkVSb1mJsCf5BvbxndwVq15pmfDm4iJnl183RKK2VR2AD8pwulfAQEBAQEBAQEBAQEBIGPEGyt4SLT0Wr3YMswppU9JYsSSxJ7+Q7orGoLTuUuWVICAgICAgICBaZKkqiEwSEwrCSAgIEPN8GtehVpuLh0KkfCRKYnUmT0tGHoLa2mmi2uWtZQLXO5iCUySggICAgICAgICAgICAgWubAk8ALmRPZMdZYsCtqa25i/mb/rIp2Wv7pZ5ZQgICAgICAgICAgIFCoPKBWAgICAgICAgICAgICAgWVFuLd4lbJidL5ZBAQEBAQEBAQEC0yVJBBCsLKyEkBAQLavst4H5QMWBN6VO/HSL+UiOyZ7s8lBAQEBAQEBAQEBAQEBAiZsjtRqClbWRZb8N9rn4Sl98vRfHrmjaTTFgAewCWhSe66SEBAQEBAQEBAQEBAQEBAQEBAQEBAQEBAQEBApIFZIQEBAQEBAQEBAQaICAgICAgICAgICAgICAgICAgICAgICAgICAgICAgICAgICAgICAgICAgICAgIC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dobe Garamond Pro" panose="02020502060506020403" pitchFamily="18" charset="0"/>
            </a:endParaRPr>
          </a:p>
        </p:txBody>
      </p:sp>
      <p:sp>
        <p:nvSpPr>
          <p:cNvPr id="885773" name="AutoShape 13" descr="data:image/jpeg;base64,/9j/4AAQSkZJRgABAQAAAQABAAD/2wCEAAkGBxQQEBAUEBAWFRUUFRYREhIYGRgVFhkXFhQWFxkSFRcYHCogGBolGxQVIzEhJSksLi4wGCAzODMsNygtLisBCgoKDg0OGxAQGywlICQ0LCwsLCwvLCwsLCwsLCwsLCwsLCwvLCwsLCwsLCwsLCwsLCwsLCwsLCwsLCwsLCwsLP/AABEIAGUB8wMBEQACEQEDEQH/xAAbAAEAAQUBAAAAAAAAAAAAAAAABAECAwUHBv/EAEQQAAIBAgQCBgcFBgILAQAAAAECAAMRBAUSITFBBiJRYXGRBxMycoGxsjRCc6HBFSMzUqLRFGMkJTVTYoKDksLw8Rb/xAAZAQEAAwEBAAAAAAAAAAAAAAAAAQIDBAX/xAAxEQEAAgIABQIEBQQCAwAAAAAAAQIDEQQSITFBEzIzUWFxBSKB0fCRobHB4fEUI0L/2gAMAwEAAhEDEQA/AO4wEBAQEBAQEBAQEBAQEBApJQrISQEBAQEBAQEBAQEBAQEBAQEBAQEBAQEBAQEBAQEBAQEBAQEBAQEBAQEBAQEBAQEBAjYzMKVG3raipfgGIBNuwc5E2iO6YrM9kSn0hw7VFprWBZuAsbedrSnq1+a/pX+TZax2iX3CmpNY7Y3BqWDGY5KQBdrAmwsCxv4AXkWvWO8pilp7QwU87w7Gwrpf+UsFO/KxkRes9pJpaPDYSypJCAgICAgUkoVkJICBZUqqvtMB4kD5yNpiJnsg1s9wye1iKY/5hIm9Y8tq8Lmt2pP9Eej0rwbtpXFUyfH9ZEZKz020twHE1jmmk6bPEYpKaF3dVQC5Ymwt4y0zEd3PWlr25axuWqo9LcG5suKTzt85SMtJ8um34fxNY3NJbKhmFJ/Yqo1+FmBl9w5rYr190TCTJUICAgICAgICAgICAgICAgICAgICAgICAgICAgICAgICAgICAgICBCrNW1EKqW5MSflaU1ZeOV5npN0Tr41kLYhFC3Gka7b242YX4c5S2Hm6zLWmaKxrSLlXo2SjUWo2IN1NxpQKf+4kmTGGsFuItPTT1T5Uiqx1ObAndjyHdLTSrKLy8v0AzF8xp12xDdZHAXRdLKVvY2O5veYYfzd2+eOTWm1z7oeuKQL691s2oXtUF7EcD49s2nHWWVc01aBegOKpkerxgK3HVPrV27Layv5TOeHrvbX/AMn6PX0RiUABVH8GI+YmkVmO0sZtWe6fg3coDUXS2+1wee24l435UtrfRnkoICAgIFJKFZCSB4D0pdJ6+D9SlDqioGJqc7j7o7ON5hmtaOkPX/C8HD35r5vHhznK8mxuYszKtSp2uzG2/LU+x8BK04ebRuz08v4pjw/lxxEfb/hvaHouxZ9o018XJ+kS8cNT5uW/43eeybV9FlcJdatIsNwo1i58SZM4KaY0/GMkW3MtRiKeMxK0MEyljSYhkvzJ21HsH5TCtZtMUmekPTvlw4K24jH3trX+21reiyvpuGo6uYBcfDUTvOicNJh5dfxfJE721db0f42nwpuR/lureQNj/wDZX/xq+JdNfxq3nSDRz7HZbVKF6q2406gI27dJuPiJlat8c9JdNbcJxddXrG/p0n/l17oNn7ZhhBVqU9DBmQ8dLabdZb8t50Y7TaNy8DjuHrgzTSs7h6GXcZAQEBAQEBA1PSE4jQowo61+sbgbdm80xzSJ/NDXFy7/ADNWmT4yqp9ZiPV35DrGTOXr+WsN5zYo7Qf/AJ/Fr7OOPxB/vJ9b51hE5sc//LA2LxmCdTiHWpTJsW7P7TSkUy9NalGsd+kN3Xxj1hpwxA2uXPKZcvJ1tClaVp1ugfsXFt7WNt4Ayvqz4rDT1sUdqo+M6NYnjTxhJ7GuB5gy1c9onrESmOIpPjSV0cwuMRj/AIhhpHK+onwlsuSlvbXTPLbHMdO70cwc5AQEBAQEBAQPGekfOK2EGCNCpoD1tFQbbrttv8Z18Lirk5ub5MM97V1r5vY02uAe0AzkbroCAgICAgICAgICAgIGHFn93U91vkZWeyY7ue+h0ADFAcL0yOHNbzn4fy6uK8OkTqchICSEBAQEBAQKSUKyEkDX5rklDFaP8RRWpoN1vfbyMmJ0tW9q9kyhRWmoVFCqNgoFgPgImd90TO+7JIQw4yoVp1GHEKxHiATK2nVZlEzqHJeiWZP+0KLM/wDEYrUJ53B7u2eRw2a05Y3LiwcVlvbktaZj5OwT2XcQNZnuQ0MamjEUw38rcGU9qsNxC9MlqT0U6O5ImCpeqpu7Le4DG9u4dkdPCL3m07ltIVICAgICAgICAgIGj6ZfZKh7CPnNuH+JG2uL3MPQ/dGPKw5W7TNOK9zXifD0U5XKQEBAQEBAQEBAQEDn/piH+jYZv5a4P9J/tO/8P98x9HLxXtiXt8ufVRpHtRT/AEicNu8umOyTISQEBAQEBAQEBAQEgJIw43+HU9xvkZW3ZNe7nvohP2nwpfROfh+7r4rw6DjqpSlUZeKqxHiBN7zqszDmx1i14iWvTHlVqHWHUKpVyABrbbRcbHl4XmUZJiJne/3dE4YmYjWp69Pp81rZgSlEtUC3LLUZQGGpAeHHa4vI9X8sbn7/AKJjBHNbUb7a39SpmjKlEkqCeu99r0wbXA5E3Bt4xOaYiP50K8PE2tHX5R90h8QWNRjVFNEbRewJJsLkk8BvaXm0zud6iGcUiNRrcz1Ur5jpq01DKVsNZuLnXshXy/ORbLq0R4/fsmuDdJmYnfj9O6Oce2sgPc6nBp6dgqg9YG3cPOV9Sd9/mv6Mcu5j5dfukrUdBSZn1hyqsCACCw2Kkd/Lvl4m0REzO9s5rW02iI1rf9mxmznUkoVkJggICAgR8x/g1fcf6TK39sot2lxnoz9sw34gnh8L8WHk8N8V26e89drKeYkNiA/3Den3iwFvHV8xMIyzu2/HZ0zhjVJjz3/n2RkzFyg1sFOlNRAvYmoytbylPVtrr9P8tZwU5p1G+/8AiJgXMGLIPWHSfWWdUuW0lACRY24ty5R6kzMdenXx9kThiImddenTfz2ynMWU1w1ttXqmtxKoCVbv3vLerMbif0/orGGsxWY/X+rJUzEirTW66bKHuRfU/s28j5iTOXVoj+v69lYw7pM+fH2ju2c3cxAQEBAQEBAQNR0rrhMJWuL3GkDvJtNcFebJEL4vcjdD616WnkApHxFv0mnEx+ZtxMdYluMc7KhKXvcXsLkC+5A5m19px3mYjoyxxE26oFTMSppqr69YYKxFhq1Adaw2tc7du0ynLqYiJ3tvGDcTMxrX+PoyHEVA/qr3YkMKlttH3iRwvfb4iTzWieXz8/oryUmvP4+X1ZlxdsOKjWvo1dgueA85fn1TmlT095eSPmuyvEmpT6xBZSVfTwuOY7rWjFabV690ZqRS3Tt42lzRkQEBAQEBA8N6YF/0BT2Vk/UTt4Cf/a5+K9j1WQtfC4c/5afSJy5PfLavaGLMsa6FwgBIFMqO0s5BHkJy5L2jevo68OOloibfX/BicxOumKdtJRnY+KMUH9Ji2Wdxr+fJNMEcszbvv/fVhoY97paoHVimprDYsd0BGx28pWMk9NTvstbFXruNT1/7Ss1xxpaNJW5OpgT9xfat37y+XJy61/IZ4MXPvf2/Weyz9oMKzqberIUI3YxW9j3HlI9SeaY8J9GJxxMd/P2UwVapXW4fRYLwAN2KhiTfluNopa1/OjJWmPxv9lmHzNjUAcDQQFJHJ9brf3Tp+UiuWebr2/31WvgrFN17/wCtRP8AWNp+Aql6as3E8fMzak7jbnyVitpiEiWUICAkBAj4/wDhVfcb6TK39srV7w596ID9qt2UvomHD93VxXh0XE0daMpNgwKk+InRavNGnLS3LaJWVsMH0A8FN7cjYWF4mkTr6Jrea715WJgQKmoG299Ita+nST5W8pX045trTlma8s/zrtZQy1F1X6wI0i4HVXfqjzMVxRCbZrTrx+61cuKghKpFwAwIDA2FtW/A2A8pHpzHaU+tE+6q5MsQIynckW1EDULAAW8LCIxRrSJz25olVsACoGo3DF9W3Frg/MyZx7jSIyzE70UsEbprqFgnsrYKLgW1G3E2iMfbc9k2yx15Y1tMmjFSSqCQmFYSQEBAj5j/AAavuP8ASZW/tlFu0uNdGPtmG/EWeHwvxYeTw3xYdtnvPXQmy1SVJJ6rmp4330nuuAfhMpxRM7/VtGe0RMfONKJloBvqPEHlydn/APKIxRvaZzzMa1/NaGy869aVCpux4Ajrab8e9fzicfXcSRmjl5bRvt/bf7lfLVenURieudRYbEGwF17OEWxRasxPlFM00tFo8Lv2culgdy2+qwuOFreFhJ9KNTB61txMePCWJoxVgICAgICAgIGg6b/Y395fnOjhfix/PDTF7mDoUeo3gv6y3Fe5txPh6KspI6raT22B+FjOSYmY6OesxE9Y2iplq76iWLBg3K5Yg324eyJnGKPLWc8+OmmalhrFSWJITRc8973PftLRXXVna+41rztgp5ebKrVNSLYhdIF7cL9srGPpETPRpOaNzMRqZSaWHCMxXbVa6jYXHP8A97JeKxE7hna82iInwzSyhAQEBAQEDxXpc/2cfxaf1Ts4H4rn4n4b0nR77Jhvwk+kTny++W1PbDPWwQZw5J+7t7pJHzmE0iZ22rkmK8v86sS5UoBAJ9sv5qV0+ABlPRjS88RaZ39NM1fCakRQ1tBUg2B9ntEvNNxEfJSuTVpmY7qJghcmoQ5IC7gAAb8B8ZEU67t1TOXpqvRjTLF0upJIYBe8aRYEd428pHpRqYlM555otHhSnl5QAU6hXqqrbA30iwbfg1ojFy+2Uzmi3ujf87fZemXIAw3IZQhB7iTe/bdjJjFVE5rdJ+u2bB4cUqaoCSFFrnie8y1K8tYhTJfntNvmzSyhASAgIEfMP4VX3G+kyt/bK1e8Oeehwfav+l9A2mGDu6eJ8OlGdTkazJ9YfEq9VqmlwFZrX3RTbqgC1zJlji3u0TO0fChxiVVaz1SNRxJJ/drcXVVXgrXtsOXHlHhSu4vqJmfn8mzxmJ9UEJFwXVGN7adWwbwvYfGQ2vbl1LVYjpHpZgtK+kFuLXK6io0hUPWOljY25b7y2mM8RqekMtbPNLuNAYBHYaWN7ourQ91spPZc2tI0mc+pnoz4bMXaqKboqEqG9skm4v1OrZgOB3+EaWrkmbamGykNiBSSqSEwrCSAgIEbMj+5rfhv9JlMntlFu0uNdGftmG98TxOF+LDyeG+LDt09567QZkaiVnqMKpoqEN0qBQAPaJTi2/Huloc2Tmi02nevu3OIqlabMi6iFLBb2vYXteVb2nUbhq8Vn6qV0LqDBdLEkLdlLEHSpOygcvvCTpjbPEdlBn21I6ANRsyktrH7zRqC6PZvvc2uI0ev2nX83pcM4fqk0lVWqOgZnNrI2nrEJszch3cY0etb5f3bmQ6CAgICAgICAgaDpv8AY395fnOjhfix/PDTF7mDoWOq3ur+stxXubcT4ejrIWVgGKkggMLXHeL7XnK5JjcNPkzstetTY1QqqrKKrambdgaiML9XgLX48hJlhimeea9f1TsZmApNZxtoZw1+JS10t22O0aaWycs9UCjn5Zwpp2Gr1bbsSGA3J6mnQDte/faTplGfc9hM9ZuqtNWYuiLZ20EOGIbUU3toPAGRojPM9Ijr+6dl2ONVqgKqug206iXG5F2UqLA2uCCbxMNcd5tM7TpDQgICAgIHivS3/s4/i0/qnZwPxXPxPw3pOj32TDfhJ9InNl98tqe2Fc5olkuDWOm50UmCMx5bkjh2XlYUyxMxvr9oXZLWNTD0mdrsV6x7+BB7xwPfE904pmaRMouJz0U1JNM6lLh0B3AQ2vw3uWS3vRpnbPqO3zY1z06XOhAykAXZwrXBNkJp6mYW4W740evOv5+yv7cZlZkogqEpvcsb3qb7qFJAUbk/lGj15nrEfL+7bYWrrRW6u4v1TqX4GwuJDas7jbLCxAQEBICAkjBjxelU9xvpMpf2rV7w8L6LsvqUGxIqrpJWmQNv5bfpMcNZiero4i0TEadAInS5UDB5UKTMwq1WLe1qa4Jta9rcbASdsq4orO9yswGSrRK6KlUgEtpL3Ulr3LC2/E8Y2imGKdplIzTDmrSamAOuNDE8lPFh2ns74hfJWbV5fmtOWLdSjOhVQl1NrqvANcG/E9+8bR6ceOjEclp3JLPY67Jq6o9ZfXYd9zxjavo1+v8A2kNgQaiuWY6d1S/VBsV1Wte9iecbX5I3tKkLkCklXyQlWQkgICBFzQfuK1v92/0mUye2UW7S410ZJ/xuHGlhZxe4IGzW+c8nh8VovEuTFweXHNclo6S7fPZdjX4rKVqMSz1NLEF6YbqNa3EcQNhsCAZO2VsUWnrM/ZOqEgHSLm2wvYeF+UhpPbo12FyhVpKpJVgzVNSG1na99N+W9rHlJ2yrhiK6/VdUyhWIJep93V1ratBupaw5HstG0zhifMr62WKyhNTBbsWUHZtRuQ23C/ZG0ziiY14TpDQgICAgICAgIGm6XYc1MJVC8RZvI3M1wWiuSJlfHOrI3QyiwpFmINwoAAtYWvvv3zTiZ/NptxE9YhvsRRDqykkAi1wSp8QRuDOZy2jcaR8Fly0mZtbu5AXW5udI3CiwAAv3SdqVxxWd73P1W5hg/XNSBA0Iwqk331LwUDs33iJL05pjfaOo2WKS/WcK99dMHqEsLE2tcX7jGz043/pbRyhFYMWdmBVgWa/sBgo22tZjG0RhrE7ZsPggjs+pmZhpuxvZbk6RYcLmQtWkRO0qFyAgICAgeG9MDf6vUdtamPmZ2cD8Vz8T7HqshW2Fw4/y0+kTmye+W1e0MmNwPrSD6yohFxdGtcHkQQR8eMrtFqc3mY+zNhcOtJFRBZV2G9z4kniZCa1isahCp5YGau9VRerZLAn2V4G/83PbsHZJ2zjHEzM28rmysEC9WqSCbPqGoAixXYcD5xtPpb8yuo5WqKVps63VF1A9ayCw3N+UbTGKIjUJOFw4poFXgO3c7m5J77mQtWsVjUMsLEBAQEBICSMOMrinTdyLhVJIHE25QmHnOh2YJWetb2rKb/8ADvt5yZTZ6mQqQEBAQEBAQEC2Sp5VhKshYgICBbUQMCDwIIPxgck6Ot67NSnALUJJA9r1d7c7jgJyY41Z7/GYojhK9etddPu67Ot4BAQEBAQEBAQEBAQEBAQNV0nYjDVLc9IPgWF5rg+JDXD74ReiddXp9Ug6RpPiDwl+Ij8zTiI6t/OdzEBAQEBAQEBAQEBA576ZqlsNhl/mrj8lP953cD7rT9HNxPtj7vc5ammjSHYij+kTit3l0R2SZCSAgICAgICAgICAkBJGHF0w1NweBUg+UieyY7vK9CMgFFnrB2s91Cmw+8ezsjmmV7y9hJZkBAQEBAQEBAtMlSVYSrIWICAgIHNsLlRwWZ+uZXCan1OVUUwr8G18+PPhMopqd7elm4ycuPk18v7OkKbgEbg7gzV5qsBAQEBAQEBAQEBAQEBA1+f0y2HqgC5te3gby1LRW0TLTF74a7oiraarEGxc6bi2wtw7uMvltE9pbcTMbiIehmTlICAgICAgICAgICBzj0voznLkVSb1mJsCf5BvbxndwVq15pmfDm4iJnl183RKK2VR2AD8pwulfAQEBAQEBAQEBAQEBIGPEGyt4SLT0Wr3YMswppU9JYsSSxJ7+Q7orGoLTuUuWVICAgICAgICBaZKkqiEwSEwrCSAgIEPN8GtehVpuLh0KkfCRKYnUmT0tGHoLa2mmi2uWtZQLXO5iCUySggICAgICAgICAgICAgWubAk8ALmRPZMdZYsCtqa25i/mb/rIp2Wv7pZ5ZQgICAgICAgICAgIFCoPKBWAgICAgICAgICAgICAgWVFuLd4lbJidL5ZBAQEBAQEBAQEC0yVJBBCsLKyEkBAQLavst4H5QMWBN6VO/HSL+UiOyZ7s8lBAQEBAQEBAQEBAQEBAiZsjtRqClbWRZb8N9rn4Sl98vRfHrmjaTTFgAewCWhSe66SEBAQEBAQEBAQEBAQEBAQEBAQEBAQEBAQEBApIFZIQEBAQEBAQEBAQaICAgICAgICAgICAgICAgICAgICAgICAgICAgICAgICAgICAgICAgICAgICAgIC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dobe Garamond Pro" panose="02020502060506020403" pitchFamily="18" charset="0"/>
            </a:endParaRPr>
          </a:p>
        </p:txBody>
      </p:sp>
      <p:pic>
        <p:nvPicPr>
          <p:cNvPr id="13" name="Picture 3" descr="M:\Education, Research and Training Division\Medical Education\2. ARSHEP\ARSHEP Logos\ARSHEP_LOGO_2013_largeBW.jpg"/>
          <p:cNvPicPr>
            <a:picLocks noChangeAspect="1" noChangeArrowheads="1"/>
          </p:cNvPicPr>
          <p:nvPr/>
        </p:nvPicPr>
        <p:blipFill>
          <a:blip r:embed="rId3"/>
          <a:srcRect/>
          <a:stretch>
            <a:fillRect/>
          </a:stretch>
        </p:blipFill>
        <p:spPr bwMode="auto">
          <a:xfrm>
            <a:off x="2743200" y="4953000"/>
            <a:ext cx="2514600" cy="1371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 Rates at 1 Year</a:t>
            </a:r>
            <a:endParaRPr lang="en-US" dirty="0"/>
          </a:p>
        </p:txBody>
      </p:sp>
      <p:pic>
        <p:nvPicPr>
          <p:cNvPr id="5" name="Content Placeholder 4"/>
          <p:cNvPicPr>
            <a:picLocks noGrp="1" noChangeAspect="1"/>
          </p:cNvPicPr>
          <p:nvPr>
            <p:ph sz="quarter" idx="10"/>
          </p:nvPr>
        </p:nvPicPr>
        <p:blipFill rotWithShape="1">
          <a:blip r:embed="rId3"/>
          <a:srcRect l="50000" t="26393" r="33333" b="56174"/>
          <a:stretch/>
        </p:blipFill>
        <p:spPr>
          <a:xfrm>
            <a:off x="1219200" y="1524000"/>
            <a:ext cx="7086600" cy="3810000"/>
          </a:xfrm>
          <a:prstGeom prst="rect">
            <a:avLst/>
          </a:prstGeom>
          <a:ln>
            <a:solidFill>
              <a:schemeClr val="bg1"/>
            </a:solidFill>
          </a:ln>
        </p:spPr>
      </p:pic>
      <p:sp>
        <p:nvSpPr>
          <p:cNvPr id="6" name="TextBox 5"/>
          <p:cNvSpPr txBox="1"/>
          <p:nvPr/>
        </p:nvSpPr>
        <p:spPr>
          <a:xfrm>
            <a:off x="3759046" y="6248400"/>
            <a:ext cx="2260426" cy="307777"/>
          </a:xfrm>
          <a:prstGeom prst="rect">
            <a:avLst/>
          </a:prstGeom>
          <a:noFill/>
        </p:spPr>
        <p:txBody>
          <a:bodyPr wrap="none" rtlCol="0">
            <a:spAutoFit/>
          </a:bodyPr>
          <a:lstStyle/>
          <a:p>
            <a:r>
              <a:rPr lang="en-US" sz="1400" dirty="0" smtClean="0">
                <a:solidFill>
                  <a:schemeClr val="tx1"/>
                </a:solidFill>
                <a:effectLst/>
                <a:latin typeface="Adobe Garamond Pro" panose="02020502060506020403" pitchFamily="18" charset="0"/>
              </a:rPr>
              <a:t>www.choiceproject.wustl.edu</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59254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Women Satisfied with Their Method?</a:t>
            </a:r>
            <a:endParaRPr lang="en-US" dirty="0"/>
          </a:p>
        </p:txBody>
      </p:sp>
      <p:pic>
        <p:nvPicPr>
          <p:cNvPr id="4" name="Content Placeholder 3"/>
          <p:cNvPicPr>
            <a:picLocks noGrp="1" noChangeAspect="1"/>
          </p:cNvPicPr>
          <p:nvPr>
            <p:ph sz="quarter" idx="10"/>
          </p:nvPr>
        </p:nvPicPr>
        <p:blipFill rotWithShape="1">
          <a:blip r:embed="rId3"/>
          <a:srcRect l="50000" t="53620" r="32352" b="22850"/>
          <a:stretch/>
        </p:blipFill>
        <p:spPr>
          <a:xfrm>
            <a:off x="1219200" y="1447800"/>
            <a:ext cx="6705600" cy="3886200"/>
          </a:xfrm>
          <a:prstGeom prst="rect">
            <a:avLst/>
          </a:prstGeom>
          <a:ln>
            <a:solidFill>
              <a:schemeClr val="tx1"/>
            </a:solidFill>
          </a:ln>
        </p:spPr>
      </p:pic>
      <p:sp>
        <p:nvSpPr>
          <p:cNvPr id="5" name="TextBox 4"/>
          <p:cNvSpPr txBox="1"/>
          <p:nvPr/>
        </p:nvSpPr>
        <p:spPr>
          <a:xfrm>
            <a:off x="3759047" y="6281853"/>
            <a:ext cx="2260426" cy="307777"/>
          </a:xfrm>
          <a:prstGeom prst="rect">
            <a:avLst/>
          </a:prstGeom>
          <a:noFill/>
        </p:spPr>
        <p:txBody>
          <a:bodyPr wrap="none" rtlCol="0">
            <a:spAutoFit/>
          </a:bodyPr>
          <a:lstStyle/>
          <a:p>
            <a:r>
              <a:rPr lang="en-US" sz="1400" dirty="0" smtClean="0">
                <a:solidFill>
                  <a:schemeClr val="tx1"/>
                </a:solidFill>
                <a:effectLst/>
                <a:latin typeface="Adobe Garamond Pro" panose="02020502060506020403" pitchFamily="18" charset="0"/>
              </a:rPr>
              <a:t>www.choiceproject.wustl.edu</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38396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Rates:  U.S. vs. CHOICE</a:t>
            </a:r>
            <a:endParaRPr lang="en-US" dirty="0"/>
          </a:p>
        </p:txBody>
      </p:sp>
      <p:pic>
        <p:nvPicPr>
          <p:cNvPr id="4" name="Content Placeholder 3"/>
          <p:cNvPicPr>
            <a:picLocks noGrp="1" noChangeAspect="1"/>
          </p:cNvPicPr>
          <p:nvPr>
            <p:ph sz="quarter" idx="10"/>
          </p:nvPr>
        </p:nvPicPr>
        <p:blipFill rotWithShape="1">
          <a:blip r:embed="rId3"/>
          <a:srcRect l="28432" t="30091" r="43862" b="37723"/>
          <a:stretch/>
        </p:blipFill>
        <p:spPr>
          <a:xfrm>
            <a:off x="1295400" y="1676400"/>
            <a:ext cx="6477000" cy="3500161"/>
          </a:xfrm>
          <a:prstGeom prst="rect">
            <a:avLst/>
          </a:prstGeom>
          <a:ln>
            <a:solidFill>
              <a:schemeClr val="tx1"/>
            </a:solidFill>
          </a:ln>
        </p:spPr>
      </p:pic>
      <p:sp>
        <p:nvSpPr>
          <p:cNvPr id="6" name="Rectangle 5"/>
          <p:cNvSpPr/>
          <p:nvPr/>
        </p:nvSpPr>
        <p:spPr>
          <a:xfrm>
            <a:off x="3543911" y="6113502"/>
            <a:ext cx="2526076" cy="307777"/>
          </a:xfrm>
          <a:prstGeom prst="rect">
            <a:avLst/>
          </a:prstGeom>
        </p:spPr>
        <p:txBody>
          <a:bodyPr wrap="none">
            <a:spAutoFit/>
          </a:bodyPr>
          <a:lstStyle/>
          <a:p>
            <a:r>
              <a:rPr lang="en-US" sz="1400" dirty="0">
                <a:solidFill>
                  <a:schemeClr val="tx1"/>
                </a:solidFill>
                <a:effectLst/>
                <a:latin typeface="Adobe Garamond Pro" panose="02020502060506020403" pitchFamily="18" charset="0"/>
              </a:rPr>
              <a:t>N </a:t>
            </a:r>
            <a:r>
              <a:rPr lang="en-US" sz="1400" dirty="0" err="1">
                <a:solidFill>
                  <a:schemeClr val="tx1"/>
                </a:solidFill>
                <a:effectLst/>
                <a:latin typeface="Adobe Garamond Pro" panose="02020502060506020403" pitchFamily="18" charset="0"/>
              </a:rPr>
              <a:t>Engl</a:t>
            </a:r>
            <a:r>
              <a:rPr lang="en-US" sz="1400" dirty="0">
                <a:solidFill>
                  <a:schemeClr val="tx1"/>
                </a:solidFill>
                <a:effectLst/>
                <a:latin typeface="Adobe Garamond Pro" panose="02020502060506020403" pitchFamily="18" charset="0"/>
              </a:rPr>
              <a:t> J Med 2014;371:1316-23</a:t>
            </a:r>
          </a:p>
        </p:txBody>
      </p:sp>
    </p:spTree>
    <p:extLst>
      <p:ext uri="{BB962C8B-B14F-4D97-AF65-F5344CB8AC3E}">
        <p14:creationId xmlns:p14="http://schemas.microsoft.com/office/powerpoint/2010/main" val="1031620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Use Increasing for Teens</a:t>
            </a:r>
            <a:br>
              <a:rPr lang="en-US" dirty="0" smtClean="0"/>
            </a:br>
            <a:r>
              <a:rPr lang="en-US" dirty="0" smtClean="0"/>
              <a:t>(15-19 years old)</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95437731"/>
              </p:ext>
            </p:extLst>
          </p:nvPr>
        </p:nvGraphicFramePr>
        <p:xfrm>
          <a:off x="685800" y="1295400"/>
          <a:ext cx="7772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72349" y="6324600"/>
            <a:ext cx="2879058" cy="307777"/>
          </a:xfrm>
          <a:prstGeom prst="rect">
            <a:avLst/>
          </a:prstGeom>
          <a:noFill/>
        </p:spPr>
        <p:txBody>
          <a:bodyPr wrap="none" rtlCol="0">
            <a:spAutoFit/>
          </a:bodyPr>
          <a:lstStyle/>
          <a:p>
            <a:r>
              <a:rPr lang="en-US" sz="1400" dirty="0" smtClean="0">
                <a:solidFill>
                  <a:schemeClr val="tx1"/>
                </a:solidFill>
                <a:effectLst/>
                <a:latin typeface="Adobe Garamond Pro" panose="02020502060506020403" pitchFamily="18" charset="0"/>
              </a:rPr>
              <a:t>Finer et al. Fertility and Sterility. 2012.</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3457801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228600"/>
            <a:ext cx="4648200" cy="6248400"/>
          </a:xfrm>
        </p:spPr>
        <p:txBody>
          <a:bodyPr/>
          <a:lstStyle/>
          <a:p>
            <a:r>
              <a:rPr lang="en-US" b="0" cap="none" dirty="0" smtClean="0"/>
              <a:t>What is </a:t>
            </a:r>
            <a:r>
              <a:rPr lang="en-US" b="0" dirty="0" err="1" smtClean="0"/>
              <a:t>Larc</a:t>
            </a:r>
            <a:r>
              <a:rPr lang="en-US" b="0" dirty="0" smtClean="0"/>
              <a:t>? </a:t>
            </a:r>
            <a:r>
              <a:rPr lang="en-US" u="sng" dirty="0" smtClean="0"/>
              <a:t/>
            </a:r>
            <a:br>
              <a:rPr lang="en-US" u="sng" dirty="0" smtClean="0"/>
            </a:br>
            <a:r>
              <a:rPr lang="en-US" dirty="0" smtClean="0">
                <a:solidFill>
                  <a:srgbClr val="FFC000"/>
                </a:solidFill>
              </a:rPr>
              <a:t/>
            </a:r>
            <a:br>
              <a:rPr lang="en-US" dirty="0" smtClean="0">
                <a:solidFill>
                  <a:srgbClr val="FFC000"/>
                </a:solidFill>
              </a:rPr>
            </a:br>
            <a:r>
              <a:rPr lang="en-US" cap="none" dirty="0" smtClean="0">
                <a:solidFill>
                  <a:srgbClr val="FFC000"/>
                </a:solidFill>
              </a:rPr>
              <a:t>Long-</a:t>
            </a:r>
            <a:br>
              <a:rPr lang="en-US" cap="none" dirty="0" smtClean="0">
                <a:solidFill>
                  <a:srgbClr val="FFC000"/>
                </a:solidFill>
              </a:rPr>
            </a:br>
            <a:r>
              <a:rPr lang="en-US" cap="none" dirty="0" smtClean="0">
                <a:solidFill>
                  <a:srgbClr val="FFC000"/>
                </a:solidFill>
              </a:rPr>
              <a:t> </a:t>
            </a:r>
            <a:br>
              <a:rPr lang="en-US" cap="none" dirty="0" smtClean="0">
                <a:solidFill>
                  <a:srgbClr val="FFC000"/>
                </a:solidFill>
              </a:rPr>
            </a:br>
            <a:r>
              <a:rPr lang="en-US" cap="none" dirty="0" smtClean="0">
                <a:solidFill>
                  <a:srgbClr val="FFC000"/>
                </a:solidFill>
              </a:rPr>
              <a:t>Acting </a:t>
            </a:r>
            <a:br>
              <a:rPr lang="en-US" cap="none" dirty="0" smtClean="0">
                <a:solidFill>
                  <a:srgbClr val="FFC000"/>
                </a:solidFill>
              </a:rPr>
            </a:br>
            <a:r>
              <a:rPr lang="en-US" cap="none" dirty="0" smtClean="0">
                <a:solidFill>
                  <a:srgbClr val="FFC000"/>
                </a:solidFill>
              </a:rPr>
              <a:t/>
            </a:r>
            <a:br>
              <a:rPr lang="en-US" cap="none" dirty="0" smtClean="0">
                <a:solidFill>
                  <a:srgbClr val="FFC000"/>
                </a:solidFill>
              </a:rPr>
            </a:br>
            <a:r>
              <a:rPr lang="en-US" cap="none" dirty="0" smtClean="0">
                <a:solidFill>
                  <a:srgbClr val="FFC000"/>
                </a:solidFill>
              </a:rPr>
              <a:t>Reversible </a:t>
            </a:r>
            <a:br>
              <a:rPr lang="en-US" cap="none" dirty="0" smtClean="0">
                <a:solidFill>
                  <a:srgbClr val="FFC000"/>
                </a:solidFill>
              </a:rPr>
            </a:br>
            <a:r>
              <a:rPr lang="en-US" cap="none" dirty="0">
                <a:solidFill>
                  <a:srgbClr val="FFC000"/>
                </a:solidFill>
              </a:rPr>
              <a:t/>
            </a:r>
            <a:br>
              <a:rPr lang="en-US" cap="none" dirty="0">
                <a:solidFill>
                  <a:srgbClr val="FFC000"/>
                </a:solidFill>
              </a:rPr>
            </a:br>
            <a:r>
              <a:rPr lang="en-US" cap="none" dirty="0" smtClean="0">
                <a:solidFill>
                  <a:srgbClr val="FFC000"/>
                </a:solidFill>
              </a:rPr>
              <a:t>Contraception</a:t>
            </a:r>
            <a:endParaRPr lang="en-US" dirty="0">
              <a:solidFill>
                <a:srgbClr val="FFC000"/>
              </a:solidFill>
            </a:endParaRPr>
          </a:p>
        </p:txBody>
      </p:sp>
      <p:sp>
        <p:nvSpPr>
          <p:cNvPr id="2" name="TextBox 1"/>
          <p:cNvSpPr txBox="1"/>
          <p:nvPr/>
        </p:nvSpPr>
        <p:spPr>
          <a:xfrm>
            <a:off x="1135529" y="2584824"/>
            <a:ext cx="184666" cy="646331"/>
          </a:xfrm>
          <a:prstGeom prst="rect">
            <a:avLst/>
          </a:prstGeom>
          <a:noFill/>
        </p:spPr>
        <p:txBody>
          <a:bodyPr wrap="none" rtlCol="0">
            <a:spAutoFit/>
          </a:bodyPr>
          <a:lstStyle/>
          <a:p>
            <a:endParaRPr lang="en-US" dirty="0">
              <a:latin typeface="Adobe Garamond Pro" panose="02020502060506020403" pitchFamily="18" charset="0"/>
            </a:endParaRPr>
          </a:p>
        </p:txBody>
      </p:sp>
      <p:pic>
        <p:nvPicPr>
          <p:cNvPr id="5" name="Picture 4" descr="thepill iud.jpg"/>
          <p:cNvPicPr>
            <a:picLocks noChangeAspect="1"/>
          </p:cNvPicPr>
          <p:nvPr/>
        </p:nvPicPr>
        <p:blipFill rotWithShape="1">
          <a:blip r:embed="rId3">
            <a:extLst>
              <a:ext uri="{28A0092B-C50C-407E-A947-70E740481C1C}">
                <a14:useLocalDpi xmlns:a14="http://schemas.microsoft.com/office/drawing/2010/main" val="0"/>
              </a:ext>
            </a:extLst>
          </a:blip>
          <a:srcRect l="-761" t="2835" r="761" b="24563"/>
          <a:stretch/>
        </p:blipFill>
        <p:spPr>
          <a:xfrm>
            <a:off x="228600" y="533400"/>
            <a:ext cx="4343400" cy="5856944"/>
          </a:xfrm>
          <a:prstGeom prst="rect">
            <a:avLst/>
          </a:prstGeom>
        </p:spPr>
      </p:pic>
    </p:spTree>
    <p:extLst>
      <p:ext uri="{BB962C8B-B14F-4D97-AF65-F5344CB8AC3E}">
        <p14:creationId xmlns:p14="http://schemas.microsoft.com/office/powerpoint/2010/main" val="417245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dirty="0" smtClean="0"/>
              <a:t>	</a:t>
            </a:r>
            <a:r>
              <a:rPr lang="en-US" sz="2800" dirty="0" smtClean="0"/>
              <a:t> Long-Acting Reversible Contraception</a:t>
            </a:r>
            <a:br>
              <a:rPr lang="en-US" sz="2800" dirty="0" smtClean="0"/>
            </a:br>
            <a:r>
              <a:rPr lang="en-US" sz="2800" dirty="0" smtClean="0"/>
              <a:t>	(LARC) = IUDs and </a:t>
            </a:r>
            <a:r>
              <a:rPr lang="en-US" sz="2800" dirty="0" smtClean="0"/>
              <a:t>Implants</a:t>
            </a:r>
            <a:endParaRPr lang="en-US" sz="2800" dirty="0"/>
          </a:p>
        </p:txBody>
      </p:sp>
      <p:sp>
        <p:nvSpPr>
          <p:cNvPr id="900099" name="Rectangle 3"/>
          <p:cNvSpPr>
            <a:spLocks noGrp="1" noChangeArrowheads="1"/>
          </p:cNvSpPr>
          <p:nvPr>
            <p:ph sz="quarter" idx="10"/>
          </p:nvPr>
        </p:nvSpPr>
        <p:spPr/>
        <p:txBody>
          <a:bodyPr/>
          <a:lstStyle/>
          <a:p>
            <a:r>
              <a:rPr lang="en-US" sz="2200" dirty="0" smtClean="0"/>
              <a:t>Most effective methods: &gt;99%</a:t>
            </a:r>
          </a:p>
          <a:p>
            <a:r>
              <a:rPr lang="en-US" sz="2200" dirty="0" smtClean="0"/>
              <a:t>Safest </a:t>
            </a:r>
          </a:p>
          <a:p>
            <a:pPr lvl="1"/>
            <a:r>
              <a:rPr lang="en-US" sz="2000" dirty="0" smtClean="0"/>
              <a:t>No estrogen</a:t>
            </a:r>
          </a:p>
          <a:p>
            <a:pPr lvl="1"/>
            <a:r>
              <a:rPr lang="en-US" sz="2000" dirty="0" smtClean="0"/>
              <a:t>Contraindications rare</a:t>
            </a:r>
          </a:p>
          <a:p>
            <a:r>
              <a:rPr lang="en-US" sz="2200" dirty="0" smtClean="0"/>
              <a:t>Highest patient satisfaction</a:t>
            </a:r>
          </a:p>
          <a:p>
            <a:pPr lvl="1"/>
            <a:r>
              <a:rPr lang="en-US" sz="2000" dirty="0" smtClean="0"/>
              <a:t>(80% LARC </a:t>
            </a:r>
            <a:r>
              <a:rPr lang="en-US" sz="2000" dirty="0" err="1" smtClean="0"/>
              <a:t>vs</a:t>
            </a:r>
            <a:r>
              <a:rPr lang="en-US" sz="2000" dirty="0" smtClean="0"/>
              <a:t> 50% short acting)</a:t>
            </a:r>
          </a:p>
          <a:p>
            <a:r>
              <a:rPr lang="en-US" sz="2200" dirty="0" smtClean="0"/>
              <a:t>Highest continuation rates</a:t>
            </a:r>
          </a:p>
          <a:p>
            <a:pPr lvl="1"/>
            <a:r>
              <a:rPr lang="en-US" sz="2000" dirty="0" smtClean="0"/>
              <a:t>(86% LARC vs. 55% short acting)</a:t>
            </a:r>
          </a:p>
          <a:p>
            <a:r>
              <a:rPr lang="en-US" sz="2200" dirty="0" smtClean="0"/>
              <a:t>Long-term protection—lasts 3-12 years</a:t>
            </a:r>
          </a:p>
          <a:p>
            <a:r>
              <a:rPr lang="en-US" sz="2200" dirty="0" smtClean="0"/>
              <a:t>Rapid return of fertility</a:t>
            </a:r>
          </a:p>
          <a:p>
            <a:r>
              <a:rPr lang="en-US" sz="2200" dirty="0" smtClean="0"/>
              <a:t>Most cost effective</a:t>
            </a:r>
          </a:p>
          <a:p>
            <a:r>
              <a:rPr lang="en-US" sz="2200" dirty="0" smtClean="0"/>
              <a:t>Least likely to be used by teens</a:t>
            </a:r>
            <a:endParaRPr lang="en-US" sz="2200" dirty="0"/>
          </a:p>
        </p:txBody>
      </p:sp>
      <p:sp>
        <p:nvSpPr>
          <p:cNvPr id="900100" name="Rectangle 4"/>
          <p:cNvSpPr>
            <a:spLocks noChangeArrowheads="1"/>
          </p:cNvSpPr>
          <p:nvPr/>
        </p:nvSpPr>
        <p:spPr bwMode="auto">
          <a:xfrm>
            <a:off x="8594725" y="6400800"/>
            <a:ext cx="10985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lvl="2" algn="r">
              <a:lnSpc>
                <a:spcPct val="80000"/>
              </a:lnSpc>
              <a:buClrTx/>
              <a:buFontTx/>
              <a:buNone/>
            </a:pPr>
            <a:endParaRPr lang="en-US" sz="2000">
              <a:solidFill>
                <a:schemeClr val="tx1"/>
              </a:solidFill>
              <a:effectLst/>
              <a:latin typeface="Humanst521 BT" charset="0"/>
            </a:endParaRPr>
          </a:p>
        </p:txBody>
      </p:sp>
      <p:sp>
        <p:nvSpPr>
          <p:cNvPr id="900101" name="Text Box 6"/>
          <p:cNvSpPr txBox="1">
            <a:spLocks noChangeArrowheads="1"/>
          </p:cNvSpPr>
          <p:nvPr/>
        </p:nvSpPr>
        <p:spPr bwMode="auto">
          <a:xfrm>
            <a:off x="-304800" y="6400800"/>
            <a:ext cx="8242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400" i="1" dirty="0" err="1">
                <a:effectLst/>
                <a:latin typeface="Adobe Garamond Pro" panose="02020502060506020403" pitchFamily="18" charset="0"/>
              </a:rPr>
              <a:t>Secura</a:t>
            </a:r>
            <a:r>
              <a:rPr lang="en-US" sz="1400" i="1" dirty="0">
                <a:effectLst/>
                <a:latin typeface="Adobe Garamond Pro" panose="02020502060506020403" pitchFamily="18" charset="0"/>
              </a:rPr>
              <a:t> GM. The Contraceptive Choice Project. Am J </a:t>
            </a:r>
            <a:r>
              <a:rPr lang="en-US" sz="1400" i="1" dirty="0" err="1">
                <a:effectLst/>
                <a:latin typeface="Adobe Garamond Pro" panose="02020502060506020403" pitchFamily="18" charset="0"/>
              </a:rPr>
              <a:t>Obstet</a:t>
            </a:r>
            <a:r>
              <a:rPr lang="en-US" sz="1400" i="1" dirty="0">
                <a:effectLst/>
                <a:latin typeface="Adobe Garamond Pro" panose="02020502060506020403" pitchFamily="18" charset="0"/>
              </a:rPr>
              <a:t> Gyn. 2011.</a:t>
            </a:r>
          </a:p>
        </p:txBody>
      </p:sp>
      <p:pic>
        <p:nvPicPr>
          <p:cNvPr id="900102" name="Picture 8" descr="IUD%20history%20bmp" hidden="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984750" y="1636713"/>
            <a:ext cx="3705225" cy="2657475"/>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76200"/>
            <a:ext cx="8153400" cy="990600"/>
          </a:xfrm>
        </p:spPr>
        <p:txBody>
          <a:bodyPr anchor="ctr" anchorCtr="0">
            <a:normAutofit/>
          </a:bodyPr>
          <a:lstStyle/>
          <a:p>
            <a:r>
              <a:rPr lang="en-US" dirty="0" err="1">
                <a:latin typeface="+mj-lt"/>
              </a:rPr>
              <a:t>Levonorgestrel</a:t>
            </a:r>
            <a:r>
              <a:rPr lang="en-US" dirty="0">
                <a:latin typeface="+mj-lt"/>
              </a:rPr>
              <a:t> IUD </a:t>
            </a:r>
            <a:r>
              <a:rPr lang="en-US" dirty="0" smtClean="0">
                <a:latin typeface="+mj-lt"/>
              </a:rPr>
              <a:t>(</a:t>
            </a:r>
            <a:r>
              <a:rPr lang="en-US" dirty="0" err="1" smtClean="0">
                <a:latin typeface="+mj-lt"/>
              </a:rPr>
              <a:t>Mirena</a:t>
            </a:r>
            <a:r>
              <a:rPr lang="en-US" dirty="0" smtClean="0">
                <a:latin typeface="+mj-lt"/>
              </a:rPr>
              <a:t>®)</a:t>
            </a:r>
            <a:endParaRPr lang="en-US" dirty="0">
              <a:latin typeface="+mj-lt"/>
            </a:endParaRPr>
          </a:p>
        </p:txBody>
      </p:sp>
      <p:sp>
        <p:nvSpPr>
          <p:cNvPr id="11" name="Rectangle 3"/>
          <p:cNvSpPr txBox="1">
            <a:spLocks noChangeArrowheads="1"/>
          </p:cNvSpPr>
          <p:nvPr/>
        </p:nvSpPr>
        <p:spPr bwMode="auto">
          <a:xfrm>
            <a:off x="3886200" y="1524000"/>
            <a:ext cx="5715000" cy="3276600"/>
          </a:xfrm>
          <a:prstGeom prst="rect">
            <a:avLst/>
          </a:prstGeom>
          <a:noFill/>
          <a:ln w="9525">
            <a:noFill/>
            <a:miter lim="800000"/>
            <a:headEnd/>
            <a:tailEnd/>
          </a:ln>
        </p:spPr>
        <p:txBody>
          <a:bodyPr/>
          <a:lstStyle>
            <a:lvl1pPr marL="228600" indent="-228600"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2286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lvl="2">
              <a:lnSpc>
                <a:spcPct val="90000"/>
              </a:lnSpc>
              <a:spcBef>
                <a:spcPts val="600"/>
              </a:spcBef>
              <a:buFont typeface="Arial" charset="0"/>
              <a:buChar char="•"/>
            </a:pPr>
            <a:r>
              <a:rPr lang="en-US" sz="2400" dirty="0">
                <a:effectLst/>
                <a:latin typeface="+mn-lt"/>
              </a:rPr>
              <a:t>20 mcg </a:t>
            </a:r>
            <a:r>
              <a:rPr lang="en-US" sz="2400" dirty="0" err="1">
                <a:effectLst/>
                <a:latin typeface="+mn-lt"/>
              </a:rPr>
              <a:t>levonorgestrel</a:t>
            </a:r>
            <a:r>
              <a:rPr lang="en-US" sz="2400" dirty="0">
                <a:effectLst/>
                <a:latin typeface="+mn-lt"/>
              </a:rPr>
              <a:t>/</a:t>
            </a:r>
            <a:r>
              <a:rPr lang="en-US" sz="2400" dirty="0" smtClean="0">
                <a:effectLst/>
                <a:latin typeface="+mn-lt"/>
              </a:rPr>
              <a:t>day</a:t>
            </a:r>
          </a:p>
          <a:p>
            <a:pPr lvl="2">
              <a:lnSpc>
                <a:spcPct val="90000"/>
              </a:lnSpc>
              <a:spcBef>
                <a:spcPts val="600"/>
              </a:spcBef>
              <a:buFont typeface="Arial" charset="0"/>
              <a:buChar char="•"/>
            </a:pPr>
            <a:r>
              <a:rPr lang="en-US" sz="2400" dirty="0" smtClean="0">
                <a:effectLst/>
                <a:latin typeface="+mn-lt"/>
              </a:rPr>
              <a:t>Progestin-only method</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5 </a:t>
            </a:r>
            <a:r>
              <a:rPr lang="en-US" sz="2400" dirty="0">
                <a:effectLst/>
                <a:latin typeface="+mn-lt"/>
              </a:rPr>
              <a:t>years use</a:t>
            </a:r>
          </a:p>
          <a:p>
            <a:pPr>
              <a:lnSpc>
                <a:spcPct val="90000"/>
              </a:lnSpc>
              <a:spcBef>
                <a:spcPts val="600"/>
              </a:spcBef>
              <a:buFont typeface="Arial" charset="0"/>
              <a:buChar char="•"/>
            </a:pPr>
            <a:r>
              <a:rPr lang="en-US" sz="2400" dirty="0">
                <a:effectLst/>
                <a:latin typeface="+mn-lt"/>
              </a:rPr>
              <a:t>Cost : ~$</a:t>
            </a:r>
            <a:r>
              <a:rPr lang="en-US" sz="2400" dirty="0" smtClean="0">
                <a:effectLst/>
                <a:latin typeface="+mn-lt"/>
              </a:rPr>
              <a:t>300–$700</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Bleeding pattern:</a:t>
            </a:r>
          </a:p>
          <a:p>
            <a:pPr lvl="1">
              <a:lnSpc>
                <a:spcPct val="90000"/>
              </a:lnSpc>
              <a:spcBef>
                <a:spcPts val="600"/>
              </a:spcBef>
              <a:buFont typeface="Arial" charset="0"/>
              <a:buChar char="•"/>
            </a:pPr>
            <a:r>
              <a:rPr lang="en-US" sz="2200" dirty="0">
                <a:effectLst/>
                <a:latin typeface="+mn-lt"/>
              </a:rPr>
              <a:t>L</a:t>
            </a:r>
            <a:r>
              <a:rPr lang="en-US" sz="2200" dirty="0" smtClean="0">
                <a:effectLst/>
                <a:latin typeface="+mn-lt"/>
              </a:rPr>
              <a:t>ight spotting initially:</a:t>
            </a:r>
          </a:p>
          <a:p>
            <a:pPr lvl="3">
              <a:lnSpc>
                <a:spcPct val="90000"/>
              </a:lnSpc>
              <a:spcBef>
                <a:spcPts val="600"/>
              </a:spcBef>
              <a:buFont typeface="Arial" charset="0"/>
              <a:buChar char="•"/>
            </a:pPr>
            <a:r>
              <a:rPr lang="en-US" sz="2000" dirty="0" smtClean="0">
                <a:effectLst/>
                <a:latin typeface="+mn-lt"/>
              </a:rPr>
              <a:t>25% at 6 months</a:t>
            </a:r>
          </a:p>
          <a:p>
            <a:pPr lvl="3">
              <a:lnSpc>
                <a:spcPct val="90000"/>
              </a:lnSpc>
              <a:spcBef>
                <a:spcPts val="600"/>
              </a:spcBef>
              <a:buFont typeface="Arial" charset="0"/>
              <a:buChar char="•"/>
            </a:pPr>
            <a:r>
              <a:rPr lang="en-US" sz="2000" dirty="0" smtClean="0">
                <a:effectLst/>
                <a:latin typeface="+mn-lt"/>
              </a:rPr>
              <a:t>~10% at 1 year</a:t>
            </a:r>
          </a:p>
          <a:p>
            <a:pPr lvl="1">
              <a:lnSpc>
                <a:spcPct val="90000"/>
              </a:lnSpc>
              <a:spcBef>
                <a:spcPts val="600"/>
              </a:spcBef>
              <a:buFont typeface="Arial" charset="0"/>
              <a:buChar char="•"/>
            </a:pPr>
            <a:r>
              <a:rPr lang="en-US" sz="2200" dirty="0" smtClean="0">
                <a:effectLst/>
                <a:latin typeface="+mn-lt"/>
              </a:rPr>
              <a:t>Amenorrhea in: </a:t>
            </a:r>
          </a:p>
          <a:p>
            <a:pPr lvl="3">
              <a:lnSpc>
                <a:spcPct val="90000"/>
              </a:lnSpc>
              <a:spcBef>
                <a:spcPts val="600"/>
              </a:spcBef>
              <a:buFont typeface="Arial" charset="0"/>
              <a:buChar char="•"/>
            </a:pPr>
            <a:r>
              <a:rPr lang="en-US" sz="2000" dirty="0" smtClean="0">
                <a:effectLst/>
                <a:latin typeface="+mn-lt"/>
              </a:rPr>
              <a:t>44% </a:t>
            </a:r>
            <a:r>
              <a:rPr lang="en-US" sz="2000" dirty="0">
                <a:effectLst/>
                <a:latin typeface="+mn-lt"/>
              </a:rPr>
              <a:t>by </a:t>
            </a:r>
            <a:r>
              <a:rPr lang="en-US" sz="2000" dirty="0" smtClean="0">
                <a:effectLst/>
                <a:latin typeface="+mn-lt"/>
              </a:rPr>
              <a:t>6 months</a:t>
            </a:r>
          </a:p>
          <a:p>
            <a:pPr lvl="3">
              <a:lnSpc>
                <a:spcPct val="90000"/>
              </a:lnSpc>
              <a:spcBef>
                <a:spcPts val="600"/>
              </a:spcBef>
              <a:buFont typeface="Arial" charset="0"/>
              <a:buChar char="•"/>
            </a:pPr>
            <a:r>
              <a:rPr lang="en-US" sz="2000" dirty="0" smtClean="0">
                <a:effectLst/>
                <a:latin typeface="+mn-lt"/>
              </a:rPr>
              <a:t>50% by 12 months</a:t>
            </a:r>
          </a:p>
          <a:p>
            <a:pPr lvl="1">
              <a:lnSpc>
                <a:spcPct val="90000"/>
              </a:lnSpc>
              <a:spcBef>
                <a:spcPts val="600"/>
              </a:spcBef>
              <a:buFont typeface="Arial" charset="0"/>
              <a:buChar char="•"/>
            </a:pPr>
            <a:endParaRPr lang="en-US" sz="2400" dirty="0">
              <a:effectLst/>
              <a:latin typeface="+mn-lt"/>
            </a:endParaRPr>
          </a:p>
          <a:p>
            <a:pPr marL="0" indent="0">
              <a:lnSpc>
                <a:spcPct val="90000"/>
              </a:lnSpc>
              <a:spcBef>
                <a:spcPts val="600"/>
              </a:spcBef>
            </a:pPr>
            <a:endParaRPr lang="en-US" sz="2400" dirty="0">
              <a:effectLst/>
              <a:latin typeface="+mn-lt"/>
            </a:endParaRPr>
          </a:p>
          <a:p>
            <a:pPr>
              <a:lnSpc>
                <a:spcPct val="90000"/>
              </a:lnSpc>
              <a:spcBef>
                <a:spcPts val="600"/>
              </a:spcBef>
              <a:buClr>
                <a:srgbClr val="5C5CAE"/>
              </a:buClr>
              <a:buFont typeface="Arial" charset="0"/>
              <a:buChar char="•"/>
            </a:pPr>
            <a:endParaRPr lang="en-US" sz="2400" dirty="0">
              <a:effectLst/>
              <a:latin typeface="+mn-lt"/>
            </a:endParaRPr>
          </a:p>
        </p:txBody>
      </p:sp>
      <p:sp>
        <p:nvSpPr>
          <p:cNvPr id="83973" name="Rectangle 6"/>
          <p:cNvSpPr>
            <a:spLocks noChangeArrowheads="1"/>
          </p:cNvSpPr>
          <p:nvPr/>
        </p:nvSpPr>
        <p:spPr bwMode="auto">
          <a:xfrm>
            <a:off x="2133600" y="6159079"/>
            <a:ext cx="5740400"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buClrTx/>
              <a:buFontTx/>
              <a:buNone/>
            </a:pPr>
            <a:r>
              <a:rPr lang="en-US" sz="1400" dirty="0" err="1" smtClean="0">
                <a:solidFill>
                  <a:schemeClr val="tx1"/>
                </a:solidFill>
                <a:effectLst/>
                <a:latin typeface="Adobe Garamond Pro" panose="02020502060506020403" pitchFamily="18" charset="0"/>
              </a:rPr>
              <a:t>Trussel</a:t>
            </a:r>
            <a:r>
              <a:rPr lang="en-US" sz="1400" dirty="0" smtClean="0">
                <a:solidFill>
                  <a:schemeClr val="tx1"/>
                </a:solidFill>
                <a:effectLst/>
                <a:latin typeface="Adobe Garamond Pro" panose="02020502060506020403" pitchFamily="18" charset="0"/>
              </a:rPr>
              <a:t> </a:t>
            </a:r>
            <a:r>
              <a:rPr lang="en-US" sz="1400" dirty="0">
                <a:solidFill>
                  <a:schemeClr val="tx1"/>
                </a:solidFill>
                <a:effectLst/>
                <a:latin typeface="Adobe Garamond Pro" panose="02020502060506020403" pitchFamily="18" charset="0"/>
              </a:rPr>
              <a:t>J. </a:t>
            </a:r>
            <a:r>
              <a:rPr lang="en-US" sz="1400" i="1" dirty="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 </a:t>
            </a:r>
            <a:endParaRPr lang="en-US" sz="1400" dirty="0" smtClean="0">
              <a:solidFill>
                <a:schemeClr val="tx1"/>
              </a:solidFill>
              <a:effectLst/>
              <a:latin typeface="Adobe Garamond Pro" panose="02020502060506020403" pitchFamily="18" charset="0"/>
            </a:endParaRPr>
          </a:p>
          <a:p>
            <a:pPr>
              <a:spcBef>
                <a:spcPct val="50000"/>
              </a:spcBef>
              <a:buClrTx/>
              <a:buFontTx/>
              <a:buNone/>
            </a:pPr>
            <a:r>
              <a:rPr lang="en-US" sz="1400" dirty="0" smtClean="0">
                <a:solidFill>
                  <a:schemeClr val="tx1"/>
                </a:solidFill>
                <a:effectLst/>
                <a:latin typeface="Adobe Garamond Pro" panose="02020502060506020403" pitchFamily="18" charset="0"/>
              </a:rPr>
              <a:t>Hidalgo </a:t>
            </a:r>
            <a:r>
              <a:rPr lang="en-US" sz="1400" dirty="0">
                <a:solidFill>
                  <a:schemeClr val="tx1"/>
                </a:solidFill>
                <a:effectLst/>
                <a:latin typeface="Adobe Garamond Pro" panose="02020502060506020403" pitchFamily="18" charset="0"/>
              </a:rPr>
              <a:t>M.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a:t>
            </a:r>
          </a:p>
        </p:txBody>
      </p:sp>
      <p:grpSp>
        <p:nvGrpSpPr>
          <p:cNvPr id="83975" name="Group 51"/>
          <p:cNvGrpSpPr>
            <a:grpSpLocks/>
          </p:cNvGrpSpPr>
          <p:nvPr/>
        </p:nvGrpSpPr>
        <p:grpSpPr bwMode="auto">
          <a:xfrm>
            <a:off x="457200" y="1371600"/>
            <a:ext cx="3200400" cy="1143000"/>
            <a:chOff x="472440" y="4084320"/>
            <a:chExt cx="1844040" cy="1661160"/>
          </a:xfrm>
          <a:solidFill>
            <a:schemeClr val="accent2"/>
          </a:solidFill>
        </p:grpSpPr>
        <p:sp>
          <p:nvSpPr>
            <p:cNvPr id="51" name="Rectangle 50"/>
            <p:cNvSpPr>
              <a:spLocks noChangeArrowheads="1"/>
            </p:cNvSpPr>
            <p:nvPr/>
          </p:nvSpPr>
          <p:spPr bwMode="auto">
            <a:xfrm>
              <a:off x="472440" y="4084320"/>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3977" name="Text Box 45"/>
            <p:cNvSpPr txBox="1">
              <a:spLocks noChangeArrowheads="1"/>
            </p:cNvSpPr>
            <p:nvPr/>
          </p:nvSpPr>
          <p:spPr bwMode="auto">
            <a:xfrm>
              <a:off x="483549" y="4413916"/>
              <a:ext cx="1813888" cy="67095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83978" name="Picture 10" descr="mcdc7_mirena"/>
          <p:cNvPicPr>
            <a:picLocks noChangeAspect="1" noChangeArrowheads="1"/>
          </p:cNvPicPr>
          <p:nvPr/>
        </p:nvPicPr>
        <p:blipFill>
          <a:blip r:embed="rId3">
            <a:extLst>
              <a:ext uri="{28A0092B-C50C-407E-A947-70E740481C1C}">
                <a14:useLocalDpi xmlns:a14="http://schemas.microsoft.com/office/drawing/2010/main" val="0"/>
              </a:ext>
            </a:extLst>
          </a:blip>
          <a:srcRect l="6375" r="4382" b="15007"/>
          <a:stretch>
            <a:fillRect/>
          </a:stretch>
        </p:blipFill>
        <p:spPr bwMode="auto">
          <a:xfrm>
            <a:off x="457200" y="2672860"/>
            <a:ext cx="2895601" cy="3118340"/>
          </a:xfrm>
          <a:prstGeom prst="rect">
            <a:avLst/>
          </a:prstGeom>
          <a:noFill/>
          <a:extLst>
            <a:ext uri="{909E8E84-426E-40dd-AFC4-6F175D3DCCD1}">
              <a14:hiddenFill xmlns:a14="http://schemas.microsoft.com/office/drawing/2010/main" xmlns="">
                <a:solidFill>
                  <a:srgbClr val="FFFFFF"/>
                </a:solidFill>
              </a14:hiddenFill>
            </a:ext>
          </a:extLst>
        </p:spPr>
      </p:pic>
      <p:pic>
        <p:nvPicPr>
          <p:cNvPr id="83980" name="Picture 12" descr="More U"/>
          <p:cNvPicPr>
            <a:picLocks noChangeAspect="1" noChangeArrowheads="1"/>
          </p:cNvPicPr>
          <p:nvPr/>
        </p:nvPicPr>
        <p:blipFill>
          <a:blip r:embed="rId4">
            <a:extLst>
              <a:ext uri="{28A0092B-C50C-407E-A947-70E740481C1C}">
                <a14:useLocalDpi xmlns:a14="http://schemas.microsoft.com/office/drawing/2010/main" val="0"/>
              </a:ext>
            </a:extLst>
          </a:blip>
          <a:srcRect l="24464" r="22746" b="3770"/>
          <a:stretch>
            <a:fillRect/>
          </a:stretch>
        </p:blipFill>
        <p:spPr bwMode="auto">
          <a:xfrm>
            <a:off x="7620000" y="2213639"/>
            <a:ext cx="1338262"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8382000" cy="1143000"/>
          </a:xfrm>
        </p:spPr>
        <p:txBody>
          <a:bodyPr anchor="ctr" anchorCtr="0">
            <a:normAutofit/>
          </a:bodyPr>
          <a:lstStyle/>
          <a:p>
            <a:r>
              <a:rPr lang="en-US" dirty="0" err="1">
                <a:latin typeface="+mj-lt"/>
              </a:rPr>
              <a:t>Levonorgestrel</a:t>
            </a:r>
            <a:r>
              <a:rPr lang="en-US" dirty="0">
                <a:latin typeface="+mj-lt"/>
              </a:rPr>
              <a:t> IUD </a:t>
            </a:r>
            <a:r>
              <a:rPr lang="en-US" dirty="0" smtClean="0">
                <a:latin typeface="+mj-lt"/>
              </a:rPr>
              <a:t>(</a:t>
            </a:r>
            <a:r>
              <a:rPr lang="en-US" dirty="0" err="1" smtClean="0">
                <a:latin typeface="+mj-lt"/>
              </a:rPr>
              <a:t>Skyla</a:t>
            </a:r>
            <a:r>
              <a:rPr lang="en-US" dirty="0" smtClean="0">
                <a:latin typeface="+mj-lt"/>
              </a:rPr>
              <a:t>®)</a:t>
            </a:r>
            <a:endParaRPr lang="en-US" dirty="0">
              <a:latin typeface="+mj-lt"/>
            </a:endParaRPr>
          </a:p>
        </p:txBody>
      </p:sp>
      <p:sp>
        <p:nvSpPr>
          <p:cNvPr id="11" name="Rectangle 3"/>
          <p:cNvSpPr txBox="1">
            <a:spLocks noChangeArrowheads="1"/>
          </p:cNvSpPr>
          <p:nvPr/>
        </p:nvSpPr>
        <p:spPr bwMode="auto">
          <a:xfrm>
            <a:off x="3581400" y="1524000"/>
            <a:ext cx="5715000" cy="4648200"/>
          </a:xfrm>
          <a:prstGeom prst="rect">
            <a:avLst/>
          </a:prstGeom>
          <a:noFill/>
          <a:ln w="9525">
            <a:noFill/>
            <a:miter lim="800000"/>
            <a:headEnd/>
            <a:tailEnd/>
          </a:ln>
        </p:spPr>
        <p:txBody>
          <a:bodyPr/>
          <a:lstStyle>
            <a:lvl1pPr marL="228600" indent="-228600"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2286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lvl="2">
              <a:lnSpc>
                <a:spcPct val="90000"/>
              </a:lnSpc>
              <a:spcBef>
                <a:spcPts val="600"/>
              </a:spcBef>
              <a:buFont typeface="Arial" charset="0"/>
              <a:buChar char="•"/>
            </a:pPr>
            <a:r>
              <a:rPr lang="en-US" sz="2400" dirty="0" smtClean="0">
                <a:effectLst/>
                <a:latin typeface="+mn-lt"/>
              </a:rPr>
              <a:t>14 </a:t>
            </a:r>
            <a:r>
              <a:rPr lang="en-US" sz="2400" dirty="0">
                <a:effectLst/>
                <a:latin typeface="+mn-lt"/>
              </a:rPr>
              <a:t>mcg </a:t>
            </a:r>
            <a:r>
              <a:rPr lang="en-US" sz="2400" dirty="0" err="1">
                <a:effectLst/>
                <a:latin typeface="+mn-lt"/>
              </a:rPr>
              <a:t>levonorgestrel</a:t>
            </a:r>
            <a:r>
              <a:rPr lang="en-US" sz="2400" dirty="0">
                <a:effectLst/>
                <a:latin typeface="+mn-lt"/>
              </a:rPr>
              <a:t>/</a:t>
            </a:r>
            <a:r>
              <a:rPr lang="en-US" sz="2400" dirty="0" smtClean="0">
                <a:effectLst/>
                <a:latin typeface="+mn-lt"/>
              </a:rPr>
              <a:t>day</a:t>
            </a:r>
          </a:p>
          <a:p>
            <a:pPr lvl="2">
              <a:lnSpc>
                <a:spcPct val="90000"/>
              </a:lnSpc>
              <a:spcBef>
                <a:spcPts val="600"/>
              </a:spcBef>
              <a:buFont typeface="Arial" charset="0"/>
              <a:buChar char="•"/>
            </a:pPr>
            <a:r>
              <a:rPr lang="en-US" sz="2400" dirty="0" smtClean="0">
                <a:effectLst/>
                <a:latin typeface="+mn-lt"/>
              </a:rPr>
              <a:t>Progestin-only method</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3 years </a:t>
            </a:r>
            <a:r>
              <a:rPr lang="en-US" sz="2400" dirty="0">
                <a:effectLst/>
                <a:latin typeface="+mn-lt"/>
              </a:rPr>
              <a:t>use</a:t>
            </a:r>
          </a:p>
          <a:p>
            <a:pPr>
              <a:lnSpc>
                <a:spcPct val="90000"/>
              </a:lnSpc>
              <a:spcBef>
                <a:spcPts val="600"/>
              </a:spcBef>
              <a:buFont typeface="Arial" charset="0"/>
              <a:buChar char="•"/>
            </a:pPr>
            <a:r>
              <a:rPr lang="en-US" sz="2400" dirty="0">
                <a:effectLst/>
                <a:latin typeface="+mn-lt"/>
              </a:rPr>
              <a:t>Cost : ~$</a:t>
            </a:r>
            <a:r>
              <a:rPr lang="en-US" sz="2400" dirty="0" smtClean="0">
                <a:effectLst/>
                <a:latin typeface="+mn-lt"/>
              </a:rPr>
              <a:t>300–$650</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Smaller in size than </a:t>
            </a:r>
            <a:r>
              <a:rPr lang="en-US" sz="2400" dirty="0" err="1" smtClean="0">
                <a:effectLst/>
                <a:latin typeface="+mn-lt"/>
              </a:rPr>
              <a:t>Mirena</a:t>
            </a:r>
            <a:endParaRPr lang="en-US" sz="2400" dirty="0" smtClean="0">
              <a:effectLst/>
              <a:latin typeface="+mn-lt"/>
            </a:endParaRPr>
          </a:p>
          <a:p>
            <a:pPr lvl="1">
              <a:lnSpc>
                <a:spcPct val="90000"/>
              </a:lnSpc>
              <a:spcBef>
                <a:spcPts val="600"/>
              </a:spcBef>
              <a:buFont typeface="Arial" charset="0"/>
              <a:buChar char="•"/>
            </a:pPr>
            <a:r>
              <a:rPr lang="en-US" sz="2200" dirty="0" smtClean="0">
                <a:effectLst/>
                <a:latin typeface="+mn-lt"/>
              </a:rPr>
              <a:t>1.1 x 1.2 in. (vs. 1.3 x 1.3 in)</a:t>
            </a:r>
          </a:p>
          <a:p>
            <a:pPr lvl="1">
              <a:lnSpc>
                <a:spcPct val="90000"/>
              </a:lnSpc>
              <a:spcBef>
                <a:spcPts val="600"/>
              </a:spcBef>
              <a:buFont typeface="Arial" charset="0"/>
              <a:buChar char="•"/>
            </a:pPr>
            <a:r>
              <a:rPr lang="en-US" sz="2200" dirty="0" smtClean="0">
                <a:effectLst/>
                <a:latin typeface="+mn-lt"/>
              </a:rPr>
              <a:t>Inserter tube 0.15 in. (vs. 0.19 in)</a:t>
            </a:r>
          </a:p>
          <a:p>
            <a:pPr>
              <a:lnSpc>
                <a:spcPct val="90000"/>
              </a:lnSpc>
              <a:spcBef>
                <a:spcPts val="600"/>
              </a:spcBef>
              <a:buFont typeface="Arial" charset="0"/>
              <a:buChar char="•"/>
            </a:pPr>
            <a:r>
              <a:rPr lang="en-US" sz="2400" dirty="0" smtClean="0">
                <a:effectLst/>
                <a:latin typeface="+mn-lt"/>
              </a:rPr>
              <a:t>More irregular bleeding than </a:t>
            </a:r>
            <a:r>
              <a:rPr lang="en-US" sz="2400" dirty="0" err="1" smtClean="0">
                <a:effectLst/>
                <a:latin typeface="+mn-lt"/>
              </a:rPr>
              <a:t>Mirena</a:t>
            </a:r>
            <a:endParaRPr lang="en-US" sz="2400" dirty="0" smtClean="0">
              <a:effectLst/>
              <a:latin typeface="+mn-lt"/>
            </a:endParaRPr>
          </a:p>
          <a:p>
            <a:pPr lvl="1">
              <a:lnSpc>
                <a:spcPct val="90000"/>
              </a:lnSpc>
              <a:spcBef>
                <a:spcPts val="600"/>
              </a:spcBef>
              <a:buFont typeface="Arial" charset="0"/>
              <a:buChar char="•"/>
            </a:pPr>
            <a:r>
              <a:rPr lang="en-US" sz="2200" dirty="0" smtClean="0">
                <a:effectLst/>
                <a:latin typeface="+mn-lt"/>
              </a:rPr>
              <a:t>Only 6% have amenorrhea at 1 </a:t>
            </a:r>
            <a:r>
              <a:rPr lang="en-US" sz="2200" dirty="0" err="1" smtClean="0">
                <a:effectLst/>
                <a:latin typeface="+mn-lt"/>
              </a:rPr>
              <a:t>yr</a:t>
            </a:r>
            <a:endParaRPr lang="en-US" sz="2200" dirty="0" smtClean="0">
              <a:effectLst/>
              <a:latin typeface="+mn-lt"/>
            </a:endParaRPr>
          </a:p>
        </p:txBody>
      </p:sp>
      <p:grpSp>
        <p:nvGrpSpPr>
          <p:cNvPr id="83975" name="Group 51"/>
          <p:cNvGrpSpPr>
            <a:grpSpLocks/>
          </p:cNvGrpSpPr>
          <p:nvPr/>
        </p:nvGrpSpPr>
        <p:grpSpPr bwMode="auto">
          <a:xfrm>
            <a:off x="228600" y="1524000"/>
            <a:ext cx="3200400" cy="914400"/>
            <a:chOff x="472440" y="4084320"/>
            <a:chExt cx="1844040" cy="1661160"/>
          </a:xfrm>
        </p:grpSpPr>
        <p:sp>
          <p:nvSpPr>
            <p:cNvPr id="51" name="Rectangle 50"/>
            <p:cNvSpPr>
              <a:spLocks noChangeArrowheads="1"/>
            </p:cNvSpPr>
            <p:nvPr/>
          </p:nvSpPr>
          <p:spPr bwMode="auto">
            <a:xfrm>
              <a:off x="472440" y="4084320"/>
              <a:ext cx="1844040" cy="1661160"/>
            </a:xfrm>
            <a:prstGeom prst="rect">
              <a:avLst/>
            </a:prstGeom>
            <a:solidFill>
              <a:schemeClr val="accent2"/>
            </a:solid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3977" name="Text Box 45"/>
            <p:cNvSpPr txBox="1">
              <a:spLocks noChangeArrowheads="1"/>
            </p:cNvSpPr>
            <p:nvPr/>
          </p:nvSpPr>
          <p:spPr bwMode="auto">
            <a:xfrm>
              <a:off x="483549" y="4413915"/>
              <a:ext cx="1813888" cy="85365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2" name="Picture 1"/>
          <p:cNvPicPr>
            <a:picLocks noChangeAspect="1"/>
          </p:cNvPicPr>
          <p:nvPr/>
        </p:nvPicPr>
        <p:blipFill rotWithShape="1">
          <a:blip r:embed="rId3"/>
          <a:srcRect t="6042" b="13174"/>
          <a:stretch/>
        </p:blipFill>
        <p:spPr>
          <a:xfrm>
            <a:off x="152400" y="2667001"/>
            <a:ext cx="3251517" cy="3200399"/>
          </a:xfrm>
          <a:prstGeom prst="rect">
            <a:avLst/>
          </a:prstGeom>
        </p:spPr>
      </p:pic>
    </p:spTree>
    <p:extLst>
      <p:ext uri="{BB962C8B-B14F-4D97-AF65-F5344CB8AC3E}">
        <p14:creationId xmlns:p14="http://schemas.microsoft.com/office/powerpoint/2010/main" val="12469653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r>
              <a:rPr lang="en-US" smtClean="0"/>
              <a:t>Mirena/Skyla: Mechanism of Action</a:t>
            </a:r>
            <a:endParaRPr lang="en-US" dirty="0"/>
          </a:p>
        </p:txBody>
      </p:sp>
      <p:pic>
        <p:nvPicPr>
          <p:cNvPr id="817160" name="Picture 8"/>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t="22549" b="22549"/>
          <a:stretch>
            <a:fillRect/>
          </a:stretch>
        </p:blipFill>
        <p:spPr>
          <a:xfrm>
            <a:off x="762000" y="1981200"/>
            <a:ext cx="3053443" cy="3048000"/>
          </a:xfrm>
        </p:spPr>
      </p:pic>
      <p:sp>
        <p:nvSpPr>
          <p:cNvPr id="817155" name="Rectangle 3"/>
          <p:cNvSpPr>
            <a:spLocks noGrp="1" noChangeArrowheads="1"/>
          </p:cNvSpPr>
          <p:nvPr>
            <p:ph type="body" sz="half" idx="4294967295"/>
          </p:nvPr>
        </p:nvSpPr>
        <p:spPr>
          <a:xfrm>
            <a:off x="4953000" y="1752600"/>
            <a:ext cx="4191000" cy="4267200"/>
          </a:xfrm>
          <a:prstGeom prst="rect">
            <a:avLst/>
          </a:prstGeom>
        </p:spPr>
        <p:txBody>
          <a:bodyPr/>
          <a:lstStyle/>
          <a:p>
            <a:pPr>
              <a:lnSpc>
                <a:spcPct val="110000"/>
              </a:lnSpc>
            </a:pPr>
            <a:r>
              <a:rPr lang="en-US" sz="2400" dirty="0">
                <a:latin typeface="+mn-lt"/>
              </a:rPr>
              <a:t>Fertilization inhibition:</a:t>
            </a:r>
          </a:p>
          <a:p>
            <a:pPr lvl="1">
              <a:lnSpc>
                <a:spcPct val="110000"/>
              </a:lnSpc>
            </a:pPr>
            <a:r>
              <a:rPr lang="en-US" sz="2200" dirty="0">
                <a:latin typeface="+mn-lt"/>
              </a:rPr>
              <a:t>Cervical mucus thickened</a:t>
            </a:r>
          </a:p>
          <a:p>
            <a:pPr lvl="1">
              <a:lnSpc>
                <a:spcPct val="110000"/>
              </a:lnSpc>
            </a:pPr>
            <a:r>
              <a:rPr lang="en-US" sz="2200" dirty="0">
                <a:latin typeface="+mn-lt"/>
              </a:rPr>
              <a:t>Sperm motility and function inhibited</a:t>
            </a:r>
          </a:p>
          <a:p>
            <a:pPr lvl="1">
              <a:lnSpc>
                <a:spcPct val="110000"/>
              </a:lnSpc>
            </a:pPr>
            <a:r>
              <a:rPr lang="en-US" sz="2200" dirty="0">
                <a:latin typeface="+mn-lt"/>
              </a:rPr>
              <a:t>Weak foreign body reaction induced</a:t>
            </a:r>
          </a:p>
          <a:p>
            <a:pPr lvl="1">
              <a:lnSpc>
                <a:spcPct val="110000"/>
              </a:lnSpc>
            </a:pPr>
            <a:r>
              <a:rPr lang="en-US" sz="2200" dirty="0">
                <a:latin typeface="+mn-lt"/>
              </a:rPr>
              <a:t>Ovulation inhibited </a:t>
            </a:r>
            <a:r>
              <a:rPr lang="en-US" sz="2200" dirty="0" smtClean="0">
                <a:latin typeface="+mn-lt"/>
              </a:rPr>
              <a:t/>
            </a:r>
            <a:br>
              <a:rPr lang="en-US" sz="2200" dirty="0" smtClean="0">
                <a:latin typeface="+mn-lt"/>
              </a:rPr>
            </a:br>
            <a:r>
              <a:rPr lang="en-US" sz="2200" dirty="0" smtClean="0">
                <a:latin typeface="+mn-lt"/>
              </a:rPr>
              <a:t>(</a:t>
            </a:r>
            <a:r>
              <a:rPr lang="en-US" sz="2200" dirty="0">
                <a:latin typeface="+mn-lt"/>
              </a:rPr>
              <a:t>in </a:t>
            </a:r>
            <a:r>
              <a:rPr lang="en-US" sz="2200" dirty="0" smtClean="0">
                <a:latin typeface="+mn-lt"/>
              </a:rPr>
              <a:t>5%–15</a:t>
            </a:r>
            <a:r>
              <a:rPr lang="en-US" sz="2200" dirty="0">
                <a:latin typeface="+mn-lt"/>
              </a:rPr>
              <a:t>% of cycles)</a:t>
            </a:r>
          </a:p>
        </p:txBody>
      </p:sp>
      <p:sp>
        <p:nvSpPr>
          <p:cNvPr id="817156" name="Rectangle 4"/>
          <p:cNvSpPr>
            <a:spLocks noChangeArrowheads="1"/>
          </p:cNvSpPr>
          <p:nvPr/>
        </p:nvSpPr>
        <p:spPr bwMode="auto">
          <a:xfrm>
            <a:off x="3244945" y="6248400"/>
            <a:ext cx="3536802"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eaLnBrk="1" hangingPunct="1">
              <a:lnSpc>
                <a:spcPct val="60000"/>
              </a:lnSpc>
              <a:spcBef>
                <a:spcPct val="30000"/>
              </a:spcBef>
            </a:pPr>
            <a:r>
              <a:rPr lang="en-US" sz="1400" dirty="0" err="1">
                <a:solidFill>
                  <a:schemeClr val="tx1"/>
                </a:solidFill>
                <a:effectLst/>
                <a:latin typeface="Adobe Garamond Pro" panose="02020502060506020403" pitchFamily="18" charset="0"/>
                <a:cs typeface="Arial"/>
              </a:rPr>
              <a:t>Jonsson</a:t>
            </a:r>
            <a:r>
              <a:rPr lang="en-US" sz="1400" dirty="0">
                <a:solidFill>
                  <a:schemeClr val="tx1"/>
                </a:solidFill>
                <a:effectLst/>
                <a:latin typeface="Adobe Garamond Pro" panose="02020502060506020403" pitchFamily="18" charset="0"/>
                <a:cs typeface="Arial"/>
              </a:rPr>
              <a:t> et al. </a:t>
            </a:r>
            <a:r>
              <a:rPr lang="en-US" sz="1400" i="1" dirty="0">
                <a:solidFill>
                  <a:schemeClr val="tx1"/>
                </a:solidFill>
                <a:effectLst/>
                <a:latin typeface="Adobe Garamond Pro" panose="02020502060506020403" pitchFamily="18" charset="0"/>
                <a:cs typeface="Arial"/>
              </a:rPr>
              <a:t>Contraception</a:t>
            </a:r>
            <a:r>
              <a:rPr lang="en-US" sz="1400" dirty="0">
                <a:solidFill>
                  <a:schemeClr val="tx1"/>
                </a:solidFill>
                <a:effectLst/>
                <a:latin typeface="Adobe Garamond Pro" panose="02020502060506020403" pitchFamily="18" charset="0"/>
                <a:cs typeface="Arial"/>
              </a:rPr>
              <a:t> 1991;43:447</a:t>
            </a:r>
          </a:p>
          <a:p>
            <a:pPr algn="r" eaLnBrk="1" hangingPunct="1">
              <a:lnSpc>
                <a:spcPct val="60000"/>
              </a:lnSpc>
              <a:spcBef>
                <a:spcPct val="30000"/>
              </a:spcBef>
            </a:pPr>
            <a:r>
              <a:rPr lang="en-US" sz="1400" dirty="0" err="1">
                <a:solidFill>
                  <a:schemeClr val="tx1"/>
                </a:solidFill>
                <a:effectLst/>
                <a:latin typeface="Adobe Garamond Pro" panose="02020502060506020403" pitchFamily="18" charset="0"/>
                <a:cs typeface="Arial"/>
              </a:rPr>
              <a:t>Videla-Rivero</a:t>
            </a:r>
            <a:r>
              <a:rPr lang="en-US" sz="1400" dirty="0">
                <a:solidFill>
                  <a:schemeClr val="tx1"/>
                </a:solidFill>
                <a:effectLst/>
                <a:latin typeface="Adobe Garamond Pro" panose="02020502060506020403" pitchFamily="18" charset="0"/>
                <a:cs typeface="Arial"/>
              </a:rPr>
              <a:t> et al. </a:t>
            </a:r>
            <a:r>
              <a:rPr lang="en-US" sz="1400" i="1" dirty="0">
                <a:solidFill>
                  <a:schemeClr val="tx1"/>
                </a:solidFill>
                <a:effectLst/>
                <a:latin typeface="Adobe Garamond Pro" panose="02020502060506020403" pitchFamily="18" charset="0"/>
                <a:cs typeface="Arial"/>
              </a:rPr>
              <a:t>Contraception</a:t>
            </a:r>
            <a:r>
              <a:rPr lang="en-US" sz="1400" dirty="0">
                <a:solidFill>
                  <a:schemeClr val="tx1"/>
                </a:solidFill>
                <a:effectLst/>
                <a:latin typeface="Adobe Garamond Pro" panose="02020502060506020403" pitchFamily="18" charset="0"/>
                <a:cs typeface="Arial"/>
              </a:rPr>
              <a:t> 1987;36:217</a:t>
            </a:r>
          </a:p>
        </p:txBody>
      </p:sp>
    </p:spTree>
    <p:extLst>
      <p:ext uri="{BB962C8B-B14F-4D97-AF65-F5344CB8AC3E}">
        <p14:creationId xmlns:p14="http://schemas.microsoft.com/office/powerpoint/2010/main" val="218073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
          <p:cNvSpPr>
            <a:spLocks noChangeArrowheads="1"/>
          </p:cNvSpPr>
          <p:nvPr/>
        </p:nvSpPr>
        <p:spPr bwMode="auto">
          <a:xfrm>
            <a:off x="3581400" y="1524000"/>
            <a:ext cx="5410200" cy="362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28600" indent="-228600" algn="l">
              <a:lnSpc>
                <a:spcPct val="90000"/>
              </a:lnSpc>
              <a:spcBef>
                <a:spcPts val="600"/>
              </a:spcBef>
              <a:buClr>
                <a:srgbClr val="5C5CAE"/>
              </a:buClr>
              <a:buFont typeface="Arial" charset="0"/>
              <a:buChar char="•"/>
            </a:pPr>
            <a:r>
              <a:rPr lang="en-US" sz="2400" dirty="0">
                <a:solidFill>
                  <a:schemeClr val="tx1"/>
                </a:solidFill>
                <a:effectLst/>
                <a:latin typeface="+mj-lt"/>
              </a:rPr>
              <a:t>Copper </a:t>
            </a:r>
            <a:r>
              <a:rPr lang="en-US" sz="2400" dirty="0" smtClean="0">
                <a:solidFill>
                  <a:schemeClr val="tx1"/>
                </a:solidFill>
                <a:effectLst/>
                <a:latin typeface="+mj-lt"/>
              </a:rPr>
              <a:t>ions</a:t>
            </a: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No hormones</a:t>
            </a:r>
            <a:endParaRPr lang="en-US" sz="2400" dirty="0">
              <a:solidFill>
                <a:schemeClr val="tx1"/>
              </a:solidFill>
              <a:effectLst/>
              <a:latin typeface="+mj-lt"/>
            </a:endParaRP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12 </a:t>
            </a:r>
            <a:r>
              <a:rPr lang="en-US" sz="2400" dirty="0">
                <a:solidFill>
                  <a:schemeClr val="tx1"/>
                </a:solidFill>
                <a:effectLst/>
                <a:latin typeface="+mj-lt"/>
              </a:rPr>
              <a:t>years of use</a:t>
            </a:r>
          </a:p>
          <a:p>
            <a:pPr marL="228600" indent="-228600" algn="l">
              <a:lnSpc>
                <a:spcPct val="90000"/>
              </a:lnSpc>
              <a:spcBef>
                <a:spcPts val="600"/>
              </a:spcBef>
              <a:buClr>
                <a:srgbClr val="5C5CAE"/>
              </a:buClr>
              <a:buFont typeface="Arial" charset="0"/>
              <a:buChar char="•"/>
            </a:pPr>
            <a:r>
              <a:rPr lang="en-US" sz="2400" dirty="0">
                <a:solidFill>
                  <a:schemeClr val="tx1"/>
                </a:solidFill>
                <a:effectLst/>
                <a:latin typeface="+mj-lt"/>
              </a:rPr>
              <a:t>Cost: ~$</a:t>
            </a:r>
            <a:r>
              <a:rPr lang="en-US" sz="2400" dirty="0" smtClean="0">
                <a:solidFill>
                  <a:schemeClr val="tx1"/>
                </a:solidFill>
                <a:effectLst/>
                <a:latin typeface="+mj-lt"/>
              </a:rPr>
              <a:t>150-$475</a:t>
            </a:r>
            <a:endParaRPr lang="en-US" sz="2400" dirty="0">
              <a:solidFill>
                <a:schemeClr val="tx1"/>
              </a:solidFill>
              <a:effectLst/>
              <a:latin typeface="+mj-lt"/>
            </a:endParaRP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99% effective as EC</a:t>
            </a: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Bleeding Pattern:</a:t>
            </a:r>
          </a:p>
          <a:p>
            <a:pPr marL="685800" lvl="1"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Menses regular</a:t>
            </a:r>
          </a:p>
          <a:p>
            <a:pPr marL="685800" lvl="1" indent="-228600" algn="l">
              <a:lnSpc>
                <a:spcPct val="90000"/>
              </a:lnSpc>
              <a:spcBef>
                <a:spcPts val="600"/>
              </a:spcBef>
              <a:buClr>
                <a:srgbClr val="5C5CAE"/>
              </a:buClr>
              <a:buFont typeface="Arial" charset="0"/>
              <a:buChar char="•"/>
            </a:pPr>
            <a:r>
              <a:rPr lang="en-US" sz="2400" dirty="0">
                <a:solidFill>
                  <a:schemeClr val="tx1"/>
                </a:solidFill>
                <a:effectLst/>
                <a:latin typeface="+mj-lt"/>
              </a:rPr>
              <a:t>M</a:t>
            </a:r>
            <a:r>
              <a:rPr lang="en-US" sz="2400" dirty="0" smtClean="0">
                <a:solidFill>
                  <a:schemeClr val="tx1"/>
                </a:solidFill>
                <a:effectLst/>
                <a:latin typeface="+mj-lt"/>
              </a:rPr>
              <a:t>ay be heavier, longer, </a:t>
            </a:r>
            <a:r>
              <a:rPr lang="en-US" sz="2400" dirty="0" err="1" smtClean="0">
                <a:solidFill>
                  <a:schemeClr val="tx1"/>
                </a:solidFill>
                <a:effectLst/>
                <a:latin typeface="+mj-lt"/>
              </a:rPr>
              <a:t>crampier</a:t>
            </a:r>
            <a:r>
              <a:rPr lang="en-US" sz="2400" dirty="0" smtClean="0">
                <a:solidFill>
                  <a:schemeClr val="tx1"/>
                </a:solidFill>
                <a:effectLst/>
                <a:latin typeface="+mj-lt"/>
              </a:rPr>
              <a:t> for first 6 months</a:t>
            </a:r>
            <a:endParaRPr lang="en-US" sz="2400" dirty="0">
              <a:solidFill>
                <a:schemeClr val="tx1"/>
              </a:solidFill>
              <a:effectLst/>
              <a:latin typeface="+mj-lt"/>
            </a:endParaRPr>
          </a:p>
        </p:txBody>
      </p:sp>
      <p:sp>
        <p:nvSpPr>
          <p:cNvPr id="88068" name="Rectangle 5"/>
          <p:cNvSpPr>
            <a:spLocks noChangeArrowheads="1"/>
          </p:cNvSpPr>
          <p:nvPr/>
        </p:nvSpPr>
        <p:spPr bwMode="auto">
          <a:xfrm>
            <a:off x="1600200" y="6248400"/>
            <a:ext cx="6477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0"/>
              </a:spcBef>
              <a:buClrTx/>
              <a:buFontTx/>
              <a:buNone/>
            </a:pPr>
            <a:r>
              <a:rPr lang="en-US" sz="1400" dirty="0" err="1">
                <a:solidFill>
                  <a:schemeClr val="tx1"/>
                </a:solidFill>
                <a:effectLst/>
                <a:latin typeface="Adobe Garamond Pro" panose="02020502060506020403" pitchFamily="18" charset="0"/>
              </a:rPr>
              <a:t>Thonneau</a:t>
            </a:r>
            <a:r>
              <a:rPr lang="en-US" sz="1400" dirty="0">
                <a:solidFill>
                  <a:schemeClr val="tx1"/>
                </a:solidFill>
                <a:effectLst/>
                <a:latin typeface="Adobe Garamond Pro" panose="02020502060506020403" pitchFamily="18" charset="0"/>
              </a:rPr>
              <a:t>, PF. Am J </a:t>
            </a:r>
            <a:r>
              <a:rPr lang="en-US" sz="1400" dirty="0" err="1">
                <a:solidFill>
                  <a:schemeClr val="tx1"/>
                </a:solidFill>
                <a:effectLst/>
                <a:latin typeface="Adobe Garamond Pro" panose="02020502060506020403" pitchFamily="18" charset="0"/>
              </a:rPr>
              <a:t>Obstet</a:t>
            </a:r>
            <a:r>
              <a:rPr lang="en-US" sz="1400" dirty="0">
                <a:solidFill>
                  <a:schemeClr val="tx1"/>
                </a:solidFill>
                <a:effectLst/>
                <a:latin typeface="Adobe Garamond Pro" panose="02020502060506020403" pitchFamily="18" charset="0"/>
              </a:rPr>
              <a:t> Gynecol. 2008</a:t>
            </a:r>
            <a:r>
              <a:rPr lang="en-US" sz="1400" dirty="0" smtClean="0">
                <a:solidFill>
                  <a:schemeClr val="tx1"/>
                </a:solidFill>
                <a:effectLst/>
                <a:latin typeface="Adobe Garamond Pro" panose="02020502060506020403" pitchFamily="18" charset="0"/>
              </a:rPr>
              <a:t>.</a:t>
            </a:r>
            <a:r>
              <a:rPr lang="en-US" sz="1400" dirty="0">
                <a:solidFill>
                  <a:schemeClr val="tx1"/>
                </a:solidFill>
                <a:effectLst/>
                <a:latin typeface="Adobe Garamond Pro" panose="02020502060506020403" pitchFamily="18" charset="0"/>
              </a:rPr>
              <a:t> </a:t>
            </a:r>
            <a:r>
              <a:rPr lang="en-US" sz="1400" dirty="0" err="1" smtClean="0">
                <a:solidFill>
                  <a:schemeClr val="tx1"/>
                </a:solidFill>
                <a:effectLst/>
                <a:latin typeface="Adobe Garamond Pro" panose="02020502060506020403" pitchFamily="18" charset="0"/>
              </a:rPr>
              <a:t>Trussel</a:t>
            </a:r>
            <a:r>
              <a:rPr lang="en-US" sz="1400" dirty="0" smtClean="0">
                <a:solidFill>
                  <a:schemeClr val="tx1"/>
                </a:solidFill>
                <a:effectLst/>
                <a:latin typeface="Adobe Garamond Pro" panose="02020502060506020403" pitchFamily="18" charset="0"/>
              </a:rPr>
              <a:t> </a:t>
            </a:r>
            <a:r>
              <a:rPr lang="en-US" sz="1400" dirty="0">
                <a:solidFill>
                  <a:schemeClr val="tx1"/>
                </a:solidFill>
                <a:effectLst/>
                <a:latin typeface="Adobe Garamond Pro" panose="02020502060506020403" pitchFamily="18" charset="0"/>
              </a:rPr>
              <a:t>J. </a:t>
            </a:r>
            <a:r>
              <a:rPr lang="en-US" sz="1400" dirty="0" smtClean="0">
                <a:solidFill>
                  <a:schemeClr val="tx1"/>
                </a:solidFill>
                <a:effectLst/>
                <a:latin typeface="Adobe Garamond Pro" panose="02020502060506020403" pitchFamily="18" charset="0"/>
              </a:rPr>
              <a:t/>
            </a:r>
            <a:br>
              <a:rPr lang="en-US" sz="1400" dirty="0" smtClean="0">
                <a:solidFill>
                  <a:schemeClr val="tx1"/>
                </a:solidFill>
                <a:effectLst/>
                <a:latin typeface="Adobe Garamond Pro" panose="02020502060506020403" pitchFamily="18" charset="0"/>
              </a:rPr>
            </a:br>
            <a:r>
              <a:rPr lang="en-US" sz="1400" i="1" dirty="0" smtClean="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a:t>
            </a:r>
          </a:p>
        </p:txBody>
      </p:sp>
      <p:sp>
        <p:nvSpPr>
          <p:cNvPr id="6" name="Rectangle 2"/>
          <p:cNvSpPr txBox="1">
            <a:spLocks noChangeArrowheads="1"/>
          </p:cNvSpPr>
          <p:nvPr/>
        </p:nvSpPr>
        <p:spPr bwMode="auto">
          <a:xfrm>
            <a:off x="381000" y="76200"/>
            <a:ext cx="8305800" cy="762000"/>
          </a:xfrm>
          <a:prstGeom prst="rect">
            <a:avLst/>
          </a:prstGeom>
          <a:noFill/>
          <a:ln w="9525">
            <a:noFill/>
            <a:miter lim="800000"/>
            <a:headEnd/>
            <a:tailEnd/>
          </a:ln>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lnSpc>
                <a:spcPct val="90000"/>
              </a:lnSpc>
              <a:buClrTx/>
              <a:buFontTx/>
              <a:buNone/>
            </a:pPr>
            <a:r>
              <a:rPr lang="en-US" dirty="0">
                <a:solidFill>
                  <a:schemeClr val="bg1"/>
                </a:solidFill>
                <a:effectLst/>
                <a:latin typeface="+mj-lt"/>
              </a:rPr>
              <a:t>Copper-T </a:t>
            </a:r>
            <a:r>
              <a:rPr lang="en-US" dirty="0" smtClean="0">
                <a:solidFill>
                  <a:schemeClr val="bg1"/>
                </a:solidFill>
                <a:effectLst/>
                <a:latin typeface="+mj-lt"/>
              </a:rPr>
              <a:t>IUD: </a:t>
            </a:r>
            <a:r>
              <a:rPr lang="en-US" dirty="0" err="1" smtClean="0">
                <a:solidFill>
                  <a:schemeClr val="bg1"/>
                </a:solidFill>
                <a:effectLst/>
                <a:latin typeface="+mj-lt"/>
              </a:rPr>
              <a:t>Paragard</a:t>
            </a:r>
            <a:r>
              <a:rPr lang="en-US" dirty="0" smtClean="0">
                <a:solidFill>
                  <a:schemeClr val="bg1"/>
                </a:solidFill>
                <a:effectLst/>
                <a:latin typeface="+mj-lt"/>
              </a:rPr>
              <a:t>®</a:t>
            </a:r>
            <a:endParaRPr lang="en-US" dirty="0">
              <a:solidFill>
                <a:schemeClr val="bg1"/>
              </a:solidFill>
              <a:effectLst/>
              <a:latin typeface="+mj-lt"/>
            </a:endParaRPr>
          </a:p>
        </p:txBody>
      </p:sp>
      <p:pic>
        <p:nvPicPr>
          <p:cNvPr id="88070" name="Picture 10" descr="iud.png" hidden="1"/>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1325" y="1666875"/>
            <a:ext cx="2095500"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8074" name="Group 51"/>
          <p:cNvGrpSpPr>
            <a:grpSpLocks/>
          </p:cNvGrpSpPr>
          <p:nvPr/>
        </p:nvGrpSpPr>
        <p:grpSpPr bwMode="auto">
          <a:xfrm>
            <a:off x="304800" y="1219200"/>
            <a:ext cx="2971800" cy="1066800"/>
            <a:chOff x="472440" y="4084320"/>
            <a:chExt cx="1844040" cy="1661160"/>
          </a:xfrm>
          <a:solidFill>
            <a:schemeClr val="accent2"/>
          </a:solidFill>
        </p:grpSpPr>
        <p:sp>
          <p:nvSpPr>
            <p:cNvPr id="51" name="Rectangle 50"/>
            <p:cNvSpPr>
              <a:spLocks noChangeArrowheads="1"/>
            </p:cNvSpPr>
            <p:nvPr/>
          </p:nvSpPr>
          <p:spPr bwMode="auto">
            <a:xfrm>
              <a:off x="472440" y="4084320"/>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8076" name="Text Box 45"/>
            <p:cNvSpPr txBox="1">
              <a:spLocks noChangeArrowheads="1"/>
            </p:cNvSpPr>
            <p:nvPr/>
          </p:nvSpPr>
          <p:spPr bwMode="auto">
            <a:xfrm>
              <a:off x="483549" y="4414332"/>
              <a:ext cx="1813888" cy="71887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88077" name="Picture 13" descr="IUDs-recommended-for-women-teens-9C684G1-x-large_thumb"/>
          <p:cNvPicPr>
            <a:picLocks noChangeAspect="1" noChangeArrowheads="1"/>
          </p:cNvPicPr>
          <p:nvPr/>
        </p:nvPicPr>
        <p:blipFill>
          <a:blip r:embed="rId5">
            <a:extLst>
              <a:ext uri="{28A0092B-C50C-407E-A947-70E740481C1C}">
                <a14:useLocalDpi xmlns:a14="http://schemas.microsoft.com/office/drawing/2010/main" val="0"/>
              </a:ext>
            </a:extLst>
          </a:blip>
          <a:srcRect l="18837" r="35075" b="29677"/>
          <a:stretch>
            <a:fillRect/>
          </a:stretch>
        </p:blipFill>
        <p:spPr bwMode="auto">
          <a:xfrm>
            <a:off x="7162800" y="1295400"/>
            <a:ext cx="1701752"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88078" name="Picture 14" descr="mcdc7_paragard"/>
          <p:cNvPicPr>
            <a:picLocks noChangeAspect="1" noChangeArrowheads="1"/>
          </p:cNvPicPr>
          <p:nvPr/>
        </p:nvPicPr>
        <p:blipFill>
          <a:blip r:embed="rId6">
            <a:extLst>
              <a:ext uri="{28A0092B-C50C-407E-A947-70E740481C1C}">
                <a14:useLocalDpi xmlns:a14="http://schemas.microsoft.com/office/drawing/2010/main" val="0"/>
              </a:ext>
            </a:extLst>
          </a:blip>
          <a:srcRect l="8499" r="4382" b="8632"/>
          <a:stretch>
            <a:fillRect/>
          </a:stretch>
        </p:blipFill>
        <p:spPr bwMode="auto">
          <a:xfrm>
            <a:off x="304800" y="2358211"/>
            <a:ext cx="3030538" cy="350918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0"/>
          </p:nvPr>
        </p:nvSpPr>
        <p:spPr>
          <a:xfrm>
            <a:off x="685800" y="1524000"/>
            <a:ext cx="7772400" cy="4267200"/>
          </a:xfrm>
        </p:spPr>
        <p:txBody>
          <a:bodyPr/>
          <a:lstStyle/>
          <a:p>
            <a:r>
              <a:rPr lang="en-US" sz="2000" dirty="0" smtClean="0"/>
              <a:t>Describe the long-acting reversible contraception (LARC) methods available to adolescents</a:t>
            </a:r>
          </a:p>
          <a:p>
            <a:endParaRPr lang="en-US" sz="2000" dirty="0"/>
          </a:p>
          <a:p>
            <a:r>
              <a:rPr lang="en-US" sz="2000" dirty="0" smtClean="0"/>
              <a:t>Provide counseling addressing the advantages and disadvantages of each method</a:t>
            </a:r>
          </a:p>
          <a:p>
            <a:endParaRPr lang="en-US" sz="2000" dirty="0"/>
          </a:p>
          <a:p>
            <a:r>
              <a:rPr lang="en-US" sz="2000" dirty="0" smtClean="0"/>
              <a:t>Identify barriers that impact LARC use among adolescents</a:t>
            </a:r>
            <a:endParaRPr lang="en-US" sz="2000" dirty="0"/>
          </a:p>
          <a:p>
            <a:endParaRPr lang="en-US" sz="2000" dirty="0"/>
          </a:p>
          <a:p>
            <a:r>
              <a:rPr lang="en-US" sz="2000" dirty="0" smtClean="0"/>
              <a:t>Discuss resources for provider training on LARC insertion and refer patients to LARC education and referral sources</a:t>
            </a:r>
            <a:endParaRPr lang="en-US" sz="2000" dirty="0"/>
          </a:p>
        </p:txBody>
      </p:sp>
    </p:spTree>
    <p:extLst>
      <p:ext uri="{BB962C8B-B14F-4D97-AF65-F5344CB8AC3E}">
        <p14:creationId xmlns:p14="http://schemas.microsoft.com/office/powerpoint/2010/main" val="404201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smtClean="0"/>
              <a:t>Paragard: Mechanism of Action</a:t>
            </a:r>
            <a:endParaRPr lang="en-US" dirty="0"/>
          </a:p>
        </p:txBody>
      </p:sp>
      <p:pic>
        <p:nvPicPr>
          <p:cNvPr id="812038" name="Picture 6" descr="pillules_lendemain"/>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l="8436" r="8436"/>
          <a:stretch>
            <a:fillRect/>
          </a:stretch>
        </p:blipFill>
        <p:spPr>
          <a:xfrm>
            <a:off x="228601" y="1828800"/>
            <a:ext cx="3733800" cy="3429000"/>
          </a:xfrm>
        </p:spPr>
      </p:pic>
      <p:sp>
        <p:nvSpPr>
          <p:cNvPr id="812035" name="Rectangle 3"/>
          <p:cNvSpPr>
            <a:spLocks noGrp="1" noChangeArrowheads="1"/>
          </p:cNvSpPr>
          <p:nvPr>
            <p:ph type="body" sz="half" idx="4294967295"/>
          </p:nvPr>
        </p:nvSpPr>
        <p:spPr>
          <a:xfrm>
            <a:off x="4191000" y="1905000"/>
            <a:ext cx="4495800" cy="3657600"/>
          </a:xfrm>
          <a:prstGeom prst="rect">
            <a:avLst/>
          </a:prstGeom>
        </p:spPr>
        <p:txBody>
          <a:bodyPr/>
          <a:lstStyle/>
          <a:p>
            <a:pPr>
              <a:lnSpc>
                <a:spcPct val="90000"/>
              </a:lnSpc>
            </a:pPr>
            <a:r>
              <a:rPr lang="en-US" sz="2400" b="1" dirty="0">
                <a:latin typeface="+mn-lt"/>
              </a:rPr>
              <a:t>Spermicidal</a:t>
            </a:r>
          </a:p>
          <a:p>
            <a:pPr lvl="1">
              <a:lnSpc>
                <a:spcPct val="90000"/>
              </a:lnSpc>
            </a:pPr>
            <a:r>
              <a:rPr lang="en-US" sz="2200" dirty="0">
                <a:latin typeface="+mn-lt"/>
              </a:rPr>
              <a:t>Copper ions block sperm motility and enzymes needed to fertilize </a:t>
            </a:r>
            <a:r>
              <a:rPr lang="en-US" sz="2200" dirty="0" smtClean="0">
                <a:latin typeface="+mn-lt"/>
              </a:rPr>
              <a:t>the </a:t>
            </a:r>
            <a:r>
              <a:rPr lang="en-US" sz="2200" dirty="0">
                <a:latin typeface="+mn-lt"/>
              </a:rPr>
              <a:t>egg</a:t>
            </a:r>
          </a:p>
          <a:p>
            <a:pPr lvl="1">
              <a:lnSpc>
                <a:spcPct val="90000"/>
              </a:lnSpc>
            </a:pPr>
            <a:r>
              <a:rPr lang="en-US" sz="2200" dirty="0">
                <a:latin typeface="+mn-lt"/>
              </a:rPr>
              <a:t>Sterile inflammatory reaction in endometrium kill sperm</a:t>
            </a:r>
          </a:p>
        </p:txBody>
      </p:sp>
      <p:sp>
        <p:nvSpPr>
          <p:cNvPr id="812039" name="Text Box 7"/>
          <p:cNvSpPr txBox="1">
            <a:spLocks noChangeArrowheads="1"/>
          </p:cNvSpPr>
          <p:nvPr/>
        </p:nvSpPr>
        <p:spPr bwMode="auto">
          <a:xfrm>
            <a:off x="1981200" y="6252031"/>
            <a:ext cx="4800600" cy="453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oAutofit/>
          </a:bodyPr>
          <a:lstStyle/>
          <a:p>
            <a:pPr lvl="1" eaLnBrk="1" hangingPunct="1"/>
            <a:r>
              <a:rPr lang="en-US" sz="1400" dirty="0">
                <a:solidFill>
                  <a:schemeClr val="tx1"/>
                </a:solidFill>
                <a:effectLst/>
                <a:latin typeface="Adobe Garamond Pro" panose="02020502060506020403" pitchFamily="18" charset="0"/>
                <a:cs typeface="Times New Roman" charset="0"/>
              </a:rPr>
              <a:t>Alvarez F. </a:t>
            </a:r>
            <a:r>
              <a:rPr lang="en-US" sz="1400" i="1" dirty="0" err="1">
                <a:solidFill>
                  <a:schemeClr val="tx1"/>
                </a:solidFill>
                <a:effectLst/>
                <a:latin typeface="Adobe Garamond Pro" panose="02020502060506020403" pitchFamily="18" charset="0"/>
                <a:cs typeface="Times New Roman" charset="0"/>
              </a:rPr>
              <a:t>Fertil</a:t>
            </a:r>
            <a:r>
              <a:rPr lang="en-US" sz="1400" i="1" dirty="0">
                <a:solidFill>
                  <a:schemeClr val="tx1"/>
                </a:solidFill>
                <a:effectLst/>
                <a:latin typeface="Adobe Garamond Pro" panose="02020502060506020403" pitchFamily="18" charset="0"/>
                <a:cs typeface="Times New Roman" charset="0"/>
              </a:rPr>
              <a:t> </a:t>
            </a:r>
            <a:r>
              <a:rPr lang="en-US" sz="1400" i="1" dirty="0" err="1">
                <a:solidFill>
                  <a:schemeClr val="tx1"/>
                </a:solidFill>
                <a:effectLst/>
                <a:latin typeface="Adobe Garamond Pro" panose="02020502060506020403" pitchFamily="18" charset="0"/>
                <a:cs typeface="Times New Roman" charset="0"/>
              </a:rPr>
              <a:t>Steril</a:t>
            </a:r>
            <a:r>
              <a:rPr lang="en-US" sz="1400" i="1" dirty="0">
                <a:solidFill>
                  <a:schemeClr val="tx1"/>
                </a:solidFill>
                <a:effectLst/>
                <a:latin typeface="Adobe Garamond Pro" panose="02020502060506020403" pitchFamily="18" charset="0"/>
                <a:cs typeface="Times New Roman" charset="0"/>
              </a:rPr>
              <a:t>.</a:t>
            </a:r>
            <a:r>
              <a:rPr lang="en-US" sz="1400" dirty="0">
                <a:solidFill>
                  <a:schemeClr val="tx1"/>
                </a:solidFill>
                <a:effectLst/>
                <a:latin typeface="Adobe Garamond Pro" panose="02020502060506020403" pitchFamily="18" charset="0"/>
                <a:cs typeface="Times New Roman" charset="0"/>
              </a:rPr>
              <a:t> 1988. </a:t>
            </a:r>
          </a:p>
          <a:p>
            <a:endParaRPr lang="en-US" sz="2000" dirty="0">
              <a:latin typeface="Adobe Garamond Pro" panose="02020502060506020403" pitchFamily="18" charset="0"/>
            </a:endParaRPr>
          </a:p>
        </p:txBody>
      </p:sp>
    </p:spTree>
    <p:extLst>
      <p:ext uri="{BB962C8B-B14F-4D97-AF65-F5344CB8AC3E}">
        <p14:creationId xmlns:p14="http://schemas.microsoft.com/office/powerpoint/2010/main" val="3068796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152400"/>
            <a:ext cx="8229600" cy="865188"/>
          </a:xfrm>
        </p:spPr>
        <p:txBody>
          <a:bodyPr anchor="ctr" anchorCtr="0">
            <a:normAutofit/>
          </a:bodyPr>
          <a:lstStyle/>
          <a:p>
            <a:r>
              <a:rPr lang="en-US" dirty="0" smtClean="0">
                <a:latin typeface="+mj-lt"/>
              </a:rPr>
              <a:t>Which IUD Is the Best </a:t>
            </a:r>
            <a:r>
              <a:rPr lang="en-US" dirty="0">
                <a:latin typeface="+mj-lt"/>
              </a:rPr>
              <a:t>C</a:t>
            </a:r>
            <a:r>
              <a:rPr lang="en-US" dirty="0" smtClean="0">
                <a:latin typeface="+mj-lt"/>
              </a:rPr>
              <a:t>hoice?</a:t>
            </a:r>
            <a:endParaRPr lang="en-US" dirty="0">
              <a:latin typeface="+mj-lt"/>
            </a:endParaRPr>
          </a:p>
        </p:txBody>
      </p:sp>
      <p:sp>
        <p:nvSpPr>
          <p:cNvPr id="237571" name="Rectangle 3"/>
          <p:cNvSpPr>
            <a:spLocks noGrp="1" noChangeArrowheads="1"/>
          </p:cNvSpPr>
          <p:nvPr>
            <p:ph type="body" sz="half" idx="4294967295"/>
          </p:nvPr>
        </p:nvSpPr>
        <p:spPr>
          <a:xfrm>
            <a:off x="4724400" y="2133600"/>
            <a:ext cx="4419600" cy="3346450"/>
          </a:xfrm>
          <a:prstGeom prst="rect">
            <a:avLst/>
          </a:prstGeom>
        </p:spPr>
        <p:txBody>
          <a:bodyPr/>
          <a:lstStyle/>
          <a:p>
            <a:pPr marL="0" indent="0">
              <a:buClr>
                <a:schemeClr val="tx2"/>
              </a:buClr>
            </a:pPr>
            <a:r>
              <a:rPr lang="en-US" dirty="0">
                <a:latin typeface="+mn-lt"/>
              </a:rPr>
              <a:t> OK w/irregular bleeding</a:t>
            </a:r>
          </a:p>
          <a:p>
            <a:pPr marL="0" indent="0">
              <a:buClr>
                <a:schemeClr val="tx2"/>
              </a:buClr>
            </a:pPr>
            <a:r>
              <a:rPr lang="en-US" dirty="0">
                <a:latin typeface="+mn-lt"/>
              </a:rPr>
              <a:t> OK w/amenorrhea</a:t>
            </a:r>
          </a:p>
          <a:p>
            <a:pPr marL="0" indent="0">
              <a:buClr>
                <a:schemeClr val="tx2"/>
              </a:buClr>
            </a:pPr>
            <a:r>
              <a:rPr lang="en-US" dirty="0">
                <a:latin typeface="+mn-lt"/>
              </a:rPr>
              <a:t> H/O </a:t>
            </a:r>
            <a:r>
              <a:rPr lang="en-US" dirty="0" err="1">
                <a:latin typeface="+mn-lt"/>
              </a:rPr>
              <a:t>dysmenorrhea</a:t>
            </a:r>
            <a:endParaRPr lang="en-US" dirty="0">
              <a:latin typeface="+mn-lt"/>
            </a:endParaRPr>
          </a:p>
          <a:p>
            <a:pPr marL="0" indent="0">
              <a:buClr>
                <a:schemeClr val="tx2"/>
              </a:buClr>
            </a:pPr>
            <a:r>
              <a:rPr lang="en-US" dirty="0">
                <a:latin typeface="+mn-lt"/>
              </a:rPr>
              <a:t> H/O </a:t>
            </a:r>
            <a:r>
              <a:rPr lang="en-US" dirty="0" err="1">
                <a:latin typeface="+mn-lt"/>
              </a:rPr>
              <a:t>menorrhagia</a:t>
            </a:r>
            <a:endParaRPr lang="en-US" dirty="0">
              <a:latin typeface="+mn-lt"/>
            </a:endParaRPr>
          </a:p>
          <a:p>
            <a:pPr marL="0" indent="0">
              <a:buClr>
                <a:srgbClr val="FF66FF"/>
              </a:buClr>
            </a:pPr>
            <a:endParaRPr lang="en-US" dirty="0">
              <a:latin typeface="+mn-lt"/>
            </a:endParaRPr>
          </a:p>
        </p:txBody>
      </p:sp>
      <p:sp>
        <p:nvSpPr>
          <p:cNvPr id="237572" name="Rectangle 6"/>
          <p:cNvSpPr>
            <a:spLocks noChangeArrowheads="1"/>
          </p:cNvSpPr>
          <p:nvPr/>
        </p:nvSpPr>
        <p:spPr bwMode="auto">
          <a:xfrm>
            <a:off x="4857750" y="1612900"/>
            <a:ext cx="4140200" cy="4635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
        <p:nvSpPr>
          <p:cNvPr id="237573" name="Rectangle 7"/>
          <p:cNvSpPr>
            <a:spLocks noChangeArrowheads="1"/>
          </p:cNvSpPr>
          <p:nvPr/>
        </p:nvSpPr>
        <p:spPr bwMode="auto">
          <a:xfrm>
            <a:off x="5608842" y="1600200"/>
            <a:ext cx="26133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0"/>
              </a:spcBef>
              <a:buClrTx/>
              <a:buFontTx/>
              <a:buNone/>
            </a:pPr>
            <a:r>
              <a:rPr lang="en-US" sz="2400" dirty="0">
                <a:solidFill>
                  <a:srgbClr val="FFFFFF"/>
                </a:solidFill>
                <a:effectLst/>
                <a:latin typeface="+mn-lt"/>
              </a:rPr>
              <a:t>LNG IUD (</a:t>
            </a:r>
            <a:r>
              <a:rPr lang="en-US" sz="2400" dirty="0" err="1">
                <a:solidFill>
                  <a:srgbClr val="FFFFFF"/>
                </a:solidFill>
                <a:effectLst/>
                <a:latin typeface="+mn-lt"/>
              </a:rPr>
              <a:t>Mirena</a:t>
            </a:r>
            <a:r>
              <a:rPr lang="en-US" sz="2400" dirty="0">
                <a:solidFill>
                  <a:srgbClr val="FFFFFF"/>
                </a:solidFill>
                <a:effectLst/>
                <a:latin typeface="+mn-lt"/>
              </a:rPr>
              <a:t>)</a:t>
            </a:r>
          </a:p>
        </p:txBody>
      </p:sp>
      <p:grpSp>
        <p:nvGrpSpPr>
          <p:cNvPr id="237574" name="Group 10"/>
          <p:cNvGrpSpPr>
            <a:grpSpLocks/>
          </p:cNvGrpSpPr>
          <p:nvPr/>
        </p:nvGrpSpPr>
        <p:grpSpPr bwMode="auto">
          <a:xfrm>
            <a:off x="246063" y="1600200"/>
            <a:ext cx="4407716" cy="3576637"/>
            <a:chOff x="336550" y="1581150"/>
            <a:chExt cx="4140200" cy="3576637"/>
          </a:xfrm>
        </p:grpSpPr>
        <p:sp>
          <p:nvSpPr>
            <p:cNvPr id="237575" name="Rectangle 4"/>
            <p:cNvSpPr>
              <a:spLocks noChangeArrowheads="1"/>
            </p:cNvSpPr>
            <p:nvPr/>
          </p:nvSpPr>
          <p:spPr bwMode="auto">
            <a:xfrm>
              <a:off x="336550" y="1597025"/>
              <a:ext cx="4140200" cy="4635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spcBef>
                  <a:spcPct val="0"/>
                </a:spcBef>
                <a:buClrTx/>
                <a:buFontTx/>
                <a:buNone/>
              </a:pPr>
              <a:endParaRPr lang="en-US" sz="1800">
                <a:solidFill>
                  <a:schemeClr val="tx1"/>
                </a:solidFill>
                <a:effectLst/>
                <a:latin typeface="+mn-lt"/>
              </a:endParaRPr>
            </a:p>
          </p:txBody>
        </p:sp>
        <p:sp>
          <p:nvSpPr>
            <p:cNvPr id="237576" name="Rectangle 5"/>
            <p:cNvSpPr>
              <a:spLocks noChangeArrowheads="1"/>
            </p:cNvSpPr>
            <p:nvPr/>
          </p:nvSpPr>
          <p:spPr bwMode="auto">
            <a:xfrm>
              <a:off x="987680" y="1581150"/>
              <a:ext cx="30982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0"/>
                </a:spcBef>
                <a:buClrTx/>
                <a:buFontTx/>
                <a:buNone/>
              </a:pPr>
              <a:r>
                <a:rPr lang="en-US" sz="2400" dirty="0">
                  <a:solidFill>
                    <a:srgbClr val="FFFFFF"/>
                  </a:solidFill>
                  <a:effectLst/>
                  <a:latin typeface="+mn-lt"/>
                </a:rPr>
                <a:t>Copper T IUD (</a:t>
              </a:r>
              <a:r>
                <a:rPr lang="en-US" sz="2400" dirty="0" err="1">
                  <a:solidFill>
                    <a:srgbClr val="FFFFFF"/>
                  </a:solidFill>
                  <a:effectLst/>
                  <a:latin typeface="+mn-lt"/>
                </a:rPr>
                <a:t>Paragard</a:t>
              </a:r>
              <a:r>
                <a:rPr lang="en-US" sz="2400" dirty="0">
                  <a:solidFill>
                    <a:srgbClr val="FFFFFF"/>
                  </a:solidFill>
                  <a:effectLst/>
                  <a:latin typeface="+mn-lt"/>
                </a:rPr>
                <a:t>)  </a:t>
              </a:r>
            </a:p>
          </p:txBody>
        </p:sp>
        <p:sp>
          <p:nvSpPr>
            <p:cNvPr id="237577" name="Rectangle 8"/>
            <p:cNvSpPr>
              <a:spLocks noChangeArrowheads="1"/>
            </p:cNvSpPr>
            <p:nvPr/>
          </p:nvSpPr>
          <p:spPr bwMode="auto">
            <a:xfrm>
              <a:off x="600075" y="2114550"/>
              <a:ext cx="3670300" cy="30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90000"/>
                </a:lnSpc>
                <a:buClr>
                  <a:schemeClr val="tx2"/>
                </a:buClr>
                <a:buFont typeface="Wingdings" pitchFamily="2" charset="2"/>
                <a:buChar char="§"/>
              </a:pPr>
              <a:r>
                <a:rPr lang="en-US" sz="2200" dirty="0">
                  <a:solidFill>
                    <a:schemeClr val="tx1"/>
                  </a:solidFill>
                  <a:effectLst/>
                  <a:latin typeface="+mn-lt"/>
                </a:rPr>
                <a:t> Want regular periods</a:t>
              </a:r>
            </a:p>
            <a:p>
              <a:pPr algn="l">
                <a:lnSpc>
                  <a:spcPct val="90000"/>
                </a:lnSpc>
                <a:buClr>
                  <a:schemeClr val="tx2"/>
                </a:buClr>
                <a:buFont typeface="Wingdings" pitchFamily="2" charset="2"/>
                <a:buChar char="§"/>
              </a:pPr>
              <a:r>
                <a:rPr lang="en-US" sz="2200" dirty="0">
                  <a:solidFill>
                    <a:schemeClr val="tx1"/>
                  </a:solidFill>
                  <a:effectLst/>
                  <a:latin typeface="+mn-lt"/>
                </a:rPr>
                <a:t> Want no hormones</a:t>
              </a:r>
            </a:p>
            <a:p>
              <a:pPr algn="l">
                <a:lnSpc>
                  <a:spcPct val="90000"/>
                </a:lnSpc>
                <a:buClr>
                  <a:schemeClr val="tx2"/>
                </a:buClr>
                <a:buFont typeface="Wingdings" pitchFamily="2" charset="2"/>
                <a:buChar char="§"/>
              </a:pPr>
              <a:r>
                <a:rPr lang="en-US" sz="2200" dirty="0">
                  <a:solidFill>
                    <a:schemeClr val="tx1"/>
                  </a:solidFill>
                  <a:effectLst/>
                  <a:latin typeface="+mn-lt"/>
                </a:rPr>
                <a:t> No h/o </a:t>
              </a:r>
              <a:r>
                <a:rPr lang="en-US" sz="2200" dirty="0" err="1">
                  <a:solidFill>
                    <a:schemeClr val="tx1"/>
                  </a:solidFill>
                  <a:effectLst/>
                  <a:latin typeface="+mn-lt"/>
                </a:rPr>
                <a:t>dysmenorrhea</a:t>
              </a:r>
              <a:endParaRPr lang="en-US" sz="2200" dirty="0">
                <a:solidFill>
                  <a:schemeClr val="tx1"/>
                </a:solidFill>
                <a:effectLst/>
                <a:latin typeface="+mn-lt"/>
              </a:endParaRPr>
            </a:p>
            <a:p>
              <a:pPr algn="l">
                <a:lnSpc>
                  <a:spcPct val="90000"/>
                </a:lnSpc>
                <a:buClr>
                  <a:schemeClr val="tx2"/>
                </a:buClr>
                <a:buFont typeface="Wingdings" pitchFamily="2" charset="2"/>
                <a:buChar char="§"/>
              </a:pPr>
              <a:r>
                <a:rPr lang="en-US" sz="2200" dirty="0">
                  <a:solidFill>
                    <a:schemeClr val="tx1"/>
                  </a:solidFill>
                  <a:effectLst/>
                  <a:latin typeface="+mn-lt"/>
                </a:rPr>
                <a:t> No h/o </a:t>
              </a:r>
              <a:r>
                <a:rPr lang="en-US" sz="2200" dirty="0" err="1">
                  <a:solidFill>
                    <a:schemeClr val="tx1"/>
                  </a:solidFill>
                  <a:effectLst/>
                  <a:latin typeface="+mn-lt"/>
                </a:rPr>
                <a:t>menorrhagia</a:t>
              </a:r>
              <a:r>
                <a:rPr lang="en-US" sz="2200" dirty="0">
                  <a:solidFill>
                    <a:schemeClr val="tx1"/>
                  </a:solidFill>
                  <a:effectLst/>
                  <a:latin typeface="+mn-lt"/>
                </a:rPr>
                <a:t> </a:t>
              </a:r>
            </a:p>
          </p:txBody>
        </p:sp>
        <p:sp>
          <p:nvSpPr>
            <p:cNvPr id="237578" name="Rectangle 9"/>
            <p:cNvSpPr>
              <a:spLocks noChangeArrowheads="1"/>
            </p:cNvSpPr>
            <p:nvPr/>
          </p:nvSpPr>
          <p:spPr bwMode="auto">
            <a:xfrm>
              <a:off x="336550" y="2143125"/>
              <a:ext cx="4140200" cy="2933700"/>
            </a:xfrm>
            <a:prstGeom prst="rect">
              <a:avLst/>
            </a:prstGeom>
            <a:noFill/>
            <a:ln w="9525">
              <a:solidFill>
                <a:srgbClr val="CC00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l">
                <a:spcBef>
                  <a:spcPct val="0"/>
                </a:spcBef>
                <a:buClrTx/>
                <a:buFontTx/>
                <a:buNone/>
              </a:pPr>
              <a:endParaRPr lang="en-US" sz="1800">
                <a:solidFill>
                  <a:schemeClr val="tx1"/>
                </a:solidFill>
                <a:effectLst/>
                <a:latin typeface="+mn-lt"/>
              </a:endParaRPr>
            </a:p>
          </p:txBody>
        </p:sp>
      </p:grpSp>
      <p:sp>
        <p:nvSpPr>
          <p:cNvPr id="237579" name="Rectangle 10"/>
          <p:cNvSpPr>
            <a:spLocks noChangeArrowheads="1"/>
          </p:cNvSpPr>
          <p:nvPr/>
        </p:nvSpPr>
        <p:spPr bwMode="auto">
          <a:xfrm>
            <a:off x="4857750" y="2143125"/>
            <a:ext cx="4140200" cy="2933700"/>
          </a:xfrm>
          <a:prstGeom prst="rect">
            <a:avLst/>
          </a:prstGeom>
          <a:noFill/>
          <a:ln w="9525">
            <a:solidFill>
              <a:srgbClr val="CC0066"/>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
          <p:cNvSpPr>
            <a:spLocks noGrp="1" noChangeArrowheads="1"/>
          </p:cNvSpPr>
          <p:nvPr>
            <p:ph type="title" idx="4294967295"/>
          </p:nvPr>
        </p:nvSpPr>
        <p:spPr>
          <a:xfrm>
            <a:off x="685800" y="76200"/>
            <a:ext cx="8458200" cy="914400"/>
          </a:xfrm>
        </p:spPr>
        <p:txBody>
          <a:bodyPr anchor="ctr" anchorCtr="0">
            <a:noAutofit/>
          </a:bodyPr>
          <a:lstStyle/>
          <a:p>
            <a:r>
              <a:rPr lang="en-US" dirty="0" smtClean="0">
                <a:latin typeface="+mj-lt"/>
              </a:rPr>
              <a:t>Implant: </a:t>
            </a:r>
            <a:r>
              <a:rPr lang="en-US" altLang="en-US" dirty="0" err="1"/>
              <a:t>Nexplanon</a:t>
            </a:r>
            <a:r>
              <a:rPr lang="en-US" altLang="en-US" dirty="0"/>
              <a:t>®</a:t>
            </a:r>
            <a:endParaRPr lang="en-US" dirty="0">
              <a:latin typeface="+mj-lt"/>
            </a:endParaRPr>
          </a:p>
        </p:txBody>
      </p:sp>
      <p:sp>
        <p:nvSpPr>
          <p:cNvPr id="380931" name="Rectangle 11"/>
          <p:cNvSpPr>
            <a:spLocks noGrp="1" noChangeArrowheads="1"/>
          </p:cNvSpPr>
          <p:nvPr>
            <p:ph type="body" idx="4294967295"/>
          </p:nvPr>
        </p:nvSpPr>
        <p:spPr>
          <a:xfrm>
            <a:off x="3810000" y="2057400"/>
            <a:ext cx="5334000" cy="3810000"/>
          </a:xfrm>
          <a:prstGeom prst="rect">
            <a:avLst/>
          </a:prstGeom>
        </p:spPr>
        <p:txBody>
          <a:bodyPr/>
          <a:lstStyle/>
          <a:p>
            <a:pPr marL="228600" indent="-228600">
              <a:lnSpc>
                <a:spcPct val="90000"/>
              </a:lnSpc>
            </a:pPr>
            <a:r>
              <a:rPr lang="en-US" sz="2400" dirty="0">
                <a:latin typeface="+mn-lt"/>
              </a:rPr>
              <a:t>Progesterone only </a:t>
            </a:r>
            <a:r>
              <a:rPr lang="en-US" sz="2400" dirty="0" smtClean="0">
                <a:latin typeface="+mn-lt"/>
              </a:rPr>
              <a:t>(</a:t>
            </a:r>
            <a:r>
              <a:rPr lang="en-US" sz="2400" dirty="0" err="1" smtClean="0">
                <a:latin typeface="+mn-lt"/>
              </a:rPr>
              <a:t>etonogestrel</a:t>
            </a:r>
            <a:r>
              <a:rPr lang="en-US" sz="2400" dirty="0" smtClean="0">
                <a:latin typeface="+mn-lt"/>
              </a:rPr>
              <a:t>)</a:t>
            </a:r>
            <a:endParaRPr lang="en-US" sz="2400" dirty="0">
              <a:latin typeface="+mn-lt"/>
            </a:endParaRPr>
          </a:p>
          <a:p>
            <a:pPr marL="228600" indent="-228600">
              <a:lnSpc>
                <a:spcPct val="90000"/>
              </a:lnSpc>
            </a:pPr>
            <a:r>
              <a:rPr lang="en-US" sz="2400" dirty="0" smtClean="0">
                <a:latin typeface="+mn-lt"/>
              </a:rPr>
              <a:t>Effective </a:t>
            </a:r>
            <a:r>
              <a:rPr lang="en-US" sz="2400" dirty="0">
                <a:latin typeface="+mn-lt"/>
              </a:rPr>
              <a:t>for 3 years</a:t>
            </a:r>
          </a:p>
          <a:p>
            <a:pPr marL="228600" indent="-228600">
              <a:lnSpc>
                <a:spcPct val="90000"/>
              </a:lnSpc>
            </a:pPr>
            <a:r>
              <a:rPr lang="en-US" sz="2400" dirty="0">
                <a:latin typeface="+mn-lt"/>
              </a:rPr>
              <a:t>Cost: ~$</a:t>
            </a:r>
            <a:r>
              <a:rPr lang="en-US" sz="2400" dirty="0" smtClean="0">
                <a:latin typeface="+mn-lt"/>
              </a:rPr>
              <a:t>300–$600</a:t>
            </a:r>
            <a:endParaRPr lang="en-US" sz="2400" dirty="0">
              <a:latin typeface="+mn-lt"/>
            </a:endParaRPr>
          </a:p>
          <a:p>
            <a:pPr marL="228600" indent="-228600">
              <a:lnSpc>
                <a:spcPct val="90000"/>
              </a:lnSpc>
            </a:pPr>
            <a:r>
              <a:rPr lang="en-US" sz="2400" dirty="0">
                <a:latin typeface="+mn-lt"/>
              </a:rPr>
              <a:t>Mechanism: Inhibits ovulation</a:t>
            </a:r>
          </a:p>
          <a:p>
            <a:pPr marL="228600" indent="-228600">
              <a:lnSpc>
                <a:spcPct val="90000"/>
              </a:lnSpc>
            </a:pPr>
            <a:r>
              <a:rPr lang="en-US" sz="2400" dirty="0" smtClean="0">
                <a:latin typeface="+mn-lt"/>
              </a:rPr>
              <a:t>Bleeding pattern:</a:t>
            </a:r>
          </a:p>
          <a:p>
            <a:pPr marL="628650" lvl="1" indent="-228600">
              <a:lnSpc>
                <a:spcPct val="90000"/>
              </a:lnSpc>
            </a:pPr>
            <a:r>
              <a:rPr lang="en-US" sz="2200" dirty="0" smtClean="0">
                <a:latin typeface="+mn-lt"/>
              </a:rPr>
              <a:t>Amenorrhea (22%)</a:t>
            </a:r>
          </a:p>
          <a:p>
            <a:pPr marL="628650" lvl="1" indent="-228600">
              <a:lnSpc>
                <a:spcPct val="90000"/>
              </a:lnSpc>
            </a:pPr>
            <a:r>
              <a:rPr lang="en-US" sz="2200" dirty="0" smtClean="0">
                <a:latin typeface="+mn-lt"/>
              </a:rPr>
              <a:t>Infrequent (34%)</a:t>
            </a:r>
          </a:p>
          <a:p>
            <a:pPr marL="628650" lvl="1" indent="-228600">
              <a:lnSpc>
                <a:spcPct val="90000"/>
              </a:lnSpc>
            </a:pPr>
            <a:r>
              <a:rPr lang="en-US" sz="2200" dirty="0" smtClean="0">
                <a:latin typeface="+mn-lt"/>
              </a:rPr>
              <a:t>11% stop due </a:t>
            </a:r>
            <a:br>
              <a:rPr lang="en-US" sz="2200" dirty="0" smtClean="0">
                <a:latin typeface="+mn-lt"/>
              </a:rPr>
            </a:br>
            <a:r>
              <a:rPr lang="en-US" sz="2200" dirty="0" smtClean="0">
                <a:latin typeface="+mn-lt"/>
              </a:rPr>
              <a:t>to frequent bleeding</a:t>
            </a:r>
            <a:endParaRPr lang="en-US" sz="2200" dirty="0">
              <a:latin typeface="+mn-lt"/>
            </a:endParaRPr>
          </a:p>
          <a:p>
            <a:pPr marL="228600" indent="-228600">
              <a:lnSpc>
                <a:spcPct val="90000"/>
              </a:lnSpc>
              <a:buNone/>
            </a:pPr>
            <a:endParaRPr lang="en-US" sz="2800" dirty="0">
              <a:latin typeface="+mn-lt"/>
            </a:endParaRPr>
          </a:p>
          <a:p>
            <a:pPr marL="228600" indent="-228600">
              <a:lnSpc>
                <a:spcPct val="90000"/>
              </a:lnSpc>
            </a:pPr>
            <a:endParaRPr lang="en-US" sz="2800" dirty="0">
              <a:latin typeface="+mn-lt"/>
            </a:endParaRPr>
          </a:p>
        </p:txBody>
      </p:sp>
      <p:sp>
        <p:nvSpPr>
          <p:cNvPr id="380932" name="Rectangle 6"/>
          <p:cNvSpPr>
            <a:spLocks noChangeArrowheads="1"/>
          </p:cNvSpPr>
          <p:nvPr/>
        </p:nvSpPr>
        <p:spPr bwMode="auto">
          <a:xfrm>
            <a:off x="6410325" y="27860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pic>
        <p:nvPicPr>
          <p:cNvPr id="380934" name="Picture 8" descr="Picture 4_pptX" hidden="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r="154" b="139"/>
          <a:stretch>
            <a:fillRect/>
          </a:stretch>
        </p:blipFill>
        <p:spPr bwMode="auto">
          <a:xfrm>
            <a:off x="425450" y="1655763"/>
            <a:ext cx="3248025" cy="265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0935" name="Rectangle 8"/>
          <p:cNvSpPr>
            <a:spLocks noChangeArrowheads="1"/>
          </p:cNvSpPr>
          <p:nvPr/>
        </p:nvSpPr>
        <p:spPr bwMode="auto">
          <a:xfrm>
            <a:off x="687388" y="6284913"/>
            <a:ext cx="3190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
        <p:nvSpPr>
          <p:cNvPr id="380936" name="Rectangle 9"/>
          <p:cNvSpPr>
            <a:spLocks noChangeArrowheads="1"/>
          </p:cNvSpPr>
          <p:nvPr/>
        </p:nvSpPr>
        <p:spPr bwMode="auto">
          <a:xfrm>
            <a:off x="1524000" y="6096001"/>
            <a:ext cx="67056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0"/>
              </a:spcBef>
              <a:buClrTx/>
              <a:buFontTx/>
              <a:buNone/>
            </a:pPr>
            <a:r>
              <a:rPr lang="en-US" sz="1400" dirty="0" err="1">
                <a:solidFill>
                  <a:schemeClr val="tx1"/>
                </a:solidFill>
                <a:effectLst/>
                <a:latin typeface="Adobe Garamond Pro" panose="02020502060506020403" pitchFamily="18" charset="0"/>
              </a:rPr>
              <a:t>Implanon</a:t>
            </a:r>
            <a:r>
              <a:rPr lang="en-US" sz="1400" dirty="0">
                <a:solidFill>
                  <a:schemeClr val="tx1"/>
                </a:solidFill>
                <a:effectLst/>
                <a:latin typeface="Adobe Garamond Pro" panose="02020502060506020403" pitchFamily="18" charset="0"/>
              </a:rPr>
              <a:t> insert: Diaz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 </a:t>
            </a:r>
            <a:r>
              <a:rPr lang="en-US" sz="1400" dirty="0" err="1">
                <a:solidFill>
                  <a:schemeClr val="tx1"/>
                </a:solidFill>
                <a:effectLst/>
                <a:latin typeface="Adobe Garamond Pro" panose="02020502060506020403" pitchFamily="18" charset="0"/>
              </a:rPr>
              <a:t>Trussel</a:t>
            </a:r>
            <a:r>
              <a:rPr lang="en-US" sz="1400" dirty="0">
                <a:solidFill>
                  <a:schemeClr val="tx1"/>
                </a:solidFill>
                <a:effectLst/>
                <a:latin typeface="Adobe Garamond Pro" panose="02020502060506020403" pitchFamily="18" charset="0"/>
              </a:rPr>
              <a:t> J, </a:t>
            </a:r>
            <a:r>
              <a:rPr lang="en-US" sz="1400" i="1" dirty="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 </a:t>
            </a:r>
            <a:r>
              <a:rPr lang="en-US" sz="1400" dirty="0" err="1">
                <a:solidFill>
                  <a:schemeClr val="tx1"/>
                </a:solidFill>
                <a:effectLst/>
                <a:latin typeface="Adobe Garamond Pro" panose="02020502060506020403" pitchFamily="18" charset="0"/>
              </a:rPr>
              <a:t>Croxatto</a:t>
            </a:r>
            <a:r>
              <a:rPr lang="en-US" sz="1400" dirty="0">
                <a:solidFill>
                  <a:schemeClr val="tx1"/>
                </a:solidFill>
                <a:effectLst/>
                <a:latin typeface="Adobe Garamond Pro" panose="02020502060506020403" pitchFamily="18" charset="0"/>
              </a:rPr>
              <a:t> HB,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1998; Diaz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 Funk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2005</a:t>
            </a:r>
            <a:r>
              <a:rPr lang="en-US" sz="1400" dirty="0" smtClean="0">
                <a:solidFill>
                  <a:schemeClr val="tx1"/>
                </a:solidFill>
                <a:effectLst/>
                <a:latin typeface="Adobe Garamond Pro" panose="02020502060506020403" pitchFamily="18" charset="0"/>
              </a:rPr>
              <a:t>.</a:t>
            </a:r>
            <a:endParaRPr lang="en-US" sz="1400" dirty="0">
              <a:solidFill>
                <a:schemeClr val="tx1"/>
              </a:solidFill>
              <a:effectLst/>
              <a:latin typeface="Adobe Garamond Pro" panose="02020502060506020403" pitchFamily="18" charset="0"/>
            </a:endParaRPr>
          </a:p>
          <a:p>
            <a:pPr>
              <a:spcBef>
                <a:spcPct val="0"/>
              </a:spcBef>
              <a:buClrTx/>
              <a:buFontTx/>
              <a:buNone/>
            </a:pPr>
            <a:endParaRPr lang="en-US" sz="1400" dirty="0">
              <a:solidFill>
                <a:schemeClr val="tx1"/>
              </a:solidFill>
              <a:effectLst/>
              <a:latin typeface="Adobe Garamond Pro" panose="02020502060506020403" pitchFamily="18" charset="0"/>
            </a:endParaRPr>
          </a:p>
        </p:txBody>
      </p:sp>
      <p:grpSp>
        <p:nvGrpSpPr>
          <p:cNvPr id="2" name="Group 51"/>
          <p:cNvGrpSpPr>
            <a:grpSpLocks/>
          </p:cNvGrpSpPr>
          <p:nvPr/>
        </p:nvGrpSpPr>
        <p:grpSpPr bwMode="auto">
          <a:xfrm>
            <a:off x="228600" y="1219200"/>
            <a:ext cx="3276600" cy="914400"/>
            <a:chOff x="243919" y="3932007"/>
            <a:chExt cx="1844040" cy="1661160"/>
          </a:xfrm>
          <a:solidFill>
            <a:schemeClr val="accent2"/>
          </a:solidFill>
        </p:grpSpPr>
        <p:sp>
          <p:nvSpPr>
            <p:cNvPr id="51" name="Rectangle 50"/>
            <p:cNvSpPr>
              <a:spLocks noChangeArrowheads="1"/>
            </p:cNvSpPr>
            <p:nvPr/>
          </p:nvSpPr>
          <p:spPr bwMode="auto">
            <a:xfrm>
              <a:off x="243919" y="3932007"/>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380939" name="Text Box 45"/>
            <p:cNvSpPr txBox="1">
              <a:spLocks noChangeArrowheads="1"/>
            </p:cNvSpPr>
            <p:nvPr/>
          </p:nvSpPr>
          <p:spPr bwMode="auto">
            <a:xfrm>
              <a:off x="243919" y="4312789"/>
              <a:ext cx="1813888" cy="8218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0">
              <a:no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a:t>
              </a:r>
            </a:p>
            <a:p>
              <a:pPr algn="ctr">
                <a:buClrTx/>
                <a:buFontTx/>
                <a:buNone/>
              </a:pPr>
              <a:r>
                <a:rPr lang="en-US" sz="2400" b="1" u="sng" dirty="0">
                  <a:solidFill>
                    <a:schemeClr val="bg1"/>
                  </a:solidFill>
                  <a:effectLst/>
                  <a:latin typeface="Adobe Garamond Pro" panose="02020502060506020403" pitchFamily="18" charset="0"/>
                </a:rPr>
                <a:t>Effective</a:t>
              </a:r>
            </a:p>
          </p:txBody>
        </p:sp>
      </p:grpSp>
      <p:pic>
        <p:nvPicPr>
          <p:cNvPr id="380943" name="Picture 1039" descr="article-0-0D2C44DA00000578-562_634x345"/>
          <p:cNvPicPr>
            <a:picLocks noChangeAspect="1" noChangeArrowheads="1"/>
          </p:cNvPicPr>
          <p:nvPr/>
        </p:nvPicPr>
        <p:blipFill>
          <a:blip r:embed="rId5">
            <a:extLst>
              <a:ext uri="{28A0092B-C50C-407E-A947-70E740481C1C}">
                <a14:useLocalDpi xmlns:a14="http://schemas.microsoft.com/office/drawing/2010/main" val="0"/>
              </a:ext>
            </a:extLst>
          </a:blip>
          <a:srcRect l="36908" t="5217" r="9148" b="4347"/>
          <a:stretch>
            <a:fillRect/>
          </a:stretch>
        </p:blipFill>
        <p:spPr bwMode="auto">
          <a:xfrm>
            <a:off x="228600" y="2209800"/>
            <a:ext cx="3354457"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380944" name="Picture 1040" descr="Nexplanon-Lawsu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191000"/>
            <a:ext cx="1905405" cy="160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smtClean="0"/>
              <a:t>Dispelling Myths</a:t>
            </a:r>
            <a:endParaRPr lang="en-US" dirty="0"/>
          </a:p>
        </p:txBody>
      </p:sp>
      <p:pic>
        <p:nvPicPr>
          <p:cNvPr id="879619" name="Picture 3" descr="condoms"/>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528" b="1528"/>
          <a:stretch/>
        </p:blipFill>
        <p:spPr>
          <a:xfrm>
            <a:off x="457200" y="1295400"/>
            <a:ext cx="4038600" cy="4525963"/>
          </a:xfrm>
        </p:spPr>
      </p:pic>
      <p:sp>
        <p:nvSpPr>
          <p:cNvPr id="2" name="Content Placeholder 1"/>
          <p:cNvSpPr>
            <a:spLocks noGrp="1"/>
          </p:cNvSpPr>
          <p:nvPr>
            <p:ph sz="half" idx="2"/>
          </p:nvPr>
        </p:nvSpPr>
        <p:spPr/>
        <p:txBody>
          <a:bodyPr/>
          <a:lstStyle/>
          <a:p>
            <a:r>
              <a:rPr lang="en-US" dirty="0" smtClean="0"/>
              <a:t>When providers or patients hold misperceptions about the risks associated with contraception… </a:t>
            </a:r>
          </a:p>
          <a:p>
            <a:endParaRPr lang="en-US" dirty="0" smtClean="0"/>
          </a:p>
          <a:p>
            <a:r>
              <a:rPr lang="en-US" dirty="0" smtClean="0"/>
              <a:t>Teens’ choices are unnecessarily limited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Myths</a:t>
            </a:r>
            <a:endParaRPr lang="en-US" dirty="0"/>
          </a:p>
        </p:txBody>
      </p:sp>
      <p:sp>
        <p:nvSpPr>
          <p:cNvPr id="887811" name="Rectangle 3"/>
          <p:cNvSpPr>
            <a:spLocks noGrp="1" noChangeArrowheads="1"/>
          </p:cNvSpPr>
          <p:nvPr>
            <p:ph sz="quarter" idx="10"/>
          </p:nvPr>
        </p:nvSpPr>
        <p:spPr/>
        <p:txBody>
          <a:bodyPr/>
          <a:lstStyle/>
          <a:p>
            <a:r>
              <a:rPr lang="en-US" dirty="0" smtClean="0"/>
              <a:t>IUDs cause PID and infertility</a:t>
            </a:r>
          </a:p>
          <a:p>
            <a:endParaRPr lang="en-US" dirty="0" smtClean="0"/>
          </a:p>
          <a:p>
            <a:r>
              <a:rPr lang="en-US" dirty="0" smtClean="0"/>
              <a:t>IUDs are only for women who have had a baby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IUDs Do NOT Cause PID</a:t>
            </a:r>
            <a:endParaRPr lang="en-US" dirty="0"/>
          </a:p>
        </p:txBody>
      </p:sp>
      <p:pic>
        <p:nvPicPr>
          <p:cNvPr id="217095" name="Picture 9" descr="Picture 8_pptX"/>
          <p:cNvPicPr>
            <a:picLocks noGrp="1" noChangeAspect="1" noChangeArrowheads="1"/>
          </p:cNvPicPr>
          <p:nvPr>
            <p:ph sz="quarter" idx="10"/>
            <p:custDataLst>
              <p:tags r:id="rId1"/>
            </p:custDataLst>
          </p:nvPr>
        </p:nvPicPr>
        <p:blipFill rotWithShape="1">
          <a:blip r:embed="rId4">
            <a:extLst>
              <a:ext uri="{28A0092B-C50C-407E-A947-70E740481C1C}">
                <a14:useLocalDpi xmlns:a14="http://schemas.microsoft.com/office/drawing/2010/main" val="0"/>
              </a:ext>
            </a:extLst>
          </a:blip>
          <a:srcRect t="13036" b="13036"/>
          <a:stretch/>
        </p:blipFill>
        <p:spPr>
          <a:xfrm>
            <a:off x="533400" y="1752600"/>
            <a:ext cx="3053443" cy="3429000"/>
          </a:xfrm>
        </p:spPr>
      </p:pic>
      <p:sp>
        <p:nvSpPr>
          <p:cNvPr id="217091" name="Rectangle 3"/>
          <p:cNvSpPr>
            <a:spLocks noGrp="1" noChangeArrowheads="1"/>
          </p:cNvSpPr>
          <p:nvPr>
            <p:ph type="body" sz="half" idx="4294967295"/>
          </p:nvPr>
        </p:nvSpPr>
        <p:spPr>
          <a:xfrm>
            <a:off x="3733800" y="1600200"/>
            <a:ext cx="5410200" cy="4530725"/>
          </a:xfrm>
          <a:prstGeom prst="rect">
            <a:avLst/>
          </a:prstGeom>
        </p:spPr>
        <p:txBody>
          <a:bodyPr/>
          <a:lstStyle/>
          <a:p>
            <a:pPr marL="228600" indent="-228600"/>
            <a:r>
              <a:rPr lang="en-US" sz="2400" dirty="0">
                <a:latin typeface="+mn-lt"/>
              </a:rPr>
              <a:t>PID incidence for IUD </a:t>
            </a:r>
            <a:r>
              <a:rPr lang="en-US" sz="2400" dirty="0" smtClean="0">
                <a:latin typeface="+mn-lt"/>
              </a:rPr>
              <a:t>users similar </a:t>
            </a:r>
            <a:r>
              <a:rPr lang="en-US" sz="2400" dirty="0">
                <a:latin typeface="+mn-lt"/>
              </a:rPr>
              <a:t>to that </a:t>
            </a:r>
            <a:r>
              <a:rPr lang="en-US" sz="2400" dirty="0" smtClean="0">
                <a:latin typeface="+mn-lt"/>
              </a:rPr>
              <a:t>of </a:t>
            </a:r>
            <a:r>
              <a:rPr lang="en-US" sz="2400" dirty="0">
                <a:latin typeface="+mn-lt"/>
              </a:rPr>
              <a:t>general population </a:t>
            </a:r>
          </a:p>
          <a:p>
            <a:pPr marL="228600" indent="-228600"/>
            <a:r>
              <a:rPr lang="en-US" sz="2400" dirty="0" smtClean="0">
                <a:latin typeface="+mn-lt"/>
              </a:rPr>
              <a:t>Risk increased </a:t>
            </a:r>
            <a:r>
              <a:rPr lang="en-US" sz="2400" dirty="0">
                <a:latin typeface="+mn-lt"/>
              </a:rPr>
              <a:t>only </a:t>
            </a:r>
            <a:r>
              <a:rPr lang="en-US" sz="2400" dirty="0" smtClean="0">
                <a:latin typeface="+mn-lt"/>
              </a:rPr>
              <a:t>during first </a:t>
            </a:r>
            <a:r>
              <a:rPr lang="en-US" sz="2400" dirty="0">
                <a:latin typeface="+mn-lt"/>
              </a:rPr>
              <a:t>month after </a:t>
            </a:r>
            <a:r>
              <a:rPr lang="en-US" sz="2400" dirty="0" smtClean="0">
                <a:latin typeface="+mn-lt"/>
              </a:rPr>
              <a:t>insertion, still extremely low (1/1000)</a:t>
            </a:r>
          </a:p>
          <a:p>
            <a:pPr marL="228600" indent="-228600"/>
            <a:r>
              <a:rPr lang="en-US" sz="2400" dirty="0" smtClean="0">
                <a:latin typeface="+mn-lt"/>
              </a:rPr>
              <a:t>Preexisting </a:t>
            </a:r>
            <a:r>
              <a:rPr lang="en-US" sz="2400" dirty="0">
                <a:latin typeface="+mn-lt"/>
              </a:rPr>
              <a:t>STI at time of </a:t>
            </a:r>
            <a:r>
              <a:rPr lang="en-US" sz="2400" dirty="0" smtClean="0">
                <a:latin typeface="+mn-lt"/>
              </a:rPr>
              <a:t>insertion (not </a:t>
            </a:r>
            <a:r>
              <a:rPr lang="en-US" sz="2400" dirty="0">
                <a:latin typeface="+mn-lt"/>
              </a:rPr>
              <a:t>the IUD </a:t>
            </a:r>
            <a:r>
              <a:rPr lang="en-US" sz="2400" dirty="0" smtClean="0">
                <a:latin typeface="+mn-lt"/>
              </a:rPr>
              <a:t>itself) </a:t>
            </a:r>
            <a:r>
              <a:rPr lang="en-US" sz="2400" dirty="0">
                <a:latin typeface="+mn-lt"/>
              </a:rPr>
              <a:t>increases risk </a:t>
            </a:r>
          </a:p>
          <a:p>
            <a:pPr marL="228600" indent="-228600">
              <a:buFont typeface="Wingdings" charset="0"/>
              <a:buNone/>
            </a:pPr>
            <a:r>
              <a:rPr lang="en-US" sz="2400" dirty="0">
                <a:solidFill>
                  <a:schemeClr val="accent2"/>
                </a:solidFill>
                <a:effectLst/>
                <a:latin typeface="+mn-lt"/>
              </a:rPr>
              <a:t>=&gt;</a:t>
            </a:r>
            <a:r>
              <a:rPr lang="en-US" sz="2400" u="sng" dirty="0">
                <a:solidFill>
                  <a:schemeClr val="accent2"/>
                </a:solidFill>
                <a:effectLst/>
                <a:latin typeface="+mn-lt"/>
              </a:rPr>
              <a:t>R/O GC/CT in at risk </a:t>
            </a:r>
            <a:r>
              <a:rPr lang="en-US" sz="2400" u="sng" dirty="0" smtClean="0">
                <a:solidFill>
                  <a:schemeClr val="accent2"/>
                </a:solidFill>
                <a:effectLst/>
                <a:latin typeface="+mn-lt"/>
              </a:rPr>
              <a:t>women</a:t>
            </a:r>
          </a:p>
          <a:p>
            <a:pPr lvl="1">
              <a:buClr>
                <a:srgbClr val="66FFFF"/>
              </a:buClr>
              <a:buFont typeface="Wingdings" charset="2"/>
              <a:buChar char="§"/>
            </a:pPr>
            <a:r>
              <a:rPr lang="en-US" sz="2200" dirty="0" smtClean="0">
                <a:effectLst/>
                <a:latin typeface="+mn-lt"/>
              </a:rPr>
              <a:t>In </a:t>
            </a:r>
            <a:r>
              <a:rPr lang="en-US" sz="2200" dirty="0" err="1" smtClean="0">
                <a:effectLst/>
                <a:latin typeface="+mn-lt"/>
              </a:rPr>
              <a:t>Asx</a:t>
            </a:r>
            <a:r>
              <a:rPr lang="en-US" sz="2200" dirty="0" smtClean="0">
                <a:effectLst/>
                <a:latin typeface="+mn-lt"/>
              </a:rPr>
              <a:t> teens may insert and screen</a:t>
            </a:r>
            <a:endParaRPr lang="en-US" sz="2200" dirty="0">
              <a:effectLst/>
              <a:latin typeface="+mn-lt"/>
            </a:endParaRPr>
          </a:p>
        </p:txBody>
      </p:sp>
      <p:sp>
        <p:nvSpPr>
          <p:cNvPr id="217092" name="Text Box 5"/>
          <p:cNvSpPr txBox="1">
            <a:spLocks noChangeArrowheads="1"/>
          </p:cNvSpPr>
          <p:nvPr/>
        </p:nvSpPr>
        <p:spPr bwMode="auto">
          <a:xfrm>
            <a:off x="2209800" y="6096000"/>
            <a:ext cx="5257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spcBef>
                <a:spcPct val="50000"/>
              </a:spcBef>
              <a:buClrTx/>
              <a:buFontTx/>
              <a:buNone/>
            </a:pPr>
            <a:r>
              <a:rPr lang="en-US" sz="1400" dirty="0" err="1">
                <a:effectLst/>
                <a:latin typeface="Adobe Garamond Pro" panose="02020502060506020403" pitchFamily="18" charset="0"/>
              </a:rPr>
              <a:t>Svensson</a:t>
            </a:r>
            <a:r>
              <a:rPr lang="en-US" sz="1400" dirty="0">
                <a:effectLst/>
                <a:latin typeface="Adobe Garamond Pro" panose="02020502060506020403" pitchFamily="18" charset="0"/>
              </a:rPr>
              <a:t> L, et al. </a:t>
            </a:r>
            <a:r>
              <a:rPr lang="en-US" sz="1400" i="1" dirty="0">
                <a:effectLst/>
                <a:latin typeface="Adobe Garamond Pro" panose="02020502060506020403" pitchFamily="18" charset="0"/>
              </a:rPr>
              <a:t>JAMA</a:t>
            </a:r>
            <a:r>
              <a:rPr lang="en-US" sz="1400" dirty="0">
                <a:effectLst/>
                <a:latin typeface="Adobe Garamond Pro" panose="02020502060506020403" pitchFamily="18" charset="0"/>
              </a:rPr>
              <a:t>. 1984; </a:t>
            </a:r>
            <a:r>
              <a:rPr lang="en-US" sz="1400" dirty="0" err="1">
                <a:effectLst/>
                <a:latin typeface="Adobe Garamond Pro" panose="02020502060506020403" pitchFamily="18" charset="0"/>
              </a:rPr>
              <a:t>Sivin</a:t>
            </a:r>
            <a:r>
              <a:rPr lang="en-US" sz="1400" dirty="0">
                <a:effectLst/>
                <a:latin typeface="Adobe Garamond Pro" panose="02020502060506020403" pitchFamily="18" charset="0"/>
              </a:rPr>
              <a:t> I, et al. </a:t>
            </a:r>
            <a:r>
              <a:rPr lang="en-US" sz="1400" i="1" dirty="0">
                <a:effectLst/>
                <a:latin typeface="Adobe Garamond Pro" panose="02020502060506020403" pitchFamily="18" charset="0"/>
              </a:rPr>
              <a:t>Contraception</a:t>
            </a:r>
            <a:r>
              <a:rPr lang="en-US" sz="1400" dirty="0">
                <a:effectLst/>
                <a:latin typeface="Adobe Garamond Pro" panose="02020502060506020403" pitchFamily="18" charset="0"/>
              </a:rPr>
              <a:t>. 1991; Farley T, et al. </a:t>
            </a:r>
            <a:r>
              <a:rPr lang="en-US" sz="1400" i="1" dirty="0">
                <a:effectLst/>
                <a:latin typeface="Adobe Garamond Pro" panose="02020502060506020403" pitchFamily="18" charset="0"/>
              </a:rPr>
              <a:t>Lancet</a:t>
            </a:r>
            <a:r>
              <a:rPr lang="en-US" sz="1400" dirty="0">
                <a:effectLst/>
                <a:latin typeface="Adobe Garamond Pro" panose="02020502060506020403" pitchFamily="18" charset="0"/>
              </a:rPr>
              <a:t>. 1992.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8"/>
          <p:cNvSpPr>
            <a:spLocks noGrp="1" noChangeArrowheads="1"/>
          </p:cNvSpPr>
          <p:nvPr>
            <p:ph type="title"/>
          </p:nvPr>
        </p:nvSpPr>
        <p:spPr/>
        <p:txBody>
          <a:bodyPr/>
          <a:lstStyle/>
          <a:p>
            <a:r>
              <a:rPr lang="en-US" smtClean="0"/>
              <a:t>IUDs Do Not Cause Infertility…</a:t>
            </a:r>
            <a:br>
              <a:rPr lang="en-US" smtClean="0"/>
            </a:br>
            <a:r>
              <a:rPr lang="en-US" smtClean="0"/>
              <a:t>      Chlamydia Does!</a:t>
            </a:r>
            <a:endParaRPr lang="en-US" dirty="0"/>
          </a:p>
        </p:txBody>
      </p:sp>
      <p:sp>
        <p:nvSpPr>
          <p:cNvPr id="223235" name="Rectangle 9"/>
          <p:cNvSpPr>
            <a:spLocks noGrp="1" noChangeArrowheads="1"/>
          </p:cNvSpPr>
          <p:nvPr>
            <p:ph type="body" sz="half" idx="4294967295"/>
          </p:nvPr>
        </p:nvSpPr>
        <p:spPr>
          <a:xfrm>
            <a:off x="2895600" y="1371600"/>
            <a:ext cx="6248400" cy="5105400"/>
          </a:xfrm>
          <a:prstGeom prst="rect">
            <a:avLst/>
          </a:prstGeom>
        </p:spPr>
        <p:txBody>
          <a:bodyPr/>
          <a:lstStyle/>
          <a:p>
            <a:pPr marL="228600" indent="-228600"/>
            <a:endParaRPr lang="en-US" sz="2400" dirty="0" smtClean="0">
              <a:latin typeface="+mn-lt"/>
            </a:endParaRPr>
          </a:p>
          <a:p>
            <a:pPr marL="228600" indent="-228600"/>
            <a:r>
              <a:rPr lang="en-US" sz="2400" dirty="0" smtClean="0">
                <a:latin typeface="+mn-lt"/>
              </a:rPr>
              <a:t>2000 </a:t>
            </a:r>
            <a:r>
              <a:rPr lang="en-US" sz="2400" dirty="0">
                <a:latin typeface="+mn-lt"/>
              </a:rPr>
              <a:t>women case-control</a:t>
            </a:r>
          </a:p>
          <a:p>
            <a:pPr marL="228600" indent="-228600"/>
            <a:r>
              <a:rPr lang="en-US" sz="2400" dirty="0">
                <a:latin typeface="+mn-lt"/>
              </a:rPr>
              <a:t> IUD users </a:t>
            </a:r>
            <a:r>
              <a:rPr lang="en-US" sz="2400" dirty="0" smtClean="0">
                <a:latin typeface="+mn-lt"/>
              </a:rPr>
              <a:t>NOT </a:t>
            </a:r>
            <a:r>
              <a:rPr lang="en-US" sz="2400" dirty="0">
                <a:latin typeface="+mn-lt"/>
              </a:rPr>
              <a:t>more likely to have infertility than gravid controls (</a:t>
            </a:r>
            <a:r>
              <a:rPr lang="en-US" sz="2400" dirty="0" smtClean="0">
                <a:latin typeface="+mn-lt"/>
              </a:rPr>
              <a:t>OR = 0.9</a:t>
            </a:r>
            <a:r>
              <a:rPr lang="en-US" sz="2400" dirty="0">
                <a:latin typeface="+mn-lt"/>
              </a:rPr>
              <a:t>)</a:t>
            </a:r>
          </a:p>
          <a:p>
            <a:pPr marL="228600" indent="-228600"/>
            <a:r>
              <a:rPr lang="en-US" sz="2400" dirty="0">
                <a:latin typeface="+mn-lt"/>
              </a:rPr>
              <a:t>Women with CT antibodies more likely to be infertile (</a:t>
            </a:r>
            <a:r>
              <a:rPr lang="en-US" sz="2400" dirty="0" smtClean="0">
                <a:latin typeface="+mn-lt"/>
              </a:rPr>
              <a:t>OR = 2.4</a:t>
            </a:r>
            <a:r>
              <a:rPr lang="en-US" sz="2400" dirty="0">
                <a:latin typeface="+mn-lt"/>
              </a:rPr>
              <a:t>)</a:t>
            </a:r>
          </a:p>
          <a:p>
            <a:pPr marL="228600" indent="-228600"/>
            <a:r>
              <a:rPr lang="en-US" sz="2400" dirty="0">
                <a:latin typeface="+mn-lt"/>
              </a:rPr>
              <a:t>IUD </a:t>
            </a:r>
            <a:r>
              <a:rPr lang="en-US" sz="2400" dirty="0" smtClean="0">
                <a:latin typeface="+mn-lt"/>
              </a:rPr>
              <a:t>use is </a:t>
            </a:r>
            <a:r>
              <a:rPr lang="en-US" sz="2400" dirty="0">
                <a:latin typeface="+mn-lt"/>
              </a:rPr>
              <a:t>not related to infertility</a:t>
            </a:r>
          </a:p>
          <a:p>
            <a:pPr marL="228600" indent="-228600"/>
            <a:r>
              <a:rPr lang="en-US" sz="2400" dirty="0">
                <a:latin typeface="+mn-lt"/>
              </a:rPr>
              <a:t>Chlamydia is related to infertility</a:t>
            </a:r>
          </a:p>
          <a:p>
            <a:pPr marL="228600" indent="-228600"/>
            <a:r>
              <a:rPr lang="en-US" sz="2400" dirty="0">
                <a:latin typeface="+mn-lt"/>
              </a:rPr>
              <a:t>Similar results in multiple studies</a:t>
            </a:r>
          </a:p>
        </p:txBody>
      </p:sp>
      <p:sp>
        <p:nvSpPr>
          <p:cNvPr id="223238" name="Text Box 7"/>
          <p:cNvSpPr txBox="1">
            <a:spLocks noChangeArrowheads="1"/>
          </p:cNvSpPr>
          <p:nvPr/>
        </p:nvSpPr>
        <p:spPr bwMode="auto">
          <a:xfrm>
            <a:off x="3124200" y="6324600"/>
            <a:ext cx="290521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600" dirty="0" err="1">
                <a:effectLst/>
                <a:latin typeface="Adobe Garamond Pro" panose="02020502060506020403" pitchFamily="18" charset="0"/>
              </a:rPr>
              <a:t>Hubacher</a:t>
            </a:r>
            <a:r>
              <a:rPr lang="en-US" sz="1600" dirty="0">
                <a:effectLst/>
                <a:latin typeface="Adobe Garamond Pro" panose="02020502060506020403" pitchFamily="18" charset="0"/>
              </a:rPr>
              <a:t> D, et al. </a:t>
            </a:r>
            <a:r>
              <a:rPr lang="en-US" sz="1600" i="1" dirty="0">
                <a:effectLst/>
                <a:latin typeface="Adobe Garamond Pro" panose="02020502060506020403" pitchFamily="18" charset="0"/>
              </a:rPr>
              <a:t>NEJM</a:t>
            </a:r>
            <a:r>
              <a:rPr lang="en-US" sz="1600" dirty="0">
                <a:effectLst/>
                <a:latin typeface="Adobe Garamond Pro" panose="02020502060506020403" pitchFamily="18" charset="0"/>
              </a:rPr>
              <a:t>. 2001.</a:t>
            </a:r>
          </a:p>
        </p:txBody>
      </p:sp>
      <p:pic>
        <p:nvPicPr>
          <p:cNvPr id="223240" name="Picture 8" descr="chlamydia-trachom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24638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223243" name="AutoShape 11"/>
          <p:cNvSpPr>
            <a:spLocks noChangeArrowheads="1"/>
          </p:cNvSpPr>
          <p:nvPr/>
        </p:nvSpPr>
        <p:spPr bwMode="auto">
          <a:xfrm rot="16225763" flipH="1">
            <a:off x="1601532" y="6641"/>
            <a:ext cx="688667" cy="221023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endParaRPr lang="en-US" dirty="0">
              <a:latin typeface="Adobe Garamond Pro" panose="020205020605060204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4"/>
          <p:cNvSpPr>
            <a:spLocks noGrp="1" noChangeArrowheads="1"/>
          </p:cNvSpPr>
          <p:nvPr>
            <p:ph type="title"/>
          </p:nvPr>
        </p:nvSpPr>
        <p:spPr/>
        <p:txBody>
          <a:bodyPr/>
          <a:lstStyle/>
          <a:p>
            <a:r>
              <a:rPr lang="en-US" smtClean="0"/>
              <a:t>Almost ALL TEENS Can Use IUDs</a:t>
            </a:r>
            <a:endParaRPr lang="en-US" dirty="0"/>
          </a:p>
        </p:txBody>
      </p:sp>
      <p:sp>
        <p:nvSpPr>
          <p:cNvPr id="284675" name="Rectangle 5"/>
          <p:cNvSpPr>
            <a:spLocks noGrp="1" noChangeArrowheads="1"/>
          </p:cNvSpPr>
          <p:nvPr>
            <p:ph sz="half" idx="1"/>
          </p:nvPr>
        </p:nvSpPr>
        <p:spPr>
          <a:xfrm>
            <a:off x="3200400" y="1600200"/>
            <a:ext cx="4038600" cy="4525963"/>
          </a:xfrm>
        </p:spPr>
        <p:txBody>
          <a:bodyPr/>
          <a:lstStyle/>
          <a:p>
            <a:r>
              <a:rPr lang="en-US" dirty="0" smtClean="0"/>
              <a:t>WHO CAN USE IUDs:</a:t>
            </a:r>
          </a:p>
          <a:p>
            <a:pPr lvl="1"/>
            <a:r>
              <a:rPr lang="en-US" sz="2400" dirty="0" smtClean="0"/>
              <a:t>Teens?</a:t>
            </a:r>
          </a:p>
          <a:p>
            <a:pPr lvl="1"/>
            <a:r>
              <a:rPr lang="en-US" sz="2400" dirty="0" smtClean="0"/>
              <a:t>Never been pregnant?</a:t>
            </a:r>
          </a:p>
          <a:p>
            <a:pPr lvl="1"/>
            <a:r>
              <a:rPr lang="en-US" sz="2400" dirty="0" smtClean="0"/>
              <a:t>Multiple partners? </a:t>
            </a:r>
          </a:p>
          <a:p>
            <a:pPr lvl="1"/>
            <a:r>
              <a:rPr lang="en-US" sz="2400" dirty="0" smtClean="0"/>
              <a:t>History of STD?</a:t>
            </a:r>
          </a:p>
          <a:p>
            <a:pPr lvl="1"/>
            <a:r>
              <a:rPr lang="en-US" sz="2400" dirty="0" smtClean="0"/>
              <a:t>History of PID?</a:t>
            </a:r>
          </a:p>
          <a:p>
            <a:pPr lvl="1"/>
            <a:r>
              <a:rPr lang="en-US" sz="2400" dirty="0" smtClean="0"/>
              <a:t>History of ectopic?</a:t>
            </a:r>
          </a:p>
          <a:p>
            <a:pPr lvl="1"/>
            <a:endParaRPr lang="en-US" dirty="0" smtClean="0"/>
          </a:p>
          <a:p>
            <a:pPr lvl="1"/>
            <a:endParaRPr lang="en-US" dirty="0" smtClean="0"/>
          </a:p>
          <a:p>
            <a:pPr lvl="1"/>
            <a:endParaRPr lang="en-US" dirty="0"/>
          </a:p>
        </p:txBody>
      </p:sp>
      <p:sp>
        <p:nvSpPr>
          <p:cNvPr id="284677" name="Rectangle 5"/>
          <p:cNvSpPr>
            <a:spLocks noGrp="1" noChangeArrowheads="1"/>
          </p:cNvSpPr>
          <p:nvPr>
            <p:ph sz="half" idx="2"/>
          </p:nvPr>
        </p:nvSpPr>
        <p:spPr>
          <a:xfrm>
            <a:off x="7239000" y="2057400"/>
            <a:ext cx="4038600" cy="4525963"/>
          </a:xfrm>
        </p:spPr>
        <p:txBody>
          <a:bodyPr/>
          <a:lstStyle/>
          <a:p>
            <a:r>
              <a:rPr lang="en-US" dirty="0" smtClean="0"/>
              <a:t>YES!</a:t>
            </a:r>
          </a:p>
          <a:p>
            <a:r>
              <a:rPr lang="en-US" dirty="0" smtClean="0"/>
              <a:t>YES!</a:t>
            </a:r>
          </a:p>
          <a:p>
            <a:r>
              <a:rPr lang="en-US" dirty="0" smtClean="0"/>
              <a:t>YES!</a:t>
            </a:r>
          </a:p>
          <a:p>
            <a:r>
              <a:rPr lang="en-US" dirty="0" smtClean="0"/>
              <a:t>YES!</a:t>
            </a:r>
          </a:p>
          <a:p>
            <a:r>
              <a:rPr lang="en-US" dirty="0" smtClean="0"/>
              <a:t>YES!</a:t>
            </a:r>
          </a:p>
          <a:p>
            <a:r>
              <a:rPr lang="en-US" dirty="0" smtClean="0"/>
              <a:t>YES!</a:t>
            </a:r>
            <a:endParaRPr lang="en-US" dirty="0"/>
          </a:p>
        </p:txBody>
      </p:sp>
      <p:sp>
        <p:nvSpPr>
          <p:cNvPr id="284676" name="Rectangle 4"/>
          <p:cNvSpPr>
            <a:spLocks noChangeArrowheads="1"/>
          </p:cNvSpPr>
          <p:nvPr/>
        </p:nvSpPr>
        <p:spPr bwMode="auto">
          <a:xfrm>
            <a:off x="1143000" y="6172200"/>
            <a:ext cx="6553200" cy="501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10000"/>
              </a:spcBef>
              <a:buClrTx/>
              <a:buFontTx/>
              <a:buNone/>
            </a:pPr>
            <a:r>
              <a:rPr lang="en-US" sz="1400" dirty="0" err="1">
                <a:solidFill>
                  <a:schemeClr val="tx1"/>
                </a:solidFill>
                <a:effectLst/>
                <a:latin typeface="Adobe Garamond Pro" panose="02020502060506020403" pitchFamily="18" charset="0"/>
              </a:rPr>
              <a:t>MacIsaac</a:t>
            </a:r>
            <a:r>
              <a:rPr lang="en-US" sz="1400" dirty="0">
                <a:solidFill>
                  <a:schemeClr val="tx1"/>
                </a:solidFill>
                <a:effectLst/>
                <a:latin typeface="Adobe Garamond Pro" panose="02020502060506020403" pitchFamily="18" charset="0"/>
              </a:rPr>
              <a:t>  L. </a:t>
            </a:r>
            <a:r>
              <a:rPr lang="en-US" sz="1400" dirty="0" err="1">
                <a:solidFill>
                  <a:schemeClr val="tx1"/>
                </a:solidFill>
                <a:effectLst/>
                <a:latin typeface="Adobe Garamond Pro" panose="02020502060506020403" pitchFamily="18" charset="0"/>
              </a:rPr>
              <a:t>Obstet</a:t>
            </a:r>
            <a:r>
              <a:rPr lang="en-US" sz="1400" dirty="0">
                <a:solidFill>
                  <a:schemeClr val="tx1"/>
                </a:solidFill>
                <a:effectLst/>
                <a:latin typeface="Adobe Garamond Pro" panose="02020502060506020403" pitchFamily="18" charset="0"/>
              </a:rPr>
              <a:t> </a:t>
            </a:r>
            <a:r>
              <a:rPr lang="en-US" sz="1400" dirty="0" err="1">
                <a:solidFill>
                  <a:schemeClr val="tx1"/>
                </a:solidFill>
                <a:effectLst/>
                <a:latin typeface="Adobe Garamond Pro" panose="02020502060506020403" pitchFamily="18" charset="0"/>
              </a:rPr>
              <a:t>Gynecol</a:t>
            </a:r>
            <a:r>
              <a:rPr lang="en-US" sz="1400" dirty="0">
                <a:solidFill>
                  <a:schemeClr val="tx1"/>
                </a:solidFill>
                <a:effectLst/>
                <a:latin typeface="Adobe Garamond Pro" panose="02020502060506020403" pitchFamily="18" charset="0"/>
              </a:rPr>
              <a:t> </a:t>
            </a:r>
            <a:r>
              <a:rPr lang="en-US" sz="1400" dirty="0" err="1">
                <a:solidFill>
                  <a:schemeClr val="tx1"/>
                </a:solidFill>
                <a:effectLst/>
                <a:latin typeface="Adobe Garamond Pro" panose="02020502060506020403" pitchFamily="18" charset="0"/>
              </a:rPr>
              <a:t>Clin</a:t>
            </a:r>
            <a:r>
              <a:rPr lang="en-US" sz="1400" dirty="0">
                <a:solidFill>
                  <a:schemeClr val="tx1"/>
                </a:solidFill>
                <a:effectLst/>
                <a:latin typeface="Adobe Garamond Pro" panose="02020502060506020403" pitchFamily="18" charset="0"/>
              </a:rPr>
              <a:t> N Am. 2007; </a:t>
            </a:r>
          </a:p>
          <a:p>
            <a:pPr eaLnBrk="0" hangingPunct="0">
              <a:lnSpc>
                <a:spcPct val="90000"/>
              </a:lnSpc>
              <a:spcBef>
                <a:spcPct val="10000"/>
              </a:spcBef>
              <a:buClrTx/>
              <a:buFontTx/>
              <a:buNone/>
            </a:pPr>
            <a:r>
              <a:rPr lang="en-US" sz="1400" dirty="0" err="1">
                <a:solidFill>
                  <a:schemeClr val="tx1"/>
                </a:solidFill>
                <a:effectLst/>
                <a:latin typeface="Adobe Garamond Pro" panose="02020502060506020403" pitchFamily="18" charset="0"/>
              </a:rPr>
              <a:t>Toma</a:t>
            </a:r>
            <a:r>
              <a:rPr lang="en-US" sz="1400" dirty="0">
                <a:solidFill>
                  <a:schemeClr val="tx1"/>
                </a:solidFill>
                <a:effectLst/>
                <a:latin typeface="Adobe Garamond Pro" panose="02020502060506020403" pitchFamily="18" charset="0"/>
              </a:rPr>
              <a:t> A. J </a:t>
            </a:r>
            <a:r>
              <a:rPr lang="en-US" sz="1400" dirty="0" err="1">
                <a:solidFill>
                  <a:schemeClr val="tx1"/>
                </a:solidFill>
                <a:effectLst/>
                <a:latin typeface="Adobe Garamond Pro" panose="02020502060506020403" pitchFamily="18" charset="0"/>
              </a:rPr>
              <a:t>Pediatr</a:t>
            </a:r>
            <a:r>
              <a:rPr lang="en-US" sz="1400" dirty="0">
                <a:solidFill>
                  <a:schemeClr val="tx1"/>
                </a:solidFill>
                <a:effectLst/>
                <a:latin typeface="Adobe Garamond Pro" panose="02020502060506020403" pitchFamily="18" charset="0"/>
              </a:rPr>
              <a:t> </a:t>
            </a:r>
            <a:r>
              <a:rPr lang="en-US" sz="1400" dirty="0" err="1">
                <a:solidFill>
                  <a:schemeClr val="tx1"/>
                </a:solidFill>
                <a:effectLst/>
                <a:latin typeface="Adobe Garamond Pro" panose="02020502060506020403" pitchFamily="18" charset="0"/>
              </a:rPr>
              <a:t>Adolesc</a:t>
            </a:r>
            <a:r>
              <a:rPr lang="en-US" sz="1400" dirty="0">
                <a:solidFill>
                  <a:schemeClr val="tx1"/>
                </a:solidFill>
                <a:effectLst/>
                <a:latin typeface="Adobe Garamond Pro" panose="02020502060506020403" pitchFamily="18" charset="0"/>
              </a:rPr>
              <a:t> Gynecol. 2006.</a:t>
            </a:r>
          </a:p>
        </p:txBody>
      </p:sp>
      <p:pic>
        <p:nvPicPr>
          <p:cNvPr id="284678" name="Picture 6" descr="IUD almost all the percents"/>
          <p:cNvPicPr>
            <a:picLocks noChangeAspect="1" noChangeArrowheads="1"/>
          </p:cNvPicPr>
          <p:nvPr/>
        </p:nvPicPr>
        <p:blipFill>
          <a:blip r:embed="rId3">
            <a:extLst>
              <a:ext uri="{28A0092B-C50C-407E-A947-70E740481C1C}">
                <a14:useLocalDpi xmlns:a14="http://schemas.microsoft.com/office/drawing/2010/main" val="0"/>
              </a:ext>
            </a:extLst>
          </a:blip>
          <a:srcRect l="8716" r="8488" b="23006"/>
          <a:stretch>
            <a:fillRect/>
          </a:stretch>
        </p:blipFill>
        <p:spPr bwMode="auto">
          <a:xfrm>
            <a:off x="381000" y="1371600"/>
            <a:ext cx="3124200" cy="441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AAP: LARC and Teens</a:t>
            </a:r>
            <a:endParaRPr lang="en-US" dirty="0"/>
          </a:p>
        </p:txBody>
      </p:sp>
      <p:sp>
        <p:nvSpPr>
          <p:cNvPr id="5" name="Content Placeholder 4"/>
          <p:cNvSpPr>
            <a:spLocks noGrp="1"/>
          </p:cNvSpPr>
          <p:nvPr>
            <p:ph sz="half" idx="2"/>
          </p:nvPr>
        </p:nvSpPr>
        <p:spPr/>
        <p:txBody>
          <a:bodyPr/>
          <a:lstStyle/>
          <a:p>
            <a:r>
              <a:rPr lang="en-US" dirty="0" smtClean="0"/>
              <a:t>“Given the efficacy, safety, and ease of use, LARC methods should be considered first-line contraceptive choices for adolescents.”</a:t>
            </a:r>
          </a:p>
          <a:p>
            <a:endParaRPr lang="en-US" dirty="0" smtClean="0"/>
          </a:p>
          <a:p>
            <a:r>
              <a:rPr lang="en-US" dirty="0" smtClean="0"/>
              <a:t>“Pediatricians should be able to educate patients about LARC methods…”</a:t>
            </a:r>
            <a:endParaRPr lang="en-US" dirty="0"/>
          </a:p>
        </p:txBody>
      </p:sp>
      <p:sp>
        <p:nvSpPr>
          <p:cNvPr id="6" name="TextBox 5"/>
          <p:cNvSpPr txBox="1"/>
          <p:nvPr/>
        </p:nvSpPr>
        <p:spPr>
          <a:xfrm>
            <a:off x="2630237" y="6172200"/>
            <a:ext cx="4307333" cy="566309"/>
          </a:xfrm>
          <a:prstGeom prst="rect">
            <a:avLst/>
          </a:prstGeom>
          <a:noFill/>
        </p:spPr>
        <p:txBody>
          <a:bodyPr wrap="none" rtlCol="0">
            <a:spAutoFit/>
          </a:bodyPr>
          <a:lstStyle/>
          <a:p>
            <a:r>
              <a:rPr lang="en-US" sz="1400" dirty="0" smtClean="0">
                <a:solidFill>
                  <a:schemeClr val="tx1"/>
                </a:solidFill>
                <a:effectLst/>
                <a:latin typeface="+mn-lt"/>
              </a:rPr>
              <a:t>American Academy of Pediatrics. Policy Statement. </a:t>
            </a:r>
          </a:p>
          <a:p>
            <a:r>
              <a:rPr lang="en-US" sz="1400" dirty="0" smtClean="0">
                <a:solidFill>
                  <a:schemeClr val="tx1"/>
                </a:solidFill>
                <a:effectLst/>
                <a:latin typeface="+mn-lt"/>
              </a:rPr>
              <a:t>Contraception for Adolescents. 9/29/2014</a:t>
            </a:r>
            <a:endParaRPr lang="en-US" sz="1400" dirty="0">
              <a:solidFill>
                <a:schemeClr val="tx1"/>
              </a:solidFill>
              <a:effectLst/>
              <a:latin typeface="+mn-lt"/>
            </a:endParaRPr>
          </a:p>
        </p:txBody>
      </p:sp>
      <p:pic>
        <p:nvPicPr>
          <p:cNvPr id="1026" name="Picture 2" descr="AAP.jpg (659×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9" y="1635071"/>
            <a:ext cx="3802313" cy="35830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ACOG: IUDs and Teens</a:t>
            </a:r>
            <a:endParaRPr lang="en-US" dirty="0"/>
          </a:p>
        </p:txBody>
      </p:sp>
      <p:sp>
        <p:nvSpPr>
          <p:cNvPr id="3" name="Content Placeholder 2"/>
          <p:cNvSpPr>
            <a:spLocks noGrp="1"/>
          </p:cNvSpPr>
          <p:nvPr>
            <p:ph sz="quarter" idx="10"/>
          </p:nvPr>
        </p:nvSpPr>
        <p:spPr/>
        <p:txBody>
          <a:bodyPr/>
          <a:lstStyle/>
          <a:p>
            <a:r>
              <a:rPr lang="en-US" dirty="0" smtClean="0"/>
              <a:t>“Intrauterine devices are safe to use among adolescents.”</a:t>
            </a:r>
          </a:p>
          <a:p>
            <a:r>
              <a:rPr lang="en-US" dirty="0" smtClean="0"/>
              <a:t>“Intrauterine devices do not increase an adolescent’s risk of infertility.”</a:t>
            </a:r>
          </a:p>
          <a:p>
            <a:r>
              <a:rPr lang="en-US" dirty="0" smtClean="0"/>
              <a:t>“Intrauterine devices may be inserted without technical difficulty in most adolescents and nulliparous women.”</a:t>
            </a:r>
          </a:p>
        </p:txBody>
      </p:sp>
      <p:pic>
        <p:nvPicPr>
          <p:cNvPr id="4" name="Picture 3"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114800"/>
            <a:ext cx="2743200" cy="1765300"/>
          </a:xfrm>
          <a:prstGeom prst="rect">
            <a:avLst/>
          </a:prstGeom>
        </p:spPr>
      </p:pic>
    </p:spTree>
    <p:extLst>
      <p:ext uri="{BB962C8B-B14F-4D97-AF65-F5344CB8AC3E}">
        <p14:creationId xmlns:p14="http://schemas.microsoft.com/office/powerpoint/2010/main" val="406410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600200" y="6172200"/>
            <a:ext cx="67833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err="1">
                <a:effectLst/>
                <a:latin typeface="Adobe Garamond Pro" panose="02020502060506020403" pitchFamily="18" charset="0"/>
              </a:rPr>
              <a:t>Kost</a:t>
            </a:r>
            <a:r>
              <a:rPr lang="en-US" altLang="en-US" sz="1400" dirty="0">
                <a:effectLst/>
                <a:latin typeface="Adobe Garamond Pro" panose="02020502060506020403" pitchFamily="18" charset="0"/>
              </a:rPr>
              <a:t> K and </a:t>
            </a:r>
            <a:r>
              <a:rPr lang="en-US" altLang="en-US" sz="1400" dirty="0" err="1">
                <a:effectLst/>
                <a:latin typeface="Adobe Garamond Pro" panose="02020502060506020403" pitchFamily="18" charset="0"/>
              </a:rPr>
              <a:t>Henshaw</a:t>
            </a:r>
            <a:r>
              <a:rPr lang="en-US" altLang="en-US" sz="1400" dirty="0">
                <a:effectLst/>
                <a:latin typeface="Adobe Garamond Pro" panose="02020502060506020403" pitchFamily="18" charset="0"/>
              </a:rPr>
              <a:t> S, </a:t>
            </a:r>
            <a:r>
              <a:rPr lang="en-US" altLang="en-US" sz="1400" i="1" dirty="0" smtClean="0">
                <a:effectLst/>
                <a:latin typeface="Adobe Garamond Pro" panose="02020502060506020403" pitchFamily="18" charset="0"/>
              </a:rPr>
              <a:t>U.S. Teenage Pregnancies, Births and Abortions, 2010:  National and State Trends by Age, Race and Ethnicity</a:t>
            </a:r>
            <a:r>
              <a:rPr lang="en-US" altLang="en-US" sz="1400" dirty="0" smtClean="0">
                <a:effectLst/>
                <a:latin typeface="Adobe Garamond Pro" panose="02020502060506020403" pitchFamily="18" charset="0"/>
              </a:rPr>
              <a:t>.  </a:t>
            </a:r>
            <a:r>
              <a:rPr lang="en-US" altLang="en-US" sz="1400" dirty="0" err="1" smtClean="0">
                <a:effectLst/>
                <a:latin typeface="Adobe Garamond Pro" panose="02020502060506020403" pitchFamily="18" charset="0"/>
              </a:rPr>
              <a:t>Guttmacher</a:t>
            </a:r>
            <a:r>
              <a:rPr lang="en-US" altLang="en-US" sz="1400" dirty="0" smtClean="0">
                <a:effectLst/>
                <a:latin typeface="Adobe Garamond Pro" panose="02020502060506020403" pitchFamily="18" charset="0"/>
              </a:rPr>
              <a:t> Institute 2014. </a:t>
            </a:r>
            <a:endParaRPr lang="en-US" altLang="en-US" sz="1400" dirty="0">
              <a:effectLst/>
              <a:latin typeface="Adobe Garamond Pro" panose="02020502060506020403" pitchFamily="18" charset="0"/>
            </a:endParaRPr>
          </a:p>
        </p:txBody>
      </p:sp>
      <p:sp>
        <p:nvSpPr>
          <p:cNvPr id="8" name="Title 7"/>
          <p:cNvSpPr>
            <a:spLocks noGrp="1"/>
          </p:cNvSpPr>
          <p:nvPr>
            <p:ph type="title"/>
          </p:nvPr>
        </p:nvSpPr>
        <p:spPr/>
        <p:txBody>
          <a:bodyPr/>
          <a:lstStyle/>
          <a:p>
            <a:r>
              <a:rPr lang="en-US" dirty="0" smtClean="0"/>
              <a:t>Teen Pregnancy, Birth, and Abortion Rates Are Declining (15-19 year olds)</a:t>
            </a:r>
            <a:endParaRPr lang="en-US" dirty="0"/>
          </a:p>
        </p:txBody>
      </p:sp>
      <p:pic>
        <p:nvPicPr>
          <p:cNvPr id="19462" name="Picture 6" descr="U.S. teen pregnancy, birth and abortion rates have reach historic lows (2010 chart)"/>
          <p:cNvPicPr>
            <a:picLocks noChangeAspect="1" noChangeArrowheads="1"/>
          </p:cNvPicPr>
          <p:nvPr/>
        </p:nvPicPr>
        <p:blipFill rotWithShape="1">
          <a:blip r:embed="rId3">
            <a:extLst>
              <a:ext uri="{28A0092B-C50C-407E-A947-70E740481C1C}">
                <a14:useLocalDpi xmlns:a14="http://schemas.microsoft.com/office/drawing/2010/main" val="0"/>
              </a:ext>
            </a:extLst>
          </a:blip>
          <a:srcRect l="3191" t="22643" r="678" b="12682"/>
          <a:stretch/>
        </p:blipFill>
        <p:spPr bwMode="auto">
          <a:xfrm>
            <a:off x="1295400" y="1524000"/>
            <a:ext cx="6629400" cy="398048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5169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ACOG: LARC and Teens</a:t>
            </a:r>
            <a:endParaRPr lang="en-US" dirty="0"/>
          </a:p>
        </p:txBody>
      </p:sp>
      <p:sp>
        <p:nvSpPr>
          <p:cNvPr id="3" name="Content Placeholder 2"/>
          <p:cNvSpPr>
            <a:spLocks noGrp="1"/>
          </p:cNvSpPr>
          <p:nvPr>
            <p:ph sz="quarter" idx="10"/>
          </p:nvPr>
        </p:nvSpPr>
        <p:spPr/>
        <p:txBody>
          <a:bodyPr/>
          <a:lstStyle/>
          <a:p>
            <a:r>
              <a:rPr lang="en-US" dirty="0" smtClean="0"/>
              <a:t>“With top-tier effectiveness, high rates of satisfaction and continuation, and no need for daily adherence, LARC methods should be first-line recommendations for adolescents.”</a:t>
            </a:r>
          </a:p>
          <a:p>
            <a:endParaRPr lang="en-US" dirty="0" smtClean="0"/>
          </a:p>
          <a:p>
            <a:r>
              <a:rPr lang="en-US" dirty="0" smtClean="0"/>
              <a:t>“Health care providers’ concerns </a:t>
            </a:r>
            <a:br>
              <a:rPr lang="en-US" dirty="0" smtClean="0"/>
            </a:br>
            <a:r>
              <a:rPr lang="en-US" dirty="0" smtClean="0"/>
              <a:t>about LARC use by adolescents </a:t>
            </a:r>
            <a:br>
              <a:rPr lang="en-US" dirty="0" smtClean="0"/>
            </a:br>
            <a:r>
              <a:rPr lang="en-US" dirty="0" smtClean="0"/>
              <a:t>are a barrier to access.”</a:t>
            </a:r>
            <a:endParaRPr lang="en-US" dirty="0"/>
          </a:p>
        </p:txBody>
      </p:sp>
      <p:pic>
        <p:nvPicPr>
          <p:cNvPr id="4" name="Picture 3" descr="ACOG_Logo.svg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743200"/>
            <a:ext cx="3200400" cy="3200400"/>
          </a:xfrm>
          <a:prstGeom prst="rect">
            <a:avLst/>
          </a:prstGeom>
        </p:spPr>
      </p:pic>
    </p:spTree>
    <p:extLst>
      <p:ext uri="{BB962C8B-B14F-4D97-AF65-F5344CB8AC3E}">
        <p14:creationId xmlns:p14="http://schemas.microsoft.com/office/powerpoint/2010/main" val="3463857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4 at 5.13.52 PM.png"/>
          <p:cNvPicPr>
            <a:picLocks noChangeAspect="1"/>
          </p:cNvPicPr>
          <p:nvPr/>
        </p:nvPicPr>
        <p:blipFill rotWithShape="1">
          <a:blip r:embed="rId3">
            <a:extLst>
              <a:ext uri="{28A0092B-C50C-407E-A947-70E740481C1C}">
                <a14:useLocalDpi xmlns:a14="http://schemas.microsoft.com/office/drawing/2010/main" val="0"/>
              </a:ext>
            </a:extLst>
          </a:blip>
          <a:srcRect l="1361" t="8415" r="1361" b="9886"/>
          <a:stretch/>
        </p:blipFill>
        <p:spPr>
          <a:xfrm>
            <a:off x="228600" y="2133600"/>
            <a:ext cx="8546353" cy="1494118"/>
          </a:xfrm>
          <a:prstGeom prst="rect">
            <a:avLst/>
          </a:prstGeom>
        </p:spPr>
      </p:pic>
      <p:pic>
        <p:nvPicPr>
          <p:cNvPr id="3" name="Picture 2" descr="Screen Shot 2014-02-24 at 5.17.31 PM.png"/>
          <p:cNvPicPr>
            <a:picLocks noChangeAspect="1"/>
          </p:cNvPicPr>
          <p:nvPr/>
        </p:nvPicPr>
        <p:blipFill rotWithShape="1">
          <a:blip r:embed="rId4">
            <a:extLst>
              <a:ext uri="{28A0092B-C50C-407E-A947-70E740481C1C}">
                <a14:useLocalDpi xmlns:a14="http://schemas.microsoft.com/office/drawing/2010/main" val="0"/>
              </a:ext>
            </a:extLst>
          </a:blip>
          <a:srcRect l="1145" t="3904" r="1307" b="7616"/>
          <a:stretch/>
        </p:blipFill>
        <p:spPr>
          <a:xfrm>
            <a:off x="152400" y="3733800"/>
            <a:ext cx="8552249" cy="2133600"/>
          </a:xfrm>
          <a:prstGeom prst="rect">
            <a:avLst/>
          </a:prstGeom>
        </p:spPr>
      </p:pic>
      <p:sp>
        <p:nvSpPr>
          <p:cNvPr id="4" name="Title 3"/>
          <p:cNvSpPr>
            <a:spLocks noGrp="1"/>
          </p:cNvSpPr>
          <p:nvPr>
            <p:ph type="title"/>
          </p:nvPr>
        </p:nvSpPr>
        <p:spPr/>
        <p:txBody>
          <a:bodyPr/>
          <a:lstStyle/>
          <a:p>
            <a:r>
              <a:rPr lang="en-US" smtClean="0"/>
              <a:t>CDC: LARC and Teens</a:t>
            </a:r>
            <a:endParaRPr lang="en-US" dirty="0"/>
          </a:p>
        </p:txBody>
      </p:sp>
      <p:sp>
        <p:nvSpPr>
          <p:cNvPr id="5" name="TextBox 4"/>
          <p:cNvSpPr txBox="1"/>
          <p:nvPr/>
        </p:nvSpPr>
        <p:spPr>
          <a:xfrm>
            <a:off x="2544712" y="1219200"/>
            <a:ext cx="4006225" cy="830997"/>
          </a:xfrm>
          <a:prstGeom prst="rect">
            <a:avLst/>
          </a:prstGeom>
          <a:noFill/>
        </p:spPr>
        <p:txBody>
          <a:bodyPr wrap="none" rtlCol="0">
            <a:spAutoFit/>
          </a:bodyPr>
          <a:lstStyle/>
          <a:p>
            <a:r>
              <a:rPr lang="en-US" sz="2400" dirty="0">
                <a:solidFill>
                  <a:schemeClr val="tx1"/>
                </a:solidFill>
                <a:effectLst/>
                <a:latin typeface="+mn-lt"/>
              </a:rPr>
              <a:t>CDC USMEC:</a:t>
            </a:r>
            <a:br>
              <a:rPr lang="en-US" sz="2400" dirty="0">
                <a:solidFill>
                  <a:schemeClr val="tx1"/>
                </a:solidFill>
                <a:effectLst/>
                <a:latin typeface="+mn-lt"/>
              </a:rPr>
            </a:br>
            <a:r>
              <a:rPr lang="en-US" sz="2400" dirty="0">
                <a:solidFill>
                  <a:schemeClr val="tx1"/>
                </a:solidFill>
                <a:effectLst/>
                <a:latin typeface="+mn-lt"/>
              </a:rPr>
              <a:t>U.S. Medical Eligibility Criteria</a:t>
            </a:r>
          </a:p>
        </p:txBody>
      </p:sp>
    </p:spTree>
    <p:extLst>
      <p:ext uri="{BB962C8B-B14F-4D97-AF65-F5344CB8AC3E}">
        <p14:creationId xmlns:p14="http://schemas.microsoft.com/office/powerpoint/2010/main" val="3473166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en-US" smtClean="0"/>
              <a:t>IUDs Have VERY FEW Contraindications</a:t>
            </a:r>
            <a:endParaRPr lang="en-US" dirty="0"/>
          </a:p>
        </p:txBody>
      </p:sp>
      <p:sp>
        <p:nvSpPr>
          <p:cNvPr id="838659" name="Rectangle 3"/>
          <p:cNvSpPr>
            <a:spLocks noGrp="1" noChangeArrowheads="1"/>
          </p:cNvSpPr>
          <p:nvPr>
            <p:ph sz="quarter" idx="10"/>
          </p:nvPr>
        </p:nvSpPr>
        <p:spPr/>
        <p:txBody>
          <a:bodyPr/>
          <a:lstStyle/>
          <a:p>
            <a:r>
              <a:rPr lang="en-US" smtClean="0"/>
              <a:t>Current PID</a:t>
            </a:r>
          </a:p>
          <a:p>
            <a:r>
              <a:rPr lang="en-US" smtClean="0"/>
              <a:t>Current untreated mucopurulent cervicitis, gonorrhea, or chlamydia</a:t>
            </a:r>
          </a:p>
          <a:p>
            <a:r>
              <a:rPr lang="en-US" smtClean="0"/>
              <a:t>Post abortion/partum infection in past 3 mo. </a:t>
            </a:r>
          </a:p>
          <a:p>
            <a:r>
              <a:rPr lang="en-US" smtClean="0"/>
              <a:t>Current or suspected pregnancy</a:t>
            </a:r>
          </a:p>
          <a:p>
            <a:r>
              <a:rPr lang="en-US" smtClean="0"/>
              <a:t>Anatomically distorted uterine cavity</a:t>
            </a:r>
          </a:p>
          <a:p>
            <a:r>
              <a:rPr lang="en-US" smtClean="0"/>
              <a:t>Wilson’s disease (Paragard)</a:t>
            </a:r>
          </a:p>
          <a:p>
            <a:pPr lvl="1"/>
            <a:r>
              <a:rPr lang="en-US" smtClean="0"/>
              <a:t>Other: Uncommon issues for teens</a:t>
            </a:r>
          </a:p>
          <a:p>
            <a:pPr lvl="2"/>
            <a:r>
              <a:rPr lang="en-US" smtClean="0"/>
              <a:t>Known cervical or uterine cancer </a:t>
            </a:r>
          </a:p>
          <a:p>
            <a:pPr lvl="2"/>
            <a:r>
              <a:rPr lang="en-US" smtClean="0"/>
              <a:t>Known breast cancer (Mirena only)</a:t>
            </a:r>
          </a:p>
          <a:p>
            <a:pPr lvl="2"/>
            <a:r>
              <a:rPr lang="en-US" smtClean="0"/>
              <a:t>Genital bleeding of unknown etiology</a:t>
            </a:r>
            <a:endParaRPr lang="en-US" dirty="0"/>
          </a:p>
        </p:txBody>
      </p:sp>
      <p:sp>
        <p:nvSpPr>
          <p:cNvPr id="838660" name="Text Box 4"/>
          <p:cNvSpPr txBox="1">
            <a:spLocks noChangeArrowheads="1"/>
          </p:cNvSpPr>
          <p:nvPr/>
        </p:nvSpPr>
        <p:spPr bwMode="auto">
          <a:xfrm>
            <a:off x="3143755" y="6321623"/>
            <a:ext cx="315067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r>
              <a:rPr lang="en-US" sz="1400" dirty="0">
                <a:solidFill>
                  <a:schemeClr val="tx1"/>
                </a:solidFill>
                <a:effectLst/>
                <a:latin typeface="Adobe Garamond Pro" panose="02020502060506020403" pitchFamily="18" charset="0"/>
              </a:rPr>
              <a:t>CDC US Medical Eligibility Criteria 2010</a:t>
            </a:r>
          </a:p>
        </p:txBody>
      </p:sp>
    </p:spTree>
    <p:extLst>
      <p:ext uri="{BB962C8B-B14F-4D97-AF65-F5344CB8AC3E}">
        <p14:creationId xmlns:p14="http://schemas.microsoft.com/office/powerpoint/2010/main" val="2016919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 </a:t>
            </a:r>
            <a:r>
              <a:rPr lang="en-US" dirty="0" smtClean="0"/>
              <a:t>Only ONE Contraindication</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Current breast cancer</a:t>
            </a:r>
          </a:p>
          <a:p>
            <a:endParaRPr lang="en-US" dirty="0" smtClean="0"/>
          </a:p>
          <a:p>
            <a:r>
              <a:rPr lang="en-US" dirty="0" smtClean="0"/>
              <a:t>Important to know about class labeling of implant with CHC by FDA.</a:t>
            </a:r>
            <a:endParaRPr lang="en-US" dirty="0"/>
          </a:p>
        </p:txBody>
      </p:sp>
    </p:spTree>
    <p:extLst>
      <p:ext uri="{BB962C8B-B14F-4D97-AF65-F5344CB8AC3E}">
        <p14:creationId xmlns:p14="http://schemas.microsoft.com/office/powerpoint/2010/main" val="267126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5410200" y="3581400"/>
            <a:ext cx="914400" cy="2362200"/>
          </a:xfrm>
          <a:prstGeom prst="rect">
            <a:avLst/>
          </a:prstGeom>
          <a:solidFill>
            <a:schemeClr val="accent1"/>
          </a:solid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a:pPr>
            <a:endParaRPr lang="en-US"/>
          </a:p>
        </p:txBody>
      </p:sp>
      <p:sp>
        <p:nvSpPr>
          <p:cNvPr id="11" name="Rectangle 10"/>
          <p:cNvSpPr>
            <a:spLocks noChangeArrowheads="1"/>
          </p:cNvSpPr>
          <p:nvPr/>
        </p:nvSpPr>
        <p:spPr bwMode="auto">
          <a:xfrm>
            <a:off x="2362200" y="3048000"/>
            <a:ext cx="990600" cy="2895600"/>
          </a:xfrm>
          <a:prstGeom prst="rect">
            <a:avLst/>
          </a:prstGeom>
          <a:solidFill>
            <a:schemeClr val="accent1"/>
          </a:solidFill>
          <a:ln>
            <a:noFill/>
          </a:ln>
          <a:effectLst>
            <a:outerShdw blurRad="63500" dist="38100" algn="l"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en-US" dirty="0">
              <a:solidFill>
                <a:srgbClr val="4D4D4D"/>
              </a:solidFill>
              <a:latin typeface="Adobe Garamond Pro" panose="02020502060506020403" pitchFamily="18" charset="0"/>
              <a:ea typeface="+mn-ea"/>
            </a:endParaRPr>
          </a:p>
        </p:txBody>
      </p:sp>
      <p:sp>
        <p:nvSpPr>
          <p:cNvPr id="909316" name="Rectangle 2"/>
          <p:cNvSpPr>
            <a:spLocks noGrp="1" noChangeArrowheads="1"/>
          </p:cNvSpPr>
          <p:nvPr>
            <p:ph type="title"/>
          </p:nvPr>
        </p:nvSpPr>
        <p:spPr/>
        <p:txBody>
          <a:bodyPr/>
          <a:lstStyle/>
          <a:p>
            <a:r>
              <a:rPr lang="en-US" dirty="0" smtClean="0"/>
              <a:t>Young Pregnant Women </a:t>
            </a:r>
            <a:br>
              <a:rPr lang="en-US" dirty="0" smtClean="0"/>
            </a:br>
            <a:r>
              <a:rPr lang="en-US" dirty="0" smtClean="0"/>
              <a:t>Lack Knowledge About IUDs</a:t>
            </a:r>
            <a:endParaRPr lang="en-US" dirty="0"/>
          </a:p>
        </p:txBody>
      </p:sp>
      <p:sp>
        <p:nvSpPr>
          <p:cNvPr id="909317" name="Text Box 3"/>
          <p:cNvSpPr txBox="1">
            <a:spLocks noChangeArrowheads="1"/>
          </p:cNvSpPr>
          <p:nvPr/>
        </p:nvSpPr>
        <p:spPr bwMode="auto">
          <a:xfrm>
            <a:off x="3994063" y="6400800"/>
            <a:ext cx="30576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sz="1400" i="1" dirty="0">
                <a:effectLst/>
                <a:latin typeface="Adobe Garamond Pro" panose="02020502060506020403" pitchFamily="18" charset="0"/>
              </a:rPr>
              <a:t>Stanwood NL, et al. </a:t>
            </a:r>
            <a:r>
              <a:rPr lang="en-US" sz="1400" i="1" dirty="0" err="1">
                <a:effectLst/>
                <a:latin typeface="Adobe Garamond Pro" panose="02020502060506020403" pitchFamily="18" charset="0"/>
              </a:rPr>
              <a:t>Obstet</a:t>
            </a:r>
            <a:r>
              <a:rPr lang="en-US" sz="1400" i="1" dirty="0">
                <a:effectLst/>
                <a:latin typeface="Adobe Garamond Pro" panose="02020502060506020403" pitchFamily="18" charset="0"/>
              </a:rPr>
              <a:t> Gynecol. 2006.</a:t>
            </a:r>
          </a:p>
        </p:txBody>
      </p:sp>
      <p:sp>
        <p:nvSpPr>
          <p:cNvPr id="909318" name="Text Box 5"/>
          <p:cNvSpPr txBox="1">
            <a:spLocks noChangeArrowheads="1"/>
          </p:cNvSpPr>
          <p:nvPr/>
        </p:nvSpPr>
        <p:spPr bwMode="auto">
          <a:xfrm>
            <a:off x="1447800" y="1447800"/>
            <a:ext cx="5943600" cy="90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r>
              <a:rPr lang="en-US" sz="2400" dirty="0">
                <a:effectLst/>
                <a:latin typeface="+mn-lt"/>
              </a:rPr>
              <a:t>How safe/effective are IUDs compared to </a:t>
            </a:r>
          </a:p>
          <a:p>
            <a:pPr algn="ctr" eaLnBrk="1" hangingPunct="1"/>
            <a:r>
              <a:rPr lang="en-US" sz="2400" dirty="0">
                <a:effectLst/>
                <a:latin typeface="+mn-lt"/>
              </a:rPr>
              <a:t>pills, injections, or tubal sterilization?</a:t>
            </a:r>
          </a:p>
        </p:txBody>
      </p:sp>
      <p:sp>
        <p:nvSpPr>
          <p:cNvPr id="909319" name="Text Box 6"/>
          <p:cNvSpPr txBox="1">
            <a:spLocks noChangeArrowheads="1"/>
          </p:cNvSpPr>
          <p:nvPr/>
        </p:nvSpPr>
        <p:spPr bwMode="auto">
          <a:xfrm>
            <a:off x="2362200" y="31242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chemeClr val="bg1"/>
                </a:solidFill>
                <a:latin typeface="Adobe Garamond Pro" panose="02020502060506020403" pitchFamily="18" charset="0"/>
              </a:rPr>
              <a:t>71%</a:t>
            </a:r>
          </a:p>
        </p:txBody>
      </p:sp>
      <p:sp>
        <p:nvSpPr>
          <p:cNvPr id="909320" name="Text Box 7"/>
          <p:cNvSpPr txBox="1">
            <a:spLocks noChangeArrowheads="1"/>
          </p:cNvSpPr>
          <p:nvPr/>
        </p:nvSpPr>
        <p:spPr bwMode="auto">
          <a:xfrm>
            <a:off x="5410200" y="3733800"/>
            <a:ext cx="10191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chemeClr val="bg1"/>
                </a:solidFill>
                <a:latin typeface="Adobe Garamond Pro" panose="02020502060506020403" pitchFamily="18" charset="0"/>
              </a:rPr>
              <a:t>58%</a:t>
            </a:r>
            <a:endParaRPr lang="en-US" sz="2400" dirty="0">
              <a:solidFill>
                <a:schemeClr val="bg1"/>
              </a:solidFill>
              <a:latin typeface="Adobe Garamond Pro" panose="02020502060506020403" pitchFamily="18" charset="0"/>
            </a:endParaRPr>
          </a:p>
        </p:txBody>
      </p:sp>
      <p:sp>
        <p:nvSpPr>
          <p:cNvPr id="909321" name="Text Box 8"/>
          <p:cNvSpPr txBox="1">
            <a:spLocks noChangeArrowheads="1"/>
          </p:cNvSpPr>
          <p:nvPr/>
        </p:nvSpPr>
        <p:spPr bwMode="auto">
          <a:xfrm>
            <a:off x="1727085" y="2551113"/>
            <a:ext cx="212109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sz="2400" dirty="0">
                <a:solidFill>
                  <a:schemeClr val="accent2"/>
                </a:solidFill>
                <a:effectLst/>
                <a:latin typeface="+mn-lt"/>
              </a:rPr>
              <a:t>Unsure of safety</a:t>
            </a:r>
          </a:p>
        </p:txBody>
      </p:sp>
      <p:sp>
        <p:nvSpPr>
          <p:cNvPr id="909322" name="Text Box 9"/>
          <p:cNvSpPr txBox="1">
            <a:spLocks noChangeArrowheads="1"/>
          </p:cNvSpPr>
          <p:nvPr/>
        </p:nvSpPr>
        <p:spPr bwMode="auto">
          <a:xfrm>
            <a:off x="4684122" y="3043535"/>
            <a:ext cx="23262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r>
              <a:rPr lang="en-US" sz="2400" dirty="0">
                <a:solidFill>
                  <a:schemeClr val="accent2"/>
                </a:solidFill>
                <a:effectLst/>
                <a:latin typeface="+mn-lt"/>
              </a:rPr>
              <a:t>Unsure of efficacy</a:t>
            </a:r>
          </a:p>
        </p:txBody>
      </p:sp>
    </p:spTree>
    <p:extLst>
      <p:ext uri="{BB962C8B-B14F-4D97-AF65-F5344CB8AC3E}">
        <p14:creationId xmlns:p14="http://schemas.microsoft.com/office/powerpoint/2010/main" val="1871561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IUD Insertion: What to Expect?</a:t>
            </a:r>
            <a:endParaRPr lang="en-US" dirty="0"/>
          </a:p>
        </p:txBody>
      </p:sp>
      <p:pic>
        <p:nvPicPr>
          <p:cNvPr id="9" name="Picture 8"/>
          <p:cNvPicPr>
            <a:picLocks noChangeAspect="1"/>
          </p:cNvPicPr>
          <p:nvPr/>
        </p:nvPicPr>
        <p:blipFill>
          <a:blip r:embed="rId3"/>
          <a:stretch>
            <a:fillRect/>
          </a:stretch>
        </p:blipFill>
        <p:spPr>
          <a:xfrm>
            <a:off x="1494" y="1219200"/>
            <a:ext cx="2771588" cy="3365500"/>
          </a:xfrm>
          <a:prstGeom prst="rect">
            <a:avLst/>
          </a:prstGeom>
        </p:spPr>
      </p:pic>
      <p:pic>
        <p:nvPicPr>
          <p:cNvPr id="10" name="Picture 4" descr="MVC-02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19200"/>
            <a:ext cx="3302000" cy="24765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5"/>
          <a:stretch>
            <a:fillRect/>
          </a:stretch>
        </p:blipFill>
        <p:spPr>
          <a:xfrm>
            <a:off x="6299200" y="1219200"/>
            <a:ext cx="2819400" cy="2114550"/>
          </a:xfrm>
          <a:prstGeom prst="rect">
            <a:avLst/>
          </a:prstGeom>
        </p:spPr>
      </p:pic>
      <p:pic>
        <p:nvPicPr>
          <p:cNvPr id="13" name="Picture 4" descr="MVC-028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962400"/>
            <a:ext cx="36576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474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Implant Insertion: What to Expect?</a:t>
            </a:r>
            <a:endParaRPr lang="en-US" dirty="0"/>
          </a:p>
        </p:txBody>
      </p:sp>
      <p:pic>
        <p:nvPicPr>
          <p:cNvPr id="4" name="Content Placeholder 3"/>
          <p:cNvPicPr>
            <a:picLocks noGrp="1" noChangeAspect="1"/>
          </p:cNvPicPr>
          <p:nvPr>
            <p:ph idx="4294967295"/>
          </p:nvPr>
        </p:nvPicPr>
        <p:blipFill rotWithShape="1">
          <a:blip r:embed="rId3"/>
          <a:srcRect l="3264" t="13297" b="13297"/>
          <a:stretch/>
        </p:blipFill>
        <p:spPr>
          <a:xfrm>
            <a:off x="4189413" y="1295400"/>
            <a:ext cx="4954587" cy="2819400"/>
          </a:xfrm>
          <a:prstGeom prst="rect">
            <a:avLst/>
          </a:prstGeom>
        </p:spPr>
      </p:pic>
      <p:pic>
        <p:nvPicPr>
          <p:cNvPr id="6" name="Picture 5"/>
          <p:cNvPicPr>
            <a:picLocks noChangeAspect="1"/>
          </p:cNvPicPr>
          <p:nvPr/>
        </p:nvPicPr>
        <p:blipFill rotWithShape="1">
          <a:blip r:embed="rId4"/>
          <a:srcRect t="13759"/>
          <a:stretch/>
        </p:blipFill>
        <p:spPr>
          <a:xfrm>
            <a:off x="152400" y="1295400"/>
            <a:ext cx="3657600" cy="2837559"/>
          </a:xfrm>
          <a:prstGeom prst="rect">
            <a:avLst/>
          </a:prstGeom>
        </p:spPr>
      </p:pic>
      <p:pic>
        <p:nvPicPr>
          <p:cNvPr id="7" name="Picture 6"/>
          <p:cNvPicPr>
            <a:picLocks noChangeAspect="1"/>
          </p:cNvPicPr>
          <p:nvPr/>
        </p:nvPicPr>
        <p:blipFill rotWithShape="1">
          <a:blip r:embed="rId5"/>
          <a:srcRect l="1158" t="12594" r="1230" b="14499"/>
          <a:stretch/>
        </p:blipFill>
        <p:spPr>
          <a:xfrm>
            <a:off x="381000" y="4304122"/>
            <a:ext cx="8086165" cy="2553878"/>
          </a:xfrm>
          <a:prstGeom prst="rect">
            <a:avLst/>
          </a:prstGeom>
        </p:spPr>
      </p:pic>
    </p:spTree>
    <p:extLst>
      <p:ext uri="{BB962C8B-B14F-4D97-AF65-F5344CB8AC3E}">
        <p14:creationId xmlns:p14="http://schemas.microsoft.com/office/powerpoint/2010/main" val="85038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Training to Insert Implants</a:t>
            </a:r>
            <a:endParaRPr lang="en-US" dirty="0"/>
          </a:p>
        </p:txBody>
      </p:sp>
      <p:sp>
        <p:nvSpPr>
          <p:cNvPr id="3" name="Content Placeholder 2"/>
          <p:cNvSpPr>
            <a:spLocks noGrp="1"/>
          </p:cNvSpPr>
          <p:nvPr>
            <p:ph sz="quarter" idx="10"/>
          </p:nvPr>
        </p:nvSpPr>
        <p:spPr/>
        <p:txBody>
          <a:bodyPr/>
          <a:lstStyle/>
          <a:p>
            <a:endParaRPr lang="en-US" smtClean="0"/>
          </a:p>
          <a:p>
            <a:r>
              <a:rPr lang="en-US" smtClean="0"/>
              <a:t>Training available exclusively through Merck</a:t>
            </a:r>
          </a:p>
          <a:p>
            <a:endParaRPr lang="en-US" smtClean="0"/>
          </a:p>
          <a:p>
            <a:r>
              <a:rPr lang="en-US" smtClean="0"/>
              <a:t>Those trained in Implanon® can be trained online to insert and remove Nexplanon®</a:t>
            </a:r>
          </a:p>
          <a:p>
            <a:endParaRPr lang="en-US" smtClean="0"/>
          </a:p>
          <a:p>
            <a:r>
              <a:rPr lang="en-US" smtClean="0">
                <a:hlinkClick r:id="rId2"/>
              </a:rPr>
              <a:t>www.nexplanon-usa.com/en/hcp/services-and-support/request-training/index.asp</a:t>
            </a:r>
            <a:endParaRPr lang="en-US"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Referring Teens for LARC</a:t>
            </a:r>
            <a:endParaRPr lang="en-US" dirty="0"/>
          </a:p>
        </p:txBody>
      </p:sp>
      <p:sp>
        <p:nvSpPr>
          <p:cNvPr id="3" name="Content Placeholder 2"/>
          <p:cNvSpPr>
            <a:spLocks noGrp="1"/>
          </p:cNvSpPr>
          <p:nvPr>
            <p:ph sz="quarter" idx="10"/>
          </p:nvPr>
        </p:nvSpPr>
        <p:spPr/>
        <p:txBody>
          <a:bodyPr/>
          <a:lstStyle/>
          <a:p>
            <a:endParaRPr lang="en-US" smtClean="0"/>
          </a:p>
          <a:p>
            <a:r>
              <a:rPr lang="en-US" smtClean="0"/>
              <a:t>Planned Parenthood</a:t>
            </a:r>
          </a:p>
          <a:p>
            <a:r>
              <a:rPr lang="en-US" smtClean="0"/>
              <a:t>Family Planning Clinics</a:t>
            </a:r>
          </a:p>
          <a:p>
            <a:r>
              <a:rPr lang="en-US" smtClean="0"/>
              <a:t>Ob/gyn</a:t>
            </a:r>
          </a:p>
          <a:p>
            <a:r>
              <a:rPr lang="en-US" smtClean="0"/>
              <a:t>LARC Locator</a:t>
            </a:r>
          </a:p>
          <a:p>
            <a:pPr lvl="1"/>
            <a:r>
              <a:rPr lang="en-US" smtClean="0">
                <a:hlinkClick r:id="rId2"/>
              </a:rPr>
              <a:t>larc.arhp.org</a:t>
            </a:r>
            <a:endParaRPr lang="en-US" dirty="0" smtClean="0"/>
          </a:p>
        </p:txBody>
      </p:sp>
      <p:pic>
        <p:nvPicPr>
          <p:cNvPr id="927747" name="Picture 3"/>
          <p:cNvPicPr>
            <a:picLocks noChangeAspect="1" noChangeArrowheads="1"/>
          </p:cNvPicPr>
          <p:nvPr/>
        </p:nvPicPr>
        <p:blipFill>
          <a:blip r:embed="rId3"/>
          <a:srcRect/>
          <a:stretch>
            <a:fillRect/>
          </a:stretch>
        </p:blipFill>
        <p:spPr bwMode="auto">
          <a:xfrm>
            <a:off x="3810000" y="4038600"/>
            <a:ext cx="4648200" cy="1752600"/>
          </a:xfrm>
          <a:prstGeom prst="rect">
            <a:avLst/>
          </a:prstGeom>
          <a:noFill/>
          <a:ln w="9525">
            <a:noFill/>
            <a:miter lim="800000"/>
            <a:headEnd/>
            <a:tailEnd/>
          </a:ln>
        </p:spPr>
      </p:pic>
    </p:spTree>
    <p:extLst>
      <p:ext uri="{BB962C8B-B14F-4D97-AF65-F5344CB8AC3E}">
        <p14:creationId xmlns:p14="http://schemas.microsoft.com/office/powerpoint/2010/main" val="4123039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Making Contraception Affordable</a:t>
            </a:r>
            <a:endParaRPr lang="en-US" dirty="0"/>
          </a:p>
        </p:txBody>
      </p:sp>
      <p:pic>
        <p:nvPicPr>
          <p:cNvPr id="51202" name="Picture 2" descr="http://www.guttmacher.org/graphics/infographics/aca_contraceptive_working.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176" b="30284"/>
          <a:stretch/>
        </p:blipFill>
        <p:spPr bwMode="auto">
          <a:xfrm>
            <a:off x="800100" y="1524000"/>
            <a:ext cx="7543800"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057400" y="6245423"/>
            <a:ext cx="5867400" cy="307777"/>
          </a:xfrm>
          <a:prstGeom prst="rect">
            <a:avLst/>
          </a:prstGeom>
        </p:spPr>
        <p:txBody>
          <a:bodyPr wrap="square">
            <a:spAutoFit/>
          </a:bodyPr>
          <a:lstStyle/>
          <a:p>
            <a:r>
              <a:rPr lang="en-US" sz="1400" dirty="0" smtClean="0">
                <a:solidFill>
                  <a:schemeClr val="tx1"/>
                </a:solidFill>
                <a:effectLst/>
                <a:latin typeface="Adobe Garamond Pro" panose="02020502060506020403" pitchFamily="18" charset="0"/>
              </a:rPr>
              <a:t> www.contraceptionjournal.org/article/S0010-7824(14)00687-8/pdf</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296414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r>
              <a:rPr lang="en-US" smtClean="0"/>
              <a:t>Teen Pregnancy Rates Remain High</a:t>
            </a:r>
            <a:endParaRPr lang="en-US"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598627605"/>
              </p:ext>
            </p:extLst>
          </p:nvPr>
        </p:nvGraphicFramePr>
        <p:xfrm>
          <a:off x="457200" y="1447800"/>
          <a:ext cx="8229600"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835588" name="Text Box 4"/>
          <p:cNvSpPr txBox="1">
            <a:spLocks noChangeArrowheads="1"/>
          </p:cNvSpPr>
          <p:nvPr/>
        </p:nvSpPr>
        <p:spPr bwMode="auto">
          <a:xfrm>
            <a:off x="1219200" y="6324600"/>
            <a:ext cx="64770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r>
              <a:rPr lang="en-US" sz="1600" dirty="0" smtClean="0">
                <a:solidFill>
                  <a:schemeClr val="tx1"/>
                </a:solidFill>
                <a:effectLst/>
                <a:latin typeface="Adobe Garamond Pro" panose="02020502060506020403" pitchFamily="18" charset="0"/>
              </a:rPr>
              <a:t>National Campaign and Advocates </a:t>
            </a:r>
            <a:r>
              <a:rPr lang="en-US" sz="1600" dirty="0">
                <a:solidFill>
                  <a:schemeClr val="tx1"/>
                </a:solidFill>
                <a:effectLst/>
                <a:latin typeface="Adobe Garamond Pro" panose="02020502060506020403" pitchFamily="18" charset="0"/>
              </a:rPr>
              <a:t>for Youth </a:t>
            </a:r>
            <a:r>
              <a:rPr lang="en-US" sz="1600" dirty="0" smtClean="0">
                <a:solidFill>
                  <a:schemeClr val="tx1"/>
                </a:solidFill>
                <a:effectLst/>
                <a:latin typeface="Adobe Garamond Pro" panose="02020502060506020403" pitchFamily="18" charset="0"/>
              </a:rPr>
              <a:t>2006–2008 data</a:t>
            </a:r>
            <a:endParaRPr lang="en-US" sz="1600" dirty="0">
              <a:solidFill>
                <a:schemeClr val="tx1"/>
              </a:solidFill>
              <a:effectLst/>
              <a:latin typeface="Adobe Garamond Pro" panose="02020502060506020403" pitchFamily="18" charset="0"/>
            </a:endParaRPr>
          </a:p>
        </p:txBody>
      </p:sp>
      <p:sp>
        <p:nvSpPr>
          <p:cNvPr id="2" name="TextBox 1"/>
          <p:cNvSpPr txBox="1"/>
          <p:nvPr/>
        </p:nvSpPr>
        <p:spPr>
          <a:xfrm>
            <a:off x="5507099" y="2057400"/>
            <a:ext cx="938396" cy="461665"/>
          </a:xfrm>
          <a:prstGeom prst="rect">
            <a:avLst/>
          </a:prstGeom>
          <a:noFill/>
        </p:spPr>
        <p:txBody>
          <a:bodyPr wrap="square" rtlCol="0">
            <a:spAutoFit/>
          </a:bodyPr>
          <a:lstStyle/>
          <a:p>
            <a:r>
              <a:rPr lang="en-US" sz="2400" b="1" dirty="0" smtClean="0">
                <a:solidFill>
                  <a:srgbClr val="DA758F"/>
                </a:solidFill>
                <a:effectLst/>
                <a:latin typeface="Adobe Garamond Pro" panose="02020502060506020403" pitchFamily="18" charset="0"/>
              </a:rPr>
              <a:t>U.S.</a:t>
            </a:r>
            <a:endParaRPr lang="en-US" sz="2400" b="1" dirty="0">
              <a:solidFill>
                <a:srgbClr val="DA758F"/>
              </a:solidFill>
              <a:effectLst/>
              <a:latin typeface="Adobe Garamond Pro" panose="02020502060506020403" pitchFamily="18" charset="0"/>
            </a:endParaRPr>
          </a:p>
        </p:txBody>
      </p:sp>
      <p:sp>
        <p:nvSpPr>
          <p:cNvPr id="4" name="TextBox 3"/>
          <p:cNvSpPr txBox="1"/>
          <p:nvPr/>
        </p:nvSpPr>
        <p:spPr>
          <a:xfrm>
            <a:off x="6725462" y="1905000"/>
            <a:ext cx="777777" cy="461665"/>
          </a:xfrm>
          <a:prstGeom prst="rect">
            <a:avLst/>
          </a:prstGeom>
          <a:noFill/>
        </p:spPr>
        <p:txBody>
          <a:bodyPr wrap="none" rtlCol="0">
            <a:spAutoFit/>
          </a:bodyPr>
          <a:lstStyle/>
          <a:p>
            <a:r>
              <a:rPr lang="en-US" sz="2400" b="1" dirty="0" smtClean="0">
                <a:solidFill>
                  <a:schemeClr val="accent2"/>
                </a:solidFill>
                <a:effectLst/>
                <a:latin typeface="Adobe Garamond Pro" panose="02020502060506020403" pitchFamily="18" charset="0"/>
              </a:rPr>
              <a:t>NYS</a:t>
            </a:r>
            <a:endParaRPr lang="en-US" sz="2400" b="1" dirty="0">
              <a:solidFill>
                <a:schemeClr val="accent2"/>
              </a:solidFill>
              <a:effectLst/>
              <a:latin typeface="Adobe Garamond Pro" panose="02020502060506020403" pitchFamily="18" charset="0"/>
            </a:endParaRPr>
          </a:p>
        </p:txBody>
      </p:sp>
      <p:sp>
        <p:nvSpPr>
          <p:cNvPr id="3" name="TextBox 2"/>
          <p:cNvSpPr txBox="1"/>
          <p:nvPr/>
        </p:nvSpPr>
        <p:spPr>
          <a:xfrm>
            <a:off x="1295400" y="1290935"/>
            <a:ext cx="6781800" cy="369332"/>
          </a:xfrm>
          <a:prstGeom prst="rect">
            <a:avLst/>
          </a:prstGeom>
          <a:noFill/>
        </p:spPr>
        <p:txBody>
          <a:bodyPr wrap="square" rtlCol="0">
            <a:spAutoFit/>
          </a:bodyPr>
          <a:lstStyle/>
          <a:p>
            <a:r>
              <a:rPr lang="en-US" sz="1800" dirty="0">
                <a:solidFill>
                  <a:schemeClr val="tx1"/>
                </a:solidFill>
                <a:effectLst/>
                <a:latin typeface="+mn-lt"/>
              </a:rPr>
              <a:t>Teen Pregnancy Rates </a:t>
            </a:r>
            <a:r>
              <a:rPr lang="en-US" sz="1800" dirty="0" smtClean="0">
                <a:solidFill>
                  <a:schemeClr val="tx1"/>
                </a:solidFill>
                <a:effectLst/>
                <a:latin typeface="+mn-lt"/>
              </a:rPr>
              <a:t>per </a:t>
            </a:r>
            <a:r>
              <a:rPr lang="en-US" sz="1800" dirty="0">
                <a:solidFill>
                  <a:schemeClr val="tx1"/>
                </a:solidFill>
                <a:effectLst/>
                <a:latin typeface="+mn-lt"/>
              </a:rPr>
              <a:t>1,000 </a:t>
            </a:r>
            <a:r>
              <a:rPr lang="en-US" sz="1800" dirty="0" smtClean="0">
                <a:solidFill>
                  <a:schemeClr val="tx1"/>
                </a:solidFill>
                <a:effectLst/>
                <a:latin typeface="+mn-lt"/>
              </a:rPr>
              <a:t>Teens, Ages 15-19</a:t>
            </a:r>
            <a:endParaRPr lang="en-US" sz="1800" dirty="0">
              <a:solidFill>
                <a:schemeClr val="tx1"/>
              </a:solidFill>
              <a:effectLst/>
              <a:latin typeface="+mn-lt"/>
            </a:endParaRPr>
          </a:p>
        </p:txBody>
      </p:sp>
      <p:grpSp>
        <p:nvGrpSpPr>
          <p:cNvPr id="8" name="Group 9"/>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panose="02020502060506020403" pitchFamily="18" charset="0"/>
            </a:endParaRPr>
          </a:p>
        </p:txBody>
      </p:sp>
    </p:spTree>
    <p:extLst>
      <p:ext uri="{BB962C8B-B14F-4D97-AF65-F5344CB8AC3E}">
        <p14:creationId xmlns:p14="http://schemas.microsoft.com/office/powerpoint/2010/main" val="86815226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LARC-Specific Resources</a:t>
            </a:r>
            <a:endParaRPr lang="en-US" dirty="0"/>
          </a:p>
        </p:txBody>
      </p:sp>
      <p:sp>
        <p:nvSpPr>
          <p:cNvPr id="3" name="Content Placeholder 2"/>
          <p:cNvSpPr>
            <a:spLocks noGrp="1"/>
          </p:cNvSpPr>
          <p:nvPr>
            <p:ph sz="quarter" idx="10"/>
          </p:nvPr>
        </p:nvSpPr>
        <p:spPr/>
        <p:txBody>
          <a:bodyPr/>
          <a:lstStyle/>
          <a:p>
            <a:endParaRPr lang="en-US" smtClean="0"/>
          </a:p>
          <a:p>
            <a:r>
              <a:rPr lang="en-US" smtClean="0"/>
              <a:t>In-service UCSF Bixby Center LARC training:  </a:t>
            </a:r>
            <a:r>
              <a:rPr lang="en-US" smtClean="0">
                <a:hlinkClick r:id="rId3"/>
              </a:rPr>
              <a:t>bixbycenter.ucsf.edu/research/cd_and_fp/larc.html</a:t>
            </a:r>
            <a:endParaRPr lang="en-US" smtClean="0"/>
          </a:p>
          <a:p>
            <a:r>
              <a:rPr lang="en-US" smtClean="0">
                <a:hlinkClick r:id="rId4"/>
              </a:rPr>
              <a:t>www.acog.org/About-ACOG/ACOG-Departments/Long-Acting-Reversible-Contraception</a:t>
            </a:r>
            <a:endParaRPr lang="en-US" smtClean="0"/>
          </a:p>
          <a:p>
            <a:r>
              <a:rPr lang="en-US" smtClean="0">
                <a:hlinkClick r:id="rId5"/>
              </a:rPr>
              <a:t>www.love-my-larc.org/live/larc-awareness-week</a:t>
            </a:r>
            <a:endParaRPr lang="en-US" smtClean="0"/>
          </a:p>
          <a:p>
            <a:r>
              <a:rPr lang="en-US" smtClean="0">
                <a:hlinkClick r:id="rId6"/>
              </a:rPr>
              <a:t>www.teensource.org/birth-control/long-acting-reversible-methods</a:t>
            </a:r>
            <a:endParaRPr lang="en-US" smtClean="0"/>
          </a:p>
          <a:p>
            <a:r>
              <a:rPr lang="en-US" smtClean="0">
                <a:hlinkClick r:id="rId7"/>
              </a:rPr>
              <a:t>www.safeandeffective.org/pages</a:t>
            </a:r>
            <a:r>
              <a:rPr lang="en-US" smtClean="0"/>
              <a:t> </a:t>
            </a:r>
          </a:p>
          <a:p>
            <a:r>
              <a:rPr lang="en-US" smtClean="0">
                <a:hlinkClick r:id="rId8"/>
              </a:rPr>
              <a:t>bedsider.org/methods/iud#details_tab</a:t>
            </a:r>
            <a:endParaRPr lang="en-US" dirty="0" smtClean="0"/>
          </a:p>
        </p:txBody>
      </p:sp>
    </p:spTree>
    <p:extLst>
      <p:ext uri="{BB962C8B-B14F-4D97-AF65-F5344CB8AC3E}">
        <p14:creationId xmlns:p14="http://schemas.microsoft.com/office/powerpoint/2010/main" val="111251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a:xfrm>
            <a:off x="890239" y="1371600"/>
            <a:ext cx="7772400" cy="4267200"/>
          </a:xfrm>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a:t>
            </a:r>
            <a:r>
              <a:rPr lang="en-US" sz="2000" dirty="0" smtClean="0"/>
              <a:t>Law</a:t>
            </a:r>
          </a:p>
          <a:p>
            <a:pPr>
              <a:lnSpc>
                <a:spcPct val="80000"/>
              </a:lnSpc>
            </a:pPr>
            <a:endParaRPr lang="en-US" sz="2000" dirty="0" smtClean="0"/>
          </a:p>
          <a:p>
            <a:pPr>
              <a:lnSpc>
                <a:spcPct val="80000"/>
              </a:lnSpc>
            </a:pPr>
            <a:r>
              <a:rPr lang="en-US" sz="2000" dirty="0" smtClean="0">
                <a:hlinkClick r:id="rId9"/>
              </a:rPr>
              <a:t>www.glma.org</a:t>
            </a:r>
            <a:r>
              <a:rPr lang="en-US" sz="2000" dirty="0" smtClean="0"/>
              <a:t>  </a:t>
            </a:r>
            <a:r>
              <a:rPr lang="en-US" sz="2000" dirty="0"/>
              <a:t>Gay </a:t>
            </a:r>
            <a:r>
              <a:rPr lang="en-US" sz="2000" dirty="0" smtClean="0"/>
              <a:t>and </a:t>
            </a:r>
            <a:r>
              <a:rPr lang="en-US" sz="2000" dirty="0"/>
              <a:t>Lesbian Medical </a:t>
            </a:r>
            <a:r>
              <a:rPr lang="en-US" sz="2000" dirty="0" smtClean="0"/>
              <a:t>Association</a:t>
            </a:r>
            <a:endParaRPr lang="en-US" sz="2000" dirty="0"/>
          </a:p>
        </p:txBody>
      </p:sp>
    </p:spTree>
    <p:extLst>
      <p:ext uri="{BB962C8B-B14F-4D97-AF65-F5344CB8AC3E}">
        <p14:creationId xmlns:p14="http://schemas.microsoft.com/office/powerpoint/2010/main" val="2224050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a:t>
            </a:r>
            <a:r>
              <a:rPr lang="en-US" sz="2000" dirty="0"/>
              <a:t>Jane 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1588723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a:t>
            </a:r>
            <a:r>
              <a:rPr lang="en-US" sz="2000" dirty="0"/>
              <a:t>Spence-Chapin 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3026328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p:txBody>
          <a:bodyPr/>
          <a:lstStyle/>
          <a:p>
            <a:r>
              <a:rPr lang="en-US" sz="2800" dirty="0" smtClean="0"/>
              <a:t>Please Complete Your Evaluations Now</a:t>
            </a:r>
          </a:p>
        </p:txBody>
      </p:sp>
      <p:pic>
        <p:nvPicPr>
          <p:cNvPr id="1027" name="Picture 3" descr="M:\Education, Research and Training Division\Medical Education\2. ARSHEP\ARSHEP Logos\ARSHEP_LOGO_2013_largeBW.jpg"/>
          <p:cNvPicPr>
            <a:picLocks noChangeAspect="1" noChangeArrowheads="1"/>
          </p:cNvPicPr>
          <p:nvPr/>
        </p:nvPicPr>
        <p:blipFill>
          <a:blip r:embed="rId3"/>
          <a:srcRect/>
          <a:stretch>
            <a:fillRect/>
          </a:stretch>
        </p:blipFill>
        <p:spPr bwMode="auto">
          <a:xfrm>
            <a:off x="1467612" y="1501902"/>
            <a:ext cx="6208776" cy="38541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Current Contraceptive Options</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48796127"/>
              </p:ext>
            </p:extLst>
          </p:nvPr>
        </p:nvGraphicFramePr>
        <p:xfrm>
          <a:off x="152400" y="1295400"/>
          <a:ext cx="8839200" cy="4618359"/>
        </p:xfrm>
        <a:graphic>
          <a:graphicData uri="http://schemas.openxmlformats.org/drawingml/2006/table">
            <a:tbl>
              <a:tblPr firstRow="1" bandRow="1">
                <a:tableStyleId>{21E4AEA4-8DFA-4A89-87EB-49C32662AFE0}</a:tableStyleId>
              </a:tblPr>
              <a:tblGrid>
                <a:gridCol w="2746159"/>
                <a:gridCol w="1973802"/>
                <a:gridCol w="2271043"/>
                <a:gridCol w="1848196"/>
              </a:tblGrid>
              <a:tr h="893871">
                <a:tc>
                  <a:txBody>
                    <a:bodyPr/>
                    <a:lstStyle/>
                    <a:p>
                      <a:pPr algn="ctr"/>
                      <a:r>
                        <a:rPr lang="en-US" sz="2000" dirty="0" smtClean="0"/>
                        <a:t>Extremely Effective</a:t>
                      </a:r>
                      <a:endParaRPr lang="en-US" sz="2000" dirty="0"/>
                    </a:p>
                  </a:txBody>
                  <a:tcPr anchor="ctr"/>
                </a:tc>
                <a:tc>
                  <a:txBody>
                    <a:bodyPr/>
                    <a:lstStyle/>
                    <a:p>
                      <a:pPr algn="ctr"/>
                      <a:r>
                        <a:rPr lang="en-US" sz="2000" dirty="0" smtClean="0"/>
                        <a:t>Very Effective</a:t>
                      </a:r>
                      <a:endParaRPr lang="en-US" sz="2000" dirty="0"/>
                    </a:p>
                  </a:txBody>
                  <a:tcPr anchor="ctr"/>
                </a:tc>
                <a:tc>
                  <a:txBody>
                    <a:bodyPr/>
                    <a:lstStyle/>
                    <a:p>
                      <a:pPr algn="ctr"/>
                      <a:r>
                        <a:rPr lang="en-US" sz="2000" dirty="0" smtClean="0"/>
                        <a:t>Moderately Effective</a:t>
                      </a:r>
                      <a:endParaRPr lang="en-US" sz="2000" dirty="0"/>
                    </a:p>
                  </a:txBody>
                  <a:tcPr anchor="ctr"/>
                </a:tc>
                <a:tc>
                  <a:txBody>
                    <a:bodyPr/>
                    <a:lstStyle/>
                    <a:p>
                      <a:pPr algn="ctr"/>
                      <a:r>
                        <a:rPr lang="en-US" sz="2000" dirty="0" smtClean="0"/>
                        <a:t>Effective</a:t>
                      </a:r>
                      <a:endParaRPr lang="en-US" sz="2000" dirty="0"/>
                    </a:p>
                  </a:txBody>
                  <a:tcPr anchor="ctr"/>
                </a:tc>
              </a:tr>
              <a:tr h="1499448">
                <a:tc>
                  <a:txBody>
                    <a:bodyPr/>
                    <a:lstStyle/>
                    <a:p>
                      <a:pPr algn="ctr"/>
                      <a:r>
                        <a:rPr lang="en-US" sz="2000" dirty="0" smtClean="0"/>
                        <a:t>Prevents pregnancy </a:t>
                      </a:r>
                      <a:br>
                        <a:rPr lang="en-US" sz="2000" dirty="0" smtClean="0"/>
                      </a:br>
                      <a:r>
                        <a:rPr lang="en-US" sz="2000" dirty="0" smtClean="0"/>
                        <a:t>&gt;99% of the time</a:t>
                      </a:r>
                    </a:p>
                  </a:txBody>
                  <a:tcPr anchor="ctr"/>
                </a:tc>
                <a:tc>
                  <a:txBody>
                    <a:bodyPr/>
                    <a:lstStyle/>
                    <a:p>
                      <a:pPr algn="ctr"/>
                      <a:r>
                        <a:rPr lang="en-US" sz="2000" dirty="0" smtClean="0"/>
                        <a:t>Prevents pregnancy</a:t>
                      </a:r>
                    </a:p>
                    <a:p>
                      <a:pPr algn="ctr"/>
                      <a:r>
                        <a:rPr lang="en-US" sz="2000" dirty="0" smtClean="0"/>
                        <a:t>~91%–99%</a:t>
                      </a:r>
                    </a:p>
                  </a:txBody>
                  <a:tcPr anchor="ctr"/>
                </a:tc>
                <a:tc>
                  <a:txBody>
                    <a:bodyPr/>
                    <a:lstStyle/>
                    <a:p>
                      <a:pPr algn="ctr"/>
                      <a:r>
                        <a:rPr lang="en-US" sz="2000" dirty="0" smtClean="0"/>
                        <a:t>Prevents pregnancy </a:t>
                      </a:r>
                    </a:p>
                    <a:p>
                      <a:pPr algn="ctr"/>
                      <a:r>
                        <a:rPr lang="en-US" sz="2000" dirty="0" smtClean="0"/>
                        <a:t>~78%–98%</a:t>
                      </a:r>
                    </a:p>
                  </a:txBody>
                  <a:tcPr anchor="ctr"/>
                </a:tc>
                <a:tc>
                  <a:txBody>
                    <a:bodyPr/>
                    <a:lstStyle/>
                    <a:p>
                      <a:pPr algn="ctr"/>
                      <a:r>
                        <a:rPr lang="en-US" sz="2000" dirty="0" smtClean="0"/>
                        <a:t>Prevents pregnancy ~72%–99% </a:t>
                      </a:r>
                    </a:p>
                    <a:p>
                      <a:pPr algn="ctr"/>
                      <a:endParaRPr lang="en-US" sz="2000" dirty="0"/>
                    </a:p>
                  </a:txBody>
                  <a:tcPr anchor="ctr"/>
                </a:tc>
              </a:tr>
              <a:tr h="2102481">
                <a:tc>
                  <a:txBody>
                    <a:bodyPr/>
                    <a:lstStyle/>
                    <a:p>
                      <a:pPr marL="0" indent="0" algn="l">
                        <a:buFont typeface="Arial" panose="020B0604020202020204" pitchFamily="34" charset="0"/>
                        <a:buNone/>
                      </a:pPr>
                      <a:r>
                        <a:rPr lang="en-US" sz="2000" dirty="0" smtClean="0"/>
                        <a:t>Long-Acting Reversible Contraception:</a:t>
                      </a:r>
                      <a:endParaRPr lang="en-US" sz="2000" baseline="0" dirty="0" smtClean="0"/>
                    </a:p>
                    <a:p>
                      <a:pPr marL="342900" indent="-342900" algn="l">
                        <a:buFont typeface="Arial" panose="020B0604020202020204" pitchFamily="34" charset="0"/>
                        <a:buChar char="•"/>
                      </a:pPr>
                      <a:r>
                        <a:rPr lang="en-US" sz="2000" dirty="0" smtClean="0"/>
                        <a:t>Intrauterine</a:t>
                      </a:r>
                      <a:r>
                        <a:rPr lang="en-US" sz="2000" baseline="0" dirty="0" smtClean="0"/>
                        <a:t> Devices (IUDs)</a:t>
                      </a:r>
                    </a:p>
                    <a:p>
                      <a:pPr marL="342900" indent="-342900" algn="l">
                        <a:buFont typeface="Arial" panose="020B0604020202020204" pitchFamily="34" charset="0"/>
                        <a:buChar char="•"/>
                      </a:pPr>
                      <a:r>
                        <a:rPr lang="en-US" sz="2000" dirty="0" smtClean="0"/>
                        <a:t>Implants</a:t>
                      </a:r>
                    </a:p>
                    <a:p>
                      <a:pPr marL="342900" indent="-342900" algn="l">
                        <a:buFont typeface="Arial" panose="020B0604020202020204" pitchFamily="34" charset="0"/>
                        <a:buChar char="•"/>
                      </a:pPr>
                      <a:r>
                        <a:rPr lang="en-US" sz="2000" dirty="0" smtClean="0"/>
                        <a:t>Sterilization</a:t>
                      </a:r>
                    </a:p>
                  </a:txBody>
                  <a:tcPr anchor="ctr"/>
                </a:tc>
                <a:tc>
                  <a:txBody>
                    <a:bodyPr/>
                    <a:lstStyle/>
                    <a:p>
                      <a:pPr marL="342900" indent="-342900" algn="l">
                        <a:buFont typeface="Arial" panose="020B0604020202020204" pitchFamily="34" charset="0"/>
                        <a:buChar char="•"/>
                      </a:pPr>
                      <a:r>
                        <a:rPr lang="en-US" sz="2000" dirty="0" smtClean="0"/>
                        <a:t>Pills</a:t>
                      </a:r>
                    </a:p>
                    <a:p>
                      <a:pPr marL="342900" indent="-342900" algn="l">
                        <a:buFont typeface="Arial" panose="020B0604020202020204" pitchFamily="34" charset="0"/>
                        <a:buChar char="•"/>
                      </a:pPr>
                      <a:r>
                        <a:rPr lang="en-US" sz="2000" dirty="0" smtClean="0"/>
                        <a:t>Ring</a:t>
                      </a:r>
                    </a:p>
                    <a:p>
                      <a:pPr marL="342900" indent="-342900" algn="l">
                        <a:buFont typeface="Arial" panose="020B0604020202020204" pitchFamily="34" charset="0"/>
                        <a:buChar char="•"/>
                      </a:pPr>
                      <a:r>
                        <a:rPr lang="en-US" sz="2000" dirty="0" smtClean="0"/>
                        <a:t>Patch</a:t>
                      </a:r>
                    </a:p>
                    <a:p>
                      <a:pPr marL="342900" indent="-342900" algn="l">
                        <a:buFont typeface="Arial" panose="020B0604020202020204" pitchFamily="34" charset="0"/>
                        <a:buChar char="•"/>
                      </a:pPr>
                      <a:r>
                        <a:rPr lang="en-US" sz="2000" dirty="0" smtClean="0"/>
                        <a:t>Injectable</a:t>
                      </a:r>
                      <a:endParaRPr lang="en-US" sz="2000"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Male Condom</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Withdrawal</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Diaphragm</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Female Condom</a:t>
                      </a:r>
                    </a:p>
                  </a:txBody>
                  <a:tcPr anchor="ctr"/>
                </a:tc>
                <a:tc>
                  <a:txBody>
                    <a:bodyPr/>
                    <a:lstStyle/>
                    <a:p>
                      <a:pPr marL="342900" indent="-342900" algn="l">
                        <a:buFont typeface="Arial" panose="020B0604020202020204" pitchFamily="34" charset="0"/>
                        <a:buChar char="•"/>
                      </a:pPr>
                      <a:r>
                        <a:rPr lang="en-US" sz="2000" dirty="0" smtClean="0"/>
                        <a:t>Fertility awareness</a:t>
                      </a:r>
                      <a:r>
                        <a:rPr lang="en-US" sz="2000" baseline="0" dirty="0" smtClean="0"/>
                        <a:t> methods</a:t>
                      </a:r>
                      <a:endParaRPr lang="en-US" sz="20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Spermicide</a:t>
                      </a:r>
                    </a:p>
                  </a:txBody>
                  <a:tcPr anchor="ctr"/>
                </a:tc>
              </a:tr>
            </a:tbl>
          </a:graphicData>
        </a:graphic>
      </p:graphicFrame>
      <p:sp>
        <p:nvSpPr>
          <p:cNvPr id="2" name="TextBox 1"/>
          <p:cNvSpPr txBox="1"/>
          <p:nvPr/>
        </p:nvSpPr>
        <p:spPr>
          <a:xfrm>
            <a:off x="2761424" y="6324600"/>
            <a:ext cx="3303340" cy="276999"/>
          </a:xfrm>
          <a:prstGeom prst="rect">
            <a:avLst/>
          </a:prstGeom>
          <a:noFill/>
        </p:spPr>
        <p:txBody>
          <a:bodyPr wrap="none" rtlCol="0">
            <a:spAutoFit/>
          </a:bodyPr>
          <a:lstStyle/>
          <a:p>
            <a:r>
              <a:rPr lang="en-US" sz="1200" dirty="0" smtClean="0">
                <a:solidFill>
                  <a:schemeClr val="tx1"/>
                </a:solidFill>
                <a:effectLst/>
                <a:latin typeface="Adobe Garamond Pro" panose="02020502060506020403" pitchFamily="18" charset="0"/>
              </a:rPr>
              <a:t>Contraceptive Technology. Twentieth Edition. 2011.</a:t>
            </a:r>
            <a:endParaRPr lang="en-US" sz="12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215468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Birth Control Methods </a:t>
            </a:r>
            <a:br>
              <a:rPr lang="en-US" dirty="0" smtClean="0"/>
            </a:br>
            <a:r>
              <a:rPr lang="en-US" dirty="0" smtClean="0"/>
              <a:t>Are Teens Using?</a:t>
            </a:r>
            <a:endParaRPr lang="en-US" dirty="0"/>
          </a:p>
        </p:txBody>
      </p:sp>
      <p:pic>
        <p:nvPicPr>
          <p:cNvPr id="4" name="Content Placeholder 3"/>
          <p:cNvPicPr>
            <a:picLocks noGrp="1" noChangeAspect="1"/>
          </p:cNvPicPr>
          <p:nvPr>
            <p:ph sz="quarter" idx="10"/>
          </p:nvPr>
        </p:nvPicPr>
        <p:blipFill rotWithShape="1">
          <a:blip r:embed="rId3"/>
          <a:srcRect l="38951" t="19643" r="12835" b="32143"/>
          <a:stretch/>
        </p:blipFill>
        <p:spPr>
          <a:xfrm>
            <a:off x="1238250" y="1600200"/>
            <a:ext cx="6667500" cy="3733800"/>
          </a:xfrm>
          <a:prstGeom prst="rect">
            <a:avLst/>
          </a:prstGeom>
          <a:ln>
            <a:solidFill>
              <a:schemeClr val="tx1"/>
            </a:solidFill>
          </a:ln>
        </p:spPr>
      </p:pic>
      <p:sp>
        <p:nvSpPr>
          <p:cNvPr id="5" name="TextBox 4"/>
          <p:cNvSpPr txBox="1"/>
          <p:nvPr/>
        </p:nvSpPr>
        <p:spPr>
          <a:xfrm>
            <a:off x="2480604" y="6172200"/>
            <a:ext cx="4663777" cy="307777"/>
          </a:xfrm>
          <a:prstGeom prst="rect">
            <a:avLst/>
          </a:prstGeom>
          <a:noFill/>
        </p:spPr>
        <p:txBody>
          <a:bodyPr wrap="none" rtlCol="0">
            <a:spAutoFit/>
          </a:bodyPr>
          <a:lstStyle/>
          <a:p>
            <a:r>
              <a:rPr lang="en-US" sz="1400" dirty="0" smtClean="0">
                <a:solidFill>
                  <a:schemeClr val="tx1"/>
                </a:solidFill>
                <a:effectLst/>
                <a:latin typeface="Adobe Garamond Pro" panose="02020502060506020403" pitchFamily="18" charset="0"/>
              </a:rPr>
              <a:t>CDC/NCHS.  National Survey of Family Growth.  2006-2010. </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159683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1026"/>
          <p:cNvSpPr>
            <a:spLocks noGrp="1" noChangeArrowheads="1"/>
          </p:cNvSpPr>
          <p:nvPr>
            <p:ph type="title"/>
          </p:nvPr>
        </p:nvSpPr>
        <p:spPr/>
        <p:txBody>
          <a:bodyPr/>
          <a:lstStyle/>
          <a:p>
            <a:r>
              <a:rPr lang="en-US" smtClean="0"/>
              <a:t>What Birth Control Would Teens Choose? </a:t>
            </a:r>
            <a:endParaRPr lang="en-US" dirty="0"/>
          </a:p>
        </p:txBody>
      </p:sp>
      <p:graphicFrame>
        <p:nvGraphicFramePr>
          <p:cNvPr id="4" name="Object 2"/>
          <p:cNvGraphicFramePr>
            <a:graphicFrameLocks noGrp="1" noChangeAspect="1"/>
          </p:cNvGraphicFramePr>
          <p:nvPr>
            <p:ph sz="quarter" idx="10"/>
            <p:extLst>
              <p:ext uri="{D42A27DB-BD31-4B8C-83A1-F6EECF244321}">
                <p14:modId xmlns:p14="http://schemas.microsoft.com/office/powerpoint/2010/main" val="4164596586"/>
              </p:ext>
            </p:extLst>
          </p:nvPr>
        </p:nvGraphicFramePr>
        <p:xfrm>
          <a:off x="685800" y="1295400"/>
          <a:ext cx="7772400" cy="4267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6629" name="Group 1029"/>
          <p:cNvGrpSpPr>
            <a:grpSpLocks/>
          </p:cNvGrpSpPr>
          <p:nvPr/>
        </p:nvGrpSpPr>
        <p:grpSpPr bwMode="auto">
          <a:xfrm>
            <a:off x="7397750" y="1981200"/>
            <a:ext cx="455613" cy="1103313"/>
            <a:chOff x="4756" y="1440"/>
            <a:chExt cx="287" cy="695"/>
          </a:xfrm>
        </p:grpSpPr>
        <p:sp>
          <p:nvSpPr>
            <p:cNvPr id="849928" name="Text Box 1032"/>
            <p:cNvSpPr txBox="1">
              <a:spLocks noChangeArrowheads="1"/>
            </p:cNvSpPr>
            <p:nvPr/>
          </p:nvSpPr>
          <p:spPr bwMode="auto">
            <a:xfrm>
              <a:off x="4927" y="1440"/>
              <a:ext cx="11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Adobe Garamond Pro" panose="02020502060506020403" pitchFamily="18" charset="0"/>
              </a:endParaRPr>
            </a:p>
          </p:txBody>
        </p:sp>
        <p:sp>
          <p:nvSpPr>
            <p:cNvPr id="849929" name="Text Box 1033"/>
            <p:cNvSpPr txBox="1">
              <a:spLocks noChangeArrowheads="1"/>
            </p:cNvSpPr>
            <p:nvPr/>
          </p:nvSpPr>
          <p:spPr bwMode="auto">
            <a:xfrm>
              <a:off x="4756" y="1728"/>
              <a:ext cx="11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Adobe Garamond Pro" panose="02020502060506020403" pitchFamily="18" charset="0"/>
              </a:endParaRPr>
            </a:p>
          </p:txBody>
        </p:sp>
      </p:grpSp>
      <p:sp>
        <p:nvSpPr>
          <p:cNvPr id="3" name="Rectangle 2"/>
          <p:cNvSpPr/>
          <p:nvPr/>
        </p:nvSpPr>
        <p:spPr>
          <a:xfrm>
            <a:off x="3420414" y="6248400"/>
            <a:ext cx="2625462" cy="307777"/>
          </a:xfrm>
          <a:prstGeom prst="rect">
            <a:avLst/>
          </a:prstGeom>
        </p:spPr>
        <p:txBody>
          <a:bodyPr wrap="none">
            <a:spAutoFit/>
          </a:bodyPr>
          <a:lstStyle/>
          <a:p>
            <a:r>
              <a:rPr lang="en-US" sz="1400" dirty="0">
                <a:solidFill>
                  <a:schemeClr val="tx1"/>
                </a:solidFill>
                <a:effectLst/>
                <a:latin typeface="Adobe Garamond Pro" panose="02020502060506020403" pitchFamily="18" charset="0"/>
              </a:rPr>
              <a:t>N </a:t>
            </a:r>
            <a:r>
              <a:rPr lang="en-US" sz="1400" dirty="0" err="1">
                <a:solidFill>
                  <a:schemeClr val="tx1"/>
                </a:solidFill>
                <a:effectLst/>
                <a:latin typeface="Adobe Garamond Pro" panose="02020502060506020403" pitchFamily="18" charset="0"/>
              </a:rPr>
              <a:t>Engl</a:t>
            </a:r>
            <a:r>
              <a:rPr lang="en-US" sz="1400" dirty="0">
                <a:solidFill>
                  <a:schemeClr val="tx1"/>
                </a:solidFill>
                <a:effectLst/>
                <a:latin typeface="Adobe Garamond Pro" panose="02020502060506020403" pitchFamily="18" charset="0"/>
              </a:rPr>
              <a:t> J Med 2014;371:</a:t>
            </a:r>
            <a:r>
              <a:rPr lang="en-US" sz="1400" dirty="0" smtClean="0">
                <a:solidFill>
                  <a:schemeClr val="tx1"/>
                </a:solidFill>
                <a:effectLst/>
                <a:latin typeface="Adobe Garamond Pro" panose="02020502060506020403" pitchFamily="18" charset="0"/>
              </a:rPr>
              <a:t>1316–23</a:t>
            </a:r>
            <a:endParaRPr lang="en-US" sz="1400" dirty="0">
              <a:solidFill>
                <a:schemeClr val="tx1"/>
              </a:solidFill>
              <a:effectLst/>
              <a:latin typeface="Adobe Garamond Pro" panose="02020502060506020403" pitchFamily="18" charset="0"/>
            </a:endParaRPr>
          </a:p>
        </p:txBody>
      </p:sp>
      <p:sp>
        <p:nvSpPr>
          <p:cNvPr id="5" name="TextBox 4"/>
          <p:cNvSpPr txBox="1"/>
          <p:nvPr/>
        </p:nvSpPr>
        <p:spPr>
          <a:xfrm>
            <a:off x="5023705" y="5334000"/>
            <a:ext cx="3630289" cy="369332"/>
          </a:xfrm>
          <a:prstGeom prst="rect">
            <a:avLst/>
          </a:prstGeom>
          <a:noFill/>
        </p:spPr>
        <p:txBody>
          <a:bodyPr wrap="none" rtlCol="0">
            <a:spAutoFit/>
          </a:bodyPr>
          <a:lstStyle/>
          <a:p>
            <a:r>
              <a:rPr lang="en-US" sz="1800" i="1" dirty="0" smtClean="0">
                <a:solidFill>
                  <a:schemeClr val="tx1"/>
                </a:solidFill>
                <a:effectLst/>
                <a:latin typeface="Adobe Garamond Pro" panose="02020502060506020403" pitchFamily="18" charset="0"/>
              </a:rPr>
              <a:t>Contraceptive CHOICE Project findings</a:t>
            </a:r>
            <a:endParaRPr lang="en-US" sz="1800" i="1"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387189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US" smtClean="0"/>
              <a:t>What Do Teens Choose?</a:t>
            </a:r>
            <a:endParaRPr lang="en-US" dirty="0"/>
          </a:p>
        </p:txBody>
      </p:sp>
      <p:graphicFrame>
        <p:nvGraphicFramePr>
          <p:cNvPr id="5" name="Object 27"/>
          <p:cNvGraphicFramePr>
            <a:graphicFrameLocks noGrp="1" noChangeAspect="1"/>
          </p:cNvGraphicFramePr>
          <p:nvPr>
            <p:ph type="chart" idx="4294967295"/>
            <p:extLst>
              <p:ext uri="{D42A27DB-BD31-4B8C-83A1-F6EECF244321}">
                <p14:modId xmlns:p14="http://schemas.microsoft.com/office/powerpoint/2010/main" val="101761185"/>
              </p:ext>
            </p:extLst>
          </p:nvPr>
        </p:nvGraphicFramePr>
        <p:xfrm>
          <a:off x="1066800" y="1600200"/>
          <a:ext cx="7153275" cy="3940175"/>
        </p:xfrm>
        <a:graphic>
          <a:graphicData uri="http://schemas.openxmlformats.org/drawingml/2006/chart">
            <c:chart xmlns:c="http://schemas.openxmlformats.org/drawingml/2006/chart" xmlns:r="http://schemas.openxmlformats.org/officeDocument/2006/relationships" r:id="rId3"/>
          </a:graphicData>
        </a:graphic>
      </p:graphicFrame>
      <p:sp>
        <p:nvSpPr>
          <p:cNvPr id="840709" name="Rectangle 5"/>
          <p:cNvSpPr>
            <a:spLocks noChangeArrowheads="1"/>
          </p:cNvSpPr>
          <p:nvPr/>
        </p:nvSpPr>
        <p:spPr bwMode="auto">
          <a:xfrm>
            <a:off x="2295452" y="6324600"/>
            <a:ext cx="5124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r>
              <a:rPr lang="en-US" sz="1400" dirty="0">
                <a:solidFill>
                  <a:schemeClr val="tx1"/>
                </a:solidFill>
                <a:effectLst/>
                <a:latin typeface="Adobe Garamond Pro" panose="02020502060506020403" pitchFamily="18" charset="0"/>
              </a:rPr>
              <a:t>Contraceptive Choice Project: </a:t>
            </a:r>
            <a:r>
              <a:rPr lang="en-US" sz="1400" dirty="0" err="1">
                <a:solidFill>
                  <a:schemeClr val="tx1"/>
                </a:solidFill>
                <a:effectLst/>
                <a:latin typeface="Adobe Garamond Pro" panose="02020502060506020403" pitchFamily="18" charset="0"/>
              </a:rPr>
              <a:t>Mestad</a:t>
            </a:r>
            <a:r>
              <a:rPr lang="en-US" sz="1400" dirty="0">
                <a:solidFill>
                  <a:schemeClr val="tx1"/>
                </a:solidFill>
                <a:effectLst/>
                <a:latin typeface="Adobe Garamond Pro" panose="02020502060506020403" pitchFamily="18" charset="0"/>
              </a:rPr>
              <a:t>, R et al. Contraception 84:2011.</a:t>
            </a:r>
          </a:p>
        </p:txBody>
      </p:sp>
    </p:spTree>
    <p:extLst>
      <p:ext uri="{BB962C8B-B14F-4D97-AF65-F5344CB8AC3E}">
        <p14:creationId xmlns:p14="http://schemas.microsoft.com/office/powerpoint/2010/main" val="417776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en-US" smtClean="0"/>
              <a:t>Of Teens Choosing LARC…</a:t>
            </a:r>
            <a:br>
              <a:rPr lang="en-US" smtClean="0"/>
            </a:br>
            <a:r>
              <a:rPr lang="en-US" smtClean="0"/>
              <a:t>What Do Teens Choose?</a:t>
            </a:r>
            <a:endParaRPr lang="en-US" dirty="0"/>
          </a:p>
        </p:txBody>
      </p:sp>
      <p:graphicFrame>
        <p:nvGraphicFramePr>
          <p:cNvPr id="5" name="Object 27"/>
          <p:cNvGraphicFramePr>
            <a:graphicFrameLocks noGrp="1" noChangeAspect="1"/>
          </p:cNvGraphicFramePr>
          <p:nvPr>
            <p:ph type="chart" idx="4294967295"/>
            <p:extLst>
              <p:ext uri="{D42A27DB-BD31-4B8C-83A1-F6EECF244321}">
                <p14:modId xmlns:p14="http://schemas.microsoft.com/office/powerpoint/2010/main" val="3242257933"/>
              </p:ext>
            </p:extLst>
          </p:nvPr>
        </p:nvGraphicFramePr>
        <p:xfrm>
          <a:off x="1066800" y="1676400"/>
          <a:ext cx="7053262" cy="3884612"/>
        </p:xfrm>
        <a:graphic>
          <a:graphicData uri="http://schemas.openxmlformats.org/drawingml/2006/chart">
            <c:chart xmlns:c="http://schemas.openxmlformats.org/drawingml/2006/chart" xmlns:r="http://schemas.openxmlformats.org/officeDocument/2006/relationships" r:id="rId3"/>
          </a:graphicData>
        </a:graphic>
      </p:graphicFrame>
      <p:sp>
        <p:nvSpPr>
          <p:cNvPr id="842756" name="Text Box 4"/>
          <p:cNvSpPr txBox="1">
            <a:spLocks noChangeArrowheads="1"/>
          </p:cNvSpPr>
          <p:nvPr/>
        </p:nvSpPr>
        <p:spPr bwMode="auto">
          <a:xfrm>
            <a:off x="2282801" y="6324600"/>
            <a:ext cx="494436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r>
              <a:rPr lang="en-US" sz="1400" i="1" dirty="0">
                <a:solidFill>
                  <a:schemeClr val="tx1"/>
                </a:solidFill>
                <a:effectLst/>
                <a:latin typeface="Adobe Garamond Pro" panose="02020502060506020403" pitchFamily="18" charset="0"/>
              </a:rPr>
              <a:t>Contraceptive Choice Project: </a:t>
            </a:r>
            <a:r>
              <a:rPr lang="en-US" sz="1400" i="1" dirty="0" err="1" smtClean="0">
                <a:solidFill>
                  <a:schemeClr val="tx1"/>
                </a:solidFill>
                <a:effectLst/>
                <a:latin typeface="Adobe Garamond Pro" panose="02020502060506020403" pitchFamily="18" charset="0"/>
              </a:rPr>
              <a:t>Mestad</a:t>
            </a:r>
            <a:r>
              <a:rPr lang="en-US" sz="1400" i="1" dirty="0">
                <a:solidFill>
                  <a:schemeClr val="tx1"/>
                </a:solidFill>
                <a:effectLst/>
                <a:latin typeface="Adobe Garamond Pro" panose="02020502060506020403" pitchFamily="18" charset="0"/>
              </a:rPr>
              <a:t>, R et al. Contraception 84:2011.</a:t>
            </a:r>
          </a:p>
        </p:txBody>
      </p:sp>
    </p:spTree>
    <p:extLst>
      <p:ext uri="{BB962C8B-B14F-4D97-AF65-F5344CB8AC3E}">
        <p14:creationId xmlns:p14="http://schemas.microsoft.com/office/powerpoint/2010/main" val="40373753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1932297"/>
  <p:tag name="PTXSS_ORIGID" val="1932296"/>
</p:tagLst>
</file>

<file path=ppt/tags/tag2.xml><?xml version="1.0" encoding="utf-8"?>
<p:tagLst xmlns:a="http://schemas.openxmlformats.org/drawingml/2006/main" xmlns:r="http://schemas.openxmlformats.org/officeDocument/2006/relationships" xmlns:p="http://schemas.openxmlformats.org/presentationml/2006/main">
  <p:tag name="PTXSS_ISORIGINAL" val="13322"/>
  <p:tag name="PTXSS_ORIGID" val="13319"/>
</p:tagLst>
</file>

<file path=ppt/tags/tag3.xml><?xml version="1.0" encoding="utf-8"?>
<p:tagLst xmlns:a="http://schemas.openxmlformats.org/drawingml/2006/main" xmlns:r="http://schemas.openxmlformats.org/officeDocument/2006/relationships" xmlns:p="http://schemas.openxmlformats.org/presentationml/2006/main">
  <p:tag name="PPTXSS_ORIGINAL" val="2243588,Picture 4,592,Slide337"/>
  <p:tag name="PPTXSS_SETTINGS" val="0,-10,10,150,50,3,True,False"/>
  <p:tag name="PTXSS_ISORIGINAL" val="9230"/>
  <p:tag name="PTXSS_ORIGID" val="9221"/>
</p:tagLst>
</file>

<file path=ppt/tags/tag4.xml><?xml version="1.0" encoding="utf-8"?>
<p:tagLst xmlns:a="http://schemas.openxmlformats.org/drawingml/2006/main" xmlns:r="http://schemas.openxmlformats.org/officeDocument/2006/relationships" xmlns:p="http://schemas.openxmlformats.org/presentationml/2006/main">
  <p:tag name="PPTXSS_ORIGINAL" val="1932296,Picture 8,456,Slide201"/>
  <p:tag name="PPTXSS_SETTINGS" val="3092271,-2,8,200,40,2,True,False"/>
  <p:tag name="PTXSS_ORIGID" val="1932297"/>
</p:tagLst>
</file>

<file path=ppt/theme/theme1.xml><?xml version="1.0" encoding="utf-8"?>
<a:theme xmlns:a="http://schemas.openxmlformats.org/drawingml/2006/main" name="Physicians Slide Template May 2013">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Physicians Slide Template May 2014</Template>
  <TotalTime>23872</TotalTime>
  <Words>7664</Words>
  <Application>Microsoft Office PowerPoint</Application>
  <PresentationFormat>On-screen Show (4:3)</PresentationFormat>
  <Paragraphs>675</Paragraphs>
  <Slides>44</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ＭＳ Ｐゴシック</vt:lpstr>
      <vt:lpstr>Adobe Garamond Pro</vt:lpstr>
      <vt:lpstr>Adobe Garamond Pro Bold</vt:lpstr>
      <vt:lpstr>Arial</vt:lpstr>
      <vt:lpstr>Helvetica Neue Bold Condensed</vt:lpstr>
      <vt:lpstr>Humanst521 BT</vt:lpstr>
      <vt:lpstr>Symbol</vt:lpstr>
      <vt:lpstr>Times New Roman</vt:lpstr>
      <vt:lpstr>Wingdings</vt:lpstr>
      <vt:lpstr>Wingdings 3</vt:lpstr>
      <vt:lpstr>Physicians Slide Template May 2013</vt:lpstr>
      <vt:lpstr>Long-Acting Reversible Contraception:   First Line Care for Adolescents </vt:lpstr>
      <vt:lpstr>Objectives</vt:lpstr>
      <vt:lpstr>Teen Pregnancy, Birth, and Abortion Rates Are Declining (15-19 year olds)</vt:lpstr>
      <vt:lpstr>Teen Pregnancy Rates Remain High</vt:lpstr>
      <vt:lpstr>Current Contraceptive Options</vt:lpstr>
      <vt:lpstr>What Birth Control Methods  Are Teens Using?</vt:lpstr>
      <vt:lpstr>What Birth Control Would Teens Choose? </vt:lpstr>
      <vt:lpstr>What Do Teens Choose?</vt:lpstr>
      <vt:lpstr>Of Teens Choosing LARC… What Do Teens Choose?</vt:lpstr>
      <vt:lpstr>Continuation Rates at 1 Year</vt:lpstr>
      <vt:lpstr>Are Women Satisfied with Their Method?</vt:lpstr>
      <vt:lpstr>Pregnancy Rates:  U.S. vs. CHOICE</vt:lpstr>
      <vt:lpstr>LARC Use Increasing for Teens (15-19 years old)</vt:lpstr>
      <vt:lpstr>What is Larc?   Long-   Acting   Reversible   Contraception</vt:lpstr>
      <vt:lpstr>  Long-Acting Reversible Contraception  (LARC) = IUDs and Implants</vt:lpstr>
      <vt:lpstr>Levonorgestrel IUD (Mirena®)</vt:lpstr>
      <vt:lpstr>Levonorgestrel IUD (Skyla®)</vt:lpstr>
      <vt:lpstr>Mirena/Skyla: Mechanism of Action</vt:lpstr>
      <vt:lpstr>PowerPoint Presentation</vt:lpstr>
      <vt:lpstr>Paragard: Mechanism of Action</vt:lpstr>
      <vt:lpstr>Which IUD Is the Best Choice?</vt:lpstr>
      <vt:lpstr>Implant: Nexplanon®</vt:lpstr>
      <vt:lpstr>Dispelling Myths</vt:lpstr>
      <vt:lpstr>Myths</vt:lpstr>
      <vt:lpstr>IUDs Do NOT Cause PID</vt:lpstr>
      <vt:lpstr>IUDs Do Not Cause Infertility…       Chlamydia Does!</vt:lpstr>
      <vt:lpstr>Almost ALL TEENS Can Use IUDs</vt:lpstr>
      <vt:lpstr>AAP: LARC and Teens</vt:lpstr>
      <vt:lpstr>ACOG: IUDs and Teens</vt:lpstr>
      <vt:lpstr>ACOG: LARC and Teens</vt:lpstr>
      <vt:lpstr>CDC: LARC and Teens</vt:lpstr>
      <vt:lpstr>IUDs Have VERY FEW Contraindications</vt:lpstr>
      <vt:lpstr>Implant: Only ONE Contraindication</vt:lpstr>
      <vt:lpstr>Young Pregnant Women  Lack Knowledge About IUDs</vt:lpstr>
      <vt:lpstr>IUD Insertion: What to Expect?</vt:lpstr>
      <vt:lpstr>Implant Insertion: What to Expect?</vt:lpstr>
      <vt:lpstr>Training to Insert Implants</vt:lpstr>
      <vt:lpstr>Referring Teens for LARC</vt:lpstr>
      <vt:lpstr>Making Contraception Affordable</vt:lpstr>
      <vt:lpstr>LARC-Specific Resources</vt:lpstr>
      <vt:lpstr>Provider Resources and Organizational Partners</vt:lpstr>
      <vt:lpstr>Provider Resources and Organizational Partners</vt:lpstr>
      <vt:lpstr>Provider Resources and Organizational Partners</vt:lpstr>
      <vt:lpstr>Please Complete Your Evaluations Now</vt:lpstr>
    </vt:vector>
  </TitlesOfParts>
  <Company>Rachael Aligne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Counseling: Talking about Birth Control and Risk</dc:title>
  <dc:creator>Rachael Aligne</dc:creator>
  <cp:lastModifiedBy>Taylor Elsworth</cp:lastModifiedBy>
  <cp:revision>166</cp:revision>
  <dcterms:created xsi:type="dcterms:W3CDTF">2012-03-13T21:16:47Z</dcterms:created>
  <dcterms:modified xsi:type="dcterms:W3CDTF">2015-02-05T22:04:13Z</dcterms:modified>
</cp:coreProperties>
</file>