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Lst>
  <p:notesMasterIdLst>
    <p:notesMasterId r:id="rId132"/>
  </p:notesMasterIdLst>
  <p:handoutMasterIdLst>
    <p:handoutMasterId r:id="rId133"/>
  </p:handout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377" r:id="rId18"/>
    <p:sldId id="378"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379" r:id="rId33"/>
    <p:sldId id="289" r:id="rId34"/>
    <p:sldId id="401"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87" r:id="rId54"/>
    <p:sldId id="308" r:id="rId55"/>
    <p:sldId id="309" r:id="rId56"/>
    <p:sldId id="310" r:id="rId57"/>
    <p:sldId id="311" r:id="rId58"/>
    <p:sldId id="312" r:id="rId59"/>
    <p:sldId id="313" r:id="rId60"/>
    <p:sldId id="314" r:id="rId61"/>
    <p:sldId id="315" r:id="rId62"/>
    <p:sldId id="399" r:id="rId63"/>
    <p:sldId id="316" r:id="rId64"/>
    <p:sldId id="317" r:id="rId65"/>
    <p:sldId id="318" r:id="rId66"/>
    <p:sldId id="383"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89" r:id="rId80"/>
    <p:sldId id="333" r:id="rId81"/>
    <p:sldId id="391" r:id="rId82"/>
    <p:sldId id="392" r:id="rId83"/>
    <p:sldId id="388" r:id="rId84"/>
    <p:sldId id="390" r:id="rId85"/>
    <p:sldId id="331" r:id="rId86"/>
    <p:sldId id="334" r:id="rId87"/>
    <p:sldId id="335" r:id="rId88"/>
    <p:sldId id="336" r:id="rId89"/>
    <p:sldId id="337" r:id="rId90"/>
    <p:sldId id="338" r:id="rId91"/>
    <p:sldId id="396" r:id="rId92"/>
    <p:sldId id="339" r:id="rId93"/>
    <p:sldId id="340" r:id="rId94"/>
    <p:sldId id="341" r:id="rId95"/>
    <p:sldId id="342" r:id="rId96"/>
    <p:sldId id="343" r:id="rId97"/>
    <p:sldId id="345" r:id="rId98"/>
    <p:sldId id="346" r:id="rId99"/>
    <p:sldId id="347" r:id="rId100"/>
    <p:sldId id="348" r:id="rId101"/>
    <p:sldId id="349" r:id="rId102"/>
    <p:sldId id="394" r:id="rId103"/>
    <p:sldId id="344" r:id="rId104"/>
    <p:sldId id="350" r:id="rId105"/>
    <p:sldId id="351" r:id="rId106"/>
    <p:sldId id="352" r:id="rId107"/>
    <p:sldId id="353" r:id="rId108"/>
    <p:sldId id="354" r:id="rId109"/>
    <p:sldId id="355" r:id="rId110"/>
    <p:sldId id="356" r:id="rId111"/>
    <p:sldId id="393" r:id="rId112"/>
    <p:sldId id="358" r:id="rId113"/>
    <p:sldId id="364" r:id="rId114"/>
    <p:sldId id="359" r:id="rId115"/>
    <p:sldId id="360" r:id="rId116"/>
    <p:sldId id="365" r:id="rId117"/>
    <p:sldId id="362" r:id="rId118"/>
    <p:sldId id="363" r:id="rId119"/>
    <p:sldId id="361" r:id="rId120"/>
    <p:sldId id="367" r:id="rId121"/>
    <p:sldId id="397" r:id="rId122"/>
    <p:sldId id="366" r:id="rId123"/>
    <p:sldId id="368" r:id="rId124"/>
    <p:sldId id="369" r:id="rId125"/>
    <p:sldId id="371" r:id="rId126"/>
    <p:sldId id="372" r:id="rId127"/>
    <p:sldId id="373" r:id="rId128"/>
    <p:sldId id="381" r:id="rId129"/>
    <p:sldId id="380" r:id="rId130"/>
    <p:sldId id="382" r:id="rId1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9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0"/>
    <p:restoredTop sz="86382"/>
  </p:normalViewPr>
  <p:slideViewPr>
    <p:cSldViewPr snapToGrid="0" snapToObjects="1">
      <p:cViewPr varScale="1">
        <p:scale>
          <a:sx n="75" d="100"/>
          <a:sy n="75" d="100"/>
        </p:scale>
        <p:origin x="103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4" d="100"/>
        <a:sy n="114" d="100"/>
      </p:scale>
      <p:origin x="0" y="-10446"/>
    </p:cViewPr>
  </p:sorterViewPr>
  <p:notesViewPr>
    <p:cSldViewPr snapToGrid="0" snapToObjects="1">
      <p:cViewPr varScale="1">
        <p:scale>
          <a:sx n="96" d="100"/>
          <a:sy n="96" d="100"/>
        </p:scale>
        <p:origin x="360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20F0F-7FC6-48C0-9CBA-1844359AB15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81F8434-53F4-4429-8C09-36B93002D33A}">
      <dgm:prSet phldrT="[Text]" custT="1"/>
      <dgm:spPr/>
      <dgm:t>
        <a:bodyPr/>
        <a:lstStyle/>
        <a:p>
          <a:r>
            <a:rPr lang="en-US" sz="2000" dirty="0">
              <a:latin typeface="Arial" charset="0"/>
              <a:ea typeface="Arial" charset="0"/>
              <a:cs typeface="Arial" charset="0"/>
            </a:rPr>
            <a:t>Gender diverse/non-conforming</a:t>
          </a:r>
        </a:p>
        <a:p>
          <a:r>
            <a:rPr lang="en-US" sz="2000" dirty="0">
              <a:latin typeface="Arial" charset="0"/>
              <a:ea typeface="Arial" charset="0"/>
              <a:cs typeface="Arial" charset="0"/>
            </a:rPr>
            <a:t>Non-binary/Gender-queer/gender-fluid</a:t>
          </a:r>
        </a:p>
      </dgm:t>
    </dgm:pt>
    <dgm:pt modelId="{235AFB32-7439-4E08-B111-B4601688A900}" type="parTrans" cxnId="{23FF8925-024A-433A-BBDD-B12F100D2E0E}">
      <dgm:prSet/>
      <dgm:spPr/>
      <dgm:t>
        <a:bodyPr/>
        <a:lstStyle/>
        <a:p>
          <a:endParaRPr lang="en-US" sz="2000"/>
        </a:p>
      </dgm:t>
    </dgm:pt>
    <dgm:pt modelId="{2B3C4540-0CC3-4116-9674-DA93EC415753}" type="sibTrans" cxnId="{23FF8925-024A-433A-BBDD-B12F100D2E0E}">
      <dgm:prSet/>
      <dgm:spPr/>
      <dgm:t>
        <a:bodyPr/>
        <a:lstStyle/>
        <a:p>
          <a:endParaRPr lang="en-US" sz="2000"/>
        </a:p>
      </dgm:t>
    </dgm:pt>
    <dgm:pt modelId="{828A9C4E-BFDA-46B0-9F33-3618451D8049}">
      <dgm:prSet custT="1"/>
      <dgm:spPr/>
      <dgm:t>
        <a:bodyPr/>
        <a:lstStyle/>
        <a:p>
          <a:r>
            <a:rPr lang="en-US" sz="2200" dirty="0"/>
            <a:t>Cisgender</a:t>
          </a:r>
        </a:p>
      </dgm:t>
    </dgm:pt>
    <dgm:pt modelId="{D55ED7AC-C94B-4939-BC40-EB5AEF58BBFF}" type="parTrans" cxnId="{0213A7C0-EDB1-46DC-9D95-2EA44961DECC}">
      <dgm:prSet/>
      <dgm:spPr/>
      <dgm:t>
        <a:bodyPr/>
        <a:lstStyle/>
        <a:p>
          <a:endParaRPr lang="en-US" sz="2000"/>
        </a:p>
      </dgm:t>
    </dgm:pt>
    <dgm:pt modelId="{D029F1D7-A590-44E8-8011-845F985AAE25}" type="sibTrans" cxnId="{0213A7C0-EDB1-46DC-9D95-2EA44961DECC}">
      <dgm:prSet/>
      <dgm:spPr/>
      <dgm:t>
        <a:bodyPr/>
        <a:lstStyle/>
        <a:p>
          <a:endParaRPr lang="en-US" sz="2000"/>
        </a:p>
      </dgm:t>
    </dgm:pt>
    <dgm:pt modelId="{60D5A0BD-7D40-4A64-BC09-7A54CC30127B}">
      <dgm:prSet custT="1"/>
      <dgm:spPr/>
      <dgm:t>
        <a:bodyPr/>
        <a:lstStyle/>
        <a:p>
          <a:r>
            <a:rPr lang="en-US" sz="2000" dirty="0">
              <a:latin typeface="Arial" charset="0"/>
              <a:ea typeface="Arial" charset="0"/>
              <a:cs typeface="Arial" charset="0"/>
            </a:rPr>
            <a:t>A person who views their gender on a spectrum rather than fitting into society’s binary categories of male/female</a:t>
          </a:r>
        </a:p>
      </dgm:t>
    </dgm:pt>
    <dgm:pt modelId="{3BA92308-FA9F-4209-A4EC-0C98F33F0FD5}" type="parTrans" cxnId="{F23AE3C6-0F03-48C1-9A98-3BEC0D314FAD}">
      <dgm:prSet/>
      <dgm:spPr/>
      <dgm:t>
        <a:bodyPr/>
        <a:lstStyle/>
        <a:p>
          <a:endParaRPr lang="en-US"/>
        </a:p>
      </dgm:t>
    </dgm:pt>
    <dgm:pt modelId="{7F3BC50F-8FA9-4245-B390-0D62167149FC}" type="sibTrans" cxnId="{F23AE3C6-0F03-48C1-9A98-3BEC0D314FAD}">
      <dgm:prSet/>
      <dgm:spPr/>
      <dgm:t>
        <a:bodyPr/>
        <a:lstStyle/>
        <a:p>
          <a:endParaRPr lang="en-US"/>
        </a:p>
      </dgm:t>
    </dgm:pt>
    <dgm:pt modelId="{07ACB85B-A7B6-49B7-90C2-7822060ACFB1}">
      <dgm:prSet custT="1"/>
      <dgm:spPr/>
      <dgm:t>
        <a:bodyPr/>
        <a:lstStyle/>
        <a:p>
          <a:r>
            <a:rPr lang="en-US" sz="2200" dirty="0"/>
            <a:t>Transgender</a:t>
          </a:r>
        </a:p>
      </dgm:t>
    </dgm:pt>
    <dgm:pt modelId="{66059820-A9CE-458E-9048-3B87F92CEE0A}" type="parTrans" cxnId="{3666584C-6BED-4246-AB32-61D0058D046E}">
      <dgm:prSet/>
      <dgm:spPr/>
      <dgm:t>
        <a:bodyPr/>
        <a:lstStyle/>
        <a:p>
          <a:endParaRPr lang="en-US"/>
        </a:p>
      </dgm:t>
    </dgm:pt>
    <dgm:pt modelId="{6C4D1F60-0D6C-460E-878B-939673741FFF}" type="sibTrans" cxnId="{3666584C-6BED-4246-AB32-61D0058D046E}">
      <dgm:prSet/>
      <dgm:spPr/>
      <dgm:t>
        <a:bodyPr/>
        <a:lstStyle/>
        <a:p>
          <a:endParaRPr lang="en-US"/>
        </a:p>
      </dgm:t>
    </dgm:pt>
    <dgm:pt modelId="{E227EFFA-C0CB-467B-9C32-84882D059B34}">
      <dgm:prSet custT="1"/>
      <dgm:spPr/>
      <dgm:t>
        <a:bodyPr/>
        <a:lstStyle/>
        <a:p>
          <a:r>
            <a:rPr lang="en-US" sz="2000" dirty="0">
              <a:latin typeface="Arial" charset="0"/>
              <a:ea typeface="Arial" charset="0"/>
              <a:cs typeface="Arial" charset="0"/>
            </a:rPr>
            <a:t>A person whose gender identity aligns with the cultural notions of gender and the sex they were assigned at birth </a:t>
          </a:r>
        </a:p>
      </dgm:t>
    </dgm:pt>
    <dgm:pt modelId="{E1278A22-3962-4437-ABFF-8907360D153A}" type="parTrans" cxnId="{1A974DE1-44DB-4AF5-B187-EFF6A0C1C04C}">
      <dgm:prSet/>
      <dgm:spPr/>
      <dgm:t>
        <a:bodyPr/>
        <a:lstStyle/>
        <a:p>
          <a:endParaRPr lang="en-US"/>
        </a:p>
      </dgm:t>
    </dgm:pt>
    <dgm:pt modelId="{202B205E-537C-47CB-B27B-A2C9B73FF182}" type="sibTrans" cxnId="{1A974DE1-44DB-4AF5-B187-EFF6A0C1C04C}">
      <dgm:prSet/>
      <dgm:spPr/>
      <dgm:t>
        <a:bodyPr/>
        <a:lstStyle/>
        <a:p>
          <a:endParaRPr lang="en-US"/>
        </a:p>
      </dgm:t>
    </dgm:pt>
    <dgm:pt modelId="{0548FEEF-4D7F-4FD4-9C2C-F6C7F3950543}">
      <dgm:prSet custT="1"/>
      <dgm:spPr/>
      <dgm:t>
        <a:bodyPr/>
        <a:lstStyle/>
        <a:p>
          <a:r>
            <a:rPr lang="en-US" sz="2000" dirty="0">
              <a:latin typeface="Arial" charset="0"/>
              <a:ea typeface="Arial" charset="0"/>
              <a:cs typeface="Arial" charset="0"/>
            </a:rPr>
            <a:t>A person whose gender identity differs from their assigned gender/sex at birth and conventional notions of gender </a:t>
          </a:r>
        </a:p>
      </dgm:t>
    </dgm:pt>
    <dgm:pt modelId="{561EBE90-D9E4-428F-A4D4-DDA5FE570EC2}" type="parTrans" cxnId="{17A9D4A4-5E4C-409C-897A-441CB516D806}">
      <dgm:prSet/>
      <dgm:spPr/>
      <dgm:t>
        <a:bodyPr/>
        <a:lstStyle/>
        <a:p>
          <a:endParaRPr lang="en-US"/>
        </a:p>
      </dgm:t>
    </dgm:pt>
    <dgm:pt modelId="{9A4BC8EB-1F73-44E3-9BE5-3ABD1CE4E37C}" type="sibTrans" cxnId="{17A9D4A4-5E4C-409C-897A-441CB516D806}">
      <dgm:prSet/>
      <dgm:spPr/>
      <dgm:t>
        <a:bodyPr/>
        <a:lstStyle/>
        <a:p>
          <a:endParaRPr lang="en-US"/>
        </a:p>
      </dgm:t>
    </dgm:pt>
    <dgm:pt modelId="{EA596592-858E-4BAC-8AA6-F5057F78182B}" type="pres">
      <dgm:prSet presAssocID="{95D20F0F-7FC6-48C0-9CBA-1844359AB158}" presName="linear" presStyleCnt="0">
        <dgm:presLayoutVars>
          <dgm:dir/>
          <dgm:animLvl val="lvl"/>
          <dgm:resizeHandles val="exact"/>
        </dgm:presLayoutVars>
      </dgm:prSet>
      <dgm:spPr/>
      <dgm:t>
        <a:bodyPr/>
        <a:lstStyle/>
        <a:p>
          <a:endParaRPr lang="en-US"/>
        </a:p>
      </dgm:t>
    </dgm:pt>
    <dgm:pt modelId="{FC377055-23B8-468F-ABCA-EA38563D37B0}" type="pres">
      <dgm:prSet presAssocID="{F81F8434-53F4-4429-8C09-36B93002D33A}" presName="parentLin" presStyleCnt="0"/>
      <dgm:spPr/>
    </dgm:pt>
    <dgm:pt modelId="{F02FB214-71D7-40E1-BFF3-F7A6E6BA2C5A}" type="pres">
      <dgm:prSet presAssocID="{F81F8434-53F4-4429-8C09-36B93002D33A}" presName="parentLeftMargin" presStyleLbl="node1" presStyleIdx="0" presStyleCnt="3"/>
      <dgm:spPr/>
      <dgm:t>
        <a:bodyPr/>
        <a:lstStyle/>
        <a:p>
          <a:endParaRPr lang="en-US"/>
        </a:p>
      </dgm:t>
    </dgm:pt>
    <dgm:pt modelId="{85A32751-F618-4C24-B37E-23AB8509690E}" type="pres">
      <dgm:prSet presAssocID="{F81F8434-53F4-4429-8C09-36B93002D33A}" presName="parentText" presStyleLbl="node1" presStyleIdx="0" presStyleCnt="3" custScaleX="142857" custScaleY="85355" custLinFactNeighborX="-53180" custLinFactNeighborY="-7843">
        <dgm:presLayoutVars>
          <dgm:chMax val="0"/>
          <dgm:bulletEnabled val="1"/>
        </dgm:presLayoutVars>
      </dgm:prSet>
      <dgm:spPr/>
      <dgm:t>
        <a:bodyPr/>
        <a:lstStyle/>
        <a:p>
          <a:endParaRPr lang="en-US"/>
        </a:p>
      </dgm:t>
    </dgm:pt>
    <dgm:pt modelId="{E5D24B42-70E8-4080-86B5-6FDC8687F470}" type="pres">
      <dgm:prSet presAssocID="{F81F8434-53F4-4429-8C09-36B93002D33A}" presName="negativeSpace" presStyleCnt="0"/>
      <dgm:spPr/>
    </dgm:pt>
    <dgm:pt modelId="{C3C8E8D8-43A9-4F62-8D03-87807425DEF3}" type="pres">
      <dgm:prSet presAssocID="{F81F8434-53F4-4429-8C09-36B93002D33A}" presName="childText" presStyleLbl="conFgAcc1" presStyleIdx="0" presStyleCnt="3" custScaleY="102000">
        <dgm:presLayoutVars>
          <dgm:bulletEnabled val="1"/>
        </dgm:presLayoutVars>
      </dgm:prSet>
      <dgm:spPr/>
      <dgm:t>
        <a:bodyPr/>
        <a:lstStyle/>
        <a:p>
          <a:endParaRPr lang="en-US"/>
        </a:p>
      </dgm:t>
    </dgm:pt>
    <dgm:pt modelId="{2924BEB9-62C0-4CE0-998F-3601C069ACA2}" type="pres">
      <dgm:prSet presAssocID="{2B3C4540-0CC3-4116-9674-DA93EC415753}" presName="spaceBetweenRectangles" presStyleCnt="0"/>
      <dgm:spPr/>
    </dgm:pt>
    <dgm:pt modelId="{41E6BEED-D208-4C30-86EE-4F821E53DE59}" type="pres">
      <dgm:prSet presAssocID="{828A9C4E-BFDA-46B0-9F33-3618451D8049}" presName="parentLin" presStyleCnt="0"/>
      <dgm:spPr/>
    </dgm:pt>
    <dgm:pt modelId="{DD6E845F-4A07-47F8-BB54-11A15AC1313C}" type="pres">
      <dgm:prSet presAssocID="{828A9C4E-BFDA-46B0-9F33-3618451D8049}" presName="parentLeftMargin" presStyleLbl="node1" presStyleIdx="0" presStyleCnt="3"/>
      <dgm:spPr/>
      <dgm:t>
        <a:bodyPr/>
        <a:lstStyle/>
        <a:p>
          <a:endParaRPr lang="en-US"/>
        </a:p>
      </dgm:t>
    </dgm:pt>
    <dgm:pt modelId="{430B5B30-90EC-4253-A5F2-6F1B7C4A76D2}" type="pres">
      <dgm:prSet presAssocID="{828A9C4E-BFDA-46B0-9F33-3618451D8049}" presName="parentText" presStyleLbl="node1" presStyleIdx="1" presStyleCnt="3" custScaleY="78248">
        <dgm:presLayoutVars>
          <dgm:chMax val="0"/>
          <dgm:bulletEnabled val="1"/>
        </dgm:presLayoutVars>
      </dgm:prSet>
      <dgm:spPr/>
      <dgm:t>
        <a:bodyPr/>
        <a:lstStyle/>
        <a:p>
          <a:endParaRPr lang="en-US"/>
        </a:p>
      </dgm:t>
    </dgm:pt>
    <dgm:pt modelId="{E3CE1AA1-48A1-48EC-8AAF-6E552C314324}" type="pres">
      <dgm:prSet presAssocID="{828A9C4E-BFDA-46B0-9F33-3618451D8049}" presName="negativeSpace" presStyleCnt="0"/>
      <dgm:spPr/>
    </dgm:pt>
    <dgm:pt modelId="{B8EE9A50-E854-490C-B591-1FDF4C405416}" type="pres">
      <dgm:prSet presAssocID="{828A9C4E-BFDA-46B0-9F33-3618451D8049}" presName="childText" presStyleLbl="conFgAcc1" presStyleIdx="1" presStyleCnt="3" custScaleY="107287">
        <dgm:presLayoutVars>
          <dgm:bulletEnabled val="1"/>
        </dgm:presLayoutVars>
      </dgm:prSet>
      <dgm:spPr/>
      <dgm:t>
        <a:bodyPr/>
        <a:lstStyle/>
        <a:p>
          <a:endParaRPr lang="en-US"/>
        </a:p>
      </dgm:t>
    </dgm:pt>
    <dgm:pt modelId="{80376E16-BE57-4148-91FA-90DDAA5B784E}" type="pres">
      <dgm:prSet presAssocID="{D029F1D7-A590-44E8-8011-845F985AAE25}" presName="spaceBetweenRectangles" presStyleCnt="0"/>
      <dgm:spPr/>
    </dgm:pt>
    <dgm:pt modelId="{AA383548-3E21-45D2-A74A-9B6D83B02ED8}" type="pres">
      <dgm:prSet presAssocID="{07ACB85B-A7B6-49B7-90C2-7822060ACFB1}" presName="parentLin" presStyleCnt="0"/>
      <dgm:spPr/>
    </dgm:pt>
    <dgm:pt modelId="{651C4F14-9329-414E-974E-1205AD0C0FDE}" type="pres">
      <dgm:prSet presAssocID="{07ACB85B-A7B6-49B7-90C2-7822060ACFB1}" presName="parentLeftMargin" presStyleLbl="node1" presStyleIdx="1" presStyleCnt="3"/>
      <dgm:spPr/>
      <dgm:t>
        <a:bodyPr/>
        <a:lstStyle/>
        <a:p>
          <a:endParaRPr lang="en-US"/>
        </a:p>
      </dgm:t>
    </dgm:pt>
    <dgm:pt modelId="{A385F6C8-1318-4FCF-8474-D452A2E01B2A}" type="pres">
      <dgm:prSet presAssocID="{07ACB85B-A7B6-49B7-90C2-7822060ACFB1}" presName="parentText" presStyleLbl="node1" presStyleIdx="2" presStyleCnt="3" custScaleY="68481">
        <dgm:presLayoutVars>
          <dgm:chMax val="0"/>
          <dgm:bulletEnabled val="1"/>
        </dgm:presLayoutVars>
      </dgm:prSet>
      <dgm:spPr/>
      <dgm:t>
        <a:bodyPr/>
        <a:lstStyle/>
        <a:p>
          <a:endParaRPr lang="en-US"/>
        </a:p>
      </dgm:t>
    </dgm:pt>
    <dgm:pt modelId="{204D5444-AD30-4323-ABF6-14F253033FA5}" type="pres">
      <dgm:prSet presAssocID="{07ACB85B-A7B6-49B7-90C2-7822060ACFB1}" presName="negativeSpace" presStyleCnt="0"/>
      <dgm:spPr/>
    </dgm:pt>
    <dgm:pt modelId="{F1E865F8-6ABA-4205-A020-1F7F1B56FAFC}" type="pres">
      <dgm:prSet presAssocID="{07ACB85B-A7B6-49B7-90C2-7822060ACFB1}" presName="childText" presStyleLbl="conFgAcc1" presStyleIdx="2" presStyleCnt="3">
        <dgm:presLayoutVars>
          <dgm:bulletEnabled val="1"/>
        </dgm:presLayoutVars>
      </dgm:prSet>
      <dgm:spPr/>
      <dgm:t>
        <a:bodyPr/>
        <a:lstStyle/>
        <a:p>
          <a:endParaRPr lang="en-US"/>
        </a:p>
      </dgm:t>
    </dgm:pt>
  </dgm:ptLst>
  <dgm:cxnLst>
    <dgm:cxn modelId="{725BF358-81D2-E04D-9EA6-13D2EB66BBFC}" type="presOf" srcId="{E227EFFA-C0CB-467B-9C32-84882D059B34}" destId="{B8EE9A50-E854-490C-B591-1FDF4C405416}" srcOrd="0" destOrd="0" presId="urn:microsoft.com/office/officeart/2005/8/layout/list1"/>
    <dgm:cxn modelId="{4E7812B5-6887-C74F-ABBC-2FB567857E8B}" type="presOf" srcId="{F81F8434-53F4-4429-8C09-36B93002D33A}" destId="{F02FB214-71D7-40E1-BFF3-F7A6E6BA2C5A}" srcOrd="0" destOrd="0" presId="urn:microsoft.com/office/officeart/2005/8/layout/list1"/>
    <dgm:cxn modelId="{2AD1FFB8-60E5-2743-8885-FA7728C66F39}" type="presOf" srcId="{60D5A0BD-7D40-4A64-BC09-7A54CC30127B}" destId="{C3C8E8D8-43A9-4F62-8D03-87807425DEF3}" srcOrd="0" destOrd="0" presId="urn:microsoft.com/office/officeart/2005/8/layout/list1"/>
    <dgm:cxn modelId="{8D8EB0E4-CC90-8E42-9327-E0AFD4DFC18C}" type="presOf" srcId="{07ACB85B-A7B6-49B7-90C2-7822060ACFB1}" destId="{A385F6C8-1318-4FCF-8474-D452A2E01B2A}" srcOrd="1" destOrd="0" presId="urn:microsoft.com/office/officeart/2005/8/layout/list1"/>
    <dgm:cxn modelId="{0213A7C0-EDB1-46DC-9D95-2EA44961DECC}" srcId="{95D20F0F-7FC6-48C0-9CBA-1844359AB158}" destId="{828A9C4E-BFDA-46B0-9F33-3618451D8049}" srcOrd="1" destOrd="0" parTransId="{D55ED7AC-C94B-4939-BC40-EB5AEF58BBFF}" sibTransId="{D029F1D7-A590-44E8-8011-845F985AAE25}"/>
    <dgm:cxn modelId="{9EFFBBC1-1085-2C40-BC68-2AA280D44FAC}" type="presOf" srcId="{07ACB85B-A7B6-49B7-90C2-7822060ACFB1}" destId="{651C4F14-9329-414E-974E-1205AD0C0FDE}" srcOrd="0" destOrd="0" presId="urn:microsoft.com/office/officeart/2005/8/layout/list1"/>
    <dgm:cxn modelId="{3666584C-6BED-4246-AB32-61D0058D046E}" srcId="{95D20F0F-7FC6-48C0-9CBA-1844359AB158}" destId="{07ACB85B-A7B6-49B7-90C2-7822060ACFB1}" srcOrd="2" destOrd="0" parTransId="{66059820-A9CE-458E-9048-3B87F92CEE0A}" sibTransId="{6C4D1F60-0D6C-460E-878B-939673741FFF}"/>
    <dgm:cxn modelId="{CCEE43DE-F5C6-F04B-9512-D149191A52C1}" type="presOf" srcId="{0548FEEF-4D7F-4FD4-9C2C-F6C7F3950543}" destId="{F1E865F8-6ABA-4205-A020-1F7F1B56FAFC}" srcOrd="0" destOrd="0" presId="urn:microsoft.com/office/officeart/2005/8/layout/list1"/>
    <dgm:cxn modelId="{FD6B7C33-FD1F-0F45-AB1F-4B00DA8210FB}" type="presOf" srcId="{95D20F0F-7FC6-48C0-9CBA-1844359AB158}" destId="{EA596592-858E-4BAC-8AA6-F5057F78182B}" srcOrd="0" destOrd="0" presId="urn:microsoft.com/office/officeart/2005/8/layout/list1"/>
    <dgm:cxn modelId="{17A9D4A4-5E4C-409C-897A-441CB516D806}" srcId="{07ACB85B-A7B6-49B7-90C2-7822060ACFB1}" destId="{0548FEEF-4D7F-4FD4-9C2C-F6C7F3950543}" srcOrd="0" destOrd="0" parTransId="{561EBE90-D9E4-428F-A4D4-DDA5FE570EC2}" sibTransId="{9A4BC8EB-1F73-44E3-9BE5-3ABD1CE4E37C}"/>
    <dgm:cxn modelId="{F23AE3C6-0F03-48C1-9A98-3BEC0D314FAD}" srcId="{F81F8434-53F4-4429-8C09-36B93002D33A}" destId="{60D5A0BD-7D40-4A64-BC09-7A54CC30127B}" srcOrd="0" destOrd="0" parTransId="{3BA92308-FA9F-4209-A4EC-0C98F33F0FD5}" sibTransId="{7F3BC50F-8FA9-4245-B390-0D62167149FC}"/>
    <dgm:cxn modelId="{23FF8925-024A-433A-BBDD-B12F100D2E0E}" srcId="{95D20F0F-7FC6-48C0-9CBA-1844359AB158}" destId="{F81F8434-53F4-4429-8C09-36B93002D33A}" srcOrd="0" destOrd="0" parTransId="{235AFB32-7439-4E08-B111-B4601688A900}" sibTransId="{2B3C4540-0CC3-4116-9674-DA93EC415753}"/>
    <dgm:cxn modelId="{E4B5F5CC-68CB-C24A-981A-B070C046037E}" type="presOf" srcId="{828A9C4E-BFDA-46B0-9F33-3618451D8049}" destId="{430B5B30-90EC-4253-A5F2-6F1B7C4A76D2}" srcOrd="1" destOrd="0" presId="urn:microsoft.com/office/officeart/2005/8/layout/list1"/>
    <dgm:cxn modelId="{37C7225C-8FF7-714B-8B71-7C3D31B0C300}" type="presOf" srcId="{F81F8434-53F4-4429-8C09-36B93002D33A}" destId="{85A32751-F618-4C24-B37E-23AB8509690E}" srcOrd="1" destOrd="0" presId="urn:microsoft.com/office/officeart/2005/8/layout/list1"/>
    <dgm:cxn modelId="{1A974DE1-44DB-4AF5-B187-EFF6A0C1C04C}" srcId="{828A9C4E-BFDA-46B0-9F33-3618451D8049}" destId="{E227EFFA-C0CB-467B-9C32-84882D059B34}" srcOrd="0" destOrd="0" parTransId="{E1278A22-3962-4437-ABFF-8907360D153A}" sibTransId="{202B205E-537C-47CB-B27B-A2C9B73FF182}"/>
    <dgm:cxn modelId="{2243527B-83D9-594C-91F8-D0E64F2FC07F}" type="presOf" srcId="{828A9C4E-BFDA-46B0-9F33-3618451D8049}" destId="{DD6E845F-4A07-47F8-BB54-11A15AC1313C}" srcOrd="0" destOrd="0" presId="urn:microsoft.com/office/officeart/2005/8/layout/list1"/>
    <dgm:cxn modelId="{CB83514E-A2BB-0046-9B8D-8A56D72C2CAE}" type="presParOf" srcId="{EA596592-858E-4BAC-8AA6-F5057F78182B}" destId="{FC377055-23B8-468F-ABCA-EA38563D37B0}" srcOrd="0" destOrd="0" presId="urn:microsoft.com/office/officeart/2005/8/layout/list1"/>
    <dgm:cxn modelId="{E3696E0B-41A3-9048-8A03-3B98B3BA9B67}" type="presParOf" srcId="{FC377055-23B8-468F-ABCA-EA38563D37B0}" destId="{F02FB214-71D7-40E1-BFF3-F7A6E6BA2C5A}" srcOrd="0" destOrd="0" presId="urn:microsoft.com/office/officeart/2005/8/layout/list1"/>
    <dgm:cxn modelId="{3E79C794-6EDA-1940-B370-AEE8AF4B4ABB}" type="presParOf" srcId="{FC377055-23B8-468F-ABCA-EA38563D37B0}" destId="{85A32751-F618-4C24-B37E-23AB8509690E}" srcOrd="1" destOrd="0" presId="urn:microsoft.com/office/officeart/2005/8/layout/list1"/>
    <dgm:cxn modelId="{D169F97B-22EE-DB45-B917-73F20280D8C6}" type="presParOf" srcId="{EA596592-858E-4BAC-8AA6-F5057F78182B}" destId="{E5D24B42-70E8-4080-86B5-6FDC8687F470}" srcOrd="1" destOrd="0" presId="urn:microsoft.com/office/officeart/2005/8/layout/list1"/>
    <dgm:cxn modelId="{F659DFD1-190B-D84E-B4AB-68CFEE97E4AD}" type="presParOf" srcId="{EA596592-858E-4BAC-8AA6-F5057F78182B}" destId="{C3C8E8D8-43A9-4F62-8D03-87807425DEF3}" srcOrd="2" destOrd="0" presId="urn:microsoft.com/office/officeart/2005/8/layout/list1"/>
    <dgm:cxn modelId="{7C4C4DA5-EA0A-BA48-91D1-6EBA0C2B460E}" type="presParOf" srcId="{EA596592-858E-4BAC-8AA6-F5057F78182B}" destId="{2924BEB9-62C0-4CE0-998F-3601C069ACA2}" srcOrd="3" destOrd="0" presId="urn:microsoft.com/office/officeart/2005/8/layout/list1"/>
    <dgm:cxn modelId="{2008D31B-EC3A-B642-88D6-08592B2F02F2}" type="presParOf" srcId="{EA596592-858E-4BAC-8AA6-F5057F78182B}" destId="{41E6BEED-D208-4C30-86EE-4F821E53DE59}" srcOrd="4" destOrd="0" presId="urn:microsoft.com/office/officeart/2005/8/layout/list1"/>
    <dgm:cxn modelId="{891D7CDB-44EB-6F45-AD7B-244FF9CDFD79}" type="presParOf" srcId="{41E6BEED-D208-4C30-86EE-4F821E53DE59}" destId="{DD6E845F-4A07-47F8-BB54-11A15AC1313C}" srcOrd="0" destOrd="0" presId="urn:microsoft.com/office/officeart/2005/8/layout/list1"/>
    <dgm:cxn modelId="{27CF9380-F695-E64F-B7FF-A24BF220B880}" type="presParOf" srcId="{41E6BEED-D208-4C30-86EE-4F821E53DE59}" destId="{430B5B30-90EC-4253-A5F2-6F1B7C4A76D2}" srcOrd="1" destOrd="0" presId="urn:microsoft.com/office/officeart/2005/8/layout/list1"/>
    <dgm:cxn modelId="{FBA75456-DF54-3947-8AA0-41FC4BAA6F14}" type="presParOf" srcId="{EA596592-858E-4BAC-8AA6-F5057F78182B}" destId="{E3CE1AA1-48A1-48EC-8AAF-6E552C314324}" srcOrd="5" destOrd="0" presId="urn:microsoft.com/office/officeart/2005/8/layout/list1"/>
    <dgm:cxn modelId="{6DA8D56E-3FC2-0E40-B3F2-7E8A9E5242B4}" type="presParOf" srcId="{EA596592-858E-4BAC-8AA6-F5057F78182B}" destId="{B8EE9A50-E854-490C-B591-1FDF4C405416}" srcOrd="6" destOrd="0" presId="urn:microsoft.com/office/officeart/2005/8/layout/list1"/>
    <dgm:cxn modelId="{C5D83AC4-61A8-F645-90EE-C5E8F09A9CC6}" type="presParOf" srcId="{EA596592-858E-4BAC-8AA6-F5057F78182B}" destId="{80376E16-BE57-4148-91FA-90DDAA5B784E}" srcOrd="7" destOrd="0" presId="urn:microsoft.com/office/officeart/2005/8/layout/list1"/>
    <dgm:cxn modelId="{C51C314D-C7F9-E849-9DD3-3285677D35A9}" type="presParOf" srcId="{EA596592-858E-4BAC-8AA6-F5057F78182B}" destId="{AA383548-3E21-45D2-A74A-9B6D83B02ED8}" srcOrd="8" destOrd="0" presId="urn:microsoft.com/office/officeart/2005/8/layout/list1"/>
    <dgm:cxn modelId="{B265405D-0278-F642-873B-4FD21E3E54F9}" type="presParOf" srcId="{AA383548-3E21-45D2-A74A-9B6D83B02ED8}" destId="{651C4F14-9329-414E-974E-1205AD0C0FDE}" srcOrd="0" destOrd="0" presId="urn:microsoft.com/office/officeart/2005/8/layout/list1"/>
    <dgm:cxn modelId="{27A9A4D4-FEF8-8549-A582-D1E867011E5E}" type="presParOf" srcId="{AA383548-3E21-45D2-A74A-9B6D83B02ED8}" destId="{A385F6C8-1318-4FCF-8474-D452A2E01B2A}" srcOrd="1" destOrd="0" presId="urn:microsoft.com/office/officeart/2005/8/layout/list1"/>
    <dgm:cxn modelId="{D7C7ED97-19E3-FF43-B9BA-7BAA6829B49C}" type="presParOf" srcId="{EA596592-858E-4BAC-8AA6-F5057F78182B}" destId="{204D5444-AD30-4323-ABF6-14F253033FA5}" srcOrd="9" destOrd="0" presId="urn:microsoft.com/office/officeart/2005/8/layout/list1"/>
    <dgm:cxn modelId="{5753F010-C32C-CA4A-979E-21881C098E97}" type="presParOf" srcId="{EA596592-858E-4BAC-8AA6-F5057F78182B}" destId="{F1E865F8-6ABA-4205-A020-1F7F1B56FAF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28BF34-1B5B-412B-8258-8149EE42D3E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456B2C2-32B1-4A8A-A871-B46B8CCC942A}">
      <dgm:prSet custT="1">
        <dgm:style>
          <a:lnRef idx="0">
            <a:schemeClr val="accent6"/>
          </a:lnRef>
          <a:fillRef idx="3">
            <a:schemeClr val="accent6"/>
          </a:fillRef>
          <a:effectRef idx="3">
            <a:schemeClr val="accent6"/>
          </a:effectRef>
          <a:fontRef idx="minor">
            <a:schemeClr val="lt1"/>
          </a:fontRef>
        </dgm:style>
      </dgm:prSet>
      <dgm:spPr>
        <a:solidFill>
          <a:schemeClr val="accent6"/>
        </a:solidFill>
      </dgm:spPr>
      <dgm:t>
        <a:bodyPr anchor="t" anchorCtr="0"/>
        <a:lstStyle/>
        <a:p>
          <a:pPr rtl="0"/>
          <a:r>
            <a:rPr lang="en-US" sz="2400" dirty="0">
              <a:latin typeface="Arial" charset="0"/>
              <a:ea typeface="Arial" charset="0"/>
              <a:cs typeface="Arial" charset="0"/>
            </a:rPr>
            <a:t>Identities include but are not limited to</a:t>
          </a:r>
        </a:p>
      </dgm:t>
    </dgm:pt>
    <dgm:pt modelId="{A6390754-A7BD-4A3E-91EF-D4ADF3E26A5F}" type="parTrans" cxnId="{66F237FC-A7A5-4630-80AA-4CA99AEF0136}">
      <dgm:prSet/>
      <dgm:spPr/>
      <dgm:t>
        <a:bodyPr/>
        <a:lstStyle/>
        <a:p>
          <a:endParaRPr lang="en-US"/>
        </a:p>
      </dgm:t>
    </dgm:pt>
    <dgm:pt modelId="{AE459DD0-5072-4CEF-ABC4-D39EE8C26A50}" type="sibTrans" cxnId="{66F237FC-A7A5-4630-80AA-4CA99AEF0136}">
      <dgm:prSet/>
      <dgm:spPr/>
      <dgm:t>
        <a:bodyPr/>
        <a:lstStyle/>
        <a:p>
          <a:endParaRPr lang="en-US"/>
        </a:p>
      </dgm:t>
    </dgm:pt>
    <dgm:pt modelId="{4BA86274-8F74-451E-884E-3288163DEC63}">
      <dgm:prSet custT="1"/>
      <dgm:spPr>
        <a:solidFill>
          <a:schemeClr val="accent3">
            <a:alpha val="90000"/>
          </a:schemeClr>
        </a:solidFill>
        <a:ln>
          <a:solidFill>
            <a:schemeClr val="accent6"/>
          </a:solidFill>
        </a:ln>
        <a:effectLst/>
        <a:scene3d>
          <a:camera prst="orthographicFront">
            <a:rot lat="0" lon="0" rev="0"/>
          </a:camera>
          <a:lightRig rig="contrasting" dir="t">
            <a:rot lat="0" lon="0" rev="7800000"/>
          </a:lightRig>
        </a:scene3d>
        <a:sp3d>
          <a:bevelT w="139700" h="139700"/>
        </a:sp3d>
      </dgm:spPr>
      <dgm:t>
        <a:bodyPr/>
        <a:lstStyle/>
        <a:p>
          <a:pPr rtl="0"/>
          <a:r>
            <a:rPr lang="en-US" sz="1800" b="0" dirty="0">
              <a:solidFill>
                <a:srgbClr val="FFFFFF"/>
              </a:solidFill>
              <a:latin typeface="Arial" charset="0"/>
              <a:ea typeface="Arial" charset="0"/>
              <a:cs typeface="Arial" charset="0"/>
            </a:rPr>
            <a:t>Asserted female</a:t>
          </a:r>
        </a:p>
        <a:p>
          <a:pPr rtl="0"/>
          <a:r>
            <a:rPr lang="en-US" sz="1800" b="0" dirty="0">
              <a:solidFill>
                <a:srgbClr val="FFFFFF"/>
              </a:solidFill>
              <a:latin typeface="Arial" charset="0"/>
              <a:ea typeface="Arial" charset="0"/>
              <a:cs typeface="Arial" charset="0"/>
            </a:rPr>
            <a:t>MTF = male to female, transgender woman </a:t>
          </a:r>
        </a:p>
      </dgm:t>
    </dgm:pt>
    <dgm:pt modelId="{F375E3EB-055E-403C-B381-7F8B2A771913}" type="parTrans" cxnId="{301B3703-CB59-46BD-B60B-37EC8A1BFBDC}">
      <dgm:prSet/>
      <dgm:spPr/>
      <dgm:t>
        <a:bodyPr/>
        <a:lstStyle/>
        <a:p>
          <a:endParaRPr lang="en-US"/>
        </a:p>
      </dgm:t>
    </dgm:pt>
    <dgm:pt modelId="{D545BC13-8939-493C-AD9F-5C4EAAF6F147}" type="sibTrans" cxnId="{301B3703-CB59-46BD-B60B-37EC8A1BFBDC}">
      <dgm:prSet/>
      <dgm:spPr/>
      <dgm:t>
        <a:bodyPr/>
        <a:lstStyle/>
        <a:p>
          <a:endParaRPr lang="en-US"/>
        </a:p>
      </dgm:t>
    </dgm:pt>
    <dgm:pt modelId="{6D5D2667-23F0-432A-94BB-4003ACC0838E}">
      <dgm:prSet custT="1"/>
      <dgm:spPr>
        <a:solidFill>
          <a:schemeClr val="accent3">
            <a:alpha val="90000"/>
          </a:schemeClr>
        </a:solidFill>
        <a:ln>
          <a:solidFill>
            <a:schemeClr val="accent6"/>
          </a:solidFill>
        </a:ln>
        <a:effectLst/>
        <a:scene3d>
          <a:camera prst="orthographicFront">
            <a:rot lat="0" lon="0" rev="0"/>
          </a:camera>
          <a:lightRig rig="contrasting" dir="t">
            <a:rot lat="0" lon="0" rev="7800000"/>
          </a:lightRig>
        </a:scene3d>
        <a:sp3d>
          <a:bevelT w="139700" h="139700"/>
        </a:sp3d>
      </dgm:spPr>
      <dgm:t>
        <a:bodyPr/>
        <a:lstStyle/>
        <a:p>
          <a:pPr rtl="0"/>
          <a:r>
            <a:rPr lang="en-US" sz="1800" b="0" dirty="0">
              <a:solidFill>
                <a:srgbClr val="FFFFFF"/>
              </a:solidFill>
              <a:latin typeface="Arial" charset="0"/>
              <a:ea typeface="Arial" charset="0"/>
              <a:cs typeface="Arial" charset="0"/>
            </a:rPr>
            <a:t>Gender Queer</a:t>
          </a:r>
        </a:p>
        <a:p>
          <a:pPr rtl="0"/>
          <a:r>
            <a:rPr lang="en-US" sz="1800" b="0" dirty="0">
              <a:solidFill>
                <a:srgbClr val="FFFFFF"/>
              </a:solidFill>
              <a:latin typeface="Arial" charset="0"/>
              <a:ea typeface="Arial" charset="0"/>
              <a:cs typeface="Arial" charset="0"/>
            </a:rPr>
            <a:t>Non-binary </a:t>
          </a:r>
        </a:p>
        <a:p>
          <a:pPr rtl="0"/>
          <a:r>
            <a:rPr lang="en-US" sz="1800" b="0" dirty="0">
              <a:solidFill>
                <a:srgbClr val="FFFFFF"/>
              </a:solidFill>
              <a:latin typeface="Arial" charset="0"/>
              <a:ea typeface="Arial" charset="0"/>
              <a:cs typeface="Arial" charset="0"/>
            </a:rPr>
            <a:t>Trans feminine, Trans masculine, </a:t>
          </a:r>
          <a:r>
            <a:rPr lang="en-US" sz="1800" b="0" dirty="0" err="1">
              <a:solidFill>
                <a:srgbClr val="FFFFFF"/>
              </a:solidFill>
              <a:latin typeface="Arial" charset="0"/>
              <a:ea typeface="Arial" charset="0"/>
              <a:cs typeface="Arial" charset="0"/>
            </a:rPr>
            <a:t>Agender</a:t>
          </a:r>
          <a:endParaRPr lang="en-US" sz="1800" b="0" dirty="0">
            <a:solidFill>
              <a:srgbClr val="FFFFFF"/>
            </a:solidFill>
            <a:latin typeface="Arial" charset="0"/>
            <a:ea typeface="Arial" charset="0"/>
            <a:cs typeface="Arial" charset="0"/>
          </a:endParaRPr>
        </a:p>
      </dgm:t>
    </dgm:pt>
    <dgm:pt modelId="{E67E10AE-B5FD-4CD0-8E88-FE5304AABDDC}" type="parTrans" cxnId="{9101552D-EDD1-48DA-B671-8123CF117151}">
      <dgm:prSet/>
      <dgm:spPr/>
      <dgm:t>
        <a:bodyPr/>
        <a:lstStyle/>
        <a:p>
          <a:endParaRPr lang="en-US"/>
        </a:p>
      </dgm:t>
    </dgm:pt>
    <dgm:pt modelId="{70F7D5CB-760A-468C-8E25-AC0257E550F7}" type="sibTrans" cxnId="{9101552D-EDD1-48DA-B671-8123CF117151}">
      <dgm:prSet/>
      <dgm:spPr/>
      <dgm:t>
        <a:bodyPr/>
        <a:lstStyle/>
        <a:p>
          <a:endParaRPr lang="en-US"/>
        </a:p>
      </dgm:t>
    </dgm:pt>
    <dgm:pt modelId="{D4B7297C-BA54-4447-A8E0-768020CD1BF1}">
      <dgm:prSet custT="1">
        <dgm:style>
          <a:lnRef idx="0">
            <a:schemeClr val="accent2"/>
          </a:lnRef>
          <a:fillRef idx="3">
            <a:schemeClr val="accent2"/>
          </a:fillRef>
          <a:effectRef idx="3">
            <a:schemeClr val="accent2"/>
          </a:effectRef>
          <a:fontRef idx="minor">
            <a:schemeClr val="lt1"/>
          </a:fontRef>
        </dgm:style>
      </dgm:prSet>
      <dgm:spPr>
        <a:solidFill>
          <a:schemeClr val="accent2"/>
        </a:solidFill>
      </dgm:spPr>
      <dgm:t>
        <a:bodyPr/>
        <a:lstStyle/>
        <a:p>
          <a:pPr rtl="0"/>
          <a:r>
            <a:rPr lang="en-US" sz="2400" dirty="0">
              <a:latin typeface="Arial" charset="0"/>
              <a:ea typeface="Arial" charset="0"/>
              <a:cs typeface="Arial" charset="0"/>
            </a:rPr>
            <a:t>Phenotypic Gender Transition </a:t>
          </a:r>
          <a:r>
            <a:rPr lang="en-US" sz="2400" dirty="0">
              <a:latin typeface="Arial" charset="0"/>
              <a:ea typeface="Arial" charset="0"/>
              <a:cs typeface="Arial" charset="0"/>
              <a:sym typeface="Wingdings"/>
            </a:rPr>
            <a:t></a:t>
          </a:r>
          <a:endParaRPr lang="en-US" sz="2400" dirty="0">
            <a:latin typeface="Arial" charset="0"/>
            <a:ea typeface="Arial" charset="0"/>
            <a:cs typeface="Arial" charset="0"/>
          </a:endParaRPr>
        </a:p>
      </dgm:t>
    </dgm:pt>
    <dgm:pt modelId="{A5284624-CDBF-4266-8A0E-31C46A240BEC}" type="parTrans" cxnId="{FEA889A7-7838-45FB-8299-B998A13FB773}">
      <dgm:prSet/>
      <dgm:spPr/>
      <dgm:t>
        <a:bodyPr/>
        <a:lstStyle/>
        <a:p>
          <a:endParaRPr lang="en-US"/>
        </a:p>
      </dgm:t>
    </dgm:pt>
    <dgm:pt modelId="{1F2796FC-D110-45AD-A4A0-FB25F2E4D148}" type="sibTrans" cxnId="{FEA889A7-7838-45FB-8299-B998A13FB773}">
      <dgm:prSet/>
      <dgm:spPr/>
      <dgm:t>
        <a:bodyPr/>
        <a:lstStyle/>
        <a:p>
          <a:endParaRPr lang="en-US"/>
        </a:p>
      </dgm:t>
    </dgm:pt>
    <dgm:pt modelId="{B60D6D52-88C0-4B19-8C58-C6742B4482E2}">
      <dgm:prSet custT="1"/>
      <dgm:spPr>
        <a:solidFill>
          <a:schemeClr val="accent5">
            <a:alpha val="90000"/>
          </a:schemeClr>
        </a:solidFill>
        <a:ln>
          <a:noFill/>
        </a:ln>
        <a:effectLst/>
        <a:scene3d>
          <a:camera prst="orthographicFront">
            <a:rot lat="0" lon="0" rev="0"/>
          </a:camera>
          <a:lightRig rig="contrasting" dir="t">
            <a:rot lat="0" lon="0" rev="7800000"/>
          </a:lightRig>
        </a:scene3d>
        <a:sp3d>
          <a:bevelT w="139700" h="139700"/>
        </a:sp3d>
      </dgm:spPr>
      <dgm:t>
        <a:bodyPr/>
        <a:lstStyle/>
        <a:p>
          <a:pPr rtl="0"/>
          <a:r>
            <a:rPr lang="en-US" sz="1800" dirty="0">
              <a:solidFill>
                <a:schemeClr val="tx1"/>
              </a:solidFill>
              <a:latin typeface="Arial" charset="0"/>
              <a:ea typeface="Arial" charset="0"/>
              <a:cs typeface="Arial" charset="0"/>
            </a:rPr>
            <a:t>Process </a:t>
          </a:r>
          <a:r>
            <a:rPr lang="en-US" sz="1800" u="sng" dirty="0">
              <a:solidFill>
                <a:schemeClr val="tx1"/>
              </a:solidFill>
              <a:latin typeface="Arial" charset="0"/>
              <a:ea typeface="Arial" charset="0"/>
              <a:cs typeface="Arial" charset="0"/>
            </a:rPr>
            <a:t>and</a:t>
          </a:r>
          <a:r>
            <a:rPr lang="en-US" sz="1800" dirty="0">
              <a:solidFill>
                <a:schemeClr val="tx1"/>
              </a:solidFill>
              <a:latin typeface="Arial" charset="0"/>
              <a:ea typeface="Arial" charset="0"/>
              <a:cs typeface="Arial" charset="0"/>
            </a:rPr>
            <a:t> time when person goes from living as one gender to living as another gender </a:t>
          </a:r>
        </a:p>
      </dgm:t>
    </dgm:pt>
    <dgm:pt modelId="{44907FA1-72DB-4673-9826-73D8DB4977AD}" type="parTrans" cxnId="{AA4706C5-AF4F-432E-BB42-34C44B5A7474}">
      <dgm:prSet/>
      <dgm:spPr/>
      <dgm:t>
        <a:bodyPr/>
        <a:lstStyle/>
        <a:p>
          <a:endParaRPr lang="en-US"/>
        </a:p>
      </dgm:t>
    </dgm:pt>
    <dgm:pt modelId="{FA8CBDC2-64DB-4AD2-834E-60A0A2549A9A}" type="sibTrans" cxnId="{AA4706C5-AF4F-432E-BB42-34C44B5A7474}">
      <dgm:prSet/>
      <dgm:spPr/>
      <dgm:t>
        <a:bodyPr/>
        <a:lstStyle/>
        <a:p>
          <a:endParaRPr lang="en-US"/>
        </a:p>
      </dgm:t>
    </dgm:pt>
    <dgm:pt modelId="{89610221-1AB3-4018-AC33-6B1B6E005AB0}">
      <dgm:prSet custT="1"/>
      <dgm:spPr>
        <a:solidFill>
          <a:schemeClr val="accent3">
            <a:alpha val="90000"/>
          </a:schemeClr>
        </a:solidFill>
        <a:ln>
          <a:solidFill>
            <a:schemeClr val="accent6"/>
          </a:solidFill>
        </a:ln>
        <a:effectLst/>
        <a:scene3d>
          <a:camera prst="orthographicFront">
            <a:rot lat="0" lon="0" rev="0"/>
          </a:camera>
          <a:lightRig rig="contrasting" dir="t">
            <a:rot lat="0" lon="0" rev="7800000"/>
          </a:lightRig>
        </a:scene3d>
        <a:sp3d>
          <a:bevelT w="139700" h="139700"/>
        </a:sp3d>
      </dgm:spPr>
      <dgm:t>
        <a:bodyPr/>
        <a:lstStyle/>
        <a:p>
          <a:pPr rtl="0"/>
          <a:r>
            <a:rPr lang="en-US" sz="1800" b="0" dirty="0">
              <a:solidFill>
                <a:srgbClr val="FFFFFF"/>
              </a:solidFill>
              <a:latin typeface="Arial" charset="0"/>
              <a:ea typeface="Arial" charset="0"/>
              <a:cs typeface="Arial" charset="0"/>
            </a:rPr>
            <a:t>Asserted male</a:t>
          </a:r>
        </a:p>
        <a:p>
          <a:pPr rtl="0"/>
          <a:r>
            <a:rPr lang="en-US" sz="1800" b="0" dirty="0">
              <a:solidFill>
                <a:srgbClr val="FFFFFF"/>
              </a:solidFill>
              <a:latin typeface="Arial" charset="0"/>
              <a:ea typeface="Arial" charset="0"/>
              <a:cs typeface="Arial" charset="0"/>
            </a:rPr>
            <a:t>FTM = female to male, transgender man </a:t>
          </a:r>
        </a:p>
      </dgm:t>
    </dgm:pt>
    <dgm:pt modelId="{2B62CB94-E8E2-4F03-A530-FB5952800790}" type="parTrans" cxnId="{6B8A51D2-9B79-4F4D-98B5-8B20C7A84B12}">
      <dgm:prSet/>
      <dgm:spPr/>
      <dgm:t>
        <a:bodyPr/>
        <a:lstStyle/>
        <a:p>
          <a:endParaRPr lang="en-US"/>
        </a:p>
      </dgm:t>
    </dgm:pt>
    <dgm:pt modelId="{9C7FAF78-F464-45A7-8768-18057CDC4179}" type="sibTrans" cxnId="{6B8A51D2-9B79-4F4D-98B5-8B20C7A84B12}">
      <dgm:prSet/>
      <dgm:spPr/>
      <dgm:t>
        <a:bodyPr/>
        <a:lstStyle/>
        <a:p>
          <a:endParaRPr lang="en-US"/>
        </a:p>
      </dgm:t>
    </dgm:pt>
    <dgm:pt modelId="{D7F24989-1574-42C2-8C5C-D3ED6949AE2D}" type="pres">
      <dgm:prSet presAssocID="{B928BF34-1B5B-412B-8258-8149EE42D3E2}" presName="Name0" presStyleCnt="0">
        <dgm:presLayoutVars>
          <dgm:dir/>
          <dgm:animLvl val="lvl"/>
          <dgm:resizeHandles val="exact"/>
        </dgm:presLayoutVars>
      </dgm:prSet>
      <dgm:spPr/>
      <dgm:t>
        <a:bodyPr/>
        <a:lstStyle/>
        <a:p>
          <a:endParaRPr lang="en-US"/>
        </a:p>
      </dgm:t>
    </dgm:pt>
    <dgm:pt modelId="{550BB607-7639-41DA-9BDC-FDDF0932FBC5}" type="pres">
      <dgm:prSet presAssocID="{D4B7297C-BA54-4447-A8E0-768020CD1BF1}" presName="boxAndChildren" presStyleCnt="0"/>
      <dgm:spPr/>
    </dgm:pt>
    <dgm:pt modelId="{CD35B08E-9B6F-4120-ADD0-B6DED3661942}" type="pres">
      <dgm:prSet presAssocID="{D4B7297C-BA54-4447-A8E0-768020CD1BF1}" presName="parentTextBox" presStyleLbl="node1" presStyleIdx="0" presStyleCnt="2"/>
      <dgm:spPr/>
      <dgm:t>
        <a:bodyPr/>
        <a:lstStyle/>
        <a:p>
          <a:endParaRPr lang="en-US"/>
        </a:p>
      </dgm:t>
    </dgm:pt>
    <dgm:pt modelId="{F91E0355-882A-4E60-9970-564EEA4A11E6}" type="pres">
      <dgm:prSet presAssocID="{D4B7297C-BA54-4447-A8E0-768020CD1BF1}" presName="entireBox" presStyleLbl="node1" presStyleIdx="0" presStyleCnt="2" custScaleX="85080" custScaleY="80108" custLinFactNeighborY="4124"/>
      <dgm:spPr/>
      <dgm:t>
        <a:bodyPr/>
        <a:lstStyle/>
        <a:p>
          <a:endParaRPr lang="en-US"/>
        </a:p>
      </dgm:t>
    </dgm:pt>
    <dgm:pt modelId="{713ABF1A-5598-4864-AF85-41F27F72A34B}" type="pres">
      <dgm:prSet presAssocID="{D4B7297C-BA54-4447-A8E0-768020CD1BF1}" presName="descendantBox" presStyleCnt="0"/>
      <dgm:spPr/>
    </dgm:pt>
    <dgm:pt modelId="{BF402340-287B-4C47-95B6-3BFAC129AA90}" type="pres">
      <dgm:prSet presAssocID="{B60D6D52-88C0-4B19-8C58-C6742B4482E2}" presName="childTextBox" presStyleLbl="fgAccFollowNode1" presStyleIdx="0" presStyleCnt="4" custScaleX="78999">
        <dgm:presLayoutVars>
          <dgm:bulletEnabled val="1"/>
        </dgm:presLayoutVars>
      </dgm:prSet>
      <dgm:spPr/>
      <dgm:t>
        <a:bodyPr/>
        <a:lstStyle/>
        <a:p>
          <a:endParaRPr lang="en-US"/>
        </a:p>
      </dgm:t>
    </dgm:pt>
    <dgm:pt modelId="{236A62DE-9182-4265-83CF-3ADB69FEE6D3}" type="pres">
      <dgm:prSet presAssocID="{AE459DD0-5072-4CEF-ABC4-D39EE8C26A50}" presName="sp" presStyleCnt="0"/>
      <dgm:spPr/>
    </dgm:pt>
    <dgm:pt modelId="{95A8B41C-A5A7-4307-B4F5-382D05BAACD4}" type="pres">
      <dgm:prSet presAssocID="{2456B2C2-32B1-4A8A-A871-B46B8CCC942A}" presName="arrowAndChildren" presStyleCnt="0"/>
      <dgm:spPr/>
    </dgm:pt>
    <dgm:pt modelId="{FF5EFFDB-C29D-4BF7-8FB7-BA673EA099B4}" type="pres">
      <dgm:prSet presAssocID="{2456B2C2-32B1-4A8A-A871-B46B8CCC942A}" presName="parentTextArrow" presStyleLbl="node1" presStyleIdx="0" presStyleCnt="2"/>
      <dgm:spPr/>
      <dgm:t>
        <a:bodyPr/>
        <a:lstStyle/>
        <a:p>
          <a:endParaRPr lang="en-US"/>
        </a:p>
      </dgm:t>
    </dgm:pt>
    <dgm:pt modelId="{16548DAC-6CC4-46A0-B9D6-7822C4CFDC07}" type="pres">
      <dgm:prSet presAssocID="{2456B2C2-32B1-4A8A-A871-B46B8CCC942A}" presName="arrow" presStyleLbl="node1" presStyleIdx="1" presStyleCnt="2" custScaleX="91415" custLinFactNeighborX="-2851" custLinFactNeighborY="471"/>
      <dgm:spPr/>
      <dgm:t>
        <a:bodyPr/>
        <a:lstStyle/>
        <a:p>
          <a:endParaRPr lang="en-US"/>
        </a:p>
      </dgm:t>
    </dgm:pt>
    <dgm:pt modelId="{FFFDBAE6-4C5C-4C50-9099-78FEEC82259E}" type="pres">
      <dgm:prSet presAssocID="{2456B2C2-32B1-4A8A-A871-B46B8CCC942A}" presName="descendantArrow" presStyleCnt="0"/>
      <dgm:spPr/>
    </dgm:pt>
    <dgm:pt modelId="{BCF5BC98-24B6-4018-B8EA-B2738F66A758}" type="pres">
      <dgm:prSet presAssocID="{4BA86274-8F74-451E-884E-3288163DEC63}" presName="childTextArrow" presStyleLbl="fgAccFollowNode1" presStyleIdx="1" presStyleCnt="4" custScaleX="23826" custScaleY="146398" custLinFactNeighborX="-5508" custLinFactNeighborY="-21075">
        <dgm:presLayoutVars>
          <dgm:bulletEnabled val="1"/>
        </dgm:presLayoutVars>
      </dgm:prSet>
      <dgm:spPr/>
      <dgm:t>
        <a:bodyPr/>
        <a:lstStyle/>
        <a:p>
          <a:endParaRPr lang="en-US"/>
        </a:p>
      </dgm:t>
    </dgm:pt>
    <dgm:pt modelId="{0692956C-7C27-477F-A300-C0B24D40D445}" type="pres">
      <dgm:prSet presAssocID="{6D5D2667-23F0-432A-94BB-4003ACC0838E}" presName="childTextArrow" presStyleLbl="fgAccFollowNode1" presStyleIdx="2" presStyleCnt="4" custScaleX="31099" custScaleY="146398" custLinFactNeighborX="-3094" custLinFactNeighborY="-21075">
        <dgm:presLayoutVars>
          <dgm:bulletEnabled val="1"/>
        </dgm:presLayoutVars>
      </dgm:prSet>
      <dgm:spPr/>
      <dgm:t>
        <a:bodyPr/>
        <a:lstStyle/>
        <a:p>
          <a:endParaRPr lang="en-US"/>
        </a:p>
      </dgm:t>
    </dgm:pt>
    <dgm:pt modelId="{3FA3E8BB-4E8F-4F6A-ACD0-5D42F3ED2708}" type="pres">
      <dgm:prSet presAssocID="{89610221-1AB3-4018-AC33-6B1B6E005AB0}" presName="childTextArrow" presStyleLbl="fgAccFollowNode1" presStyleIdx="3" presStyleCnt="4" custScaleX="26858" custScaleY="146398" custLinFactNeighborX="-81" custLinFactNeighborY="-21075">
        <dgm:presLayoutVars>
          <dgm:bulletEnabled val="1"/>
        </dgm:presLayoutVars>
      </dgm:prSet>
      <dgm:spPr/>
      <dgm:t>
        <a:bodyPr/>
        <a:lstStyle/>
        <a:p>
          <a:endParaRPr lang="en-US"/>
        </a:p>
      </dgm:t>
    </dgm:pt>
  </dgm:ptLst>
  <dgm:cxnLst>
    <dgm:cxn modelId="{6B8A51D2-9B79-4F4D-98B5-8B20C7A84B12}" srcId="{2456B2C2-32B1-4A8A-A871-B46B8CCC942A}" destId="{89610221-1AB3-4018-AC33-6B1B6E005AB0}" srcOrd="2" destOrd="0" parTransId="{2B62CB94-E8E2-4F03-A530-FB5952800790}" sibTransId="{9C7FAF78-F464-45A7-8768-18057CDC4179}"/>
    <dgm:cxn modelId="{301B3703-CB59-46BD-B60B-37EC8A1BFBDC}" srcId="{2456B2C2-32B1-4A8A-A871-B46B8CCC942A}" destId="{4BA86274-8F74-451E-884E-3288163DEC63}" srcOrd="0" destOrd="0" parTransId="{F375E3EB-055E-403C-B381-7F8B2A771913}" sibTransId="{D545BC13-8939-493C-AD9F-5C4EAAF6F147}"/>
    <dgm:cxn modelId="{863A2FA5-DF4D-D046-B9BB-5940ABB4E39C}" type="presOf" srcId="{4BA86274-8F74-451E-884E-3288163DEC63}" destId="{BCF5BC98-24B6-4018-B8EA-B2738F66A758}" srcOrd="0" destOrd="0" presId="urn:microsoft.com/office/officeart/2005/8/layout/process4"/>
    <dgm:cxn modelId="{AB1F371E-BE28-0C4A-9C58-4115E8CE0117}" type="presOf" srcId="{6D5D2667-23F0-432A-94BB-4003ACC0838E}" destId="{0692956C-7C27-477F-A300-C0B24D40D445}" srcOrd="0" destOrd="0" presId="urn:microsoft.com/office/officeart/2005/8/layout/process4"/>
    <dgm:cxn modelId="{9101552D-EDD1-48DA-B671-8123CF117151}" srcId="{2456B2C2-32B1-4A8A-A871-B46B8CCC942A}" destId="{6D5D2667-23F0-432A-94BB-4003ACC0838E}" srcOrd="1" destOrd="0" parTransId="{E67E10AE-B5FD-4CD0-8E88-FE5304AABDDC}" sibTransId="{70F7D5CB-760A-468C-8E25-AC0257E550F7}"/>
    <dgm:cxn modelId="{AA4706C5-AF4F-432E-BB42-34C44B5A7474}" srcId="{D4B7297C-BA54-4447-A8E0-768020CD1BF1}" destId="{B60D6D52-88C0-4B19-8C58-C6742B4482E2}" srcOrd="0" destOrd="0" parTransId="{44907FA1-72DB-4673-9826-73D8DB4977AD}" sibTransId="{FA8CBDC2-64DB-4AD2-834E-60A0A2549A9A}"/>
    <dgm:cxn modelId="{D00F1191-C775-784C-A4A7-E38EC75F1FF5}" type="presOf" srcId="{D4B7297C-BA54-4447-A8E0-768020CD1BF1}" destId="{F91E0355-882A-4E60-9970-564EEA4A11E6}" srcOrd="1" destOrd="0" presId="urn:microsoft.com/office/officeart/2005/8/layout/process4"/>
    <dgm:cxn modelId="{91381738-CDE9-E943-BBBB-7E5C12A311A0}" type="presOf" srcId="{2456B2C2-32B1-4A8A-A871-B46B8CCC942A}" destId="{FF5EFFDB-C29D-4BF7-8FB7-BA673EA099B4}" srcOrd="0" destOrd="0" presId="urn:microsoft.com/office/officeart/2005/8/layout/process4"/>
    <dgm:cxn modelId="{72D5FA9B-A708-8640-96BD-8E308AAAD769}" type="presOf" srcId="{B928BF34-1B5B-412B-8258-8149EE42D3E2}" destId="{D7F24989-1574-42C2-8C5C-D3ED6949AE2D}" srcOrd="0" destOrd="0" presId="urn:microsoft.com/office/officeart/2005/8/layout/process4"/>
    <dgm:cxn modelId="{D76CD161-8695-5647-BE79-9864B1CF7C21}" type="presOf" srcId="{89610221-1AB3-4018-AC33-6B1B6E005AB0}" destId="{3FA3E8BB-4E8F-4F6A-ACD0-5D42F3ED2708}" srcOrd="0" destOrd="0" presId="urn:microsoft.com/office/officeart/2005/8/layout/process4"/>
    <dgm:cxn modelId="{B570B593-43E3-0D49-A99D-CD3DE9BCAC96}" type="presOf" srcId="{2456B2C2-32B1-4A8A-A871-B46B8CCC942A}" destId="{16548DAC-6CC4-46A0-B9D6-7822C4CFDC07}" srcOrd="1" destOrd="0" presId="urn:microsoft.com/office/officeart/2005/8/layout/process4"/>
    <dgm:cxn modelId="{8F0FDC36-30AA-8846-8594-A9DA3ADD23B4}" type="presOf" srcId="{D4B7297C-BA54-4447-A8E0-768020CD1BF1}" destId="{CD35B08E-9B6F-4120-ADD0-B6DED3661942}" srcOrd="0" destOrd="0" presId="urn:microsoft.com/office/officeart/2005/8/layout/process4"/>
    <dgm:cxn modelId="{66F237FC-A7A5-4630-80AA-4CA99AEF0136}" srcId="{B928BF34-1B5B-412B-8258-8149EE42D3E2}" destId="{2456B2C2-32B1-4A8A-A871-B46B8CCC942A}" srcOrd="0" destOrd="0" parTransId="{A6390754-A7BD-4A3E-91EF-D4ADF3E26A5F}" sibTransId="{AE459DD0-5072-4CEF-ABC4-D39EE8C26A50}"/>
    <dgm:cxn modelId="{FEA889A7-7838-45FB-8299-B998A13FB773}" srcId="{B928BF34-1B5B-412B-8258-8149EE42D3E2}" destId="{D4B7297C-BA54-4447-A8E0-768020CD1BF1}" srcOrd="1" destOrd="0" parTransId="{A5284624-CDBF-4266-8A0E-31C46A240BEC}" sibTransId="{1F2796FC-D110-45AD-A4A0-FB25F2E4D148}"/>
    <dgm:cxn modelId="{607E219C-7CBE-C141-8197-EB9171235F89}" type="presOf" srcId="{B60D6D52-88C0-4B19-8C58-C6742B4482E2}" destId="{BF402340-287B-4C47-95B6-3BFAC129AA90}" srcOrd="0" destOrd="0" presId="urn:microsoft.com/office/officeart/2005/8/layout/process4"/>
    <dgm:cxn modelId="{9059D471-237B-6F4D-A5F6-934B506D422A}" type="presParOf" srcId="{D7F24989-1574-42C2-8C5C-D3ED6949AE2D}" destId="{550BB607-7639-41DA-9BDC-FDDF0932FBC5}" srcOrd="0" destOrd="0" presId="urn:microsoft.com/office/officeart/2005/8/layout/process4"/>
    <dgm:cxn modelId="{1B821FD5-CB94-DB46-BE26-C1D6D651A9FB}" type="presParOf" srcId="{550BB607-7639-41DA-9BDC-FDDF0932FBC5}" destId="{CD35B08E-9B6F-4120-ADD0-B6DED3661942}" srcOrd="0" destOrd="0" presId="urn:microsoft.com/office/officeart/2005/8/layout/process4"/>
    <dgm:cxn modelId="{385DDA22-D4DA-FC43-8280-86EACC27D0D4}" type="presParOf" srcId="{550BB607-7639-41DA-9BDC-FDDF0932FBC5}" destId="{F91E0355-882A-4E60-9970-564EEA4A11E6}" srcOrd="1" destOrd="0" presId="urn:microsoft.com/office/officeart/2005/8/layout/process4"/>
    <dgm:cxn modelId="{63554DEC-1D6B-C947-AE76-6A19271B1718}" type="presParOf" srcId="{550BB607-7639-41DA-9BDC-FDDF0932FBC5}" destId="{713ABF1A-5598-4864-AF85-41F27F72A34B}" srcOrd="2" destOrd="0" presId="urn:microsoft.com/office/officeart/2005/8/layout/process4"/>
    <dgm:cxn modelId="{F7FEE755-1BDF-AE47-ABE1-77939DC841FB}" type="presParOf" srcId="{713ABF1A-5598-4864-AF85-41F27F72A34B}" destId="{BF402340-287B-4C47-95B6-3BFAC129AA90}" srcOrd="0" destOrd="0" presId="urn:microsoft.com/office/officeart/2005/8/layout/process4"/>
    <dgm:cxn modelId="{520659DD-A7D8-B643-9CDE-8B35BBB9DD87}" type="presParOf" srcId="{D7F24989-1574-42C2-8C5C-D3ED6949AE2D}" destId="{236A62DE-9182-4265-83CF-3ADB69FEE6D3}" srcOrd="1" destOrd="0" presId="urn:microsoft.com/office/officeart/2005/8/layout/process4"/>
    <dgm:cxn modelId="{19A84D6F-051F-5443-9F8B-038C8CAC5A3F}" type="presParOf" srcId="{D7F24989-1574-42C2-8C5C-D3ED6949AE2D}" destId="{95A8B41C-A5A7-4307-B4F5-382D05BAACD4}" srcOrd="2" destOrd="0" presId="urn:microsoft.com/office/officeart/2005/8/layout/process4"/>
    <dgm:cxn modelId="{4831415E-4BE1-6F47-B0B4-FBF24A668B3A}" type="presParOf" srcId="{95A8B41C-A5A7-4307-B4F5-382D05BAACD4}" destId="{FF5EFFDB-C29D-4BF7-8FB7-BA673EA099B4}" srcOrd="0" destOrd="0" presId="urn:microsoft.com/office/officeart/2005/8/layout/process4"/>
    <dgm:cxn modelId="{743FB041-EB1A-CE4E-8219-F6028E749D05}" type="presParOf" srcId="{95A8B41C-A5A7-4307-B4F5-382D05BAACD4}" destId="{16548DAC-6CC4-46A0-B9D6-7822C4CFDC07}" srcOrd="1" destOrd="0" presId="urn:microsoft.com/office/officeart/2005/8/layout/process4"/>
    <dgm:cxn modelId="{3845B33F-B990-7D49-BBEB-217BFA98C344}" type="presParOf" srcId="{95A8B41C-A5A7-4307-B4F5-382D05BAACD4}" destId="{FFFDBAE6-4C5C-4C50-9099-78FEEC82259E}" srcOrd="2" destOrd="0" presId="urn:microsoft.com/office/officeart/2005/8/layout/process4"/>
    <dgm:cxn modelId="{D59689A4-5011-4547-BC64-81E2E0FDD23E}" type="presParOf" srcId="{FFFDBAE6-4C5C-4C50-9099-78FEEC82259E}" destId="{BCF5BC98-24B6-4018-B8EA-B2738F66A758}" srcOrd="0" destOrd="0" presId="urn:microsoft.com/office/officeart/2005/8/layout/process4"/>
    <dgm:cxn modelId="{8C525DDD-CD97-704B-AB31-631E54B57CA5}" type="presParOf" srcId="{FFFDBAE6-4C5C-4C50-9099-78FEEC82259E}" destId="{0692956C-7C27-477F-A300-C0B24D40D445}" srcOrd="1" destOrd="0" presId="urn:microsoft.com/office/officeart/2005/8/layout/process4"/>
    <dgm:cxn modelId="{8787C1C1-54ED-864B-9344-57F7EB26B637}" type="presParOf" srcId="{FFFDBAE6-4C5C-4C50-9099-78FEEC82259E}" destId="{3FA3E8BB-4E8F-4F6A-ACD0-5D42F3ED2708}"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D20F0F-7FC6-48C0-9CBA-1844359AB15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81F8434-53F4-4429-8C09-36B93002D33A}">
      <dgm:prSet phldrT="[Text]" custT="1"/>
      <dgm:spPr/>
      <dgm:t>
        <a:bodyPr/>
        <a:lstStyle/>
        <a:p>
          <a:r>
            <a:rPr lang="en-US" sz="2400" dirty="0">
              <a:latin typeface="Arial" charset="0"/>
              <a:ea typeface="Arial" charset="0"/>
              <a:cs typeface="Arial" charset="0"/>
            </a:rPr>
            <a:t>Pansexual</a:t>
          </a:r>
        </a:p>
      </dgm:t>
    </dgm:pt>
    <dgm:pt modelId="{235AFB32-7439-4E08-B111-B4601688A900}" type="parTrans" cxnId="{23FF8925-024A-433A-BBDD-B12F100D2E0E}">
      <dgm:prSet/>
      <dgm:spPr/>
      <dgm:t>
        <a:bodyPr/>
        <a:lstStyle/>
        <a:p>
          <a:endParaRPr lang="en-US" sz="2000"/>
        </a:p>
      </dgm:t>
    </dgm:pt>
    <dgm:pt modelId="{2B3C4540-0CC3-4116-9674-DA93EC415753}" type="sibTrans" cxnId="{23FF8925-024A-433A-BBDD-B12F100D2E0E}">
      <dgm:prSet/>
      <dgm:spPr/>
      <dgm:t>
        <a:bodyPr/>
        <a:lstStyle/>
        <a:p>
          <a:endParaRPr lang="en-US" sz="2000"/>
        </a:p>
      </dgm:t>
    </dgm:pt>
    <dgm:pt modelId="{828A9C4E-BFDA-46B0-9F33-3618451D8049}">
      <dgm:prSet custT="1"/>
      <dgm:spPr/>
      <dgm:t>
        <a:bodyPr/>
        <a:lstStyle/>
        <a:p>
          <a:r>
            <a:rPr lang="en-US" sz="2400" dirty="0">
              <a:latin typeface="Arial" charset="0"/>
              <a:ea typeface="Arial" charset="0"/>
              <a:cs typeface="Arial" charset="0"/>
            </a:rPr>
            <a:t>Asexual</a:t>
          </a:r>
        </a:p>
      </dgm:t>
    </dgm:pt>
    <dgm:pt modelId="{D55ED7AC-C94B-4939-BC40-EB5AEF58BBFF}" type="parTrans" cxnId="{0213A7C0-EDB1-46DC-9D95-2EA44961DECC}">
      <dgm:prSet/>
      <dgm:spPr/>
      <dgm:t>
        <a:bodyPr/>
        <a:lstStyle/>
        <a:p>
          <a:endParaRPr lang="en-US" sz="2000"/>
        </a:p>
      </dgm:t>
    </dgm:pt>
    <dgm:pt modelId="{D029F1D7-A590-44E8-8011-845F985AAE25}" type="sibTrans" cxnId="{0213A7C0-EDB1-46DC-9D95-2EA44961DECC}">
      <dgm:prSet/>
      <dgm:spPr/>
      <dgm:t>
        <a:bodyPr/>
        <a:lstStyle/>
        <a:p>
          <a:endParaRPr lang="en-US" sz="2000"/>
        </a:p>
      </dgm:t>
    </dgm:pt>
    <dgm:pt modelId="{60D5A0BD-7D40-4A64-BC09-7A54CC30127B}">
      <dgm:prSet custT="1"/>
      <dgm:spPr/>
      <dgm:t>
        <a:bodyPr/>
        <a:lstStyle/>
        <a:p>
          <a:r>
            <a:rPr lang="en-US" sz="2000" dirty="0">
              <a:latin typeface="Arial" charset="0"/>
              <a:ea typeface="Arial" charset="0"/>
              <a:cs typeface="Arial" charset="0"/>
            </a:rPr>
            <a:t>Sexual attraction to people of any sex or gender</a:t>
          </a:r>
        </a:p>
      </dgm:t>
    </dgm:pt>
    <dgm:pt modelId="{3BA92308-FA9F-4209-A4EC-0C98F33F0FD5}" type="parTrans" cxnId="{F23AE3C6-0F03-48C1-9A98-3BEC0D314FAD}">
      <dgm:prSet/>
      <dgm:spPr/>
      <dgm:t>
        <a:bodyPr/>
        <a:lstStyle/>
        <a:p>
          <a:endParaRPr lang="en-US"/>
        </a:p>
      </dgm:t>
    </dgm:pt>
    <dgm:pt modelId="{7F3BC50F-8FA9-4245-B390-0D62167149FC}" type="sibTrans" cxnId="{F23AE3C6-0F03-48C1-9A98-3BEC0D314FAD}">
      <dgm:prSet/>
      <dgm:spPr/>
      <dgm:t>
        <a:bodyPr/>
        <a:lstStyle/>
        <a:p>
          <a:endParaRPr lang="en-US"/>
        </a:p>
      </dgm:t>
    </dgm:pt>
    <dgm:pt modelId="{07ACB85B-A7B6-49B7-90C2-7822060ACFB1}">
      <dgm:prSet custT="1"/>
      <dgm:spPr/>
      <dgm:t>
        <a:bodyPr/>
        <a:lstStyle/>
        <a:p>
          <a:r>
            <a:rPr lang="en-US" sz="2400" dirty="0">
              <a:latin typeface="Arial" charset="0"/>
              <a:ea typeface="Arial" charset="0"/>
              <a:cs typeface="Arial" charset="0"/>
            </a:rPr>
            <a:t>Queer</a:t>
          </a:r>
        </a:p>
      </dgm:t>
    </dgm:pt>
    <dgm:pt modelId="{66059820-A9CE-458E-9048-3B87F92CEE0A}" type="parTrans" cxnId="{3666584C-6BED-4246-AB32-61D0058D046E}">
      <dgm:prSet/>
      <dgm:spPr/>
      <dgm:t>
        <a:bodyPr/>
        <a:lstStyle/>
        <a:p>
          <a:endParaRPr lang="en-US"/>
        </a:p>
      </dgm:t>
    </dgm:pt>
    <dgm:pt modelId="{6C4D1F60-0D6C-460E-878B-939673741FFF}" type="sibTrans" cxnId="{3666584C-6BED-4246-AB32-61D0058D046E}">
      <dgm:prSet/>
      <dgm:spPr/>
      <dgm:t>
        <a:bodyPr/>
        <a:lstStyle/>
        <a:p>
          <a:endParaRPr lang="en-US"/>
        </a:p>
      </dgm:t>
    </dgm:pt>
    <dgm:pt modelId="{E227EFFA-C0CB-467B-9C32-84882D059B34}">
      <dgm:prSet custT="1"/>
      <dgm:spPr/>
      <dgm:t>
        <a:bodyPr/>
        <a:lstStyle/>
        <a:p>
          <a:r>
            <a:rPr lang="en-US" sz="2000" dirty="0">
              <a:latin typeface="Arial" charset="0"/>
              <a:ea typeface="Arial" charset="0"/>
              <a:cs typeface="Arial" charset="0"/>
            </a:rPr>
            <a:t>A person who does not experience sexual attraction</a:t>
          </a:r>
        </a:p>
      </dgm:t>
    </dgm:pt>
    <dgm:pt modelId="{E1278A22-3962-4437-ABFF-8907360D153A}" type="parTrans" cxnId="{1A974DE1-44DB-4AF5-B187-EFF6A0C1C04C}">
      <dgm:prSet/>
      <dgm:spPr/>
      <dgm:t>
        <a:bodyPr/>
        <a:lstStyle/>
        <a:p>
          <a:endParaRPr lang="en-US"/>
        </a:p>
      </dgm:t>
    </dgm:pt>
    <dgm:pt modelId="{202B205E-537C-47CB-B27B-A2C9B73FF182}" type="sibTrans" cxnId="{1A974DE1-44DB-4AF5-B187-EFF6A0C1C04C}">
      <dgm:prSet/>
      <dgm:spPr/>
      <dgm:t>
        <a:bodyPr/>
        <a:lstStyle/>
        <a:p>
          <a:endParaRPr lang="en-US"/>
        </a:p>
      </dgm:t>
    </dgm:pt>
    <dgm:pt modelId="{0548FEEF-4D7F-4FD4-9C2C-F6C7F3950543}">
      <dgm:prSet custT="1"/>
      <dgm:spPr/>
      <dgm:t>
        <a:bodyPr/>
        <a:lstStyle/>
        <a:p>
          <a:r>
            <a:rPr lang="en-US" sz="2000" dirty="0">
              <a:latin typeface="Arial" charset="0"/>
              <a:ea typeface="Arial" charset="0"/>
              <a:cs typeface="Arial" charset="0"/>
            </a:rPr>
            <a:t>An umbrella term that may include the entire LGBT community and also people who fit outside social norms of sexual identity and gender expression; emphasizes fluid and experience-based identities and attractions</a:t>
          </a:r>
        </a:p>
      </dgm:t>
    </dgm:pt>
    <dgm:pt modelId="{561EBE90-D9E4-428F-A4D4-DDA5FE570EC2}" type="parTrans" cxnId="{17A9D4A4-5E4C-409C-897A-441CB516D806}">
      <dgm:prSet/>
      <dgm:spPr/>
      <dgm:t>
        <a:bodyPr/>
        <a:lstStyle/>
        <a:p>
          <a:endParaRPr lang="en-US"/>
        </a:p>
      </dgm:t>
    </dgm:pt>
    <dgm:pt modelId="{9A4BC8EB-1F73-44E3-9BE5-3ABD1CE4E37C}" type="sibTrans" cxnId="{17A9D4A4-5E4C-409C-897A-441CB516D806}">
      <dgm:prSet/>
      <dgm:spPr/>
      <dgm:t>
        <a:bodyPr/>
        <a:lstStyle/>
        <a:p>
          <a:endParaRPr lang="en-US"/>
        </a:p>
      </dgm:t>
    </dgm:pt>
    <dgm:pt modelId="{EA596592-858E-4BAC-8AA6-F5057F78182B}" type="pres">
      <dgm:prSet presAssocID="{95D20F0F-7FC6-48C0-9CBA-1844359AB158}" presName="linear" presStyleCnt="0">
        <dgm:presLayoutVars>
          <dgm:dir/>
          <dgm:animLvl val="lvl"/>
          <dgm:resizeHandles val="exact"/>
        </dgm:presLayoutVars>
      </dgm:prSet>
      <dgm:spPr/>
      <dgm:t>
        <a:bodyPr/>
        <a:lstStyle/>
        <a:p>
          <a:endParaRPr lang="en-US"/>
        </a:p>
      </dgm:t>
    </dgm:pt>
    <dgm:pt modelId="{FC377055-23B8-468F-ABCA-EA38563D37B0}" type="pres">
      <dgm:prSet presAssocID="{F81F8434-53F4-4429-8C09-36B93002D33A}" presName="parentLin" presStyleCnt="0"/>
      <dgm:spPr/>
    </dgm:pt>
    <dgm:pt modelId="{F02FB214-71D7-40E1-BFF3-F7A6E6BA2C5A}" type="pres">
      <dgm:prSet presAssocID="{F81F8434-53F4-4429-8C09-36B93002D33A}" presName="parentLeftMargin" presStyleLbl="node1" presStyleIdx="0" presStyleCnt="3"/>
      <dgm:spPr/>
      <dgm:t>
        <a:bodyPr/>
        <a:lstStyle/>
        <a:p>
          <a:endParaRPr lang="en-US"/>
        </a:p>
      </dgm:t>
    </dgm:pt>
    <dgm:pt modelId="{85A32751-F618-4C24-B37E-23AB8509690E}" type="pres">
      <dgm:prSet presAssocID="{F81F8434-53F4-4429-8C09-36B93002D33A}" presName="parentText" presStyleLbl="node1" presStyleIdx="0" presStyleCnt="3" custScaleX="119481" custScaleY="154385" custLinFactNeighborY="3602">
        <dgm:presLayoutVars>
          <dgm:chMax val="0"/>
          <dgm:bulletEnabled val="1"/>
        </dgm:presLayoutVars>
      </dgm:prSet>
      <dgm:spPr/>
      <dgm:t>
        <a:bodyPr/>
        <a:lstStyle/>
        <a:p>
          <a:endParaRPr lang="en-US"/>
        </a:p>
      </dgm:t>
    </dgm:pt>
    <dgm:pt modelId="{E5D24B42-70E8-4080-86B5-6FDC8687F470}" type="pres">
      <dgm:prSet presAssocID="{F81F8434-53F4-4429-8C09-36B93002D33A}" presName="negativeSpace" presStyleCnt="0"/>
      <dgm:spPr/>
    </dgm:pt>
    <dgm:pt modelId="{C3C8E8D8-43A9-4F62-8D03-87807425DEF3}" type="pres">
      <dgm:prSet presAssocID="{F81F8434-53F4-4429-8C09-36B93002D33A}" presName="childText" presStyleLbl="conFgAcc1" presStyleIdx="0" presStyleCnt="3" custScaleY="102000">
        <dgm:presLayoutVars>
          <dgm:bulletEnabled val="1"/>
        </dgm:presLayoutVars>
      </dgm:prSet>
      <dgm:spPr/>
      <dgm:t>
        <a:bodyPr/>
        <a:lstStyle/>
        <a:p>
          <a:endParaRPr lang="en-US"/>
        </a:p>
      </dgm:t>
    </dgm:pt>
    <dgm:pt modelId="{2924BEB9-62C0-4CE0-998F-3601C069ACA2}" type="pres">
      <dgm:prSet presAssocID="{2B3C4540-0CC3-4116-9674-DA93EC415753}" presName="spaceBetweenRectangles" presStyleCnt="0"/>
      <dgm:spPr/>
    </dgm:pt>
    <dgm:pt modelId="{41E6BEED-D208-4C30-86EE-4F821E53DE59}" type="pres">
      <dgm:prSet presAssocID="{828A9C4E-BFDA-46B0-9F33-3618451D8049}" presName="parentLin" presStyleCnt="0"/>
      <dgm:spPr/>
    </dgm:pt>
    <dgm:pt modelId="{DD6E845F-4A07-47F8-BB54-11A15AC1313C}" type="pres">
      <dgm:prSet presAssocID="{828A9C4E-BFDA-46B0-9F33-3618451D8049}" presName="parentLeftMargin" presStyleLbl="node1" presStyleIdx="0" presStyleCnt="3"/>
      <dgm:spPr/>
      <dgm:t>
        <a:bodyPr/>
        <a:lstStyle/>
        <a:p>
          <a:endParaRPr lang="en-US"/>
        </a:p>
      </dgm:t>
    </dgm:pt>
    <dgm:pt modelId="{430B5B30-90EC-4253-A5F2-6F1B7C4A76D2}" type="pres">
      <dgm:prSet presAssocID="{828A9C4E-BFDA-46B0-9F33-3618451D8049}" presName="parentText" presStyleLbl="node1" presStyleIdx="1" presStyleCnt="3" custScaleY="78248">
        <dgm:presLayoutVars>
          <dgm:chMax val="0"/>
          <dgm:bulletEnabled val="1"/>
        </dgm:presLayoutVars>
      </dgm:prSet>
      <dgm:spPr/>
      <dgm:t>
        <a:bodyPr/>
        <a:lstStyle/>
        <a:p>
          <a:endParaRPr lang="en-US"/>
        </a:p>
      </dgm:t>
    </dgm:pt>
    <dgm:pt modelId="{E3CE1AA1-48A1-48EC-8AAF-6E552C314324}" type="pres">
      <dgm:prSet presAssocID="{828A9C4E-BFDA-46B0-9F33-3618451D8049}" presName="negativeSpace" presStyleCnt="0"/>
      <dgm:spPr/>
    </dgm:pt>
    <dgm:pt modelId="{B8EE9A50-E854-490C-B591-1FDF4C405416}" type="pres">
      <dgm:prSet presAssocID="{828A9C4E-BFDA-46B0-9F33-3618451D8049}" presName="childText" presStyleLbl="conFgAcc1" presStyleIdx="1" presStyleCnt="3" custScaleY="107287">
        <dgm:presLayoutVars>
          <dgm:bulletEnabled val="1"/>
        </dgm:presLayoutVars>
      </dgm:prSet>
      <dgm:spPr/>
      <dgm:t>
        <a:bodyPr/>
        <a:lstStyle/>
        <a:p>
          <a:endParaRPr lang="en-US"/>
        </a:p>
      </dgm:t>
    </dgm:pt>
    <dgm:pt modelId="{80376E16-BE57-4148-91FA-90DDAA5B784E}" type="pres">
      <dgm:prSet presAssocID="{D029F1D7-A590-44E8-8011-845F985AAE25}" presName="spaceBetweenRectangles" presStyleCnt="0"/>
      <dgm:spPr/>
    </dgm:pt>
    <dgm:pt modelId="{AA383548-3E21-45D2-A74A-9B6D83B02ED8}" type="pres">
      <dgm:prSet presAssocID="{07ACB85B-A7B6-49B7-90C2-7822060ACFB1}" presName="parentLin" presStyleCnt="0"/>
      <dgm:spPr/>
    </dgm:pt>
    <dgm:pt modelId="{651C4F14-9329-414E-974E-1205AD0C0FDE}" type="pres">
      <dgm:prSet presAssocID="{07ACB85B-A7B6-49B7-90C2-7822060ACFB1}" presName="parentLeftMargin" presStyleLbl="node1" presStyleIdx="1" presStyleCnt="3"/>
      <dgm:spPr/>
      <dgm:t>
        <a:bodyPr/>
        <a:lstStyle/>
        <a:p>
          <a:endParaRPr lang="en-US"/>
        </a:p>
      </dgm:t>
    </dgm:pt>
    <dgm:pt modelId="{A385F6C8-1318-4FCF-8474-D452A2E01B2A}" type="pres">
      <dgm:prSet presAssocID="{07ACB85B-A7B6-49B7-90C2-7822060ACFB1}" presName="parentText" presStyleLbl="node1" presStyleIdx="2" presStyleCnt="3" custScaleY="68481">
        <dgm:presLayoutVars>
          <dgm:chMax val="0"/>
          <dgm:bulletEnabled val="1"/>
        </dgm:presLayoutVars>
      </dgm:prSet>
      <dgm:spPr/>
      <dgm:t>
        <a:bodyPr/>
        <a:lstStyle/>
        <a:p>
          <a:endParaRPr lang="en-US"/>
        </a:p>
      </dgm:t>
    </dgm:pt>
    <dgm:pt modelId="{204D5444-AD30-4323-ABF6-14F253033FA5}" type="pres">
      <dgm:prSet presAssocID="{07ACB85B-A7B6-49B7-90C2-7822060ACFB1}" presName="negativeSpace" presStyleCnt="0"/>
      <dgm:spPr/>
    </dgm:pt>
    <dgm:pt modelId="{F1E865F8-6ABA-4205-A020-1F7F1B56FAFC}" type="pres">
      <dgm:prSet presAssocID="{07ACB85B-A7B6-49B7-90C2-7822060ACFB1}" presName="childText" presStyleLbl="conFgAcc1" presStyleIdx="2" presStyleCnt="3" custLinFactNeighborY="10248">
        <dgm:presLayoutVars>
          <dgm:bulletEnabled val="1"/>
        </dgm:presLayoutVars>
      </dgm:prSet>
      <dgm:spPr/>
      <dgm:t>
        <a:bodyPr/>
        <a:lstStyle/>
        <a:p>
          <a:endParaRPr lang="en-US"/>
        </a:p>
      </dgm:t>
    </dgm:pt>
  </dgm:ptLst>
  <dgm:cxnLst>
    <dgm:cxn modelId="{0213A7C0-EDB1-46DC-9D95-2EA44961DECC}" srcId="{95D20F0F-7FC6-48C0-9CBA-1844359AB158}" destId="{828A9C4E-BFDA-46B0-9F33-3618451D8049}" srcOrd="1" destOrd="0" parTransId="{D55ED7AC-C94B-4939-BC40-EB5AEF58BBFF}" sibTransId="{D029F1D7-A590-44E8-8011-845F985AAE25}"/>
    <dgm:cxn modelId="{3666584C-6BED-4246-AB32-61D0058D046E}" srcId="{95D20F0F-7FC6-48C0-9CBA-1844359AB158}" destId="{07ACB85B-A7B6-49B7-90C2-7822060ACFB1}" srcOrd="2" destOrd="0" parTransId="{66059820-A9CE-458E-9048-3B87F92CEE0A}" sibTransId="{6C4D1F60-0D6C-460E-878B-939673741FFF}"/>
    <dgm:cxn modelId="{794B2F54-980B-5E40-AAEE-E10C1B397DB8}" type="presOf" srcId="{07ACB85B-A7B6-49B7-90C2-7822060ACFB1}" destId="{A385F6C8-1318-4FCF-8474-D452A2E01B2A}" srcOrd="1" destOrd="0" presId="urn:microsoft.com/office/officeart/2005/8/layout/list1"/>
    <dgm:cxn modelId="{FDABF983-176D-E248-BF7C-988CD5FB9D8A}" type="presOf" srcId="{828A9C4E-BFDA-46B0-9F33-3618451D8049}" destId="{430B5B30-90EC-4253-A5F2-6F1B7C4A76D2}" srcOrd="1" destOrd="0" presId="urn:microsoft.com/office/officeart/2005/8/layout/list1"/>
    <dgm:cxn modelId="{BE00D23F-CBBE-1643-B24B-74BD5D8EFAE5}" type="presOf" srcId="{F81F8434-53F4-4429-8C09-36B93002D33A}" destId="{F02FB214-71D7-40E1-BFF3-F7A6E6BA2C5A}" srcOrd="0" destOrd="0" presId="urn:microsoft.com/office/officeart/2005/8/layout/list1"/>
    <dgm:cxn modelId="{17A9D4A4-5E4C-409C-897A-441CB516D806}" srcId="{07ACB85B-A7B6-49B7-90C2-7822060ACFB1}" destId="{0548FEEF-4D7F-4FD4-9C2C-F6C7F3950543}" srcOrd="0" destOrd="0" parTransId="{561EBE90-D9E4-428F-A4D4-DDA5FE570EC2}" sibTransId="{9A4BC8EB-1F73-44E3-9BE5-3ABD1CE4E37C}"/>
    <dgm:cxn modelId="{F23AE3C6-0F03-48C1-9A98-3BEC0D314FAD}" srcId="{F81F8434-53F4-4429-8C09-36B93002D33A}" destId="{60D5A0BD-7D40-4A64-BC09-7A54CC30127B}" srcOrd="0" destOrd="0" parTransId="{3BA92308-FA9F-4209-A4EC-0C98F33F0FD5}" sibTransId="{7F3BC50F-8FA9-4245-B390-0D62167149FC}"/>
    <dgm:cxn modelId="{CBB93519-6545-5544-B289-795C1E2CF6B8}" type="presOf" srcId="{0548FEEF-4D7F-4FD4-9C2C-F6C7F3950543}" destId="{F1E865F8-6ABA-4205-A020-1F7F1B56FAFC}" srcOrd="0" destOrd="0" presId="urn:microsoft.com/office/officeart/2005/8/layout/list1"/>
    <dgm:cxn modelId="{FE51D12B-903C-0141-B354-993A82AB808C}" type="presOf" srcId="{95D20F0F-7FC6-48C0-9CBA-1844359AB158}" destId="{EA596592-858E-4BAC-8AA6-F5057F78182B}" srcOrd="0" destOrd="0" presId="urn:microsoft.com/office/officeart/2005/8/layout/list1"/>
    <dgm:cxn modelId="{D6C17A5E-E0EA-044C-A944-D99B4C50A935}" type="presOf" srcId="{60D5A0BD-7D40-4A64-BC09-7A54CC30127B}" destId="{C3C8E8D8-43A9-4F62-8D03-87807425DEF3}" srcOrd="0" destOrd="0" presId="urn:microsoft.com/office/officeart/2005/8/layout/list1"/>
    <dgm:cxn modelId="{26A8FBFA-BD7D-7D42-8B76-09A02AAC843D}" type="presOf" srcId="{F81F8434-53F4-4429-8C09-36B93002D33A}" destId="{85A32751-F618-4C24-B37E-23AB8509690E}" srcOrd="1" destOrd="0" presId="urn:microsoft.com/office/officeart/2005/8/layout/list1"/>
    <dgm:cxn modelId="{511384B2-C552-404B-B315-89C830CD2265}" type="presOf" srcId="{828A9C4E-BFDA-46B0-9F33-3618451D8049}" destId="{DD6E845F-4A07-47F8-BB54-11A15AC1313C}" srcOrd="0" destOrd="0" presId="urn:microsoft.com/office/officeart/2005/8/layout/list1"/>
    <dgm:cxn modelId="{23FF8925-024A-433A-BBDD-B12F100D2E0E}" srcId="{95D20F0F-7FC6-48C0-9CBA-1844359AB158}" destId="{F81F8434-53F4-4429-8C09-36B93002D33A}" srcOrd="0" destOrd="0" parTransId="{235AFB32-7439-4E08-B111-B4601688A900}" sibTransId="{2B3C4540-0CC3-4116-9674-DA93EC415753}"/>
    <dgm:cxn modelId="{1A974DE1-44DB-4AF5-B187-EFF6A0C1C04C}" srcId="{828A9C4E-BFDA-46B0-9F33-3618451D8049}" destId="{E227EFFA-C0CB-467B-9C32-84882D059B34}" srcOrd="0" destOrd="0" parTransId="{E1278A22-3962-4437-ABFF-8907360D153A}" sibTransId="{202B205E-537C-47CB-B27B-A2C9B73FF182}"/>
    <dgm:cxn modelId="{D025040F-CB1D-8A40-91DC-9288290B6DF0}" type="presOf" srcId="{E227EFFA-C0CB-467B-9C32-84882D059B34}" destId="{B8EE9A50-E854-490C-B591-1FDF4C405416}" srcOrd="0" destOrd="0" presId="urn:microsoft.com/office/officeart/2005/8/layout/list1"/>
    <dgm:cxn modelId="{8D493D60-CF32-7441-BC75-EB5EDDAA4B23}" type="presOf" srcId="{07ACB85B-A7B6-49B7-90C2-7822060ACFB1}" destId="{651C4F14-9329-414E-974E-1205AD0C0FDE}" srcOrd="0" destOrd="0" presId="urn:microsoft.com/office/officeart/2005/8/layout/list1"/>
    <dgm:cxn modelId="{B77CCDD5-B193-8D4D-80D9-A78DAB7B96D6}" type="presParOf" srcId="{EA596592-858E-4BAC-8AA6-F5057F78182B}" destId="{FC377055-23B8-468F-ABCA-EA38563D37B0}" srcOrd="0" destOrd="0" presId="urn:microsoft.com/office/officeart/2005/8/layout/list1"/>
    <dgm:cxn modelId="{0AAABB83-1DDC-4F4C-840B-1E055A39F37C}" type="presParOf" srcId="{FC377055-23B8-468F-ABCA-EA38563D37B0}" destId="{F02FB214-71D7-40E1-BFF3-F7A6E6BA2C5A}" srcOrd="0" destOrd="0" presId="urn:microsoft.com/office/officeart/2005/8/layout/list1"/>
    <dgm:cxn modelId="{49D445F8-35CE-F84C-8794-0E883E799C19}" type="presParOf" srcId="{FC377055-23B8-468F-ABCA-EA38563D37B0}" destId="{85A32751-F618-4C24-B37E-23AB8509690E}" srcOrd="1" destOrd="0" presId="urn:microsoft.com/office/officeart/2005/8/layout/list1"/>
    <dgm:cxn modelId="{76380B63-4D4A-A94F-B51A-4FBBC195B9F2}" type="presParOf" srcId="{EA596592-858E-4BAC-8AA6-F5057F78182B}" destId="{E5D24B42-70E8-4080-86B5-6FDC8687F470}" srcOrd="1" destOrd="0" presId="urn:microsoft.com/office/officeart/2005/8/layout/list1"/>
    <dgm:cxn modelId="{CDA73A0B-3998-014D-A6FC-B5432B6D1E06}" type="presParOf" srcId="{EA596592-858E-4BAC-8AA6-F5057F78182B}" destId="{C3C8E8D8-43A9-4F62-8D03-87807425DEF3}" srcOrd="2" destOrd="0" presId="urn:microsoft.com/office/officeart/2005/8/layout/list1"/>
    <dgm:cxn modelId="{FA9BE722-2FE3-AE40-8F23-D09886B39BE0}" type="presParOf" srcId="{EA596592-858E-4BAC-8AA6-F5057F78182B}" destId="{2924BEB9-62C0-4CE0-998F-3601C069ACA2}" srcOrd="3" destOrd="0" presId="urn:microsoft.com/office/officeart/2005/8/layout/list1"/>
    <dgm:cxn modelId="{ADB5C119-EA9E-FA4B-80CF-29F6585CB5CB}" type="presParOf" srcId="{EA596592-858E-4BAC-8AA6-F5057F78182B}" destId="{41E6BEED-D208-4C30-86EE-4F821E53DE59}" srcOrd="4" destOrd="0" presId="urn:microsoft.com/office/officeart/2005/8/layout/list1"/>
    <dgm:cxn modelId="{A2EBAC5F-6612-E14D-9937-EA68A5383259}" type="presParOf" srcId="{41E6BEED-D208-4C30-86EE-4F821E53DE59}" destId="{DD6E845F-4A07-47F8-BB54-11A15AC1313C}" srcOrd="0" destOrd="0" presId="urn:microsoft.com/office/officeart/2005/8/layout/list1"/>
    <dgm:cxn modelId="{3F7290E1-B95E-354F-B2D5-F4EB650C81B9}" type="presParOf" srcId="{41E6BEED-D208-4C30-86EE-4F821E53DE59}" destId="{430B5B30-90EC-4253-A5F2-6F1B7C4A76D2}" srcOrd="1" destOrd="0" presId="urn:microsoft.com/office/officeart/2005/8/layout/list1"/>
    <dgm:cxn modelId="{89934B0B-2C90-3C49-B0EE-56A4EDD23728}" type="presParOf" srcId="{EA596592-858E-4BAC-8AA6-F5057F78182B}" destId="{E3CE1AA1-48A1-48EC-8AAF-6E552C314324}" srcOrd="5" destOrd="0" presId="urn:microsoft.com/office/officeart/2005/8/layout/list1"/>
    <dgm:cxn modelId="{9951A771-FFFD-F449-B54D-A920423BC850}" type="presParOf" srcId="{EA596592-858E-4BAC-8AA6-F5057F78182B}" destId="{B8EE9A50-E854-490C-B591-1FDF4C405416}" srcOrd="6" destOrd="0" presId="urn:microsoft.com/office/officeart/2005/8/layout/list1"/>
    <dgm:cxn modelId="{FA260DCC-F45C-1344-B6F5-F7CC54DD4517}" type="presParOf" srcId="{EA596592-858E-4BAC-8AA6-F5057F78182B}" destId="{80376E16-BE57-4148-91FA-90DDAA5B784E}" srcOrd="7" destOrd="0" presId="urn:microsoft.com/office/officeart/2005/8/layout/list1"/>
    <dgm:cxn modelId="{1CD1A07A-50CA-4A4E-837C-F2510A0A24D5}" type="presParOf" srcId="{EA596592-858E-4BAC-8AA6-F5057F78182B}" destId="{AA383548-3E21-45D2-A74A-9B6D83B02ED8}" srcOrd="8" destOrd="0" presId="urn:microsoft.com/office/officeart/2005/8/layout/list1"/>
    <dgm:cxn modelId="{F1F35AC3-04E3-5E49-B1AF-EFEB5DD28DA7}" type="presParOf" srcId="{AA383548-3E21-45D2-A74A-9B6D83B02ED8}" destId="{651C4F14-9329-414E-974E-1205AD0C0FDE}" srcOrd="0" destOrd="0" presId="urn:microsoft.com/office/officeart/2005/8/layout/list1"/>
    <dgm:cxn modelId="{18C18A83-EC9A-9741-A359-2E0EFC599058}" type="presParOf" srcId="{AA383548-3E21-45D2-A74A-9B6D83B02ED8}" destId="{A385F6C8-1318-4FCF-8474-D452A2E01B2A}" srcOrd="1" destOrd="0" presId="urn:microsoft.com/office/officeart/2005/8/layout/list1"/>
    <dgm:cxn modelId="{70583987-86E1-B741-9072-B1E05C023ABA}" type="presParOf" srcId="{EA596592-858E-4BAC-8AA6-F5057F78182B}" destId="{204D5444-AD30-4323-ABF6-14F253033FA5}" srcOrd="9" destOrd="0" presId="urn:microsoft.com/office/officeart/2005/8/layout/list1"/>
    <dgm:cxn modelId="{0327A974-91C2-0345-853F-0E290729F7D1}" type="presParOf" srcId="{EA596592-858E-4BAC-8AA6-F5057F78182B}" destId="{F1E865F8-6ABA-4205-A020-1F7F1B56FAF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FE6089-A445-4691-B6A1-A034C559E156}"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en-US"/>
        </a:p>
      </dgm:t>
    </dgm:pt>
    <dgm:pt modelId="{33097FD9-5504-4058-8A44-24699EF57943}">
      <dgm:prSet custT="1"/>
      <dgm:spPr>
        <a:solidFill>
          <a:schemeClr val="accent2">
            <a:lumMod val="60000"/>
            <a:lumOff val="40000"/>
          </a:schemeClr>
        </a:solidFill>
        <a:ln>
          <a:noFill/>
        </a:ln>
        <a:effectLst/>
        <a:scene3d>
          <a:camera prst="orthographicFront"/>
          <a:lightRig rig="flat" dir="t"/>
        </a:scene3d>
        <a:sp3d prstMaterial="plastic">
          <a:bevelB w="88900" h="31750" prst="angle"/>
        </a:sp3d>
      </dgm:spPr>
      <dgm:t>
        <a:bodyPr/>
        <a:lstStyle/>
        <a:p>
          <a:pPr rtl="0"/>
          <a:r>
            <a:rPr lang="en-US" sz="2800" dirty="0">
              <a:latin typeface="Arial" charset="0"/>
              <a:ea typeface="Arial" charset="0"/>
              <a:cs typeface="Arial" charset="0"/>
            </a:rPr>
            <a:t>Reversible </a:t>
          </a:r>
        </a:p>
      </dgm:t>
    </dgm:pt>
    <dgm:pt modelId="{E1DBE81C-D953-4940-BE0D-9DCAD7CA100F}" type="parTrans" cxnId="{9D0E5C8C-0CFE-482E-B44C-3F61E118B708}">
      <dgm:prSet/>
      <dgm:spPr/>
      <dgm:t>
        <a:bodyPr/>
        <a:lstStyle/>
        <a:p>
          <a:endParaRPr lang="en-US">
            <a:latin typeface="Arial" charset="0"/>
            <a:ea typeface="Arial" charset="0"/>
            <a:cs typeface="Arial" charset="0"/>
          </a:endParaRPr>
        </a:p>
      </dgm:t>
    </dgm:pt>
    <dgm:pt modelId="{9C54DFDF-A619-486F-B1EE-61B452B86FD0}" type="sibTrans" cxnId="{9D0E5C8C-0CFE-482E-B44C-3F61E118B708}">
      <dgm:prSet/>
      <dgm:spPr/>
      <dgm:t>
        <a:bodyPr/>
        <a:lstStyle/>
        <a:p>
          <a:endParaRPr lang="en-US">
            <a:latin typeface="Arial" charset="0"/>
            <a:ea typeface="Arial" charset="0"/>
            <a:cs typeface="Arial" charset="0"/>
          </a:endParaRPr>
        </a:p>
      </dgm:t>
    </dgm:pt>
    <dgm:pt modelId="{4FFB364B-168C-4E82-9650-5341FFFA609F}">
      <dgm:prSet custT="1"/>
      <dgm:spPr>
        <a:solidFill>
          <a:schemeClr val="accent4">
            <a:alpha val="90000"/>
          </a:schemeClr>
        </a:solidFill>
        <a:ln>
          <a:noFill/>
        </a:ln>
        <a:effectLst/>
        <a:scene3d>
          <a:camera prst="orthographicFront"/>
          <a:lightRig rig="flat" dir="t"/>
        </a:scene3d>
        <a:sp3d extrusionH="12700" prstMaterial="plastic"/>
      </dgm:spPr>
      <dgm:t>
        <a:bodyPr/>
        <a:lstStyle/>
        <a:p>
          <a:pPr rtl="0"/>
          <a:r>
            <a:rPr lang="en-US" sz="2400" dirty="0">
              <a:solidFill>
                <a:schemeClr val="bg1"/>
              </a:solidFill>
              <a:latin typeface="Arial" charset="0"/>
              <a:ea typeface="Arial" charset="0"/>
              <a:cs typeface="Arial" charset="0"/>
            </a:rPr>
            <a:t>clothes, hair, shoes, toys, </a:t>
          </a:r>
          <a:r>
            <a:rPr lang="en-US" sz="2400" dirty="0" err="1">
              <a:solidFill>
                <a:schemeClr val="bg1"/>
              </a:solidFill>
              <a:latin typeface="Arial" charset="0"/>
              <a:ea typeface="Arial" charset="0"/>
              <a:cs typeface="Arial" charset="0"/>
            </a:rPr>
            <a:t>GnRH</a:t>
          </a:r>
          <a:r>
            <a:rPr lang="en-US" sz="2400" dirty="0">
              <a:solidFill>
                <a:schemeClr val="bg1"/>
              </a:solidFill>
              <a:latin typeface="Arial" charset="0"/>
              <a:ea typeface="Arial" charset="0"/>
              <a:cs typeface="Arial" charset="0"/>
            </a:rPr>
            <a:t> analogues</a:t>
          </a:r>
        </a:p>
      </dgm:t>
    </dgm:pt>
    <dgm:pt modelId="{48850A83-70A9-493F-9A6D-DC9D47ED84CF}" type="parTrans" cxnId="{2656E469-B864-4A7D-BADF-62F4574A4733}">
      <dgm:prSet/>
      <dgm:spPr/>
      <dgm:t>
        <a:bodyPr/>
        <a:lstStyle/>
        <a:p>
          <a:endParaRPr lang="en-US">
            <a:latin typeface="Arial" charset="0"/>
            <a:ea typeface="Arial" charset="0"/>
            <a:cs typeface="Arial" charset="0"/>
          </a:endParaRPr>
        </a:p>
      </dgm:t>
    </dgm:pt>
    <dgm:pt modelId="{D2DC4903-1382-4D13-A6FA-4F68BFFBA331}" type="sibTrans" cxnId="{2656E469-B864-4A7D-BADF-62F4574A4733}">
      <dgm:prSet/>
      <dgm:spPr/>
      <dgm:t>
        <a:bodyPr/>
        <a:lstStyle/>
        <a:p>
          <a:endParaRPr lang="en-US">
            <a:latin typeface="Arial" charset="0"/>
            <a:ea typeface="Arial" charset="0"/>
            <a:cs typeface="Arial" charset="0"/>
          </a:endParaRPr>
        </a:p>
      </dgm:t>
    </dgm:pt>
    <dgm:pt modelId="{51B14AC2-9477-4E3A-B1B5-180C11ACE381}">
      <dgm:prSet custT="1"/>
      <dgm:spPr>
        <a:solidFill>
          <a:schemeClr val="accent2">
            <a:lumMod val="60000"/>
            <a:lumOff val="40000"/>
          </a:schemeClr>
        </a:solidFill>
        <a:ln>
          <a:noFill/>
        </a:ln>
        <a:effectLst/>
        <a:scene3d>
          <a:camera prst="orthographicFront"/>
          <a:lightRig rig="flat" dir="t"/>
        </a:scene3d>
        <a:sp3d prstMaterial="plastic">
          <a:bevelB w="88900" h="31750" prst="angle"/>
        </a:sp3d>
      </dgm:spPr>
      <dgm:t>
        <a:bodyPr/>
        <a:lstStyle/>
        <a:p>
          <a:pPr rtl="0"/>
          <a:r>
            <a:rPr lang="en-US" sz="2800" dirty="0">
              <a:latin typeface="Arial" charset="0"/>
              <a:ea typeface="Arial" charset="0"/>
              <a:cs typeface="Arial" charset="0"/>
            </a:rPr>
            <a:t>Partially reversible</a:t>
          </a:r>
        </a:p>
      </dgm:t>
    </dgm:pt>
    <dgm:pt modelId="{A03314D7-6460-4A8F-BE3B-2D2036252487}" type="parTrans" cxnId="{06CBC946-0526-4A22-9BB5-B1D970A2F221}">
      <dgm:prSet/>
      <dgm:spPr/>
      <dgm:t>
        <a:bodyPr/>
        <a:lstStyle/>
        <a:p>
          <a:endParaRPr lang="en-US">
            <a:latin typeface="Arial" charset="0"/>
            <a:ea typeface="Arial" charset="0"/>
            <a:cs typeface="Arial" charset="0"/>
          </a:endParaRPr>
        </a:p>
      </dgm:t>
    </dgm:pt>
    <dgm:pt modelId="{DD2FE410-D777-4A0E-8C54-7F0D5083277E}" type="sibTrans" cxnId="{06CBC946-0526-4A22-9BB5-B1D970A2F221}">
      <dgm:prSet/>
      <dgm:spPr/>
      <dgm:t>
        <a:bodyPr/>
        <a:lstStyle/>
        <a:p>
          <a:endParaRPr lang="en-US">
            <a:latin typeface="Arial" charset="0"/>
            <a:ea typeface="Arial" charset="0"/>
            <a:cs typeface="Arial" charset="0"/>
          </a:endParaRPr>
        </a:p>
      </dgm:t>
    </dgm:pt>
    <dgm:pt modelId="{D0A1EEE0-6054-48FC-A5D2-0F00F767DD7A}">
      <dgm:prSet custT="1"/>
      <dgm:spPr>
        <a:solidFill>
          <a:schemeClr val="accent4">
            <a:alpha val="90000"/>
          </a:schemeClr>
        </a:solidFill>
        <a:ln>
          <a:noFill/>
        </a:ln>
        <a:effectLst/>
        <a:scene3d>
          <a:camera prst="orthographicFront"/>
          <a:lightRig rig="flat" dir="t"/>
        </a:scene3d>
        <a:sp3d extrusionH="12700" prstMaterial="plastic"/>
      </dgm:spPr>
      <dgm:t>
        <a:bodyPr/>
        <a:lstStyle/>
        <a:p>
          <a:pPr rtl="0"/>
          <a:r>
            <a:rPr lang="en-US" sz="2400" dirty="0" err="1">
              <a:solidFill>
                <a:srgbClr val="FFFFFF"/>
              </a:solidFill>
              <a:latin typeface="Arial" charset="0"/>
              <a:ea typeface="Arial" charset="0"/>
              <a:cs typeface="Arial" charset="0"/>
            </a:rPr>
            <a:t>masculizing</a:t>
          </a:r>
          <a:r>
            <a:rPr lang="en-US" sz="2400" dirty="0">
              <a:solidFill>
                <a:srgbClr val="FFFFFF"/>
              </a:solidFill>
              <a:latin typeface="Arial" charset="0"/>
              <a:ea typeface="Arial" charset="0"/>
              <a:cs typeface="Arial" charset="0"/>
            </a:rPr>
            <a:t> and feminizing hormone therapy</a:t>
          </a:r>
        </a:p>
      </dgm:t>
    </dgm:pt>
    <dgm:pt modelId="{7043AE4E-7C9D-4015-A29B-8E6AD5886F90}" type="parTrans" cxnId="{F5BB987A-9A6B-4B88-B872-79BB145D74CB}">
      <dgm:prSet/>
      <dgm:spPr/>
      <dgm:t>
        <a:bodyPr/>
        <a:lstStyle/>
        <a:p>
          <a:endParaRPr lang="en-US">
            <a:latin typeface="Arial" charset="0"/>
            <a:ea typeface="Arial" charset="0"/>
            <a:cs typeface="Arial" charset="0"/>
          </a:endParaRPr>
        </a:p>
      </dgm:t>
    </dgm:pt>
    <dgm:pt modelId="{98C587C5-59E1-456C-BBD3-EED4556E0EC4}" type="sibTrans" cxnId="{F5BB987A-9A6B-4B88-B872-79BB145D74CB}">
      <dgm:prSet/>
      <dgm:spPr/>
      <dgm:t>
        <a:bodyPr/>
        <a:lstStyle/>
        <a:p>
          <a:endParaRPr lang="en-US">
            <a:latin typeface="Arial" charset="0"/>
            <a:ea typeface="Arial" charset="0"/>
            <a:cs typeface="Arial" charset="0"/>
          </a:endParaRPr>
        </a:p>
      </dgm:t>
    </dgm:pt>
    <dgm:pt modelId="{F665F2A8-EAE4-437D-9E5A-70F401A261AD}">
      <dgm:prSet custT="1"/>
      <dgm:spPr>
        <a:solidFill>
          <a:schemeClr val="accent2">
            <a:lumMod val="60000"/>
            <a:lumOff val="40000"/>
          </a:schemeClr>
        </a:solidFill>
        <a:ln>
          <a:noFill/>
        </a:ln>
        <a:effectLst/>
        <a:scene3d>
          <a:camera prst="orthographicFront"/>
          <a:lightRig rig="flat" dir="t"/>
        </a:scene3d>
        <a:sp3d prstMaterial="plastic">
          <a:bevelB w="88900" h="31750" prst="angle"/>
        </a:sp3d>
      </dgm:spPr>
      <dgm:t>
        <a:bodyPr/>
        <a:lstStyle/>
        <a:p>
          <a:pPr rtl="0"/>
          <a:r>
            <a:rPr lang="en-US" sz="2800" dirty="0">
              <a:latin typeface="Arial" charset="0"/>
              <a:ea typeface="Arial" charset="0"/>
              <a:cs typeface="Arial" charset="0"/>
            </a:rPr>
            <a:t>Irreversible</a:t>
          </a:r>
          <a:r>
            <a:rPr lang="en-US" sz="4100" dirty="0">
              <a:latin typeface="Arial" charset="0"/>
              <a:ea typeface="Arial" charset="0"/>
              <a:cs typeface="Arial" charset="0"/>
            </a:rPr>
            <a:t> </a:t>
          </a:r>
        </a:p>
      </dgm:t>
    </dgm:pt>
    <dgm:pt modelId="{1CB3FF36-102D-427D-9B6D-19CF5FECD35B}" type="parTrans" cxnId="{2F66A8EB-47AD-4A86-8BEA-8BA1929E2DF7}">
      <dgm:prSet/>
      <dgm:spPr/>
      <dgm:t>
        <a:bodyPr/>
        <a:lstStyle/>
        <a:p>
          <a:endParaRPr lang="en-US">
            <a:latin typeface="Arial" charset="0"/>
            <a:ea typeface="Arial" charset="0"/>
            <a:cs typeface="Arial" charset="0"/>
          </a:endParaRPr>
        </a:p>
      </dgm:t>
    </dgm:pt>
    <dgm:pt modelId="{45563D70-6910-41D5-B78F-068EA0DCECC8}" type="sibTrans" cxnId="{2F66A8EB-47AD-4A86-8BEA-8BA1929E2DF7}">
      <dgm:prSet/>
      <dgm:spPr/>
      <dgm:t>
        <a:bodyPr/>
        <a:lstStyle/>
        <a:p>
          <a:endParaRPr lang="en-US">
            <a:latin typeface="Arial" charset="0"/>
            <a:ea typeface="Arial" charset="0"/>
            <a:cs typeface="Arial" charset="0"/>
          </a:endParaRPr>
        </a:p>
      </dgm:t>
    </dgm:pt>
    <dgm:pt modelId="{738333FF-EB89-4934-AA09-0E2964991C55}">
      <dgm:prSet custT="1"/>
      <dgm:spPr>
        <a:solidFill>
          <a:schemeClr val="accent4">
            <a:alpha val="90000"/>
          </a:schemeClr>
        </a:solidFill>
        <a:ln>
          <a:noFill/>
        </a:ln>
        <a:effectLst/>
        <a:scene3d>
          <a:camera prst="orthographicFront"/>
          <a:lightRig rig="flat" dir="t"/>
        </a:scene3d>
        <a:sp3d extrusionH="12700" prstMaterial="plastic"/>
      </dgm:spPr>
      <dgm:t>
        <a:bodyPr/>
        <a:lstStyle/>
        <a:p>
          <a:pPr rtl="0"/>
          <a:r>
            <a:rPr lang="en-US" sz="2400" dirty="0">
              <a:solidFill>
                <a:srgbClr val="FFFFFF"/>
              </a:solidFill>
              <a:latin typeface="Arial" charset="0"/>
              <a:ea typeface="Arial" charset="0"/>
              <a:cs typeface="Arial" charset="0"/>
            </a:rPr>
            <a:t>Surgical interventions</a:t>
          </a:r>
        </a:p>
      </dgm:t>
    </dgm:pt>
    <dgm:pt modelId="{9AC3B9AF-854A-4DC6-A200-4AAA07E94333}" type="parTrans" cxnId="{150AB95B-3491-4287-8054-C8D9E1CE903A}">
      <dgm:prSet/>
      <dgm:spPr/>
      <dgm:t>
        <a:bodyPr/>
        <a:lstStyle/>
        <a:p>
          <a:endParaRPr lang="en-US">
            <a:latin typeface="Arial" charset="0"/>
            <a:ea typeface="Arial" charset="0"/>
            <a:cs typeface="Arial" charset="0"/>
          </a:endParaRPr>
        </a:p>
      </dgm:t>
    </dgm:pt>
    <dgm:pt modelId="{46BE5174-9DE0-456D-B092-9A76F9007159}" type="sibTrans" cxnId="{150AB95B-3491-4287-8054-C8D9E1CE903A}">
      <dgm:prSet/>
      <dgm:spPr/>
      <dgm:t>
        <a:bodyPr/>
        <a:lstStyle/>
        <a:p>
          <a:endParaRPr lang="en-US">
            <a:latin typeface="Arial" charset="0"/>
            <a:ea typeface="Arial" charset="0"/>
            <a:cs typeface="Arial" charset="0"/>
          </a:endParaRPr>
        </a:p>
      </dgm:t>
    </dgm:pt>
    <dgm:pt modelId="{D7FE74F3-EC11-41C3-98E3-9626E8CAE88C}" type="pres">
      <dgm:prSet presAssocID="{B9FE6089-A445-4691-B6A1-A034C559E156}" presName="Name0" presStyleCnt="0">
        <dgm:presLayoutVars>
          <dgm:dir/>
          <dgm:animLvl val="lvl"/>
          <dgm:resizeHandles val="exact"/>
        </dgm:presLayoutVars>
      </dgm:prSet>
      <dgm:spPr/>
      <dgm:t>
        <a:bodyPr/>
        <a:lstStyle/>
        <a:p>
          <a:endParaRPr lang="en-US"/>
        </a:p>
      </dgm:t>
    </dgm:pt>
    <dgm:pt modelId="{4189E90B-99B7-4F83-802A-4AD25E07AA12}" type="pres">
      <dgm:prSet presAssocID="{33097FD9-5504-4058-8A44-24699EF57943}" presName="linNode" presStyleCnt="0"/>
      <dgm:spPr/>
    </dgm:pt>
    <dgm:pt modelId="{B0E7047B-B86F-4066-B47B-87F92C77E273}" type="pres">
      <dgm:prSet presAssocID="{33097FD9-5504-4058-8A44-24699EF57943}" presName="parentText" presStyleLbl="node1" presStyleIdx="0" presStyleCnt="3" custLinFactNeighborY="-1191">
        <dgm:presLayoutVars>
          <dgm:chMax val="1"/>
          <dgm:bulletEnabled val="1"/>
        </dgm:presLayoutVars>
      </dgm:prSet>
      <dgm:spPr/>
      <dgm:t>
        <a:bodyPr/>
        <a:lstStyle/>
        <a:p>
          <a:endParaRPr lang="en-US"/>
        </a:p>
      </dgm:t>
    </dgm:pt>
    <dgm:pt modelId="{3BB89F18-5FE5-4A86-B4EA-E828E7E1152C}" type="pres">
      <dgm:prSet presAssocID="{33097FD9-5504-4058-8A44-24699EF57943}" presName="descendantText" presStyleLbl="alignAccFollowNode1" presStyleIdx="0" presStyleCnt="3" custLinFactNeighborX="0" custLinFactNeighborY="1598">
        <dgm:presLayoutVars>
          <dgm:bulletEnabled val="1"/>
        </dgm:presLayoutVars>
      </dgm:prSet>
      <dgm:spPr/>
      <dgm:t>
        <a:bodyPr/>
        <a:lstStyle/>
        <a:p>
          <a:endParaRPr lang="en-US"/>
        </a:p>
      </dgm:t>
    </dgm:pt>
    <dgm:pt modelId="{8BE05BB4-C689-4130-8589-7D29D1DE9344}" type="pres">
      <dgm:prSet presAssocID="{9C54DFDF-A619-486F-B1EE-61B452B86FD0}" presName="sp" presStyleCnt="0"/>
      <dgm:spPr/>
    </dgm:pt>
    <dgm:pt modelId="{1BE7612E-BD91-4003-84D6-48220834EAA6}" type="pres">
      <dgm:prSet presAssocID="{51B14AC2-9477-4E3A-B1B5-180C11ACE381}" presName="linNode" presStyleCnt="0"/>
      <dgm:spPr/>
    </dgm:pt>
    <dgm:pt modelId="{9D4731D0-D469-4E79-9F6A-A65F9253B030}" type="pres">
      <dgm:prSet presAssocID="{51B14AC2-9477-4E3A-B1B5-180C11ACE381}" presName="parentText" presStyleLbl="node1" presStyleIdx="1" presStyleCnt="3">
        <dgm:presLayoutVars>
          <dgm:chMax val="1"/>
          <dgm:bulletEnabled val="1"/>
        </dgm:presLayoutVars>
      </dgm:prSet>
      <dgm:spPr/>
      <dgm:t>
        <a:bodyPr/>
        <a:lstStyle/>
        <a:p>
          <a:endParaRPr lang="en-US"/>
        </a:p>
      </dgm:t>
    </dgm:pt>
    <dgm:pt modelId="{8B2A061B-6CF5-4C56-8D36-1167E0A95F05}" type="pres">
      <dgm:prSet presAssocID="{51B14AC2-9477-4E3A-B1B5-180C11ACE381}" presName="descendantText" presStyleLbl="alignAccFollowNode1" presStyleIdx="1" presStyleCnt="3">
        <dgm:presLayoutVars>
          <dgm:bulletEnabled val="1"/>
        </dgm:presLayoutVars>
      </dgm:prSet>
      <dgm:spPr/>
      <dgm:t>
        <a:bodyPr/>
        <a:lstStyle/>
        <a:p>
          <a:endParaRPr lang="en-US"/>
        </a:p>
      </dgm:t>
    </dgm:pt>
    <dgm:pt modelId="{986C86E0-5832-4A55-90A6-C8266E1D3C45}" type="pres">
      <dgm:prSet presAssocID="{DD2FE410-D777-4A0E-8C54-7F0D5083277E}" presName="sp" presStyleCnt="0"/>
      <dgm:spPr/>
    </dgm:pt>
    <dgm:pt modelId="{74B730DC-3069-4F49-8A54-D24A06D7E148}" type="pres">
      <dgm:prSet presAssocID="{F665F2A8-EAE4-437D-9E5A-70F401A261AD}" presName="linNode" presStyleCnt="0"/>
      <dgm:spPr/>
    </dgm:pt>
    <dgm:pt modelId="{0A0C9442-2C5E-4387-A6A4-54336E4B30BF}" type="pres">
      <dgm:prSet presAssocID="{F665F2A8-EAE4-437D-9E5A-70F401A261AD}" presName="parentText" presStyleLbl="node1" presStyleIdx="2" presStyleCnt="3" custLinFactNeighborY="1191">
        <dgm:presLayoutVars>
          <dgm:chMax val="1"/>
          <dgm:bulletEnabled val="1"/>
        </dgm:presLayoutVars>
      </dgm:prSet>
      <dgm:spPr/>
      <dgm:t>
        <a:bodyPr/>
        <a:lstStyle/>
        <a:p>
          <a:endParaRPr lang="en-US"/>
        </a:p>
      </dgm:t>
    </dgm:pt>
    <dgm:pt modelId="{F7979D1F-12B7-421D-B948-C848D09CE35B}" type="pres">
      <dgm:prSet presAssocID="{F665F2A8-EAE4-437D-9E5A-70F401A261AD}" presName="descendantText" presStyleLbl="alignAccFollowNode1" presStyleIdx="2" presStyleCnt="3" custLinFactNeighborX="3486" custLinFactNeighborY="1867">
        <dgm:presLayoutVars>
          <dgm:bulletEnabled val="1"/>
        </dgm:presLayoutVars>
      </dgm:prSet>
      <dgm:spPr/>
      <dgm:t>
        <a:bodyPr/>
        <a:lstStyle/>
        <a:p>
          <a:endParaRPr lang="en-US"/>
        </a:p>
      </dgm:t>
    </dgm:pt>
  </dgm:ptLst>
  <dgm:cxnLst>
    <dgm:cxn modelId="{8EA23727-80EB-014E-8B8B-22CA1F10F0C0}" type="presOf" srcId="{F665F2A8-EAE4-437D-9E5A-70F401A261AD}" destId="{0A0C9442-2C5E-4387-A6A4-54336E4B30BF}" srcOrd="0" destOrd="0" presId="urn:microsoft.com/office/officeart/2005/8/layout/vList5"/>
    <dgm:cxn modelId="{06CBC946-0526-4A22-9BB5-B1D970A2F221}" srcId="{B9FE6089-A445-4691-B6A1-A034C559E156}" destId="{51B14AC2-9477-4E3A-B1B5-180C11ACE381}" srcOrd="1" destOrd="0" parTransId="{A03314D7-6460-4A8F-BE3B-2D2036252487}" sibTransId="{DD2FE410-D777-4A0E-8C54-7F0D5083277E}"/>
    <dgm:cxn modelId="{9D0E5C8C-0CFE-482E-B44C-3F61E118B708}" srcId="{B9FE6089-A445-4691-B6A1-A034C559E156}" destId="{33097FD9-5504-4058-8A44-24699EF57943}" srcOrd="0" destOrd="0" parTransId="{E1DBE81C-D953-4940-BE0D-9DCAD7CA100F}" sibTransId="{9C54DFDF-A619-486F-B1EE-61B452B86FD0}"/>
    <dgm:cxn modelId="{EF7E0565-B5D0-1043-868B-B434C76F12DE}" type="presOf" srcId="{4FFB364B-168C-4E82-9650-5341FFFA609F}" destId="{3BB89F18-5FE5-4A86-B4EA-E828E7E1152C}" srcOrd="0" destOrd="0" presId="urn:microsoft.com/office/officeart/2005/8/layout/vList5"/>
    <dgm:cxn modelId="{2F66A8EB-47AD-4A86-8BEA-8BA1929E2DF7}" srcId="{B9FE6089-A445-4691-B6A1-A034C559E156}" destId="{F665F2A8-EAE4-437D-9E5A-70F401A261AD}" srcOrd="2" destOrd="0" parTransId="{1CB3FF36-102D-427D-9B6D-19CF5FECD35B}" sibTransId="{45563D70-6910-41D5-B78F-068EA0DCECC8}"/>
    <dgm:cxn modelId="{B2D51AAC-E82C-AA41-9724-0F3E563023EB}" type="presOf" srcId="{738333FF-EB89-4934-AA09-0E2964991C55}" destId="{F7979D1F-12B7-421D-B948-C848D09CE35B}" srcOrd="0" destOrd="0" presId="urn:microsoft.com/office/officeart/2005/8/layout/vList5"/>
    <dgm:cxn modelId="{150AB95B-3491-4287-8054-C8D9E1CE903A}" srcId="{F665F2A8-EAE4-437D-9E5A-70F401A261AD}" destId="{738333FF-EB89-4934-AA09-0E2964991C55}" srcOrd="0" destOrd="0" parTransId="{9AC3B9AF-854A-4DC6-A200-4AAA07E94333}" sibTransId="{46BE5174-9DE0-456D-B092-9A76F9007159}"/>
    <dgm:cxn modelId="{F5BB987A-9A6B-4B88-B872-79BB145D74CB}" srcId="{51B14AC2-9477-4E3A-B1B5-180C11ACE381}" destId="{D0A1EEE0-6054-48FC-A5D2-0F00F767DD7A}" srcOrd="0" destOrd="0" parTransId="{7043AE4E-7C9D-4015-A29B-8E6AD5886F90}" sibTransId="{98C587C5-59E1-456C-BBD3-EED4556E0EC4}"/>
    <dgm:cxn modelId="{64D21D2E-2375-DA44-A554-77CCEB4FC6B6}" type="presOf" srcId="{B9FE6089-A445-4691-B6A1-A034C559E156}" destId="{D7FE74F3-EC11-41C3-98E3-9626E8CAE88C}" srcOrd="0" destOrd="0" presId="urn:microsoft.com/office/officeart/2005/8/layout/vList5"/>
    <dgm:cxn modelId="{C26F3CE0-8B4B-4149-9F7B-6F6C02E7D41B}" type="presOf" srcId="{51B14AC2-9477-4E3A-B1B5-180C11ACE381}" destId="{9D4731D0-D469-4E79-9F6A-A65F9253B030}" srcOrd="0" destOrd="0" presId="urn:microsoft.com/office/officeart/2005/8/layout/vList5"/>
    <dgm:cxn modelId="{58DB2A9D-1869-EB47-8FCD-767D4A26E123}" type="presOf" srcId="{D0A1EEE0-6054-48FC-A5D2-0F00F767DD7A}" destId="{8B2A061B-6CF5-4C56-8D36-1167E0A95F05}" srcOrd="0" destOrd="0" presId="urn:microsoft.com/office/officeart/2005/8/layout/vList5"/>
    <dgm:cxn modelId="{2656E469-B864-4A7D-BADF-62F4574A4733}" srcId="{33097FD9-5504-4058-8A44-24699EF57943}" destId="{4FFB364B-168C-4E82-9650-5341FFFA609F}" srcOrd="0" destOrd="0" parTransId="{48850A83-70A9-493F-9A6D-DC9D47ED84CF}" sibTransId="{D2DC4903-1382-4D13-A6FA-4F68BFFBA331}"/>
    <dgm:cxn modelId="{CC840CDB-6554-E445-A00A-202225103B7D}" type="presOf" srcId="{33097FD9-5504-4058-8A44-24699EF57943}" destId="{B0E7047B-B86F-4066-B47B-87F92C77E273}" srcOrd="0" destOrd="0" presId="urn:microsoft.com/office/officeart/2005/8/layout/vList5"/>
    <dgm:cxn modelId="{62EC4E21-5D5B-8843-B41C-6287C07135DC}" type="presParOf" srcId="{D7FE74F3-EC11-41C3-98E3-9626E8CAE88C}" destId="{4189E90B-99B7-4F83-802A-4AD25E07AA12}" srcOrd="0" destOrd="0" presId="urn:microsoft.com/office/officeart/2005/8/layout/vList5"/>
    <dgm:cxn modelId="{71BEEED3-60D4-E946-86D4-CE67E8B213F8}" type="presParOf" srcId="{4189E90B-99B7-4F83-802A-4AD25E07AA12}" destId="{B0E7047B-B86F-4066-B47B-87F92C77E273}" srcOrd="0" destOrd="0" presId="urn:microsoft.com/office/officeart/2005/8/layout/vList5"/>
    <dgm:cxn modelId="{A16FC31E-02B7-9241-8668-86BD1A6CB104}" type="presParOf" srcId="{4189E90B-99B7-4F83-802A-4AD25E07AA12}" destId="{3BB89F18-5FE5-4A86-B4EA-E828E7E1152C}" srcOrd="1" destOrd="0" presId="urn:microsoft.com/office/officeart/2005/8/layout/vList5"/>
    <dgm:cxn modelId="{7C822C3E-30AB-B740-AFF3-CFC37360E29F}" type="presParOf" srcId="{D7FE74F3-EC11-41C3-98E3-9626E8CAE88C}" destId="{8BE05BB4-C689-4130-8589-7D29D1DE9344}" srcOrd="1" destOrd="0" presId="urn:microsoft.com/office/officeart/2005/8/layout/vList5"/>
    <dgm:cxn modelId="{C8527E80-A04C-0C43-9FCA-E46DB994AED8}" type="presParOf" srcId="{D7FE74F3-EC11-41C3-98E3-9626E8CAE88C}" destId="{1BE7612E-BD91-4003-84D6-48220834EAA6}" srcOrd="2" destOrd="0" presId="urn:microsoft.com/office/officeart/2005/8/layout/vList5"/>
    <dgm:cxn modelId="{8836E189-02FE-444C-B7B4-1E709B1C0881}" type="presParOf" srcId="{1BE7612E-BD91-4003-84D6-48220834EAA6}" destId="{9D4731D0-D469-4E79-9F6A-A65F9253B030}" srcOrd="0" destOrd="0" presId="urn:microsoft.com/office/officeart/2005/8/layout/vList5"/>
    <dgm:cxn modelId="{77145032-B1FB-C64E-8692-30BBE127C256}" type="presParOf" srcId="{1BE7612E-BD91-4003-84D6-48220834EAA6}" destId="{8B2A061B-6CF5-4C56-8D36-1167E0A95F05}" srcOrd="1" destOrd="0" presId="urn:microsoft.com/office/officeart/2005/8/layout/vList5"/>
    <dgm:cxn modelId="{75DE7274-D584-4A4F-BCF5-412C2A769381}" type="presParOf" srcId="{D7FE74F3-EC11-41C3-98E3-9626E8CAE88C}" destId="{986C86E0-5832-4A55-90A6-C8266E1D3C45}" srcOrd="3" destOrd="0" presId="urn:microsoft.com/office/officeart/2005/8/layout/vList5"/>
    <dgm:cxn modelId="{85E28F68-AA69-8941-9B1D-012A2552AAAF}" type="presParOf" srcId="{D7FE74F3-EC11-41C3-98E3-9626E8CAE88C}" destId="{74B730DC-3069-4F49-8A54-D24A06D7E148}" srcOrd="4" destOrd="0" presId="urn:microsoft.com/office/officeart/2005/8/layout/vList5"/>
    <dgm:cxn modelId="{90038C1D-83ED-554F-A7A5-A3CB586BBBD0}" type="presParOf" srcId="{74B730DC-3069-4F49-8A54-D24A06D7E148}" destId="{0A0C9442-2C5E-4387-A6A4-54336E4B30BF}" srcOrd="0" destOrd="0" presId="urn:microsoft.com/office/officeart/2005/8/layout/vList5"/>
    <dgm:cxn modelId="{933ABD1F-7207-164A-869A-AFB7AE82FCB6}" type="presParOf" srcId="{74B730DC-3069-4F49-8A54-D24A06D7E148}" destId="{F7979D1F-12B7-421D-B948-C848D09CE3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97F9F6-9DE5-6C43-9F52-EA492016FA1D}"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B511CD3B-DBB6-AF41-A188-2AA35808D090}">
      <dgm:prSet custT="1"/>
      <dgm:spPr>
        <a:solidFill>
          <a:schemeClr val="accent1">
            <a:lumMod val="60000"/>
            <a:lumOff val="40000"/>
          </a:schemeClr>
        </a:solidFill>
      </dgm:spPr>
      <dgm:t>
        <a:bodyPr/>
        <a:lstStyle/>
        <a:p>
          <a:pPr rtl="0"/>
          <a:r>
            <a:rPr lang="en-US" sz="1600" b="1" dirty="0">
              <a:solidFill>
                <a:schemeClr val="bg1"/>
              </a:solidFill>
              <a:latin typeface="Arial" charset="0"/>
              <a:ea typeface="Arial" charset="0"/>
              <a:cs typeface="Arial" charset="0"/>
            </a:rPr>
            <a:t>Gender or Sexual Minority</a:t>
          </a:r>
        </a:p>
      </dgm:t>
    </dgm:pt>
    <dgm:pt modelId="{4B75BBFF-194B-0645-967B-A50CC7F2ED18}" type="parTrans" cxnId="{37534248-7A1D-1A42-ABCC-519DF5E506EB}">
      <dgm:prSet/>
      <dgm:spPr/>
      <dgm:t>
        <a:bodyPr/>
        <a:lstStyle/>
        <a:p>
          <a:endParaRPr lang="en-US" b="1">
            <a:solidFill>
              <a:schemeClr val="bg1"/>
            </a:solidFill>
            <a:latin typeface="Arial" charset="0"/>
            <a:ea typeface="Arial" charset="0"/>
            <a:cs typeface="Arial" charset="0"/>
          </a:endParaRPr>
        </a:p>
      </dgm:t>
    </dgm:pt>
    <dgm:pt modelId="{2321AEE8-06FF-344A-8C1C-41A5CA475A69}" type="sibTrans" cxnId="{37534248-7A1D-1A42-ABCC-519DF5E506EB}">
      <dgm:prSet/>
      <dgm:spPr/>
      <dgm:t>
        <a:bodyPr/>
        <a:lstStyle/>
        <a:p>
          <a:endParaRPr lang="en-US" b="1">
            <a:solidFill>
              <a:schemeClr val="bg1"/>
            </a:solidFill>
            <a:latin typeface="Arial" charset="0"/>
            <a:ea typeface="Arial" charset="0"/>
            <a:cs typeface="Arial" charset="0"/>
          </a:endParaRPr>
        </a:p>
      </dgm:t>
    </dgm:pt>
    <dgm:pt modelId="{18428923-3B7B-5746-9146-A964A1EE1BBB}">
      <dgm:prSet custT="1"/>
      <dgm:spPr>
        <a:solidFill>
          <a:schemeClr val="tx2">
            <a:lumMod val="40000"/>
            <a:lumOff val="60000"/>
          </a:schemeClr>
        </a:solidFill>
      </dgm:spPr>
      <dgm:t>
        <a:bodyPr/>
        <a:lstStyle/>
        <a:p>
          <a:r>
            <a:rPr lang="en-US" sz="1800" b="1" dirty="0">
              <a:solidFill>
                <a:srgbClr val="C00000"/>
              </a:solidFill>
              <a:latin typeface="Arial" charset="0"/>
              <a:ea typeface="Arial" charset="0"/>
              <a:cs typeface="Arial" charset="0"/>
            </a:rPr>
            <a:t>Stigma</a:t>
          </a:r>
        </a:p>
      </dgm:t>
    </dgm:pt>
    <dgm:pt modelId="{0F0025E8-4247-3C4B-A58B-6BB9662BAD96}" type="parTrans" cxnId="{03647510-CA91-0A4D-BB65-9816295E9436}">
      <dgm:prSet/>
      <dgm:spPr/>
      <dgm:t>
        <a:bodyPr/>
        <a:lstStyle/>
        <a:p>
          <a:endParaRPr lang="en-US" b="1">
            <a:solidFill>
              <a:schemeClr val="bg1"/>
            </a:solidFill>
            <a:latin typeface="Arial" charset="0"/>
            <a:ea typeface="Arial" charset="0"/>
            <a:cs typeface="Arial" charset="0"/>
          </a:endParaRPr>
        </a:p>
      </dgm:t>
    </dgm:pt>
    <dgm:pt modelId="{04402F15-DCD9-A442-B045-A12CB91F8E78}" type="sibTrans" cxnId="{03647510-CA91-0A4D-BB65-9816295E9436}">
      <dgm:prSet/>
      <dgm:spPr/>
      <dgm:t>
        <a:bodyPr/>
        <a:lstStyle/>
        <a:p>
          <a:endParaRPr lang="en-US" b="1">
            <a:solidFill>
              <a:schemeClr val="bg1"/>
            </a:solidFill>
            <a:latin typeface="Arial" charset="0"/>
            <a:ea typeface="Arial" charset="0"/>
            <a:cs typeface="Arial" charset="0"/>
          </a:endParaRPr>
        </a:p>
      </dgm:t>
    </dgm:pt>
    <dgm:pt modelId="{CD71254B-A705-B840-A8AC-2EEEB10B7F76}">
      <dgm:prSet custT="1"/>
      <dgm:spPr>
        <a:solidFill>
          <a:schemeClr val="accent1">
            <a:lumMod val="60000"/>
            <a:lumOff val="40000"/>
          </a:schemeClr>
        </a:solidFill>
      </dgm:spPr>
      <dgm:t>
        <a:bodyPr/>
        <a:lstStyle/>
        <a:p>
          <a:r>
            <a:rPr lang="en-US" sz="1400" b="1" dirty="0">
              <a:solidFill>
                <a:schemeClr val="bg1"/>
              </a:solidFill>
              <a:latin typeface="Arial" charset="0"/>
              <a:ea typeface="Arial" charset="0"/>
              <a:cs typeface="Arial" charset="0"/>
            </a:rPr>
            <a:t>Prejudice, Discrimination, Abuse, Lack of Acceptance, Isolation, Esteem, Resources</a:t>
          </a:r>
        </a:p>
      </dgm:t>
    </dgm:pt>
    <dgm:pt modelId="{86C64178-9B1A-6444-95ED-C64F964B2832}" type="parTrans" cxnId="{7C525920-9959-BF44-B5AC-DCDD23C0E469}">
      <dgm:prSet/>
      <dgm:spPr/>
      <dgm:t>
        <a:bodyPr/>
        <a:lstStyle/>
        <a:p>
          <a:endParaRPr lang="en-US" b="1">
            <a:solidFill>
              <a:schemeClr val="bg1"/>
            </a:solidFill>
            <a:latin typeface="Arial" charset="0"/>
            <a:ea typeface="Arial" charset="0"/>
            <a:cs typeface="Arial" charset="0"/>
          </a:endParaRPr>
        </a:p>
      </dgm:t>
    </dgm:pt>
    <dgm:pt modelId="{D7FCD133-69EC-C444-8194-CC06EA4FB901}" type="sibTrans" cxnId="{7C525920-9959-BF44-B5AC-DCDD23C0E469}">
      <dgm:prSet/>
      <dgm:spPr/>
      <dgm:t>
        <a:bodyPr/>
        <a:lstStyle/>
        <a:p>
          <a:endParaRPr lang="en-US" b="1">
            <a:solidFill>
              <a:schemeClr val="bg1"/>
            </a:solidFill>
            <a:latin typeface="Arial" charset="0"/>
            <a:ea typeface="Arial" charset="0"/>
            <a:cs typeface="Arial" charset="0"/>
          </a:endParaRPr>
        </a:p>
      </dgm:t>
    </dgm:pt>
    <dgm:pt modelId="{FC873197-913C-7443-9EDA-70D3A351626C}">
      <dgm:prSet custT="1"/>
      <dgm:spPr>
        <a:solidFill>
          <a:schemeClr val="tx2">
            <a:lumMod val="40000"/>
            <a:lumOff val="60000"/>
          </a:schemeClr>
        </a:solidFill>
      </dgm:spPr>
      <dgm:t>
        <a:bodyPr/>
        <a:lstStyle/>
        <a:p>
          <a:r>
            <a:rPr lang="en-US" sz="1800" b="1" dirty="0">
              <a:solidFill>
                <a:srgbClr val="C00000"/>
              </a:solidFill>
              <a:latin typeface="Arial" charset="0"/>
              <a:ea typeface="Arial" charset="0"/>
              <a:cs typeface="Arial" charset="0"/>
            </a:rPr>
            <a:t>Minority Stress</a:t>
          </a:r>
        </a:p>
      </dgm:t>
    </dgm:pt>
    <dgm:pt modelId="{ABC7E910-B1B4-D044-87C9-0397D4F5D62B}" type="parTrans" cxnId="{9968EFBC-090F-854A-B927-0BBB1948367C}">
      <dgm:prSet/>
      <dgm:spPr/>
      <dgm:t>
        <a:bodyPr/>
        <a:lstStyle/>
        <a:p>
          <a:endParaRPr lang="en-US" b="1">
            <a:solidFill>
              <a:schemeClr val="bg1"/>
            </a:solidFill>
            <a:latin typeface="Arial" charset="0"/>
            <a:ea typeface="Arial" charset="0"/>
            <a:cs typeface="Arial" charset="0"/>
          </a:endParaRPr>
        </a:p>
      </dgm:t>
    </dgm:pt>
    <dgm:pt modelId="{796E184F-45D4-5444-BB73-28715BB5E8B0}" type="sibTrans" cxnId="{9968EFBC-090F-854A-B927-0BBB1948367C}">
      <dgm:prSet/>
      <dgm:spPr/>
      <dgm:t>
        <a:bodyPr/>
        <a:lstStyle/>
        <a:p>
          <a:endParaRPr lang="en-US" b="1">
            <a:solidFill>
              <a:schemeClr val="bg1"/>
            </a:solidFill>
            <a:latin typeface="Arial" charset="0"/>
            <a:ea typeface="Arial" charset="0"/>
            <a:cs typeface="Arial" charset="0"/>
          </a:endParaRPr>
        </a:p>
      </dgm:t>
    </dgm:pt>
    <dgm:pt modelId="{12ECE177-2E7B-6E45-870E-728CC63F31F0}">
      <dgm:prSet custT="1"/>
      <dgm:spPr>
        <a:solidFill>
          <a:schemeClr val="accent2">
            <a:lumMod val="75000"/>
          </a:schemeClr>
        </a:solidFill>
      </dgm:spPr>
      <dgm:t>
        <a:bodyPr/>
        <a:lstStyle/>
        <a:p>
          <a:r>
            <a:rPr lang="en-US" sz="1600" b="1" dirty="0">
              <a:solidFill>
                <a:schemeClr val="bg1"/>
              </a:solidFill>
              <a:latin typeface="Arial" charset="0"/>
              <a:ea typeface="Arial" charset="0"/>
              <a:cs typeface="Arial" charset="0"/>
            </a:rPr>
            <a:t>Anxiety, Depression</a:t>
          </a:r>
        </a:p>
      </dgm:t>
    </dgm:pt>
    <dgm:pt modelId="{97DB7E5C-3EDF-224E-8102-11AF897141FB}" type="parTrans" cxnId="{FB28B50D-13E9-A04C-9877-31AF28588AAC}">
      <dgm:prSet/>
      <dgm:spPr/>
      <dgm:t>
        <a:bodyPr/>
        <a:lstStyle/>
        <a:p>
          <a:endParaRPr lang="en-US" b="1">
            <a:solidFill>
              <a:schemeClr val="bg1"/>
            </a:solidFill>
            <a:latin typeface="Arial" charset="0"/>
            <a:ea typeface="Arial" charset="0"/>
            <a:cs typeface="Arial" charset="0"/>
          </a:endParaRPr>
        </a:p>
      </dgm:t>
    </dgm:pt>
    <dgm:pt modelId="{923F689F-0E8C-7D44-8062-31445CC9423A}" type="sibTrans" cxnId="{FB28B50D-13E9-A04C-9877-31AF28588AAC}">
      <dgm:prSet/>
      <dgm:spPr/>
      <dgm:t>
        <a:bodyPr/>
        <a:lstStyle/>
        <a:p>
          <a:endParaRPr lang="en-US" b="1">
            <a:solidFill>
              <a:schemeClr val="bg1"/>
            </a:solidFill>
            <a:latin typeface="Arial" charset="0"/>
            <a:ea typeface="Arial" charset="0"/>
            <a:cs typeface="Arial" charset="0"/>
          </a:endParaRPr>
        </a:p>
      </dgm:t>
    </dgm:pt>
    <dgm:pt modelId="{485BBB17-449E-BA46-9C86-C5EDE523E80D}">
      <dgm:prSet custT="1"/>
      <dgm:spPr>
        <a:solidFill>
          <a:schemeClr val="accent2">
            <a:lumMod val="50000"/>
          </a:schemeClr>
        </a:solidFill>
      </dgm:spPr>
      <dgm:t>
        <a:bodyPr/>
        <a:lstStyle/>
        <a:p>
          <a:r>
            <a:rPr lang="en-US" sz="1400" b="1" dirty="0">
              <a:solidFill>
                <a:schemeClr val="bg1"/>
              </a:solidFill>
              <a:latin typeface="Arial" charset="0"/>
              <a:ea typeface="Arial" charset="0"/>
              <a:cs typeface="Arial" charset="0"/>
            </a:rPr>
            <a:t>Suicide, Substance Use, SES Disadvantage, Victimization</a:t>
          </a:r>
        </a:p>
      </dgm:t>
    </dgm:pt>
    <dgm:pt modelId="{F4381524-D915-234D-80AE-1AC367027F01}" type="parTrans" cxnId="{B6F7ECFB-DF26-9046-A0F0-04151AB81AED}">
      <dgm:prSet/>
      <dgm:spPr/>
      <dgm:t>
        <a:bodyPr/>
        <a:lstStyle/>
        <a:p>
          <a:endParaRPr lang="en-US" b="1">
            <a:solidFill>
              <a:schemeClr val="bg1"/>
            </a:solidFill>
            <a:latin typeface="Arial" charset="0"/>
            <a:ea typeface="Arial" charset="0"/>
            <a:cs typeface="Arial" charset="0"/>
          </a:endParaRPr>
        </a:p>
      </dgm:t>
    </dgm:pt>
    <dgm:pt modelId="{5CE4114A-D4A4-4947-9EAB-6AB9D8857383}" type="sibTrans" cxnId="{B6F7ECFB-DF26-9046-A0F0-04151AB81AED}">
      <dgm:prSet/>
      <dgm:spPr/>
      <dgm:t>
        <a:bodyPr/>
        <a:lstStyle/>
        <a:p>
          <a:endParaRPr lang="en-US" b="1">
            <a:solidFill>
              <a:schemeClr val="bg1"/>
            </a:solidFill>
            <a:latin typeface="Arial" charset="0"/>
            <a:ea typeface="Arial" charset="0"/>
            <a:cs typeface="Arial" charset="0"/>
          </a:endParaRPr>
        </a:p>
      </dgm:t>
    </dgm:pt>
    <dgm:pt modelId="{F0091110-0F2D-4A48-9607-043C45BCB4C0}" type="pres">
      <dgm:prSet presAssocID="{C697F9F6-9DE5-6C43-9F52-EA492016FA1D}" presName="cycle" presStyleCnt="0">
        <dgm:presLayoutVars>
          <dgm:dir/>
          <dgm:resizeHandles val="exact"/>
        </dgm:presLayoutVars>
      </dgm:prSet>
      <dgm:spPr/>
      <dgm:t>
        <a:bodyPr/>
        <a:lstStyle/>
        <a:p>
          <a:endParaRPr lang="en-US"/>
        </a:p>
      </dgm:t>
    </dgm:pt>
    <dgm:pt modelId="{74E42406-9F4C-2742-B9B6-902B0E0D4B49}" type="pres">
      <dgm:prSet presAssocID="{B511CD3B-DBB6-AF41-A188-2AA35808D090}" presName="node" presStyleLbl="node1" presStyleIdx="0" presStyleCnt="6">
        <dgm:presLayoutVars>
          <dgm:bulletEnabled val="1"/>
        </dgm:presLayoutVars>
      </dgm:prSet>
      <dgm:spPr/>
      <dgm:t>
        <a:bodyPr/>
        <a:lstStyle/>
        <a:p>
          <a:endParaRPr lang="en-US"/>
        </a:p>
      </dgm:t>
    </dgm:pt>
    <dgm:pt modelId="{853C4B6A-77B4-4C4C-B4A2-EB4CA03944A9}" type="pres">
      <dgm:prSet presAssocID="{2321AEE8-06FF-344A-8C1C-41A5CA475A69}" presName="sibTrans" presStyleLbl="sibTrans2D1" presStyleIdx="0" presStyleCnt="6"/>
      <dgm:spPr/>
      <dgm:t>
        <a:bodyPr/>
        <a:lstStyle/>
        <a:p>
          <a:endParaRPr lang="en-US"/>
        </a:p>
      </dgm:t>
    </dgm:pt>
    <dgm:pt modelId="{4B755C6C-77DE-3B4E-AD40-2C8119202519}" type="pres">
      <dgm:prSet presAssocID="{2321AEE8-06FF-344A-8C1C-41A5CA475A69}" presName="connectorText" presStyleLbl="sibTrans2D1" presStyleIdx="0" presStyleCnt="6"/>
      <dgm:spPr/>
      <dgm:t>
        <a:bodyPr/>
        <a:lstStyle/>
        <a:p>
          <a:endParaRPr lang="en-US"/>
        </a:p>
      </dgm:t>
    </dgm:pt>
    <dgm:pt modelId="{7C11EBC7-C956-6A48-9FEC-607E79BCBFEE}" type="pres">
      <dgm:prSet presAssocID="{18428923-3B7B-5746-9146-A964A1EE1BBB}" presName="node" presStyleLbl="node1" presStyleIdx="1" presStyleCnt="6">
        <dgm:presLayoutVars>
          <dgm:bulletEnabled val="1"/>
        </dgm:presLayoutVars>
      </dgm:prSet>
      <dgm:spPr/>
      <dgm:t>
        <a:bodyPr/>
        <a:lstStyle/>
        <a:p>
          <a:endParaRPr lang="en-US"/>
        </a:p>
      </dgm:t>
    </dgm:pt>
    <dgm:pt modelId="{555506EF-4F1C-F349-BC72-82BD0F69EE38}" type="pres">
      <dgm:prSet presAssocID="{04402F15-DCD9-A442-B045-A12CB91F8E78}" presName="sibTrans" presStyleLbl="sibTrans2D1" presStyleIdx="1" presStyleCnt="6"/>
      <dgm:spPr/>
      <dgm:t>
        <a:bodyPr/>
        <a:lstStyle/>
        <a:p>
          <a:endParaRPr lang="en-US"/>
        </a:p>
      </dgm:t>
    </dgm:pt>
    <dgm:pt modelId="{B120D8B5-21D0-F145-B33D-9501817E97B9}" type="pres">
      <dgm:prSet presAssocID="{04402F15-DCD9-A442-B045-A12CB91F8E78}" presName="connectorText" presStyleLbl="sibTrans2D1" presStyleIdx="1" presStyleCnt="6"/>
      <dgm:spPr/>
      <dgm:t>
        <a:bodyPr/>
        <a:lstStyle/>
        <a:p>
          <a:endParaRPr lang="en-US"/>
        </a:p>
      </dgm:t>
    </dgm:pt>
    <dgm:pt modelId="{197F8396-B830-BD4E-B368-FA37DAEF4E80}" type="pres">
      <dgm:prSet presAssocID="{CD71254B-A705-B840-A8AC-2EEEB10B7F76}" presName="node" presStyleLbl="node1" presStyleIdx="2" presStyleCnt="6" custScaleX="291361" custRadScaleRad="134200" custRadScaleInc="-37153">
        <dgm:presLayoutVars>
          <dgm:bulletEnabled val="1"/>
        </dgm:presLayoutVars>
      </dgm:prSet>
      <dgm:spPr/>
      <dgm:t>
        <a:bodyPr/>
        <a:lstStyle/>
        <a:p>
          <a:endParaRPr lang="en-US"/>
        </a:p>
      </dgm:t>
    </dgm:pt>
    <dgm:pt modelId="{72D0DFE1-34AF-D44B-B04F-15F59F0E8B8C}" type="pres">
      <dgm:prSet presAssocID="{D7FCD133-69EC-C444-8194-CC06EA4FB901}" presName="sibTrans" presStyleLbl="sibTrans2D1" presStyleIdx="2" presStyleCnt="6" custScaleX="181906" custLinFactNeighborX="71519" custLinFactNeighborY="36044"/>
      <dgm:spPr/>
      <dgm:t>
        <a:bodyPr/>
        <a:lstStyle/>
        <a:p>
          <a:endParaRPr lang="en-US"/>
        </a:p>
      </dgm:t>
    </dgm:pt>
    <dgm:pt modelId="{5F285AA4-C5C2-F64D-BA97-9C88F9599CE6}" type="pres">
      <dgm:prSet presAssocID="{D7FCD133-69EC-C444-8194-CC06EA4FB901}" presName="connectorText" presStyleLbl="sibTrans2D1" presStyleIdx="2" presStyleCnt="6"/>
      <dgm:spPr/>
      <dgm:t>
        <a:bodyPr/>
        <a:lstStyle/>
        <a:p>
          <a:endParaRPr lang="en-US"/>
        </a:p>
      </dgm:t>
    </dgm:pt>
    <dgm:pt modelId="{9F99DEDB-3B60-0D4B-B391-90E6443D55BD}" type="pres">
      <dgm:prSet presAssocID="{FC873197-913C-7443-9EDA-70D3A351626C}" presName="node" presStyleLbl="node1" presStyleIdx="3" presStyleCnt="6">
        <dgm:presLayoutVars>
          <dgm:bulletEnabled val="1"/>
        </dgm:presLayoutVars>
      </dgm:prSet>
      <dgm:spPr/>
      <dgm:t>
        <a:bodyPr/>
        <a:lstStyle/>
        <a:p>
          <a:endParaRPr lang="en-US"/>
        </a:p>
      </dgm:t>
    </dgm:pt>
    <dgm:pt modelId="{7F1D305C-1A8F-F74E-82DF-6E7A38831551}" type="pres">
      <dgm:prSet presAssocID="{796E184F-45D4-5444-BB73-28715BB5E8B0}" presName="sibTrans" presStyleLbl="sibTrans2D1" presStyleIdx="3" presStyleCnt="6"/>
      <dgm:spPr/>
      <dgm:t>
        <a:bodyPr/>
        <a:lstStyle/>
        <a:p>
          <a:endParaRPr lang="en-US"/>
        </a:p>
      </dgm:t>
    </dgm:pt>
    <dgm:pt modelId="{56354A34-AEB7-294F-943F-B53A0EF57AD2}" type="pres">
      <dgm:prSet presAssocID="{796E184F-45D4-5444-BB73-28715BB5E8B0}" presName="connectorText" presStyleLbl="sibTrans2D1" presStyleIdx="3" presStyleCnt="6"/>
      <dgm:spPr/>
      <dgm:t>
        <a:bodyPr/>
        <a:lstStyle/>
        <a:p>
          <a:endParaRPr lang="en-US"/>
        </a:p>
      </dgm:t>
    </dgm:pt>
    <dgm:pt modelId="{ED57C477-D1D4-E44B-852F-743F0C341AD7}" type="pres">
      <dgm:prSet presAssocID="{12ECE177-2E7B-6E45-870E-728CC63F31F0}" presName="node" presStyleLbl="node1" presStyleIdx="4" presStyleCnt="6" custScaleX="120665">
        <dgm:presLayoutVars>
          <dgm:bulletEnabled val="1"/>
        </dgm:presLayoutVars>
      </dgm:prSet>
      <dgm:spPr/>
      <dgm:t>
        <a:bodyPr/>
        <a:lstStyle/>
        <a:p>
          <a:endParaRPr lang="en-US"/>
        </a:p>
      </dgm:t>
    </dgm:pt>
    <dgm:pt modelId="{D08F4BE9-7DFF-AA43-8925-8A5372DD0038}" type="pres">
      <dgm:prSet presAssocID="{923F689F-0E8C-7D44-8062-31445CC9423A}" presName="sibTrans" presStyleLbl="sibTrans2D1" presStyleIdx="4" presStyleCnt="6"/>
      <dgm:spPr/>
      <dgm:t>
        <a:bodyPr/>
        <a:lstStyle/>
        <a:p>
          <a:endParaRPr lang="en-US"/>
        </a:p>
      </dgm:t>
    </dgm:pt>
    <dgm:pt modelId="{3C146EF3-BD9D-D648-9B3E-69B14E4830EB}" type="pres">
      <dgm:prSet presAssocID="{923F689F-0E8C-7D44-8062-31445CC9423A}" presName="connectorText" presStyleLbl="sibTrans2D1" presStyleIdx="4" presStyleCnt="6"/>
      <dgm:spPr/>
      <dgm:t>
        <a:bodyPr/>
        <a:lstStyle/>
        <a:p>
          <a:endParaRPr lang="en-US"/>
        </a:p>
      </dgm:t>
    </dgm:pt>
    <dgm:pt modelId="{2A8ABD05-834E-4A48-BE27-BE1F51438CDD}" type="pres">
      <dgm:prSet presAssocID="{485BBB17-449E-BA46-9C86-C5EDE523E80D}" presName="node" presStyleLbl="node1" presStyleIdx="5" presStyleCnt="6" custScaleX="220461">
        <dgm:presLayoutVars>
          <dgm:bulletEnabled val="1"/>
        </dgm:presLayoutVars>
      </dgm:prSet>
      <dgm:spPr/>
      <dgm:t>
        <a:bodyPr/>
        <a:lstStyle/>
        <a:p>
          <a:endParaRPr lang="en-US"/>
        </a:p>
      </dgm:t>
    </dgm:pt>
    <dgm:pt modelId="{E83B36B1-3C42-3142-80B4-F55D65B875B0}" type="pres">
      <dgm:prSet presAssocID="{5CE4114A-D4A4-4947-9EAB-6AB9D8857383}" presName="sibTrans" presStyleLbl="sibTrans2D1" presStyleIdx="5" presStyleCnt="6" custScaleX="317239" custLinFactX="-100000" custLinFactNeighborX="-117064" custLinFactNeighborY="-70973"/>
      <dgm:spPr/>
      <dgm:t>
        <a:bodyPr/>
        <a:lstStyle/>
        <a:p>
          <a:endParaRPr lang="en-US"/>
        </a:p>
      </dgm:t>
    </dgm:pt>
    <dgm:pt modelId="{088C61F0-6B63-494B-ACF4-CACE5C669357}" type="pres">
      <dgm:prSet presAssocID="{5CE4114A-D4A4-4947-9EAB-6AB9D8857383}" presName="connectorText" presStyleLbl="sibTrans2D1" presStyleIdx="5" presStyleCnt="6"/>
      <dgm:spPr/>
      <dgm:t>
        <a:bodyPr/>
        <a:lstStyle/>
        <a:p>
          <a:endParaRPr lang="en-US"/>
        </a:p>
      </dgm:t>
    </dgm:pt>
  </dgm:ptLst>
  <dgm:cxnLst>
    <dgm:cxn modelId="{7C525920-9959-BF44-B5AC-DCDD23C0E469}" srcId="{C697F9F6-9DE5-6C43-9F52-EA492016FA1D}" destId="{CD71254B-A705-B840-A8AC-2EEEB10B7F76}" srcOrd="2" destOrd="0" parTransId="{86C64178-9B1A-6444-95ED-C64F964B2832}" sibTransId="{D7FCD133-69EC-C444-8194-CC06EA4FB901}"/>
    <dgm:cxn modelId="{08E0A24E-09ED-244B-96C7-8D398E6EA73E}" type="presOf" srcId="{18428923-3B7B-5746-9146-A964A1EE1BBB}" destId="{7C11EBC7-C956-6A48-9FEC-607E79BCBFEE}" srcOrd="0" destOrd="0" presId="urn:microsoft.com/office/officeart/2005/8/layout/cycle2"/>
    <dgm:cxn modelId="{2841D848-C19C-764C-8189-3872990E5192}" type="presOf" srcId="{5CE4114A-D4A4-4947-9EAB-6AB9D8857383}" destId="{088C61F0-6B63-494B-ACF4-CACE5C669357}" srcOrd="1" destOrd="0" presId="urn:microsoft.com/office/officeart/2005/8/layout/cycle2"/>
    <dgm:cxn modelId="{153B8B66-5218-144B-A6FD-6F106B92BB56}" type="presOf" srcId="{5CE4114A-D4A4-4947-9EAB-6AB9D8857383}" destId="{E83B36B1-3C42-3142-80B4-F55D65B875B0}" srcOrd="0" destOrd="0" presId="urn:microsoft.com/office/officeart/2005/8/layout/cycle2"/>
    <dgm:cxn modelId="{005BA0FB-C141-FA41-A6E5-11819E9C7722}" type="presOf" srcId="{D7FCD133-69EC-C444-8194-CC06EA4FB901}" destId="{72D0DFE1-34AF-D44B-B04F-15F59F0E8B8C}" srcOrd="0" destOrd="0" presId="urn:microsoft.com/office/officeart/2005/8/layout/cycle2"/>
    <dgm:cxn modelId="{358934C1-A232-4043-BC18-9605D6DEDA96}" type="presOf" srcId="{D7FCD133-69EC-C444-8194-CC06EA4FB901}" destId="{5F285AA4-C5C2-F64D-BA97-9C88F9599CE6}" srcOrd="1" destOrd="0" presId="urn:microsoft.com/office/officeart/2005/8/layout/cycle2"/>
    <dgm:cxn modelId="{9143922D-DE8A-F94B-BC5D-304AD16510CE}" type="presOf" srcId="{923F689F-0E8C-7D44-8062-31445CC9423A}" destId="{D08F4BE9-7DFF-AA43-8925-8A5372DD0038}" srcOrd="0" destOrd="0" presId="urn:microsoft.com/office/officeart/2005/8/layout/cycle2"/>
    <dgm:cxn modelId="{37534248-7A1D-1A42-ABCC-519DF5E506EB}" srcId="{C697F9F6-9DE5-6C43-9F52-EA492016FA1D}" destId="{B511CD3B-DBB6-AF41-A188-2AA35808D090}" srcOrd="0" destOrd="0" parTransId="{4B75BBFF-194B-0645-967B-A50CC7F2ED18}" sibTransId="{2321AEE8-06FF-344A-8C1C-41A5CA475A69}"/>
    <dgm:cxn modelId="{C2EB615A-B849-984E-88BB-0CBD81796F1A}" type="presOf" srcId="{796E184F-45D4-5444-BB73-28715BB5E8B0}" destId="{7F1D305C-1A8F-F74E-82DF-6E7A38831551}" srcOrd="0" destOrd="0" presId="urn:microsoft.com/office/officeart/2005/8/layout/cycle2"/>
    <dgm:cxn modelId="{472F7B8B-006E-D14D-90FF-16114578DD2B}" type="presOf" srcId="{B511CD3B-DBB6-AF41-A188-2AA35808D090}" destId="{74E42406-9F4C-2742-B9B6-902B0E0D4B49}" srcOrd="0" destOrd="0" presId="urn:microsoft.com/office/officeart/2005/8/layout/cycle2"/>
    <dgm:cxn modelId="{6AEFA391-D364-B14F-9790-ACF2E442FAF0}" type="presOf" srcId="{04402F15-DCD9-A442-B045-A12CB91F8E78}" destId="{B120D8B5-21D0-F145-B33D-9501817E97B9}" srcOrd="1" destOrd="0" presId="urn:microsoft.com/office/officeart/2005/8/layout/cycle2"/>
    <dgm:cxn modelId="{421D2162-DF3F-A548-97DE-8F11F4C29215}" type="presOf" srcId="{485BBB17-449E-BA46-9C86-C5EDE523E80D}" destId="{2A8ABD05-834E-4A48-BE27-BE1F51438CDD}" srcOrd="0" destOrd="0" presId="urn:microsoft.com/office/officeart/2005/8/layout/cycle2"/>
    <dgm:cxn modelId="{FB28B50D-13E9-A04C-9877-31AF28588AAC}" srcId="{C697F9F6-9DE5-6C43-9F52-EA492016FA1D}" destId="{12ECE177-2E7B-6E45-870E-728CC63F31F0}" srcOrd="4" destOrd="0" parTransId="{97DB7E5C-3EDF-224E-8102-11AF897141FB}" sibTransId="{923F689F-0E8C-7D44-8062-31445CC9423A}"/>
    <dgm:cxn modelId="{B6F7ECFB-DF26-9046-A0F0-04151AB81AED}" srcId="{C697F9F6-9DE5-6C43-9F52-EA492016FA1D}" destId="{485BBB17-449E-BA46-9C86-C5EDE523E80D}" srcOrd="5" destOrd="0" parTransId="{F4381524-D915-234D-80AE-1AC367027F01}" sibTransId="{5CE4114A-D4A4-4947-9EAB-6AB9D8857383}"/>
    <dgm:cxn modelId="{439B9783-6087-7C40-80BC-81DFD3E2AA59}" type="presOf" srcId="{923F689F-0E8C-7D44-8062-31445CC9423A}" destId="{3C146EF3-BD9D-D648-9B3E-69B14E4830EB}" srcOrd="1" destOrd="0" presId="urn:microsoft.com/office/officeart/2005/8/layout/cycle2"/>
    <dgm:cxn modelId="{9D0DB791-19D2-9B47-B080-2B319DE9DF03}" type="presOf" srcId="{FC873197-913C-7443-9EDA-70D3A351626C}" destId="{9F99DEDB-3B60-0D4B-B391-90E6443D55BD}" srcOrd="0" destOrd="0" presId="urn:microsoft.com/office/officeart/2005/8/layout/cycle2"/>
    <dgm:cxn modelId="{CFA0D084-0D8C-4E43-AF5E-D64ADF461E13}" type="presOf" srcId="{2321AEE8-06FF-344A-8C1C-41A5CA475A69}" destId="{4B755C6C-77DE-3B4E-AD40-2C8119202519}" srcOrd="1" destOrd="0" presId="urn:microsoft.com/office/officeart/2005/8/layout/cycle2"/>
    <dgm:cxn modelId="{03647510-CA91-0A4D-BB65-9816295E9436}" srcId="{C697F9F6-9DE5-6C43-9F52-EA492016FA1D}" destId="{18428923-3B7B-5746-9146-A964A1EE1BBB}" srcOrd="1" destOrd="0" parTransId="{0F0025E8-4247-3C4B-A58B-6BB9662BAD96}" sibTransId="{04402F15-DCD9-A442-B045-A12CB91F8E78}"/>
    <dgm:cxn modelId="{0D4C5CE4-3163-7141-BCC1-EAB64CD2CDF4}" type="presOf" srcId="{796E184F-45D4-5444-BB73-28715BB5E8B0}" destId="{56354A34-AEB7-294F-943F-B53A0EF57AD2}" srcOrd="1" destOrd="0" presId="urn:microsoft.com/office/officeart/2005/8/layout/cycle2"/>
    <dgm:cxn modelId="{9968EFBC-090F-854A-B927-0BBB1948367C}" srcId="{C697F9F6-9DE5-6C43-9F52-EA492016FA1D}" destId="{FC873197-913C-7443-9EDA-70D3A351626C}" srcOrd="3" destOrd="0" parTransId="{ABC7E910-B1B4-D044-87C9-0397D4F5D62B}" sibTransId="{796E184F-45D4-5444-BB73-28715BB5E8B0}"/>
    <dgm:cxn modelId="{D8A98F31-7B72-6F4C-938A-1AB0DA0950D5}" type="presOf" srcId="{2321AEE8-06FF-344A-8C1C-41A5CA475A69}" destId="{853C4B6A-77B4-4C4C-B4A2-EB4CA03944A9}" srcOrd="0" destOrd="0" presId="urn:microsoft.com/office/officeart/2005/8/layout/cycle2"/>
    <dgm:cxn modelId="{69165ABE-C432-2640-9B2B-141B9553E4A0}" type="presOf" srcId="{C697F9F6-9DE5-6C43-9F52-EA492016FA1D}" destId="{F0091110-0F2D-4A48-9607-043C45BCB4C0}" srcOrd="0" destOrd="0" presId="urn:microsoft.com/office/officeart/2005/8/layout/cycle2"/>
    <dgm:cxn modelId="{6B73A1DE-D1DC-4748-94AD-8C851DFE6A79}" type="presOf" srcId="{12ECE177-2E7B-6E45-870E-728CC63F31F0}" destId="{ED57C477-D1D4-E44B-852F-743F0C341AD7}" srcOrd="0" destOrd="0" presId="urn:microsoft.com/office/officeart/2005/8/layout/cycle2"/>
    <dgm:cxn modelId="{4D249FA1-9485-4343-9194-EA829D9AC9B2}" type="presOf" srcId="{CD71254B-A705-B840-A8AC-2EEEB10B7F76}" destId="{197F8396-B830-BD4E-B368-FA37DAEF4E80}" srcOrd="0" destOrd="0" presId="urn:microsoft.com/office/officeart/2005/8/layout/cycle2"/>
    <dgm:cxn modelId="{17688675-9710-D645-90E5-9F6F448FC604}" type="presOf" srcId="{04402F15-DCD9-A442-B045-A12CB91F8E78}" destId="{555506EF-4F1C-F349-BC72-82BD0F69EE38}" srcOrd="0" destOrd="0" presId="urn:microsoft.com/office/officeart/2005/8/layout/cycle2"/>
    <dgm:cxn modelId="{D6CE0409-581F-1546-BA74-19D82714CE68}" type="presParOf" srcId="{F0091110-0F2D-4A48-9607-043C45BCB4C0}" destId="{74E42406-9F4C-2742-B9B6-902B0E0D4B49}" srcOrd="0" destOrd="0" presId="urn:microsoft.com/office/officeart/2005/8/layout/cycle2"/>
    <dgm:cxn modelId="{1EEF6219-0886-9D46-936F-752F6BD04CF8}" type="presParOf" srcId="{F0091110-0F2D-4A48-9607-043C45BCB4C0}" destId="{853C4B6A-77B4-4C4C-B4A2-EB4CA03944A9}" srcOrd="1" destOrd="0" presId="urn:microsoft.com/office/officeart/2005/8/layout/cycle2"/>
    <dgm:cxn modelId="{1047CBD7-2B4F-834C-9A46-3E64B2BCE16C}" type="presParOf" srcId="{853C4B6A-77B4-4C4C-B4A2-EB4CA03944A9}" destId="{4B755C6C-77DE-3B4E-AD40-2C8119202519}" srcOrd="0" destOrd="0" presId="urn:microsoft.com/office/officeart/2005/8/layout/cycle2"/>
    <dgm:cxn modelId="{6E89692A-2237-2E43-B949-B5123C490278}" type="presParOf" srcId="{F0091110-0F2D-4A48-9607-043C45BCB4C0}" destId="{7C11EBC7-C956-6A48-9FEC-607E79BCBFEE}" srcOrd="2" destOrd="0" presId="urn:microsoft.com/office/officeart/2005/8/layout/cycle2"/>
    <dgm:cxn modelId="{DB269250-34AD-1F4F-824F-9BF2111BBAC1}" type="presParOf" srcId="{F0091110-0F2D-4A48-9607-043C45BCB4C0}" destId="{555506EF-4F1C-F349-BC72-82BD0F69EE38}" srcOrd="3" destOrd="0" presId="urn:microsoft.com/office/officeart/2005/8/layout/cycle2"/>
    <dgm:cxn modelId="{BD79DAA5-8230-CD45-A18F-EDF9ADCC345A}" type="presParOf" srcId="{555506EF-4F1C-F349-BC72-82BD0F69EE38}" destId="{B120D8B5-21D0-F145-B33D-9501817E97B9}" srcOrd="0" destOrd="0" presId="urn:microsoft.com/office/officeart/2005/8/layout/cycle2"/>
    <dgm:cxn modelId="{4BED9667-584C-B44A-9CFE-2606452A09AE}" type="presParOf" srcId="{F0091110-0F2D-4A48-9607-043C45BCB4C0}" destId="{197F8396-B830-BD4E-B368-FA37DAEF4E80}" srcOrd="4" destOrd="0" presId="urn:microsoft.com/office/officeart/2005/8/layout/cycle2"/>
    <dgm:cxn modelId="{9A192030-7FD7-B248-9926-F7758077B1FC}" type="presParOf" srcId="{F0091110-0F2D-4A48-9607-043C45BCB4C0}" destId="{72D0DFE1-34AF-D44B-B04F-15F59F0E8B8C}" srcOrd="5" destOrd="0" presId="urn:microsoft.com/office/officeart/2005/8/layout/cycle2"/>
    <dgm:cxn modelId="{5D67CCBD-C7BF-464A-8064-D08FC639F0CB}" type="presParOf" srcId="{72D0DFE1-34AF-D44B-B04F-15F59F0E8B8C}" destId="{5F285AA4-C5C2-F64D-BA97-9C88F9599CE6}" srcOrd="0" destOrd="0" presId="urn:microsoft.com/office/officeart/2005/8/layout/cycle2"/>
    <dgm:cxn modelId="{6C685B17-7ED2-7D47-91CA-3E5D021D1752}" type="presParOf" srcId="{F0091110-0F2D-4A48-9607-043C45BCB4C0}" destId="{9F99DEDB-3B60-0D4B-B391-90E6443D55BD}" srcOrd="6" destOrd="0" presId="urn:microsoft.com/office/officeart/2005/8/layout/cycle2"/>
    <dgm:cxn modelId="{ED8299D8-3E38-6744-9C89-97BAD94C49FD}" type="presParOf" srcId="{F0091110-0F2D-4A48-9607-043C45BCB4C0}" destId="{7F1D305C-1A8F-F74E-82DF-6E7A38831551}" srcOrd="7" destOrd="0" presId="urn:microsoft.com/office/officeart/2005/8/layout/cycle2"/>
    <dgm:cxn modelId="{0AE3A96E-E82D-D946-BA6C-023FBB40093B}" type="presParOf" srcId="{7F1D305C-1A8F-F74E-82DF-6E7A38831551}" destId="{56354A34-AEB7-294F-943F-B53A0EF57AD2}" srcOrd="0" destOrd="0" presId="urn:microsoft.com/office/officeart/2005/8/layout/cycle2"/>
    <dgm:cxn modelId="{1DEA4E89-95B0-B54D-80FC-91BD90B8137B}" type="presParOf" srcId="{F0091110-0F2D-4A48-9607-043C45BCB4C0}" destId="{ED57C477-D1D4-E44B-852F-743F0C341AD7}" srcOrd="8" destOrd="0" presId="urn:microsoft.com/office/officeart/2005/8/layout/cycle2"/>
    <dgm:cxn modelId="{4EDE5396-9926-8644-A500-B7DCD76CA3D2}" type="presParOf" srcId="{F0091110-0F2D-4A48-9607-043C45BCB4C0}" destId="{D08F4BE9-7DFF-AA43-8925-8A5372DD0038}" srcOrd="9" destOrd="0" presId="urn:microsoft.com/office/officeart/2005/8/layout/cycle2"/>
    <dgm:cxn modelId="{515DAD4D-6911-AF41-8C65-19CA9469A171}" type="presParOf" srcId="{D08F4BE9-7DFF-AA43-8925-8A5372DD0038}" destId="{3C146EF3-BD9D-D648-9B3E-69B14E4830EB}" srcOrd="0" destOrd="0" presId="urn:microsoft.com/office/officeart/2005/8/layout/cycle2"/>
    <dgm:cxn modelId="{97BACF56-FD07-CD41-99B7-D427DC5BE937}" type="presParOf" srcId="{F0091110-0F2D-4A48-9607-043C45BCB4C0}" destId="{2A8ABD05-834E-4A48-BE27-BE1F51438CDD}" srcOrd="10" destOrd="0" presId="urn:microsoft.com/office/officeart/2005/8/layout/cycle2"/>
    <dgm:cxn modelId="{5B0804A0-5F46-0747-8A49-DFFD372BDB71}" type="presParOf" srcId="{F0091110-0F2D-4A48-9607-043C45BCB4C0}" destId="{E83B36B1-3C42-3142-80B4-F55D65B875B0}" srcOrd="11" destOrd="0" presId="urn:microsoft.com/office/officeart/2005/8/layout/cycle2"/>
    <dgm:cxn modelId="{A0CC9CAC-D953-E941-900B-284F79F80AB1}" type="presParOf" srcId="{E83B36B1-3C42-3142-80B4-F55D65B875B0}" destId="{088C61F0-6B63-494B-ACF4-CACE5C669357}"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FE6089-A445-4691-B6A1-A034C559E156}"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en-US"/>
        </a:p>
      </dgm:t>
    </dgm:pt>
    <dgm:pt modelId="{33097FD9-5504-4058-8A44-24699EF57943}">
      <dgm:prSet custT="1"/>
      <dgm:spPr>
        <a:scene3d>
          <a:camera prst="orthographicFront"/>
          <a:lightRig rig="flat" dir="t"/>
        </a:scene3d>
        <a:sp3d prstMaterial="plastic">
          <a:bevelB w="88900" h="31750" prst="angle"/>
        </a:sp3d>
      </dgm:spPr>
      <dgm:t>
        <a:bodyPr/>
        <a:lstStyle/>
        <a:p>
          <a:pPr rtl="0"/>
          <a:r>
            <a:rPr lang="en-US" sz="2800" dirty="0"/>
            <a:t>Reversible </a:t>
          </a:r>
        </a:p>
      </dgm:t>
    </dgm:pt>
    <dgm:pt modelId="{E1DBE81C-D953-4940-BE0D-9DCAD7CA100F}" type="parTrans" cxnId="{9D0E5C8C-0CFE-482E-B44C-3F61E118B708}">
      <dgm:prSet/>
      <dgm:spPr/>
      <dgm:t>
        <a:bodyPr/>
        <a:lstStyle/>
        <a:p>
          <a:endParaRPr lang="en-US"/>
        </a:p>
      </dgm:t>
    </dgm:pt>
    <dgm:pt modelId="{9C54DFDF-A619-486F-B1EE-61B452B86FD0}" type="sibTrans" cxnId="{9D0E5C8C-0CFE-482E-B44C-3F61E118B708}">
      <dgm:prSet/>
      <dgm:spPr/>
      <dgm:t>
        <a:bodyPr/>
        <a:lstStyle/>
        <a:p>
          <a:endParaRPr lang="en-US"/>
        </a:p>
      </dgm:t>
    </dgm:pt>
    <dgm:pt modelId="{4FFB364B-168C-4E82-9650-5341FFFA609F}">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a:solidFill>
                <a:schemeClr val="bg1"/>
              </a:solidFill>
            </a:rPr>
            <a:t>Clothes, hair, shoes, toys</a:t>
          </a:r>
        </a:p>
      </dgm:t>
    </dgm:pt>
    <dgm:pt modelId="{48850A83-70A9-493F-9A6D-DC9D47ED84CF}" type="parTrans" cxnId="{2656E469-B864-4A7D-BADF-62F4574A4733}">
      <dgm:prSet/>
      <dgm:spPr/>
      <dgm:t>
        <a:bodyPr/>
        <a:lstStyle/>
        <a:p>
          <a:endParaRPr lang="en-US"/>
        </a:p>
      </dgm:t>
    </dgm:pt>
    <dgm:pt modelId="{D2DC4903-1382-4D13-A6FA-4F68BFFBA331}" type="sibTrans" cxnId="{2656E469-B864-4A7D-BADF-62F4574A4733}">
      <dgm:prSet/>
      <dgm:spPr/>
      <dgm:t>
        <a:bodyPr/>
        <a:lstStyle/>
        <a:p>
          <a:endParaRPr lang="en-US"/>
        </a:p>
      </dgm:t>
    </dgm:pt>
    <dgm:pt modelId="{51B14AC2-9477-4E3A-B1B5-180C11ACE381}">
      <dgm:prSet custT="1"/>
      <dgm:spPr>
        <a:scene3d>
          <a:camera prst="orthographicFront"/>
          <a:lightRig rig="flat" dir="t"/>
        </a:scene3d>
        <a:sp3d prstMaterial="plastic">
          <a:bevelB w="88900" h="31750" prst="angle"/>
        </a:sp3d>
      </dgm:spPr>
      <dgm:t>
        <a:bodyPr/>
        <a:lstStyle/>
        <a:p>
          <a:pPr rtl="0"/>
          <a:r>
            <a:rPr lang="en-US" sz="2800" dirty="0"/>
            <a:t>Partially Reversible</a:t>
          </a:r>
        </a:p>
      </dgm:t>
    </dgm:pt>
    <dgm:pt modelId="{A03314D7-6460-4A8F-BE3B-2D2036252487}" type="parTrans" cxnId="{06CBC946-0526-4A22-9BB5-B1D970A2F221}">
      <dgm:prSet/>
      <dgm:spPr/>
      <dgm:t>
        <a:bodyPr/>
        <a:lstStyle/>
        <a:p>
          <a:endParaRPr lang="en-US"/>
        </a:p>
      </dgm:t>
    </dgm:pt>
    <dgm:pt modelId="{DD2FE410-D777-4A0E-8C54-7F0D5083277E}" type="sibTrans" cxnId="{06CBC946-0526-4A22-9BB5-B1D970A2F221}">
      <dgm:prSet/>
      <dgm:spPr/>
      <dgm:t>
        <a:bodyPr/>
        <a:lstStyle/>
        <a:p>
          <a:endParaRPr lang="en-US"/>
        </a:p>
      </dgm:t>
    </dgm:pt>
    <dgm:pt modelId="{D0A1EEE0-6054-48FC-A5D2-0F00F767DD7A}">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err="1">
              <a:solidFill>
                <a:schemeClr val="bg1"/>
              </a:solidFill>
            </a:rPr>
            <a:t>Masculizing</a:t>
          </a:r>
          <a:r>
            <a:rPr lang="en-US" sz="2400" dirty="0">
              <a:solidFill>
                <a:schemeClr val="bg1"/>
              </a:solidFill>
            </a:rPr>
            <a:t> and feminizing hormone therapy</a:t>
          </a:r>
        </a:p>
      </dgm:t>
    </dgm:pt>
    <dgm:pt modelId="{7043AE4E-7C9D-4015-A29B-8E6AD5886F90}" type="parTrans" cxnId="{F5BB987A-9A6B-4B88-B872-79BB145D74CB}">
      <dgm:prSet/>
      <dgm:spPr/>
      <dgm:t>
        <a:bodyPr/>
        <a:lstStyle/>
        <a:p>
          <a:endParaRPr lang="en-US"/>
        </a:p>
      </dgm:t>
    </dgm:pt>
    <dgm:pt modelId="{98C587C5-59E1-456C-BBD3-EED4556E0EC4}" type="sibTrans" cxnId="{F5BB987A-9A6B-4B88-B872-79BB145D74CB}">
      <dgm:prSet/>
      <dgm:spPr/>
      <dgm:t>
        <a:bodyPr/>
        <a:lstStyle/>
        <a:p>
          <a:endParaRPr lang="en-US"/>
        </a:p>
      </dgm:t>
    </dgm:pt>
    <dgm:pt modelId="{F665F2A8-EAE4-437D-9E5A-70F401A261AD}">
      <dgm:prSet custT="1"/>
      <dgm:spPr>
        <a:scene3d>
          <a:camera prst="orthographicFront"/>
          <a:lightRig rig="flat" dir="t"/>
        </a:scene3d>
        <a:sp3d prstMaterial="plastic">
          <a:bevelB w="88900" h="31750" prst="angle"/>
        </a:sp3d>
      </dgm:spPr>
      <dgm:t>
        <a:bodyPr/>
        <a:lstStyle/>
        <a:p>
          <a:pPr rtl="0"/>
          <a:r>
            <a:rPr lang="en-US" sz="2800" dirty="0"/>
            <a:t>Irreversible</a:t>
          </a:r>
          <a:r>
            <a:rPr lang="en-US" sz="4100" dirty="0"/>
            <a:t> </a:t>
          </a:r>
        </a:p>
      </dgm:t>
    </dgm:pt>
    <dgm:pt modelId="{1CB3FF36-102D-427D-9B6D-19CF5FECD35B}" type="parTrans" cxnId="{2F66A8EB-47AD-4A86-8BEA-8BA1929E2DF7}">
      <dgm:prSet/>
      <dgm:spPr/>
      <dgm:t>
        <a:bodyPr/>
        <a:lstStyle/>
        <a:p>
          <a:endParaRPr lang="en-US"/>
        </a:p>
      </dgm:t>
    </dgm:pt>
    <dgm:pt modelId="{45563D70-6910-41D5-B78F-068EA0DCECC8}" type="sibTrans" cxnId="{2F66A8EB-47AD-4A86-8BEA-8BA1929E2DF7}">
      <dgm:prSet/>
      <dgm:spPr/>
      <dgm:t>
        <a:bodyPr/>
        <a:lstStyle/>
        <a:p>
          <a:endParaRPr lang="en-US"/>
        </a:p>
      </dgm:t>
    </dgm:pt>
    <dgm:pt modelId="{738333FF-EB89-4934-AA09-0E2964991C55}">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a:solidFill>
                <a:schemeClr val="bg1"/>
              </a:solidFill>
            </a:rPr>
            <a:t>Surgical interventions</a:t>
          </a:r>
        </a:p>
      </dgm:t>
    </dgm:pt>
    <dgm:pt modelId="{9AC3B9AF-854A-4DC6-A200-4AAA07E94333}" type="parTrans" cxnId="{150AB95B-3491-4287-8054-C8D9E1CE903A}">
      <dgm:prSet/>
      <dgm:spPr/>
      <dgm:t>
        <a:bodyPr/>
        <a:lstStyle/>
        <a:p>
          <a:endParaRPr lang="en-US"/>
        </a:p>
      </dgm:t>
    </dgm:pt>
    <dgm:pt modelId="{46BE5174-9DE0-456D-B092-9A76F9007159}" type="sibTrans" cxnId="{150AB95B-3491-4287-8054-C8D9E1CE903A}">
      <dgm:prSet/>
      <dgm:spPr/>
      <dgm:t>
        <a:bodyPr/>
        <a:lstStyle/>
        <a:p>
          <a:endParaRPr lang="en-US"/>
        </a:p>
      </dgm:t>
    </dgm:pt>
    <dgm:pt modelId="{A30CB092-F052-4546-B649-799303711CBF}">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a:solidFill>
                <a:schemeClr val="bg1"/>
              </a:solidFill>
            </a:rPr>
            <a:t>GnRH analogues</a:t>
          </a:r>
        </a:p>
      </dgm:t>
    </dgm:pt>
    <dgm:pt modelId="{F21E7B1A-8940-40E6-9576-2A4E7BC79937}" type="parTrans" cxnId="{7368E714-06C6-4452-9629-394E0705FFCD}">
      <dgm:prSet/>
      <dgm:spPr/>
    </dgm:pt>
    <dgm:pt modelId="{74421AB0-5F26-4EEB-BCB5-43E19E7122D3}" type="sibTrans" cxnId="{7368E714-06C6-4452-9629-394E0705FFCD}">
      <dgm:prSet/>
      <dgm:spPr/>
    </dgm:pt>
    <dgm:pt modelId="{D7FE74F3-EC11-41C3-98E3-9626E8CAE88C}" type="pres">
      <dgm:prSet presAssocID="{B9FE6089-A445-4691-B6A1-A034C559E156}" presName="Name0" presStyleCnt="0">
        <dgm:presLayoutVars>
          <dgm:dir/>
          <dgm:animLvl val="lvl"/>
          <dgm:resizeHandles val="exact"/>
        </dgm:presLayoutVars>
      </dgm:prSet>
      <dgm:spPr/>
      <dgm:t>
        <a:bodyPr/>
        <a:lstStyle/>
        <a:p>
          <a:endParaRPr lang="en-US"/>
        </a:p>
      </dgm:t>
    </dgm:pt>
    <dgm:pt modelId="{4189E90B-99B7-4F83-802A-4AD25E07AA12}" type="pres">
      <dgm:prSet presAssocID="{33097FD9-5504-4058-8A44-24699EF57943}" presName="linNode" presStyleCnt="0"/>
      <dgm:spPr/>
    </dgm:pt>
    <dgm:pt modelId="{B0E7047B-B86F-4066-B47B-87F92C77E273}" type="pres">
      <dgm:prSet presAssocID="{33097FD9-5504-4058-8A44-24699EF57943}" presName="parentText" presStyleLbl="node1" presStyleIdx="0" presStyleCnt="3">
        <dgm:presLayoutVars>
          <dgm:chMax val="1"/>
          <dgm:bulletEnabled val="1"/>
        </dgm:presLayoutVars>
      </dgm:prSet>
      <dgm:spPr/>
      <dgm:t>
        <a:bodyPr/>
        <a:lstStyle/>
        <a:p>
          <a:endParaRPr lang="en-US"/>
        </a:p>
      </dgm:t>
    </dgm:pt>
    <dgm:pt modelId="{3BB89F18-5FE5-4A86-B4EA-E828E7E1152C}" type="pres">
      <dgm:prSet presAssocID="{33097FD9-5504-4058-8A44-24699EF57943}" presName="descendantText" presStyleLbl="alignAccFollowNode1" presStyleIdx="0" presStyleCnt="3">
        <dgm:presLayoutVars>
          <dgm:bulletEnabled val="1"/>
        </dgm:presLayoutVars>
      </dgm:prSet>
      <dgm:spPr/>
      <dgm:t>
        <a:bodyPr/>
        <a:lstStyle/>
        <a:p>
          <a:endParaRPr lang="en-US"/>
        </a:p>
      </dgm:t>
    </dgm:pt>
    <dgm:pt modelId="{8BE05BB4-C689-4130-8589-7D29D1DE9344}" type="pres">
      <dgm:prSet presAssocID="{9C54DFDF-A619-486F-B1EE-61B452B86FD0}" presName="sp" presStyleCnt="0"/>
      <dgm:spPr/>
    </dgm:pt>
    <dgm:pt modelId="{1BE7612E-BD91-4003-84D6-48220834EAA6}" type="pres">
      <dgm:prSet presAssocID="{51B14AC2-9477-4E3A-B1B5-180C11ACE381}" presName="linNode" presStyleCnt="0"/>
      <dgm:spPr/>
    </dgm:pt>
    <dgm:pt modelId="{9D4731D0-D469-4E79-9F6A-A65F9253B030}" type="pres">
      <dgm:prSet presAssocID="{51B14AC2-9477-4E3A-B1B5-180C11ACE381}" presName="parentText" presStyleLbl="node1" presStyleIdx="1" presStyleCnt="3">
        <dgm:presLayoutVars>
          <dgm:chMax val="1"/>
          <dgm:bulletEnabled val="1"/>
        </dgm:presLayoutVars>
      </dgm:prSet>
      <dgm:spPr/>
      <dgm:t>
        <a:bodyPr/>
        <a:lstStyle/>
        <a:p>
          <a:endParaRPr lang="en-US"/>
        </a:p>
      </dgm:t>
    </dgm:pt>
    <dgm:pt modelId="{8B2A061B-6CF5-4C56-8D36-1167E0A95F05}" type="pres">
      <dgm:prSet presAssocID="{51B14AC2-9477-4E3A-B1B5-180C11ACE381}" presName="descendantText" presStyleLbl="alignAccFollowNode1" presStyleIdx="1" presStyleCnt="3">
        <dgm:presLayoutVars>
          <dgm:bulletEnabled val="1"/>
        </dgm:presLayoutVars>
      </dgm:prSet>
      <dgm:spPr/>
      <dgm:t>
        <a:bodyPr/>
        <a:lstStyle/>
        <a:p>
          <a:endParaRPr lang="en-US"/>
        </a:p>
      </dgm:t>
    </dgm:pt>
    <dgm:pt modelId="{986C86E0-5832-4A55-90A6-C8266E1D3C45}" type="pres">
      <dgm:prSet presAssocID="{DD2FE410-D777-4A0E-8C54-7F0D5083277E}" presName="sp" presStyleCnt="0"/>
      <dgm:spPr/>
    </dgm:pt>
    <dgm:pt modelId="{74B730DC-3069-4F49-8A54-D24A06D7E148}" type="pres">
      <dgm:prSet presAssocID="{F665F2A8-EAE4-437D-9E5A-70F401A261AD}" presName="linNode" presStyleCnt="0"/>
      <dgm:spPr/>
    </dgm:pt>
    <dgm:pt modelId="{0A0C9442-2C5E-4387-A6A4-54336E4B30BF}" type="pres">
      <dgm:prSet presAssocID="{F665F2A8-EAE4-437D-9E5A-70F401A261AD}" presName="parentText" presStyleLbl="node1" presStyleIdx="2" presStyleCnt="3">
        <dgm:presLayoutVars>
          <dgm:chMax val="1"/>
          <dgm:bulletEnabled val="1"/>
        </dgm:presLayoutVars>
      </dgm:prSet>
      <dgm:spPr/>
      <dgm:t>
        <a:bodyPr/>
        <a:lstStyle/>
        <a:p>
          <a:endParaRPr lang="en-US"/>
        </a:p>
      </dgm:t>
    </dgm:pt>
    <dgm:pt modelId="{F7979D1F-12B7-421D-B948-C848D09CE35B}" type="pres">
      <dgm:prSet presAssocID="{F665F2A8-EAE4-437D-9E5A-70F401A261AD}" presName="descendantText" presStyleLbl="alignAccFollowNode1" presStyleIdx="2" presStyleCnt="3">
        <dgm:presLayoutVars>
          <dgm:bulletEnabled val="1"/>
        </dgm:presLayoutVars>
      </dgm:prSet>
      <dgm:spPr/>
      <dgm:t>
        <a:bodyPr/>
        <a:lstStyle/>
        <a:p>
          <a:endParaRPr lang="en-US"/>
        </a:p>
      </dgm:t>
    </dgm:pt>
  </dgm:ptLst>
  <dgm:cxnLst>
    <dgm:cxn modelId="{B3647844-CA7D-9D49-BF6D-E54DB85AB556}" type="presOf" srcId="{33097FD9-5504-4058-8A44-24699EF57943}" destId="{B0E7047B-B86F-4066-B47B-87F92C77E273}" srcOrd="0" destOrd="0" presId="urn:microsoft.com/office/officeart/2005/8/layout/vList5"/>
    <dgm:cxn modelId="{7368E714-06C6-4452-9629-394E0705FFCD}" srcId="{33097FD9-5504-4058-8A44-24699EF57943}" destId="{A30CB092-F052-4546-B649-799303711CBF}" srcOrd="1" destOrd="0" parTransId="{F21E7B1A-8940-40E6-9576-2A4E7BC79937}" sibTransId="{74421AB0-5F26-4EEB-BCB5-43E19E7122D3}"/>
    <dgm:cxn modelId="{56285082-E37D-40F9-960E-03F26C2AFA42}" type="presOf" srcId="{A30CB092-F052-4546-B649-799303711CBF}" destId="{3BB89F18-5FE5-4A86-B4EA-E828E7E1152C}" srcOrd="0" destOrd="1" presId="urn:microsoft.com/office/officeart/2005/8/layout/vList5"/>
    <dgm:cxn modelId="{06CBC946-0526-4A22-9BB5-B1D970A2F221}" srcId="{B9FE6089-A445-4691-B6A1-A034C559E156}" destId="{51B14AC2-9477-4E3A-B1B5-180C11ACE381}" srcOrd="1" destOrd="0" parTransId="{A03314D7-6460-4A8F-BE3B-2D2036252487}" sibTransId="{DD2FE410-D777-4A0E-8C54-7F0D5083277E}"/>
    <dgm:cxn modelId="{9D0E5C8C-0CFE-482E-B44C-3F61E118B708}" srcId="{B9FE6089-A445-4691-B6A1-A034C559E156}" destId="{33097FD9-5504-4058-8A44-24699EF57943}" srcOrd="0" destOrd="0" parTransId="{E1DBE81C-D953-4940-BE0D-9DCAD7CA100F}" sibTransId="{9C54DFDF-A619-486F-B1EE-61B452B86FD0}"/>
    <dgm:cxn modelId="{DE3C7E48-5A6A-1541-9008-3B41D325C5AD}" type="presOf" srcId="{51B14AC2-9477-4E3A-B1B5-180C11ACE381}" destId="{9D4731D0-D469-4E79-9F6A-A65F9253B030}" srcOrd="0" destOrd="0" presId="urn:microsoft.com/office/officeart/2005/8/layout/vList5"/>
    <dgm:cxn modelId="{2F66A8EB-47AD-4A86-8BEA-8BA1929E2DF7}" srcId="{B9FE6089-A445-4691-B6A1-A034C559E156}" destId="{F665F2A8-EAE4-437D-9E5A-70F401A261AD}" srcOrd="2" destOrd="0" parTransId="{1CB3FF36-102D-427D-9B6D-19CF5FECD35B}" sibTransId="{45563D70-6910-41D5-B78F-068EA0DCECC8}"/>
    <dgm:cxn modelId="{502500FD-BD7C-5C4D-AFCE-4D1573367DE7}" type="presOf" srcId="{D0A1EEE0-6054-48FC-A5D2-0F00F767DD7A}" destId="{8B2A061B-6CF5-4C56-8D36-1167E0A95F05}" srcOrd="0" destOrd="0" presId="urn:microsoft.com/office/officeart/2005/8/layout/vList5"/>
    <dgm:cxn modelId="{150AB95B-3491-4287-8054-C8D9E1CE903A}" srcId="{F665F2A8-EAE4-437D-9E5A-70F401A261AD}" destId="{738333FF-EB89-4934-AA09-0E2964991C55}" srcOrd="0" destOrd="0" parTransId="{9AC3B9AF-854A-4DC6-A200-4AAA07E94333}" sibTransId="{46BE5174-9DE0-456D-B092-9A76F9007159}"/>
    <dgm:cxn modelId="{F5BB987A-9A6B-4B88-B872-79BB145D74CB}" srcId="{51B14AC2-9477-4E3A-B1B5-180C11ACE381}" destId="{D0A1EEE0-6054-48FC-A5D2-0F00F767DD7A}" srcOrd="0" destOrd="0" parTransId="{7043AE4E-7C9D-4015-A29B-8E6AD5886F90}" sibTransId="{98C587C5-59E1-456C-BBD3-EED4556E0EC4}"/>
    <dgm:cxn modelId="{28AB6858-DF79-F04E-B9BA-F5E01706C403}" type="presOf" srcId="{F665F2A8-EAE4-437D-9E5A-70F401A261AD}" destId="{0A0C9442-2C5E-4387-A6A4-54336E4B30BF}" srcOrd="0" destOrd="0" presId="urn:microsoft.com/office/officeart/2005/8/layout/vList5"/>
    <dgm:cxn modelId="{52F69759-31D7-9540-9505-E290B7426DD5}" type="presOf" srcId="{738333FF-EB89-4934-AA09-0E2964991C55}" destId="{F7979D1F-12B7-421D-B948-C848D09CE35B}" srcOrd="0" destOrd="0" presId="urn:microsoft.com/office/officeart/2005/8/layout/vList5"/>
    <dgm:cxn modelId="{2656E469-B864-4A7D-BADF-62F4574A4733}" srcId="{33097FD9-5504-4058-8A44-24699EF57943}" destId="{4FFB364B-168C-4E82-9650-5341FFFA609F}" srcOrd="0" destOrd="0" parTransId="{48850A83-70A9-493F-9A6D-DC9D47ED84CF}" sibTransId="{D2DC4903-1382-4D13-A6FA-4F68BFFBA331}"/>
    <dgm:cxn modelId="{6261C185-C84A-4549-9159-C6C7FF41FEC5}" type="presOf" srcId="{4FFB364B-168C-4E82-9650-5341FFFA609F}" destId="{3BB89F18-5FE5-4A86-B4EA-E828E7E1152C}" srcOrd="0" destOrd="0" presId="urn:microsoft.com/office/officeart/2005/8/layout/vList5"/>
    <dgm:cxn modelId="{88AD351C-4AA1-564E-94A9-9C68A6ED3ED4}" type="presOf" srcId="{B9FE6089-A445-4691-B6A1-A034C559E156}" destId="{D7FE74F3-EC11-41C3-98E3-9626E8CAE88C}" srcOrd="0" destOrd="0" presId="urn:microsoft.com/office/officeart/2005/8/layout/vList5"/>
    <dgm:cxn modelId="{784C10AD-3CA6-F641-B954-4A847517CC23}" type="presParOf" srcId="{D7FE74F3-EC11-41C3-98E3-9626E8CAE88C}" destId="{4189E90B-99B7-4F83-802A-4AD25E07AA12}" srcOrd="0" destOrd="0" presId="urn:microsoft.com/office/officeart/2005/8/layout/vList5"/>
    <dgm:cxn modelId="{D4E5CDC1-7FEB-0344-B60F-104BD9DD508A}" type="presParOf" srcId="{4189E90B-99B7-4F83-802A-4AD25E07AA12}" destId="{B0E7047B-B86F-4066-B47B-87F92C77E273}" srcOrd="0" destOrd="0" presId="urn:microsoft.com/office/officeart/2005/8/layout/vList5"/>
    <dgm:cxn modelId="{26158B13-1B48-9C42-8E6A-4AEE653C0CE7}" type="presParOf" srcId="{4189E90B-99B7-4F83-802A-4AD25E07AA12}" destId="{3BB89F18-5FE5-4A86-B4EA-E828E7E1152C}" srcOrd="1" destOrd="0" presId="urn:microsoft.com/office/officeart/2005/8/layout/vList5"/>
    <dgm:cxn modelId="{1486F701-B4C7-D047-8FFA-6B4BB8971B6D}" type="presParOf" srcId="{D7FE74F3-EC11-41C3-98E3-9626E8CAE88C}" destId="{8BE05BB4-C689-4130-8589-7D29D1DE9344}" srcOrd="1" destOrd="0" presId="urn:microsoft.com/office/officeart/2005/8/layout/vList5"/>
    <dgm:cxn modelId="{D683EFE9-D7EC-3243-B526-0A851B1CA407}" type="presParOf" srcId="{D7FE74F3-EC11-41C3-98E3-9626E8CAE88C}" destId="{1BE7612E-BD91-4003-84D6-48220834EAA6}" srcOrd="2" destOrd="0" presId="urn:microsoft.com/office/officeart/2005/8/layout/vList5"/>
    <dgm:cxn modelId="{FDC15F8C-34EE-E44F-92DE-DFB41026CA06}" type="presParOf" srcId="{1BE7612E-BD91-4003-84D6-48220834EAA6}" destId="{9D4731D0-D469-4E79-9F6A-A65F9253B030}" srcOrd="0" destOrd="0" presId="urn:microsoft.com/office/officeart/2005/8/layout/vList5"/>
    <dgm:cxn modelId="{BBA81AC7-71D3-0F43-BB2B-A7E4DF51675E}" type="presParOf" srcId="{1BE7612E-BD91-4003-84D6-48220834EAA6}" destId="{8B2A061B-6CF5-4C56-8D36-1167E0A95F05}" srcOrd="1" destOrd="0" presId="urn:microsoft.com/office/officeart/2005/8/layout/vList5"/>
    <dgm:cxn modelId="{7068086B-A039-2347-A27C-14711ECDD13A}" type="presParOf" srcId="{D7FE74F3-EC11-41C3-98E3-9626E8CAE88C}" destId="{986C86E0-5832-4A55-90A6-C8266E1D3C45}" srcOrd="3" destOrd="0" presId="urn:microsoft.com/office/officeart/2005/8/layout/vList5"/>
    <dgm:cxn modelId="{0A7183AC-EDFF-874A-8E4C-F056EA6E48A7}" type="presParOf" srcId="{D7FE74F3-EC11-41C3-98E3-9626E8CAE88C}" destId="{74B730DC-3069-4F49-8A54-D24A06D7E148}" srcOrd="4" destOrd="0" presId="urn:microsoft.com/office/officeart/2005/8/layout/vList5"/>
    <dgm:cxn modelId="{E2B511A9-21F7-624F-9350-751F363DE3AE}" type="presParOf" srcId="{74B730DC-3069-4F49-8A54-D24A06D7E148}" destId="{0A0C9442-2C5E-4387-A6A4-54336E4B30BF}" srcOrd="0" destOrd="0" presId="urn:microsoft.com/office/officeart/2005/8/layout/vList5"/>
    <dgm:cxn modelId="{7A807A40-AEA6-1345-BD3A-8A64467A56AA}" type="presParOf" srcId="{74B730DC-3069-4F49-8A54-D24A06D7E148}" destId="{F7979D1F-12B7-421D-B948-C848D09CE3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FE6089-A445-4691-B6A1-A034C559E156}"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en-US"/>
        </a:p>
      </dgm:t>
    </dgm:pt>
    <dgm:pt modelId="{33097FD9-5504-4058-8A44-24699EF57943}">
      <dgm:prSet custT="1"/>
      <dgm:spPr>
        <a:scene3d>
          <a:camera prst="orthographicFront"/>
          <a:lightRig rig="flat" dir="t"/>
        </a:scene3d>
        <a:sp3d prstMaterial="plastic">
          <a:bevelB w="88900" h="31750" prst="angle"/>
        </a:sp3d>
      </dgm:spPr>
      <dgm:t>
        <a:bodyPr/>
        <a:lstStyle/>
        <a:p>
          <a:pPr rtl="0"/>
          <a:r>
            <a:rPr lang="en-US" sz="2800" dirty="0"/>
            <a:t>Reversible </a:t>
          </a:r>
        </a:p>
      </dgm:t>
    </dgm:pt>
    <dgm:pt modelId="{E1DBE81C-D953-4940-BE0D-9DCAD7CA100F}" type="parTrans" cxnId="{9D0E5C8C-0CFE-482E-B44C-3F61E118B708}">
      <dgm:prSet/>
      <dgm:spPr/>
      <dgm:t>
        <a:bodyPr/>
        <a:lstStyle/>
        <a:p>
          <a:endParaRPr lang="en-US"/>
        </a:p>
      </dgm:t>
    </dgm:pt>
    <dgm:pt modelId="{9C54DFDF-A619-486F-B1EE-61B452B86FD0}" type="sibTrans" cxnId="{9D0E5C8C-0CFE-482E-B44C-3F61E118B708}">
      <dgm:prSet/>
      <dgm:spPr/>
      <dgm:t>
        <a:bodyPr/>
        <a:lstStyle/>
        <a:p>
          <a:endParaRPr lang="en-US"/>
        </a:p>
      </dgm:t>
    </dgm:pt>
    <dgm:pt modelId="{4FFB364B-168C-4E82-9650-5341FFFA609F}">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a:solidFill>
                <a:schemeClr val="bg1"/>
              </a:solidFill>
            </a:rPr>
            <a:t>clothes, hair, shoes, toys</a:t>
          </a:r>
        </a:p>
      </dgm:t>
    </dgm:pt>
    <dgm:pt modelId="{48850A83-70A9-493F-9A6D-DC9D47ED84CF}" type="parTrans" cxnId="{2656E469-B864-4A7D-BADF-62F4574A4733}">
      <dgm:prSet/>
      <dgm:spPr/>
      <dgm:t>
        <a:bodyPr/>
        <a:lstStyle/>
        <a:p>
          <a:endParaRPr lang="en-US"/>
        </a:p>
      </dgm:t>
    </dgm:pt>
    <dgm:pt modelId="{D2DC4903-1382-4D13-A6FA-4F68BFFBA331}" type="sibTrans" cxnId="{2656E469-B864-4A7D-BADF-62F4574A4733}">
      <dgm:prSet/>
      <dgm:spPr/>
      <dgm:t>
        <a:bodyPr/>
        <a:lstStyle/>
        <a:p>
          <a:endParaRPr lang="en-US"/>
        </a:p>
      </dgm:t>
    </dgm:pt>
    <dgm:pt modelId="{51B14AC2-9477-4E3A-B1B5-180C11ACE381}">
      <dgm:prSet custT="1"/>
      <dgm:spPr>
        <a:scene3d>
          <a:camera prst="orthographicFront"/>
          <a:lightRig rig="flat" dir="t"/>
        </a:scene3d>
        <a:sp3d prstMaterial="plastic">
          <a:bevelB w="88900" h="31750" prst="angle"/>
        </a:sp3d>
      </dgm:spPr>
      <dgm:t>
        <a:bodyPr/>
        <a:lstStyle/>
        <a:p>
          <a:pPr rtl="0"/>
          <a:r>
            <a:rPr lang="en-US" sz="2800" dirty="0"/>
            <a:t>Partially Reversible</a:t>
          </a:r>
        </a:p>
      </dgm:t>
    </dgm:pt>
    <dgm:pt modelId="{A03314D7-6460-4A8F-BE3B-2D2036252487}" type="parTrans" cxnId="{06CBC946-0526-4A22-9BB5-B1D970A2F221}">
      <dgm:prSet/>
      <dgm:spPr/>
      <dgm:t>
        <a:bodyPr/>
        <a:lstStyle/>
        <a:p>
          <a:endParaRPr lang="en-US"/>
        </a:p>
      </dgm:t>
    </dgm:pt>
    <dgm:pt modelId="{DD2FE410-D777-4A0E-8C54-7F0D5083277E}" type="sibTrans" cxnId="{06CBC946-0526-4A22-9BB5-B1D970A2F221}">
      <dgm:prSet/>
      <dgm:spPr/>
      <dgm:t>
        <a:bodyPr/>
        <a:lstStyle/>
        <a:p>
          <a:endParaRPr lang="en-US"/>
        </a:p>
      </dgm:t>
    </dgm:pt>
    <dgm:pt modelId="{D0A1EEE0-6054-48FC-A5D2-0F00F767DD7A}">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err="1">
              <a:solidFill>
                <a:schemeClr val="bg1"/>
              </a:solidFill>
            </a:rPr>
            <a:t>masculizing</a:t>
          </a:r>
          <a:r>
            <a:rPr lang="en-US" sz="2400" dirty="0">
              <a:solidFill>
                <a:schemeClr val="bg1"/>
              </a:solidFill>
            </a:rPr>
            <a:t> and feminizing hormone therapy</a:t>
          </a:r>
        </a:p>
      </dgm:t>
    </dgm:pt>
    <dgm:pt modelId="{7043AE4E-7C9D-4015-A29B-8E6AD5886F90}" type="parTrans" cxnId="{F5BB987A-9A6B-4B88-B872-79BB145D74CB}">
      <dgm:prSet/>
      <dgm:spPr/>
      <dgm:t>
        <a:bodyPr/>
        <a:lstStyle/>
        <a:p>
          <a:endParaRPr lang="en-US"/>
        </a:p>
      </dgm:t>
    </dgm:pt>
    <dgm:pt modelId="{98C587C5-59E1-456C-BBD3-EED4556E0EC4}" type="sibTrans" cxnId="{F5BB987A-9A6B-4B88-B872-79BB145D74CB}">
      <dgm:prSet/>
      <dgm:spPr/>
      <dgm:t>
        <a:bodyPr/>
        <a:lstStyle/>
        <a:p>
          <a:endParaRPr lang="en-US"/>
        </a:p>
      </dgm:t>
    </dgm:pt>
    <dgm:pt modelId="{F665F2A8-EAE4-437D-9E5A-70F401A261AD}">
      <dgm:prSet custT="1"/>
      <dgm:spPr>
        <a:scene3d>
          <a:camera prst="orthographicFront"/>
          <a:lightRig rig="flat" dir="t"/>
        </a:scene3d>
        <a:sp3d prstMaterial="plastic">
          <a:bevelB w="88900" h="31750" prst="angle"/>
        </a:sp3d>
      </dgm:spPr>
      <dgm:t>
        <a:bodyPr/>
        <a:lstStyle/>
        <a:p>
          <a:pPr rtl="0"/>
          <a:r>
            <a:rPr lang="en-US" sz="2800" dirty="0"/>
            <a:t>Irreversible</a:t>
          </a:r>
          <a:r>
            <a:rPr lang="en-US" sz="4100" dirty="0"/>
            <a:t> </a:t>
          </a:r>
        </a:p>
      </dgm:t>
    </dgm:pt>
    <dgm:pt modelId="{1CB3FF36-102D-427D-9B6D-19CF5FECD35B}" type="parTrans" cxnId="{2F66A8EB-47AD-4A86-8BEA-8BA1929E2DF7}">
      <dgm:prSet/>
      <dgm:spPr/>
      <dgm:t>
        <a:bodyPr/>
        <a:lstStyle/>
        <a:p>
          <a:endParaRPr lang="en-US"/>
        </a:p>
      </dgm:t>
    </dgm:pt>
    <dgm:pt modelId="{45563D70-6910-41D5-B78F-068EA0DCECC8}" type="sibTrans" cxnId="{2F66A8EB-47AD-4A86-8BEA-8BA1929E2DF7}">
      <dgm:prSet/>
      <dgm:spPr/>
      <dgm:t>
        <a:bodyPr/>
        <a:lstStyle/>
        <a:p>
          <a:endParaRPr lang="en-US"/>
        </a:p>
      </dgm:t>
    </dgm:pt>
    <dgm:pt modelId="{738333FF-EB89-4934-AA09-0E2964991C55}">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a:solidFill>
                <a:schemeClr val="bg1"/>
              </a:solidFill>
            </a:rPr>
            <a:t>Surgical interventions</a:t>
          </a:r>
        </a:p>
      </dgm:t>
    </dgm:pt>
    <dgm:pt modelId="{9AC3B9AF-854A-4DC6-A200-4AAA07E94333}" type="parTrans" cxnId="{150AB95B-3491-4287-8054-C8D9E1CE903A}">
      <dgm:prSet/>
      <dgm:spPr/>
      <dgm:t>
        <a:bodyPr/>
        <a:lstStyle/>
        <a:p>
          <a:endParaRPr lang="en-US"/>
        </a:p>
      </dgm:t>
    </dgm:pt>
    <dgm:pt modelId="{46BE5174-9DE0-456D-B092-9A76F9007159}" type="sibTrans" cxnId="{150AB95B-3491-4287-8054-C8D9E1CE903A}">
      <dgm:prSet/>
      <dgm:spPr/>
      <dgm:t>
        <a:bodyPr/>
        <a:lstStyle/>
        <a:p>
          <a:endParaRPr lang="en-US"/>
        </a:p>
      </dgm:t>
    </dgm:pt>
    <dgm:pt modelId="{3B66B4B8-D33D-4504-ADC4-B783FFB8F201}">
      <dgm:prSet custT="1"/>
      <dgm:spPr>
        <a:solidFill>
          <a:schemeClr val="accent5">
            <a:alpha val="90000"/>
          </a:schemeClr>
        </a:solidFill>
        <a:ln>
          <a:noFill/>
        </a:ln>
        <a:scene3d>
          <a:camera prst="orthographicFront"/>
          <a:lightRig rig="flat" dir="t"/>
        </a:scene3d>
        <a:sp3d extrusionH="12700" prstMaterial="plastic"/>
      </dgm:spPr>
      <dgm:t>
        <a:bodyPr/>
        <a:lstStyle/>
        <a:p>
          <a:pPr rtl="0"/>
          <a:r>
            <a:rPr lang="en-US" sz="2400" dirty="0">
              <a:solidFill>
                <a:schemeClr val="bg1"/>
              </a:solidFill>
            </a:rPr>
            <a:t>GnRH analogues</a:t>
          </a:r>
        </a:p>
      </dgm:t>
    </dgm:pt>
    <dgm:pt modelId="{90870DEF-67F8-47A2-9753-F17E7684AB02}" type="parTrans" cxnId="{FF0D9668-D8AF-49C0-BD39-5A0558195456}">
      <dgm:prSet/>
      <dgm:spPr/>
    </dgm:pt>
    <dgm:pt modelId="{4A304F13-BE8E-480A-B9FF-3499101512A3}" type="sibTrans" cxnId="{FF0D9668-D8AF-49C0-BD39-5A0558195456}">
      <dgm:prSet/>
      <dgm:spPr/>
    </dgm:pt>
    <dgm:pt modelId="{D7FE74F3-EC11-41C3-98E3-9626E8CAE88C}" type="pres">
      <dgm:prSet presAssocID="{B9FE6089-A445-4691-B6A1-A034C559E156}" presName="Name0" presStyleCnt="0">
        <dgm:presLayoutVars>
          <dgm:dir/>
          <dgm:animLvl val="lvl"/>
          <dgm:resizeHandles val="exact"/>
        </dgm:presLayoutVars>
      </dgm:prSet>
      <dgm:spPr/>
      <dgm:t>
        <a:bodyPr/>
        <a:lstStyle/>
        <a:p>
          <a:endParaRPr lang="en-US"/>
        </a:p>
      </dgm:t>
    </dgm:pt>
    <dgm:pt modelId="{4189E90B-99B7-4F83-802A-4AD25E07AA12}" type="pres">
      <dgm:prSet presAssocID="{33097FD9-5504-4058-8A44-24699EF57943}" presName="linNode" presStyleCnt="0"/>
      <dgm:spPr/>
    </dgm:pt>
    <dgm:pt modelId="{B0E7047B-B86F-4066-B47B-87F92C77E273}" type="pres">
      <dgm:prSet presAssocID="{33097FD9-5504-4058-8A44-24699EF57943}" presName="parentText" presStyleLbl="node1" presStyleIdx="0" presStyleCnt="3">
        <dgm:presLayoutVars>
          <dgm:chMax val="1"/>
          <dgm:bulletEnabled val="1"/>
        </dgm:presLayoutVars>
      </dgm:prSet>
      <dgm:spPr/>
      <dgm:t>
        <a:bodyPr/>
        <a:lstStyle/>
        <a:p>
          <a:endParaRPr lang="en-US"/>
        </a:p>
      </dgm:t>
    </dgm:pt>
    <dgm:pt modelId="{3BB89F18-5FE5-4A86-B4EA-E828E7E1152C}" type="pres">
      <dgm:prSet presAssocID="{33097FD9-5504-4058-8A44-24699EF57943}" presName="descendantText" presStyleLbl="alignAccFollowNode1" presStyleIdx="0" presStyleCnt="3">
        <dgm:presLayoutVars>
          <dgm:bulletEnabled val="1"/>
        </dgm:presLayoutVars>
      </dgm:prSet>
      <dgm:spPr/>
      <dgm:t>
        <a:bodyPr/>
        <a:lstStyle/>
        <a:p>
          <a:endParaRPr lang="en-US"/>
        </a:p>
      </dgm:t>
    </dgm:pt>
    <dgm:pt modelId="{8BE05BB4-C689-4130-8589-7D29D1DE9344}" type="pres">
      <dgm:prSet presAssocID="{9C54DFDF-A619-486F-B1EE-61B452B86FD0}" presName="sp" presStyleCnt="0"/>
      <dgm:spPr/>
    </dgm:pt>
    <dgm:pt modelId="{1BE7612E-BD91-4003-84D6-48220834EAA6}" type="pres">
      <dgm:prSet presAssocID="{51B14AC2-9477-4E3A-B1B5-180C11ACE381}" presName="linNode" presStyleCnt="0"/>
      <dgm:spPr/>
    </dgm:pt>
    <dgm:pt modelId="{9D4731D0-D469-4E79-9F6A-A65F9253B030}" type="pres">
      <dgm:prSet presAssocID="{51B14AC2-9477-4E3A-B1B5-180C11ACE381}" presName="parentText" presStyleLbl="node1" presStyleIdx="1" presStyleCnt="3">
        <dgm:presLayoutVars>
          <dgm:chMax val="1"/>
          <dgm:bulletEnabled val="1"/>
        </dgm:presLayoutVars>
      </dgm:prSet>
      <dgm:spPr/>
      <dgm:t>
        <a:bodyPr/>
        <a:lstStyle/>
        <a:p>
          <a:endParaRPr lang="en-US"/>
        </a:p>
      </dgm:t>
    </dgm:pt>
    <dgm:pt modelId="{8B2A061B-6CF5-4C56-8D36-1167E0A95F05}" type="pres">
      <dgm:prSet presAssocID="{51B14AC2-9477-4E3A-B1B5-180C11ACE381}" presName="descendantText" presStyleLbl="alignAccFollowNode1" presStyleIdx="1" presStyleCnt="3">
        <dgm:presLayoutVars>
          <dgm:bulletEnabled val="1"/>
        </dgm:presLayoutVars>
      </dgm:prSet>
      <dgm:spPr/>
      <dgm:t>
        <a:bodyPr/>
        <a:lstStyle/>
        <a:p>
          <a:endParaRPr lang="en-US"/>
        </a:p>
      </dgm:t>
    </dgm:pt>
    <dgm:pt modelId="{986C86E0-5832-4A55-90A6-C8266E1D3C45}" type="pres">
      <dgm:prSet presAssocID="{DD2FE410-D777-4A0E-8C54-7F0D5083277E}" presName="sp" presStyleCnt="0"/>
      <dgm:spPr/>
    </dgm:pt>
    <dgm:pt modelId="{74B730DC-3069-4F49-8A54-D24A06D7E148}" type="pres">
      <dgm:prSet presAssocID="{F665F2A8-EAE4-437D-9E5A-70F401A261AD}" presName="linNode" presStyleCnt="0"/>
      <dgm:spPr/>
    </dgm:pt>
    <dgm:pt modelId="{0A0C9442-2C5E-4387-A6A4-54336E4B30BF}" type="pres">
      <dgm:prSet presAssocID="{F665F2A8-EAE4-437D-9E5A-70F401A261AD}" presName="parentText" presStyleLbl="node1" presStyleIdx="2" presStyleCnt="3">
        <dgm:presLayoutVars>
          <dgm:chMax val="1"/>
          <dgm:bulletEnabled val="1"/>
        </dgm:presLayoutVars>
      </dgm:prSet>
      <dgm:spPr/>
      <dgm:t>
        <a:bodyPr/>
        <a:lstStyle/>
        <a:p>
          <a:endParaRPr lang="en-US"/>
        </a:p>
      </dgm:t>
    </dgm:pt>
    <dgm:pt modelId="{F7979D1F-12B7-421D-B948-C848D09CE35B}" type="pres">
      <dgm:prSet presAssocID="{F665F2A8-EAE4-437D-9E5A-70F401A261AD}" presName="descendantText" presStyleLbl="alignAccFollowNode1" presStyleIdx="2" presStyleCnt="3">
        <dgm:presLayoutVars>
          <dgm:bulletEnabled val="1"/>
        </dgm:presLayoutVars>
      </dgm:prSet>
      <dgm:spPr/>
      <dgm:t>
        <a:bodyPr/>
        <a:lstStyle/>
        <a:p>
          <a:endParaRPr lang="en-US"/>
        </a:p>
      </dgm:t>
    </dgm:pt>
  </dgm:ptLst>
  <dgm:cxnLst>
    <dgm:cxn modelId="{2656E469-B864-4A7D-BADF-62F4574A4733}" srcId="{33097FD9-5504-4058-8A44-24699EF57943}" destId="{4FFB364B-168C-4E82-9650-5341FFFA609F}" srcOrd="0" destOrd="0" parTransId="{48850A83-70A9-493F-9A6D-DC9D47ED84CF}" sibTransId="{D2DC4903-1382-4D13-A6FA-4F68BFFBA331}"/>
    <dgm:cxn modelId="{3948A255-AC59-5445-9EFF-EC1055D75E38}" type="presOf" srcId="{D0A1EEE0-6054-48FC-A5D2-0F00F767DD7A}" destId="{8B2A061B-6CF5-4C56-8D36-1167E0A95F05}" srcOrd="0" destOrd="0" presId="urn:microsoft.com/office/officeart/2005/8/layout/vList5"/>
    <dgm:cxn modelId="{8F5FD538-BEF4-A94B-9304-239FF1E6E847}" type="presOf" srcId="{B9FE6089-A445-4691-B6A1-A034C559E156}" destId="{D7FE74F3-EC11-41C3-98E3-9626E8CAE88C}" srcOrd="0" destOrd="0" presId="urn:microsoft.com/office/officeart/2005/8/layout/vList5"/>
    <dgm:cxn modelId="{9692FF8E-47B3-B049-BECC-E09C7117328F}" type="presOf" srcId="{33097FD9-5504-4058-8A44-24699EF57943}" destId="{B0E7047B-B86F-4066-B47B-87F92C77E273}" srcOrd="0" destOrd="0" presId="urn:microsoft.com/office/officeart/2005/8/layout/vList5"/>
    <dgm:cxn modelId="{8E8E043C-1F57-49DA-9B03-E66345FEDD66}" type="presOf" srcId="{3B66B4B8-D33D-4504-ADC4-B783FFB8F201}" destId="{3BB89F18-5FE5-4A86-B4EA-E828E7E1152C}" srcOrd="0" destOrd="1" presId="urn:microsoft.com/office/officeart/2005/8/layout/vList5"/>
    <dgm:cxn modelId="{2F66A8EB-47AD-4A86-8BEA-8BA1929E2DF7}" srcId="{B9FE6089-A445-4691-B6A1-A034C559E156}" destId="{F665F2A8-EAE4-437D-9E5A-70F401A261AD}" srcOrd="2" destOrd="0" parTransId="{1CB3FF36-102D-427D-9B6D-19CF5FECD35B}" sibTransId="{45563D70-6910-41D5-B78F-068EA0DCECC8}"/>
    <dgm:cxn modelId="{46F77940-C498-B84B-BE1E-A4C918E2EE11}" type="presOf" srcId="{4FFB364B-168C-4E82-9650-5341FFFA609F}" destId="{3BB89F18-5FE5-4A86-B4EA-E828E7E1152C}" srcOrd="0" destOrd="0" presId="urn:microsoft.com/office/officeart/2005/8/layout/vList5"/>
    <dgm:cxn modelId="{FB9DDBA1-6394-F741-8144-218A1B4EDA73}" type="presOf" srcId="{F665F2A8-EAE4-437D-9E5A-70F401A261AD}" destId="{0A0C9442-2C5E-4387-A6A4-54336E4B30BF}" srcOrd="0" destOrd="0" presId="urn:microsoft.com/office/officeart/2005/8/layout/vList5"/>
    <dgm:cxn modelId="{F5BB987A-9A6B-4B88-B872-79BB145D74CB}" srcId="{51B14AC2-9477-4E3A-B1B5-180C11ACE381}" destId="{D0A1EEE0-6054-48FC-A5D2-0F00F767DD7A}" srcOrd="0" destOrd="0" parTransId="{7043AE4E-7C9D-4015-A29B-8E6AD5886F90}" sibTransId="{98C587C5-59E1-456C-BBD3-EED4556E0EC4}"/>
    <dgm:cxn modelId="{FFD6B986-8341-334A-928F-4839F30FAC62}" type="presOf" srcId="{51B14AC2-9477-4E3A-B1B5-180C11ACE381}" destId="{9D4731D0-D469-4E79-9F6A-A65F9253B030}" srcOrd="0" destOrd="0" presId="urn:microsoft.com/office/officeart/2005/8/layout/vList5"/>
    <dgm:cxn modelId="{150AB95B-3491-4287-8054-C8D9E1CE903A}" srcId="{F665F2A8-EAE4-437D-9E5A-70F401A261AD}" destId="{738333FF-EB89-4934-AA09-0E2964991C55}" srcOrd="0" destOrd="0" parTransId="{9AC3B9AF-854A-4DC6-A200-4AAA07E94333}" sibTransId="{46BE5174-9DE0-456D-B092-9A76F9007159}"/>
    <dgm:cxn modelId="{FF0D9668-D8AF-49C0-BD39-5A0558195456}" srcId="{33097FD9-5504-4058-8A44-24699EF57943}" destId="{3B66B4B8-D33D-4504-ADC4-B783FFB8F201}" srcOrd="1" destOrd="0" parTransId="{90870DEF-67F8-47A2-9753-F17E7684AB02}" sibTransId="{4A304F13-BE8E-480A-B9FF-3499101512A3}"/>
    <dgm:cxn modelId="{06CBC946-0526-4A22-9BB5-B1D970A2F221}" srcId="{B9FE6089-A445-4691-B6A1-A034C559E156}" destId="{51B14AC2-9477-4E3A-B1B5-180C11ACE381}" srcOrd="1" destOrd="0" parTransId="{A03314D7-6460-4A8F-BE3B-2D2036252487}" sibTransId="{DD2FE410-D777-4A0E-8C54-7F0D5083277E}"/>
    <dgm:cxn modelId="{9D0E5C8C-0CFE-482E-B44C-3F61E118B708}" srcId="{B9FE6089-A445-4691-B6A1-A034C559E156}" destId="{33097FD9-5504-4058-8A44-24699EF57943}" srcOrd="0" destOrd="0" parTransId="{E1DBE81C-D953-4940-BE0D-9DCAD7CA100F}" sibTransId="{9C54DFDF-A619-486F-B1EE-61B452B86FD0}"/>
    <dgm:cxn modelId="{A28605AC-D889-604F-9BFE-076F76AE80CD}" type="presOf" srcId="{738333FF-EB89-4934-AA09-0E2964991C55}" destId="{F7979D1F-12B7-421D-B948-C848D09CE35B}" srcOrd="0" destOrd="0" presId="urn:microsoft.com/office/officeart/2005/8/layout/vList5"/>
    <dgm:cxn modelId="{9481215F-A105-7944-82A6-8C301435E011}" type="presParOf" srcId="{D7FE74F3-EC11-41C3-98E3-9626E8CAE88C}" destId="{4189E90B-99B7-4F83-802A-4AD25E07AA12}" srcOrd="0" destOrd="0" presId="urn:microsoft.com/office/officeart/2005/8/layout/vList5"/>
    <dgm:cxn modelId="{35943F93-04CE-6F4C-941D-6044C0E50C82}" type="presParOf" srcId="{4189E90B-99B7-4F83-802A-4AD25E07AA12}" destId="{B0E7047B-B86F-4066-B47B-87F92C77E273}" srcOrd="0" destOrd="0" presId="urn:microsoft.com/office/officeart/2005/8/layout/vList5"/>
    <dgm:cxn modelId="{327D2F38-D4CE-414D-A628-86C022ACE1BB}" type="presParOf" srcId="{4189E90B-99B7-4F83-802A-4AD25E07AA12}" destId="{3BB89F18-5FE5-4A86-B4EA-E828E7E1152C}" srcOrd="1" destOrd="0" presId="urn:microsoft.com/office/officeart/2005/8/layout/vList5"/>
    <dgm:cxn modelId="{975BBB25-615A-7E48-AD22-354FB247579F}" type="presParOf" srcId="{D7FE74F3-EC11-41C3-98E3-9626E8CAE88C}" destId="{8BE05BB4-C689-4130-8589-7D29D1DE9344}" srcOrd="1" destOrd="0" presId="urn:microsoft.com/office/officeart/2005/8/layout/vList5"/>
    <dgm:cxn modelId="{E3C7D84E-5B9F-C344-BD53-21F1109E7FC8}" type="presParOf" srcId="{D7FE74F3-EC11-41C3-98E3-9626E8CAE88C}" destId="{1BE7612E-BD91-4003-84D6-48220834EAA6}" srcOrd="2" destOrd="0" presId="urn:microsoft.com/office/officeart/2005/8/layout/vList5"/>
    <dgm:cxn modelId="{9FC4BC59-2F7E-6448-9C30-6FBDC0FBD207}" type="presParOf" srcId="{1BE7612E-BD91-4003-84D6-48220834EAA6}" destId="{9D4731D0-D469-4E79-9F6A-A65F9253B030}" srcOrd="0" destOrd="0" presId="urn:microsoft.com/office/officeart/2005/8/layout/vList5"/>
    <dgm:cxn modelId="{6340254F-0F21-1E49-A59D-1B9F97F8097F}" type="presParOf" srcId="{1BE7612E-BD91-4003-84D6-48220834EAA6}" destId="{8B2A061B-6CF5-4C56-8D36-1167E0A95F05}" srcOrd="1" destOrd="0" presId="urn:microsoft.com/office/officeart/2005/8/layout/vList5"/>
    <dgm:cxn modelId="{568CCFC5-5591-1344-9FEE-FEC0A2F47F09}" type="presParOf" srcId="{D7FE74F3-EC11-41C3-98E3-9626E8CAE88C}" destId="{986C86E0-5832-4A55-90A6-C8266E1D3C45}" srcOrd="3" destOrd="0" presId="urn:microsoft.com/office/officeart/2005/8/layout/vList5"/>
    <dgm:cxn modelId="{04CB2D2A-D572-8C48-A463-A1C63A72AC78}" type="presParOf" srcId="{D7FE74F3-EC11-41C3-98E3-9626E8CAE88C}" destId="{74B730DC-3069-4F49-8A54-D24A06D7E148}" srcOrd="4" destOrd="0" presId="urn:microsoft.com/office/officeart/2005/8/layout/vList5"/>
    <dgm:cxn modelId="{2B56486C-64D2-DA42-8660-552D1DACE5FF}" type="presParOf" srcId="{74B730DC-3069-4F49-8A54-D24A06D7E148}" destId="{0A0C9442-2C5E-4387-A6A4-54336E4B30BF}" srcOrd="0" destOrd="0" presId="urn:microsoft.com/office/officeart/2005/8/layout/vList5"/>
    <dgm:cxn modelId="{FADFF32A-723E-554F-9DDA-AEF71F0A64F4}" type="presParOf" srcId="{74B730DC-3069-4F49-8A54-D24A06D7E148}" destId="{F7979D1F-12B7-421D-B948-C848D09CE3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FEBA83-4CE2-441F-850C-5DBB9812E172}" type="doc">
      <dgm:prSet loTypeId="urn:microsoft.com/office/officeart/2005/8/layout/vList2" loCatId="list" qsTypeId="urn:microsoft.com/office/officeart/2005/8/quickstyle/3d2" qsCatId="3D" csTypeId="urn:microsoft.com/office/officeart/2005/8/colors/accent2_2" csCatId="accent2" phldr="1"/>
      <dgm:spPr>
        <a:scene3d>
          <a:camera prst="orthographicFront"/>
          <a:lightRig rig="flat" dir="t"/>
        </a:scene3d>
      </dgm:spPr>
      <dgm:t>
        <a:bodyPr/>
        <a:lstStyle/>
        <a:p>
          <a:endParaRPr lang="en-US"/>
        </a:p>
      </dgm:t>
    </dgm:pt>
    <dgm:pt modelId="{AB040BB6-48FE-4BB5-8923-21EB52C4FB4B}">
      <dgm:prSet/>
      <dgm:spPr/>
      <dgm:t>
        <a:bodyPr/>
        <a:lstStyle/>
        <a:p>
          <a:pPr rtl="0"/>
          <a:r>
            <a:rPr lang="en-US" dirty="0"/>
            <a:t>Increased opportunities for preventive health care</a:t>
          </a:r>
        </a:p>
      </dgm:t>
    </dgm:pt>
    <dgm:pt modelId="{55F6CB27-B874-4091-BC7D-94AD0C81E35B}" type="parTrans" cxnId="{6A013662-4B39-48FC-969A-6B7C5BD2B283}">
      <dgm:prSet/>
      <dgm:spPr/>
      <dgm:t>
        <a:bodyPr/>
        <a:lstStyle/>
        <a:p>
          <a:endParaRPr lang="en-US"/>
        </a:p>
      </dgm:t>
    </dgm:pt>
    <dgm:pt modelId="{ED1DA530-BA4C-4B66-8F4A-584DFFBF3FE1}" type="sibTrans" cxnId="{6A013662-4B39-48FC-969A-6B7C5BD2B283}">
      <dgm:prSet/>
      <dgm:spPr/>
      <dgm:t>
        <a:bodyPr/>
        <a:lstStyle/>
        <a:p>
          <a:endParaRPr lang="en-US"/>
        </a:p>
      </dgm:t>
    </dgm:pt>
    <dgm:pt modelId="{D44079BF-AB61-4F85-AC5E-4F347C7739BC}">
      <dgm:prSet/>
      <dgm:spPr/>
      <dgm:t>
        <a:bodyPr/>
        <a:lstStyle/>
        <a:p>
          <a:pPr rtl="0"/>
          <a:r>
            <a:rPr lang="en-US" dirty="0"/>
            <a:t>Improved family functions, school performance</a:t>
          </a:r>
        </a:p>
      </dgm:t>
    </dgm:pt>
    <dgm:pt modelId="{AF04498C-0B9D-40DD-BCEF-9B63F79BB10C}" type="parTrans" cxnId="{49348200-8365-4654-A2E0-117D4A49F696}">
      <dgm:prSet/>
      <dgm:spPr/>
      <dgm:t>
        <a:bodyPr/>
        <a:lstStyle/>
        <a:p>
          <a:endParaRPr lang="en-US"/>
        </a:p>
      </dgm:t>
    </dgm:pt>
    <dgm:pt modelId="{C756AFD9-EFE6-41BE-84E2-93FF835265C2}" type="sibTrans" cxnId="{49348200-8365-4654-A2E0-117D4A49F696}">
      <dgm:prSet/>
      <dgm:spPr/>
      <dgm:t>
        <a:bodyPr/>
        <a:lstStyle/>
        <a:p>
          <a:endParaRPr lang="en-US"/>
        </a:p>
      </dgm:t>
    </dgm:pt>
    <dgm:pt modelId="{4F5A03C0-BD81-41D6-91F0-BEB1AE614752}">
      <dgm:prSet/>
      <dgm:spPr/>
      <dgm:t>
        <a:bodyPr/>
        <a:lstStyle/>
        <a:p>
          <a:pPr rtl="0"/>
          <a:r>
            <a:rPr lang="en-US" dirty="0"/>
            <a:t>Prevents risk taking, suffering </a:t>
          </a:r>
        </a:p>
      </dgm:t>
    </dgm:pt>
    <dgm:pt modelId="{39C1A949-1C71-41E8-BC76-E756F3D310B6}" type="parTrans" cxnId="{9013EA22-8A8C-429D-8921-F3BCEF1E96DE}">
      <dgm:prSet/>
      <dgm:spPr/>
      <dgm:t>
        <a:bodyPr/>
        <a:lstStyle/>
        <a:p>
          <a:endParaRPr lang="en-US"/>
        </a:p>
      </dgm:t>
    </dgm:pt>
    <dgm:pt modelId="{80DD076E-88BB-407E-9CA1-4DAAB271F3D9}" type="sibTrans" cxnId="{9013EA22-8A8C-429D-8921-F3BCEF1E96DE}">
      <dgm:prSet/>
      <dgm:spPr/>
      <dgm:t>
        <a:bodyPr/>
        <a:lstStyle/>
        <a:p>
          <a:endParaRPr lang="en-US"/>
        </a:p>
      </dgm:t>
    </dgm:pt>
    <dgm:pt modelId="{07739DC4-9C68-4CC1-AC7C-F65D3247DCEA}">
      <dgm:prSet/>
      <dgm:spPr/>
      <dgm:t>
        <a:bodyPr/>
        <a:lstStyle/>
        <a:p>
          <a:pPr rtl="0"/>
          <a:r>
            <a:rPr lang="en-US" dirty="0"/>
            <a:t>Leads to social change </a:t>
          </a:r>
        </a:p>
      </dgm:t>
    </dgm:pt>
    <dgm:pt modelId="{85B6D10E-E1D9-4A60-B4E0-3E8D2D47B69A}" type="parTrans" cxnId="{7759A8D5-4CFA-4E81-BECA-E543A4F2E58C}">
      <dgm:prSet/>
      <dgm:spPr/>
      <dgm:t>
        <a:bodyPr/>
        <a:lstStyle/>
        <a:p>
          <a:endParaRPr lang="en-US"/>
        </a:p>
      </dgm:t>
    </dgm:pt>
    <dgm:pt modelId="{E8205916-8838-435E-9B20-20AEAA12BD54}" type="sibTrans" cxnId="{7759A8D5-4CFA-4E81-BECA-E543A4F2E58C}">
      <dgm:prSet/>
      <dgm:spPr/>
      <dgm:t>
        <a:bodyPr/>
        <a:lstStyle/>
        <a:p>
          <a:endParaRPr lang="en-US"/>
        </a:p>
      </dgm:t>
    </dgm:pt>
    <dgm:pt modelId="{473AD11C-237B-43E6-AEFA-E79D081A896F}">
      <dgm:prSet/>
      <dgm:spPr/>
      <dgm:t>
        <a:bodyPr/>
        <a:lstStyle/>
        <a:p>
          <a:pPr rtl="0"/>
          <a:r>
            <a:rPr lang="en-US" dirty="0"/>
            <a:t>Goals…improve quality of life</a:t>
          </a:r>
        </a:p>
      </dgm:t>
    </dgm:pt>
    <dgm:pt modelId="{BF68DEE9-C60A-4D84-A441-E6F406C6D1C2}" type="parTrans" cxnId="{D4DD4CAC-8E61-49AE-9BEB-545C7DBE844D}">
      <dgm:prSet/>
      <dgm:spPr/>
      <dgm:t>
        <a:bodyPr/>
        <a:lstStyle/>
        <a:p>
          <a:endParaRPr lang="en-US"/>
        </a:p>
      </dgm:t>
    </dgm:pt>
    <dgm:pt modelId="{A540AEEA-5B0D-47E6-83AE-43E4F4059DF1}" type="sibTrans" cxnId="{D4DD4CAC-8E61-49AE-9BEB-545C7DBE844D}">
      <dgm:prSet/>
      <dgm:spPr/>
      <dgm:t>
        <a:bodyPr/>
        <a:lstStyle/>
        <a:p>
          <a:endParaRPr lang="en-US"/>
        </a:p>
      </dgm:t>
    </dgm:pt>
    <dgm:pt modelId="{59713F06-0632-44E3-8402-79CCD6D79EE3}">
      <dgm:prSet/>
      <dgm:spPr/>
      <dgm:t>
        <a:bodyPr/>
        <a:lstStyle/>
        <a:p>
          <a:pPr rtl="0"/>
          <a:r>
            <a:rPr lang="en-US" dirty="0"/>
            <a:t>Child development in asserted gender </a:t>
          </a:r>
        </a:p>
      </dgm:t>
    </dgm:pt>
    <dgm:pt modelId="{DC3A718C-D6F1-4231-9153-7333B96DC1E1}" type="parTrans" cxnId="{4D50AA08-D5C6-436A-903A-9D448245CBFC}">
      <dgm:prSet/>
      <dgm:spPr/>
      <dgm:t>
        <a:bodyPr/>
        <a:lstStyle/>
        <a:p>
          <a:endParaRPr lang="en-US"/>
        </a:p>
      </dgm:t>
    </dgm:pt>
    <dgm:pt modelId="{79C81D38-BFBD-4091-AA10-0D4FD45B08C3}" type="sibTrans" cxnId="{4D50AA08-D5C6-436A-903A-9D448245CBFC}">
      <dgm:prSet/>
      <dgm:spPr/>
      <dgm:t>
        <a:bodyPr/>
        <a:lstStyle/>
        <a:p>
          <a:endParaRPr lang="en-US"/>
        </a:p>
      </dgm:t>
    </dgm:pt>
    <dgm:pt modelId="{05493227-125B-48B9-898C-65A98D8E7700}" type="pres">
      <dgm:prSet presAssocID="{BEFEBA83-4CE2-441F-850C-5DBB9812E172}" presName="linear" presStyleCnt="0">
        <dgm:presLayoutVars>
          <dgm:animLvl val="lvl"/>
          <dgm:resizeHandles val="exact"/>
        </dgm:presLayoutVars>
      </dgm:prSet>
      <dgm:spPr/>
      <dgm:t>
        <a:bodyPr/>
        <a:lstStyle/>
        <a:p>
          <a:endParaRPr lang="en-US"/>
        </a:p>
      </dgm:t>
    </dgm:pt>
    <dgm:pt modelId="{98834CA2-9CFC-4610-8941-6DA2A6C0447C}" type="pres">
      <dgm:prSet presAssocID="{AB040BB6-48FE-4BB5-8923-21EB52C4FB4B}" presName="parentText" presStyleLbl="node1" presStyleIdx="0" presStyleCnt="6">
        <dgm:presLayoutVars>
          <dgm:chMax val="0"/>
          <dgm:bulletEnabled val="1"/>
        </dgm:presLayoutVars>
      </dgm:prSet>
      <dgm:spPr/>
      <dgm:t>
        <a:bodyPr/>
        <a:lstStyle/>
        <a:p>
          <a:endParaRPr lang="en-US"/>
        </a:p>
      </dgm:t>
    </dgm:pt>
    <dgm:pt modelId="{82DE5126-B76C-468C-ABED-AB504524DFB0}" type="pres">
      <dgm:prSet presAssocID="{ED1DA530-BA4C-4B66-8F4A-584DFFBF3FE1}" presName="spacer" presStyleCnt="0"/>
      <dgm:spPr/>
    </dgm:pt>
    <dgm:pt modelId="{8478FC7F-1905-4625-9801-2B5EDA405F3C}" type="pres">
      <dgm:prSet presAssocID="{D44079BF-AB61-4F85-AC5E-4F347C7739BC}" presName="parentText" presStyleLbl="node1" presStyleIdx="1" presStyleCnt="6">
        <dgm:presLayoutVars>
          <dgm:chMax val="0"/>
          <dgm:bulletEnabled val="1"/>
        </dgm:presLayoutVars>
      </dgm:prSet>
      <dgm:spPr/>
      <dgm:t>
        <a:bodyPr/>
        <a:lstStyle/>
        <a:p>
          <a:endParaRPr lang="en-US"/>
        </a:p>
      </dgm:t>
    </dgm:pt>
    <dgm:pt modelId="{8E29E096-A745-4792-8CF3-8D546ED2D114}" type="pres">
      <dgm:prSet presAssocID="{C756AFD9-EFE6-41BE-84E2-93FF835265C2}" presName="spacer" presStyleCnt="0"/>
      <dgm:spPr/>
    </dgm:pt>
    <dgm:pt modelId="{2BDAEE1F-11B3-4611-9D6C-EC24F4ECC840}" type="pres">
      <dgm:prSet presAssocID="{59713F06-0632-44E3-8402-79CCD6D79EE3}" presName="parentText" presStyleLbl="node1" presStyleIdx="2" presStyleCnt="6">
        <dgm:presLayoutVars>
          <dgm:chMax val="0"/>
          <dgm:bulletEnabled val="1"/>
        </dgm:presLayoutVars>
      </dgm:prSet>
      <dgm:spPr/>
      <dgm:t>
        <a:bodyPr/>
        <a:lstStyle/>
        <a:p>
          <a:endParaRPr lang="en-US"/>
        </a:p>
      </dgm:t>
    </dgm:pt>
    <dgm:pt modelId="{CB765FA4-4E9B-4D11-9DEE-3F1531D129BE}" type="pres">
      <dgm:prSet presAssocID="{79C81D38-BFBD-4091-AA10-0D4FD45B08C3}" presName="spacer" presStyleCnt="0"/>
      <dgm:spPr/>
    </dgm:pt>
    <dgm:pt modelId="{A693B9CC-3E57-41BD-82E7-810B9223BC2D}" type="pres">
      <dgm:prSet presAssocID="{4F5A03C0-BD81-41D6-91F0-BEB1AE614752}" presName="parentText" presStyleLbl="node1" presStyleIdx="3" presStyleCnt="6">
        <dgm:presLayoutVars>
          <dgm:chMax val="0"/>
          <dgm:bulletEnabled val="1"/>
        </dgm:presLayoutVars>
      </dgm:prSet>
      <dgm:spPr/>
      <dgm:t>
        <a:bodyPr/>
        <a:lstStyle/>
        <a:p>
          <a:endParaRPr lang="en-US"/>
        </a:p>
      </dgm:t>
    </dgm:pt>
    <dgm:pt modelId="{540B166B-E6E0-478C-9276-95430C5FF6C2}" type="pres">
      <dgm:prSet presAssocID="{80DD076E-88BB-407E-9CA1-4DAAB271F3D9}" presName="spacer" presStyleCnt="0"/>
      <dgm:spPr/>
    </dgm:pt>
    <dgm:pt modelId="{0CBCB643-C1D9-43C4-ADD5-922716898542}" type="pres">
      <dgm:prSet presAssocID="{07739DC4-9C68-4CC1-AC7C-F65D3247DCEA}" presName="parentText" presStyleLbl="node1" presStyleIdx="4" presStyleCnt="6">
        <dgm:presLayoutVars>
          <dgm:chMax val="0"/>
          <dgm:bulletEnabled val="1"/>
        </dgm:presLayoutVars>
      </dgm:prSet>
      <dgm:spPr/>
      <dgm:t>
        <a:bodyPr/>
        <a:lstStyle/>
        <a:p>
          <a:endParaRPr lang="en-US"/>
        </a:p>
      </dgm:t>
    </dgm:pt>
    <dgm:pt modelId="{FFB28D06-ECE0-4AC7-8219-4BAC57251B44}" type="pres">
      <dgm:prSet presAssocID="{E8205916-8838-435E-9B20-20AEAA12BD54}" presName="spacer" presStyleCnt="0"/>
      <dgm:spPr/>
    </dgm:pt>
    <dgm:pt modelId="{27C94B9F-1E14-4495-8515-CB801B9B7A83}" type="pres">
      <dgm:prSet presAssocID="{473AD11C-237B-43E6-AEFA-E79D081A896F}" presName="parentText" presStyleLbl="node1" presStyleIdx="5" presStyleCnt="6">
        <dgm:presLayoutVars>
          <dgm:chMax val="0"/>
          <dgm:bulletEnabled val="1"/>
        </dgm:presLayoutVars>
      </dgm:prSet>
      <dgm:spPr/>
      <dgm:t>
        <a:bodyPr/>
        <a:lstStyle/>
        <a:p>
          <a:endParaRPr lang="en-US"/>
        </a:p>
      </dgm:t>
    </dgm:pt>
  </dgm:ptLst>
  <dgm:cxnLst>
    <dgm:cxn modelId="{72DD7185-A13B-B24D-94B7-9112D3B0B085}" type="presOf" srcId="{AB040BB6-48FE-4BB5-8923-21EB52C4FB4B}" destId="{98834CA2-9CFC-4610-8941-6DA2A6C0447C}" srcOrd="0" destOrd="0" presId="urn:microsoft.com/office/officeart/2005/8/layout/vList2"/>
    <dgm:cxn modelId="{ECDEEE47-2634-4740-8370-FBF1CC2FD401}" type="presOf" srcId="{D44079BF-AB61-4F85-AC5E-4F347C7739BC}" destId="{8478FC7F-1905-4625-9801-2B5EDA405F3C}" srcOrd="0" destOrd="0" presId="urn:microsoft.com/office/officeart/2005/8/layout/vList2"/>
    <dgm:cxn modelId="{D4DD4CAC-8E61-49AE-9BEB-545C7DBE844D}" srcId="{BEFEBA83-4CE2-441F-850C-5DBB9812E172}" destId="{473AD11C-237B-43E6-AEFA-E79D081A896F}" srcOrd="5" destOrd="0" parTransId="{BF68DEE9-C60A-4D84-A441-E6F406C6D1C2}" sibTransId="{A540AEEA-5B0D-47E6-83AE-43E4F4059DF1}"/>
    <dgm:cxn modelId="{8B6B06F3-0710-4B4C-9843-86BA939A1634}" type="presOf" srcId="{BEFEBA83-4CE2-441F-850C-5DBB9812E172}" destId="{05493227-125B-48B9-898C-65A98D8E7700}" srcOrd="0" destOrd="0" presId="urn:microsoft.com/office/officeart/2005/8/layout/vList2"/>
    <dgm:cxn modelId="{6A013662-4B39-48FC-969A-6B7C5BD2B283}" srcId="{BEFEBA83-4CE2-441F-850C-5DBB9812E172}" destId="{AB040BB6-48FE-4BB5-8923-21EB52C4FB4B}" srcOrd="0" destOrd="0" parTransId="{55F6CB27-B874-4091-BC7D-94AD0C81E35B}" sibTransId="{ED1DA530-BA4C-4B66-8F4A-584DFFBF3FE1}"/>
    <dgm:cxn modelId="{9013EA22-8A8C-429D-8921-F3BCEF1E96DE}" srcId="{BEFEBA83-4CE2-441F-850C-5DBB9812E172}" destId="{4F5A03C0-BD81-41D6-91F0-BEB1AE614752}" srcOrd="3" destOrd="0" parTransId="{39C1A949-1C71-41E8-BC76-E756F3D310B6}" sibTransId="{80DD076E-88BB-407E-9CA1-4DAAB271F3D9}"/>
    <dgm:cxn modelId="{49348200-8365-4654-A2E0-117D4A49F696}" srcId="{BEFEBA83-4CE2-441F-850C-5DBB9812E172}" destId="{D44079BF-AB61-4F85-AC5E-4F347C7739BC}" srcOrd="1" destOrd="0" parTransId="{AF04498C-0B9D-40DD-BCEF-9B63F79BB10C}" sibTransId="{C756AFD9-EFE6-41BE-84E2-93FF835265C2}"/>
    <dgm:cxn modelId="{F83BB716-7C4C-AF46-A791-D5DE09866CFA}" type="presOf" srcId="{59713F06-0632-44E3-8402-79CCD6D79EE3}" destId="{2BDAEE1F-11B3-4611-9D6C-EC24F4ECC840}" srcOrd="0" destOrd="0" presId="urn:microsoft.com/office/officeart/2005/8/layout/vList2"/>
    <dgm:cxn modelId="{C41E6270-EFC6-7945-9FF4-D86AA966F660}" type="presOf" srcId="{473AD11C-237B-43E6-AEFA-E79D081A896F}" destId="{27C94B9F-1E14-4495-8515-CB801B9B7A83}" srcOrd="0" destOrd="0" presId="urn:microsoft.com/office/officeart/2005/8/layout/vList2"/>
    <dgm:cxn modelId="{4D50AA08-D5C6-436A-903A-9D448245CBFC}" srcId="{BEFEBA83-4CE2-441F-850C-5DBB9812E172}" destId="{59713F06-0632-44E3-8402-79CCD6D79EE3}" srcOrd="2" destOrd="0" parTransId="{DC3A718C-D6F1-4231-9153-7333B96DC1E1}" sibTransId="{79C81D38-BFBD-4091-AA10-0D4FD45B08C3}"/>
    <dgm:cxn modelId="{2A34758B-8227-654C-9838-72207EFFB976}" type="presOf" srcId="{07739DC4-9C68-4CC1-AC7C-F65D3247DCEA}" destId="{0CBCB643-C1D9-43C4-ADD5-922716898542}" srcOrd="0" destOrd="0" presId="urn:microsoft.com/office/officeart/2005/8/layout/vList2"/>
    <dgm:cxn modelId="{7759A8D5-4CFA-4E81-BECA-E543A4F2E58C}" srcId="{BEFEBA83-4CE2-441F-850C-5DBB9812E172}" destId="{07739DC4-9C68-4CC1-AC7C-F65D3247DCEA}" srcOrd="4" destOrd="0" parTransId="{85B6D10E-E1D9-4A60-B4E0-3E8D2D47B69A}" sibTransId="{E8205916-8838-435E-9B20-20AEAA12BD54}"/>
    <dgm:cxn modelId="{AA29421E-CF75-FE42-8812-7DE76C10B526}" type="presOf" srcId="{4F5A03C0-BD81-41D6-91F0-BEB1AE614752}" destId="{A693B9CC-3E57-41BD-82E7-810B9223BC2D}" srcOrd="0" destOrd="0" presId="urn:microsoft.com/office/officeart/2005/8/layout/vList2"/>
    <dgm:cxn modelId="{7B614BB6-776B-F440-BD47-778AB8D212D8}" type="presParOf" srcId="{05493227-125B-48B9-898C-65A98D8E7700}" destId="{98834CA2-9CFC-4610-8941-6DA2A6C0447C}" srcOrd="0" destOrd="0" presId="urn:microsoft.com/office/officeart/2005/8/layout/vList2"/>
    <dgm:cxn modelId="{7BCEAF5C-E68A-D14A-BE7D-E56EDA5B7295}" type="presParOf" srcId="{05493227-125B-48B9-898C-65A98D8E7700}" destId="{82DE5126-B76C-468C-ABED-AB504524DFB0}" srcOrd="1" destOrd="0" presId="urn:microsoft.com/office/officeart/2005/8/layout/vList2"/>
    <dgm:cxn modelId="{7BD2660C-6949-6746-9FB4-B306C0E0143A}" type="presParOf" srcId="{05493227-125B-48B9-898C-65A98D8E7700}" destId="{8478FC7F-1905-4625-9801-2B5EDA405F3C}" srcOrd="2" destOrd="0" presId="urn:microsoft.com/office/officeart/2005/8/layout/vList2"/>
    <dgm:cxn modelId="{7924004E-53F1-9742-A7B8-054E7B0E24CB}" type="presParOf" srcId="{05493227-125B-48B9-898C-65A98D8E7700}" destId="{8E29E096-A745-4792-8CF3-8D546ED2D114}" srcOrd="3" destOrd="0" presId="urn:microsoft.com/office/officeart/2005/8/layout/vList2"/>
    <dgm:cxn modelId="{813D916B-9230-B54E-8D09-E4E581F6F696}" type="presParOf" srcId="{05493227-125B-48B9-898C-65A98D8E7700}" destId="{2BDAEE1F-11B3-4611-9D6C-EC24F4ECC840}" srcOrd="4" destOrd="0" presId="urn:microsoft.com/office/officeart/2005/8/layout/vList2"/>
    <dgm:cxn modelId="{4677DC2E-CC9F-BD48-9668-17077FB9FAE3}" type="presParOf" srcId="{05493227-125B-48B9-898C-65A98D8E7700}" destId="{CB765FA4-4E9B-4D11-9DEE-3F1531D129BE}" srcOrd="5" destOrd="0" presId="urn:microsoft.com/office/officeart/2005/8/layout/vList2"/>
    <dgm:cxn modelId="{D08F1146-1F48-D046-A983-78153038F29D}" type="presParOf" srcId="{05493227-125B-48B9-898C-65A98D8E7700}" destId="{A693B9CC-3E57-41BD-82E7-810B9223BC2D}" srcOrd="6" destOrd="0" presId="urn:microsoft.com/office/officeart/2005/8/layout/vList2"/>
    <dgm:cxn modelId="{AFCA579F-4F6F-3F4A-84F2-CC4180945C8D}" type="presParOf" srcId="{05493227-125B-48B9-898C-65A98D8E7700}" destId="{540B166B-E6E0-478C-9276-95430C5FF6C2}" srcOrd="7" destOrd="0" presId="urn:microsoft.com/office/officeart/2005/8/layout/vList2"/>
    <dgm:cxn modelId="{4AE0E5A7-B07D-D849-8695-1AFE23253D3C}" type="presParOf" srcId="{05493227-125B-48B9-898C-65A98D8E7700}" destId="{0CBCB643-C1D9-43C4-ADD5-922716898542}" srcOrd="8" destOrd="0" presId="urn:microsoft.com/office/officeart/2005/8/layout/vList2"/>
    <dgm:cxn modelId="{7AFF7409-DCB5-744A-B953-E5EE66773B58}" type="presParOf" srcId="{05493227-125B-48B9-898C-65A98D8E7700}" destId="{FFB28D06-ECE0-4AC7-8219-4BAC57251B44}" srcOrd="9" destOrd="0" presId="urn:microsoft.com/office/officeart/2005/8/layout/vList2"/>
    <dgm:cxn modelId="{4C424ABC-4765-9E47-AA61-8CFBB31B4BD4}" type="presParOf" srcId="{05493227-125B-48B9-898C-65A98D8E7700}" destId="{27C94B9F-1E14-4495-8515-CB801B9B7A83}" srcOrd="10" destOrd="0" presId="urn:microsoft.com/office/officeart/2005/8/layout/vList2"/>
  </dgm:cxnLst>
  <dgm:bg>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8E8D8-43A9-4F62-8D03-87807425DEF3}">
      <dsp:nvSpPr>
        <dsp:cNvPr id="0" name=""/>
        <dsp:cNvSpPr/>
      </dsp:nvSpPr>
      <dsp:spPr>
        <a:xfrm>
          <a:off x="0" y="338655"/>
          <a:ext cx="7916132" cy="134464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380" tIns="645668" rIns="61438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charset="0"/>
              <a:ea typeface="Arial" charset="0"/>
              <a:cs typeface="Arial" charset="0"/>
            </a:rPr>
            <a:t>A person who views their gender on a spectrum rather than fitting into society’s binary categories of male/female</a:t>
          </a:r>
        </a:p>
      </dsp:txBody>
      <dsp:txXfrm>
        <a:off x="0" y="338655"/>
        <a:ext cx="7916132" cy="1344640"/>
      </dsp:txXfrm>
    </dsp:sp>
    <dsp:sp modelId="{85A32751-F618-4C24-B37E-23AB8509690E}">
      <dsp:nvSpPr>
        <dsp:cNvPr id="0" name=""/>
        <dsp:cNvSpPr/>
      </dsp:nvSpPr>
      <dsp:spPr>
        <a:xfrm>
          <a:off x="176448" y="0"/>
          <a:ext cx="7537325" cy="7811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48" tIns="0" rIns="209448" bIns="0" numCol="1" spcCol="1270" anchor="ctr" anchorCtr="0">
          <a:noAutofit/>
        </a:bodyPr>
        <a:lstStyle/>
        <a:p>
          <a:pPr lvl="0" algn="l" defTabSz="889000">
            <a:lnSpc>
              <a:spcPct val="90000"/>
            </a:lnSpc>
            <a:spcBef>
              <a:spcPct val="0"/>
            </a:spcBef>
            <a:spcAft>
              <a:spcPct val="35000"/>
            </a:spcAft>
          </a:pPr>
          <a:r>
            <a:rPr lang="en-US" sz="2000" kern="1200" dirty="0">
              <a:latin typeface="Arial" charset="0"/>
              <a:ea typeface="Arial" charset="0"/>
              <a:cs typeface="Arial" charset="0"/>
            </a:rPr>
            <a:t>Gender diverse/non-conforming</a:t>
          </a:r>
        </a:p>
        <a:p>
          <a:pPr lvl="0" algn="l" defTabSz="889000">
            <a:lnSpc>
              <a:spcPct val="90000"/>
            </a:lnSpc>
            <a:spcBef>
              <a:spcPct val="0"/>
            </a:spcBef>
            <a:spcAft>
              <a:spcPct val="35000"/>
            </a:spcAft>
          </a:pPr>
          <a:r>
            <a:rPr lang="en-US" sz="2000" kern="1200" dirty="0">
              <a:latin typeface="Arial" charset="0"/>
              <a:ea typeface="Arial" charset="0"/>
              <a:cs typeface="Arial" charset="0"/>
            </a:rPr>
            <a:t>Non-binary/Gender-queer/gender-fluid</a:t>
          </a:r>
        </a:p>
      </dsp:txBody>
      <dsp:txXfrm>
        <a:off x="214578" y="38130"/>
        <a:ext cx="7461065" cy="704840"/>
      </dsp:txXfrm>
    </dsp:sp>
    <dsp:sp modelId="{B8EE9A50-E854-490C-B591-1FDF4C405416}">
      <dsp:nvSpPr>
        <dsp:cNvPr id="0" name=""/>
        <dsp:cNvSpPr/>
      </dsp:nvSpPr>
      <dsp:spPr>
        <a:xfrm>
          <a:off x="0" y="2109199"/>
          <a:ext cx="7916132" cy="1414337"/>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380" tIns="645668" rIns="61438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charset="0"/>
              <a:ea typeface="Arial" charset="0"/>
              <a:cs typeface="Arial" charset="0"/>
            </a:rPr>
            <a:t>A person whose gender identity aligns with the cultural notions of gender and the sex they were assigned at birth </a:t>
          </a:r>
        </a:p>
      </dsp:txBody>
      <dsp:txXfrm>
        <a:off x="0" y="2109199"/>
        <a:ext cx="7916132" cy="1414337"/>
      </dsp:txXfrm>
    </dsp:sp>
    <dsp:sp modelId="{430B5B30-90EC-4253-A5F2-6F1B7C4A76D2}">
      <dsp:nvSpPr>
        <dsp:cNvPr id="0" name=""/>
        <dsp:cNvSpPr/>
      </dsp:nvSpPr>
      <dsp:spPr>
        <a:xfrm>
          <a:off x="395806" y="1850696"/>
          <a:ext cx="5541292" cy="71606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48" tIns="0" rIns="209448" bIns="0" numCol="1" spcCol="1270" anchor="ctr" anchorCtr="0">
          <a:noAutofit/>
        </a:bodyPr>
        <a:lstStyle/>
        <a:p>
          <a:pPr lvl="0" algn="l" defTabSz="977900">
            <a:lnSpc>
              <a:spcPct val="90000"/>
            </a:lnSpc>
            <a:spcBef>
              <a:spcPct val="0"/>
            </a:spcBef>
            <a:spcAft>
              <a:spcPct val="35000"/>
            </a:spcAft>
          </a:pPr>
          <a:r>
            <a:rPr lang="en-US" sz="2200" kern="1200" dirty="0"/>
            <a:t>Cisgender</a:t>
          </a:r>
        </a:p>
      </dsp:txBody>
      <dsp:txXfrm>
        <a:off x="430761" y="1885651"/>
        <a:ext cx="5471382" cy="646153"/>
      </dsp:txXfrm>
    </dsp:sp>
    <dsp:sp modelId="{F1E865F8-6ABA-4205-A020-1F7F1B56FAFC}">
      <dsp:nvSpPr>
        <dsp:cNvPr id="0" name=""/>
        <dsp:cNvSpPr/>
      </dsp:nvSpPr>
      <dsp:spPr>
        <a:xfrm>
          <a:off x="0" y="3860060"/>
          <a:ext cx="7916132" cy="161122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380" tIns="645668" rIns="61438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charset="0"/>
              <a:ea typeface="Arial" charset="0"/>
              <a:cs typeface="Arial" charset="0"/>
            </a:rPr>
            <a:t>A person whose gender identity differs from their assigned gender/sex at birth and conventional notions of gender </a:t>
          </a:r>
        </a:p>
      </dsp:txBody>
      <dsp:txXfrm>
        <a:off x="0" y="3860060"/>
        <a:ext cx="7916132" cy="1611225"/>
      </dsp:txXfrm>
    </dsp:sp>
    <dsp:sp modelId="{A385F6C8-1318-4FCF-8474-D452A2E01B2A}">
      <dsp:nvSpPr>
        <dsp:cNvPr id="0" name=""/>
        <dsp:cNvSpPr/>
      </dsp:nvSpPr>
      <dsp:spPr>
        <a:xfrm>
          <a:off x="395806" y="3690936"/>
          <a:ext cx="5541292" cy="62668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448" tIns="0" rIns="209448" bIns="0" numCol="1" spcCol="1270" anchor="ctr" anchorCtr="0">
          <a:noAutofit/>
        </a:bodyPr>
        <a:lstStyle/>
        <a:p>
          <a:pPr lvl="0" algn="l" defTabSz="977900">
            <a:lnSpc>
              <a:spcPct val="90000"/>
            </a:lnSpc>
            <a:spcBef>
              <a:spcPct val="0"/>
            </a:spcBef>
            <a:spcAft>
              <a:spcPct val="35000"/>
            </a:spcAft>
          </a:pPr>
          <a:r>
            <a:rPr lang="en-US" sz="2200" kern="1200" dirty="0"/>
            <a:t>Transgender</a:t>
          </a:r>
        </a:p>
      </dsp:txBody>
      <dsp:txXfrm>
        <a:off x="426398" y="3721528"/>
        <a:ext cx="5480108" cy="565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E0355-882A-4E60-9970-564EEA4A11E6}">
      <dsp:nvSpPr>
        <dsp:cNvPr id="0" name=""/>
        <dsp:cNvSpPr/>
      </dsp:nvSpPr>
      <dsp:spPr>
        <a:xfrm>
          <a:off x="625791" y="3390864"/>
          <a:ext cx="7137037" cy="1736412"/>
        </a:xfrm>
        <a:prstGeom prst="rect">
          <a:avLst/>
        </a:prstGeom>
        <a:solidFill>
          <a:schemeClr val="accent2"/>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hemeClr val="accent2"/>
        </a:lnRef>
        <a:fillRef idx="3">
          <a:schemeClr val="accent2"/>
        </a:fillRef>
        <a:effectRef idx="3">
          <a:schemeClr val="accent2"/>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latin typeface="Arial" charset="0"/>
              <a:ea typeface="Arial" charset="0"/>
              <a:cs typeface="Arial" charset="0"/>
            </a:rPr>
            <a:t>Phenotypic Gender Transition </a:t>
          </a:r>
          <a:r>
            <a:rPr lang="en-US" sz="2400" kern="1200" dirty="0">
              <a:latin typeface="Arial" charset="0"/>
              <a:ea typeface="Arial" charset="0"/>
              <a:cs typeface="Arial" charset="0"/>
              <a:sym typeface="Wingdings"/>
            </a:rPr>
            <a:t></a:t>
          </a:r>
          <a:endParaRPr lang="en-US" sz="2400" kern="1200" dirty="0">
            <a:latin typeface="Arial" charset="0"/>
            <a:ea typeface="Arial" charset="0"/>
            <a:cs typeface="Arial" charset="0"/>
          </a:endParaRPr>
        </a:p>
      </dsp:txBody>
      <dsp:txXfrm>
        <a:off x="625791" y="3390864"/>
        <a:ext cx="7137037" cy="937662"/>
      </dsp:txXfrm>
    </dsp:sp>
    <dsp:sp modelId="{BF402340-287B-4C47-95B6-3BFAC129AA90}">
      <dsp:nvSpPr>
        <dsp:cNvPr id="0" name=""/>
        <dsp:cNvSpPr/>
      </dsp:nvSpPr>
      <dsp:spPr>
        <a:xfrm>
          <a:off x="880847" y="4213030"/>
          <a:ext cx="6626925" cy="997091"/>
        </a:xfrm>
        <a:prstGeom prst="rect">
          <a:avLst/>
        </a:prstGeom>
        <a:solidFill>
          <a:schemeClr val="accent5">
            <a:alpha val="90000"/>
          </a:schemeClr>
        </a:solidFill>
        <a:ln w="10795"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rtl="0">
            <a:lnSpc>
              <a:spcPct val="90000"/>
            </a:lnSpc>
            <a:spcBef>
              <a:spcPct val="0"/>
            </a:spcBef>
            <a:spcAft>
              <a:spcPct val="35000"/>
            </a:spcAft>
          </a:pPr>
          <a:r>
            <a:rPr lang="en-US" sz="1800" kern="1200" dirty="0">
              <a:solidFill>
                <a:schemeClr val="tx1"/>
              </a:solidFill>
              <a:latin typeface="Arial" charset="0"/>
              <a:ea typeface="Arial" charset="0"/>
              <a:cs typeface="Arial" charset="0"/>
            </a:rPr>
            <a:t>Process </a:t>
          </a:r>
          <a:r>
            <a:rPr lang="en-US" sz="1800" u="sng" kern="1200" dirty="0">
              <a:solidFill>
                <a:schemeClr val="tx1"/>
              </a:solidFill>
              <a:latin typeface="Arial" charset="0"/>
              <a:ea typeface="Arial" charset="0"/>
              <a:cs typeface="Arial" charset="0"/>
            </a:rPr>
            <a:t>and</a:t>
          </a:r>
          <a:r>
            <a:rPr lang="en-US" sz="1800" kern="1200" dirty="0">
              <a:solidFill>
                <a:schemeClr val="tx1"/>
              </a:solidFill>
              <a:latin typeface="Arial" charset="0"/>
              <a:ea typeface="Arial" charset="0"/>
              <a:cs typeface="Arial" charset="0"/>
            </a:rPr>
            <a:t> time when person goes from living as one gender to living as another gender </a:t>
          </a:r>
        </a:p>
      </dsp:txBody>
      <dsp:txXfrm>
        <a:off x="880847" y="4213030"/>
        <a:ext cx="6626925" cy="997091"/>
      </dsp:txXfrm>
    </dsp:sp>
    <dsp:sp modelId="{16548DAC-6CC4-46A0-B9D6-7822C4CFDC07}">
      <dsp:nvSpPr>
        <dsp:cNvPr id="0" name=""/>
        <dsp:cNvSpPr/>
      </dsp:nvSpPr>
      <dsp:spPr>
        <a:xfrm rot="10800000">
          <a:off x="120921" y="15935"/>
          <a:ext cx="7668456" cy="3333752"/>
        </a:xfrm>
        <a:prstGeom prst="upArrowCallout">
          <a:avLst/>
        </a:prstGeom>
        <a:solidFill>
          <a:schemeClr val="accent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hemeClr val="accent6"/>
        </a:lnRef>
        <a:fillRef idx="3">
          <a:schemeClr val="accent6"/>
        </a:fillRef>
        <a:effectRef idx="3">
          <a:schemeClr val="accent6"/>
        </a:effectRef>
        <a:fontRef idx="minor">
          <a:schemeClr val="lt1"/>
        </a:fontRef>
      </dsp:style>
      <dsp:txBody>
        <a:bodyPr spcFirstLastPara="0" vert="horz" wrap="square" lIns="170688" tIns="170688" rIns="170688" bIns="170688" numCol="1" spcCol="1270" anchor="t" anchorCtr="0">
          <a:noAutofit/>
        </a:bodyPr>
        <a:lstStyle/>
        <a:p>
          <a:pPr lvl="0" algn="ctr" defTabSz="1066800" rtl="0">
            <a:lnSpc>
              <a:spcPct val="90000"/>
            </a:lnSpc>
            <a:spcBef>
              <a:spcPct val="0"/>
            </a:spcBef>
            <a:spcAft>
              <a:spcPct val="35000"/>
            </a:spcAft>
          </a:pPr>
          <a:r>
            <a:rPr lang="en-US" sz="2400" kern="1200" dirty="0">
              <a:latin typeface="Arial" charset="0"/>
              <a:ea typeface="Arial" charset="0"/>
              <a:cs typeface="Arial" charset="0"/>
            </a:rPr>
            <a:t>Identities include but are not limited to</a:t>
          </a:r>
        </a:p>
      </dsp:txBody>
      <dsp:txXfrm rot="-10800000">
        <a:off x="120921" y="15935"/>
        <a:ext cx="7668456" cy="1170147"/>
      </dsp:txXfrm>
    </dsp:sp>
    <dsp:sp modelId="{BCF5BC98-24B6-4018-B8EA-B2738F66A758}">
      <dsp:nvSpPr>
        <dsp:cNvPr id="0" name=""/>
        <dsp:cNvSpPr/>
      </dsp:nvSpPr>
      <dsp:spPr>
        <a:xfrm>
          <a:off x="302032" y="729061"/>
          <a:ext cx="1998672" cy="1459283"/>
        </a:xfrm>
        <a:prstGeom prst="rect">
          <a:avLst/>
        </a:prstGeom>
        <a:solidFill>
          <a:schemeClr val="accent3">
            <a:alpha val="90000"/>
          </a:schemeClr>
        </a:solidFill>
        <a:ln w="10795" cap="flat" cmpd="sng" algn="ctr">
          <a:solidFill>
            <a:schemeClr val="accent6"/>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Asserted female</a:t>
          </a:r>
        </a:p>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MTF = male to female, transgender woman </a:t>
          </a:r>
        </a:p>
      </dsp:txBody>
      <dsp:txXfrm>
        <a:off x="302032" y="729061"/>
        <a:ext cx="1998672" cy="1459283"/>
      </dsp:txXfrm>
    </dsp:sp>
    <dsp:sp modelId="{0692956C-7C27-477F-A300-C0B24D40D445}">
      <dsp:nvSpPr>
        <dsp:cNvPr id="0" name=""/>
        <dsp:cNvSpPr/>
      </dsp:nvSpPr>
      <dsp:spPr>
        <a:xfrm>
          <a:off x="2503206" y="729061"/>
          <a:ext cx="2608776" cy="1459283"/>
        </a:xfrm>
        <a:prstGeom prst="rect">
          <a:avLst/>
        </a:prstGeom>
        <a:solidFill>
          <a:schemeClr val="accent3">
            <a:alpha val="90000"/>
          </a:schemeClr>
        </a:solidFill>
        <a:ln w="10795" cap="flat" cmpd="sng" algn="ctr">
          <a:solidFill>
            <a:schemeClr val="accent6"/>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Gender Queer</a:t>
          </a:r>
        </a:p>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Non-binary </a:t>
          </a:r>
        </a:p>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Trans feminine, Trans masculine, </a:t>
          </a:r>
          <a:r>
            <a:rPr lang="en-US" sz="1800" b="0" kern="1200" dirty="0" err="1">
              <a:solidFill>
                <a:srgbClr val="FFFFFF"/>
              </a:solidFill>
              <a:latin typeface="Arial" charset="0"/>
              <a:ea typeface="Arial" charset="0"/>
              <a:cs typeface="Arial" charset="0"/>
            </a:rPr>
            <a:t>Agender</a:t>
          </a:r>
          <a:endParaRPr lang="en-US" sz="1800" b="0" kern="1200" dirty="0">
            <a:solidFill>
              <a:srgbClr val="FFFFFF"/>
            </a:solidFill>
            <a:latin typeface="Arial" charset="0"/>
            <a:ea typeface="Arial" charset="0"/>
            <a:cs typeface="Arial" charset="0"/>
          </a:endParaRPr>
        </a:p>
      </dsp:txBody>
      <dsp:txXfrm>
        <a:off x="2503206" y="729061"/>
        <a:ext cx="2608776" cy="1459283"/>
      </dsp:txXfrm>
    </dsp:sp>
    <dsp:sp modelId="{3FA3E8BB-4E8F-4F6A-ACD0-5D42F3ED2708}">
      <dsp:nvSpPr>
        <dsp:cNvPr id="0" name=""/>
        <dsp:cNvSpPr/>
      </dsp:nvSpPr>
      <dsp:spPr>
        <a:xfrm>
          <a:off x="5364732" y="729061"/>
          <a:ext cx="2253015" cy="1459283"/>
        </a:xfrm>
        <a:prstGeom prst="rect">
          <a:avLst/>
        </a:prstGeom>
        <a:solidFill>
          <a:schemeClr val="accent3">
            <a:alpha val="90000"/>
          </a:schemeClr>
        </a:solidFill>
        <a:ln w="10795" cap="flat" cmpd="sng" algn="ctr">
          <a:solidFill>
            <a:schemeClr val="accent6"/>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Asserted male</a:t>
          </a:r>
        </a:p>
        <a:p>
          <a:pPr lvl="0" algn="ctr" defTabSz="800100" rtl="0">
            <a:lnSpc>
              <a:spcPct val="90000"/>
            </a:lnSpc>
            <a:spcBef>
              <a:spcPct val="0"/>
            </a:spcBef>
            <a:spcAft>
              <a:spcPct val="35000"/>
            </a:spcAft>
          </a:pPr>
          <a:r>
            <a:rPr lang="en-US" sz="1800" b="0" kern="1200" dirty="0">
              <a:solidFill>
                <a:srgbClr val="FFFFFF"/>
              </a:solidFill>
              <a:latin typeface="Arial" charset="0"/>
              <a:ea typeface="Arial" charset="0"/>
              <a:cs typeface="Arial" charset="0"/>
            </a:rPr>
            <a:t>FTM = female to male, transgender man </a:t>
          </a:r>
        </a:p>
      </dsp:txBody>
      <dsp:txXfrm>
        <a:off x="5364732" y="729061"/>
        <a:ext cx="2253015" cy="14592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8E8D8-43A9-4F62-8D03-87807425DEF3}">
      <dsp:nvSpPr>
        <dsp:cNvPr id="0" name=""/>
        <dsp:cNvSpPr/>
      </dsp:nvSpPr>
      <dsp:spPr>
        <a:xfrm>
          <a:off x="0" y="887905"/>
          <a:ext cx="7775276" cy="101209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448" tIns="583184" rIns="60344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charset="0"/>
              <a:ea typeface="Arial" charset="0"/>
              <a:cs typeface="Arial" charset="0"/>
            </a:rPr>
            <a:t>Sexual attraction to people of any sex or gender</a:t>
          </a:r>
        </a:p>
      </dsp:txBody>
      <dsp:txXfrm>
        <a:off x="0" y="887905"/>
        <a:ext cx="7775276" cy="1012095"/>
      </dsp:txXfrm>
    </dsp:sp>
    <dsp:sp modelId="{85A32751-F618-4C24-B37E-23AB8509690E}">
      <dsp:nvSpPr>
        <dsp:cNvPr id="0" name=""/>
        <dsp:cNvSpPr/>
      </dsp:nvSpPr>
      <dsp:spPr>
        <a:xfrm>
          <a:off x="388763" y="54873"/>
          <a:ext cx="6502984" cy="127608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21" tIns="0" rIns="205721" bIns="0" numCol="1" spcCol="1270" anchor="ctr" anchorCtr="0">
          <a:noAutofit/>
        </a:bodyPr>
        <a:lstStyle/>
        <a:p>
          <a:pPr lvl="0" algn="l" defTabSz="1066800">
            <a:lnSpc>
              <a:spcPct val="90000"/>
            </a:lnSpc>
            <a:spcBef>
              <a:spcPct val="0"/>
            </a:spcBef>
            <a:spcAft>
              <a:spcPct val="35000"/>
            </a:spcAft>
          </a:pPr>
          <a:r>
            <a:rPr lang="en-US" sz="2400" kern="1200" dirty="0">
              <a:latin typeface="Arial" charset="0"/>
              <a:ea typeface="Arial" charset="0"/>
              <a:cs typeface="Arial" charset="0"/>
            </a:rPr>
            <a:t>Pansexual</a:t>
          </a:r>
        </a:p>
      </dsp:txBody>
      <dsp:txXfrm>
        <a:off x="451056" y="117166"/>
        <a:ext cx="6378398" cy="1151498"/>
      </dsp:txXfrm>
    </dsp:sp>
    <dsp:sp modelId="{B8EE9A50-E854-490C-B591-1FDF4C405416}">
      <dsp:nvSpPr>
        <dsp:cNvPr id="0" name=""/>
        <dsp:cNvSpPr/>
      </dsp:nvSpPr>
      <dsp:spPr>
        <a:xfrm>
          <a:off x="0" y="2284687"/>
          <a:ext cx="7775276" cy="106455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448" tIns="583184" rIns="60344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charset="0"/>
              <a:ea typeface="Arial" charset="0"/>
              <a:cs typeface="Arial" charset="0"/>
            </a:rPr>
            <a:t>A person who does not experience sexual attraction</a:t>
          </a:r>
        </a:p>
      </dsp:txBody>
      <dsp:txXfrm>
        <a:off x="0" y="2284687"/>
        <a:ext cx="7775276" cy="1064555"/>
      </dsp:txXfrm>
    </dsp:sp>
    <dsp:sp modelId="{430B5B30-90EC-4253-A5F2-6F1B7C4A76D2}">
      <dsp:nvSpPr>
        <dsp:cNvPr id="0" name=""/>
        <dsp:cNvSpPr/>
      </dsp:nvSpPr>
      <dsp:spPr>
        <a:xfrm>
          <a:off x="388763" y="2051200"/>
          <a:ext cx="5442693" cy="64676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21" tIns="0" rIns="205721" bIns="0" numCol="1" spcCol="1270" anchor="ctr" anchorCtr="0">
          <a:noAutofit/>
        </a:bodyPr>
        <a:lstStyle/>
        <a:p>
          <a:pPr lvl="0" algn="l" defTabSz="1066800">
            <a:lnSpc>
              <a:spcPct val="90000"/>
            </a:lnSpc>
            <a:spcBef>
              <a:spcPct val="0"/>
            </a:spcBef>
            <a:spcAft>
              <a:spcPct val="35000"/>
            </a:spcAft>
          </a:pPr>
          <a:r>
            <a:rPr lang="en-US" sz="2400" kern="1200" dirty="0">
              <a:latin typeface="Arial" charset="0"/>
              <a:ea typeface="Arial" charset="0"/>
              <a:cs typeface="Arial" charset="0"/>
            </a:rPr>
            <a:t>Asexual</a:t>
          </a:r>
        </a:p>
      </dsp:txBody>
      <dsp:txXfrm>
        <a:off x="420336" y="2082773"/>
        <a:ext cx="5379547" cy="583620"/>
      </dsp:txXfrm>
    </dsp:sp>
    <dsp:sp modelId="{F1E865F8-6ABA-4205-A020-1F7F1B56FAFC}">
      <dsp:nvSpPr>
        <dsp:cNvPr id="0" name=""/>
        <dsp:cNvSpPr/>
      </dsp:nvSpPr>
      <dsp:spPr>
        <a:xfrm>
          <a:off x="0" y="3678300"/>
          <a:ext cx="7775276" cy="1808099"/>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448" tIns="583184" rIns="60344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charset="0"/>
              <a:ea typeface="Arial" charset="0"/>
              <a:cs typeface="Arial" charset="0"/>
            </a:rPr>
            <a:t>An umbrella term that may include the entire LGBT community and also people who fit outside social norms of sexual identity and gender expression; emphasizes fluid and experience-based identities and attractions</a:t>
          </a:r>
        </a:p>
      </dsp:txBody>
      <dsp:txXfrm>
        <a:off x="0" y="3678300"/>
        <a:ext cx="7775276" cy="1808099"/>
      </dsp:txXfrm>
    </dsp:sp>
    <dsp:sp modelId="{A385F6C8-1318-4FCF-8474-D452A2E01B2A}">
      <dsp:nvSpPr>
        <dsp:cNvPr id="0" name=""/>
        <dsp:cNvSpPr/>
      </dsp:nvSpPr>
      <dsp:spPr>
        <a:xfrm>
          <a:off x="388763" y="3500442"/>
          <a:ext cx="5442693" cy="56603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21" tIns="0" rIns="205721" bIns="0" numCol="1" spcCol="1270" anchor="ctr" anchorCtr="0">
          <a:noAutofit/>
        </a:bodyPr>
        <a:lstStyle/>
        <a:p>
          <a:pPr lvl="0" algn="l" defTabSz="1066800">
            <a:lnSpc>
              <a:spcPct val="90000"/>
            </a:lnSpc>
            <a:spcBef>
              <a:spcPct val="0"/>
            </a:spcBef>
            <a:spcAft>
              <a:spcPct val="35000"/>
            </a:spcAft>
          </a:pPr>
          <a:r>
            <a:rPr lang="en-US" sz="2400" kern="1200" dirty="0">
              <a:latin typeface="Arial" charset="0"/>
              <a:ea typeface="Arial" charset="0"/>
              <a:cs typeface="Arial" charset="0"/>
            </a:rPr>
            <a:t>Queer</a:t>
          </a:r>
        </a:p>
      </dsp:txBody>
      <dsp:txXfrm>
        <a:off x="416395" y="3528074"/>
        <a:ext cx="5387429" cy="510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89F18-5FE5-4A86-B4EA-E828E7E1152C}">
      <dsp:nvSpPr>
        <dsp:cNvPr id="0" name=""/>
        <dsp:cNvSpPr/>
      </dsp:nvSpPr>
      <dsp:spPr>
        <a:xfrm rot="5400000">
          <a:off x="4735163" y="-1779918"/>
          <a:ext cx="1100137" cy="4974336"/>
        </a:xfrm>
        <a:prstGeom prst="round2SameRect">
          <a:avLst/>
        </a:prstGeom>
        <a:solidFill>
          <a:schemeClr val="accent4">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bg1"/>
              </a:solidFill>
              <a:latin typeface="Arial" charset="0"/>
              <a:ea typeface="Arial" charset="0"/>
              <a:cs typeface="Arial" charset="0"/>
            </a:rPr>
            <a:t>clothes, hair, shoes, toys, </a:t>
          </a:r>
          <a:r>
            <a:rPr lang="en-US" sz="2400" kern="1200" dirty="0" err="1">
              <a:solidFill>
                <a:schemeClr val="bg1"/>
              </a:solidFill>
              <a:latin typeface="Arial" charset="0"/>
              <a:ea typeface="Arial" charset="0"/>
              <a:cs typeface="Arial" charset="0"/>
            </a:rPr>
            <a:t>GnRH</a:t>
          </a:r>
          <a:r>
            <a:rPr lang="en-US" sz="2400" kern="1200" dirty="0">
              <a:solidFill>
                <a:schemeClr val="bg1"/>
              </a:solidFill>
              <a:latin typeface="Arial" charset="0"/>
              <a:ea typeface="Arial" charset="0"/>
              <a:cs typeface="Arial" charset="0"/>
            </a:rPr>
            <a:t> analogues</a:t>
          </a:r>
        </a:p>
      </dsp:txBody>
      <dsp:txXfrm rot="-5400000">
        <a:off x="2798064" y="210885"/>
        <a:ext cx="4920632" cy="992729"/>
      </dsp:txXfrm>
    </dsp:sp>
    <dsp:sp modelId="{B0E7047B-B86F-4066-B47B-87F92C77E273}">
      <dsp:nvSpPr>
        <dsp:cNvPr id="0" name=""/>
        <dsp:cNvSpPr/>
      </dsp:nvSpPr>
      <dsp:spPr>
        <a:xfrm>
          <a:off x="0" y="0"/>
          <a:ext cx="2798064" cy="1375171"/>
        </a:xfrm>
        <a:prstGeom prst="roundRect">
          <a:avLst/>
        </a:prstGeom>
        <a:solidFill>
          <a:schemeClr val="accent2">
            <a:lumMod val="60000"/>
            <a:lumOff val="4000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latin typeface="Arial" charset="0"/>
              <a:ea typeface="Arial" charset="0"/>
              <a:cs typeface="Arial" charset="0"/>
            </a:rPr>
            <a:t>Reversible </a:t>
          </a:r>
        </a:p>
      </dsp:txBody>
      <dsp:txXfrm>
        <a:off x="67130" y="67130"/>
        <a:ext cx="2663804" cy="1240911"/>
      </dsp:txXfrm>
    </dsp:sp>
    <dsp:sp modelId="{8B2A061B-6CF5-4C56-8D36-1167E0A95F05}">
      <dsp:nvSpPr>
        <dsp:cNvPr id="0" name=""/>
        <dsp:cNvSpPr/>
      </dsp:nvSpPr>
      <dsp:spPr>
        <a:xfrm rot="5400000">
          <a:off x="4735163" y="-353568"/>
          <a:ext cx="1100137" cy="4974336"/>
        </a:xfrm>
        <a:prstGeom prst="round2SameRect">
          <a:avLst/>
        </a:prstGeom>
        <a:solidFill>
          <a:schemeClr val="accent4">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err="1">
              <a:solidFill>
                <a:srgbClr val="FFFFFF"/>
              </a:solidFill>
              <a:latin typeface="Arial" charset="0"/>
              <a:ea typeface="Arial" charset="0"/>
              <a:cs typeface="Arial" charset="0"/>
            </a:rPr>
            <a:t>masculizing</a:t>
          </a:r>
          <a:r>
            <a:rPr lang="en-US" sz="2400" kern="1200" dirty="0">
              <a:solidFill>
                <a:srgbClr val="FFFFFF"/>
              </a:solidFill>
              <a:latin typeface="Arial" charset="0"/>
              <a:ea typeface="Arial" charset="0"/>
              <a:cs typeface="Arial" charset="0"/>
            </a:rPr>
            <a:t> and feminizing hormone therapy</a:t>
          </a:r>
        </a:p>
      </dsp:txBody>
      <dsp:txXfrm rot="-5400000">
        <a:off x="2798064" y="1637235"/>
        <a:ext cx="4920632" cy="992729"/>
      </dsp:txXfrm>
    </dsp:sp>
    <dsp:sp modelId="{9D4731D0-D469-4E79-9F6A-A65F9253B030}">
      <dsp:nvSpPr>
        <dsp:cNvPr id="0" name=""/>
        <dsp:cNvSpPr/>
      </dsp:nvSpPr>
      <dsp:spPr>
        <a:xfrm>
          <a:off x="0" y="1446014"/>
          <a:ext cx="2798064" cy="1375171"/>
        </a:xfrm>
        <a:prstGeom prst="roundRect">
          <a:avLst/>
        </a:prstGeom>
        <a:solidFill>
          <a:schemeClr val="accent2">
            <a:lumMod val="60000"/>
            <a:lumOff val="4000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latin typeface="Arial" charset="0"/>
              <a:ea typeface="Arial" charset="0"/>
              <a:cs typeface="Arial" charset="0"/>
            </a:rPr>
            <a:t>Partially reversible</a:t>
          </a:r>
        </a:p>
      </dsp:txBody>
      <dsp:txXfrm>
        <a:off x="67130" y="1513144"/>
        <a:ext cx="2663804" cy="1240911"/>
      </dsp:txXfrm>
    </dsp:sp>
    <dsp:sp modelId="{F7979D1F-12B7-421D-B948-C848D09CE35B}">
      <dsp:nvSpPr>
        <dsp:cNvPr id="0" name=""/>
        <dsp:cNvSpPr/>
      </dsp:nvSpPr>
      <dsp:spPr>
        <a:xfrm rot="5400000">
          <a:off x="4735163" y="1110902"/>
          <a:ext cx="1100137" cy="4974336"/>
        </a:xfrm>
        <a:prstGeom prst="round2SameRect">
          <a:avLst/>
        </a:prstGeom>
        <a:solidFill>
          <a:schemeClr val="accent4">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rgbClr val="FFFFFF"/>
              </a:solidFill>
              <a:latin typeface="Arial" charset="0"/>
              <a:ea typeface="Arial" charset="0"/>
              <a:cs typeface="Arial" charset="0"/>
            </a:rPr>
            <a:t>Surgical interventions</a:t>
          </a:r>
        </a:p>
      </dsp:txBody>
      <dsp:txXfrm rot="-5400000">
        <a:off x="2798064" y="3101705"/>
        <a:ext cx="4920632" cy="992729"/>
      </dsp:txXfrm>
    </dsp:sp>
    <dsp:sp modelId="{0A0C9442-2C5E-4387-A6A4-54336E4B30BF}">
      <dsp:nvSpPr>
        <dsp:cNvPr id="0" name=""/>
        <dsp:cNvSpPr/>
      </dsp:nvSpPr>
      <dsp:spPr>
        <a:xfrm>
          <a:off x="0" y="2892028"/>
          <a:ext cx="2798064" cy="1375171"/>
        </a:xfrm>
        <a:prstGeom prst="roundRect">
          <a:avLst/>
        </a:prstGeom>
        <a:solidFill>
          <a:schemeClr val="accent2">
            <a:lumMod val="60000"/>
            <a:lumOff val="4000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latin typeface="Arial" charset="0"/>
              <a:ea typeface="Arial" charset="0"/>
              <a:cs typeface="Arial" charset="0"/>
            </a:rPr>
            <a:t>Irreversible</a:t>
          </a:r>
          <a:r>
            <a:rPr lang="en-US" sz="4100" kern="1200" dirty="0">
              <a:latin typeface="Arial" charset="0"/>
              <a:ea typeface="Arial" charset="0"/>
              <a:cs typeface="Arial" charset="0"/>
            </a:rPr>
            <a:t> </a:t>
          </a:r>
        </a:p>
      </dsp:txBody>
      <dsp:txXfrm>
        <a:off x="67130" y="2959158"/>
        <a:ext cx="2663804" cy="12409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42406-9F4C-2742-B9B6-902B0E0D4B49}">
      <dsp:nvSpPr>
        <dsp:cNvPr id="0" name=""/>
        <dsp:cNvSpPr/>
      </dsp:nvSpPr>
      <dsp:spPr>
        <a:xfrm>
          <a:off x="2832977" y="1786"/>
          <a:ext cx="1451497" cy="1451497"/>
        </a:xfrm>
        <a:prstGeom prst="ellipse">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b="1" kern="1200" dirty="0">
              <a:solidFill>
                <a:schemeClr val="bg1"/>
              </a:solidFill>
              <a:latin typeface="Arial" charset="0"/>
              <a:ea typeface="Arial" charset="0"/>
              <a:cs typeface="Arial" charset="0"/>
            </a:rPr>
            <a:t>Gender or Sexual Minority</a:t>
          </a:r>
        </a:p>
      </dsp:txBody>
      <dsp:txXfrm>
        <a:off x="3045544" y="214353"/>
        <a:ext cx="1026363" cy="1026363"/>
      </dsp:txXfrm>
    </dsp:sp>
    <dsp:sp modelId="{853C4B6A-77B4-4C4C-B4A2-EB4CA03944A9}">
      <dsp:nvSpPr>
        <dsp:cNvPr id="0" name=""/>
        <dsp:cNvSpPr/>
      </dsp:nvSpPr>
      <dsp:spPr>
        <a:xfrm rot="1800000">
          <a:off x="4300126" y="1022053"/>
          <a:ext cx="385934" cy="489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chemeClr val="bg1"/>
            </a:solidFill>
            <a:latin typeface="Arial" charset="0"/>
            <a:ea typeface="Arial" charset="0"/>
            <a:cs typeface="Arial" charset="0"/>
          </a:endParaRPr>
        </a:p>
      </dsp:txBody>
      <dsp:txXfrm>
        <a:off x="4307882" y="1091084"/>
        <a:ext cx="270154" cy="293928"/>
      </dsp:txXfrm>
    </dsp:sp>
    <dsp:sp modelId="{7C11EBC7-C956-6A48-9FEC-607E79BCBFEE}">
      <dsp:nvSpPr>
        <dsp:cNvPr id="0" name=""/>
        <dsp:cNvSpPr/>
      </dsp:nvSpPr>
      <dsp:spPr>
        <a:xfrm>
          <a:off x="4720632" y="1091625"/>
          <a:ext cx="1451497" cy="1451497"/>
        </a:xfrm>
        <a:prstGeom prst="ellipse">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C00000"/>
              </a:solidFill>
              <a:latin typeface="Arial" charset="0"/>
              <a:ea typeface="Arial" charset="0"/>
              <a:cs typeface="Arial" charset="0"/>
            </a:rPr>
            <a:t>Stigma</a:t>
          </a:r>
        </a:p>
      </dsp:txBody>
      <dsp:txXfrm>
        <a:off x="4933199" y="1304192"/>
        <a:ext cx="1026363" cy="1026363"/>
      </dsp:txXfrm>
    </dsp:sp>
    <dsp:sp modelId="{555506EF-4F1C-F349-BC72-82BD0F69EE38}">
      <dsp:nvSpPr>
        <dsp:cNvPr id="0" name=""/>
        <dsp:cNvSpPr/>
      </dsp:nvSpPr>
      <dsp:spPr>
        <a:xfrm rot="5279983">
          <a:off x="5326721" y="2581036"/>
          <a:ext cx="309770" cy="489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chemeClr val="bg1"/>
            </a:solidFill>
            <a:latin typeface="Arial" charset="0"/>
            <a:ea typeface="Arial" charset="0"/>
            <a:cs typeface="Arial" charset="0"/>
          </a:endParaRPr>
        </a:p>
      </dsp:txBody>
      <dsp:txXfrm>
        <a:off x="5371565" y="2632575"/>
        <a:ext cx="216839" cy="293928"/>
      </dsp:txXfrm>
    </dsp:sp>
    <dsp:sp modelId="{197F8396-B830-BD4E-B368-FA37DAEF4E80}">
      <dsp:nvSpPr>
        <dsp:cNvPr id="0" name=""/>
        <dsp:cNvSpPr/>
      </dsp:nvSpPr>
      <dsp:spPr>
        <a:xfrm>
          <a:off x="3402910" y="3126745"/>
          <a:ext cx="4229097" cy="1451497"/>
        </a:xfrm>
        <a:prstGeom prst="ellipse">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Arial" charset="0"/>
              <a:ea typeface="Arial" charset="0"/>
              <a:cs typeface="Arial" charset="0"/>
            </a:rPr>
            <a:t>Prejudice, Discrimination, Abuse, Lack of Acceptance, Isolation, Esteem, Resources</a:t>
          </a:r>
        </a:p>
      </dsp:txBody>
      <dsp:txXfrm>
        <a:off x="4022247" y="3339312"/>
        <a:ext cx="2990423" cy="1026363"/>
      </dsp:txXfrm>
    </dsp:sp>
    <dsp:sp modelId="{72D0DFE1-34AF-D44B-B04F-15F59F0E8B8C}">
      <dsp:nvSpPr>
        <dsp:cNvPr id="0" name=""/>
        <dsp:cNvSpPr/>
      </dsp:nvSpPr>
      <dsp:spPr>
        <a:xfrm rot="8866851">
          <a:off x="4303824" y="4523380"/>
          <a:ext cx="379917" cy="489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chemeClr val="bg1"/>
            </a:solidFill>
            <a:latin typeface="Arial" charset="0"/>
            <a:ea typeface="Arial" charset="0"/>
            <a:cs typeface="Arial" charset="0"/>
          </a:endParaRPr>
        </a:p>
      </dsp:txBody>
      <dsp:txXfrm rot="10800000">
        <a:off x="4409024" y="4590973"/>
        <a:ext cx="265942" cy="293928"/>
      </dsp:txXfrm>
    </dsp:sp>
    <dsp:sp modelId="{9F99DEDB-3B60-0D4B-B391-90E6443D55BD}">
      <dsp:nvSpPr>
        <dsp:cNvPr id="0" name=""/>
        <dsp:cNvSpPr/>
      </dsp:nvSpPr>
      <dsp:spPr>
        <a:xfrm>
          <a:off x="2832977" y="4361139"/>
          <a:ext cx="1451497" cy="1451497"/>
        </a:xfrm>
        <a:prstGeom prst="ellipse">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C00000"/>
              </a:solidFill>
              <a:latin typeface="Arial" charset="0"/>
              <a:ea typeface="Arial" charset="0"/>
              <a:cs typeface="Arial" charset="0"/>
            </a:rPr>
            <a:t>Minority Stress</a:t>
          </a:r>
        </a:p>
      </dsp:txBody>
      <dsp:txXfrm>
        <a:off x="3045544" y="4573706"/>
        <a:ext cx="1026363" cy="1026363"/>
      </dsp:txXfrm>
    </dsp:sp>
    <dsp:sp modelId="{7F1D305C-1A8F-F74E-82DF-6E7A38831551}">
      <dsp:nvSpPr>
        <dsp:cNvPr id="0" name=""/>
        <dsp:cNvSpPr/>
      </dsp:nvSpPr>
      <dsp:spPr>
        <a:xfrm rot="12600000">
          <a:off x="2502604" y="4327700"/>
          <a:ext cx="330836" cy="489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chemeClr val="bg1"/>
            </a:solidFill>
            <a:latin typeface="Arial" charset="0"/>
            <a:ea typeface="Arial" charset="0"/>
            <a:cs typeface="Arial" charset="0"/>
          </a:endParaRPr>
        </a:p>
      </dsp:txBody>
      <dsp:txXfrm rot="10800000">
        <a:off x="2595206" y="4450489"/>
        <a:ext cx="231585" cy="293928"/>
      </dsp:txXfrm>
    </dsp:sp>
    <dsp:sp modelId="{ED57C477-D1D4-E44B-852F-743F0C341AD7}">
      <dsp:nvSpPr>
        <dsp:cNvPr id="0" name=""/>
        <dsp:cNvSpPr/>
      </dsp:nvSpPr>
      <dsp:spPr>
        <a:xfrm>
          <a:off x="795346" y="3271301"/>
          <a:ext cx="1751449" cy="1451497"/>
        </a:xfrm>
        <a:prstGeom prst="ellipse">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solidFill>
                <a:schemeClr val="bg1"/>
              </a:solidFill>
              <a:latin typeface="Arial" charset="0"/>
              <a:ea typeface="Arial" charset="0"/>
              <a:cs typeface="Arial" charset="0"/>
            </a:rPr>
            <a:t>Anxiety, Depression</a:t>
          </a:r>
        </a:p>
      </dsp:txBody>
      <dsp:txXfrm>
        <a:off x="1051840" y="3483868"/>
        <a:ext cx="1238461" cy="1026363"/>
      </dsp:txXfrm>
    </dsp:sp>
    <dsp:sp modelId="{D08F4BE9-7DFF-AA43-8925-8A5372DD0038}">
      <dsp:nvSpPr>
        <dsp:cNvPr id="0" name=""/>
        <dsp:cNvSpPr/>
      </dsp:nvSpPr>
      <dsp:spPr>
        <a:xfrm rot="16200000">
          <a:off x="1478103" y="2673194"/>
          <a:ext cx="385934" cy="489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chemeClr val="bg1"/>
            </a:solidFill>
            <a:latin typeface="Arial" charset="0"/>
            <a:ea typeface="Arial" charset="0"/>
            <a:cs typeface="Arial" charset="0"/>
          </a:endParaRPr>
        </a:p>
      </dsp:txBody>
      <dsp:txXfrm>
        <a:off x="1535993" y="2829060"/>
        <a:ext cx="270154" cy="293928"/>
      </dsp:txXfrm>
    </dsp:sp>
    <dsp:sp modelId="{2A8ABD05-834E-4A48-BE27-BE1F51438CDD}">
      <dsp:nvSpPr>
        <dsp:cNvPr id="0" name=""/>
        <dsp:cNvSpPr/>
      </dsp:nvSpPr>
      <dsp:spPr>
        <a:xfrm>
          <a:off x="71077" y="1091625"/>
          <a:ext cx="3199986" cy="1451497"/>
        </a:xfrm>
        <a:prstGeom prst="ellipse">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Arial" charset="0"/>
              <a:ea typeface="Arial" charset="0"/>
              <a:cs typeface="Arial" charset="0"/>
            </a:rPr>
            <a:t>Suicide, Substance Use, SES Disadvantage, Victimization</a:t>
          </a:r>
        </a:p>
      </dsp:txBody>
      <dsp:txXfrm>
        <a:off x="539704" y="1304192"/>
        <a:ext cx="2262732" cy="1026363"/>
      </dsp:txXfrm>
    </dsp:sp>
    <dsp:sp modelId="{E83B36B1-3C42-3142-80B4-F55D65B875B0}">
      <dsp:nvSpPr>
        <dsp:cNvPr id="0" name=""/>
        <dsp:cNvSpPr/>
      </dsp:nvSpPr>
      <dsp:spPr>
        <a:xfrm rot="19800000">
          <a:off x="2168479" y="578269"/>
          <a:ext cx="525515" cy="489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chemeClr val="bg1"/>
            </a:solidFill>
            <a:latin typeface="Arial" charset="0"/>
            <a:ea typeface="Arial" charset="0"/>
            <a:cs typeface="Arial" charset="0"/>
          </a:endParaRPr>
        </a:p>
      </dsp:txBody>
      <dsp:txXfrm>
        <a:off x="2178324" y="712986"/>
        <a:ext cx="378551" cy="2939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89F18-5FE5-4A86-B4EA-E828E7E1152C}">
      <dsp:nvSpPr>
        <dsp:cNvPr id="0" name=""/>
        <dsp:cNvSpPr/>
      </dsp:nvSpPr>
      <dsp:spPr>
        <a:xfrm rot="5400000">
          <a:off x="4735163" y="-1797498"/>
          <a:ext cx="1100137" cy="4974336"/>
        </a:xfrm>
        <a:prstGeom prst="round2SameRect">
          <a:avLst/>
        </a:prstGeom>
        <a:solidFill>
          <a:schemeClr val="accent5">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bg1"/>
              </a:solidFill>
            </a:rPr>
            <a:t>Clothes, hair, shoes, toys</a:t>
          </a:r>
        </a:p>
        <a:p>
          <a:pPr marL="228600" lvl="1" indent="-228600" algn="l" defTabSz="1066800" rtl="0">
            <a:lnSpc>
              <a:spcPct val="90000"/>
            </a:lnSpc>
            <a:spcBef>
              <a:spcPct val="0"/>
            </a:spcBef>
            <a:spcAft>
              <a:spcPct val="15000"/>
            </a:spcAft>
            <a:buChar char="••"/>
          </a:pPr>
          <a:r>
            <a:rPr lang="en-US" sz="2400" kern="1200" dirty="0">
              <a:solidFill>
                <a:schemeClr val="bg1"/>
              </a:solidFill>
            </a:rPr>
            <a:t>GnRH analogues</a:t>
          </a:r>
        </a:p>
      </dsp:txBody>
      <dsp:txXfrm rot="-5400000">
        <a:off x="2798064" y="193305"/>
        <a:ext cx="4920632" cy="992729"/>
      </dsp:txXfrm>
    </dsp:sp>
    <dsp:sp modelId="{B0E7047B-B86F-4066-B47B-87F92C77E273}">
      <dsp:nvSpPr>
        <dsp:cNvPr id="0" name=""/>
        <dsp:cNvSpPr/>
      </dsp:nvSpPr>
      <dsp:spPr>
        <a:xfrm>
          <a:off x="0" y="2083"/>
          <a:ext cx="2798064" cy="1375171"/>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Reversible </a:t>
          </a:r>
        </a:p>
      </dsp:txBody>
      <dsp:txXfrm>
        <a:off x="67130" y="69213"/>
        <a:ext cx="2663804" cy="1240911"/>
      </dsp:txXfrm>
    </dsp:sp>
    <dsp:sp modelId="{8B2A061B-6CF5-4C56-8D36-1167E0A95F05}">
      <dsp:nvSpPr>
        <dsp:cNvPr id="0" name=""/>
        <dsp:cNvSpPr/>
      </dsp:nvSpPr>
      <dsp:spPr>
        <a:xfrm rot="5400000">
          <a:off x="4735163" y="-353568"/>
          <a:ext cx="1100137" cy="4974336"/>
        </a:xfrm>
        <a:prstGeom prst="round2SameRect">
          <a:avLst/>
        </a:prstGeom>
        <a:solidFill>
          <a:schemeClr val="accent5">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err="1">
              <a:solidFill>
                <a:schemeClr val="bg1"/>
              </a:solidFill>
            </a:rPr>
            <a:t>Masculizing</a:t>
          </a:r>
          <a:r>
            <a:rPr lang="en-US" sz="2400" kern="1200" dirty="0">
              <a:solidFill>
                <a:schemeClr val="bg1"/>
              </a:solidFill>
            </a:rPr>
            <a:t> and feminizing hormone therapy</a:t>
          </a:r>
        </a:p>
      </dsp:txBody>
      <dsp:txXfrm rot="-5400000">
        <a:off x="2798064" y="1637235"/>
        <a:ext cx="4920632" cy="992729"/>
      </dsp:txXfrm>
    </dsp:sp>
    <dsp:sp modelId="{9D4731D0-D469-4E79-9F6A-A65F9253B030}">
      <dsp:nvSpPr>
        <dsp:cNvPr id="0" name=""/>
        <dsp:cNvSpPr/>
      </dsp:nvSpPr>
      <dsp:spPr>
        <a:xfrm>
          <a:off x="0" y="1446014"/>
          <a:ext cx="2798064" cy="1375171"/>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Partially Reversible</a:t>
          </a:r>
        </a:p>
      </dsp:txBody>
      <dsp:txXfrm>
        <a:off x="67130" y="1513144"/>
        <a:ext cx="2663804" cy="1240911"/>
      </dsp:txXfrm>
    </dsp:sp>
    <dsp:sp modelId="{F7979D1F-12B7-421D-B948-C848D09CE35B}">
      <dsp:nvSpPr>
        <dsp:cNvPr id="0" name=""/>
        <dsp:cNvSpPr/>
      </dsp:nvSpPr>
      <dsp:spPr>
        <a:xfrm rot="5400000">
          <a:off x="4735163" y="1090362"/>
          <a:ext cx="1100137" cy="4974336"/>
        </a:xfrm>
        <a:prstGeom prst="round2SameRect">
          <a:avLst/>
        </a:prstGeom>
        <a:solidFill>
          <a:schemeClr val="accent5">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bg1"/>
              </a:solidFill>
            </a:rPr>
            <a:t>Surgical interventions</a:t>
          </a:r>
        </a:p>
      </dsp:txBody>
      <dsp:txXfrm rot="-5400000">
        <a:off x="2798064" y="3081165"/>
        <a:ext cx="4920632" cy="992729"/>
      </dsp:txXfrm>
    </dsp:sp>
    <dsp:sp modelId="{0A0C9442-2C5E-4387-A6A4-54336E4B30BF}">
      <dsp:nvSpPr>
        <dsp:cNvPr id="0" name=""/>
        <dsp:cNvSpPr/>
      </dsp:nvSpPr>
      <dsp:spPr>
        <a:xfrm>
          <a:off x="0" y="2889944"/>
          <a:ext cx="2798064" cy="1375171"/>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Irreversible</a:t>
          </a:r>
          <a:r>
            <a:rPr lang="en-US" sz="4100" kern="1200" dirty="0"/>
            <a:t> </a:t>
          </a:r>
        </a:p>
      </dsp:txBody>
      <dsp:txXfrm>
        <a:off x="67130" y="2957074"/>
        <a:ext cx="2663804" cy="12409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89F18-5FE5-4A86-B4EA-E828E7E1152C}">
      <dsp:nvSpPr>
        <dsp:cNvPr id="0" name=""/>
        <dsp:cNvSpPr/>
      </dsp:nvSpPr>
      <dsp:spPr>
        <a:xfrm rot="5400000">
          <a:off x="4735163" y="-1797498"/>
          <a:ext cx="1100137" cy="4974336"/>
        </a:xfrm>
        <a:prstGeom prst="round2SameRect">
          <a:avLst/>
        </a:prstGeom>
        <a:solidFill>
          <a:schemeClr val="accent5">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bg1"/>
              </a:solidFill>
            </a:rPr>
            <a:t>clothes, hair, shoes, toys</a:t>
          </a:r>
        </a:p>
        <a:p>
          <a:pPr marL="228600" lvl="1" indent="-228600" algn="l" defTabSz="1066800" rtl="0">
            <a:lnSpc>
              <a:spcPct val="90000"/>
            </a:lnSpc>
            <a:spcBef>
              <a:spcPct val="0"/>
            </a:spcBef>
            <a:spcAft>
              <a:spcPct val="15000"/>
            </a:spcAft>
            <a:buChar char="••"/>
          </a:pPr>
          <a:r>
            <a:rPr lang="en-US" sz="2400" kern="1200" dirty="0">
              <a:solidFill>
                <a:schemeClr val="bg1"/>
              </a:solidFill>
            </a:rPr>
            <a:t>GnRH analogues</a:t>
          </a:r>
        </a:p>
      </dsp:txBody>
      <dsp:txXfrm rot="-5400000">
        <a:off x="2798064" y="193305"/>
        <a:ext cx="4920632" cy="992729"/>
      </dsp:txXfrm>
    </dsp:sp>
    <dsp:sp modelId="{B0E7047B-B86F-4066-B47B-87F92C77E273}">
      <dsp:nvSpPr>
        <dsp:cNvPr id="0" name=""/>
        <dsp:cNvSpPr/>
      </dsp:nvSpPr>
      <dsp:spPr>
        <a:xfrm>
          <a:off x="0" y="2083"/>
          <a:ext cx="2798064" cy="1375171"/>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Reversible </a:t>
          </a:r>
        </a:p>
      </dsp:txBody>
      <dsp:txXfrm>
        <a:off x="67130" y="69213"/>
        <a:ext cx="2663804" cy="1240911"/>
      </dsp:txXfrm>
    </dsp:sp>
    <dsp:sp modelId="{8B2A061B-6CF5-4C56-8D36-1167E0A95F05}">
      <dsp:nvSpPr>
        <dsp:cNvPr id="0" name=""/>
        <dsp:cNvSpPr/>
      </dsp:nvSpPr>
      <dsp:spPr>
        <a:xfrm rot="5400000">
          <a:off x="4735163" y="-353568"/>
          <a:ext cx="1100137" cy="4974336"/>
        </a:xfrm>
        <a:prstGeom prst="round2SameRect">
          <a:avLst/>
        </a:prstGeom>
        <a:solidFill>
          <a:schemeClr val="accent5">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err="1">
              <a:solidFill>
                <a:schemeClr val="bg1"/>
              </a:solidFill>
            </a:rPr>
            <a:t>masculizing</a:t>
          </a:r>
          <a:r>
            <a:rPr lang="en-US" sz="2400" kern="1200" dirty="0">
              <a:solidFill>
                <a:schemeClr val="bg1"/>
              </a:solidFill>
            </a:rPr>
            <a:t> and feminizing hormone therapy</a:t>
          </a:r>
        </a:p>
      </dsp:txBody>
      <dsp:txXfrm rot="-5400000">
        <a:off x="2798064" y="1637235"/>
        <a:ext cx="4920632" cy="992729"/>
      </dsp:txXfrm>
    </dsp:sp>
    <dsp:sp modelId="{9D4731D0-D469-4E79-9F6A-A65F9253B030}">
      <dsp:nvSpPr>
        <dsp:cNvPr id="0" name=""/>
        <dsp:cNvSpPr/>
      </dsp:nvSpPr>
      <dsp:spPr>
        <a:xfrm>
          <a:off x="0" y="1446014"/>
          <a:ext cx="2798064" cy="1375171"/>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Partially Reversible</a:t>
          </a:r>
        </a:p>
      </dsp:txBody>
      <dsp:txXfrm>
        <a:off x="67130" y="1513144"/>
        <a:ext cx="2663804" cy="1240911"/>
      </dsp:txXfrm>
    </dsp:sp>
    <dsp:sp modelId="{F7979D1F-12B7-421D-B948-C848D09CE35B}">
      <dsp:nvSpPr>
        <dsp:cNvPr id="0" name=""/>
        <dsp:cNvSpPr/>
      </dsp:nvSpPr>
      <dsp:spPr>
        <a:xfrm rot="5400000">
          <a:off x="4735163" y="1090362"/>
          <a:ext cx="1100137" cy="4974336"/>
        </a:xfrm>
        <a:prstGeom prst="round2SameRect">
          <a:avLst/>
        </a:prstGeom>
        <a:solidFill>
          <a:schemeClr val="accent5">
            <a:alpha val="90000"/>
          </a:schemeClr>
        </a:solidFill>
        <a:ln w="9525" cap="flat" cmpd="sng" algn="ctr">
          <a:no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bg1"/>
              </a:solidFill>
            </a:rPr>
            <a:t>Surgical interventions</a:t>
          </a:r>
        </a:p>
      </dsp:txBody>
      <dsp:txXfrm rot="-5400000">
        <a:off x="2798064" y="3081165"/>
        <a:ext cx="4920632" cy="992729"/>
      </dsp:txXfrm>
    </dsp:sp>
    <dsp:sp modelId="{0A0C9442-2C5E-4387-A6A4-54336E4B30BF}">
      <dsp:nvSpPr>
        <dsp:cNvPr id="0" name=""/>
        <dsp:cNvSpPr/>
      </dsp:nvSpPr>
      <dsp:spPr>
        <a:xfrm>
          <a:off x="0" y="2889944"/>
          <a:ext cx="2798064" cy="1375171"/>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Irreversible</a:t>
          </a:r>
          <a:r>
            <a:rPr lang="en-US" sz="4100" kern="1200" dirty="0"/>
            <a:t> </a:t>
          </a:r>
        </a:p>
      </dsp:txBody>
      <dsp:txXfrm>
        <a:off x="67130" y="2957074"/>
        <a:ext cx="2663804" cy="12409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34CA2-9CFC-4610-8941-6DA2A6C0447C}">
      <dsp:nvSpPr>
        <dsp:cNvPr id="0" name=""/>
        <dsp:cNvSpPr/>
      </dsp:nvSpPr>
      <dsp:spPr>
        <a:xfrm>
          <a:off x="0" y="75569"/>
          <a:ext cx="7772400" cy="623610"/>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Increased opportunities for preventive health care</a:t>
          </a:r>
        </a:p>
      </dsp:txBody>
      <dsp:txXfrm>
        <a:off x="30442" y="106011"/>
        <a:ext cx="7711516" cy="562726"/>
      </dsp:txXfrm>
    </dsp:sp>
    <dsp:sp modelId="{8478FC7F-1905-4625-9801-2B5EDA405F3C}">
      <dsp:nvSpPr>
        <dsp:cNvPr id="0" name=""/>
        <dsp:cNvSpPr/>
      </dsp:nvSpPr>
      <dsp:spPr>
        <a:xfrm>
          <a:off x="0" y="774059"/>
          <a:ext cx="7772400" cy="623610"/>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Improved family functions, school performance</a:t>
          </a:r>
        </a:p>
      </dsp:txBody>
      <dsp:txXfrm>
        <a:off x="30442" y="804501"/>
        <a:ext cx="7711516" cy="562726"/>
      </dsp:txXfrm>
    </dsp:sp>
    <dsp:sp modelId="{2BDAEE1F-11B3-4611-9D6C-EC24F4ECC840}">
      <dsp:nvSpPr>
        <dsp:cNvPr id="0" name=""/>
        <dsp:cNvSpPr/>
      </dsp:nvSpPr>
      <dsp:spPr>
        <a:xfrm>
          <a:off x="0" y="1472549"/>
          <a:ext cx="7772400" cy="623610"/>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Child development in asserted gender </a:t>
          </a:r>
        </a:p>
      </dsp:txBody>
      <dsp:txXfrm>
        <a:off x="30442" y="1502991"/>
        <a:ext cx="7711516" cy="562726"/>
      </dsp:txXfrm>
    </dsp:sp>
    <dsp:sp modelId="{A693B9CC-3E57-41BD-82E7-810B9223BC2D}">
      <dsp:nvSpPr>
        <dsp:cNvPr id="0" name=""/>
        <dsp:cNvSpPr/>
      </dsp:nvSpPr>
      <dsp:spPr>
        <a:xfrm>
          <a:off x="0" y="2171040"/>
          <a:ext cx="7772400" cy="623610"/>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Prevents risk taking, suffering </a:t>
          </a:r>
        </a:p>
      </dsp:txBody>
      <dsp:txXfrm>
        <a:off x="30442" y="2201482"/>
        <a:ext cx="7711516" cy="562726"/>
      </dsp:txXfrm>
    </dsp:sp>
    <dsp:sp modelId="{0CBCB643-C1D9-43C4-ADD5-922716898542}">
      <dsp:nvSpPr>
        <dsp:cNvPr id="0" name=""/>
        <dsp:cNvSpPr/>
      </dsp:nvSpPr>
      <dsp:spPr>
        <a:xfrm>
          <a:off x="0" y="2869530"/>
          <a:ext cx="7772400" cy="623610"/>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Leads to social change </a:t>
          </a:r>
        </a:p>
      </dsp:txBody>
      <dsp:txXfrm>
        <a:off x="30442" y="2899972"/>
        <a:ext cx="7711516" cy="562726"/>
      </dsp:txXfrm>
    </dsp:sp>
    <dsp:sp modelId="{27C94B9F-1E14-4495-8515-CB801B9B7A83}">
      <dsp:nvSpPr>
        <dsp:cNvPr id="0" name=""/>
        <dsp:cNvSpPr/>
      </dsp:nvSpPr>
      <dsp:spPr>
        <a:xfrm>
          <a:off x="0" y="3568020"/>
          <a:ext cx="7772400" cy="623610"/>
        </a:xfrm>
        <a:prstGeom prst="roundRect">
          <a:avLst/>
        </a:prstGeom>
        <a:solidFill>
          <a:schemeClr val="accent2">
            <a:hueOff val="0"/>
            <a:satOff val="0"/>
            <a:lumOff val="0"/>
            <a:alphaOff val="0"/>
          </a:schemeClr>
        </a:solidFill>
        <a:ln>
          <a:noFill/>
        </a:ln>
        <a:effectLst/>
        <a:scene3d>
          <a:camera prst="orthographicFront"/>
          <a:lightRig rig="flat" dir="t"/>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Goals…improve quality of life</a:t>
          </a:r>
        </a:p>
      </dsp:txBody>
      <dsp:txXfrm>
        <a:off x="30442" y="3598462"/>
        <a:ext cx="7711516"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394620-DCDA-7943-8F84-FC052C091A95}" type="datetimeFigureOut">
              <a:rPr lang="en-US" smtClean="0"/>
              <a:t>1/2/2018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7872E-8146-1047-9742-91CA96817E90}" type="slidenum">
              <a:rPr lang="en-US" smtClean="0"/>
              <a:t>‹#›</a:t>
            </a:fld>
            <a:endParaRPr lang="en-US"/>
          </a:p>
        </p:txBody>
      </p:sp>
    </p:spTree>
    <p:extLst>
      <p:ext uri="{BB962C8B-B14F-4D97-AF65-F5344CB8AC3E}">
        <p14:creationId xmlns:p14="http://schemas.microsoft.com/office/powerpoint/2010/main" val="40913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924F7-DF01-D944-B06C-149A270FC16C}" type="datetimeFigureOut">
              <a:rPr lang="en-US" smtClean="0"/>
              <a:t>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9C0F5-3A21-1842-B46F-8388C5D8C6F6}" type="slidenum">
              <a:rPr lang="en-US" smtClean="0"/>
              <a:t>‹#›</a:t>
            </a:fld>
            <a:endParaRPr lang="en-US"/>
          </a:p>
        </p:txBody>
      </p:sp>
    </p:spTree>
    <p:extLst>
      <p:ext uri="{BB962C8B-B14F-4D97-AF65-F5344CB8AC3E}">
        <p14:creationId xmlns:p14="http://schemas.microsoft.com/office/powerpoint/2010/main" val="15918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ncbi.nlm.nih.gov/pubmed?linkname=pubmed_pubmed&amp;from_uid=24177489" TargetMode="External"/><Relationship Id="rId3" Type="http://schemas.openxmlformats.org/officeDocument/2006/relationships/hyperlink" Target="http://www.ncbi.nlm.nih.gov/pubmed/25404716" TargetMode="External"/><Relationship Id="rId7" Type="http://schemas.openxmlformats.org/officeDocument/2006/relationships/hyperlink" Target="http://www.ncbi.nlm.nih.gov/pubmed/24177489" TargetMode="External"/><Relationship Id="rId12" Type="http://schemas.openxmlformats.org/officeDocument/2006/relationships/hyperlink" Target="http://www.ncbi.nlm.nih.gov/pubmed?linkname=pubmed_pubmed&amp;from_uid=23510637"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ncbi.nlm.nih.gov/pubmed?linkname=pubmed_pubmed&amp;from_uid=25201798" TargetMode="External"/><Relationship Id="rId11" Type="http://schemas.openxmlformats.org/officeDocument/2006/relationships/hyperlink" Target="http://www.ncbi.nlm.nih.gov/pubmed/23510637" TargetMode="External"/><Relationship Id="rId5" Type="http://schemas.openxmlformats.org/officeDocument/2006/relationships/hyperlink" Target="http://www.ncbi.nlm.nih.gov/pubmed/25201798" TargetMode="External"/><Relationship Id="rId10" Type="http://schemas.openxmlformats.org/officeDocument/2006/relationships/hyperlink" Target="http://www.ncbi.nlm.nih.gov/pubmed?linkname=pubmed_pubmed&amp;from_uid=23981815" TargetMode="External"/><Relationship Id="rId4" Type="http://schemas.openxmlformats.org/officeDocument/2006/relationships/hyperlink" Target="http://www.ncbi.nlm.nih.gov/pubmed?linkname=pubmed_pubmed&amp;from_uid=25404716" TargetMode="External"/><Relationship Id="rId9" Type="http://schemas.openxmlformats.org/officeDocument/2006/relationships/hyperlink" Target="http://www.ncbi.nlm.nih.gov/pubmed/23981815"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ncbi.nlm.nih.gov/pubmed/?term=Wilson%20EC%5bAuthor%5d&amp;cauthor=true&amp;cauthor_uid=27431467" TargetMode="External"/><Relationship Id="rId3" Type="http://schemas.openxmlformats.org/officeDocument/2006/relationships/hyperlink" Target="https://www.ncbi.nlm.nih.gov/pubmed/27431467" TargetMode="External"/><Relationship Id="rId7" Type="http://schemas.openxmlformats.org/officeDocument/2006/relationships/hyperlink" Target="https://www.ncbi.nlm.nih.gov/pubmed/?term=Jin%20H%5bAuthor%5d&amp;cauthor=true&amp;cauthor_uid=27431467" TargetMode="External"/><Relationship Id="rId12" Type="http://schemas.openxmlformats.org/officeDocument/2006/relationships/hyperlink" Target="https://www.ncbi.nlm.nih.gov/pubmed/?term=Tsappis%20M%5bAuthor%5d&amp;cauthor=true&amp;cauthor_uid=27865331"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ncbi.nlm.nih.gov/pubmed/?term=Chen%20YH%5bAuthor%5d&amp;cauthor=true&amp;cauthor_uid=27431467" TargetMode="External"/><Relationship Id="rId11" Type="http://schemas.openxmlformats.org/officeDocument/2006/relationships/hyperlink" Target="https://www.ncbi.nlm.nih.gov/pubmed/?term=Rosario%20M%5bAuthor%5d&amp;cauthor=true&amp;cauthor_uid=27865331" TargetMode="External"/><Relationship Id="rId5" Type="http://schemas.openxmlformats.org/officeDocument/2006/relationships/hyperlink" Target="https://www.ncbi.nlm.nih.gov/pubmed/?term=Arayasirikul%20S%5bAuthor%5d&amp;cauthor=true&amp;cauthor_uid=27431467" TargetMode="External"/><Relationship Id="rId10" Type="http://schemas.openxmlformats.org/officeDocument/2006/relationships/hyperlink" Target="https://www.ncbi.nlm.nih.gov/pubmed/?term=Katz-Wise%20SL%5bAuthor%5d&amp;cauthor=true&amp;cauthor_uid=27865331" TargetMode="External"/><Relationship Id="rId4" Type="http://schemas.openxmlformats.org/officeDocument/2006/relationships/hyperlink" Target="https://www.ncbi.nlm.nih.gov/pubmed/?term=Le%20V%5bAuthor%5d&amp;cauthor=true&amp;cauthor_uid=27431467" TargetMode="External"/><Relationship Id="rId9" Type="http://schemas.openxmlformats.org/officeDocument/2006/relationships/hyperlink" Target="https://www.ncbi.nlm.nih.gov/pubmed/2786533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mmwr/volumes/65/ss/ss6509a1.htm" TargetMode="External"/><Relationship Id="rId7" Type="http://schemas.openxmlformats.org/officeDocument/2006/relationships/hyperlink" Target="https://www.cdc.gov/hiv/library/reports/hiv-surveillance.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ncbi.nlm.nih.gov/pubmed/21517860" TargetMode="External"/><Relationship Id="rId5" Type="http://schemas.openxmlformats.org/officeDocument/2006/relationships/hyperlink" Target="https://www.ncbi.nlm.nih.gov/pubmed/25529390" TargetMode="External"/><Relationship Id="rId4" Type="http://schemas.openxmlformats.org/officeDocument/2006/relationships/hyperlink" Target="https://www.ncbi.nlm.nih.gov/pubmed/26789401"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www.ncbi.nlm.nih.gov/pubmed/?term=Wilson%20EC%5bAuthor%5d&amp;cauthor=true&amp;cauthor_uid=28438525" TargetMode="External"/><Relationship Id="rId13" Type="http://schemas.openxmlformats.org/officeDocument/2006/relationships/hyperlink" Target="https://www.ncbi.nlm.nih.gov/pubmed/?term=Choo%20EK%5bAuthor%5d&amp;cauthor=true&amp;cauthor_uid=28712604" TargetMode="External"/><Relationship Id="rId18" Type="http://schemas.openxmlformats.org/officeDocument/2006/relationships/hyperlink" Target="https://www.ncbi.nlm.nih.gov/pubmed/?term=Epstein%20R%5bAuthor%5d&amp;cauthor=true&amp;cauthor_uid=25908658" TargetMode="External"/><Relationship Id="rId26" Type="http://schemas.openxmlformats.org/officeDocument/2006/relationships/hyperlink" Target="https://www.ncbi.nlm.nih.gov/pubmed/?term=Olofsson%20JI%5bAuthor%5d&amp;cauthor=true&amp;cauthor_uid=27999119" TargetMode="External"/><Relationship Id="rId3" Type="http://schemas.openxmlformats.org/officeDocument/2006/relationships/hyperlink" Target="https://www.ncbi.nlm.nih.gov/pubmed/28712604" TargetMode="External"/><Relationship Id="rId21" Type="http://schemas.openxmlformats.org/officeDocument/2006/relationships/hyperlink" Target="https://www.ncbi.nlm.nih.gov/pubmed/?term=Steele%20LS%5bAuthor%5d&amp;cauthor=true&amp;cauthor_uid=25908658" TargetMode="External"/><Relationship Id="rId7" Type="http://schemas.openxmlformats.org/officeDocument/2006/relationships/hyperlink" Target="https://www.ncbi.nlm.nih.gov/pubmed/?term=Auerswald%20CL%5bAuthor%5d&amp;cauthor=true&amp;cauthor_uid=28438525" TargetMode="External"/><Relationship Id="rId12" Type="http://schemas.openxmlformats.org/officeDocument/2006/relationships/hyperlink" Target="https://www.ncbi.nlm.nih.gov/pubmed/?term=Bowman%20S%5bAuthor%5d&amp;cauthor=true&amp;cauthor_uid=28712604" TargetMode="External"/><Relationship Id="rId17" Type="http://schemas.openxmlformats.org/officeDocument/2006/relationships/hyperlink" Target="https://www.ncbi.nlm.nih.gov/pubmed/?term=Green%20D%5bAuthor%5d&amp;cauthor=true&amp;cauthor_uid=25908658" TargetMode="External"/><Relationship Id="rId25" Type="http://schemas.openxmlformats.org/officeDocument/2006/relationships/hyperlink" Target="https://www.ncbi.nlm.nih.gov/pubmed/?term=Dhejne%20C%5bAuthor%5d&amp;cauthor=true&amp;cauthor_uid=27999119" TargetMode="External"/><Relationship Id="rId2" Type="http://schemas.openxmlformats.org/officeDocument/2006/relationships/slide" Target="../slides/slide66.xml"/><Relationship Id="rId16" Type="http://schemas.openxmlformats.org/officeDocument/2006/relationships/hyperlink" Target="https://www.ncbi.nlm.nih.gov/pubmed/?term=Tarasoff%20LA%5bAuthor%5d&amp;cauthor=true&amp;cauthor_uid=25908658" TargetMode="External"/><Relationship Id="rId20" Type="http://schemas.openxmlformats.org/officeDocument/2006/relationships/hyperlink" Target="https://www.ncbi.nlm.nih.gov/pubmed/?term=Marvel%20S%5bAuthor%5d&amp;cauthor=true&amp;cauthor_uid=25908658" TargetMode="External"/><Relationship Id="rId1" Type="http://schemas.openxmlformats.org/officeDocument/2006/relationships/notesMaster" Target="../notesMasters/notesMaster1.xml"/><Relationship Id="rId6" Type="http://schemas.openxmlformats.org/officeDocument/2006/relationships/hyperlink" Target="https://www.ncbi.nlm.nih.gov/pubmed/?term=Jin%20H%5bAuthor%5d&amp;cauthor=true&amp;cauthor_uid=28438525" TargetMode="External"/><Relationship Id="rId11" Type="http://schemas.openxmlformats.org/officeDocument/2006/relationships/hyperlink" Target="https://www.ncbi.nlm.nih.gov/pubmed/?term=Garber%20N%5bAuthor%5d&amp;cauthor=true&amp;cauthor_uid=28712604" TargetMode="External"/><Relationship Id="rId24" Type="http://schemas.openxmlformats.org/officeDocument/2006/relationships/hyperlink" Target="https://www.ncbi.nlm.nih.gov/pubmed/?term=Armuand%20G%5bAuthor%5d&amp;cauthor=true&amp;cauthor_uid=27999119" TargetMode="External"/><Relationship Id="rId5" Type="http://schemas.openxmlformats.org/officeDocument/2006/relationships/hyperlink" Target="https://www.ncbi.nlm.nih.gov/pubmed/?term=Johns%20EA%5bAuthor%5d&amp;cauthor=true&amp;cauthor_uid=28438525" TargetMode="External"/><Relationship Id="rId15" Type="http://schemas.openxmlformats.org/officeDocument/2006/relationships/hyperlink" Target="https://www.ncbi.nlm.nih.gov/pubmed/?term=James-Abra%20S%5bAuthor%5d&amp;cauthor=true&amp;cauthor_uid=25908658" TargetMode="External"/><Relationship Id="rId23" Type="http://schemas.openxmlformats.org/officeDocument/2006/relationships/hyperlink" Target="https://www.ncbi.nlm.nih.gov/pubmed/27999119" TargetMode="External"/><Relationship Id="rId10" Type="http://schemas.openxmlformats.org/officeDocument/2006/relationships/hyperlink" Target="https://www.ncbi.nlm.nih.gov/pubmed/?term=Tape%20C%5bAuthor%5d&amp;cauthor=true&amp;cauthor_uid=28712604" TargetMode="External"/><Relationship Id="rId19" Type="http://schemas.openxmlformats.org/officeDocument/2006/relationships/hyperlink" Target="https://www.ncbi.nlm.nih.gov/pubmed/?term=Anderson%20S%5bAuthor%5d&amp;cauthor=true&amp;cauthor_uid=25908658" TargetMode="External"/><Relationship Id="rId4" Type="http://schemas.openxmlformats.org/officeDocument/2006/relationships/hyperlink" Target="https://www.ncbi.nlm.nih.gov/pubmed/28438525" TargetMode="External"/><Relationship Id="rId9" Type="http://schemas.openxmlformats.org/officeDocument/2006/relationships/hyperlink" Target="https://www.ncbi.nlm.nih.gov/pubmed/?term=Samuels%20EA%5bAuthor%5d&amp;cauthor=true&amp;cauthor_uid=28712604" TargetMode="External"/><Relationship Id="rId14" Type="http://schemas.openxmlformats.org/officeDocument/2006/relationships/hyperlink" Target="https://www.ncbi.nlm.nih.gov/pubmed/25908658" TargetMode="External"/><Relationship Id="rId22" Type="http://schemas.openxmlformats.org/officeDocument/2006/relationships/hyperlink" Target="https://www.ncbi.nlm.nih.gov/pubmed/?term=Ross%20LE%5bAuthor%5d&amp;cauthor=true&amp;cauthor_uid=25908658" TargetMode="External"/><Relationship Id="rId27" Type="http://schemas.openxmlformats.org/officeDocument/2006/relationships/hyperlink" Target="https://www.ncbi.nlm.nih.gov/pubmed/?term=Rodriguez-Wallberg%20KA%5bAuthor%5d&amp;cauthor=true&amp;cauthor_uid=27999119"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8" Type="http://schemas.openxmlformats.org/officeDocument/2006/relationships/hyperlink" Target="https://www.ncbi.nlm.nih.gov/pubmed/?term=Wyns%20C%5bAuthor%5d&amp;cauthor=true&amp;cauthor_uid=26358785" TargetMode="External"/><Relationship Id="rId13" Type="http://schemas.openxmlformats.org/officeDocument/2006/relationships/hyperlink" Target="https://www.ncbi.nlm.nih.gov/pubmed/?term=Mitchell%20RT%5bAuthor%5d&amp;cauthor=true&amp;cauthor_uid=26358785" TargetMode="External"/><Relationship Id="rId18" Type="http://schemas.openxmlformats.org/officeDocument/2006/relationships/hyperlink" Target="https://www.ncbi.nlm.nih.gov/pubmed/?term=Eichenlaub-Ritter%20U%5bAuthor%5d&amp;cauthor=true&amp;cauthor_uid=26358785" TargetMode="External"/><Relationship Id="rId26" Type="http://schemas.openxmlformats.org/officeDocument/2006/relationships/hyperlink" Target="https://www.ncbi.nlm.nih.gov/pubmed/?term=Ts%C3%A9p%C3%A9lidis%20S%5bAuthor%5d&amp;cauthor=true&amp;cauthor_uid=26062556" TargetMode="External"/><Relationship Id="rId39" Type="http://schemas.openxmlformats.org/officeDocument/2006/relationships/hyperlink" Target="https://www.ncbi.nlm.nih.gov/pubmed/?term=Milenkovic%20M%5bAuthor%5d&amp;cauthor=true&amp;cauthor_uid=25301505" TargetMode="External"/><Relationship Id="rId3" Type="http://schemas.openxmlformats.org/officeDocument/2006/relationships/hyperlink" Target="https://www.ncbi.nlm.nih.gov/pubmed/20607000" TargetMode="External"/><Relationship Id="rId21" Type="http://schemas.openxmlformats.org/officeDocument/2006/relationships/hyperlink" Target="https://www.ncbi.nlm.nih.gov/pubmed/26062556" TargetMode="External"/><Relationship Id="rId34" Type="http://schemas.openxmlformats.org/officeDocument/2006/relationships/hyperlink" Target="https://www.ncbi.nlm.nih.gov/pubmed/?term=Bokstr%C3%B6m%20H%5bAuthor%5d&amp;cauthor=true&amp;cauthor_uid=25301505" TargetMode="External"/><Relationship Id="rId42" Type="http://schemas.openxmlformats.org/officeDocument/2006/relationships/hyperlink" Target="https://www.ncbi.nlm.nih.gov/pubmed/?term=G%C3%A4bel%20M%5bAuthor%5d&amp;cauthor=true&amp;cauthor_uid=25301505" TargetMode="External"/><Relationship Id="rId7" Type="http://schemas.openxmlformats.org/officeDocument/2006/relationships/hyperlink" Target="https://www.ncbi.nlm.nih.gov/pubmed/?term=Picton%20HM%5bAuthor%5d&amp;cauthor=true&amp;cauthor_uid=26358785" TargetMode="External"/><Relationship Id="rId12" Type="http://schemas.openxmlformats.org/officeDocument/2006/relationships/hyperlink" Target="https://www.ncbi.nlm.nih.gov/pubmed/?term=Kliesch%20S%5bAuthor%5d&amp;cauthor=true&amp;cauthor_uid=26358785" TargetMode="External"/><Relationship Id="rId17" Type="http://schemas.openxmlformats.org/officeDocument/2006/relationships/hyperlink" Target="https://www.ncbi.nlm.nih.gov/pubmed/?term=van%20Pelt%20AM%5bAuthor%5d&amp;cauthor=true&amp;cauthor_uid=26358785" TargetMode="External"/><Relationship Id="rId25" Type="http://schemas.openxmlformats.org/officeDocument/2006/relationships/hyperlink" Target="https://www.ncbi.nlm.nih.gov/pubmed/?term=Moffa%20F%5bAuthor%5d&amp;cauthor=true&amp;cauthor_uid=26062556" TargetMode="External"/><Relationship Id="rId33" Type="http://schemas.openxmlformats.org/officeDocument/2006/relationships/hyperlink" Target="https://www.ncbi.nlm.nih.gov/pubmed/?term=Johannesson%20L%5bAuthor%5d&amp;cauthor=true&amp;cauthor_uid=25301505" TargetMode="External"/><Relationship Id="rId38" Type="http://schemas.openxmlformats.org/officeDocument/2006/relationships/hyperlink" Target="https://www.ncbi.nlm.nih.gov/pubmed/?term=Enskog%20A%5bAuthor%5d&amp;cauthor=true&amp;cauthor_uid=25301505" TargetMode="External"/><Relationship Id="rId46" Type="http://schemas.openxmlformats.org/officeDocument/2006/relationships/hyperlink" Target="https://www.ncbi.nlm.nih.gov/pubmed/?term=Nilsson%20L%5bAuthor%5d&amp;cauthor=true&amp;cauthor_uid=25301505" TargetMode="External"/><Relationship Id="rId2" Type="http://schemas.openxmlformats.org/officeDocument/2006/relationships/slide" Target="../slides/slide98.xml"/><Relationship Id="rId16" Type="http://schemas.openxmlformats.org/officeDocument/2006/relationships/hyperlink" Target="https://www.ncbi.nlm.nih.gov/pubmed/?term=Tournaye%20H%5bAuthor%5d&amp;cauthor=true&amp;cauthor_uid=26358785" TargetMode="External"/><Relationship Id="rId20" Type="http://schemas.openxmlformats.org/officeDocument/2006/relationships/hyperlink" Target="https://www.ncbi.nlm.nih.gov/pubmed/?term=ESHRE%20Task%20Force%20On%20Fertility%20Preservation%20In%20Severe%20Diseases%5bCorporate%20Author%5d" TargetMode="External"/><Relationship Id="rId29" Type="http://schemas.openxmlformats.org/officeDocument/2006/relationships/hyperlink" Target="https://www.ncbi.nlm.nih.gov/pubmed/?term=Devreker%20F%5bAuthor%5d&amp;cauthor=true&amp;cauthor_uid=26062556" TargetMode="External"/><Relationship Id="rId41" Type="http://schemas.openxmlformats.org/officeDocument/2006/relationships/hyperlink" Target="https://www.ncbi.nlm.nih.gov/pubmed/?term=Diaz-Garcia%20C%5bAuthor%5d&amp;cauthor=true&amp;cauthor_uid=25301505" TargetMode="External"/><Relationship Id="rId1" Type="http://schemas.openxmlformats.org/officeDocument/2006/relationships/notesMaster" Target="../notesMasters/notesMaster1.xml"/><Relationship Id="rId6" Type="http://schemas.openxmlformats.org/officeDocument/2006/relationships/hyperlink" Target="https://www.ncbi.nlm.nih.gov/pubmed/26358785" TargetMode="External"/><Relationship Id="rId11" Type="http://schemas.openxmlformats.org/officeDocument/2006/relationships/hyperlink" Target="https://www.ncbi.nlm.nih.gov/pubmed/?term=Jahnukainen%20K%5bAuthor%5d&amp;cauthor=true&amp;cauthor_uid=26358785" TargetMode="External"/><Relationship Id="rId24" Type="http://schemas.openxmlformats.org/officeDocument/2006/relationships/hyperlink" Target="https://www.ncbi.nlm.nih.gov/pubmed/?term=Dedeken%20L%5bAuthor%5d&amp;cauthor=true&amp;cauthor_uid=26062556" TargetMode="External"/><Relationship Id="rId32" Type="http://schemas.openxmlformats.org/officeDocument/2006/relationships/hyperlink" Target="https://www.ncbi.nlm.nih.gov/pubmed/?term=Br%C3%A4nnstr%C3%B6m%20M%5bAuthor%5d&amp;cauthor=true&amp;cauthor_uid=25301505" TargetMode="External"/><Relationship Id="rId37" Type="http://schemas.openxmlformats.org/officeDocument/2006/relationships/hyperlink" Target="https://www.ncbi.nlm.nih.gov/pubmed/?term=Dahm-K%C3%A4hler%20P%5bAuthor%5d&amp;cauthor=true&amp;cauthor_uid=25301505" TargetMode="External"/><Relationship Id="rId40" Type="http://schemas.openxmlformats.org/officeDocument/2006/relationships/hyperlink" Target="https://www.ncbi.nlm.nih.gov/pubmed/?term=Ekberg%20J%5bAuthor%5d&amp;cauthor=true&amp;cauthor_uid=25301505" TargetMode="External"/><Relationship Id="rId45" Type="http://schemas.openxmlformats.org/officeDocument/2006/relationships/hyperlink" Target="https://www.ncbi.nlm.nih.gov/pubmed/?term=Olausson%20M%5bAuthor%5d&amp;cauthor=true&amp;cauthor_uid=25301505" TargetMode="External"/><Relationship Id="rId5" Type="http://schemas.openxmlformats.org/officeDocument/2006/relationships/hyperlink" Target="https://www.ncbi.nlm.nih.gov/pubmed/?term=Revel-Vilk%20S%5bAuthor%5d&amp;cauthor=true&amp;cauthor_uid=20607000" TargetMode="External"/><Relationship Id="rId15" Type="http://schemas.openxmlformats.org/officeDocument/2006/relationships/hyperlink" Target="https://www.ncbi.nlm.nih.gov/pubmed/?term=Rives%20N%5bAuthor%5d&amp;cauthor=true&amp;cauthor_uid=26358785" TargetMode="External"/><Relationship Id="rId23" Type="http://schemas.openxmlformats.org/officeDocument/2006/relationships/hyperlink" Target="https://www.ncbi.nlm.nih.gov/pubmed/?term=Simon%20P%5bAuthor%5d&amp;cauthor=true&amp;cauthor_uid=26062556" TargetMode="External"/><Relationship Id="rId28" Type="http://schemas.openxmlformats.org/officeDocument/2006/relationships/hyperlink" Target="https://www.ncbi.nlm.nih.gov/pubmed/?term=Delbaere%20A%5bAuthor%5d&amp;cauthor=true&amp;cauthor_uid=26062556" TargetMode="External"/><Relationship Id="rId36" Type="http://schemas.openxmlformats.org/officeDocument/2006/relationships/hyperlink" Target="https://www.ncbi.nlm.nih.gov/pubmed/?term=M%C3%B6lne%20J%5bAuthor%5d&amp;cauthor=true&amp;cauthor_uid=25301505" TargetMode="External"/><Relationship Id="rId10" Type="http://schemas.openxmlformats.org/officeDocument/2006/relationships/hyperlink" Target="https://www.ncbi.nlm.nih.gov/pubmed/?term=Goossens%20E%5bAuthor%5d&amp;cauthor=true&amp;cauthor_uid=26358785" TargetMode="External"/><Relationship Id="rId19" Type="http://schemas.openxmlformats.org/officeDocument/2006/relationships/hyperlink" Target="https://www.ncbi.nlm.nih.gov/pubmed/?term=Schlatt%20S%5bAuthor%5d&amp;cauthor=true&amp;cauthor_uid=26358785" TargetMode="External"/><Relationship Id="rId31" Type="http://schemas.openxmlformats.org/officeDocument/2006/relationships/hyperlink" Target="https://www.ncbi.nlm.nih.gov/pubmed/25301505" TargetMode="External"/><Relationship Id="rId44" Type="http://schemas.openxmlformats.org/officeDocument/2006/relationships/hyperlink" Target="https://www.ncbi.nlm.nih.gov/pubmed/?term=Hagberg%20H%5bAuthor%5d&amp;cauthor=true&amp;cauthor_uid=25301505" TargetMode="External"/><Relationship Id="rId4" Type="http://schemas.openxmlformats.org/officeDocument/2006/relationships/hyperlink" Target="https://www.ncbi.nlm.nih.gov/pubmed/?term=Revel%20A%5bAuthor%5d&amp;cauthor=true&amp;cauthor_uid=20607000" TargetMode="External"/><Relationship Id="rId9" Type="http://schemas.openxmlformats.org/officeDocument/2006/relationships/hyperlink" Target="https://www.ncbi.nlm.nih.gov/pubmed/?term=Anderson%20RA%5bAuthor%5d&amp;cauthor=true&amp;cauthor_uid=26358785" TargetMode="External"/><Relationship Id="rId14" Type="http://schemas.openxmlformats.org/officeDocument/2006/relationships/hyperlink" Target="https://www.ncbi.nlm.nih.gov/pubmed/?term=Pennings%20G%5bAuthor%5d&amp;cauthor=true&amp;cauthor_uid=26358785" TargetMode="External"/><Relationship Id="rId22" Type="http://schemas.openxmlformats.org/officeDocument/2006/relationships/hyperlink" Target="https://www.ncbi.nlm.nih.gov/pubmed/?term=Demeestere%20I%5bAuthor%5d&amp;cauthor=true&amp;cauthor_uid=26062556" TargetMode="External"/><Relationship Id="rId27" Type="http://schemas.openxmlformats.org/officeDocument/2006/relationships/hyperlink" Target="https://www.ncbi.nlm.nih.gov/pubmed/?term=Brachet%20C%5bAuthor%5d&amp;cauthor=true&amp;cauthor_uid=26062556" TargetMode="External"/><Relationship Id="rId30" Type="http://schemas.openxmlformats.org/officeDocument/2006/relationships/hyperlink" Target="https://www.ncbi.nlm.nih.gov/pubmed/?term=Ferster%20A%5bAuthor%5d&amp;cauthor=true&amp;cauthor_uid=26062556" TargetMode="External"/><Relationship Id="rId35" Type="http://schemas.openxmlformats.org/officeDocument/2006/relationships/hyperlink" Target="https://www.ncbi.nlm.nih.gov/pubmed/?term=Kvarnstr%C3%B6m%20N%5bAuthor%5d&amp;cauthor=true&amp;cauthor_uid=25301505" TargetMode="External"/><Relationship Id="rId43" Type="http://schemas.openxmlformats.org/officeDocument/2006/relationships/hyperlink" Target="https://www.ncbi.nlm.nih.gov/pubmed/?term=Hanafy%20A%5bAuthor%5d&amp;cauthor=true&amp;cauthor_uid=25301505"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ncbi.nlm.nih.gov/pubmed/?term=Worldwide+burden+of+HIV+in+transgender+women:+a+systematic+review+and+meta-analysis"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s://www.cdc.gov/lgbthealth/index.htm" TargetMode="External"/><Relationship Id="rId4" Type="http://schemas.openxmlformats.org/officeDocument/2006/relationships/hyperlink" Target="http://ajph.aphapublications.org/doi/full/10.2105/AJPH.2016.303578"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ARSHEP</a:t>
            </a:r>
            <a:r>
              <a:rPr lang="en-US" baseline="0" dirty="0"/>
              <a:t> would like to acknowledge Drs. Michelle </a:t>
            </a:r>
            <a:r>
              <a:rPr lang="en-US" baseline="0" dirty="0" err="1"/>
              <a:t>Forcier</a:t>
            </a:r>
            <a:r>
              <a:rPr lang="en-US" baseline="0" dirty="0"/>
              <a:t>, Joanna Olson, &amp; John Steever for collaborating with Physicians to create and review this module for the 5</a:t>
            </a:r>
            <a:r>
              <a:rPr lang="en-US" baseline="30000" dirty="0"/>
              <a:t>th</a:t>
            </a:r>
            <a:r>
              <a:rPr lang="en-US" baseline="0" dirty="0"/>
              <a:t> Edition of the ARSHEP curriculum. </a:t>
            </a: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smtClean="0"/>
              <a:t>Revised 1/2/2018.</a:t>
            </a:r>
            <a:endParaRPr lang="en-US" dirty="0"/>
          </a:p>
          <a:p>
            <a:pPr eaLnBrk="1" hangingPunct="1"/>
            <a:endParaRPr lang="en-US" dirty="0"/>
          </a:p>
        </p:txBody>
      </p:sp>
      <p:sp>
        <p:nvSpPr>
          <p:cNvPr id="113668" name="Slide Number Placeholder 3"/>
          <p:cNvSpPr>
            <a:spLocks noGrp="1"/>
          </p:cNvSpPr>
          <p:nvPr>
            <p:ph type="sldNum" sz="quarter" idx="5"/>
          </p:nvPr>
        </p:nvSpPr>
        <p:spPr bwMode="auto">
          <a:noFill/>
          <a:ln>
            <a:miter lim="800000"/>
            <a:headEnd/>
            <a:tailEnd/>
          </a:ln>
        </p:spPr>
        <p:txBody>
          <a:bodyPr/>
          <a:lstStyle/>
          <a:p>
            <a:fld id="{54C619D5-31E7-4185-B5B9-22999A9745E1}" type="slidenum">
              <a:rPr lang="en-US" smtClean="0"/>
              <a:pPr/>
              <a:t>1</a:t>
            </a:fld>
            <a:endParaRPr lang="en-US" dirty="0"/>
          </a:p>
        </p:txBody>
      </p:sp>
    </p:spTree>
    <p:extLst>
      <p:ext uri="{BB962C8B-B14F-4D97-AF65-F5344CB8AC3E}">
        <p14:creationId xmlns:p14="http://schemas.microsoft.com/office/powerpoint/2010/main" val="391408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endParaRPr lang="en-US" sz="1200" kern="1200" dirty="0">
              <a:solidFill>
                <a:schemeClr val="tx1"/>
              </a:solidFill>
              <a:effectLst/>
              <a:latin typeface="Adobe Garamond Pro"/>
              <a:ea typeface="ＭＳ Ｐゴシック"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dobe Garamond Pro"/>
                <a:ea typeface="ＭＳ Ｐゴシック" charset="-128"/>
                <a:cs typeface="+mn-cs"/>
              </a:rPr>
              <a:t>1) </a:t>
            </a:r>
            <a:r>
              <a:rPr lang="en-US" sz="1200" b="0" i="0" u="none" strike="noStrike" kern="1200" baseline="0" dirty="0">
                <a:solidFill>
                  <a:schemeClr val="tx1"/>
                </a:solidFill>
                <a:latin typeface="Adobe Garamond Pro"/>
                <a:ea typeface="ＭＳ Ｐゴシック" charset="-128"/>
                <a:cs typeface="+mn-cs"/>
              </a:rPr>
              <a:t>“Interviewing Adolescents about Sexual Matters.”  Pediatrics Clinics of North America (April 2017 Edition).  </a:t>
            </a:r>
            <a:r>
              <a:rPr lang="de-DE" sz="1200" b="0" i="0" u="none" strike="noStrike" kern="1200" baseline="0" dirty="0">
                <a:solidFill>
                  <a:schemeClr val="tx1"/>
                </a:solidFill>
                <a:latin typeface="Adobe Garamond Pro"/>
                <a:ea typeface="ＭＳ Ｐゴシック" charset="-128"/>
                <a:cs typeface="+mn-cs"/>
              </a:rPr>
              <a:t>Pfeffer, B.  Ellsworth, TR. Gold, M. </a:t>
            </a:r>
          </a:p>
          <a:p>
            <a:pPr marL="228600" indent="-228600">
              <a:buAutoNum type="arabicParenR" startAt="2"/>
            </a:pPr>
            <a:r>
              <a:rPr lang="en-US" sz="1200" kern="1200" dirty="0" err="1">
                <a:solidFill>
                  <a:schemeClr val="tx1"/>
                </a:solidFill>
                <a:effectLst/>
                <a:latin typeface="Adobe Garamond Pro"/>
                <a:ea typeface="ＭＳ Ｐゴシック" charset="-128"/>
                <a:cs typeface="+mn-cs"/>
              </a:rPr>
              <a:t>Hyderi</a:t>
            </a:r>
            <a:r>
              <a:rPr lang="en-US" sz="1200" kern="1200" dirty="0">
                <a:solidFill>
                  <a:schemeClr val="tx1"/>
                </a:solidFill>
                <a:effectLst/>
                <a:latin typeface="Adobe Garamond Pro"/>
                <a:ea typeface="ＭＳ Ｐゴシック" charset="-128"/>
                <a:cs typeface="+mn-cs"/>
              </a:rPr>
              <a:t> A, Angel J, Madison M, et al.  Transgender patients:  Providing sensitive care.  The Journal of Family Practice.  July 2016: (65)7; 450-461.</a:t>
            </a:r>
          </a:p>
          <a:p>
            <a:pPr marL="228600" marR="0" lvl="0" indent="-228600" algn="l" defTabSz="914400" rtl="0" eaLnBrk="0" fontAlgn="base" latinLnBrk="0" hangingPunct="0">
              <a:lnSpc>
                <a:spcPct val="100000"/>
              </a:lnSpc>
              <a:spcBef>
                <a:spcPct val="30000"/>
              </a:spcBef>
              <a:spcAft>
                <a:spcPct val="0"/>
              </a:spcAft>
              <a:buClrTx/>
              <a:buSzTx/>
              <a:buFontTx/>
              <a:buAutoNum type="arabicParenR" startAt="2"/>
              <a:tabLst/>
              <a:defRPr/>
            </a:pPr>
            <a:r>
              <a:rPr lang="en-US" dirty="0"/>
              <a:t>http://www.asexuality.org/home/?q=overview.html </a:t>
            </a:r>
            <a:endParaRPr lang="en-US" sz="1200" kern="1200" dirty="0">
              <a:solidFill>
                <a:schemeClr val="tx1"/>
              </a:solidFill>
              <a:effectLst/>
              <a:latin typeface="Adobe Garamond Pro"/>
              <a:ea typeface="ＭＳ Ｐゴシック" charset="-128"/>
              <a:cs typeface="+mn-cs"/>
            </a:endParaRPr>
          </a:p>
        </p:txBody>
      </p:sp>
      <p:sp>
        <p:nvSpPr>
          <p:cNvPr id="4" name="Slide Number Placeholder 3"/>
          <p:cNvSpPr>
            <a:spLocks noGrp="1"/>
          </p:cNvSpPr>
          <p:nvPr>
            <p:ph type="sldNum" sz="quarter" idx="10"/>
          </p:nvPr>
        </p:nvSpPr>
        <p:spPr/>
        <p:txBody>
          <a:bodyPr/>
          <a:lstStyle/>
          <a:p>
            <a:pPr>
              <a:defRPr/>
            </a:pPr>
            <a:fld id="{8820E682-62E0-409E-98EA-B8105CAEA837}" type="slidenum">
              <a:rPr lang="en-US" smtClean="0"/>
              <a:pPr>
                <a:defRPr/>
              </a:pPr>
              <a:t>13</a:t>
            </a:fld>
            <a:endParaRPr lang="en-US" dirty="0"/>
          </a:p>
        </p:txBody>
      </p:sp>
    </p:spTree>
    <p:extLst>
      <p:ext uri="{BB962C8B-B14F-4D97-AF65-F5344CB8AC3E}">
        <p14:creationId xmlns:p14="http://schemas.microsoft.com/office/powerpoint/2010/main" val="39039808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9AC47B9-C7A8-429B-851B-2250CA701DC0}" type="slidenum">
              <a:rPr lang="en-US" sz="1200">
                <a:latin typeface="Adobe Garamond Pro"/>
              </a:rPr>
              <a:pPr algn="r"/>
              <a:t>108</a:t>
            </a:fld>
            <a:endParaRPr lang="en-US" sz="1200" dirty="0">
              <a:latin typeface="Adobe Garamond Pro"/>
            </a:endParaRPr>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Health risks to testosterone therapy include hepatotoxicity, insulin resistance, weight gain, and a deleterious effects on lipid profiles by decreasing high-density lipoproteins (HDL), increasing triglycerides, and increasing </a:t>
            </a:r>
            <a:r>
              <a:rPr lang="en-US" dirty="0" err="1"/>
              <a:t>homocysteine</a:t>
            </a:r>
            <a:r>
              <a:rPr lang="en-US" dirty="0"/>
              <a:t> levels. The </a:t>
            </a:r>
            <a:r>
              <a:rPr lang="en-US" dirty="0" err="1"/>
              <a:t>erythropoietic</a:t>
            </a:r>
            <a:r>
              <a:rPr lang="en-US" dirty="0"/>
              <a:t> effects of testosterone may cause polycythemia in those already at risk with serious respiratory illness. There is a theoretical risk of breast cancer and endometrial cancer (testosterone is aromatized to estrogen), so patients who have not undergone mastectomy should be taught self breast exams, and abnormal uterine bleeding should be pursued to rule out hyperplasia or carcinoma. Some sources report that exogenous androgens may cause polycystic ovarian syndrome, whereas others argue that polycystic ovarian syndrome is present prior to androgen therapy in a disproportionate number of FTM transsexual patients.</a:t>
            </a:r>
          </a:p>
          <a:p>
            <a:endParaRPr lang="en-US" dirty="0"/>
          </a:p>
          <a:p>
            <a:r>
              <a:rPr lang="en-US" i="1" dirty="0"/>
              <a:t>Source</a:t>
            </a:r>
            <a:r>
              <a:rPr lang="en-US" dirty="0"/>
              <a:t>: Oriel K., </a:t>
            </a:r>
            <a:r>
              <a:rPr lang="en-US" i="0" dirty="0"/>
              <a:t>Journal of the Gay and Lesbian Medical Association 2000;4</a:t>
            </a:r>
            <a:r>
              <a:rPr lang="en-US" dirty="0"/>
              <a:t>:185–194.</a:t>
            </a:r>
          </a:p>
        </p:txBody>
      </p:sp>
    </p:spTree>
    <p:extLst>
      <p:ext uri="{BB962C8B-B14F-4D97-AF65-F5344CB8AC3E}">
        <p14:creationId xmlns:p14="http://schemas.microsoft.com/office/powerpoint/2010/main" val="5322308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502B0DF-49E1-44E5-BC0C-789FA11320E9}" type="slidenum">
              <a:rPr lang="en-US" sz="1200">
                <a:latin typeface="Adobe Garamond Pro"/>
              </a:rPr>
              <a:pPr algn="r"/>
              <a:t>109</a:t>
            </a:fld>
            <a:endParaRPr lang="en-US" sz="1200" dirty="0">
              <a:latin typeface="Adobe Garamond Pro"/>
            </a:endParaRPr>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1146253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110</a:t>
            </a:fld>
            <a:endParaRPr lang="en-US" dirty="0"/>
          </a:p>
        </p:txBody>
      </p:sp>
    </p:spTree>
    <p:extLst>
      <p:ext uri="{BB962C8B-B14F-4D97-AF65-F5344CB8AC3E}">
        <p14:creationId xmlns:p14="http://schemas.microsoft.com/office/powerpoint/2010/main" val="5616633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r>
              <a:rPr lang="en-US" b="1" dirty="0"/>
              <a:t>There is not a common protocol that all providers use when administering hormone therapy to transgender patients. </a:t>
            </a:r>
          </a:p>
          <a:p>
            <a:endParaRPr lang="en-US" dirty="0"/>
          </a:p>
          <a:p>
            <a:r>
              <a:rPr lang="en-US" dirty="0"/>
              <a:t>Laboratory follow-up should include a liver function testing, and potassium levels at three and six months and yearly thereafter. </a:t>
            </a:r>
            <a:r>
              <a:rPr lang="en-US" dirty="0" err="1"/>
              <a:t>Prolactin</a:t>
            </a:r>
            <a:r>
              <a:rPr lang="en-US" dirty="0"/>
              <a:t> levels may be drawn after six months of therapy, then yearly for three years. Lipid profiles should be followed regularly, especially for those with elevated or borderline values. Serum testosterone levels within the normal female range help document adequate hypothalamic–pituitary suppression, but are expensive. They can be especially helpful when making decisions about whether to increase estrogen doses. </a:t>
            </a:r>
            <a:r>
              <a:rPr lang="en-US" sz="2800" dirty="0"/>
              <a:t>Some check estrogen as well if expected results are not seen, or if there is potential for the patient to be over- or under-dosing. The goal level for is </a:t>
            </a:r>
            <a:r>
              <a:rPr lang="en-US" sz="2800" dirty="0">
                <a:solidFill>
                  <a:srgbClr val="CC66FF"/>
                </a:solidFill>
              </a:rPr>
              <a:t>200 pg/</a:t>
            </a:r>
            <a:r>
              <a:rPr lang="en-US" sz="2800" dirty="0" err="1">
                <a:solidFill>
                  <a:srgbClr val="CC66FF"/>
                </a:solidFill>
              </a:rPr>
              <a:t>mL.</a:t>
            </a:r>
            <a:endParaRPr lang="en-US" dirty="0"/>
          </a:p>
          <a:p>
            <a:endParaRPr lang="en-US" dirty="0"/>
          </a:p>
          <a:p>
            <a:endParaRPr lang="en-US" dirty="0"/>
          </a:p>
          <a:p>
            <a:endParaRPr lang="en-US" dirty="0"/>
          </a:p>
          <a:p>
            <a:endParaRPr lang="en-US" dirty="0"/>
          </a:p>
        </p:txBody>
      </p:sp>
      <p:sp>
        <p:nvSpPr>
          <p:cNvPr id="181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75A3FB0-1AAE-4713-A9FD-4B7BA4019087}" type="slidenum">
              <a:rPr lang="en-US" sz="1200">
                <a:latin typeface="Adobe Garamond Pro"/>
              </a:rPr>
              <a:pPr algn="r"/>
              <a:t>111</a:t>
            </a:fld>
            <a:endParaRPr lang="en-US" sz="1200" dirty="0">
              <a:latin typeface="Adobe Garamond Pro"/>
            </a:endParaRPr>
          </a:p>
        </p:txBody>
      </p:sp>
    </p:spTree>
    <p:extLst>
      <p:ext uri="{BB962C8B-B14F-4D97-AF65-F5344CB8AC3E}">
        <p14:creationId xmlns:p14="http://schemas.microsoft.com/office/powerpoint/2010/main" val="40005424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latin typeface="Adobe Garamond Pro"/>
              </a:rPr>
              <a:t>(removal of breast tissue with nipple grafting) </a:t>
            </a:r>
            <a:endParaRPr lang="en-US" dirty="0"/>
          </a:p>
        </p:txBody>
      </p:sp>
      <p:sp>
        <p:nvSpPr>
          <p:cNvPr id="192516" name="Slide Number Placeholder 3"/>
          <p:cNvSpPr>
            <a:spLocks noGrp="1"/>
          </p:cNvSpPr>
          <p:nvPr>
            <p:ph type="sldNum" sz="quarter" idx="5"/>
          </p:nvPr>
        </p:nvSpPr>
        <p:spPr bwMode="auto">
          <a:noFill/>
          <a:ln>
            <a:miter lim="800000"/>
            <a:headEnd/>
            <a:tailEnd/>
          </a:ln>
        </p:spPr>
        <p:txBody>
          <a:bodyPr/>
          <a:lstStyle/>
          <a:p>
            <a:fld id="{BB6C9E65-BA1F-42E4-97BD-23A9C8B84215}" type="slidenum">
              <a:rPr lang="en-US" smtClean="0"/>
              <a:pPr/>
              <a:t>112</a:t>
            </a:fld>
            <a:endParaRPr lang="en-US" dirty="0"/>
          </a:p>
        </p:txBody>
      </p:sp>
    </p:spTree>
    <p:extLst>
      <p:ext uri="{BB962C8B-B14F-4D97-AF65-F5344CB8AC3E}">
        <p14:creationId xmlns:p14="http://schemas.microsoft.com/office/powerpoint/2010/main" val="9748603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New this year is the section addressing STD screening in transgender men and women.</a:t>
            </a:r>
            <a:r>
              <a:rPr lang="en-US" b="0" baseline="0" dirty="0">
                <a:effectLst/>
              </a:rPr>
              <a:t> </a:t>
            </a:r>
          </a:p>
          <a:p>
            <a:pPr defTabSz="931744">
              <a:defRPr/>
            </a:pPr>
            <a:r>
              <a:rPr lang="en-US" dirty="0">
                <a:effectLst/>
              </a:rPr>
              <a:t>CDC recommends that Clinicians assess STD- and HIV-related risks for their transgender patients based on current anatomy and sexual behaviors. Because of the diversity of transgender persons regarding surgical affirming procedures, hormone use, and their patterns of sexual behavior, providers should routinely ask about common STD</a:t>
            </a:r>
            <a:r>
              <a:rPr lang="en-US" baseline="0" dirty="0">
                <a:effectLst/>
              </a:rPr>
              <a:t> </a:t>
            </a:r>
            <a:r>
              <a:rPr lang="en-US" dirty="0">
                <a:effectLst/>
              </a:rPr>
              <a:t>symptoms and routinely screen for asymptomatic STDs on the basis of behavioral history and sexual practices. Clinicians should also be aware that HIV prevalence among transgender</a:t>
            </a:r>
            <a:r>
              <a:rPr lang="en-US" baseline="0" dirty="0">
                <a:effectLst/>
              </a:rPr>
              <a:t> women, especially </a:t>
            </a:r>
            <a:r>
              <a:rPr lang="en-US" dirty="0">
                <a:effectLst/>
              </a:rPr>
              <a:t>black transgender women, is very high. </a:t>
            </a:r>
          </a:p>
          <a:p>
            <a:endParaRPr lang="en-US" dirty="0"/>
          </a:p>
        </p:txBody>
      </p:sp>
      <p:sp>
        <p:nvSpPr>
          <p:cNvPr id="4" name="Slide Number Placeholder 3"/>
          <p:cNvSpPr>
            <a:spLocks noGrp="1"/>
          </p:cNvSpPr>
          <p:nvPr>
            <p:ph type="sldNum" sz="quarter" idx="10"/>
          </p:nvPr>
        </p:nvSpPr>
        <p:spPr/>
        <p:txBody>
          <a:bodyPr/>
          <a:lstStyle/>
          <a:p>
            <a:fld id="{48883F44-E8D4-453E-AD78-A675B3918E81}" type="slidenum">
              <a:rPr lang="en-US" smtClean="0"/>
              <a:t>113</a:t>
            </a:fld>
            <a:endParaRPr lang="en-US"/>
          </a:p>
        </p:txBody>
      </p:sp>
    </p:spTree>
    <p:extLst>
      <p:ext uri="{BB962C8B-B14F-4D97-AF65-F5344CB8AC3E}">
        <p14:creationId xmlns:p14="http://schemas.microsoft.com/office/powerpoint/2010/main" val="36713382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114</a:t>
            </a:fld>
            <a:endParaRPr lang="en-US" dirty="0"/>
          </a:p>
        </p:txBody>
      </p:sp>
    </p:spTree>
    <p:extLst>
      <p:ext uri="{BB962C8B-B14F-4D97-AF65-F5344CB8AC3E}">
        <p14:creationId xmlns:p14="http://schemas.microsoft.com/office/powerpoint/2010/main" val="27630870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116</a:t>
            </a:fld>
            <a:endParaRPr lang="en-US" dirty="0"/>
          </a:p>
        </p:txBody>
      </p:sp>
    </p:spTree>
    <p:extLst>
      <p:ext uri="{BB962C8B-B14F-4D97-AF65-F5344CB8AC3E}">
        <p14:creationId xmlns:p14="http://schemas.microsoft.com/office/powerpoint/2010/main" val="33488171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117</a:t>
            </a:fld>
            <a:endParaRPr lang="en-US" dirty="0"/>
          </a:p>
        </p:txBody>
      </p:sp>
    </p:spTree>
    <p:extLst>
      <p:ext uri="{BB962C8B-B14F-4D97-AF65-F5344CB8AC3E}">
        <p14:creationId xmlns:p14="http://schemas.microsoft.com/office/powerpoint/2010/main" val="24796637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bwMode="auto">
          <a:noFill/>
          <a:ln>
            <a:miter lim="800000"/>
            <a:headEnd/>
            <a:tailEnd/>
          </a:ln>
        </p:spPr>
        <p:txBody>
          <a:bodyPr/>
          <a:lstStyle/>
          <a:p>
            <a:fld id="{402E60EB-771F-4B7E-AEC5-A8A3ECE7AFF9}" type="datetime4">
              <a:rPr lang="en-US" smtClean="0"/>
              <a:pPr/>
              <a:t>January 2, 2018</a:t>
            </a:fld>
            <a:endParaRPr lang="en-US" dirty="0"/>
          </a:p>
        </p:txBody>
      </p:sp>
      <p:sp>
        <p:nvSpPr>
          <p:cNvPr id="49155" name="Rectangle 6"/>
          <p:cNvSpPr>
            <a:spLocks noGrp="1" noChangeArrowheads="1"/>
          </p:cNvSpPr>
          <p:nvPr>
            <p:ph type="ftr" sz="quarter" idx="4"/>
          </p:nvPr>
        </p:nvSpPr>
        <p:spPr/>
        <p:txBody>
          <a:bodyPr/>
          <a:lstStyle/>
          <a:p>
            <a:pPr>
              <a:defRPr/>
            </a:pPr>
            <a:r>
              <a:rPr lang="en-US"/>
              <a:t>Copyright (c) 2006 Southern Arizona Gender Alliance - www.sagatucson.org</a:t>
            </a:r>
          </a:p>
        </p:txBody>
      </p:sp>
      <p:sp>
        <p:nvSpPr>
          <p:cNvPr id="193540" name="Rectangle 7"/>
          <p:cNvSpPr>
            <a:spLocks noGrp="1" noChangeArrowheads="1"/>
          </p:cNvSpPr>
          <p:nvPr>
            <p:ph type="sldNum" sz="quarter" idx="5"/>
          </p:nvPr>
        </p:nvSpPr>
        <p:spPr bwMode="auto">
          <a:noFill/>
          <a:ln>
            <a:miter lim="800000"/>
            <a:headEnd/>
            <a:tailEnd/>
          </a:ln>
        </p:spPr>
        <p:txBody>
          <a:bodyPr/>
          <a:lstStyle/>
          <a:p>
            <a:fld id="{08B202A9-8F5C-4239-9207-87D329F0BD41}" type="slidenum">
              <a:rPr lang="en-US" smtClean="0"/>
              <a:pPr/>
              <a:t>118</a:t>
            </a:fld>
            <a:endParaRPr lang="en-US" dirty="0"/>
          </a:p>
        </p:txBody>
      </p:sp>
      <p:sp>
        <p:nvSpPr>
          <p:cNvPr id="1935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Gender reassignment surgery includes a host of surgeries that can create a more masculine or feminine appearance and include </a:t>
            </a:r>
            <a:r>
              <a:rPr lang="en-US" dirty="0" err="1"/>
              <a:t>vaginoplasty</a:t>
            </a:r>
            <a:r>
              <a:rPr lang="en-US" dirty="0"/>
              <a:t>, </a:t>
            </a:r>
            <a:r>
              <a:rPr lang="en-US" dirty="0" err="1"/>
              <a:t>labioplasty</a:t>
            </a:r>
            <a:r>
              <a:rPr lang="en-US" dirty="0"/>
              <a:t>, tracheal shave, liposuction, breast implants, jaw shaping and orchiectomy for male-to-female patients. For female-to-male patients it includes mastectomy, construction of </a:t>
            </a:r>
            <a:r>
              <a:rPr lang="en-US" dirty="0" err="1"/>
              <a:t>neoscrotum</a:t>
            </a:r>
            <a:r>
              <a:rPr lang="en-US" dirty="0"/>
              <a:t>, </a:t>
            </a:r>
            <a:r>
              <a:rPr lang="en-US" dirty="0" err="1"/>
              <a:t>metoidioplasty</a:t>
            </a:r>
            <a:r>
              <a:rPr lang="en-US" dirty="0"/>
              <a:t>, or </a:t>
            </a:r>
            <a:r>
              <a:rPr lang="en-US" dirty="0" err="1"/>
              <a:t>phalloplasty</a:t>
            </a:r>
            <a:r>
              <a:rPr lang="en-US" dirty="0"/>
              <a:t>. Female-to-male patients also may choose hysterectomy and oophorectomy as well, especially with a family history of cancer.</a:t>
            </a:r>
          </a:p>
        </p:txBody>
      </p:sp>
    </p:spTree>
    <p:extLst>
      <p:ext uri="{BB962C8B-B14F-4D97-AF65-F5344CB8AC3E}">
        <p14:creationId xmlns:p14="http://schemas.microsoft.com/office/powerpoint/2010/main" val="172190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 building this case, the presenters might be able to model not using any pronouns, and replacing with "your child" or "your kiddo"</a:t>
            </a:r>
          </a:p>
          <a:p>
            <a:endParaRPr lang="en-US" dirty="0"/>
          </a:p>
          <a:p>
            <a:r>
              <a:rPr lang="en-US" dirty="0"/>
              <a:t>Coming back to R. Though R is younger than an adolescent, it still may be appropriate to ask for some time alone with the patient to gain further insight into R’s case. Once alone with R, you ask if there is a preferred name or pronoun. You also assess how R feels about the mother’s concerns. Finally, you probe R’s perceptions of gender identity. </a:t>
            </a:r>
          </a:p>
        </p:txBody>
      </p:sp>
      <p:sp>
        <p:nvSpPr>
          <p:cNvPr id="119812" name="Slide Number Placeholder 3"/>
          <p:cNvSpPr>
            <a:spLocks noGrp="1"/>
          </p:cNvSpPr>
          <p:nvPr>
            <p:ph type="sldNum" sz="quarter" idx="5"/>
          </p:nvPr>
        </p:nvSpPr>
        <p:spPr bwMode="auto">
          <a:noFill/>
          <a:ln>
            <a:miter lim="800000"/>
            <a:headEnd/>
            <a:tailEnd/>
          </a:ln>
        </p:spPr>
        <p:txBody>
          <a:bodyPr/>
          <a:lstStyle/>
          <a:p>
            <a:fld id="{C0DDF92F-0FD9-4E94-952C-4226B0FFEFC7}" type="slidenum">
              <a:rPr lang="en-US" smtClean="0"/>
              <a:pPr/>
              <a:t>14</a:t>
            </a:fld>
            <a:endParaRPr lang="en-US" dirty="0"/>
          </a:p>
        </p:txBody>
      </p:sp>
    </p:spTree>
    <p:extLst>
      <p:ext uri="{BB962C8B-B14F-4D97-AF65-F5344CB8AC3E}">
        <p14:creationId xmlns:p14="http://schemas.microsoft.com/office/powerpoint/2010/main" val="31005678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34707A-35DA-404D-86B2-A6CCE2709E88}" type="slidenum">
              <a:rPr lang="en-US" sz="1200">
                <a:latin typeface="Adobe Garamond Pro"/>
              </a:rPr>
              <a:pPr algn="r"/>
              <a:t>119</a:t>
            </a:fld>
            <a:endParaRPr lang="en-US" sz="1200" dirty="0">
              <a:latin typeface="Adobe Garamond Pro"/>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9217925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can</a:t>
            </a:r>
            <a:r>
              <a:rPr lang="en-US" baseline="0" dirty="0"/>
              <a:t> </a:t>
            </a:r>
            <a:r>
              <a:rPr lang="en-US" dirty="0"/>
              <a:t>health</a:t>
            </a:r>
            <a:r>
              <a:rPr lang="en-US" baseline="0" dirty="0"/>
              <a:t> care providers </a:t>
            </a:r>
            <a:r>
              <a:rPr lang="en-US" dirty="0"/>
              <a:t>do to support</a:t>
            </a:r>
            <a:r>
              <a:rPr lang="en-US" baseline="0" dirty="0"/>
              <a:t> patients across the gender spectrum? </a:t>
            </a:r>
            <a:endParaRPr lang="en-US" dirty="0"/>
          </a:p>
        </p:txBody>
      </p:sp>
      <p:sp>
        <p:nvSpPr>
          <p:cNvPr id="4" name="Slide Number Placeholder 3"/>
          <p:cNvSpPr>
            <a:spLocks noGrp="1"/>
          </p:cNvSpPr>
          <p:nvPr>
            <p:ph type="sldNum" sz="quarter" idx="10"/>
          </p:nvPr>
        </p:nvSpPr>
        <p:spPr/>
        <p:txBody>
          <a:bodyPr/>
          <a:lstStyle/>
          <a:p>
            <a:fld id="{65C0457D-2AEB-4B47-9285-894D1D4B04AC}" type="slidenum">
              <a:rPr lang="en-US" smtClean="0"/>
              <a:pPr/>
              <a:t>120</a:t>
            </a:fld>
            <a:endParaRPr lang="en-US" dirty="0"/>
          </a:p>
        </p:txBody>
      </p:sp>
    </p:spTree>
    <p:extLst>
      <p:ext uri="{BB962C8B-B14F-4D97-AF65-F5344CB8AC3E}">
        <p14:creationId xmlns:p14="http://schemas.microsoft.com/office/powerpoint/2010/main" val="37038819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ln>
            <a:miter lim="800000"/>
            <a:headEnd/>
            <a:tailEnd/>
          </a:ln>
        </p:spPr>
        <p:txBody>
          <a:bodyPr/>
          <a:lstStyle/>
          <a:p>
            <a:fld id="{718956E4-5CF2-4360-A300-EC5704ADCC3A}" type="slidenum">
              <a:rPr lang="en-US" smtClean="0"/>
              <a:pPr/>
              <a:t>124</a:t>
            </a:fld>
            <a:endParaRPr lang="en-US" dirty="0"/>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8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949975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a:lstStyle/>
          <a:p>
            <a:fld id="{C5633202-4989-4C4F-B589-E9633788A3BE}" type="slidenum">
              <a:rPr lang="en-US" smtClean="0">
                <a:latin typeface="Adobe Garamond Pro"/>
              </a:rPr>
              <a:pPr/>
              <a:t>15</a:t>
            </a:fld>
            <a:endParaRPr lang="en-US" dirty="0">
              <a:latin typeface="Adobe Garamond Pro"/>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latin typeface="Adobe Garamond Pro"/>
              </a:rPr>
              <a:t>Awareness of being a boy or a girl begins during the first year of a child’s life, when babies typically discover their genitals. Between the ages of 1 and 2, children become conscious of physical differences between genders. By the age of 3, children are easily able to label themselves as they acquire a strong concept of self. By age 4, a child’s gender identity is stable. </a:t>
            </a:r>
          </a:p>
          <a:p>
            <a:pPr eaLnBrk="1" hangingPunct="1"/>
            <a:endParaRPr lang="en-US" dirty="0">
              <a:latin typeface="Adobe Garamond Pro"/>
            </a:endParaRPr>
          </a:p>
          <a:p>
            <a:pPr eaLnBrk="1" hangingPunct="1"/>
            <a:r>
              <a:rPr lang="en-US" dirty="0">
                <a:latin typeface="Adobe Garamond Pro"/>
              </a:rPr>
              <a:t>During this same time of life, children learn gender role behavior—that is, doing things "that boys do" or "that girls do.” Before the age of 3, children can differentiate sex-stereotyped toys. By 3 years of age, they have also become more aware of boy and girl activities, interests, and occupations. Many begin to play with youngsters of their own sex in activities identified with that sex. By the time they enter kindergarten, children’s gender identities are well established. </a:t>
            </a:r>
          </a:p>
          <a:p>
            <a:pPr eaLnBrk="1" hangingPunct="1"/>
            <a:endParaRPr lang="en-US" dirty="0">
              <a:latin typeface="Adobe Garamond Pro"/>
            </a:endParaRPr>
          </a:p>
          <a:p>
            <a:pPr lvl="0" eaLnBrk="1" hangingPunct="1">
              <a:buFontTx/>
              <a:buNone/>
            </a:pPr>
            <a:r>
              <a:rPr lang="en-US" i="1" dirty="0">
                <a:latin typeface="Adobe Garamond Pro"/>
              </a:rPr>
              <a:t>Source</a:t>
            </a:r>
            <a:r>
              <a:rPr lang="en-US" dirty="0">
                <a:latin typeface="Adobe Garamond Pro"/>
              </a:rPr>
              <a:t>: American Academy of Pediatrics. (1995). CARING FOR YOUR SCHOOL-AGE CHILD: AGES 5–12. New York: Bantam Books. </a:t>
            </a:r>
          </a:p>
          <a:p>
            <a:pPr eaLnBrk="1" hangingPunct="1"/>
            <a:endParaRPr lang="en-US" dirty="0">
              <a:latin typeface="Adobe Garamond Pro"/>
            </a:endParaRPr>
          </a:p>
          <a:p>
            <a:pPr eaLnBrk="1" hangingPunct="1"/>
            <a:r>
              <a:rPr lang="en-US" dirty="0">
                <a:latin typeface="Adobe Garamond Pro"/>
              </a:rPr>
              <a:t>While most individuals will identify in binary “male or female,” “boy or girl,” or “man or woman” paradigms, it is important to note that some individuals’ identities might be in between these categories.</a:t>
            </a:r>
          </a:p>
        </p:txBody>
      </p:sp>
    </p:spTree>
    <p:extLst>
      <p:ext uri="{BB962C8B-B14F-4D97-AF65-F5344CB8AC3E}">
        <p14:creationId xmlns:p14="http://schemas.microsoft.com/office/powerpoint/2010/main" val="425985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16</a:t>
            </a:fld>
            <a:endParaRPr lang="en-US" dirty="0"/>
          </a:p>
        </p:txBody>
      </p:sp>
    </p:spTree>
    <p:extLst>
      <p:ext uri="{BB962C8B-B14F-4D97-AF65-F5344CB8AC3E}">
        <p14:creationId xmlns:p14="http://schemas.microsoft.com/office/powerpoint/2010/main" val="366929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17</a:t>
            </a:fld>
            <a:endParaRPr lang="en-US" dirty="0"/>
          </a:p>
        </p:txBody>
      </p:sp>
    </p:spTree>
    <p:extLst>
      <p:ext uri="{BB962C8B-B14F-4D97-AF65-F5344CB8AC3E}">
        <p14:creationId xmlns:p14="http://schemas.microsoft.com/office/powerpoint/2010/main" val="11916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18</a:t>
            </a:fld>
            <a:endParaRPr lang="en-US" dirty="0"/>
          </a:p>
        </p:txBody>
      </p:sp>
    </p:spTree>
    <p:extLst>
      <p:ext uri="{BB962C8B-B14F-4D97-AF65-F5344CB8AC3E}">
        <p14:creationId xmlns:p14="http://schemas.microsoft.com/office/powerpoint/2010/main" val="316226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a:lstStyle/>
          <a:p>
            <a:r>
              <a:rPr lang="en-US" dirty="0"/>
              <a:t>Pediatric medical, mental health, social service, and school providers have many opportunities to explore with kids and parents what their children are interested in, behaviors that may be concerning, or general activities involved.</a:t>
            </a:r>
          </a:p>
        </p:txBody>
      </p:sp>
    </p:spTree>
    <p:extLst>
      <p:ext uri="{BB962C8B-B14F-4D97-AF65-F5344CB8AC3E}">
        <p14:creationId xmlns:p14="http://schemas.microsoft.com/office/powerpoint/2010/main" val="297960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idea is some people have discordance between gender assigned at birth and lived-gender identity which can include </a:t>
            </a:r>
            <a:r>
              <a:rPr lang="en-US" dirty="0" err="1"/>
              <a:t>agender</a:t>
            </a:r>
            <a:r>
              <a:rPr lang="en-US" dirty="0"/>
              <a:t>.  </a:t>
            </a:r>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20</a:t>
            </a:fld>
            <a:endParaRPr lang="en-US" dirty="0"/>
          </a:p>
        </p:txBody>
      </p:sp>
    </p:spTree>
    <p:extLst>
      <p:ext uri="{BB962C8B-B14F-4D97-AF65-F5344CB8AC3E}">
        <p14:creationId xmlns:p14="http://schemas.microsoft.com/office/powerpoint/2010/main" val="758912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Adobe Garamond Pro"/>
                <a:ea typeface="Calibri" pitchFamily="34" charset="0"/>
                <a:cs typeface="Calibri" pitchFamily="34" charset="0"/>
              </a:rPr>
              <a:t>“</a:t>
            </a:r>
            <a:r>
              <a:rPr lang="en-US" sz="1200" dirty="0">
                <a:latin typeface="Adobe Garamond Pro"/>
                <a:ea typeface="Calibri" pitchFamily="34" charset="0"/>
                <a:cs typeface="Calibri" pitchFamily="34" charset="0"/>
              </a:rPr>
              <a:t>S/he was always a little different than peers, even as early as in preschool or kindergarten.”</a:t>
            </a:r>
          </a:p>
          <a:p>
            <a:r>
              <a:rPr lang="en-US" sz="1200" dirty="0">
                <a:latin typeface="Adobe Garamond Pro"/>
                <a:ea typeface="Calibri" pitchFamily="34" charset="0"/>
                <a:cs typeface="Calibri" pitchFamily="34" charset="0"/>
              </a:rPr>
              <a:t>“He drove his father crazy by never wanting to join his brothers outside but instead playing with his sister and her friends.”</a:t>
            </a:r>
          </a:p>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21</a:t>
            </a:fld>
            <a:endParaRPr lang="en-US" dirty="0"/>
          </a:p>
        </p:txBody>
      </p:sp>
    </p:spTree>
    <p:extLst>
      <p:ext uri="{BB962C8B-B14F-4D97-AF65-F5344CB8AC3E}">
        <p14:creationId xmlns:p14="http://schemas.microsoft.com/office/powerpoint/2010/main" val="147764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noFill/>
        </p:spPr>
        <p:txBody>
          <a:bodyPr/>
          <a:lstStyle/>
          <a:p>
            <a:r>
              <a:rPr lang="en-US" dirty="0"/>
              <a:t>Who should be screened</a:t>
            </a:r>
            <a:r>
              <a:rPr lang="en-US" baseline="0" dirty="0"/>
              <a:t> and what are you looking for in terms of gender nonconformity and patients struggling with their gender identities?</a:t>
            </a:r>
          </a:p>
          <a:p>
            <a:endParaRPr lang="en-US" baseline="0" dirty="0"/>
          </a:p>
          <a:p>
            <a:r>
              <a:rPr lang="en-US" baseline="0" dirty="0"/>
              <a:t>First, you should be screening all children to see if they are expressing gender as expected according to developmental stages.</a:t>
            </a:r>
          </a:p>
          <a:p>
            <a:endParaRPr lang="en-US" baseline="0" dirty="0"/>
          </a:p>
          <a:p>
            <a:r>
              <a:rPr lang="en-US" baseline="0" dirty="0"/>
              <a:t>Next, screen kids who present with gender nonconforming behaviors (dress, play choices, identifying as the opposite sex from their natal sex, choosing a gender nonconforming name, etc).  </a:t>
            </a:r>
          </a:p>
          <a:p>
            <a:endParaRPr lang="en-US" baseline="0" dirty="0"/>
          </a:p>
          <a:p>
            <a:r>
              <a:rPr lang="en-US" baseline="0" dirty="0"/>
              <a:t>Also, screen kids who are expressing mood or behavior problems or may be struggling with a variety of issues, one of which is gender.</a:t>
            </a:r>
            <a:endParaRPr lang="en-US" dirty="0"/>
          </a:p>
        </p:txBody>
      </p:sp>
    </p:spTree>
    <p:extLst>
      <p:ext uri="{BB962C8B-B14F-4D97-AF65-F5344CB8AC3E}">
        <p14:creationId xmlns:p14="http://schemas.microsoft.com/office/powerpoint/2010/main" val="311060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114692" name="Date Placeholder 3"/>
          <p:cNvSpPr>
            <a:spLocks noGrp="1"/>
          </p:cNvSpPr>
          <p:nvPr>
            <p:ph type="dt" sz="quarter" idx="1"/>
          </p:nvPr>
        </p:nvSpPr>
        <p:spPr bwMode="auto">
          <a:noFill/>
          <a:ln>
            <a:miter lim="800000"/>
            <a:headEnd/>
            <a:tailEnd/>
          </a:ln>
        </p:spPr>
        <p:txBody>
          <a:bodyPr/>
          <a:lstStyle/>
          <a:p>
            <a:fld id="{CD00EB23-7D13-4F18-9D49-44BED93E66FB}" type="datetime1">
              <a:rPr lang="en-US" smtClean="0"/>
              <a:pPr/>
              <a:t>1/2/2018</a:t>
            </a:fld>
            <a:endParaRPr lang="en-US" dirty="0"/>
          </a:p>
        </p:txBody>
      </p:sp>
      <p:sp>
        <p:nvSpPr>
          <p:cNvPr id="5" name="Footer Placeholder 4"/>
          <p:cNvSpPr>
            <a:spLocks noGrp="1"/>
          </p:cNvSpPr>
          <p:nvPr>
            <p:ph type="ftr" sz="quarter" idx="4"/>
          </p:nvPr>
        </p:nvSpPr>
        <p:spPr/>
        <p:txBody>
          <a:bodyPr/>
          <a:lstStyle/>
          <a:p>
            <a:pPr>
              <a:defRPr/>
            </a:pPr>
            <a:r>
              <a:rPr lang="en-US" dirty="0"/>
              <a:t>Copyright (c) 2006 Southern Arizona Gender Alliance - www.sagatucson.org</a:t>
            </a:r>
          </a:p>
        </p:txBody>
      </p:sp>
      <p:sp>
        <p:nvSpPr>
          <p:cNvPr id="114694" name="Slide Number Placeholder 5"/>
          <p:cNvSpPr>
            <a:spLocks noGrp="1"/>
          </p:cNvSpPr>
          <p:nvPr>
            <p:ph type="sldNum" sz="quarter" idx="5"/>
          </p:nvPr>
        </p:nvSpPr>
        <p:spPr bwMode="auto">
          <a:noFill/>
          <a:ln>
            <a:miter lim="800000"/>
            <a:headEnd/>
            <a:tailEnd/>
          </a:ln>
        </p:spPr>
        <p:txBody>
          <a:bodyPr/>
          <a:lstStyle/>
          <a:p>
            <a:fld id="{42709124-10C9-4156-8053-F30022F0D9A7}" type="slidenum">
              <a:rPr lang="en-US" smtClean="0"/>
              <a:pPr/>
              <a:t>2</a:t>
            </a:fld>
            <a:endParaRPr lang="en-US" dirty="0"/>
          </a:p>
        </p:txBody>
      </p:sp>
    </p:spTree>
    <p:extLst>
      <p:ext uri="{BB962C8B-B14F-4D97-AF65-F5344CB8AC3E}">
        <p14:creationId xmlns:p14="http://schemas.microsoft.com/office/powerpoint/2010/main" val="3058565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a:lstStyle/>
          <a:p>
            <a:r>
              <a:rPr lang="en-US" dirty="0"/>
              <a:t>This is where clinicians can come in. What do</a:t>
            </a:r>
            <a:r>
              <a:rPr lang="en-US" baseline="0" dirty="0"/>
              <a:t> you ask, and to whom?  </a:t>
            </a:r>
          </a:p>
          <a:p>
            <a:endParaRPr lang="en-US" baseline="0" dirty="0"/>
          </a:p>
          <a:p>
            <a:endParaRPr lang="en-US" dirty="0"/>
          </a:p>
        </p:txBody>
      </p:sp>
    </p:spTree>
    <p:extLst>
      <p:ext uri="{BB962C8B-B14F-4D97-AF65-F5344CB8AC3E}">
        <p14:creationId xmlns:p14="http://schemas.microsoft.com/office/powerpoint/2010/main" val="3256559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dobe Garamond Pro"/>
                <a:ea typeface="ＭＳ Ｐゴシック" pitchFamily="34" charset="-128"/>
              </a:rPr>
              <a:t>Four areas that we look at: </a:t>
            </a:r>
          </a:p>
          <a:p>
            <a:r>
              <a:rPr lang="en-US" altLang="en-US" dirty="0">
                <a:latin typeface="Adobe Garamond Pro"/>
                <a:ea typeface="ＭＳ Ｐゴシック" pitchFamily="34" charset="-128"/>
              </a:rPr>
              <a:t>(1) sex—usually male or female; </a:t>
            </a:r>
          </a:p>
          <a:p>
            <a:r>
              <a:rPr lang="en-US" altLang="en-US" dirty="0">
                <a:latin typeface="Adobe Garamond Pro"/>
                <a:ea typeface="ＭＳ Ｐゴシック" pitchFamily="34" charset="-128"/>
              </a:rPr>
              <a:t>(2) identity—how you do identify yourself?; </a:t>
            </a:r>
          </a:p>
          <a:p>
            <a:r>
              <a:rPr lang="en-US" altLang="en-US" dirty="0">
                <a:latin typeface="Adobe Garamond Pro"/>
                <a:ea typeface="ＭＳ Ｐゴシック" pitchFamily="34" charset="-128"/>
              </a:rPr>
              <a:t>(3) attractions—whom you are attracted to; and </a:t>
            </a:r>
          </a:p>
          <a:p>
            <a:r>
              <a:rPr lang="en-US" altLang="en-US" dirty="0">
                <a:latin typeface="Adobe Garamond Pro"/>
                <a:ea typeface="ＭＳ Ｐゴシック" pitchFamily="34" charset="-128"/>
              </a:rPr>
              <a:t>(4) expression, or sexual behavior.  </a:t>
            </a:r>
          </a:p>
          <a:p>
            <a:endParaRPr lang="en-US" altLang="en-US" dirty="0">
              <a:latin typeface="Adobe Garamond Pro"/>
              <a:ea typeface="ＭＳ Ｐゴシック" pitchFamily="34" charset="-128"/>
            </a:endParaRPr>
          </a:p>
          <a:p>
            <a:r>
              <a:rPr lang="en-US" altLang="en-US" dirty="0">
                <a:latin typeface="Adobe Garamond Pro"/>
                <a:ea typeface="ＭＳ Ｐゴシック" pitchFamily="34" charset="-128"/>
              </a:rPr>
              <a:t>It is NOT about the label, but we need to use labels for this talk, so we are all speaking the same language!  </a:t>
            </a:r>
          </a:p>
          <a:p>
            <a:endParaRPr lang="en-US" altLang="en-US" dirty="0">
              <a:latin typeface="Adobe Garamond Pro"/>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Adobe Garamond Pro"/>
                <a:ea typeface="ＭＳ Ｐゴシック" pitchFamily="34" charset="-128"/>
              </a:rPr>
              <a:t>Source</a:t>
            </a:r>
            <a:r>
              <a:rPr lang="en-US" altLang="en-US" dirty="0">
                <a:latin typeface="Adobe Garamond Pro"/>
                <a:ea typeface="ＭＳ Ｐゴシック" pitchFamily="34" charset="-128"/>
              </a:rPr>
              <a:t>:  </a:t>
            </a:r>
            <a:r>
              <a:rPr lang="en-US" altLang="en-US" sz="1200" dirty="0">
                <a:latin typeface="Adobe Garamond Pro"/>
              </a:rPr>
              <a:t>http://</a:t>
            </a:r>
            <a:r>
              <a:rPr lang="en-US" altLang="en-US" sz="1200" dirty="0" err="1">
                <a:latin typeface="Adobe Garamond Pro"/>
              </a:rPr>
              <a:t>itspronouncedmetrosexual.com</a:t>
            </a:r>
            <a:endParaRPr lang="en-US" altLang="en-US" sz="1200" dirty="0">
              <a:latin typeface="Adobe Garamond Pro"/>
            </a:endParaRPr>
          </a:p>
          <a:p>
            <a:endParaRPr lang="en-US" altLang="en-US" dirty="0">
              <a:latin typeface="Adobe Garamond Pro"/>
              <a:ea typeface="ＭＳ Ｐゴシック" pitchFamily="34"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09" indent="-285734">
              <a:defRPr sz="2400">
                <a:solidFill>
                  <a:schemeClr val="tx1"/>
                </a:solidFill>
                <a:latin typeface="Arial" pitchFamily="34" charset="0"/>
                <a:ea typeface="ＭＳ Ｐゴシック" pitchFamily="34" charset="-128"/>
              </a:defRPr>
            </a:lvl2pPr>
            <a:lvl3pPr marL="1142937" indent="-228587">
              <a:defRPr sz="2400">
                <a:solidFill>
                  <a:schemeClr val="tx1"/>
                </a:solidFill>
                <a:latin typeface="Arial" pitchFamily="34" charset="0"/>
                <a:ea typeface="ＭＳ Ｐゴシック" pitchFamily="34" charset="-128"/>
              </a:defRPr>
            </a:lvl3pPr>
            <a:lvl4pPr marL="1600112" indent="-228587">
              <a:defRPr sz="2400">
                <a:solidFill>
                  <a:schemeClr val="tx1"/>
                </a:solidFill>
                <a:latin typeface="Arial" pitchFamily="34" charset="0"/>
                <a:ea typeface="ＭＳ Ｐゴシック" pitchFamily="34" charset="-128"/>
              </a:defRPr>
            </a:lvl4pPr>
            <a:lvl5pPr marL="2057287" indent="-228587">
              <a:defRPr sz="2400">
                <a:solidFill>
                  <a:schemeClr val="tx1"/>
                </a:solidFill>
                <a:latin typeface="Arial" pitchFamily="34" charset="0"/>
                <a:ea typeface="ＭＳ Ｐゴシック" pitchFamily="34" charset="-128"/>
              </a:defRPr>
            </a:lvl5pPr>
            <a:lvl6pPr marL="2514461" indent="-22858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635" indent="-22858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810" indent="-22858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985" indent="-22858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1047BEB-94A8-4734-8BFB-214293937BDE}" type="slidenum">
              <a:rPr lang="en-US" altLang="en-US" sz="1200">
                <a:latin typeface="Adobe Garamond Pro"/>
              </a:rPr>
              <a:pPr/>
              <a:t>24</a:t>
            </a:fld>
            <a:endParaRPr lang="en-US" altLang="en-US" sz="1200" dirty="0">
              <a:latin typeface="Adobe Garamond Pro"/>
            </a:endParaRPr>
          </a:p>
        </p:txBody>
      </p:sp>
    </p:spTree>
    <p:extLst>
      <p:ext uri="{BB962C8B-B14F-4D97-AF65-F5344CB8AC3E}">
        <p14:creationId xmlns:p14="http://schemas.microsoft.com/office/powerpoint/2010/main" val="379455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It does not appear, at this point, that R has gender </a:t>
            </a:r>
            <a:r>
              <a:rPr lang="en-US" dirty="0" err="1"/>
              <a:t>dysphoria</a:t>
            </a:r>
            <a:r>
              <a:rPr lang="en-US" dirty="0"/>
              <a:t>. Gender role and expression exploration in childhood is common. </a:t>
            </a:r>
          </a:p>
          <a:p>
            <a:endParaRPr lang="en-US" dirty="0"/>
          </a:p>
          <a:p>
            <a:r>
              <a:rPr lang="en-US" dirty="0"/>
              <a:t>However, even if R did express gender </a:t>
            </a:r>
            <a:r>
              <a:rPr lang="en-US" dirty="0" err="1"/>
              <a:t>dysphoria</a:t>
            </a:r>
            <a:r>
              <a:rPr lang="en-US" dirty="0"/>
              <a:t>, most children ages 5–12 diagnosed with GID do not persist in having GID as teens, but rather the most likely outcome is homosexuality or bisexuality.[</a:t>
            </a:r>
            <a:r>
              <a:rPr lang="en-US" dirty="0" err="1"/>
              <a:t>i</a:t>
            </a:r>
            <a:r>
              <a:rPr lang="en-US" dirty="0"/>
              <a:t>][ii] However, most teens and adults with GID retrospectively report cross-gender behavior and identity as children and the vast majority of teens diagnosed with GID do have persistence of GID into adulthood.</a:t>
            </a:r>
          </a:p>
          <a:p>
            <a:endParaRPr lang="en-US" dirty="0"/>
          </a:p>
          <a:p>
            <a:r>
              <a:rPr lang="en-US" i="1" dirty="0"/>
              <a:t>Sources</a:t>
            </a:r>
            <a:r>
              <a:rPr lang="en-US" dirty="0"/>
              <a:t>:</a:t>
            </a:r>
          </a:p>
          <a:p>
            <a:r>
              <a:rPr lang="en-US" dirty="0"/>
              <a:t>[</a:t>
            </a:r>
            <a:r>
              <a:rPr lang="en-US" dirty="0" err="1"/>
              <a:t>i</a:t>
            </a:r>
            <a:r>
              <a:rPr lang="en-US" dirty="0"/>
              <a:t>] Drummond KD, Bradley SJ, Peterson-</a:t>
            </a:r>
            <a:r>
              <a:rPr lang="en-US" dirty="0" err="1"/>
              <a:t>Badali</a:t>
            </a:r>
            <a:r>
              <a:rPr lang="en-US" dirty="0"/>
              <a:t> M, </a:t>
            </a:r>
            <a:r>
              <a:rPr lang="en-US" dirty="0" err="1"/>
              <a:t>Zucker</a:t>
            </a:r>
            <a:r>
              <a:rPr lang="en-US" dirty="0"/>
              <a:t> KJ. A follow-up study of girls with gender identity disorder. </a:t>
            </a:r>
            <a:r>
              <a:rPr lang="en-US" i="1" dirty="0"/>
              <a:t>Developmental Psychology. </a:t>
            </a:r>
            <a:r>
              <a:rPr lang="en-US" dirty="0"/>
              <a:t>Jan 2008;44(1):34–45.</a:t>
            </a:r>
          </a:p>
          <a:p>
            <a:r>
              <a:rPr lang="en-US" dirty="0"/>
              <a:t>[ii] </a:t>
            </a:r>
            <a:r>
              <a:rPr lang="en-US" dirty="0" err="1"/>
              <a:t>Wallien</a:t>
            </a:r>
            <a:r>
              <a:rPr lang="en-US" dirty="0"/>
              <a:t> MSC, Cohen-</a:t>
            </a:r>
            <a:r>
              <a:rPr lang="en-US" dirty="0" err="1"/>
              <a:t>Kettenis</a:t>
            </a:r>
            <a:r>
              <a:rPr lang="en-US" dirty="0"/>
              <a:t> PT. Psychosexual outcome of gender-</a:t>
            </a:r>
            <a:r>
              <a:rPr lang="en-US" dirty="0" err="1"/>
              <a:t>dysphoric</a:t>
            </a:r>
            <a:r>
              <a:rPr lang="en-US" dirty="0"/>
              <a:t> children. </a:t>
            </a:r>
            <a:r>
              <a:rPr lang="en-US" i="1" dirty="0"/>
              <a:t>Journal of the American Academy of Child &amp; Adolescent Psychiatry. </a:t>
            </a:r>
            <a:r>
              <a:rPr lang="en-US" dirty="0"/>
              <a:t>Dec 2008;47(12):1413–1423.</a:t>
            </a:r>
          </a:p>
          <a:p>
            <a:endParaRPr lang="en-US" dirty="0"/>
          </a:p>
        </p:txBody>
      </p:sp>
      <p:sp>
        <p:nvSpPr>
          <p:cNvPr id="120836" name="Slide Number Placeholder 3"/>
          <p:cNvSpPr>
            <a:spLocks noGrp="1"/>
          </p:cNvSpPr>
          <p:nvPr>
            <p:ph type="sldNum" sz="quarter" idx="5"/>
          </p:nvPr>
        </p:nvSpPr>
        <p:spPr bwMode="auto">
          <a:noFill/>
          <a:ln>
            <a:miter lim="800000"/>
            <a:headEnd/>
            <a:tailEnd/>
          </a:ln>
        </p:spPr>
        <p:txBody>
          <a:bodyPr/>
          <a:lstStyle/>
          <a:p>
            <a:fld id="{EA9E3E04-3373-446D-B990-D4AC8DB7E6CF}" type="slidenum">
              <a:rPr lang="en-US" smtClean="0"/>
              <a:pPr/>
              <a:t>25</a:t>
            </a:fld>
            <a:endParaRPr lang="en-US" dirty="0"/>
          </a:p>
        </p:txBody>
      </p:sp>
    </p:spTree>
    <p:extLst>
      <p:ext uri="{BB962C8B-B14F-4D97-AF65-F5344CB8AC3E}">
        <p14:creationId xmlns:p14="http://schemas.microsoft.com/office/powerpoint/2010/main" val="349535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This exploration, though, appears to make R’s mother uncomfortable. Your role is to help her understand that these behaviors are common and they do not predict R’s future gender identity nor sexual orientation. </a:t>
            </a:r>
          </a:p>
        </p:txBody>
      </p:sp>
      <p:sp>
        <p:nvSpPr>
          <p:cNvPr id="121860" name="Slide Number Placeholder 3"/>
          <p:cNvSpPr>
            <a:spLocks noGrp="1"/>
          </p:cNvSpPr>
          <p:nvPr>
            <p:ph type="sldNum" sz="quarter" idx="5"/>
          </p:nvPr>
        </p:nvSpPr>
        <p:spPr bwMode="auto">
          <a:noFill/>
          <a:ln>
            <a:miter lim="800000"/>
            <a:headEnd/>
            <a:tailEnd/>
          </a:ln>
        </p:spPr>
        <p:txBody>
          <a:bodyPr/>
          <a:lstStyle/>
          <a:p>
            <a:fld id="{4DE46815-C66A-4042-A568-7CE7D551CBD1}" type="slidenum">
              <a:rPr lang="en-US" smtClean="0"/>
              <a:pPr/>
              <a:t>26</a:t>
            </a:fld>
            <a:endParaRPr lang="en-US" dirty="0"/>
          </a:p>
        </p:txBody>
      </p:sp>
    </p:spTree>
    <p:extLst>
      <p:ext uri="{BB962C8B-B14F-4D97-AF65-F5344CB8AC3E}">
        <p14:creationId xmlns:p14="http://schemas.microsoft.com/office/powerpoint/2010/main" val="489181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28</a:t>
            </a:fld>
            <a:endParaRPr lang="en-US" dirty="0"/>
          </a:p>
        </p:txBody>
      </p:sp>
    </p:spTree>
    <p:extLst>
      <p:ext uri="{BB962C8B-B14F-4D97-AF65-F5344CB8AC3E}">
        <p14:creationId xmlns:p14="http://schemas.microsoft.com/office/powerpoint/2010/main" val="881525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29</a:t>
            </a:fld>
            <a:endParaRPr lang="en-US" dirty="0"/>
          </a:p>
        </p:txBody>
      </p:sp>
    </p:spTree>
    <p:extLst>
      <p:ext uri="{BB962C8B-B14F-4D97-AF65-F5344CB8AC3E}">
        <p14:creationId xmlns:p14="http://schemas.microsoft.com/office/powerpoint/2010/main" val="881525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0"/>
          <p:cNvSpPr txBox="1">
            <a:spLocks noGrp="1" noChangeArrowheads="1"/>
          </p:cNvSpPr>
          <p:nvPr/>
        </p:nvSpPr>
        <p:spPr bwMode="auto">
          <a:xfrm>
            <a:off x="3956050" y="8805863"/>
            <a:ext cx="3021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AB6FF524-5036-4E8E-A056-8B9A56671403}" type="slidenum">
              <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spcBef>
                  <a:spcPct val="0"/>
                </a:spcBef>
              </a:pPr>
              <a:t>30</a:t>
            </a:fld>
            <a:endPar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75779" name="Rectangle 1"/>
          <p:cNvSpPr>
            <a:spLocks noGrp="1" noRot="1" noChangeAspect="1" noChangeArrowheads="1" noTextEdit="1"/>
          </p:cNvSpPr>
          <p:nvPr>
            <p:ph type="sldImg"/>
          </p:nvPr>
        </p:nvSpPr>
        <p:spPr bwMode="auto">
          <a:xfrm>
            <a:off x="403225" y="695325"/>
            <a:ext cx="6176963" cy="3475038"/>
          </a:xfrm>
          <a:solidFill>
            <a:srgbClr val="FFFFFF"/>
          </a:solidFill>
          <a:ln>
            <a:solidFill>
              <a:srgbClr val="000000"/>
            </a:solidFill>
            <a:miter lim="800000"/>
            <a:headEnd/>
            <a:tailEnd/>
          </a:ln>
        </p:spPr>
      </p:sp>
      <p:sp>
        <p:nvSpPr>
          <p:cNvPr id="189444" name="Text Box 2"/>
          <p:cNvSpPr>
            <a:spLocks noGrp="1" noChangeArrowheads="1"/>
          </p:cNvSpPr>
          <p:nvPr>
            <p:ph type="body" idx="1"/>
          </p:nvPr>
        </p:nvSpPr>
        <p:spPr bwMode="auto">
          <a:xfrm>
            <a:off x="698500" y="4403725"/>
            <a:ext cx="5586413" cy="41703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rmAutofit fontScale="47500" lnSpcReduction="20000"/>
          </a:bodyPr>
          <a:lstStyle/>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hlinkClick r:id="rId3"/>
              </a:rPr>
              <a:t>Psychological and Medical Care of Gender Nonconforming Youth.</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Vance SR Jr, </a:t>
            </a:r>
            <a:r>
              <a:rPr lang="en-US" altLang="en-US" dirty="0" err="1"/>
              <a:t>Ehrensaft</a:t>
            </a:r>
            <a:r>
              <a:rPr lang="en-US" altLang="en-US" dirty="0"/>
              <a:t> D, Rosenthal SM.</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Pediatrics. 2014 Nov 17. </a:t>
            </a:r>
            <a:r>
              <a:rPr lang="en-US" altLang="en-US" dirty="0" err="1"/>
              <a:t>pii</a:t>
            </a:r>
            <a:r>
              <a:rPr lang="en-US" altLang="en-US" dirty="0"/>
              <a:t>: peds.2014-0772. [</a:t>
            </a:r>
            <a:r>
              <a:rPr lang="en-US" altLang="en-US" dirty="0" err="1"/>
              <a:t>Epub</a:t>
            </a:r>
            <a:r>
              <a:rPr lang="en-US" altLang="en-US" dirty="0"/>
              <a:t> ahead of print] Review.</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PMID: 25404716 [PubMed - as supplied by publisher]</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u="sng" dirty="0">
                <a:hlinkClick r:id="rId4"/>
              </a:rPr>
              <a:t>Related citations</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Select item 252017982.</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hlinkClick r:id="rId5"/>
              </a:rPr>
              <a:t>Young adult psychological outcome after puberty suppression and gender reassignment.</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de Vries AL, McGuire JK, </a:t>
            </a:r>
            <a:r>
              <a:rPr lang="en-US" altLang="en-US" dirty="0" err="1"/>
              <a:t>Steensma</a:t>
            </a:r>
            <a:r>
              <a:rPr lang="en-US" altLang="en-US" dirty="0"/>
              <a:t> TD, </a:t>
            </a:r>
            <a:r>
              <a:rPr lang="en-US" altLang="en-US" dirty="0" err="1"/>
              <a:t>Wagenaar</a:t>
            </a:r>
            <a:r>
              <a:rPr lang="en-US" altLang="en-US" dirty="0"/>
              <a:t> EC, </a:t>
            </a:r>
            <a:r>
              <a:rPr lang="en-US" altLang="en-US" dirty="0" err="1"/>
              <a:t>Doreleijers</a:t>
            </a:r>
            <a:r>
              <a:rPr lang="en-US" altLang="en-US" dirty="0"/>
              <a:t> TA, Cohen-</a:t>
            </a:r>
            <a:r>
              <a:rPr lang="en-US" altLang="en-US" dirty="0" err="1"/>
              <a:t>Kettenis</a:t>
            </a:r>
            <a:r>
              <a:rPr lang="en-US" altLang="en-US" dirty="0"/>
              <a:t> PT.</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Pediatrics. 2014 Oct;134(4):696-704. </a:t>
            </a:r>
            <a:r>
              <a:rPr lang="en-US" altLang="en-US" dirty="0" err="1"/>
              <a:t>doi</a:t>
            </a:r>
            <a:r>
              <a:rPr lang="en-US" altLang="en-US" dirty="0"/>
              <a:t>: 10.1542/peds.2013-2958. </a:t>
            </a:r>
            <a:r>
              <a:rPr lang="en-US" altLang="en-US" dirty="0" err="1"/>
              <a:t>Epub</a:t>
            </a:r>
            <a:r>
              <a:rPr lang="en-US" altLang="en-US" dirty="0"/>
              <a:t> 2014 Sep 8.</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PMID: 25201798 [PubMed - in process]</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u="sng" dirty="0">
                <a:hlinkClick r:id="rId6"/>
              </a:rPr>
              <a:t>Related citations</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Select item 241774893.</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hlinkClick r:id="rId7"/>
              </a:rPr>
              <a:t>Hormonal therapy is associated with better self-esteem, mood, and quality of life in transsexuals.</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err="1"/>
              <a:t>Gorin</a:t>
            </a:r>
            <a:r>
              <a:rPr lang="en-US" altLang="en-US" dirty="0"/>
              <a:t>-Lazard A, </a:t>
            </a:r>
            <a:r>
              <a:rPr lang="en-US" altLang="en-US" dirty="0" err="1"/>
              <a:t>Baumstarck</a:t>
            </a:r>
            <a:r>
              <a:rPr lang="en-US" altLang="en-US" dirty="0"/>
              <a:t> K, Boyer L, </a:t>
            </a:r>
            <a:r>
              <a:rPr lang="en-US" altLang="en-US" dirty="0" err="1"/>
              <a:t>Maquigneau</a:t>
            </a:r>
            <a:r>
              <a:rPr lang="en-US" altLang="en-US" dirty="0"/>
              <a:t> A, </a:t>
            </a:r>
            <a:r>
              <a:rPr lang="en-US" altLang="en-US" dirty="0" err="1"/>
              <a:t>Penochet</a:t>
            </a:r>
            <a:r>
              <a:rPr lang="en-US" altLang="en-US" dirty="0"/>
              <a:t> JC, </a:t>
            </a:r>
            <a:r>
              <a:rPr lang="en-US" altLang="en-US" dirty="0" err="1"/>
              <a:t>Pringuey</a:t>
            </a:r>
            <a:r>
              <a:rPr lang="en-US" altLang="en-US" dirty="0"/>
              <a:t> D, </a:t>
            </a:r>
            <a:r>
              <a:rPr lang="en-US" altLang="en-US" dirty="0" err="1"/>
              <a:t>Albarel</a:t>
            </a:r>
            <a:r>
              <a:rPr lang="en-US" altLang="en-US" dirty="0"/>
              <a:t> F, </a:t>
            </a:r>
            <a:r>
              <a:rPr lang="en-US" altLang="en-US" dirty="0" err="1"/>
              <a:t>Morange</a:t>
            </a:r>
            <a:r>
              <a:rPr lang="en-US" altLang="en-US" dirty="0"/>
              <a:t> I, </a:t>
            </a:r>
            <a:r>
              <a:rPr lang="en-US" altLang="en-US" dirty="0" err="1"/>
              <a:t>Bonierbale</a:t>
            </a:r>
            <a:r>
              <a:rPr lang="en-US" altLang="en-US" dirty="0"/>
              <a:t> M, </a:t>
            </a:r>
            <a:r>
              <a:rPr lang="en-US" altLang="en-US" dirty="0" err="1"/>
              <a:t>Lançon</a:t>
            </a:r>
            <a:r>
              <a:rPr lang="en-US" altLang="en-US" dirty="0"/>
              <a:t> C, </a:t>
            </a:r>
            <a:r>
              <a:rPr lang="en-US" altLang="en-US" dirty="0" err="1"/>
              <a:t>Auquier</a:t>
            </a:r>
            <a:r>
              <a:rPr lang="en-US" altLang="en-US" dirty="0"/>
              <a:t> P.</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J </a:t>
            </a:r>
            <a:r>
              <a:rPr lang="en-US" altLang="en-US" dirty="0" err="1"/>
              <a:t>Nerv</a:t>
            </a:r>
            <a:r>
              <a:rPr lang="en-US" altLang="en-US" dirty="0"/>
              <a:t> </a:t>
            </a:r>
            <a:r>
              <a:rPr lang="en-US" altLang="en-US" dirty="0" err="1"/>
              <a:t>Ment</a:t>
            </a:r>
            <a:r>
              <a:rPr lang="en-US" altLang="en-US" dirty="0"/>
              <a:t> Dis. 2013 Nov;201(11):996-1000. </a:t>
            </a:r>
            <a:r>
              <a:rPr lang="en-US" altLang="en-US" dirty="0" err="1"/>
              <a:t>doi</a:t>
            </a:r>
            <a:r>
              <a:rPr lang="en-US" altLang="en-US" dirty="0"/>
              <a:t>: 10.1097/NMD.0000000000000046.</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PMID: 24177489 [PubMed - indexed for MEDLINE]</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u="sng" dirty="0">
                <a:hlinkClick r:id="rId8"/>
              </a:rPr>
              <a:t>Related citations</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Select item 239818154.</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hlinkClick r:id="rId9"/>
              </a:rPr>
              <a:t>Sexual quality of life after hormonal and surgical treatment, including </a:t>
            </a:r>
            <a:r>
              <a:rPr lang="en-US" altLang="en-US" dirty="0" err="1">
                <a:hlinkClick r:id="rId9"/>
              </a:rPr>
              <a:t>phalloplasty</a:t>
            </a:r>
            <a:r>
              <a:rPr lang="en-US" altLang="en-US" dirty="0">
                <a:hlinkClick r:id="rId9"/>
              </a:rPr>
              <a:t>, in men with </a:t>
            </a:r>
            <a:r>
              <a:rPr lang="en-US" altLang="en-US" dirty="0" err="1">
                <a:hlinkClick r:id="rId9"/>
              </a:rPr>
              <a:t>micropenis</a:t>
            </a:r>
            <a:r>
              <a:rPr lang="en-US" altLang="en-US" dirty="0">
                <a:hlinkClick r:id="rId9"/>
              </a:rPr>
              <a:t>: a review.</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Callens N, De </a:t>
            </a:r>
            <a:r>
              <a:rPr lang="en-US" altLang="en-US" dirty="0" err="1"/>
              <a:t>Cuypere</a:t>
            </a:r>
            <a:r>
              <a:rPr lang="en-US" altLang="en-US" dirty="0"/>
              <a:t> G, Van </a:t>
            </a:r>
            <a:r>
              <a:rPr lang="en-US" altLang="en-US" dirty="0" err="1"/>
              <a:t>Hoecke</a:t>
            </a:r>
            <a:r>
              <a:rPr lang="en-US" altLang="en-US" dirty="0"/>
              <a:t> E, </a:t>
            </a:r>
            <a:r>
              <a:rPr lang="en-US" altLang="en-US" dirty="0" err="1"/>
              <a:t>T'sjoen</a:t>
            </a:r>
            <a:r>
              <a:rPr lang="en-US" altLang="en-US" dirty="0"/>
              <a:t> G, </a:t>
            </a:r>
            <a:r>
              <a:rPr lang="en-US" altLang="en-US" dirty="0" err="1"/>
              <a:t>Monstrey</a:t>
            </a:r>
            <a:r>
              <a:rPr lang="en-US" altLang="en-US" dirty="0"/>
              <a:t> S, Cools M, </a:t>
            </a:r>
            <a:r>
              <a:rPr lang="en-US" altLang="en-US" dirty="0" err="1"/>
              <a:t>Hoebeke</a:t>
            </a:r>
            <a:r>
              <a:rPr lang="en-US" altLang="en-US" dirty="0"/>
              <a:t> P.</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J Sex Med. 2013 Dec;10(12):2890-903. </a:t>
            </a:r>
            <a:r>
              <a:rPr lang="en-US" altLang="en-US" dirty="0" err="1"/>
              <a:t>doi</a:t>
            </a:r>
            <a:r>
              <a:rPr lang="en-US" altLang="en-US" dirty="0"/>
              <a:t>: 10.1111/jsm.12298. </a:t>
            </a:r>
            <a:r>
              <a:rPr lang="en-US" altLang="en-US" dirty="0" err="1"/>
              <a:t>Epub</a:t>
            </a:r>
            <a:r>
              <a:rPr lang="en-US" altLang="en-US" dirty="0"/>
              <a:t> 2013 Aug 23. Review.</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PMID: 23981815 [PubMed - indexed for MEDLINE]</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u="sng" dirty="0">
                <a:hlinkClick r:id="rId10"/>
              </a:rPr>
              <a:t>Related citations</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Select item 235106375.</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hlinkClick r:id="rId11"/>
              </a:rPr>
              <a:t>Non-medical use of prescription drugs, polysubstance use, and mental </a:t>
            </a:r>
            <a:r>
              <a:rPr lang="en-US" altLang="en-US" b="1" dirty="0">
                <a:hlinkClick r:id="rId11"/>
              </a:rPr>
              <a:t>health</a:t>
            </a:r>
            <a:r>
              <a:rPr lang="en-US" altLang="en-US" dirty="0">
                <a:hlinkClick r:id="rId11"/>
              </a:rPr>
              <a:t> in </a:t>
            </a:r>
            <a:r>
              <a:rPr lang="en-US" altLang="en-US" b="1" dirty="0">
                <a:hlinkClick r:id="rId11"/>
              </a:rPr>
              <a:t>transgender</a:t>
            </a:r>
            <a:r>
              <a:rPr lang="en-US" altLang="en-US" dirty="0">
                <a:hlinkClick r:id="rId11"/>
              </a:rPr>
              <a:t> adults.</a:t>
            </a:r>
            <a:endParaRPr lang="en-US" altLang="en-US" dirty="0"/>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err="1"/>
              <a:t>Benotsch</a:t>
            </a:r>
            <a:r>
              <a:rPr lang="en-US" altLang="en-US" dirty="0"/>
              <a:t> EG, Zimmerman R, </a:t>
            </a:r>
            <a:r>
              <a:rPr lang="en-US" altLang="en-US" dirty="0" err="1"/>
              <a:t>Cathers</a:t>
            </a:r>
            <a:r>
              <a:rPr lang="en-US" altLang="en-US" dirty="0"/>
              <a:t> L, McNulty S, Pierce J, Heck T, Perrin PB, Snipes D.</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Drug Alcohol Depend. 2013 Sep 1;132(1-2):391-4. </a:t>
            </a:r>
            <a:r>
              <a:rPr lang="en-US" altLang="en-US" dirty="0" err="1"/>
              <a:t>doi</a:t>
            </a:r>
            <a:r>
              <a:rPr lang="en-US" altLang="en-US" dirty="0"/>
              <a:t>: 10.1016/j.drugalcdep.2013.02.027. </a:t>
            </a:r>
            <a:r>
              <a:rPr lang="en-US" altLang="en-US" dirty="0" err="1"/>
              <a:t>Epub</a:t>
            </a:r>
            <a:r>
              <a:rPr lang="en-US" altLang="en-US" dirty="0"/>
              <a:t> 2013 Mar 17.</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PMID: 23510637 [PubMed - indexed for MEDLINE]</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u="sng" dirty="0">
                <a:hlinkClick r:id="rId12"/>
              </a:rPr>
              <a:t>Related citations</a:t>
            </a: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Original work compelling-- </a:t>
            </a:r>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Talk about how research shows that most kids who show gender variance in early childhood will not turn out to be trans (90%), but those who sense of gender variance persists strongly into early adolescence, nearly 100% trans.</a:t>
            </a:r>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dirty="0"/>
              <a:t>This may be how Zucker gets away with success</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i="1" dirty="0">
                <a:solidFill>
                  <a:schemeClr val="bg1"/>
                </a:solidFill>
              </a:rPr>
              <a:t>Gender variance that is consistent, persistent &amp; insistent into pre &amp; pubertal years will almost always concern gender identity/transgender </a:t>
            </a:r>
          </a:p>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i="1" dirty="0">
                <a:solidFill>
                  <a:schemeClr val="bg1"/>
                </a:solidFill>
              </a:rPr>
              <a:t>Differentiate from gender variance in early childhood that may be common exploration or sexual orientation/homosexuality</a:t>
            </a:r>
          </a:p>
          <a:p>
            <a:pPr defTabSz="457200">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dirty="0"/>
          </a:p>
        </p:txBody>
      </p:sp>
      <p:sp>
        <p:nvSpPr>
          <p:cNvPr id="75781" name="Text Box 3"/>
          <p:cNvSpPr txBox="1">
            <a:spLocks noChangeArrowheads="1"/>
          </p:cNvSpPr>
          <p:nvPr/>
        </p:nvSpPr>
        <p:spPr bwMode="auto">
          <a:xfrm>
            <a:off x="3956050" y="8805863"/>
            <a:ext cx="302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D6B889CB-2578-4E01-AA7B-DE91A5CF0EF2}" type="slidenum">
              <a:rPr lang="en-US" altLang="en-US">
                <a:solidFill>
                  <a:srgbClr val="000000"/>
                </a:solidFill>
                <a:latin typeface="Times New Roman" panose="02020603050405020304" pitchFamily="18" charset="0"/>
                <a:ea typeface="SimSun" panose="02010600030101010101" pitchFamily="2" charset="-122"/>
              </a:rPr>
              <a:pPr algn="r" eaLnBrk="1" hangingPunct="1">
                <a:spcBef>
                  <a:spcPct val="0"/>
                </a:spcBef>
              </a:pPr>
              <a:t>30</a:t>
            </a:fld>
            <a:endParaRPr lang="en-US" altLang="en-US">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881128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https://ceitraining.org/ </a:t>
            </a:r>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31</a:t>
            </a:fld>
            <a:endParaRPr lang="en-US" dirty="0"/>
          </a:p>
        </p:txBody>
      </p:sp>
    </p:spTree>
    <p:extLst>
      <p:ext uri="{BB962C8B-B14F-4D97-AF65-F5344CB8AC3E}">
        <p14:creationId xmlns:p14="http://schemas.microsoft.com/office/powerpoint/2010/main" val="2766769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a:normAutofit fontScale="92500" lnSpcReduction="20000"/>
          </a:bodyPr>
          <a:lstStyle/>
          <a:p>
            <a:endParaRPr lang="en-US" sz="1200" b="0" i="0" u="sng" kern="1200" dirty="0">
              <a:solidFill>
                <a:schemeClr val="tx1"/>
              </a:solidFill>
              <a:effectLst/>
              <a:latin typeface="Adobe Garamond Pro"/>
              <a:ea typeface="ＭＳ Ｐゴシック" charset="-128"/>
              <a:cs typeface="MS PGothic" charset="0"/>
              <a:hlinkClick r:id="" action="ppaction://noaction"/>
            </a:endParaRPr>
          </a:p>
          <a:p>
            <a:r>
              <a:rPr lang="en-US" sz="1200" b="0" i="0" u="none" kern="1200" dirty="0">
                <a:solidFill>
                  <a:schemeClr val="tx1"/>
                </a:solidFill>
                <a:effectLst/>
                <a:latin typeface="Adobe Garamond Pro"/>
                <a:ea typeface="ＭＳ Ｐゴシック" charset="-128"/>
                <a:cs typeface="MS PGothic" charset="0"/>
                <a:hlinkClick r:id="" action="ppaction://noaction"/>
              </a:rPr>
              <a:t>NOTES:</a:t>
            </a:r>
          </a:p>
          <a:p>
            <a:r>
              <a:rPr lang="en-US" sz="1200" b="0" i="0" u="sng" kern="1200" dirty="0">
                <a:solidFill>
                  <a:schemeClr val="tx1"/>
                </a:solidFill>
                <a:effectLst/>
                <a:latin typeface="Adobe Garamond Pro"/>
                <a:ea typeface="ＭＳ Ｐゴシック" charset="-128"/>
                <a:cs typeface="MS PGothic" charset="0"/>
                <a:hlinkClick r:id="rId3" tooltip="Journal of the International AIDS Society."/>
              </a:rPr>
              <a:t>The SHINE study: J Int AIDS Soc.</a:t>
            </a:r>
            <a:r>
              <a:rPr lang="en-US" sz="1200" b="0" i="0" kern="1200" dirty="0">
                <a:solidFill>
                  <a:schemeClr val="tx1"/>
                </a:solidFill>
                <a:effectLst/>
                <a:latin typeface="Adobe Garamond Pro"/>
                <a:ea typeface="ＭＳ Ｐゴシック" charset="-128"/>
                <a:cs typeface="MS PGothic" charset="0"/>
              </a:rPr>
              <a:t> 2016 Jul 17;19(3 </a:t>
            </a:r>
            <a:r>
              <a:rPr lang="en-US" sz="1200" b="0" i="0" kern="1200" dirty="0" err="1">
                <a:solidFill>
                  <a:schemeClr val="tx1"/>
                </a:solidFill>
                <a:effectLst/>
                <a:latin typeface="Adobe Garamond Pro"/>
                <a:ea typeface="ＭＳ Ｐゴシック" charset="-128"/>
                <a:cs typeface="MS PGothic" charset="0"/>
              </a:rPr>
              <a:t>Suppl</a:t>
            </a:r>
            <a:r>
              <a:rPr lang="en-US" sz="1200" b="0" i="0" kern="1200" dirty="0">
                <a:solidFill>
                  <a:schemeClr val="tx1"/>
                </a:solidFill>
                <a:effectLst/>
                <a:latin typeface="Adobe Garamond Pro"/>
                <a:ea typeface="ＭＳ Ｐゴシック" charset="-128"/>
                <a:cs typeface="MS PGothic" charset="0"/>
              </a:rPr>
              <a:t> 2):20781.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10.7448/IAS.19.3.20781. </a:t>
            </a:r>
            <a:r>
              <a:rPr lang="en-US" sz="1200" b="0" i="0" kern="1200" dirty="0" err="1">
                <a:solidFill>
                  <a:schemeClr val="tx1"/>
                </a:solidFill>
                <a:effectLst/>
                <a:latin typeface="Adobe Garamond Pro"/>
                <a:ea typeface="ＭＳ Ｐゴシック" charset="-128"/>
                <a:cs typeface="MS PGothic" charset="0"/>
              </a:rPr>
              <a:t>eCollection</a:t>
            </a:r>
            <a:r>
              <a:rPr lang="en-US" sz="1200" b="0" i="0" kern="1200" dirty="0">
                <a:solidFill>
                  <a:schemeClr val="tx1"/>
                </a:solidFill>
                <a:effectLst/>
                <a:latin typeface="Adobe Garamond Pro"/>
                <a:ea typeface="ＭＳ Ｐゴシック" charset="-128"/>
                <a:cs typeface="MS PGothic" charset="0"/>
              </a:rPr>
              <a:t> 2016.</a:t>
            </a:r>
          </a:p>
          <a:p>
            <a:r>
              <a:rPr lang="en-US" sz="1200" b="1" i="0" kern="1200" dirty="0">
                <a:solidFill>
                  <a:schemeClr val="tx1"/>
                </a:solidFill>
                <a:effectLst/>
                <a:latin typeface="Adobe Garamond Pro"/>
                <a:ea typeface="ＭＳ Ｐゴシック" charset="-128"/>
                <a:cs typeface="MS PGothic" charset="0"/>
              </a:rPr>
              <a:t>Types of social support and parental acceptance among </a:t>
            </a:r>
            <a:r>
              <a:rPr lang="en-US" sz="1200" b="1" i="0" kern="1200" dirty="0" err="1">
                <a:solidFill>
                  <a:schemeClr val="tx1"/>
                </a:solidFill>
                <a:effectLst/>
                <a:latin typeface="Adobe Garamond Pro"/>
                <a:ea typeface="ＭＳ Ｐゴシック" charset="-128"/>
                <a:cs typeface="MS PGothic" charset="0"/>
              </a:rPr>
              <a:t>transfemale</a:t>
            </a:r>
            <a:r>
              <a:rPr lang="en-US" sz="1200" b="1" i="0" kern="1200" dirty="0">
                <a:solidFill>
                  <a:schemeClr val="tx1"/>
                </a:solidFill>
                <a:effectLst/>
                <a:latin typeface="Adobe Garamond Pro"/>
                <a:ea typeface="ＭＳ Ｐゴシック" charset="-128"/>
                <a:cs typeface="MS PGothic" charset="0"/>
              </a:rPr>
              <a:t> youth and their impact on mental health, sexual debut, history of sex work and </a:t>
            </a:r>
            <a:r>
              <a:rPr lang="en-US" sz="1200" b="1" i="0" kern="1200" dirty="0" err="1">
                <a:solidFill>
                  <a:schemeClr val="tx1"/>
                </a:solidFill>
                <a:effectLst/>
                <a:latin typeface="Adobe Garamond Pro"/>
                <a:ea typeface="ＭＳ Ｐゴシック" charset="-128"/>
                <a:cs typeface="MS PGothic" charset="0"/>
              </a:rPr>
              <a:t>condomless</a:t>
            </a:r>
            <a:r>
              <a:rPr lang="en-US" sz="1200" b="1" i="0" kern="1200" dirty="0">
                <a:solidFill>
                  <a:schemeClr val="tx1"/>
                </a:solidFill>
                <a:effectLst/>
                <a:latin typeface="Adobe Garamond Pro"/>
                <a:ea typeface="ＭＳ Ｐゴシック" charset="-128"/>
                <a:cs typeface="MS PGothic" charset="0"/>
              </a:rPr>
              <a:t> anal intercourse.</a:t>
            </a:r>
          </a:p>
          <a:p>
            <a:r>
              <a:rPr lang="en-US" sz="1200" b="0" i="0" u="sng" kern="1200" dirty="0">
                <a:solidFill>
                  <a:schemeClr val="tx1"/>
                </a:solidFill>
                <a:effectLst/>
                <a:latin typeface="Adobe Garamond Pro"/>
                <a:ea typeface="ＭＳ Ｐゴシック" charset="-128"/>
                <a:cs typeface="MS PGothic" charset="0"/>
                <a:hlinkClick r:id="rId4" invalidUrl="https://www.ncbi.nlm.nih.gov/pubmed/?term=Le V[Author]&amp;cauthor=true&amp;cauthor_uid=27431467"/>
              </a:rPr>
              <a:t>Le V</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5" invalidUrl="https://www.ncbi.nlm.nih.gov/pubmed/?term=Arayasirikul S[Author]&amp;cauthor=true&amp;cauthor_uid=27431467"/>
              </a:rPr>
              <a:t>Arayasirikul S</a:t>
            </a:r>
            <a:r>
              <a:rPr lang="en-US" sz="1200" b="0" i="0" kern="1200" baseline="30000" dirty="0">
                <a:solidFill>
                  <a:schemeClr val="tx1"/>
                </a:solidFill>
                <a:effectLst/>
                <a:latin typeface="Adobe Garamond Pro"/>
                <a:ea typeface="ＭＳ Ｐゴシック" charset="-128"/>
                <a:cs typeface="MS PGothic" charset="0"/>
              </a:rPr>
              <a:t>2,3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6" invalidUrl="https://www.ncbi.nlm.nih.gov/pubmed/?term=Chen YH[Author]&amp;cauthor=true&amp;cauthor_uid=27431467"/>
              </a:rPr>
              <a:t>Chen YH</a:t>
            </a:r>
            <a:r>
              <a:rPr lang="en-US" sz="1200" b="0" i="0" kern="1200" baseline="30000" dirty="0">
                <a:solidFill>
                  <a:schemeClr val="tx1"/>
                </a:solidFill>
                <a:effectLst/>
                <a:latin typeface="Adobe Garamond Pro"/>
                <a:ea typeface="ＭＳ Ｐゴシック" charset="-128"/>
                <a:cs typeface="MS PGothic" charset="0"/>
              </a:rPr>
              <a:t>2,4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7" invalidUrl="https://www.ncbi.nlm.nih.gov/pubmed/?term=Jin H[Author]&amp;cauthor=true&amp;cauthor_uid=27431467"/>
              </a:rPr>
              <a:t>Jin H</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8" invalidUrl="https://www.ncbi.nlm.nih.gov/pubmed/?term=Wilson EC[Author]&amp;cauthor=true&amp;cauthor_uid=27431467"/>
              </a:rPr>
              <a:t>Wilson EC</a:t>
            </a:r>
            <a:r>
              <a:rPr lang="en-US" sz="1200" b="0" i="0" kern="1200" baseline="30000" dirty="0">
                <a:solidFill>
                  <a:schemeClr val="tx1"/>
                </a:solidFill>
                <a:effectLst/>
                <a:latin typeface="Adobe Garamond Pro"/>
                <a:ea typeface="ＭＳ Ｐゴシック" charset="-128"/>
                <a:cs typeface="MS PGothic" charset="0"/>
              </a:rPr>
              <a:t>2,4</a:t>
            </a:r>
            <a:r>
              <a:rPr lang="en-US" sz="1200" b="0" i="0" kern="1200" dirty="0">
                <a:solidFill>
                  <a:schemeClr val="tx1"/>
                </a:solidFill>
                <a:effectLst/>
                <a:latin typeface="Adobe Garamond Pro"/>
                <a:ea typeface="ＭＳ Ｐゴシック" charset="-128"/>
                <a:cs typeface="MS PGothic" charset="0"/>
              </a:rPr>
              <a:t>.</a:t>
            </a:r>
          </a:p>
          <a:p>
            <a:pPr marL="171450" indent="-171450">
              <a:buFont typeface="Arial" panose="020B0604020202020204" pitchFamily="34" charset="0"/>
              <a:buChar char="•"/>
            </a:pPr>
            <a:r>
              <a:rPr lang="en-US" i="0" dirty="0"/>
              <a:t>SHINE Study is first longitudinal</a:t>
            </a:r>
            <a:r>
              <a:rPr lang="en-US" i="0" baseline="0" dirty="0"/>
              <a:t> study on trans female youth</a:t>
            </a:r>
            <a:endParaRPr lang="en-US" i="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Key findings: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Data confirms that parental acceptance and parents as primary social support are important factors in TFY’s development.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Interventions to increase parental acceptance may positively affect TFY’s access to parental social support which could have protective effects on preventing risks for HIV and other poor health outcomes.</a:t>
            </a:r>
            <a:endParaRPr lang="en-US" i="1"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Education for parents to be accepting and supportive of their trans children is urgently needed </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Interventions focused on parental acceptance of their children’s gender identity may have the most promise for creating primary parental social support systems for TFY.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Future studies of relationship between primary parental social support and changes in parental acceptance and health over time are needed to understand HIV risk of TFY. </a:t>
            </a:r>
          </a:p>
          <a:p>
            <a:endParaRPr lang="en-US" sz="1200" b="0" i="0" u="sng" kern="1200" dirty="0">
              <a:solidFill>
                <a:schemeClr val="tx1"/>
              </a:solidFill>
              <a:effectLst/>
              <a:latin typeface="Adobe Garamond Pro"/>
              <a:ea typeface="ＭＳ Ｐゴシック" charset="-128"/>
              <a:cs typeface="MS PGothic" charset="0"/>
              <a:hlinkClick r:id="" action="ppaction://noaction"/>
            </a:endParaRPr>
          </a:p>
          <a:p>
            <a:r>
              <a:rPr lang="en-US" sz="1200" b="0" i="0" u="sng" kern="1200" dirty="0">
                <a:solidFill>
                  <a:schemeClr val="tx1"/>
                </a:solidFill>
                <a:effectLst/>
                <a:latin typeface="Adobe Garamond Pro"/>
                <a:ea typeface="ＭＳ Ｐゴシック" charset="-128"/>
                <a:cs typeface="MS PGothic" charset="0"/>
                <a:hlinkClick r:id="" action="ppaction://noaction"/>
              </a:rPr>
              <a:t>Other</a:t>
            </a:r>
            <a:r>
              <a:rPr lang="en-US" sz="1200" b="0" i="0" u="sng" kern="1200" baseline="0" dirty="0">
                <a:solidFill>
                  <a:schemeClr val="tx1"/>
                </a:solidFill>
                <a:effectLst/>
                <a:latin typeface="Adobe Garamond Pro"/>
                <a:ea typeface="ＭＳ Ｐゴシック" charset="-128"/>
                <a:cs typeface="MS PGothic" charset="0"/>
                <a:hlinkClick r:id="" action="ppaction://noaction"/>
              </a:rPr>
              <a:t> sources:</a:t>
            </a:r>
            <a:endParaRPr lang="en-US" sz="1200" b="0" i="0" u="sng" kern="1200" dirty="0">
              <a:solidFill>
                <a:schemeClr val="tx1"/>
              </a:solidFill>
              <a:effectLst/>
              <a:latin typeface="Adobe Garamond Pro"/>
              <a:ea typeface="ＭＳ Ｐゴシック" charset="-128"/>
              <a:cs typeface="MS PGothic" charset="0"/>
              <a:hlinkClick r:id="" action="ppaction://noaction"/>
            </a:endParaRPr>
          </a:p>
          <a:p>
            <a:r>
              <a:rPr lang="en-US" sz="1200" b="0" i="0" u="sng" kern="1200" dirty="0">
                <a:solidFill>
                  <a:schemeClr val="tx1"/>
                </a:solidFill>
                <a:effectLst/>
                <a:latin typeface="Adobe Garamond Pro"/>
                <a:ea typeface="ＭＳ Ｐゴシック" charset="-128"/>
                <a:cs typeface="MS PGothic" charset="0"/>
                <a:hlinkClick r:id="rId9" tooltip="Pediatric clinics of North America."/>
              </a:rPr>
              <a:t>Pediatr Clin North Am.</a:t>
            </a:r>
            <a:r>
              <a:rPr lang="en-US" sz="1200" b="0" i="0" kern="1200" dirty="0">
                <a:solidFill>
                  <a:schemeClr val="tx1"/>
                </a:solidFill>
                <a:effectLst/>
                <a:latin typeface="Adobe Garamond Pro"/>
                <a:ea typeface="ＭＳ Ｐゴシック" charset="-128"/>
                <a:cs typeface="MS PGothic" charset="0"/>
              </a:rPr>
              <a:t> 2016 Dec;63(6):1011-1025.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10.1016/j.pcl.2016.07.005.</a:t>
            </a:r>
          </a:p>
          <a:p>
            <a:r>
              <a:rPr lang="en-US" sz="1200" b="1" i="0" kern="1200" dirty="0">
                <a:solidFill>
                  <a:schemeClr val="tx1"/>
                </a:solidFill>
                <a:effectLst/>
                <a:latin typeface="Adobe Garamond Pro"/>
                <a:ea typeface="ＭＳ Ｐゴシック" charset="-128"/>
                <a:cs typeface="MS PGothic" charset="0"/>
              </a:rPr>
              <a:t>Lesbian, Gay, Bisexual, and Transgender Youth and Family Acceptance.</a:t>
            </a:r>
          </a:p>
          <a:p>
            <a:r>
              <a:rPr lang="en-US" sz="1200" b="0" i="0" u="sng" kern="1200" dirty="0">
                <a:solidFill>
                  <a:schemeClr val="tx1"/>
                </a:solidFill>
                <a:effectLst/>
                <a:latin typeface="Adobe Garamond Pro"/>
                <a:ea typeface="ＭＳ Ｐゴシック" charset="-128"/>
                <a:cs typeface="MS PGothic" charset="0"/>
                <a:hlinkClick r:id="rId10" invalidUrl="https://www.ncbi.nlm.nih.gov/pubmed/?term=Katz-Wise SL[Author]&amp;cauthor=true&amp;cauthor_uid=27865331"/>
              </a:rPr>
              <a:t>Katz-Wise SL</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1" invalidUrl="https://www.ncbi.nlm.nih.gov/pubmed/?term=Rosario M[Author]&amp;cauthor=true&amp;cauthor_uid=27865331"/>
              </a:rPr>
              <a:t>Rosario M</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2" invalidUrl="https://www.ncbi.nlm.nih.gov/pubmed/?term=Tsappis M[Author]&amp;cauthor=true&amp;cauthor_uid=27865331"/>
              </a:rPr>
              <a:t>Tsappis M</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a:t>
            </a:r>
          </a:p>
          <a:p>
            <a:endParaRPr lang="en-US" dirty="0"/>
          </a:p>
        </p:txBody>
      </p:sp>
      <p:sp>
        <p:nvSpPr>
          <p:cNvPr id="128004" name="Slide Number Placeholder 3"/>
          <p:cNvSpPr>
            <a:spLocks noGrp="1"/>
          </p:cNvSpPr>
          <p:nvPr>
            <p:ph type="sldNum" sz="quarter" idx="5"/>
          </p:nvPr>
        </p:nvSpPr>
        <p:spPr bwMode="auto">
          <a:noFill/>
          <a:ln>
            <a:miter lim="800000"/>
            <a:headEnd/>
            <a:tailEnd/>
          </a:ln>
        </p:spPr>
        <p:txBody>
          <a:bodyPr/>
          <a:lstStyle/>
          <a:p>
            <a:fld id="{B7F10763-3C16-486D-8527-D663439AA15E}" type="slidenum">
              <a:rPr lang="en-US" smtClean="0"/>
              <a:pPr/>
              <a:t>33</a:t>
            </a:fld>
            <a:endParaRPr lang="en-US" dirty="0"/>
          </a:p>
        </p:txBody>
      </p:sp>
    </p:spTree>
    <p:extLst>
      <p:ext uri="{BB962C8B-B14F-4D97-AF65-F5344CB8AC3E}">
        <p14:creationId xmlns:p14="http://schemas.microsoft.com/office/powerpoint/2010/main" val="48050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34</a:t>
            </a:fld>
            <a:endParaRPr lang="en-US"/>
          </a:p>
        </p:txBody>
      </p:sp>
    </p:spTree>
    <p:extLst>
      <p:ext uri="{BB962C8B-B14F-4D97-AF65-F5344CB8AC3E}">
        <p14:creationId xmlns:p14="http://schemas.microsoft.com/office/powerpoint/2010/main" val="49800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Several medical organizations, including the AAFP, recommend residents be trained to provide quality, culturally appropriate care to LGBTQ patients of all ages. AAFP and STFM went through a multi-year process to create detailed guidelines on this training, that will be discussed later.</a:t>
            </a:r>
          </a:p>
          <a:p>
            <a:endParaRPr lang="en-US" baseline="0" dirty="0"/>
          </a:p>
          <a:p>
            <a:r>
              <a:rPr lang="en-US" baseline="0" dirty="0"/>
              <a:t>Beyond professional organizations, as family physicians you all have committed yourselves to providing patient-centered primary care. Gender is a part of every patient, and therefore providing care to help affirm and support patients in their gender is part of the spectrum and scope of practice for this specialty.</a:t>
            </a:r>
            <a:endParaRPr lang="en-US" dirty="0"/>
          </a:p>
        </p:txBody>
      </p:sp>
      <p:sp>
        <p:nvSpPr>
          <p:cNvPr id="4" name="Slide Number Placeholder 3"/>
          <p:cNvSpPr>
            <a:spLocks noGrp="1"/>
          </p:cNvSpPr>
          <p:nvPr>
            <p:ph type="sldNum" sz="quarter" idx="10"/>
          </p:nvPr>
        </p:nvSpPr>
        <p:spPr/>
        <p:txBody>
          <a:bodyPr/>
          <a:lstStyle/>
          <a:p>
            <a:fld id="{65C0457D-2AEB-4B47-9285-894D1D4B04AC}" type="slidenum">
              <a:rPr lang="en-US" smtClean="0"/>
              <a:pPr/>
              <a:t>4</a:t>
            </a:fld>
            <a:endParaRPr lang="en-US" dirty="0"/>
          </a:p>
        </p:txBody>
      </p:sp>
    </p:spTree>
    <p:extLst>
      <p:ext uri="{BB962C8B-B14F-4D97-AF65-F5344CB8AC3E}">
        <p14:creationId xmlns:p14="http://schemas.microsoft.com/office/powerpoint/2010/main" val="807317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txBox="1">
            <a:spLocks noGrp="1" noChangeArrowheads="1"/>
          </p:cNvSpPr>
          <p:nvPr/>
        </p:nvSpPr>
        <p:spPr bwMode="auto">
          <a:xfrm>
            <a:off x="3884123" y="8685235"/>
            <a:ext cx="2966085" cy="450937"/>
          </a:xfrm>
          <a:prstGeom prst="rect">
            <a:avLst/>
          </a:prstGeom>
          <a:noFill/>
          <a:ln w="9525">
            <a:noFill/>
            <a:round/>
            <a:headEnd/>
            <a:tailEnd/>
          </a:ln>
        </p:spPr>
        <p:txBody>
          <a:bodyPr lIns="88587" tIns="46065" rIns="88587" bIns="46065" anchor="b"/>
          <a:lstStyle/>
          <a:p>
            <a:pPr defTabSz="450022">
              <a:buSzPct val="100000"/>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fld id="{5464A066-A928-485D-B582-16F5FD502905}" type="slidenum">
              <a:rPr lang="en-US" sz="1200">
                <a:solidFill>
                  <a:srgbClr val="000000"/>
                </a:solidFill>
                <a:latin typeface="Adobe Garamond Pro"/>
                <a:ea typeface="Arial Unicode MS" pitchFamily="34" charset="-128"/>
                <a:cs typeface="Arial Unicode MS" pitchFamily="34" charset="-128"/>
              </a:rPr>
              <a:pPr defTabSz="450022">
                <a:buSzPct val="100000"/>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t>35</a:t>
            </a:fld>
            <a:endParaRPr lang="en-US" sz="1200" dirty="0">
              <a:solidFill>
                <a:srgbClr val="000000"/>
              </a:solidFill>
              <a:latin typeface="Adobe Garamond Pro"/>
              <a:ea typeface="Arial Unicode MS" pitchFamily="34" charset="-128"/>
              <a:cs typeface="Arial Unicode MS" pitchFamily="34" charset="-128"/>
            </a:endParaRPr>
          </a:p>
        </p:txBody>
      </p:sp>
      <p:sp>
        <p:nvSpPr>
          <p:cNvPr id="122883" name="Text Box 1"/>
          <p:cNvSpPr txBox="1">
            <a:spLocks noChangeArrowheads="1"/>
          </p:cNvSpPr>
          <p:nvPr/>
        </p:nvSpPr>
        <p:spPr bwMode="auto">
          <a:xfrm>
            <a:off x="3884122" y="8685235"/>
            <a:ext cx="2970761" cy="455634"/>
          </a:xfrm>
          <a:prstGeom prst="rect">
            <a:avLst/>
          </a:prstGeom>
          <a:noFill/>
          <a:ln w="9525">
            <a:noFill/>
            <a:round/>
            <a:headEnd/>
            <a:tailEnd/>
          </a:ln>
        </p:spPr>
        <p:txBody>
          <a:bodyPr lIns="88587" tIns="46065" rIns="88587" bIns="46065" anchor="b"/>
          <a:lstStyle/>
          <a:p>
            <a:pPr defTabSz="450022">
              <a:buSzPct val="100000"/>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fld id="{3678D33E-03E3-4752-A6DF-65A0690D1E1B}" type="slidenum">
              <a:rPr lang="en-US" sz="1200">
                <a:solidFill>
                  <a:srgbClr val="000000"/>
                </a:solidFill>
                <a:latin typeface="Adobe Garamond Pro"/>
                <a:ea typeface="SimSun" pitchFamily="2" charset="-122"/>
              </a:rPr>
              <a:pPr defTabSz="450022">
                <a:buSzPct val="100000"/>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t>35</a:t>
            </a:fld>
            <a:endParaRPr lang="en-US" sz="1200" dirty="0">
              <a:solidFill>
                <a:srgbClr val="000000"/>
              </a:solidFill>
              <a:latin typeface="Adobe Garamond Pro"/>
              <a:ea typeface="SimSun" pitchFamily="2" charset="-122"/>
            </a:endParaRPr>
          </a:p>
        </p:txBody>
      </p:sp>
      <p:sp>
        <p:nvSpPr>
          <p:cNvPr id="12288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2885" name="Text Box 3"/>
          <p:cNvSpPr>
            <a:spLocks noGrp="1" noChangeArrowheads="1"/>
          </p:cNvSpPr>
          <p:nvPr>
            <p:ph type="body" idx="1"/>
          </p:nvPr>
        </p:nvSpPr>
        <p:spPr bwMode="auto">
          <a:noFill/>
        </p:spPr>
        <p:txBody>
          <a:bodyPr lIns="88587" tIns="46065" rIns="88587" bIns="46065">
            <a:normAutofit fontScale="92500"/>
          </a:bodyPr>
          <a:lstStyle/>
          <a:p>
            <a:pPr defTabSz="450022">
              <a:spcBef>
                <a:spcPct val="0"/>
              </a:spcBef>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r>
              <a:rPr lang="en-US" dirty="0"/>
              <a:t>If we accept that there is variance in gender expression and identity in early development, what if it persists? What if it’s causing significant distress within the child and/or family? What if there is new or a resurgence of gender non-conforming behavior and expression?   </a:t>
            </a:r>
          </a:p>
          <a:p>
            <a:pPr defTabSz="450022">
              <a:spcBef>
                <a:spcPct val="0"/>
              </a:spcBef>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endParaRPr lang="en-US" dirty="0"/>
          </a:p>
          <a:p>
            <a:pPr defTabSz="450022">
              <a:spcBef>
                <a:spcPct val="0"/>
              </a:spcBef>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r>
              <a:rPr lang="en-US" dirty="0"/>
              <a:t>Some common parental</a:t>
            </a:r>
            <a:r>
              <a:rPr lang="en-US" baseline="0" dirty="0"/>
              <a:t> questions and concerns:</a:t>
            </a:r>
          </a:p>
          <a:p>
            <a:pPr eaLnBrk="1" hangingPunct="1">
              <a:lnSpc>
                <a:spcPct val="90000"/>
              </a:lnSpc>
            </a:pPr>
            <a:endParaRPr lang="en-US" sz="2400" dirty="0"/>
          </a:p>
          <a:p>
            <a:pPr eaLnBrk="1" hangingPunct="1">
              <a:lnSpc>
                <a:spcPct val="90000"/>
              </a:lnSpc>
            </a:pPr>
            <a:r>
              <a:rPr lang="en-US" sz="2400" dirty="0"/>
              <a:t>“How did this happen?”</a:t>
            </a:r>
          </a:p>
          <a:p>
            <a:pPr eaLnBrk="1" hangingPunct="1">
              <a:lnSpc>
                <a:spcPct val="90000"/>
              </a:lnSpc>
            </a:pPr>
            <a:r>
              <a:rPr lang="en-US" sz="2400" dirty="0"/>
              <a:t>“Is my child going to be gay?”</a:t>
            </a:r>
          </a:p>
          <a:p>
            <a:pPr eaLnBrk="1" hangingPunct="1">
              <a:lnSpc>
                <a:spcPct val="90000"/>
              </a:lnSpc>
            </a:pPr>
            <a:r>
              <a:rPr lang="en-US" sz="2100" dirty="0"/>
              <a:t>“If only my child was gay, not transgender…”</a:t>
            </a:r>
          </a:p>
          <a:p>
            <a:pPr eaLnBrk="1" hangingPunct="1">
              <a:lnSpc>
                <a:spcPct val="90000"/>
              </a:lnSpc>
            </a:pPr>
            <a:r>
              <a:rPr lang="en-US" sz="2100" dirty="0"/>
              <a:t>“</a:t>
            </a:r>
            <a:r>
              <a:rPr lang="en-US" sz="2400" dirty="0"/>
              <a:t>Who should we tell? How do we tell?”</a:t>
            </a:r>
          </a:p>
          <a:p>
            <a:pPr eaLnBrk="1" hangingPunct="1">
              <a:lnSpc>
                <a:spcPct val="90000"/>
              </a:lnSpc>
            </a:pPr>
            <a:r>
              <a:rPr lang="en-US" sz="2400" dirty="0"/>
              <a:t>Worries about </a:t>
            </a:r>
            <a:r>
              <a:rPr lang="en-US" sz="2400" i="1" dirty="0"/>
              <a:t>safety</a:t>
            </a:r>
          </a:p>
          <a:p>
            <a:pPr eaLnBrk="1" hangingPunct="1">
              <a:lnSpc>
                <a:spcPct val="90000"/>
              </a:lnSpc>
            </a:pPr>
            <a:r>
              <a:rPr lang="en-US" sz="2400" dirty="0"/>
              <a:t>Their own process of transition</a:t>
            </a:r>
          </a:p>
          <a:p>
            <a:pPr lvl="1" eaLnBrk="1" hangingPunct="1">
              <a:lnSpc>
                <a:spcPct val="90000"/>
              </a:lnSpc>
            </a:pPr>
            <a:r>
              <a:rPr lang="en-US" sz="2100" dirty="0"/>
              <a:t>Grieve the child &amp; dreams they lost…                                        </a:t>
            </a:r>
          </a:p>
          <a:p>
            <a:pPr lvl="1" eaLnBrk="1" hangingPunct="1">
              <a:lnSpc>
                <a:spcPct val="90000"/>
              </a:lnSpc>
            </a:pPr>
            <a:r>
              <a:rPr lang="en-US" sz="2100" dirty="0"/>
              <a:t>not yet realize the child they gain.</a:t>
            </a:r>
          </a:p>
          <a:p>
            <a:pPr defTabSz="450022">
              <a:spcBef>
                <a:spcPct val="0"/>
              </a:spcBef>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endParaRPr lang="en-US" dirty="0"/>
          </a:p>
          <a:p>
            <a:pPr defTabSz="450022">
              <a:spcBef>
                <a:spcPct val="0"/>
              </a:spcBef>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endParaRPr lang="en-US" dirty="0"/>
          </a:p>
        </p:txBody>
      </p:sp>
      <p:sp>
        <p:nvSpPr>
          <p:cNvPr id="122886" name="Text Box 4"/>
          <p:cNvSpPr txBox="1">
            <a:spLocks noChangeArrowheads="1"/>
          </p:cNvSpPr>
          <p:nvPr/>
        </p:nvSpPr>
        <p:spPr bwMode="auto">
          <a:xfrm>
            <a:off x="3884122" y="8685235"/>
            <a:ext cx="2972320" cy="457200"/>
          </a:xfrm>
          <a:prstGeom prst="rect">
            <a:avLst/>
          </a:prstGeom>
          <a:noFill/>
          <a:ln w="9525">
            <a:noFill/>
            <a:round/>
            <a:headEnd/>
            <a:tailEnd/>
          </a:ln>
        </p:spPr>
        <p:txBody>
          <a:bodyPr lIns="88587" tIns="46065" rIns="88587" bIns="46065" anchor="b"/>
          <a:lstStyle/>
          <a:p>
            <a:pPr defTabSz="450022">
              <a:buSzPct val="100000"/>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fld id="{741A0530-A2D0-418F-B528-DF2210D00CF0}" type="slidenum">
              <a:rPr lang="en-US" sz="1200">
                <a:solidFill>
                  <a:srgbClr val="000000"/>
                </a:solidFill>
                <a:latin typeface="Adobe Garamond Pro"/>
                <a:ea typeface="SimSun" pitchFamily="2" charset="-122"/>
              </a:rPr>
              <a:pPr defTabSz="450022">
                <a:buSzPct val="100000"/>
                <a:tabLst>
                  <a:tab pos="0" algn="l"/>
                  <a:tab pos="450022" algn="l"/>
                  <a:tab pos="900044" algn="l"/>
                  <a:tab pos="1350066" algn="l"/>
                  <a:tab pos="1800088" algn="l"/>
                  <a:tab pos="2250110" algn="l"/>
                  <a:tab pos="2700132" algn="l"/>
                  <a:tab pos="3150154" algn="l"/>
                  <a:tab pos="3600176" algn="l"/>
                  <a:tab pos="4050198" algn="l"/>
                  <a:tab pos="4500220" algn="l"/>
                  <a:tab pos="4950242" algn="l"/>
                  <a:tab pos="5400264" algn="l"/>
                  <a:tab pos="5850285" algn="l"/>
                  <a:tab pos="6300307" algn="l"/>
                  <a:tab pos="6750329" algn="l"/>
                  <a:tab pos="7200351" algn="l"/>
                  <a:tab pos="7650373" algn="l"/>
                  <a:tab pos="8100395" algn="l"/>
                  <a:tab pos="8550417" algn="l"/>
                  <a:tab pos="9000439" algn="l"/>
                </a:tabLst>
              </a:pPr>
              <a:t>35</a:t>
            </a:fld>
            <a:endParaRPr lang="en-US" sz="1200" dirty="0">
              <a:solidFill>
                <a:srgbClr val="000000"/>
              </a:solidFill>
              <a:latin typeface="Adobe Garamond Pro"/>
              <a:ea typeface="SimSun" pitchFamily="2" charset="-122"/>
            </a:endParaRPr>
          </a:p>
        </p:txBody>
      </p:sp>
    </p:spTree>
    <p:extLst>
      <p:ext uri="{BB962C8B-B14F-4D97-AF65-F5344CB8AC3E}">
        <p14:creationId xmlns:p14="http://schemas.microsoft.com/office/powerpoint/2010/main" val="1369420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36</a:t>
            </a:fld>
            <a:endParaRPr lang="en-US" dirty="0"/>
          </a:p>
        </p:txBody>
      </p:sp>
    </p:spTree>
    <p:extLst>
      <p:ext uri="{BB962C8B-B14F-4D97-AF65-F5344CB8AC3E}">
        <p14:creationId xmlns:p14="http://schemas.microsoft.com/office/powerpoint/2010/main" val="4193303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Here is a case where a young person feels that the gender given at birth does not match their gender identity. K would be referred to as transgender.</a:t>
            </a:r>
          </a:p>
        </p:txBody>
      </p:sp>
      <p:sp>
        <p:nvSpPr>
          <p:cNvPr id="123908" name="Slide Number Placeholder 3"/>
          <p:cNvSpPr>
            <a:spLocks noGrp="1"/>
          </p:cNvSpPr>
          <p:nvPr>
            <p:ph type="sldNum" sz="quarter" idx="5"/>
          </p:nvPr>
        </p:nvSpPr>
        <p:spPr bwMode="auto">
          <a:noFill/>
          <a:ln>
            <a:miter lim="800000"/>
            <a:headEnd/>
            <a:tailEnd/>
          </a:ln>
        </p:spPr>
        <p:txBody>
          <a:bodyPr/>
          <a:lstStyle/>
          <a:p>
            <a:fld id="{D782DB13-AB86-49C2-891F-B889D0493CF0}" type="slidenum">
              <a:rPr lang="en-US" smtClean="0"/>
              <a:pPr/>
              <a:t>37</a:t>
            </a:fld>
            <a:endParaRPr lang="en-US" dirty="0"/>
          </a:p>
        </p:txBody>
      </p:sp>
    </p:spTree>
    <p:extLst>
      <p:ext uri="{BB962C8B-B14F-4D97-AF65-F5344CB8AC3E}">
        <p14:creationId xmlns:p14="http://schemas.microsoft.com/office/powerpoint/2010/main" val="747915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Returning to K. As you recall, K is a 13-year-old natal female brought in by his mother for consultation. K identifies as male but gender expression is still female. K is distressed by the onset of puberty and desires to transition to male. What do you do next? </a:t>
            </a:r>
          </a:p>
        </p:txBody>
      </p:sp>
      <p:sp>
        <p:nvSpPr>
          <p:cNvPr id="131076" name="Slide Number Placeholder 3"/>
          <p:cNvSpPr>
            <a:spLocks noGrp="1"/>
          </p:cNvSpPr>
          <p:nvPr>
            <p:ph type="sldNum" sz="quarter" idx="5"/>
          </p:nvPr>
        </p:nvSpPr>
        <p:spPr bwMode="auto">
          <a:noFill/>
          <a:ln>
            <a:miter lim="800000"/>
            <a:headEnd/>
            <a:tailEnd/>
          </a:ln>
        </p:spPr>
        <p:txBody>
          <a:bodyPr/>
          <a:lstStyle/>
          <a:p>
            <a:fld id="{787682B3-DAC3-4624-987A-3724C880AC60}" type="slidenum">
              <a:rPr lang="en-US" smtClean="0"/>
              <a:pPr/>
              <a:t>38</a:t>
            </a:fld>
            <a:endParaRPr lang="en-US" dirty="0"/>
          </a:p>
        </p:txBody>
      </p:sp>
    </p:spTree>
    <p:extLst>
      <p:ext uri="{BB962C8B-B14F-4D97-AF65-F5344CB8AC3E}">
        <p14:creationId xmlns:p14="http://schemas.microsoft.com/office/powerpoint/2010/main" val="1487534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First, remember that K is an adolescent. This visit should be conducted in the same way as all other adolescent visits: begin with asking the parent to “please step out;” ensure confidentiality and explain the circumstances in which confidentiality must be broken; and gain trust and establish rapport by actively listening. Before addressing K, it is important to ask which pronoun and name is preferred. Once told, make a cognizant effort to use that pronoun in dialogue. Next, conduct the HEEADDSS assessment. </a:t>
            </a:r>
          </a:p>
          <a:p>
            <a:endParaRPr lang="en-US"/>
          </a:p>
          <a:p>
            <a:endParaRPr lang="en-US"/>
          </a:p>
          <a:p>
            <a:endParaRPr lang="en-US"/>
          </a:p>
        </p:txBody>
      </p:sp>
      <p:sp>
        <p:nvSpPr>
          <p:cNvPr id="133124" name="Slide Number Placeholder 3"/>
          <p:cNvSpPr>
            <a:spLocks noGrp="1"/>
          </p:cNvSpPr>
          <p:nvPr>
            <p:ph type="sldNum" sz="quarter" idx="5"/>
          </p:nvPr>
        </p:nvSpPr>
        <p:spPr bwMode="auto">
          <a:noFill/>
          <a:ln>
            <a:miter lim="800000"/>
            <a:headEnd/>
            <a:tailEnd/>
          </a:ln>
        </p:spPr>
        <p:txBody>
          <a:bodyPr/>
          <a:lstStyle/>
          <a:p>
            <a:fld id="{DAFCCADD-5A6D-4A14-8137-5A5387F60785}" type="slidenum">
              <a:rPr lang="en-US" smtClean="0"/>
              <a:pPr/>
              <a:t>39</a:t>
            </a:fld>
            <a:endParaRPr lang="en-US" dirty="0"/>
          </a:p>
        </p:txBody>
      </p:sp>
    </p:spTree>
    <p:extLst>
      <p:ext uri="{BB962C8B-B14F-4D97-AF65-F5344CB8AC3E}">
        <p14:creationId xmlns:p14="http://schemas.microsoft.com/office/powerpoint/2010/main" val="856105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lnSpc>
                <a:spcPct val="90000"/>
              </a:lnSpc>
            </a:pPr>
            <a:r>
              <a:rPr lang="en-US" dirty="0"/>
              <a:t>After a patient has identified gender concerns, it is essential that the provider establishes confidentiality by asking the parent to please step out. In beginning of the interview, the provider should ask the patient his/her preferred gender pronoun and never assume that gender expression matches gender identity (a patient may present as female but identifies as male and wants to be referred to as “he.”)</a:t>
            </a:r>
          </a:p>
          <a:p>
            <a:pPr>
              <a:lnSpc>
                <a:spcPct val="90000"/>
              </a:lnSpc>
            </a:pPr>
            <a:endParaRPr lang="en-US" dirty="0"/>
          </a:p>
          <a:p>
            <a:pPr>
              <a:lnSpc>
                <a:spcPct val="90000"/>
              </a:lnSpc>
            </a:pPr>
            <a:r>
              <a:rPr lang="en-US" dirty="0"/>
              <a:t>As with all adolescents, it is essential not to disclose these issues without first asking permission from the patient (except, of course, if the patient is a danger to him/herself or others). Along these same lines, providers should not assume that parents will not support their children in their decisions to transition. As previously mentioned, parental and familial support is very important to healthy outcomes.</a:t>
            </a:r>
          </a:p>
          <a:p>
            <a:pPr>
              <a:lnSpc>
                <a:spcPct val="90000"/>
              </a:lnSpc>
            </a:pPr>
            <a:endParaRPr lang="en-US" dirty="0"/>
          </a:p>
          <a:p>
            <a:pPr>
              <a:lnSpc>
                <a:spcPct val="90000"/>
              </a:lnSpc>
            </a:pPr>
            <a:r>
              <a:rPr lang="en-US" dirty="0"/>
              <a:t>Providers should not assume that the adolescent’s gender identity concerns are a phase. In R’s case, we were presented with a situation where the young person was unsure about gender issues. This could definitely have been normal exploration. In K’s case, however, K is very sure of his gender concerns and wants to transition. </a:t>
            </a:r>
          </a:p>
          <a:p>
            <a:pPr>
              <a:lnSpc>
                <a:spcPct val="90000"/>
              </a:lnSpc>
            </a:pPr>
            <a:endParaRPr lang="en-US" dirty="0"/>
          </a:p>
          <a:p>
            <a:pPr>
              <a:lnSpc>
                <a:spcPct val="90000"/>
              </a:lnSpc>
            </a:pPr>
            <a:r>
              <a:rPr lang="en-US" dirty="0"/>
              <a:t>Finally, it is unethical to refer young patients to so-called “reparative therapy” to “treat” homosexuality and gender identity. The American Psychological Association’s official position is that reparative therapists have not produced any rigorous scientific research to substantiate their claims. Furthermore, these therapists often do more harm than good by increasing stigma and fostering self-hatred.</a:t>
            </a:r>
          </a:p>
        </p:txBody>
      </p:sp>
      <p:sp>
        <p:nvSpPr>
          <p:cNvPr id="132100" name="Slide Number Placeholder 3"/>
          <p:cNvSpPr>
            <a:spLocks noGrp="1"/>
          </p:cNvSpPr>
          <p:nvPr>
            <p:ph type="sldNum" sz="quarter" idx="5"/>
          </p:nvPr>
        </p:nvSpPr>
        <p:spPr bwMode="auto">
          <a:noFill/>
          <a:ln>
            <a:miter lim="800000"/>
            <a:headEnd/>
            <a:tailEnd/>
          </a:ln>
        </p:spPr>
        <p:txBody>
          <a:bodyPr/>
          <a:lstStyle/>
          <a:p>
            <a:fld id="{B1821848-B0E6-4C8F-AE6B-95F5B568AEA1}" type="slidenum">
              <a:rPr lang="en-US" smtClean="0"/>
              <a:pPr/>
              <a:t>40</a:t>
            </a:fld>
            <a:endParaRPr lang="en-US" dirty="0"/>
          </a:p>
        </p:txBody>
      </p:sp>
    </p:spTree>
    <p:extLst>
      <p:ext uri="{BB962C8B-B14F-4D97-AF65-F5344CB8AC3E}">
        <p14:creationId xmlns:p14="http://schemas.microsoft.com/office/powerpoint/2010/main" val="3638271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 the course of taking a comprehensive history, you ask about K’s experience with gender. When does K first recall having concerns about gender? How did this manifest? What are K’s thoughts about transitioning? How do K’s parents feel about this? Does K feel supported at school? In the community?</a:t>
            </a:r>
          </a:p>
          <a:p>
            <a:endParaRPr lang="en-US" dirty="0"/>
          </a:p>
          <a:p>
            <a:r>
              <a:rPr lang="en-US" dirty="0"/>
              <a:t>As with all adolescents facing health concerns, you assess K’s coping abilities and whether there are any behavioral risk factors that need to be addressed.</a:t>
            </a:r>
          </a:p>
        </p:txBody>
      </p:sp>
      <p:sp>
        <p:nvSpPr>
          <p:cNvPr id="134148" name="Slide Number Placeholder 3"/>
          <p:cNvSpPr>
            <a:spLocks noGrp="1"/>
          </p:cNvSpPr>
          <p:nvPr>
            <p:ph type="sldNum" sz="quarter" idx="5"/>
          </p:nvPr>
        </p:nvSpPr>
        <p:spPr bwMode="auto">
          <a:noFill/>
          <a:ln>
            <a:miter lim="800000"/>
            <a:headEnd/>
            <a:tailEnd/>
          </a:ln>
        </p:spPr>
        <p:txBody>
          <a:bodyPr/>
          <a:lstStyle/>
          <a:p>
            <a:fld id="{1749F9CD-F818-4415-A316-B2A13BBB8CB6}" type="slidenum">
              <a:rPr lang="en-US" smtClean="0"/>
              <a:pPr/>
              <a:t>41</a:t>
            </a:fld>
            <a:endParaRPr lang="en-US" dirty="0"/>
          </a:p>
        </p:txBody>
      </p:sp>
    </p:spTree>
    <p:extLst>
      <p:ext uri="{BB962C8B-B14F-4D97-AF65-F5344CB8AC3E}">
        <p14:creationId xmlns:p14="http://schemas.microsoft.com/office/powerpoint/2010/main" val="538170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In the course of taking a comprehensive history, you ask about K’s experience with gender. When does K first recall having concerns about gender? How did this manifest? What are K’s thoughts about transitioning? How do K’s parents feel about this? Does K feel supported at school? In the community?</a:t>
            </a:r>
          </a:p>
          <a:p>
            <a:endParaRPr lang="en-US"/>
          </a:p>
          <a:p>
            <a:r>
              <a:rPr lang="en-US"/>
              <a:t>As with all adolescents facing health concerns, you assess K’s coping abilities and whether there are any behavioral risk factors that need to be addressed.</a:t>
            </a:r>
          </a:p>
        </p:txBody>
      </p:sp>
      <p:sp>
        <p:nvSpPr>
          <p:cNvPr id="136196" name="Slide Number Placeholder 3"/>
          <p:cNvSpPr>
            <a:spLocks noGrp="1"/>
          </p:cNvSpPr>
          <p:nvPr>
            <p:ph type="sldNum" sz="quarter" idx="5"/>
          </p:nvPr>
        </p:nvSpPr>
        <p:spPr bwMode="auto">
          <a:noFill/>
          <a:ln>
            <a:miter lim="800000"/>
            <a:headEnd/>
            <a:tailEnd/>
          </a:ln>
        </p:spPr>
        <p:txBody>
          <a:bodyPr/>
          <a:lstStyle/>
          <a:p>
            <a:fld id="{3A614701-9960-4296-92A0-98FD512EC7DB}" type="slidenum">
              <a:rPr lang="en-US" smtClean="0"/>
              <a:pPr/>
              <a:t>42</a:t>
            </a:fld>
            <a:endParaRPr lang="en-US" dirty="0"/>
          </a:p>
        </p:txBody>
      </p:sp>
    </p:spTree>
    <p:extLst>
      <p:ext uri="{BB962C8B-B14F-4D97-AF65-F5344CB8AC3E}">
        <p14:creationId xmlns:p14="http://schemas.microsoft.com/office/powerpoint/2010/main" val="2037291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After you have spoken with K in private, you invite the mother back in the room. The parent may or may not still be adjusting to K’s gender identity concerns so it is important to validate the mother’s concerns. Next, ask the mother about her feelings regarding K’s decision to transition and knowledge of the process. This may be the first time K has been able to discuss these issues with her mother. Your role is to facilitate discussion between the two. </a:t>
            </a:r>
          </a:p>
          <a:p>
            <a:endParaRPr lang="en-US" dirty="0"/>
          </a:p>
          <a:p>
            <a:r>
              <a:rPr lang="en-US" dirty="0"/>
              <a:t>You can explain to K’s mother that families play a key role in the lives of transgender youth—if they are supportive, they protect and buffer youth from negative outcomes and promote positive health and well-being, but if they are rejecting and abusive, the effect is very detrimental and they contribute to their children’s poor health and mental health outcomes. Family members go through their own process of adjusting to a child’s transgender identity and typically experience the following stages: denial/shock, anger/fear, grief, self-discovery, acceptance, and pride/advocacy. If K’s mother is having difficulty adjusting, families can get support from organizations such as Trans Youth Family Allies (TYFA). </a:t>
            </a:r>
          </a:p>
          <a:p>
            <a:endParaRPr lang="en-US" dirty="0"/>
          </a:p>
          <a:p>
            <a:r>
              <a:rPr lang="en-US" dirty="0"/>
              <a:t>If you will not be providing transitioning care, refer K and her mother to a specialist and schedule a follow-up appointment.</a:t>
            </a:r>
          </a:p>
          <a:p>
            <a:endParaRPr lang="en-US" dirty="0"/>
          </a:p>
        </p:txBody>
      </p:sp>
      <p:sp>
        <p:nvSpPr>
          <p:cNvPr id="137220" name="Slide Number Placeholder 3"/>
          <p:cNvSpPr>
            <a:spLocks noGrp="1"/>
          </p:cNvSpPr>
          <p:nvPr>
            <p:ph type="sldNum" sz="quarter" idx="5"/>
          </p:nvPr>
        </p:nvSpPr>
        <p:spPr bwMode="auto">
          <a:noFill/>
          <a:ln>
            <a:miter lim="800000"/>
            <a:headEnd/>
            <a:tailEnd/>
          </a:ln>
        </p:spPr>
        <p:txBody>
          <a:bodyPr/>
          <a:lstStyle/>
          <a:p>
            <a:fld id="{B6BE64F5-04C6-4AD5-98E3-CE38D552F384}" type="slidenum">
              <a:rPr lang="en-US" smtClean="0"/>
              <a:pPr/>
              <a:t>43</a:t>
            </a:fld>
            <a:endParaRPr lang="en-US" dirty="0"/>
          </a:p>
        </p:txBody>
      </p:sp>
    </p:spTree>
    <p:extLst>
      <p:ext uri="{BB962C8B-B14F-4D97-AF65-F5344CB8AC3E}">
        <p14:creationId xmlns:p14="http://schemas.microsoft.com/office/powerpoint/2010/main" val="649480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a:lstStyle/>
          <a:p>
            <a:fld id="{F3F897F0-DBE6-4C27-B6B9-C490F8F8DEEB}" type="slidenum">
              <a:rPr lang="en-US" smtClean="0"/>
              <a:pPr/>
              <a:t>44</a:t>
            </a:fld>
            <a:endParaRPr lang="en-US" dirty="0"/>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a:normAutofit lnSpcReduction="10000"/>
          </a:bodyPr>
          <a:lstStyle/>
          <a:p>
            <a:pPr eaLnBrk="1" hangingPunct="1"/>
            <a:r>
              <a:rPr lang="en-US" dirty="0">
                <a:latin typeface="Adobe Garamond Pro"/>
              </a:rPr>
              <a:t>When talking to patients and parents, you can put forth these very basic ideas about gender and sexuality. Both gender and</a:t>
            </a:r>
            <a:r>
              <a:rPr lang="en-US" baseline="0" dirty="0">
                <a:latin typeface="Adobe Garamond Pro"/>
              </a:rPr>
              <a:t> sexuality are natural, variable, and include diversity.  </a:t>
            </a:r>
          </a:p>
          <a:p>
            <a:pPr eaLnBrk="1" hangingPunct="1"/>
            <a:endParaRPr lang="en-US" baseline="0" dirty="0">
              <a:latin typeface="Adobe Garamond Pro"/>
            </a:endParaRPr>
          </a:p>
          <a:p>
            <a:r>
              <a:rPr lang="en-US" dirty="0"/>
              <a:t>Remember—Simply identifying as transgender is not, in of itself, a cause of psychological distress. However, many transgender youth experience significant psychosocial and mental health concerns, which are likely due to the challenges often faced by young people with non-conforming gender identity and expression. Psychosocial concerns for transgender youth include familial rejection, peer rejection, harassment, trauma and abuse, inadequate housing, legal problems, lack of financial support, and educational problems.  </a:t>
            </a:r>
          </a:p>
          <a:p>
            <a:endParaRPr lang="en-US" dirty="0"/>
          </a:p>
          <a:p>
            <a:r>
              <a:rPr lang="en-US" dirty="0"/>
              <a:t>Given these difficulties, it is not surprising that many transgender youth face significant mental health issues, including depression, </a:t>
            </a:r>
            <a:r>
              <a:rPr lang="en-US" dirty="0" err="1"/>
              <a:t>suicidality</a:t>
            </a:r>
            <a:r>
              <a:rPr lang="en-US" dirty="0"/>
              <a:t>, anxiety, body image issues, substance abuse, and post-traumatic stress disorder. Not only are these issues of concern, but the research suggests that transgender youth experience significantly higher levels of substance abuse, depression, </a:t>
            </a:r>
            <a:r>
              <a:rPr lang="en-US" dirty="0" err="1"/>
              <a:t>suicidality</a:t>
            </a:r>
            <a:r>
              <a:rPr lang="en-US" dirty="0"/>
              <a:t>, and HIV-risk than their gay, lesbian, and bisexual peers. </a:t>
            </a:r>
          </a:p>
          <a:p>
            <a:pPr eaLnBrk="1" hangingPunct="1"/>
            <a:endParaRPr lang="en-US" baseline="0" dirty="0">
              <a:latin typeface="Adobe Garamond Pro"/>
            </a:endParaRPr>
          </a:p>
          <a:p>
            <a:pPr eaLnBrk="1" hangingPunct="1"/>
            <a:r>
              <a:rPr lang="en-US" baseline="0" dirty="0">
                <a:latin typeface="Adobe Garamond Pro"/>
              </a:rPr>
              <a:t>Being able to engage in open, honest communication is critical to healthy decision-making.</a:t>
            </a:r>
            <a:endParaRPr lang="en-US" dirty="0">
              <a:latin typeface="Adobe Garamond Pro"/>
            </a:endParaRPr>
          </a:p>
        </p:txBody>
      </p:sp>
    </p:spTree>
    <p:extLst>
      <p:ext uri="{BB962C8B-B14F-4D97-AF65-F5344CB8AC3E}">
        <p14:creationId xmlns:p14="http://schemas.microsoft.com/office/powerpoint/2010/main" val="347622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Let’s begin with a case that examines common gender exploration in childhood.  </a:t>
            </a:r>
          </a:p>
          <a:p>
            <a:pPr eaLnBrk="1" hangingPunct="1">
              <a:spcBef>
                <a:spcPct val="0"/>
              </a:spcBef>
            </a:pPr>
            <a:endParaRPr lang="en-US" dirty="0"/>
          </a:p>
          <a:p>
            <a:pPr eaLnBrk="1" hangingPunct="1">
              <a:spcBef>
                <a:spcPct val="0"/>
              </a:spcBef>
            </a:pPr>
            <a:r>
              <a:rPr lang="en-US" dirty="0"/>
              <a:t>While a patient this age is not typically considered an adolescent, the care they receive now will influence their experience entering adolescence. Understanding the issues that this child and their</a:t>
            </a:r>
            <a:r>
              <a:rPr lang="en-US" baseline="0" dirty="0"/>
              <a:t> </a:t>
            </a:r>
            <a:r>
              <a:rPr lang="en-US" dirty="0"/>
              <a:t>family are going to experience can provide context to future care.</a:t>
            </a:r>
          </a:p>
        </p:txBody>
      </p:sp>
      <p:sp>
        <p:nvSpPr>
          <p:cNvPr id="115716" name="Slide Number Placeholder 3"/>
          <p:cNvSpPr>
            <a:spLocks noGrp="1"/>
          </p:cNvSpPr>
          <p:nvPr>
            <p:ph type="sldNum" sz="quarter" idx="5"/>
          </p:nvPr>
        </p:nvSpPr>
        <p:spPr bwMode="auto">
          <a:noFill/>
          <a:ln>
            <a:miter lim="800000"/>
            <a:headEnd/>
            <a:tailEnd/>
          </a:ln>
        </p:spPr>
        <p:txBody>
          <a:bodyPr/>
          <a:lstStyle/>
          <a:p>
            <a:fld id="{DCF952C3-F599-425A-B5CF-787905880008}" type="slidenum">
              <a:rPr lang="en-US" smtClean="0"/>
              <a:pPr/>
              <a:t>7</a:t>
            </a:fld>
            <a:endParaRPr lang="en-US" dirty="0"/>
          </a:p>
        </p:txBody>
      </p:sp>
    </p:spTree>
    <p:extLst>
      <p:ext uri="{BB962C8B-B14F-4D97-AF65-F5344CB8AC3E}">
        <p14:creationId xmlns:p14="http://schemas.microsoft.com/office/powerpoint/2010/main" val="998794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Goal:  Focus on the individual needs of the young person and family;</a:t>
            </a:r>
            <a:r>
              <a:rPr lang="en-US" baseline="0" dirty="0"/>
              <a:t> present all possibilities (readiness assessment in the gatekeeper model is problematic)</a:t>
            </a:r>
            <a:endParaRPr lang="en-US" dirty="0"/>
          </a:p>
          <a:p>
            <a:endParaRPr lang="en-US" dirty="0"/>
          </a:p>
          <a:p>
            <a:r>
              <a:rPr lang="en-US" dirty="0"/>
              <a:t>Because many primary health care providers will not have the expertise to adequately treat K, most will refer the patient to a mental health provider and transgender specialist.</a:t>
            </a:r>
          </a:p>
          <a:p>
            <a:endParaRPr lang="en-US" dirty="0"/>
          </a:p>
        </p:txBody>
      </p:sp>
      <p:sp>
        <p:nvSpPr>
          <p:cNvPr id="138244" name="Slide Number Placeholder 3"/>
          <p:cNvSpPr>
            <a:spLocks noGrp="1"/>
          </p:cNvSpPr>
          <p:nvPr>
            <p:ph type="sldNum" sz="quarter" idx="5"/>
          </p:nvPr>
        </p:nvSpPr>
        <p:spPr bwMode="auto">
          <a:noFill/>
          <a:ln>
            <a:miter lim="800000"/>
            <a:headEnd/>
            <a:tailEnd/>
          </a:ln>
        </p:spPr>
        <p:txBody>
          <a:bodyPr/>
          <a:lstStyle/>
          <a:p>
            <a:fld id="{789FC055-D290-481A-ADDB-C2056912BF1F}" type="slidenum">
              <a:rPr lang="en-US" smtClean="0"/>
              <a:pPr/>
              <a:t>45</a:t>
            </a:fld>
            <a:endParaRPr lang="en-US" dirty="0"/>
          </a:p>
        </p:txBody>
      </p:sp>
    </p:spTree>
    <p:extLst>
      <p:ext uri="{BB962C8B-B14F-4D97-AF65-F5344CB8AC3E}">
        <p14:creationId xmlns:p14="http://schemas.microsoft.com/office/powerpoint/2010/main" val="162216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Because many primary health care providers will not have the expertise to adequately treat K or other transgender patients, most will refer the patient to a mental health provider and transgender specialist.</a:t>
            </a:r>
          </a:p>
          <a:p>
            <a:pPr marL="0" lvl="1"/>
            <a:endParaRPr lang="en-US" dirty="0">
              <a:latin typeface="Adobe Garamond Pro"/>
            </a:endParaRPr>
          </a:p>
          <a:p>
            <a:pPr marL="0" lvl="1"/>
            <a:r>
              <a:rPr lang="en-US" sz="1200" kern="1200" dirty="0">
                <a:solidFill>
                  <a:schemeClr val="tx1"/>
                </a:solidFill>
                <a:effectLst/>
                <a:latin typeface="Adobe Garamond Pro"/>
                <a:ea typeface="ＭＳ Ｐゴシック" charset="-128"/>
                <a:cs typeface="MS PGothic" charset="0"/>
              </a:rPr>
              <a:t>No fellowships available in transgender health.</a:t>
            </a:r>
            <a:endParaRPr lang="en-US" dirty="0"/>
          </a:p>
        </p:txBody>
      </p:sp>
      <p:sp>
        <p:nvSpPr>
          <p:cNvPr id="139268" name="Slide Number Placeholder 3"/>
          <p:cNvSpPr>
            <a:spLocks noGrp="1"/>
          </p:cNvSpPr>
          <p:nvPr>
            <p:ph type="sldNum" sz="quarter" idx="5"/>
          </p:nvPr>
        </p:nvSpPr>
        <p:spPr bwMode="auto">
          <a:noFill/>
          <a:ln>
            <a:miter lim="800000"/>
            <a:headEnd/>
            <a:tailEnd/>
          </a:ln>
        </p:spPr>
        <p:txBody>
          <a:bodyPr/>
          <a:lstStyle/>
          <a:p>
            <a:fld id="{6DE119B5-CEDD-433D-B7E6-E0ADB6551A58}" type="slidenum">
              <a:rPr lang="en-US" smtClean="0"/>
              <a:pPr/>
              <a:t>46</a:t>
            </a:fld>
            <a:endParaRPr lang="en-US" dirty="0"/>
          </a:p>
        </p:txBody>
      </p:sp>
    </p:spTree>
    <p:extLst>
      <p:ext uri="{BB962C8B-B14F-4D97-AF65-F5344CB8AC3E}">
        <p14:creationId xmlns:p14="http://schemas.microsoft.com/office/powerpoint/2010/main" val="4227574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Are the suggestions made by the expert in-line with nationally recognized guidelines? Do guidelines for the treatment of gender</a:t>
            </a:r>
            <a:r>
              <a:rPr lang="en-US" baseline="0" dirty="0"/>
              <a:t> </a:t>
            </a:r>
            <a:r>
              <a:rPr lang="en-US" baseline="0" dirty="0" err="1"/>
              <a:t>dysphoria</a:t>
            </a:r>
            <a:r>
              <a:rPr lang="en-US" dirty="0"/>
              <a:t> even exist? </a:t>
            </a:r>
          </a:p>
        </p:txBody>
      </p:sp>
      <p:sp>
        <p:nvSpPr>
          <p:cNvPr id="14029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A1A784E-C13D-413E-A6F1-3C82DA259B86}" type="slidenum">
              <a:rPr lang="en-US" sz="1200">
                <a:latin typeface="Adobe Garamond Pro"/>
              </a:rPr>
              <a:pPr algn="r"/>
              <a:t>47</a:t>
            </a:fld>
            <a:endParaRPr lang="en-US" sz="1200" dirty="0">
              <a:latin typeface="Adobe Garamond Pro"/>
            </a:endParaRPr>
          </a:p>
        </p:txBody>
      </p:sp>
    </p:spTree>
    <p:extLst>
      <p:ext uri="{BB962C8B-B14F-4D97-AF65-F5344CB8AC3E}">
        <p14:creationId xmlns:p14="http://schemas.microsoft.com/office/powerpoint/2010/main" val="3388800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ln>
            <a:miter lim="800000"/>
            <a:headEnd/>
            <a:tailEnd/>
          </a:ln>
        </p:spPr>
        <p:txBody>
          <a:bodyPr/>
          <a:lstStyle/>
          <a:p>
            <a:fld id="{6C306AB8-9FD6-4C4E-BAB3-35BB43DABEFC}" type="slidenum">
              <a:rPr lang="en-US" smtClean="0"/>
              <a:pPr/>
              <a:t>48</a:t>
            </a:fld>
            <a:endParaRPr lang="en-US" dirty="0"/>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What is the goal of treatment in these adolescents? </a:t>
            </a:r>
            <a:r>
              <a:rPr lang="en-US" dirty="0">
                <a:cs typeface="Times New Roman" pitchFamily="18" charset="0"/>
              </a:rPr>
              <a:t>Ultimately, treatment improves </a:t>
            </a:r>
            <a:r>
              <a:rPr lang="en-US" b="1" i="1" dirty="0">
                <a:cs typeface="Times New Roman" pitchFamily="18" charset="0"/>
              </a:rPr>
              <a:t>quality of life</a:t>
            </a:r>
            <a:r>
              <a:rPr lang="en-US" dirty="0">
                <a:cs typeface="Times New Roman" pitchFamily="18" charset="0"/>
              </a:rPr>
              <a:t> by facilitating the transition to a physical state that more closely represents the individual’s sense of themselves.</a:t>
            </a:r>
          </a:p>
          <a:p>
            <a:endParaRPr lang="en-US" dirty="0">
              <a:cs typeface="Times New Roman" pitchFamily="18" charset="0"/>
            </a:endParaRPr>
          </a:p>
          <a:p>
            <a:r>
              <a:rPr lang="en-US" dirty="0">
                <a:cs typeface="Times New Roman" pitchFamily="18" charset="0"/>
              </a:rPr>
              <a:t>Why did the specialist consider puberty suppression and cross-gender hormones? </a:t>
            </a:r>
            <a:endParaRPr lang="en-US" dirty="0"/>
          </a:p>
          <a:p>
            <a:pPr eaLnBrk="1" hangingPunct="1"/>
            <a:r>
              <a:rPr lang="en-US" dirty="0"/>
              <a:t>The beginning signs of puberty in transgender children often bring increased body </a:t>
            </a:r>
            <a:r>
              <a:rPr lang="en-US" dirty="0" err="1"/>
              <a:t>dysphoria</a:t>
            </a:r>
            <a:r>
              <a:rPr lang="en-US" dirty="0"/>
              <a:t>, and the potential development of a whole host of </a:t>
            </a:r>
            <a:r>
              <a:rPr lang="en-US" dirty="0" err="1"/>
              <a:t>comorbidities</a:t>
            </a:r>
            <a:r>
              <a:rPr lang="en-US" dirty="0"/>
              <a:t> for these youth including, but certainly not limited to depression, anxiety, illicit substance use, high risk sexual behaviors, and increased </a:t>
            </a:r>
            <a:r>
              <a:rPr lang="en-US" dirty="0" err="1"/>
              <a:t>suicidality</a:t>
            </a:r>
            <a:r>
              <a:rPr lang="en-US" dirty="0"/>
              <a:t>. There are complicated factors surrounding the initiation of gonadotropin-releasing hormone agonists and cross-gender hormones. Ideally, young people should be treated early in order to facilitate psychotherapy by easing distress, “buy time” to avoid reactive depression, and prevent unwanted secondary sex characteristics, thereby reducing the need for future medical interventions.   </a:t>
            </a:r>
          </a:p>
          <a:p>
            <a:pPr eaLnBrk="1" hangingPunct="1"/>
            <a:endParaRPr lang="en-US" dirty="0"/>
          </a:p>
          <a:p>
            <a:pPr eaLnBrk="1" hangingPunct="1"/>
            <a:endParaRPr lang="en-US" dirty="0"/>
          </a:p>
          <a:p>
            <a:pPr eaLnBrk="1" hangingPunct="1"/>
            <a:r>
              <a:rPr lang="en-US" i="1" dirty="0"/>
              <a:t>Slide taken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1328656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https://ceitraining.org/ </a:t>
            </a:r>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49</a:t>
            </a:fld>
            <a:endParaRPr lang="en-US" dirty="0"/>
          </a:p>
        </p:txBody>
      </p:sp>
    </p:spTree>
    <p:extLst>
      <p:ext uri="{BB962C8B-B14F-4D97-AF65-F5344CB8AC3E}">
        <p14:creationId xmlns:p14="http://schemas.microsoft.com/office/powerpoint/2010/main" val="3773329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a:lstStyle/>
          <a:p>
            <a:fld id="{36C528B4-65BD-4872-AFFE-2DCA49C37875}" type="slidenum">
              <a:rPr lang="en-US" smtClean="0"/>
              <a:pPr/>
              <a:t>50</a:t>
            </a:fld>
            <a:endParaRPr lang="en-US" dirty="0"/>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Phenotypic transitioning occurs in phases: reversible, partially reversible, irreversible, and surgical. The reversible portion of transition includes the adoption of preferred gender hairstyles, clothing, play, perhaps a new name and suppression of biologic gender puberty. The portions of the reversible phase that do not involve suppression of puberty will sometimes occur before the age of ten. Parents of younger children with gender </a:t>
            </a:r>
            <a:r>
              <a:rPr lang="en-US" dirty="0" err="1"/>
              <a:t>dysphoria</a:t>
            </a:r>
            <a:r>
              <a:rPr lang="en-US" dirty="0"/>
              <a:t> may work with families, friends, teachers, and administrators to create a safe environment for children to present in their preferred gender. Allowing transition prior to puberty is controversial and should be determined by a close evaluation of the potential risks and benefits in a decision-making process between health care providers, parents, and the child.</a:t>
            </a:r>
          </a:p>
          <a:p>
            <a:pPr eaLnBrk="1" hangingPunct="1"/>
            <a:endParaRPr lang="en-US" i="1" dirty="0"/>
          </a:p>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1956755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ln>
            <a:miter lim="800000"/>
            <a:headEnd/>
            <a:tailEnd/>
          </a:ln>
        </p:spPr>
        <p:txBody>
          <a:bodyPr/>
          <a:lstStyle/>
          <a:p>
            <a:fld id="{9E59BEAF-A173-4BAD-A85B-2FC667482416}" type="slidenum">
              <a:rPr lang="en-US" smtClean="0"/>
              <a:pPr/>
              <a:t>51</a:t>
            </a:fld>
            <a:endParaRPr lang="en-US" dirty="0"/>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3956541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Before a specialist would begin K’s transitioning, she would assess K’s stage of development as this will determine whether pubertal suppression is an option. Working with a mental health professional, the provider will determine whether K is psychologically ready to transition. Additionally, the provider and patient must discuss how the transition will affect K’s social interactions including school, family, and community life. </a:t>
            </a:r>
          </a:p>
          <a:p>
            <a:endParaRPr lang="en-US"/>
          </a:p>
          <a:p>
            <a:r>
              <a:rPr lang="en-US"/>
              <a:t>The provider will review all the benefits and risks associated with pubertal suppression and cross-hormone therapy.</a:t>
            </a:r>
          </a:p>
        </p:txBody>
      </p:sp>
      <p:sp>
        <p:nvSpPr>
          <p:cNvPr id="146436" name="Slide Number Placeholder 3"/>
          <p:cNvSpPr>
            <a:spLocks noGrp="1"/>
          </p:cNvSpPr>
          <p:nvPr>
            <p:ph type="sldNum" sz="quarter" idx="5"/>
          </p:nvPr>
        </p:nvSpPr>
        <p:spPr bwMode="auto">
          <a:noFill/>
          <a:ln>
            <a:miter lim="800000"/>
            <a:headEnd/>
            <a:tailEnd/>
          </a:ln>
        </p:spPr>
        <p:txBody>
          <a:bodyPr/>
          <a:lstStyle/>
          <a:p>
            <a:fld id="{C7D27021-04F3-45ED-8E6E-4C39EDBCD5DD}" type="slidenum">
              <a:rPr lang="en-US" smtClean="0"/>
              <a:pPr/>
              <a:t>52</a:t>
            </a:fld>
            <a:endParaRPr lang="en-US" dirty="0"/>
          </a:p>
        </p:txBody>
      </p:sp>
    </p:spTree>
    <p:extLst>
      <p:ext uri="{BB962C8B-B14F-4D97-AF65-F5344CB8AC3E}">
        <p14:creationId xmlns:p14="http://schemas.microsoft.com/office/powerpoint/2010/main" val="3907460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9C0F5-3A21-1842-B46F-8388C5D8C6F6}" type="slidenum">
              <a:rPr lang="en-US" smtClean="0"/>
              <a:t>53</a:t>
            </a:fld>
            <a:endParaRPr lang="en-US"/>
          </a:p>
        </p:txBody>
      </p:sp>
    </p:spTree>
    <p:extLst>
      <p:ext uri="{BB962C8B-B14F-4D97-AF65-F5344CB8AC3E}">
        <p14:creationId xmlns:p14="http://schemas.microsoft.com/office/powerpoint/2010/main" val="900447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47460" name="Slide Number Placeholder 3"/>
          <p:cNvSpPr>
            <a:spLocks noGrp="1"/>
          </p:cNvSpPr>
          <p:nvPr>
            <p:ph type="sldNum" sz="quarter" idx="5"/>
          </p:nvPr>
        </p:nvSpPr>
        <p:spPr bwMode="auto">
          <a:noFill/>
          <a:ln>
            <a:miter lim="800000"/>
            <a:headEnd/>
            <a:tailEnd/>
          </a:ln>
        </p:spPr>
        <p:txBody>
          <a:bodyPr/>
          <a:lstStyle/>
          <a:p>
            <a:fld id="{1577970D-3AD1-4BFE-A92D-04D3687183F6}" type="slidenum">
              <a:rPr lang="en-US" smtClean="0"/>
              <a:pPr/>
              <a:t>54</a:t>
            </a:fld>
            <a:endParaRPr lang="en-US" dirty="0"/>
          </a:p>
        </p:txBody>
      </p:sp>
    </p:spTree>
    <p:extLst>
      <p:ext uri="{BB962C8B-B14F-4D97-AF65-F5344CB8AC3E}">
        <p14:creationId xmlns:p14="http://schemas.microsoft.com/office/powerpoint/2010/main" val="364467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9E4B303-691F-4FF2-8FE5-0668DFAFDA7A}" type="slidenum">
              <a:rPr lang="en-US" sz="1200">
                <a:latin typeface="Adobe Garamond Pro"/>
              </a:rPr>
              <a:pPr algn="r"/>
              <a:t>8</a:t>
            </a:fld>
            <a:endParaRPr lang="en-US" sz="1200" dirty="0">
              <a:latin typeface="Adobe Garamond Pro"/>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latin typeface="Adobe Garamond Pro"/>
              </a:rPr>
              <a:t>What is your assessment of this case? What is your initial response?</a:t>
            </a:r>
          </a:p>
        </p:txBody>
      </p:sp>
    </p:spTree>
    <p:extLst>
      <p:ext uri="{BB962C8B-B14F-4D97-AF65-F5344CB8AC3E}">
        <p14:creationId xmlns:p14="http://schemas.microsoft.com/office/powerpoint/2010/main" val="583699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Let’s move onto another case. B is 16 years old and comes to you with a complaint of a genital rash. B is already living as a female but has not legally changed her gender. Given her age, gender expression, and familial situation, what barriers might B encounter when seeking care?</a:t>
            </a:r>
          </a:p>
          <a:p>
            <a:endParaRPr lang="en-US" dirty="0"/>
          </a:p>
        </p:txBody>
      </p:sp>
      <p:sp>
        <p:nvSpPr>
          <p:cNvPr id="1484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4B02227-B930-4E27-90F6-D92BAC9E047D}" type="slidenum">
              <a:rPr lang="en-US" sz="1200">
                <a:latin typeface="Adobe Garamond Pro"/>
              </a:rPr>
              <a:pPr algn="r"/>
              <a:t>55</a:t>
            </a:fld>
            <a:endParaRPr lang="en-US" sz="1200" dirty="0">
              <a:latin typeface="Adobe Garamond Pro"/>
            </a:endParaRPr>
          </a:p>
        </p:txBody>
      </p:sp>
    </p:spTree>
    <p:extLst>
      <p:ext uri="{BB962C8B-B14F-4D97-AF65-F5344CB8AC3E}">
        <p14:creationId xmlns:p14="http://schemas.microsoft.com/office/powerpoint/2010/main" val="3285325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Asking about sexual behaviors is very important in this case. Primarily, B has presented with a symptom that is indicative of a sexually transmitted infection (STI). The history must include specific questions about sexual behaviors while being sensitive to the terms the patient uses to describe her genitalia.  </a:t>
            </a:r>
          </a:p>
        </p:txBody>
      </p:sp>
      <p:sp>
        <p:nvSpPr>
          <p:cNvPr id="150532" name="Slide Number Placeholder 3"/>
          <p:cNvSpPr>
            <a:spLocks noGrp="1"/>
          </p:cNvSpPr>
          <p:nvPr>
            <p:ph type="sldNum" sz="quarter" idx="5"/>
          </p:nvPr>
        </p:nvSpPr>
        <p:spPr bwMode="auto">
          <a:noFill/>
          <a:ln>
            <a:miter lim="800000"/>
            <a:headEnd/>
            <a:tailEnd/>
          </a:ln>
        </p:spPr>
        <p:txBody>
          <a:bodyPr/>
          <a:lstStyle/>
          <a:p>
            <a:fld id="{695F79C2-D218-4F7F-8EC5-F51DA72E3017}" type="slidenum">
              <a:rPr lang="en-US" smtClean="0"/>
              <a:pPr/>
              <a:t>56</a:t>
            </a:fld>
            <a:endParaRPr lang="en-US" dirty="0"/>
          </a:p>
        </p:txBody>
      </p:sp>
    </p:spTree>
    <p:extLst>
      <p:ext uri="{BB962C8B-B14F-4D97-AF65-F5344CB8AC3E}">
        <p14:creationId xmlns:p14="http://schemas.microsoft.com/office/powerpoint/2010/main" val="1614684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Given B’s history, it is evident that she is in a vulnerable position. The first thing to do is to verbalize that you will not judge her and are here to help her. </a:t>
            </a:r>
          </a:p>
          <a:p>
            <a:endParaRPr lang="en-US"/>
          </a:p>
          <a:p>
            <a:r>
              <a:rPr lang="en-US"/>
              <a:t>Next, address B’s chief complaint. When did she first notice the rash? Does it itch? Are there any accompanying symptoms? </a:t>
            </a:r>
          </a:p>
          <a:p>
            <a:endParaRPr lang="en-US"/>
          </a:p>
          <a:p>
            <a:r>
              <a:rPr lang="en-US"/>
              <a:t>Your usual sexual script may be modified in this case because your patient has identified as transgender but it is important to take a comprehensive health history.</a:t>
            </a:r>
          </a:p>
          <a:p>
            <a:endParaRPr lang="en-US"/>
          </a:p>
        </p:txBody>
      </p:sp>
      <p:sp>
        <p:nvSpPr>
          <p:cNvPr id="149508" name="Slide Number Placeholder 3"/>
          <p:cNvSpPr>
            <a:spLocks noGrp="1"/>
          </p:cNvSpPr>
          <p:nvPr>
            <p:ph type="sldNum" sz="quarter" idx="5"/>
          </p:nvPr>
        </p:nvSpPr>
        <p:spPr bwMode="auto">
          <a:noFill/>
          <a:ln>
            <a:miter lim="800000"/>
            <a:headEnd/>
            <a:tailEnd/>
          </a:ln>
        </p:spPr>
        <p:txBody>
          <a:bodyPr/>
          <a:lstStyle/>
          <a:p>
            <a:fld id="{55C32A02-3BC9-43B9-8317-077502B5D39C}" type="slidenum">
              <a:rPr lang="en-US" smtClean="0"/>
              <a:pPr/>
              <a:t>57</a:t>
            </a:fld>
            <a:endParaRPr lang="en-US" dirty="0"/>
          </a:p>
        </p:txBody>
      </p:sp>
    </p:spTree>
    <p:extLst>
      <p:ext uri="{BB962C8B-B14F-4D97-AF65-F5344CB8AC3E}">
        <p14:creationId xmlns:p14="http://schemas.microsoft.com/office/powerpoint/2010/main" val="931400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Protective factors significantly lower among trans/non-conforming youth</a:t>
            </a:r>
            <a:endParaRPr lang="en-US" dirty="0"/>
          </a:p>
          <a:p>
            <a:endParaRPr lang="en-US" dirty="0"/>
          </a:p>
          <a:p>
            <a:endParaRPr lang="en-US" dirty="0"/>
          </a:p>
          <a:p>
            <a:r>
              <a:rPr lang="en-US" dirty="0"/>
              <a:t>Needs updated if using case: A lot of transgender patients, like B, who’ve experienced home/school victimization and homelessness exhibit other risk behaviors. </a:t>
            </a:r>
          </a:p>
          <a:p>
            <a:r>
              <a:rPr lang="en-US" dirty="0"/>
              <a:t>NOTES from</a:t>
            </a:r>
            <a:r>
              <a:rPr lang="en-US" baseline="0" dirty="0"/>
              <a:t> updated study (Minnesota Student Survey, n=81,885, trans/</a:t>
            </a:r>
            <a:r>
              <a:rPr lang="en-US" baseline="0" dirty="0" err="1"/>
              <a:t>genderfluid</a:t>
            </a:r>
            <a:r>
              <a:rPr lang="en-US" baseline="0" dirty="0"/>
              <a:t>/unsure/non-conforming = 2.7%, n=2,168</a:t>
            </a:r>
            <a:endParaRPr lang="en-US" dirty="0"/>
          </a:p>
          <a:p>
            <a:pPr marL="171450" indent="-171450">
              <a:buFont typeface="Arial" panose="020B0604020202020204" pitchFamily="34" charset="0"/>
              <a:buChar char="•"/>
            </a:pPr>
            <a:r>
              <a:rPr lang="en-US" dirty="0"/>
              <a:t>Involvement in all types of risk behaviors and experiences was significantly higher among trans than cis</a:t>
            </a:r>
          </a:p>
          <a:p>
            <a:pPr marL="171450" indent="-171450">
              <a:buFont typeface="Arial" panose="020B0604020202020204" pitchFamily="34" charset="0"/>
              <a:buChar char="•"/>
            </a:pPr>
            <a:r>
              <a:rPr lang="en-US" dirty="0"/>
              <a:t>Protective factors were significantly lower among TGNC (trans or gender non-conforming)</a:t>
            </a:r>
            <a:r>
              <a:rPr lang="en-US" baseline="0" dirty="0"/>
              <a:t> </a:t>
            </a:r>
            <a:r>
              <a:rPr lang="en-US" dirty="0"/>
              <a:t>than cis</a:t>
            </a:r>
          </a:p>
          <a:p>
            <a:pPr marL="171450" indent="-171450">
              <a:buFont typeface="Arial" panose="020B0604020202020204" pitchFamily="34" charset="0"/>
              <a:buChar char="•"/>
            </a:pPr>
            <a:r>
              <a:rPr lang="en-US" dirty="0"/>
              <a:t>Almost</a:t>
            </a:r>
            <a:r>
              <a:rPr lang="en-US" baseline="0" dirty="0"/>
              <a:t> </a:t>
            </a:r>
            <a:r>
              <a:rPr lang="en-US" dirty="0"/>
              <a:t>two-thirds (61%) of TGNC youth reported suicidal ideation, which is over three times higher than cisgender youth (20%)</a:t>
            </a:r>
          </a:p>
          <a:p>
            <a:pPr marL="0" indent="0">
              <a:buFont typeface="Arial" panose="020B0604020202020204" pitchFamily="34" charset="0"/>
              <a:buNone/>
            </a:pPr>
            <a:r>
              <a:rPr lang="en-US" b="1" dirty="0"/>
              <a:t>Key finding: Among trans youth there</a:t>
            </a:r>
            <a:r>
              <a:rPr lang="en-US" b="1" baseline="0" dirty="0"/>
              <a:t> were significant differences between birth-assigned male and female</a:t>
            </a:r>
            <a:endParaRPr lang="en-US" b="1" dirty="0"/>
          </a:p>
          <a:p>
            <a:pPr marL="171450" indent="-171450">
              <a:buFont typeface="Arial" panose="020B0604020202020204" pitchFamily="34" charset="0"/>
              <a:buChar char="•"/>
            </a:pPr>
            <a:r>
              <a:rPr lang="en-US" dirty="0"/>
              <a:t>Emotional distress and peer harassment were significantly more common among birth-assigned females than males.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Lower internal and external protection among assigned female</a:t>
            </a:r>
            <a:r>
              <a:rPr lang="en-US" sz="1200" kern="1200" baseline="0" dirty="0">
                <a:solidFill>
                  <a:schemeClr val="tx1"/>
                </a:solidFill>
                <a:effectLst/>
                <a:latin typeface="+mn-lt"/>
                <a:ea typeface="+mn-ea"/>
                <a:cs typeface="+mn-cs"/>
              </a:rPr>
              <a:t> that</a:t>
            </a:r>
            <a:r>
              <a:rPr lang="en-US" sz="1200" kern="1200" dirty="0">
                <a:solidFill>
                  <a:schemeClr val="tx1"/>
                </a:solidFill>
                <a:effectLst/>
                <a:latin typeface="+mn-lt"/>
                <a:ea typeface="+mn-ea"/>
                <a:cs typeface="+mn-cs"/>
              </a:rPr>
              <a:t> male.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finding </a:t>
            </a:r>
            <a:r>
              <a:rPr lang="en-US" sz="1200" kern="1200" dirty="0">
                <a:solidFill>
                  <a:schemeClr val="tx1"/>
                </a:solidFill>
                <a:effectLst/>
                <a:latin typeface="+mn-lt"/>
                <a:ea typeface="+mn-ea"/>
                <a:cs typeface="+mn-cs"/>
              </a:rPr>
              <a:t>may suggest a biological component across gender identities (in the absence of gender-affirming hormone treatment). </a:t>
            </a:r>
          </a:p>
          <a:p>
            <a:endParaRPr lang="en-US" dirty="0"/>
          </a:p>
          <a:p>
            <a:r>
              <a:rPr lang="en-US" i="1" dirty="0"/>
              <a:t>Source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Eisenberg ME, Gower AL, </a:t>
            </a:r>
            <a:r>
              <a:rPr lang="en-US" sz="1200" kern="1200" dirty="0" err="1">
                <a:solidFill>
                  <a:schemeClr val="tx1"/>
                </a:solidFill>
                <a:effectLst/>
                <a:latin typeface="+mn-lt"/>
                <a:ea typeface="+mn-ea"/>
                <a:cs typeface="+mn-cs"/>
              </a:rPr>
              <a:t>McMorris</a:t>
            </a:r>
            <a:r>
              <a:rPr lang="en-US" sz="1200" kern="1200" dirty="0">
                <a:solidFill>
                  <a:schemeClr val="tx1"/>
                </a:solidFill>
                <a:effectLst/>
                <a:latin typeface="+mn-lt"/>
                <a:ea typeface="+mn-ea"/>
                <a:cs typeface="+mn-cs"/>
              </a:rPr>
              <a:t> BJ, Rider GN, </a:t>
            </a:r>
            <a:r>
              <a:rPr lang="en-US" sz="1200" kern="1200" dirty="0" err="1">
                <a:solidFill>
                  <a:schemeClr val="tx1"/>
                </a:solidFill>
                <a:effectLst/>
                <a:latin typeface="+mn-lt"/>
                <a:ea typeface="+mn-ea"/>
                <a:cs typeface="+mn-cs"/>
              </a:rPr>
              <a:t>Shea</a:t>
            </a:r>
            <a:r>
              <a:rPr lang="en-US" sz="1200" kern="1200" dirty="0">
                <a:solidFill>
                  <a:schemeClr val="tx1"/>
                </a:solidFill>
                <a:effectLst/>
                <a:latin typeface="+mn-lt"/>
                <a:ea typeface="+mn-ea"/>
                <a:cs typeface="+mn-cs"/>
              </a:rPr>
              <a:t> G, Coleman E. Risk and Protective Factors in the Lives of Transgender/Gender Nonconforming Adolescents. </a:t>
            </a:r>
            <a:r>
              <a:rPr lang="en-US" sz="1200" b="1" i="1" kern="1200" dirty="0">
                <a:solidFill>
                  <a:schemeClr val="tx1"/>
                </a:solidFill>
                <a:effectLst/>
                <a:latin typeface="+mn-lt"/>
                <a:ea typeface="+mn-ea"/>
                <a:cs typeface="+mn-cs"/>
              </a:rPr>
              <a:t>J </a:t>
            </a:r>
            <a:r>
              <a:rPr lang="en-US" sz="1200" b="1" i="1" kern="1200" dirty="0" err="1">
                <a:solidFill>
                  <a:schemeClr val="tx1"/>
                </a:solidFill>
                <a:effectLst/>
                <a:latin typeface="+mn-lt"/>
                <a:ea typeface="+mn-ea"/>
                <a:cs typeface="+mn-cs"/>
              </a:rPr>
              <a:t>Adolesc</a:t>
            </a:r>
            <a:r>
              <a:rPr lang="en-US" sz="1200" b="1" i="1" kern="1200" dirty="0">
                <a:solidFill>
                  <a:schemeClr val="tx1"/>
                </a:solidFill>
                <a:effectLst/>
                <a:latin typeface="+mn-lt"/>
                <a:ea typeface="+mn-ea"/>
                <a:cs typeface="+mn-cs"/>
              </a:rPr>
              <a:t> Health 2017 Jul 20.</a:t>
            </a:r>
            <a:endParaRPr lang="en-US" b="1" dirty="0"/>
          </a:p>
          <a:p>
            <a:endParaRPr lang="en-US" dirty="0"/>
          </a:p>
          <a:p>
            <a:endParaRPr lang="en-US" dirty="0"/>
          </a:p>
        </p:txBody>
      </p:sp>
      <p:sp>
        <p:nvSpPr>
          <p:cNvPr id="1515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2B16846-2F95-491C-A9E8-613077E7157B}" type="slidenum">
              <a:rPr lang="en-US" sz="1200">
                <a:latin typeface="Adobe Garamond Pro"/>
              </a:rPr>
              <a:pPr algn="r"/>
              <a:t>58</a:t>
            </a:fld>
            <a:endParaRPr lang="en-US" sz="1200" dirty="0">
              <a:latin typeface="Adobe Garamond Pro"/>
            </a:endParaRPr>
          </a:p>
        </p:txBody>
      </p:sp>
    </p:spTree>
    <p:extLst>
      <p:ext uri="{BB962C8B-B14F-4D97-AF65-F5344CB8AC3E}">
        <p14:creationId xmlns:p14="http://schemas.microsoft.com/office/powerpoint/2010/main" val="2565818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Because B engages in unprotected anal sex, she should be screened for HIV, syphilis, GC, CT, rectal GC and CT, and pharyngeal GC.  Additionally, because of B’s use of street hormones and silicone, she is at risk for Hepatitis C.</a:t>
            </a:r>
          </a:p>
          <a:p>
            <a:endParaRPr lang="en-US" dirty="0"/>
          </a:p>
          <a:p>
            <a:r>
              <a:rPr lang="en-US" dirty="0"/>
              <a:t>She is also a good candidate for the Hepatitis A and B vaccine and HPV.</a:t>
            </a:r>
          </a:p>
          <a:p>
            <a:endParaRPr lang="en-US" dirty="0"/>
          </a:p>
          <a:p>
            <a:r>
              <a:rPr lang="en-US" i="1" dirty="0"/>
              <a:t>Source</a:t>
            </a:r>
            <a:r>
              <a:rPr lang="en-US" dirty="0"/>
              <a:t>: CDC 2010</a:t>
            </a:r>
            <a:r>
              <a:rPr lang="en-US" baseline="0" dirty="0"/>
              <a:t> </a:t>
            </a:r>
            <a:r>
              <a:rPr lang="en-US" dirty="0"/>
              <a:t>STD Testing and Treatment Guidelines. Available at: http://www.cdc.gov/std/treatment/2010/toc.htm</a:t>
            </a:r>
          </a:p>
        </p:txBody>
      </p:sp>
      <p:sp>
        <p:nvSpPr>
          <p:cNvPr id="153604" name="Slide Number Placeholder 3"/>
          <p:cNvSpPr>
            <a:spLocks noGrp="1"/>
          </p:cNvSpPr>
          <p:nvPr>
            <p:ph type="sldNum" sz="quarter" idx="5"/>
          </p:nvPr>
        </p:nvSpPr>
        <p:spPr bwMode="auto">
          <a:noFill/>
          <a:ln>
            <a:miter lim="800000"/>
            <a:headEnd/>
            <a:tailEnd/>
          </a:ln>
        </p:spPr>
        <p:txBody>
          <a:bodyPr/>
          <a:lstStyle/>
          <a:p>
            <a:fld id="{BAC2FBD4-04D3-487F-94BA-DDFB1E0074DB}" type="slidenum">
              <a:rPr lang="en-US" smtClean="0"/>
              <a:pPr/>
              <a:t>59</a:t>
            </a:fld>
            <a:endParaRPr lang="en-US" dirty="0"/>
          </a:p>
        </p:txBody>
      </p:sp>
    </p:spTree>
    <p:extLst>
      <p:ext uri="{BB962C8B-B14F-4D97-AF65-F5344CB8AC3E}">
        <p14:creationId xmlns:p14="http://schemas.microsoft.com/office/powerpoint/2010/main" val="1908953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 is in reach of several immediate resources. Specifically, a referral for housing and food. To help B extricate herself from the sex industry, a social worker may be able to find vocational assistance. As B disclosed substance use, a referral for harm reduction counseling in this area and mental health care is also warranted. </a:t>
            </a:r>
          </a:p>
          <a:p>
            <a:endParaRPr lang="en-US" dirty="0"/>
          </a:p>
          <a:p>
            <a:r>
              <a:rPr lang="en-US" dirty="0"/>
              <a:t>If B is not ready or willing to stop working in the sex industry, providers can work with her to strategize about how to increase condom use at each act of sex. </a:t>
            </a:r>
          </a:p>
        </p:txBody>
      </p:sp>
      <p:sp>
        <p:nvSpPr>
          <p:cNvPr id="154628" name="Slide Number Placeholder 3"/>
          <p:cNvSpPr>
            <a:spLocks noGrp="1"/>
          </p:cNvSpPr>
          <p:nvPr>
            <p:ph type="sldNum" sz="quarter" idx="5"/>
          </p:nvPr>
        </p:nvSpPr>
        <p:spPr bwMode="auto">
          <a:noFill/>
          <a:ln>
            <a:miter lim="800000"/>
            <a:headEnd/>
            <a:tailEnd/>
          </a:ln>
        </p:spPr>
        <p:txBody>
          <a:bodyPr/>
          <a:lstStyle/>
          <a:p>
            <a:fld id="{7F20A227-3C1E-4F58-A724-2B2118E11651}" type="slidenum">
              <a:rPr lang="en-US" smtClean="0"/>
              <a:pPr/>
              <a:t>60</a:t>
            </a:fld>
            <a:endParaRPr lang="en-US" dirty="0"/>
          </a:p>
        </p:txBody>
      </p:sp>
    </p:spTree>
    <p:extLst>
      <p:ext uri="{BB962C8B-B14F-4D97-AF65-F5344CB8AC3E}">
        <p14:creationId xmlns:p14="http://schemas.microsoft.com/office/powerpoint/2010/main" val="1873496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5681" y="8686800"/>
            <a:ext cx="2972319" cy="457200"/>
          </a:xfrm>
          <a:prstGeom prst="rect">
            <a:avLst/>
          </a:prstGeom>
          <a:noFill/>
          <a:ln w="9525">
            <a:noFill/>
            <a:miter lim="800000"/>
            <a:headEnd/>
            <a:tailEnd/>
          </a:ln>
        </p:spPr>
        <p:txBody>
          <a:bodyPr lIns="91427" tIns="45713" rIns="91427" bIns="45713" anchor="b"/>
          <a:lstStyle/>
          <a:p>
            <a:fld id="{30340916-0DA1-42C6-8D19-3D4C77422C9D}" type="slidenum">
              <a:rPr lang="en-US" sz="1200">
                <a:latin typeface="Adobe Garamond Pro"/>
              </a:rPr>
              <a:pPr/>
              <a:t>61</a:t>
            </a:fld>
            <a:endParaRPr lang="en-US" sz="1200" dirty="0">
              <a:latin typeface="Adobe Garamond Pro"/>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a:normAutofit fontScale="6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Adapted from </a:t>
            </a:r>
            <a:r>
              <a:rPr lang="en-US" altLang="en-US" dirty="0" err="1"/>
              <a:t>O’Hanlan</a:t>
            </a:r>
            <a:r>
              <a:rPr lang="en-US" altLang="en-US" dirty="0"/>
              <a:t>, et al (1997). A review of the medical consequences of homophobia with suggestions for resolution. </a:t>
            </a:r>
            <a:r>
              <a:rPr lang="en-US" altLang="en-US" i="1" dirty="0"/>
              <a:t>JGLMA</a:t>
            </a:r>
            <a:r>
              <a:rPr lang="en-US" altLang="en-US" dirty="0"/>
              <a:t>;1:25‐39.)</a:t>
            </a:r>
          </a:p>
          <a:p>
            <a:endParaRPr lang="en-US" dirty="0">
              <a:latin typeface="ScalaSansOT-Light" charset="-95"/>
            </a:endParaRPr>
          </a:p>
          <a:p>
            <a:pPr eaLnBrk="1" hangingPunct="1"/>
            <a:r>
              <a:rPr lang="en-US" sz="2400" dirty="0">
                <a:latin typeface="Adobe Garamond Pro"/>
              </a:rPr>
              <a:t>Identifying as transgender is not in and of itself a mental health disorder</a:t>
            </a:r>
          </a:p>
          <a:p>
            <a:pPr eaLnBrk="1" hangingPunct="1"/>
            <a:r>
              <a:rPr lang="en-US" sz="2400" dirty="0">
                <a:latin typeface="Adobe Garamond Pro"/>
              </a:rPr>
              <a:t>Social stigma is a problem</a:t>
            </a:r>
          </a:p>
          <a:p>
            <a:pPr lvl="1" eaLnBrk="1" hangingPunct="1"/>
            <a:r>
              <a:rPr lang="en-US" sz="2400" dirty="0">
                <a:latin typeface="Adobe Garamond Pro"/>
              </a:rPr>
              <a:t>Familial rejection</a:t>
            </a:r>
          </a:p>
          <a:p>
            <a:pPr lvl="1" eaLnBrk="1" hangingPunct="1"/>
            <a:r>
              <a:rPr lang="en-US" sz="2400" dirty="0">
                <a:latin typeface="Adobe Garamond Pro"/>
              </a:rPr>
              <a:t>Social isolation (friends, dating)</a:t>
            </a:r>
          </a:p>
          <a:p>
            <a:pPr lvl="1" eaLnBrk="1" hangingPunct="1"/>
            <a:r>
              <a:rPr lang="en-US" sz="2400" dirty="0">
                <a:latin typeface="Adobe Garamond Pro"/>
              </a:rPr>
              <a:t>Fear of physical attacks </a:t>
            </a:r>
          </a:p>
          <a:p>
            <a:pPr eaLnBrk="1" hangingPunct="1"/>
            <a:r>
              <a:rPr lang="en-US" sz="2400" dirty="0">
                <a:latin typeface="Adobe Garamond Pro"/>
              </a:rPr>
              <a:t>Mental health concerns for transgender</a:t>
            </a:r>
          </a:p>
          <a:p>
            <a:pPr lvl="1" eaLnBrk="1" hangingPunct="1"/>
            <a:r>
              <a:rPr lang="en-US" sz="2400" dirty="0">
                <a:latin typeface="Adobe Garamond Pro"/>
              </a:rPr>
              <a:t>Depression</a:t>
            </a:r>
          </a:p>
          <a:p>
            <a:pPr lvl="1" eaLnBrk="1" hangingPunct="1"/>
            <a:r>
              <a:rPr lang="en-US" sz="2400" dirty="0" err="1">
                <a:latin typeface="Adobe Garamond Pro"/>
              </a:rPr>
              <a:t>Suicidality</a:t>
            </a:r>
            <a:endParaRPr lang="en-US" sz="2400" dirty="0">
              <a:latin typeface="Adobe Garamond Pro"/>
            </a:endParaRPr>
          </a:p>
          <a:p>
            <a:pPr lvl="1" eaLnBrk="1" hangingPunct="1"/>
            <a:r>
              <a:rPr lang="en-US" sz="2400" dirty="0">
                <a:latin typeface="Adobe Garamond Pro"/>
              </a:rPr>
              <a:t>Body image issues</a:t>
            </a:r>
          </a:p>
          <a:p>
            <a:pPr lvl="1" eaLnBrk="1" hangingPunct="1"/>
            <a:r>
              <a:rPr lang="en-US" sz="2400" dirty="0">
                <a:latin typeface="Adobe Garamond Pro"/>
              </a:rPr>
              <a:t>Substance abuse</a:t>
            </a:r>
          </a:p>
          <a:p>
            <a:endParaRPr lang="en-US" dirty="0">
              <a:latin typeface="ScalaSansOT-Light" charset="-95"/>
            </a:endParaRPr>
          </a:p>
          <a:p>
            <a:endParaRPr lang="en-US" dirty="0">
              <a:latin typeface="ScalaSansOT-Light" charset="-95"/>
            </a:endParaRPr>
          </a:p>
          <a:p>
            <a:r>
              <a:rPr lang="en-US" dirty="0">
                <a:latin typeface="ScalaSansOT-Light" charset="-95"/>
              </a:rPr>
              <a:t>Unfortunately, there is stigma attached to gender nonconformity in many societies around the world. Such stigma can lead to prejudice and discrimination, resulting in “minority stress” (I. H. Meyer, 2003). Minority stress is unique (additive to general stressors experienced by all people), socially based, and chronic, and may make transsexual, transgender, and gender nonconforming individuals more vulnerable to developing mental health concerns such as anxiety and depression (Institute of Medicine, 2011). In addition to prejudice and discrimination in society at large, stigma can contribute to abuse and neglect in one’s relationships with peers and family members, which in turn can lead to psychological distress. However, these symptoms are socially induced and are not inherent to being transsexual, transgender, or gender nonconforming.</a:t>
            </a:r>
          </a:p>
        </p:txBody>
      </p:sp>
    </p:spTree>
    <p:extLst>
      <p:ext uri="{BB962C8B-B14F-4D97-AF65-F5344CB8AC3E}">
        <p14:creationId xmlns:p14="http://schemas.microsoft.com/office/powerpoint/2010/main" val="8361673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Kann</a:t>
            </a:r>
            <a:r>
              <a:rPr lang="en-US" dirty="0"/>
              <a:t> L, Olsen EO, McManus T, et al. </a:t>
            </a:r>
            <a:r>
              <a:rPr lang="en-US" dirty="0">
                <a:hlinkClick r:id="rId3"/>
              </a:rPr>
              <a:t>Sexual Identity, Sex of Sexual Contacts, and Health-Related Behaviors Among Students in Grades 9-12 – United States and Selected Sites, 2015</a:t>
            </a:r>
            <a:r>
              <a:rPr lang="en-US" dirty="0"/>
              <a:t>. MMWR </a:t>
            </a:r>
            <a:r>
              <a:rPr lang="en-US" dirty="0" err="1"/>
              <a:t>Surveill</a:t>
            </a:r>
            <a:r>
              <a:rPr lang="en-US" dirty="0"/>
              <a:t> </a:t>
            </a:r>
            <a:r>
              <a:rPr lang="en-US" dirty="0" err="1"/>
              <a:t>Summ</a:t>
            </a:r>
            <a:r>
              <a:rPr lang="en-US" dirty="0"/>
              <a:t> 2016; 65(9): 1-202.</a:t>
            </a:r>
          </a:p>
          <a:p>
            <a:r>
              <a:rPr lang="en-US" dirty="0" err="1"/>
              <a:t>Bouris</a:t>
            </a:r>
            <a:r>
              <a:rPr lang="en-US" dirty="0"/>
              <a:t> A, Everett BG, Heath RD, </a:t>
            </a:r>
            <a:r>
              <a:rPr lang="en-US" dirty="0" err="1"/>
              <a:t>Elsaesser</a:t>
            </a:r>
            <a:r>
              <a:rPr lang="en-US" dirty="0"/>
              <a:t> CE, </a:t>
            </a:r>
            <a:r>
              <a:rPr lang="en-US" dirty="0" err="1"/>
              <a:t>Neilands</a:t>
            </a:r>
            <a:r>
              <a:rPr lang="en-US" dirty="0"/>
              <a:t> TB. </a:t>
            </a:r>
            <a:r>
              <a:rPr lang="en-US" dirty="0">
                <a:hlinkClick r:id="rId4"/>
              </a:rPr>
              <a:t>Effects of Victimization and Violence on Suicidal Ideation and Behaviors Among Sexual Minority and Heterosexual Adolescents</a:t>
            </a:r>
            <a:r>
              <a:rPr lang="en-US" dirty="0"/>
              <a:t>. LGBT Health 2016; 3(2): 153-61.</a:t>
            </a:r>
          </a:p>
          <a:p>
            <a:r>
              <a:rPr lang="en-US" dirty="0"/>
              <a:t>Huebner DM, </a:t>
            </a:r>
            <a:r>
              <a:rPr lang="en-US" dirty="0" err="1"/>
              <a:t>Thoma</a:t>
            </a:r>
            <a:r>
              <a:rPr lang="en-US" dirty="0"/>
              <a:t> BC, </a:t>
            </a:r>
            <a:r>
              <a:rPr lang="en-US" dirty="0" err="1"/>
              <a:t>Neilands</a:t>
            </a:r>
            <a:r>
              <a:rPr lang="en-US" dirty="0"/>
              <a:t> TB. </a:t>
            </a:r>
            <a:r>
              <a:rPr lang="en-US" dirty="0">
                <a:hlinkClick r:id="rId5"/>
              </a:rPr>
              <a:t>School victimization and substance use among lesbian, gay, bisexual, and transgender adolescents.</a:t>
            </a:r>
            <a:r>
              <a:rPr lang="en-US" dirty="0"/>
              <a:t> </a:t>
            </a:r>
            <a:r>
              <a:rPr lang="en-US" dirty="0" err="1"/>
              <a:t>Prev</a:t>
            </a:r>
            <a:r>
              <a:rPr lang="en-US" dirty="0"/>
              <a:t> </a:t>
            </a:r>
            <a:r>
              <a:rPr lang="en-US" dirty="0" err="1"/>
              <a:t>Sci</a:t>
            </a:r>
            <a:r>
              <a:rPr lang="en-US" dirty="0"/>
              <a:t> 2015; 16(5): 734-43.</a:t>
            </a:r>
          </a:p>
          <a:p>
            <a:r>
              <a:rPr lang="en-US" dirty="0"/>
              <a:t>Russell ST, Ryan C, Toomey RB, Diaz RM, Sanchez J. </a:t>
            </a:r>
            <a:r>
              <a:rPr lang="en-US" dirty="0">
                <a:hlinkClick r:id="rId6"/>
              </a:rPr>
              <a:t>Lesbian, gay, bisexual, and transgender adolescent school victimization: implications for young adult health and adjustment.</a:t>
            </a:r>
            <a:r>
              <a:rPr lang="en-US" dirty="0"/>
              <a:t> Journal of School Health. 2011;81(5):223-30.</a:t>
            </a:r>
          </a:p>
          <a:p>
            <a:r>
              <a:rPr lang="en-US" dirty="0"/>
              <a:t>Centers for Disease Control and Prevention. </a:t>
            </a:r>
            <a:r>
              <a:rPr lang="en-US" dirty="0">
                <a:hlinkClick r:id="rId7"/>
              </a:rPr>
              <a:t>HIV Surveillance Report</a:t>
            </a:r>
            <a:r>
              <a:rPr lang="en-US" dirty="0"/>
              <a:t>, 2014; vol. 26. Published November 2015. Accessed October 2016.</a:t>
            </a:r>
          </a:p>
          <a:p>
            <a:endParaRPr lang="en-US" dirty="0"/>
          </a:p>
        </p:txBody>
      </p:sp>
      <p:sp>
        <p:nvSpPr>
          <p:cNvPr id="4" name="Slide Number Placeholder 3"/>
          <p:cNvSpPr>
            <a:spLocks noGrp="1"/>
          </p:cNvSpPr>
          <p:nvPr>
            <p:ph type="sldNum" sz="quarter" idx="10"/>
          </p:nvPr>
        </p:nvSpPr>
        <p:spPr/>
        <p:txBody>
          <a:bodyPr/>
          <a:lstStyle/>
          <a:p>
            <a:fld id="{D939E2C8-A288-42E1-AB88-1E66AD28D579}" type="slidenum">
              <a:rPr lang="en-US" smtClean="0"/>
              <a:t>62</a:t>
            </a:fld>
            <a:endParaRPr lang="en-US"/>
          </a:p>
        </p:txBody>
      </p:sp>
    </p:spTree>
    <p:extLst>
      <p:ext uri="{BB962C8B-B14F-4D97-AF65-F5344CB8AC3E}">
        <p14:creationId xmlns:p14="http://schemas.microsoft.com/office/powerpoint/2010/main" val="12563960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DE96CF-CD4B-48D2-BCFD-3D59450412FB}" type="slidenum">
              <a:rPr lang="en-US" altLang="en-US"/>
              <a:pPr>
                <a:spcBef>
                  <a:spcPct val="0"/>
                </a:spcBef>
              </a:pPr>
              <a:t>63</a:t>
            </a:fld>
            <a:endParaRPr lang="en-US" altLang="en-US"/>
          </a:p>
        </p:txBody>
      </p:sp>
      <p:sp>
        <p:nvSpPr>
          <p:cNvPr id="8601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a:defRPr/>
            </a:pPr>
            <a:r>
              <a:rPr lang="en-US" altLang="en-US" dirty="0"/>
              <a:t>Simply identifying as transgender is not, in itself, a cause of psychological distress. However, many transgender youth experience significant psychosocial and mental health concerns, which are likely due to the challenges often faced by young people with non-conforming gender identity and expression.  Psychosocial concerns for transgender youth include family rejection, peer rejection, harassment, trauma and abuse, inadequate housing, legal problems, lack of financial support, and educational problems.  Being</a:t>
            </a:r>
            <a:r>
              <a:rPr lang="en-US" altLang="en-US" baseline="0" dirty="0"/>
              <a:t> an identifiable transwoman can be life threatening, especially a transwoman of color </a:t>
            </a:r>
            <a:endParaRPr lang="en-US" altLang="en-US" dirty="0"/>
          </a:p>
          <a:p>
            <a:pPr>
              <a:defRPr/>
            </a:pPr>
            <a:endParaRPr lang="en-US" altLang="en-US" dirty="0"/>
          </a:p>
          <a:p>
            <a:pPr>
              <a:defRPr/>
            </a:pPr>
            <a:r>
              <a:rPr lang="en-US" altLang="en-US" dirty="0"/>
              <a:t>Given these difficulties, it is not surprising that many transgender youth face significant mental health issues, including depression, suicidality, anxiety, body image issues, substance abuse, and post-traumatic stress disorder. Not only are these issues of concern, but the research suggests that transgender youth experience significantly higher levels of substance abuse, depression, suicidality, and HIV-risk than their gay, lesbian and bisexual peers </a:t>
            </a:r>
            <a:r>
              <a:rPr lang="en-US" altLang="en-US" baseline="30000" dirty="0"/>
              <a:t>1, 13</a:t>
            </a:r>
            <a:r>
              <a:rPr lang="en-US" altLang="en-US" dirty="0"/>
              <a:t>. </a:t>
            </a:r>
          </a:p>
          <a:p>
            <a:pPr>
              <a:defRPr/>
            </a:pPr>
            <a:endParaRPr lang="en-US" altLang="en-US" dirty="0"/>
          </a:p>
          <a:p>
            <a:pPr>
              <a:defRPr/>
            </a:pPr>
            <a:r>
              <a:rPr lang="en-US" altLang="en-US" dirty="0">
                <a:latin typeface="ScalaSansOT-Light" charset="-95"/>
              </a:rPr>
              <a:t>Unfortunately, there is stigma attached to gender nonconformity in many societies around the</a:t>
            </a:r>
          </a:p>
          <a:p>
            <a:pPr>
              <a:defRPr/>
            </a:pPr>
            <a:r>
              <a:rPr lang="en-US" altLang="en-US" dirty="0">
                <a:latin typeface="ScalaSansOT-Light" charset="-95"/>
              </a:rPr>
              <a:t>world. Such stigma can lead to prejudice and discrimination, resulting in “minority stress” (I. H.</a:t>
            </a:r>
          </a:p>
          <a:p>
            <a:pPr>
              <a:defRPr/>
            </a:pPr>
            <a:r>
              <a:rPr lang="en-US" altLang="en-US" dirty="0">
                <a:latin typeface="ScalaSansOT-Light" charset="-95"/>
              </a:rPr>
              <a:t>Meyer, 2003). Minority stress is unique (additive to general stressors experienced by all people),</a:t>
            </a:r>
          </a:p>
          <a:p>
            <a:pPr>
              <a:defRPr/>
            </a:pPr>
            <a:r>
              <a:rPr lang="en-US" altLang="en-US" dirty="0">
                <a:latin typeface="ScalaSansOT-Light" charset="-95"/>
              </a:rPr>
              <a:t>socially based, and chronic, and may make transsexual, transgender, and gender nonconforming</a:t>
            </a:r>
          </a:p>
          <a:p>
            <a:pPr>
              <a:defRPr/>
            </a:pPr>
            <a:r>
              <a:rPr lang="en-US" altLang="en-US" dirty="0">
                <a:latin typeface="ScalaSansOT-Light" charset="-95"/>
              </a:rPr>
              <a:t>individuals more vulnerable to developing mental health concerns such as anxiety and depression</a:t>
            </a:r>
          </a:p>
          <a:p>
            <a:pPr>
              <a:defRPr/>
            </a:pPr>
            <a:r>
              <a:rPr lang="en-US" altLang="en-US" dirty="0">
                <a:latin typeface="ScalaSansOT-Light" charset="-95"/>
              </a:rPr>
              <a:t>(Institute of Medicine, 2011). In addition to prejudice and discrimination in society at large, stigma</a:t>
            </a:r>
          </a:p>
          <a:p>
            <a:pPr>
              <a:defRPr/>
            </a:pPr>
            <a:r>
              <a:rPr lang="en-US" altLang="en-US" dirty="0">
                <a:latin typeface="ScalaSansOT-Light" charset="-95"/>
              </a:rPr>
              <a:t>can contribute to abuse and neglect in one’s relationships with peers and family members, which</a:t>
            </a:r>
          </a:p>
          <a:p>
            <a:pPr>
              <a:defRPr/>
            </a:pPr>
            <a:r>
              <a:rPr lang="en-US" altLang="en-US" dirty="0">
                <a:latin typeface="ScalaSansOT-Light" charset="-95"/>
              </a:rPr>
              <a:t>in turn can lead to psychological distress. However, these symptoms are socially induced and are</a:t>
            </a:r>
          </a:p>
          <a:p>
            <a:pPr>
              <a:defRPr/>
            </a:pPr>
            <a:r>
              <a:rPr lang="en-US" altLang="en-US" dirty="0">
                <a:latin typeface="ScalaSansOT-Light" charset="-95"/>
              </a:rPr>
              <a:t>not inherent to being transsexual, transgender, or gender nonconforming.</a:t>
            </a:r>
            <a:endParaRPr lang="en-US" altLang="en-US" dirty="0"/>
          </a:p>
          <a:p>
            <a:pPr>
              <a:defRPr/>
            </a:pPr>
            <a:endParaRPr lang="en-US" altLang="en-US" dirty="0"/>
          </a:p>
          <a:p>
            <a:pPr>
              <a:defRPr/>
            </a:pPr>
            <a:endParaRPr lang="en-US" altLang="en-US" dirty="0"/>
          </a:p>
        </p:txBody>
      </p:sp>
      <p:sp>
        <p:nvSpPr>
          <p:cNvPr id="86021" name="Slide Number Placeholder 3"/>
          <p:cNvSpPr txBox="1">
            <a:spLocks noGrp="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B0990889-A22E-425C-A26C-34F43FD01517}" type="slidenum">
              <a:rPr lang="en-US" altLang="en-US"/>
              <a:pPr algn="r" eaLnBrk="1" hangingPunct="1">
                <a:spcBef>
                  <a:spcPct val="0"/>
                </a:spcBef>
              </a:pPr>
              <a:t>63</a:t>
            </a:fld>
            <a:endParaRPr lang="en-US" altLang="en-US"/>
          </a:p>
        </p:txBody>
      </p:sp>
    </p:spTree>
    <p:extLst>
      <p:ext uri="{BB962C8B-B14F-4D97-AF65-F5344CB8AC3E}">
        <p14:creationId xmlns:p14="http://schemas.microsoft.com/office/powerpoint/2010/main" val="80705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i="1" dirty="0"/>
              <a:t>Adapted from</a:t>
            </a:r>
            <a:r>
              <a:rPr lang="en-US" altLang="en-US" dirty="0"/>
              <a:t>: </a:t>
            </a:r>
            <a:r>
              <a:rPr lang="en-US" altLang="en-US" dirty="0" err="1"/>
              <a:t>O’Hanlan</a:t>
            </a:r>
            <a:r>
              <a:rPr lang="en-US" altLang="en-US" dirty="0"/>
              <a:t>, et al (1997). A review of the medical consequences of homophobia with suggestions for resolution. </a:t>
            </a:r>
            <a:r>
              <a:rPr lang="en-US" altLang="en-US" i="1" dirty="0"/>
              <a:t>JGLMA</a:t>
            </a:r>
            <a:r>
              <a:rPr lang="en-US" altLang="en-US" dirty="0"/>
              <a:t>;1:25‐39.)</a:t>
            </a:r>
          </a:p>
          <a:p>
            <a:pPr eaLnBrk="1" hangingPunct="1">
              <a:spcBef>
                <a:spcPct val="0"/>
              </a:spcBef>
            </a:pPr>
            <a:endParaRPr lang="en-US" altLang="en-US" dirty="0"/>
          </a:p>
          <a:p>
            <a:pPr eaLnBrk="1" hangingPunct="1">
              <a:spcBef>
                <a:spcPct val="0"/>
              </a:spcBef>
            </a:pPr>
            <a:r>
              <a:rPr lang="en-US" altLang="en-US" dirty="0"/>
              <a:t>As we can see, homophobia and transphobia effect LGBTQ youth at many levels. This gets internalized in various forms of shame and resiliency. In turn, LGBTQ youth are at higher risk for certain medical and mental health outcomes. We’ll talk about how access to competent health services improves these outcomes. Outside of health care, are there other mitigating factors?</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183300" name="Slide Number Placeholder 3"/>
          <p:cNvSpPr>
            <a:spLocks noGrp="1"/>
          </p:cNvSpPr>
          <p:nvPr>
            <p:ph type="sldNum" sz="quarter" idx="5"/>
          </p:nvPr>
        </p:nvSpPr>
        <p:spPr>
          <a:noFill/>
        </p:spPr>
        <p:txBody>
          <a:bodyPr lIns="91425" tIns="91425" rIns="91425" bIns="91425"/>
          <a:lstStyle/>
          <a:p>
            <a:endParaRPr lang="en-US" altLang="en-US" dirty="0">
              <a:ea typeface="MS PGothic" pitchFamily="34" charset="-128"/>
            </a:endParaRPr>
          </a:p>
        </p:txBody>
      </p:sp>
    </p:spTree>
    <p:extLst>
      <p:ext uri="{BB962C8B-B14F-4D97-AF65-F5344CB8AC3E}">
        <p14:creationId xmlns:p14="http://schemas.microsoft.com/office/powerpoint/2010/main" val="170795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p:spPr>
      </p:sp>
      <p:sp>
        <p:nvSpPr>
          <p:cNvPr id="99331" name="Rectangle 3"/>
          <p:cNvSpPr>
            <a:spLocks noGrp="1"/>
          </p:cNvSpPr>
          <p:nvPr>
            <p:ph type="body" idx="1"/>
          </p:nvPr>
        </p:nvSpPr>
        <p:spPr bwMode="auto">
          <a:noFill/>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Citation:</a:t>
            </a:r>
            <a:r>
              <a:rPr lang="en-US" baseline="0" dirty="0"/>
              <a:t>  Olson, </a:t>
            </a:r>
            <a:r>
              <a:rPr lang="en-US" baseline="0" dirty="0" err="1"/>
              <a:t>Forcier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u="none" dirty="0"/>
              <a:t>Definitions:</a:t>
            </a:r>
            <a:endParaRPr lang="en-US" b="1" u="none" baseline="0" dirty="0"/>
          </a:p>
          <a:p>
            <a:r>
              <a:rPr lang="en-US" b="1" baseline="0" dirty="0"/>
              <a:t>natal gender or biologic gender</a:t>
            </a:r>
            <a:r>
              <a:rPr lang="en-US" baseline="0" dirty="0"/>
              <a:t>—this relates to one’s brain, hormones, body parts; their gender assigned at birth.</a:t>
            </a:r>
          </a:p>
          <a:p>
            <a:r>
              <a:rPr lang="en-US" b="1" baseline="0" dirty="0"/>
              <a:t>Gender identity </a:t>
            </a:r>
            <a:r>
              <a:rPr lang="en-US" baseline="0" dirty="0"/>
              <a:t>is one’s basic sense of self</a:t>
            </a:r>
          </a:p>
          <a:p>
            <a:r>
              <a:rPr lang="en-US" b="1" baseline="0" dirty="0"/>
              <a:t>Gender expression </a:t>
            </a:r>
            <a:r>
              <a:rPr lang="en-US" baseline="0" dirty="0"/>
              <a:t>is the way in which one acts, presents themselves, and communicates (clothes, hair, etc.).</a:t>
            </a:r>
          </a:p>
          <a:p>
            <a:endParaRPr lang="en-US" dirty="0"/>
          </a:p>
        </p:txBody>
      </p:sp>
    </p:spTree>
    <p:extLst>
      <p:ext uri="{BB962C8B-B14F-4D97-AF65-F5344CB8AC3E}">
        <p14:creationId xmlns:p14="http://schemas.microsoft.com/office/powerpoint/2010/main" val="904934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 patient like B will often run into many barriers in trying to access quality healthcare. Because B is estranged from her family, she probably is not covered on their insurance. Therefore, ability to pay for services will be an issue. Additionally, even if B has insurance, it is often difficult to get insurance plans to cover the cost of medications because the care for GID is frequently carved out of the plans. </a:t>
            </a:r>
          </a:p>
          <a:p>
            <a:endParaRPr lang="en-US" dirty="0"/>
          </a:p>
          <a:p>
            <a:r>
              <a:rPr lang="en-US" dirty="0"/>
              <a:t>B will also face social stigma when presented for care and (often very real) fear that she will be judged by providers and other staff members. </a:t>
            </a:r>
          </a:p>
          <a:p>
            <a:endParaRPr lang="en-US" dirty="0"/>
          </a:p>
          <a:p>
            <a:r>
              <a:rPr lang="en-US" dirty="0"/>
              <a:t>Additionally, very few providers are trained to competence in the provision of care to transgender individuals. </a:t>
            </a:r>
          </a:p>
        </p:txBody>
      </p:sp>
      <p:sp>
        <p:nvSpPr>
          <p:cNvPr id="155652" name="Slide Number Placeholder 3"/>
          <p:cNvSpPr>
            <a:spLocks noGrp="1"/>
          </p:cNvSpPr>
          <p:nvPr>
            <p:ph type="sldNum" sz="quarter" idx="5"/>
          </p:nvPr>
        </p:nvSpPr>
        <p:spPr bwMode="auto">
          <a:noFill/>
          <a:ln>
            <a:miter lim="800000"/>
            <a:headEnd/>
            <a:tailEnd/>
          </a:ln>
        </p:spPr>
        <p:txBody>
          <a:bodyPr/>
          <a:lstStyle/>
          <a:p>
            <a:fld id="{DEA303CE-DB66-471D-BFEB-1060F023EAD7}" type="slidenum">
              <a:rPr lang="en-US" smtClean="0"/>
              <a:pPr/>
              <a:t>65</a:t>
            </a:fld>
            <a:endParaRPr lang="en-US" dirty="0"/>
          </a:p>
        </p:txBody>
      </p:sp>
    </p:spTree>
    <p:extLst>
      <p:ext uri="{BB962C8B-B14F-4D97-AF65-F5344CB8AC3E}">
        <p14:creationId xmlns:p14="http://schemas.microsoft.com/office/powerpoint/2010/main" val="4283808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about patient in</a:t>
            </a:r>
            <a:r>
              <a:rPr lang="en-US" b="1" baseline="0" dirty="0"/>
              <a:t> the case</a:t>
            </a:r>
            <a:r>
              <a:rPr lang="en-US" b="1" dirty="0"/>
              <a:t>: </a:t>
            </a:r>
            <a:r>
              <a:rPr lang="en-US" dirty="0"/>
              <a:t>A patient like B will often run into many barriers in trying to access quality healthcare. Because B is estranged from her family, she probably is not covered on their insurance. Therefore, ability to pay for services will be an issue. Additionally, even if B has insurance, it is often difficult to get insurance plans to cover the cost of medications because the care for GID is frequently carved out of the plans. </a:t>
            </a:r>
            <a:r>
              <a:rPr lang="en-US" baseline="0" dirty="0"/>
              <a:t> </a:t>
            </a:r>
            <a:r>
              <a:rPr lang="en-US" dirty="0"/>
              <a:t>B will also face social stigma when presented for care and (often very real) fear that she will be judged by providers and other staff members. </a:t>
            </a:r>
          </a:p>
          <a:p>
            <a:r>
              <a:rPr lang="en-US" dirty="0"/>
              <a:t>Additionally, very few providers are trained to competence in the provision of care to transgender individuals. </a:t>
            </a:r>
          </a:p>
          <a:p>
            <a:endParaRPr lang="en-US" dirty="0"/>
          </a:p>
          <a:p>
            <a:r>
              <a:rPr lang="en-US" b="0" i="1" u="sng" dirty="0" err="1"/>
              <a:t>LGBTHealth</a:t>
            </a:r>
            <a:r>
              <a:rPr lang="en-US" b="0" i="1" u="sng" dirty="0"/>
              <a:t> </a:t>
            </a:r>
            <a:r>
              <a:rPr lang="en-US" dirty="0"/>
              <a:t>Vol 3, Number 6, 2016.</a:t>
            </a:r>
            <a:r>
              <a:rPr lang="en-US" baseline="0" dirty="0"/>
              <a:t> </a:t>
            </a:r>
            <a:r>
              <a:rPr lang="en-US" dirty="0"/>
              <a:t>DOI: 10.1089/lgbt.2015.0124 </a:t>
            </a:r>
          </a:p>
          <a:p>
            <a:r>
              <a:rPr lang="en-US" sz="1200" b="0" i="0" u="none" strike="noStrike" kern="1200" baseline="0" dirty="0">
                <a:solidFill>
                  <a:schemeClr val="tx1"/>
                </a:solidFill>
                <a:latin typeface="+mn-lt"/>
                <a:ea typeface="+mn-ea"/>
                <a:cs typeface="+mn-cs"/>
              </a:rPr>
              <a:t>Differences in Healthcare Access, Use, and Experiences Within a Community Sample of Racially Diverse LGBTQ Emerging Adults</a:t>
            </a:r>
          </a:p>
          <a:p>
            <a:r>
              <a:rPr lang="en-US" sz="1200" b="0" i="0" u="none" strike="noStrike" kern="1200" baseline="0" dirty="0" err="1">
                <a:solidFill>
                  <a:schemeClr val="tx1"/>
                </a:solidFill>
                <a:latin typeface="+mn-lt"/>
                <a:ea typeface="+mn-ea"/>
                <a:cs typeface="+mn-cs"/>
              </a:rPr>
              <a:t>Macapagal</a:t>
            </a:r>
            <a:r>
              <a:rPr lang="en-US" sz="1200" b="0" i="0" u="none" strike="noStrike" kern="1200" baseline="0" dirty="0">
                <a:solidFill>
                  <a:schemeClr val="tx1"/>
                </a:solidFill>
                <a:latin typeface="+mn-lt"/>
                <a:ea typeface="+mn-ea"/>
                <a:cs typeface="+mn-cs"/>
              </a:rPr>
              <a:t> K, Bhatia R, Greene GJ. </a:t>
            </a:r>
          </a:p>
          <a:p>
            <a:r>
              <a:rPr lang="en-US" b="1" baseline="0" dirty="0"/>
              <a:t>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Questionnaire assessing healthcare access, use, and experiences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Queer or questioning reported negative healthcare experiences more frequently than LGB-identified</a:t>
            </a:r>
            <a:endParaRPr lang="en-US" b="0" baseline="0" dirty="0"/>
          </a:p>
          <a:p>
            <a:pPr marL="171450" indent="-171450">
              <a:buFont typeface="Arial" panose="020B0604020202020204" pitchFamily="34" charset="0"/>
              <a:buChar char="•"/>
            </a:pPr>
            <a:r>
              <a:rPr lang="en-US" b="0" baseline="0" dirty="0"/>
              <a:t>D</a:t>
            </a:r>
            <a:r>
              <a:rPr lang="en-US" dirty="0"/>
              <a:t>ifferent subgroups of the LGBTQ community experience greater barriers to care related to their sexual orientation or gender identities. </a:t>
            </a:r>
          </a:p>
          <a:p>
            <a:pPr marL="171450" indent="-171450">
              <a:buFont typeface="Arial" panose="020B0604020202020204" pitchFamily="34" charset="0"/>
              <a:buChar char="•"/>
            </a:pPr>
            <a:r>
              <a:rPr lang="en-US" dirty="0"/>
              <a:t>Similar rates of healthcare use to non LGBT youth,</a:t>
            </a:r>
            <a:r>
              <a:rPr lang="en-US" baseline="0" dirty="0"/>
              <a:t> yet LGBTQ </a:t>
            </a:r>
            <a:r>
              <a:rPr lang="en-US" dirty="0"/>
              <a:t>youth more frequently uninsured with lower rates of private insurance.</a:t>
            </a:r>
          </a:p>
          <a:p>
            <a:pPr marL="171450" indent="-171450">
              <a:buFont typeface="Arial" panose="020B0604020202020204" pitchFamily="34" charset="0"/>
              <a:buChar char="•"/>
            </a:pPr>
            <a:r>
              <a:rPr lang="en-US" dirty="0"/>
              <a:t>One explanation may be that LGBTQ young adults may have lost access to insurance coverage due to parental rejection of their sexual orientation or gender identities.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These factors may further compound the health disparities experienced by LGBTQ emerging adults and need to be addressed to optimize health outcomes for this vulnerable population.</a:t>
            </a:r>
          </a:p>
          <a:p>
            <a:endParaRPr lang="en-US" sz="1200" b="0" i="0" u="sng" kern="1200" dirty="0">
              <a:solidFill>
                <a:schemeClr val="tx1"/>
              </a:solidFill>
              <a:effectLst/>
              <a:latin typeface="Adobe Garamond Pro"/>
              <a:ea typeface="ＭＳ Ｐゴシック" charset="-128"/>
              <a:cs typeface="MS PGothic" charset="0"/>
              <a:hlinkClick r:id="rId3" tooltip="Annals of emergency medicine."/>
            </a:endParaRPr>
          </a:p>
          <a:p>
            <a:r>
              <a:rPr lang="en-US" sz="1200" b="0" i="0" u="sng" kern="1200" dirty="0">
                <a:solidFill>
                  <a:schemeClr val="tx1"/>
                </a:solidFill>
                <a:effectLst/>
                <a:latin typeface="Adobe Garamond Pro"/>
                <a:ea typeface="ＭＳ Ｐゴシック" charset="-128"/>
                <a:cs typeface="MS PGothic" charset="0"/>
              </a:rPr>
              <a:t>Might also be interesting to mention secondary findings</a:t>
            </a:r>
            <a:r>
              <a:rPr lang="en-US" sz="1200" b="0" i="0" u="sng" kern="1200" baseline="0" dirty="0">
                <a:solidFill>
                  <a:schemeClr val="tx1"/>
                </a:solidFill>
                <a:effectLst/>
                <a:latin typeface="Adobe Garamond Pro"/>
                <a:ea typeface="ＭＳ Ｐゴシック" charset="-128"/>
                <a:cs typeface="MS PGothic" charset="0"/>
              </a:rPr>
              <a:t> from </a:t>
            </a:r>
            <a:r>
              <a:rPr lang="en-US" sz="1200" b="0" i="0" u="sng" kern="1200" dirty="0">
                <a:solidFill>
                  <a:schemeClr val="tx1"/>
                </a:solidFill>
                <a:effectLst/>
                <a:latin typeface="Adobe Garamond Pro"/>
                <a:ea typeface="ＭＳ Ｐゴシック" charset="-128"/>
                <a:cs typeface="MS PGothic" charset="0"/>
              </a:rPr>
              <a:t>SHINE study</a:t>
            </a:r>
            <a:r>
              <a:rPr lang="en-US" sz="1200" b="0" i="0" u="sng" kern="1200" baseline="0" dirty="0">
                <a:solidFill>
                  <a:schemeClr val="tx1"/>
                </a:solidFill>
                <a:effectLst/>
                <a:latin typeface="Adobe Garamond Pro"/>
                <a:ea typeface="ＭＳ Ｐゴシック" charset="-128"/>
                <a:cs typeface="MS PGothic" charset="0"/>
              </a:rPr>
              <a:t>:</a:t>
            </a:r>
          </a:p>
          <a:p>
            <a:r>
              <a:rPr lang="en-US" sz="1200" b="0" i="0" u="sng" kern="1200" dirty="0">
                <a:solidFill>
                  <a:schemeClr val="tx1"/>
                </a:solidFill>
                <a:effectLst/>
                <a:latin typeface="Adobe Garamond Pro"/>
                <a:ea typeface="ＭＳ Ｐゴシック" charset="-128"/>
                <a:cs typeface="MS PGothic" charset="0"/>
                <a:hlinkClick r:id="rId4" tooltip="The Journal of adolescent health : official publication of the Society for Adolescent Medicine."/>
              </a:rPr>
              <a:t>J Adolesc Health.</a:t>
            </a:r>
            <a:r>
              <a:rPr lang="en-US" sz="1200" b="0" i="0" kern="1200" dirty="0">
                <a:solidFill>
                  <a:schemeClr val="tx1"/>
                </a:solidFill>
                <a:effectLst/>
                <a:latin typeface="Adobe Garamond Pro"/>
                <a:ea typeface="ＭＳ Ｐゴシック" charset="-128"/>
                <a:cs typeface="MS PGothic" charset="0"/>
              </a:rPr>
              <a:t> 2017 Aug;61(2):259-261.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10.1016/j.jadohealth.2017.02.013.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2017 Apr 21.</a:t>
            </a:r>
          </a:p>
          <a:p>
            <a:r>
              <a:rPr lang="en-US" sz="1200" b="1" i="0" kern="1200" dirty="0">
                <a:solidFill>
                  <a:schemeClr val="tx1"/>
                </a:solidFill>
                <a:effectLst/>
                <a:latin typeface="Adobe Garamond Pro"/>
                <a:ea typeface="ＭＳ Ｐゴシック" charset="-128"/>
                <a:cs typeface="MS PGothic" charset="0"/>
              </a:rPr>
              <a:t>Sociodemographic Factors Associated With Trans*female Youth's Access to Health Care in the San Francisco Bay Area.</a:t>
            </a:r>
          </a:p>
          <a:p>
            <a:r>
              <a:rPr lang="en-US" sz="1200" b="0" i="0" u="sng" kern="1200" dirty="0">
                <a:solidFill>
                  <a:schemeClr val="tx1"/>
                </a:solidFill>
                <a:effectLst/>
                <a:latin typeface="Adobe Garamond Pro"/>
                <a:ea typeface="ＭＳ Ｐゴシック" charset="-128"/>
                <a:cs typeface="MS PGothic" charset="0"/>
                <a:hlinkClick r:id="rId5" invalidUrl="https://www.ncbi.nlm.nih.gov/pubmed/?term=Johns EA[Author]&amp;cauthor=true&amp;cauthor_uid=28438525"/>
              </a:rPr>
              <a:t>Johns EA</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6" invalidUrl="https://www.ncbi.nlm.nih.gov/pubmed/?term=Jin H[Author]&amp;cauthor=true&amp;cauthor_uid=28438525"/>
              </a:rPr>
              <a:t>Jin H</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7" invalidUrl="https://www.ncbi.nlm.nih.gov/pubmed/?term=Auerswald CL[Author]&amp;cauthor=true&amp;cauthor_uid=28438525"/>
              </a:rPr>
              <a:t>Auerswald CL</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8" invalidUrl="https://www.ncbi.nlm.nih.gov/pubmed/?term=Wilson EC[Author]&amp;cauthor=true&amp;cauthor_uid=28438525"/>
              </a:rPr>
              <a:t>Wilson EC</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Key findings: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Youth who identified as genderqueer/</a:t>
            </a:r>
            <a:r>
              <a:rPr lang="en-US" sz="1200" kern="1200" dirty="0" err="1">
                <a:solidFill>
                  <a:schemeClr val="tx1"/>
                </a:solidFill>
                <a:effectLst/>
                <a:latin typeface="+mn-lt"/>
                <a:ea typeface="+mn-ea"/>
                <a:cs typeface="+mn-cs"/>
              </a:rPr>
              <a:t>genderfluid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less likely than female-identified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report problems accessing medical care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Previous research with LGBTQ youth has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shown that flexibility with gender identity offers control over how they</a:t>
            </a:r>
            <a:r>
              <a:rPr lang="en-US" sz="1200" kern="1200" baseline="0" dirty="0">
                <a:solidFill>
                  <a:schemeClr val="tx1"/>
                </a:solidFill>
                <a:effectLst/>
                <a:latin typeface="+mn-lt"/>
                <a:ea typeface="+mn-ea"/>
                <a:cs typeface="+mn-cs"/>
              </a:rPr>
              <a:t> present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health care situations gender-nonconforming identity may not feel safe to disclose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Flexibility in presenting one’s gender identity to clinicians and clinic staff to avert stigma could result in increased access to medical care for genderqueer/</a:t>
            </a:r>
            <a:r>
              <a:rPr lang="en-US" sz="1200" kern="1200" dirty="0" err="1">
                <a:solidFill>
                  <a:schemeClr val="tx1"/>
                </a:solidFill>
                <a:effectLst/>
                <a:latin typeface="+mn-lt"/>
                <a:ea typeface="+mn-ea"/>
                <a:cs typeface="+mn-cs"/>
              </a:rPr>
              <a:t>genderfluid</a:t>
            </a:r>
            <a:r>
              <a:rPr lang="en-US" sz="1200" kern="1200" dirty="0">
                <a:solidFill>
                  <a:schemeClr val="tx1"/>
                </a:solidFill>
                <a:effectLst/>
                <a:latin typeface="+mn-lt"/>
                <a:ea typeface="+mn-ea"/>
                <a:cs typeface="+mn-cs"/>
              </a:rPr>
              <a:t> youth.</a:t>
            </a:r>
          </a:p>
          <a:p>
            <a:endParaRPr lang="en-US" sz="1200" b="0" i="0" u="sng" kern="1200" dirty="0">
              <a:solidFill>
                <a:schemeClr val="tx1"/>
              </a:solidFill>
              <a:effectLst/>
              <a:latin typeface="Adobe Garamond Pro"/>
              <a:ea typeface="ＭＳ Ｐゴシック" charset="-128"/>
              <a:cs typeface="MS PGothic" charset="0"/>
              <a:hlinkClick r:id="rId3" tooltip="Annals of emergency medicine."/>
            </a:endParaRPr>
          </a:p>
          <a:p>
            <a:r>
              <a:rPr lang="en-US" sz="1200" b="0" i="0" u="sng" kern="1200" dirty="0">
                <a:solidFill>
                  <a:schemeClr val="tx1"/>
                </a:solidFill>
                <a:effectLst/>
                <a:latin typeface="Adobe Garamond Pro"/>
                <a:ea typeface="ＭＳ Ｐゴシック" charset="-128"/>
                <a:cs typeface="MS PGothic" charset="0"/>
                <a:hlinkClick r:id="rId3" tooltip="Annals of emergency medicine."/>
              </a:rPr>
              <a:t>Ann Emerg Med.</a:t>
            </a:r>
            <a:r>
              <a:rPr lang="en-US" sz="1200" b="0" i="0" kern="1200" dirty="0">
                <a:solidFill>
                  <a:schemeClr val="tx1"/>
                </a:solidFill>
                <a:effectLst/>
                <a:latin typeface="Adobe Garamond Pro"/>
                <a:ea typeface="ＭＳ Ｐゴシック" charset="-128"/>
                <a:cs typeface="MS PGothic" charset="0"/>
              </a:rPr>
              <a:t> 2017 Jul 13. </a:t>
            </a:r>
            <a:r>
              <a:rPr lang="en-US" sz="1200" b="0" i="0" kern="1200" dirty="0" err="1">
                <a:solidFill>
                  <a:schemeClr val="tx1"/>
                </a:solidFill>
                <a:effectLst/>
                <a:latin typeface="Adobe Garamond Pro"/>
                <a:ea typeface="ＭＳ Ｐゴシック" charset="-128"/>
                <a:cs typeface="MS PGothic" charset="0"/>
              </a:rPr>
              <a:t>pii</a:t>
            </a:r>
            <a:r>
              <a:rPr lang="en-US" sz="1200" b="0" i="0" kern="1200" dirty="0">
                <a:solidFill>
                  <a:schemeClr val="tx1"/>
                </a:solidFill>
                <a:effectLst/>
                <a:latin typeface="Adobe Garamond Pro"/>
                <a:ea typeface="ＭＳ Ｐゴシック" charset="-128"/>
                <a:cs typeface="MS PGothic" charset="0"/>
              </a:rPr>
              <a:t>: S0196-0644(17)30583-8.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10.1016/j.annemergmed.2017.05.002.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ahead of print]</a:t>
            </a:r>
          </a:p>
          <a:p>
            <a:r>
              <a:rPr lang="en-US" sz="1200" b="1" i="0" kern="1200" dirty="0">
                <a:solidFill>
                  <a:schemeClr val="tx1"/>
                </a:solidFill>
                <a:effectLst/>
                <a:latin typeface="Adobe Garamond Pro"/>
                <a:ea typeface="ＭＳ Ｐゴシック" charset="-128"/>
                <a:cs typeface="MS PGothic" charset="0"/>
              </a:rPr>
              <a:t>"Sometimes You Feel Like the Freak Show": A Qualitative Assessment of Emergency Care Experiences Among Transgender and Gender-Nonconforming Patients.</a:t>
            </a:r>
          </a:p>
          <a:p>
            <a:r>
              <a:rPr lang="en-US" sz="1200" b="0" i="0" u="sng" kern="1200" dirty="0">
                <a:solidFill>
                  <a:schemeClr val="tx1"/>
                </a:solidFill>
                <a:effectLst/>
                <a:latin typeface="Adobe Garamond Pro"/>
                <a:ea typeface="ＭＳ Ｐゴシック" charset="-128"/>
                <a:cs typeface="MS PGothic" charset="0"/>
                <a:hlinkClick r:id="rId9" invalidUrl="https://www.ncbi.nlm.nih.gov/pubmed/?term=Samuels EA[Author]&amp;cauthor=true&amp;cauthor_uid=28712604"/>
              </a:rPr>
              <a:t>Samuels EA</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0" invalidUrl="https://www.ncbi.nlm.nih.gov/pubmed/?term=Tape C[Author]&amp;cauthor=true&amp;cauthor_uid=28712604"/>
              </a:rPr>
              <a:t>Tape C</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1" invalidUrl="https://www.ncbi.nlm.nih.gov/pubmed/?term=Garber N[Author]&amp;cauthor=true&amp;cauthor_uid=28712604"/>
              </a:rPr>
              <a:t>Garber N</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2" invalidUrl="https://www.ncbi.nlm.nih.gov/pubmed/?term=Bowman S[Author]&amp;cauthor=true&amp;cauthor_uid=28712604"/>
              </a:rPr>
              <a:t>Bowman S</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3" invalidUrl="https://www.ncbi.nlm.nih.gov/pubmed/?term=Choo EK[Author]&amp;cauthor=true&amp;cauthor_uid=28712604"/>
              </a:rPr>
              <a:t>Choo EK</a:t>
            </a:r>
            <a:r>
              <a:rPr lang="en-US" sz="1200" b="0" i="0" kern="1200" baseline="30000" dirty="0">
                <a:solidFill>
                  <a:schemeClr val="tx1"/>
                </a:solidFill>
                <a:effectLst/>
                <a:latin typeface="Adobe Garamond Pro"/>
                <a:ea typeface="ＭＳ Ｐゴシック" charset="-128"/>
                <a:cs typeface="MS PGothic" charset="0"/>
              </a:rPr>
              <a:t>5</a:t>
            </a:r>
            <a:r>
              <a:rPr lang="en-US" sz="1200" b="0" i="0" kern="1200" dirty="0">
                <a:solidFill>
                  <a:schemeClr val="tx1"/>
                </a:solidFill>
                <a:effectLst/>
                <a:latin typeface="Adobe Garamond Pro"/>
                <a:ea typeface="ＭＳ Ｐゴシック" charset="-128"/>
                <a:cs typeface="MS PGothic" charset="0"/>
              </a:rPr>
              <a:t>.</a:t>
            </a:r>
          </a:p>
          <a:p>
            <a:endParaRPr lang="en-US" sz="1200" b="0" i="0" kern="1200" dirty="0">
              <a:solidFill>
                <a:schemeClr val="tx1"/>
              </a:solidFill>
              <a:effectLst/>
              <a:latin typeface="Adobe Garamond Pro"/>
              <a:ea typeface="ＭＳ Ｐゴシック" charset="-128"/>
              <a:cs typeface="MS PGothic" charset="0"/>
            </a:endParaRPr>
          </a:p>
          <a:p>
            <a:r>
              <a:rPr lang="en-US" sz="1200" b="0" i="0" u="sng" kern="1200" dirty="0">
                <a:solidFill>
                  <a:schemeClr val="tx1"/>
                </a:solidFill>
                <a:effectLst/>
                <a:latin typeface="Adobe Garamond Pro"/>
                <a:ea typeface="ＭＳ Ｐゴシック" charset="-128"/>
                <a:cs typeface="MS PGothic" charset="0"/>
                <a:hlinkClick r:id="rId14" tooltip="Human reproduction (Oxford, England)."/>
              </a:rPr>
              <a:t>Hum Reprod.</a:t>
            </a:r>
            <a:r>
              <a:rPr lang="en-US" sz="1200" b="0" i="0" kern="1200" dirty="0">
                <a:solidFill>
                  <a:schemeClr val="tx1"/>
                </a:solidFill>
                <a:effectLst/>
                <a:latin typeface="Adobe Garamond Pro"/>
                <a:ea typeface="ＭＳ Ｐゴシック" charset="-128"/>
                <a:cs typeface="MS PGothic" charset="0"/>
              </a:rPr>
              <a:t> 2015 Jun;30(6):1365-74.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10.1093/</a:t>
            </a:r>
            <a:r>
              <a:rPr lang="en-US" sz="1200" b="0" i="0" kern="1200" dirty="0" err="1">
                <a:solidFill>
                  <a:schemeClr val="tx1"/>
                </a:solidFill>
                <a:effectLst/>
                <a:latin typeface="Adobe Garamond Pro"/>
                <a:ea typeface="ＭＳ Ｐゴシック" charset="-128"/>
                <a:cs typeface="MS PGothic" charset="0"/>
              </a:rPr>
              <a:t>humrep</a:t>
            </a:r>
            <a:r>
              <a:rPr lang="en-US" sz="1200" b="0" i="0" kern="1200" dirty="0">
                <a:solidFill>
                  <a:schemeClr val="tx1"/>
                </a:solidFill>
                <a:effectLst/>
                <a:latin typeface="Adobe Garamond Pro"/>
                <a:ea typeface="ＭＳ Ｐゴシック" charset="-128"/>
                <a:cs typeface="MS PGothic" charset="0"/>
              </a:rPr>
              <a:t>/dev087.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2015 Apr 22.</a:t>
            </a:r>
          </a:p>
          <a:p>
            <a:r>
              <a:rPr lang="en-US" sz="1200" b="1" i="0" kern="1200" dirty="0">
                <a:solidFill>
                  <a:schemeClr val="tx1"/>
                </a:solidFill>
                <a:effectLst/>
                <a:latin typeface="Adobe Garamond Pro"/>
                <a:ea typeface="ＭＳ Ｐゴシック" charset="-128"/>
                <a:cs typeface="MS PGothic" charset="0"/>
              </a:rPr>
              <a:t>Trans people's experiences with assisted reproduction services: a qualitative study.</a:t>
            </a:r>
          </a:p>
          <a:p>
            <a:r>
              <a:rPr lang="en-US" sz="1200" b="0" i="0" u="sng" kern="1200" dirty="0">
                <a:solidFill>
                  <a:schemeClr val="tx1"/>
                </a:solidFill>
                <a:effectLst/>
                <a:latin typeface="Adobe Garamond Pro"/>
                <a:ea typeface="ＭＳ Ｐゴシック" charset="-128"/>
                <a:cs typeface="MS PGothic" charset="0"/>
                <a:hlinkClick r:id="rId15" invalidUrl="https://www.ncbi.nlm.nih.gov/pubmed/?term=James-Abra S[Author]&amp;cauthor=true&amp;cauthor_uid=25908658"/>
              </a:rPr>
              <a:t>James-Abra S</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6" invalidUrl="https://www.ncbi.nlm.nih.gov/pubmed/?term=Tarasoff LA[Author]&amp;cauthor=true&amp;cauthor_uid=25908658"/>
              </a:rPr>
              <a:t>Tarasoff LA</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7" invalidUrl="https://www.ncbi.nlm.nih.gov/pubmed/?term=Green D[Author]&amp;cauthor=true&amp;cauthor_uid=25908658"/>
              </a:rPr>
              <a:t>Green D</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8" invalidUrl="https://www.ncbi.nlm.nih.gov/pubmed/?term=Epstein R[Author]&amp;cauthor=true&amp;cauthor_uid=25908658"/>
              </a:rPr>
              <a:t>Epstein R</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9" invalidUrl="https://www.ncbi.nlm.nih.gov/pubmed/?term=Anderson S[Author]&amp;cauthor=true&amp;cauthor_uid=25908658"/>
              </a:rPr>
              <a:t>Anderson S</a:t>
            </a:r>
            <a:r>
              <a:rPr lang="en-US" sz="1200" b="0" i="0" kern="1200" baseline="30000" dirty="0">
                <a:solidFill>
                  <a:schemeClr val="tx1"/>
                </a:solidFill>
                <a:effectLst/>
                <a:latin typeface="Adobe Garamond Pro"/>
                <a:ea typeface="ＭＳ Ｐゴシック" charset="-128"/>
                <a:cs typeface="MS PGothic" charset="0"/>
              </a:rPr>
              <a:t>5</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0" invalidUrl="https://www.ncbi.nlm.nih.gov/pubmed/?term=Marvel S[Author]&amp;cauthor=true&amp;cauthor_uid=25908658"/>
              </a:rPr>
              <a:t>Marvel S</a:t>
            </a:r>
            <a:r>
              <a:rPr lang="en-US" sz="1200" b="0" i="0" kern="1200" baseline="30000" dirty="0">
                <a:solidFill>
                  <a:schemeClr val="tx1"/>
                </a:solidFill>
                <a:effectLst/>
                <a:latin typeface="Adobe Garamond Pro"/>
                <a:ea typeface="ＭＳ Ｐゴシック" charset="-128"/>
                <a:cs typeface="MS PGothic" charset="0"/>
              </a:rPr>
              <a:t>6</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1" invalidUrl="https://www.ncbi.nlm.nih.gov/pubmed/?term=Steele LS[Author]&amp;cauthor=true&amp;cauthor_uid=25908658"/>
              </a:rPr>
              <a:t>Steele LS</a:t>
            </a:r>
            <a:r>
              <a:rPr lang="en-US" sz="1200" b="0" i="0" kern="1200" baseline="30000" dirty="0">
                <a:solidFill>
                  <a:schemeClr val="tx1"/>
                </a:solidFill>
                <a:effectLst/>
                <a:latin typeface="Adobe Garamond Pro"/>
                <a:ea typeface="ＭＳ Ｐゴシック" charset="-128"/>
                <a:cs typeface="MS PGothic" charset="0"/>
              </a:rPr>
              <a:t>7</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2" invalidUrl="https://www.ncbi.nlm.nih.gov/pubmed/?term=Ross LE[Author]&amp;cauthor=true&amp;cauthor_uid=25908658"/>
              </a:rPr>
              <a:t>Ross LE</a:t>
            </a:r>
            <a:r>
              <a:rPr lang="en-US" sz="1200" b="0" i="0" kern="1200" baseline="30000" dirty="0">
                <a:solidFill>
                  <a:schemeClr val="tx1"/>
                </a:solidFill>
                <a:effectLst/>
                <a:latin typeface="Adobe Garamond Pro"/>
                <a:ea typeface="ＭＳ Ｐゴシック" charset="-128"/>
                <a:cs typeface="MS PGothic" charset="0"/>
              </a:rPr>
              <a:t>8</a:t>
            </a:r>
            <a:r>
              <a:rPr lang="en-US" sz="1200" b="0" i="0" kern="1200" dirty="0">
                <a:solidFill>
                  <a:schemeClr val="tx1"/>
                </a:solidFill>
                <a:effectLst/>
                <a:latin typeface="Adobe Garamond Pro"/>
                <a:ea typeface="ＭＳ Ｐゴシック" charset="-128"/>
                <a:cs typeface="MS PGothic" charset="0"/>
              </a:rPr>
              <a:t>.</a:t>
            </a:r>
          </a:p>
          <a:p>
            <a:endParaRPr lang="en-US" sz="1200" b="0" i="0" kern="1200" dirty="0">
              <a:solidFill>
                <a:schemeClr val="tx1"/>
              </a:solidFill>
              <a:effectLst/>
              <a:latin typeface="Adobe Garamond Pro"/>
              <a:ea typeface="ＭＳ Ｐゴシック" charset="-128"/>
              <a:cs typeface="MS PGothic" charset="0"/>
            </a:endParaRPr>
          </a:p>
          <a:p>
            <a:r>
              <a:rPr lang="en-US" sz="1200" b="0" i="0" u="sng" kern="1200" dirty="0">
                <a:solidFill>
                  <a:schemeClr val="tx1"/>
                </a:solidFill>
                <a:effectLst/>
                <a:latin typeface="Adobe Garamond Pro"/>
                <a:ea typeface="ＭＳ Ｐゴシック" charset="-128"/>
                <a:cs typeface="MS PGothic" charset="0"/>
                <a:hlinkClick r:id="rId23" tooltip="Human reproduction (Oxford, England)."/>
              </a:rPr>
              <a:t>Hum Reprod.</a:t>
            </a:r>
            <a:r>
              <a:rPr lang="en-US" sz="1200" b="0" i="0" kern="1200" dirty="0">
                <a:solidFill>
                  <a:schemeClr val="tx1"/>
                </a:solidFill>
                <a:effectLst/>
                <a:latin typeface="Adobe Garamond Pro"/>
                <a:ea typeface="ＭＳ Ｐゴシック" charset="-128"/>
                <a:cs typeface="MS PGothic" charset="0"/>
              </a:rPr>
              <a:t> 2017 Feb;32(2):383-390.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10.1093/</a:t>
            </a:r>
            <a:r>
              <a:rPr lang="en-US" sz="1200" b="0" i="0" kern="1200" dirty="0" err="1">
                <a:solidFill>
                  <a:schemeClr val="tx1"/>
                </a:solidFill>
                <a:effectLst/>
                <a:latin typeface="Adobe Garamond Pro"/>
                <a:ea typeface="ＭＳ Ｐゴシック" charset="-128"/>
                <a:cs typeface="MS PGothic" charset="0"/>
              </a:rPr>
              <a:t>humrep</a:t>
            </a:r>
            <a:r>
              <a:rPr lang="en-US" sz="1200" b="0" i="0" kern="1200" dirty="0">
                <a:solidFill>
                  <a:schemeClr val="tx1"/>
                </a:solidFill>
                <a:effectLst/>
                <a:latin typeface="Adobe Garamond Pro"/>
                <a:ea typeface="ＭＳ Ｐゴシック" charset="-128"/>
                <a:cs typeface="MS PGothic" charset="0"/>
              </a:rPr>
              <a:t>/dew323.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2016 Dec 19.</a:t>
            </a:r>
          </a:p>
          <a:p>
            <a:r>
              <a:rPr lang="en-US" sz="1200" b="1" i="0" kern="1200" dirty="0">
                <a:solidFill>
                  <a:schemeClr val="tx1"/>
                </a:solidFill>
                <a:effectLst/>
                <a:latin typeface="Adobe Garamond Pro"/>
                <a:ea typeface="ＭＳ Ｐゴシック" charset="-128"/>
                <a:cs typeface="MS PGothic" charset="0"/>
              </a:rPr>
              <a:t>Transgender men's experiences of fertility preservation: a qualitative study.</a:t>
            </a:r>
          </a:p>
          <a:p>
            <a:r>
              <a:rPr lang="en-US" sz="1200" b="0" i="0" u="sng" kern="1200" dirty="0">
                <a:solidFill>
                  <a:schemeClr val="tx1"/>
                </a:solidFill>
                <a:effectLst/>
                <a:latin typeface="Adobe Garamond Pro"/>
                <a:ea typeface="ＭＳ Ｐゴシック" charset="-128"/>
                <a:cs typeface="MS PGothic" charset="0"/>
                <a:hlinkClick r:id="rId24" invalidUrl="https://www.ncbi.nlm.nih.gov/pubmed/?term=Armuand G[Author]&amp;cauthor=true&amp;cauthor_uid=27999119"/>
              </a:rPr>
              <a:t>Armuand G</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5" invalidUrl="https://www.ncbi.nlm.nih.gov/pubmed/?term=Dhejne C[Author]&amp;cauthor=true&amp;cauthor_uid=27999119"/>
              </a:rPr>
              <a:t>Dhejne C</a:t>
            </a:r>
            <a:r>
              <a:rPr lang="en-US" sz="1200" b="0" i="0" kern="1200" baseline="30000" dirty="0">
                <a:solidFill>
                  <a:schemeClr val="tx1"/>
                </a:solidFill>
                <a:effectLst/>
                <a:latin typeface="Adobe Garamond Pro"/>
                <a:ea typeface="ＭＳ Ｐゴシック" charset="-128"/>
                <a:cs typeface="MS PGothic" charset="0"/>
              </a:rPr>
              <a:t>2,3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6" invalidUrl="https://www.ncbi.nlm.nih.gov/pubmed/?term=Olofsson JI[Author]&amp;cauthor=true&amp;cauthor_uid=27999119"/>
              </a:rPr>
              <a:t>Olofsson JI</a:t>
            </a:r>
            <a:r>
              <a:rPr lang="en-US" sz="1200" b="0" i="0" kern="1200" baseline="30000" dirty="0">
                <a:solidFill>
                  <a:schemeClr val="tx1"/>
                </a:solidFill>
                <a:effectLst/>
                <a:latin typeface="Adobe Garamond Pro"/>
                <a:ea typeface="ＭＳ Ｐゴシック" charset="-128"/>
                <a:cs typeface="MS PGothic" charset="0"/>
              </a:rPr>
              <a:t>4,5</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7" invalidUrl="https://www.ncbi.nlm.nih.gov/pubmed/?term=Rodriguez-Wallberg KA[Author]&amp;cauthor=true&amp;cauthor_uid=27999119"/>
              </a:rPr>
              <a:t>Rodriguez-Wallberg KA</a:t>
            </a:r>
            <a:r>
              <a:rPr lang="en-US" sz="1200" b="0" i="0" kern="1200" baseline="30000" dirty="0">
                <a:solidFill>
                  <a:schemeClr val="tx1"/>
                </a:solidFill>
                <a:effectLst/>
                <a:latin typeface="Adobe Garamond Pro"/>
                <a:ea typeface="ＭＳ Ｐゴシック" charset="-128"/>
                <a:cs typeface="MS PGothic" charset="0"/>
              </a:rPr>
              <a:t>6,7</a:t>
            </a:r>
            <a:r>
              <a:rPr lang="en-US" sz="1200" b="0" i="0" kern="1200" dirty="0">
                <a:solidFill>
                  <a:schemeClr val="tx1"/>
                </a:solidFill>
                <a:effectLst/>
                <a:latin typeface="Adobe Garamond Pro"/>
                <a:ea typeface="ＭＳ Ｐゴシック" charset="-128"/>
                <a:cs typeface="MS PGothic" charset="0"/>
              </a:rPr>
              <a:t>.</a:t>
            </a:r>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66</a:t>
            </a:fld>
            <a:endParaRPr lang="en-US"/>
          </a:p>
        </p:txBody>
      </p:sp>
    </p:spTree>
    <p:extLst>
      <p:ext uri="{BB962C8B-B14F-4D97-AF65-F5344CB8AC3E}">
        <p14:creationId xmlns:p14="http://schemas.microsoft.com/office/powerpoint/2010/main" val="339780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latin typeface="Adobe Garamond Pro"/>
              </a:rPr>
              <a:t>There are ways that you can help alleviate barriers to care that young trans youth face. Primarily, establish a zero tolerance policy and conduct staff trainings about the special needs of transgender adolescents. </a:t>
            </a:r>
          </a:p>
          <a:p>
            <a:pPr eaLnBrk="1" hangingPunct="1"/>
            <a:endParaRPr lang="en-US" dirty="0">
              <a:latin typeface="Adobe Garamond Pro"/>
            </a:endParaRPr>
          </a:p>
          <a:p>
            <a:pPr eaLnBrk="1" hangingPunct="1"/>
            <a:r>
              <a:rPr lang="en-US" dirty="0">
                <a:latin typeface="Adobe Garamond Pro"/>
              </a:rPr>
              <a:t>Patient charts should alert staff that a patient is transgender and has a preferred pronoun. This pronoun should be used throughout the visit—from the front desk task to the triage nurse and nurse practitioner or physician. </a:t>
            </a:r>
          </a:p>
          <a:p>
            <a:pPr eaLnBrk="1" hangingPunct="1"/>
            <a:endParaRPr lang="en-US" dirty="0">
              <a:latin typeface="Adobe Garamond Pro"/>
            </a:endParaRPr>
          </a:p>
          <a:p>
            <a:pPr eaLnBrk="1" hangingPunct="1"/>
            <a:r>
              <a:rPr lang="en-US" dirty="0">
                <a:latin typeface="Adobe Garamond Pro"/>
              </a:rPr>
              <a:t>It is also beneficial to all patients, to visibly display a non-discrimination policy or sign designating the office as a “safe space.” </a:t>
            </a:r>
          </a:p>
          <a:p>
            <a:pPr eaLnBrk="1" hangingPunct="1"/>
            <a:endParaRPr lang="en-US" dirty="0">
              <a:latin typeface="Adobe Garamond Pro"/>
            </a:endParaRPr>
          </a:p>
          <a:p>
            <a:pPr eaLnBrk="1" hangingPunct="1"/>
            <a:r>
              <a:rPr lang="en-US" dirty="0">
                <a:latin typeface="Adobe Garamond Pro"/>
              </a:rPr>
              <a:t>Offices/clinics should make an attempt to display health literature that is inclusive of the transgender experience. </a:t>
            </a:r>
          </a:p>
        </p:txBody>
      </p:sp>
      <p:sp>
        <p:nvSpPr>
          <p:cNvPr id="156676" name="Slide Number Placeholder 3"/>
          <p:cNvSpPr>
            <a:spLocks noGrp="1"/>
          </p:cNvSpPr>
          <p:nvPr>
            <p:ph type="sldNum" sz="quarter" idx="5"/>
          </p:nvPr>
        </p:nvSpPr>
        <p:spPr bwMode="auto">
          <a:noFill/>
          <a:ln>
            <a:miter lim="800000"/>
            <a:headEnd/>
            <a:tailEnd/>
          </a:ln>
        </p:spPr>
        <p:txBody>
          <a:bodyPr/>
          <a:lstStyle/>
          <a:p>
            <a:fld id="{6456182C-6052-40EF-9C51-8252E0449D41}" type="slidenum">
              <a:rPr lang="en-US" smtClean="0">
                <a:latin typeface="Adobe Garamond Pro"/>
              </a:rPr>
              <a:pPr/>
              <a:t>67</a:t>
            </a:fld>
            <a:endParaRPr lang="en-US" dirty="0">
              <a:latin typeface="Adobe Garamond Pro"/>
            </a:endParaRPr>
          </a:p>
        </p:txBody>
      </p:sp>
    </p:spTree>
    <p:extLst>
      <p:ext uri="{BB962C8B-B14F-4D97-AF65-F5344CB8AC3E}">
        <p14:creationId xmlns:p14="http://schemas.microsoft.com/office/powerpoint/2010/main" val="3331008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Develop non-discrimination policies that include gender identity and expression, and post them in highly visible areas </a:t>
            </a:r>
          </a:p>
          <a:p>
            <a:r>
              <a:rPr lang="en-US" altLang="en-US"/>
              <a:t>Have education and marketing materials with affirmative imagery and content </a:t>
            </a:r>
          </a:p>
          <a:p>
            <a:pPr lvl="1"/>
            <a:r>
              <a:rPr lang="en-US" altLang="en-US"/>
              <a:t>Have educational brochures on transgender health topics </a:t>
            </a:r>
          </a:p>
          <a:p>
            <a:endParaRPr lang="en-US" altLang="en-US"/>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ea typeface="MS PGothic" pitchFamily="34" charset="-128"/>
              </a:defRPr>
            </a:lvl1pPr>
            <a:lvl2pPr marL="731286" indent="-281264" algn="l" eaLnBrk="0" hangingPunct="0">
              <a:spcBef>
                <a:spcPct val="30000"/>
              </a:spcBef>
              <a:defRPr sz="1200">
                <a:solidFill>
                  <a:schemeClr val="tx1"/>
                </a:solidFill>
                <a:latin typeface="Calibri" pitchFamily="34" charset="0"/>
                <a:ea typeface="MS PGothic" pitchFamily="34" charset="-128"/>
              </a:defRPr>
            </a:lvl2pPr>
            <a:lvl3pPr marL="1125055" indent="-225011" algn="l" eaLnBrk="0" hangingPunct="0">
              <a:spcBef>
                <a:spcPct val="30000"/>
              </a:spcBef>
              <a:defRPr sz="1200">
                <a:solidFill>
                  <a:schemeClr val="tx1"/>
                </a:solidFill>
                <a:latin typeface="Calibri" pitchFamily="34" charset="0"/>
                <a:ea typeface="MS PGothic" pitchFamily="34" charset="-128"/>
              </a:defRPr>
            </a:lvl3pPr>
            <a:lvl4pPr marL="1575077" indent="-225011" algn="l" eaLnBrk="0" hangingPunct="0">
              <a:spcBef>
                <a:spcPct val="30000"/>
              </a:spcBef>
              <a:defRPr sz="1200">
                <a:solidFill>
                  <a:schemeClr val="tx1"/>
                </a:solidFill>
                <a:latin typeface="Calibri" pitchFamily="34" charset="0"/>
                <a:ea typeface="MS PGothic" pitchFamily="34" charset="-128"/>
              </a:defRPr>
            </a:lvl4pPr>
            <a:lvl5pPr marL="2025099" indent="-225011" algn="l" eaLnBrk="0" hangingPunct="0">
              <a:spcBef>
                <a:spcPct val="30000"/>
              </a:spcBef>
              <a:defRPr sz="1200">
                <a:solidFill>
                  <a:schemeClr val="tx1"/>
                </a:solidFill>
                <a:latin typeface="Calibri" pitchFamily="34" charset="0"/>
                <a:ea typeface="MS PGothic" pitchFamily="34" charset="-128"/>
              </a:defRPr>
            </a:lvl5pPr>
            <a:lvl6pPr marL="2475121" indent="-225011"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5143" indent="-22501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5165" indent="-22501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5187" indent="-22501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9F31B365-41F0-4DF0-8CDF-4FD31BEA9346}" type="slidenum">
              <a:rPr lang="en-US" altLang="en-US">
                <a:solidFill>
                  <a:srgbClr val="000000"/>
                </a:solidFill>
              </a:rPr>
              <a:pPr algn="r" eaLnBrk="1" hangingPunct="1">
                <a:spcBef>
                  <a:spcPct val="0"/>
                </a:spcBef>
              </a:pPr>
              <a:t>69</a:t>
            </a:fld>
            <a:endParaRPr lang="en-US" altLang="en-US">
              <a:solidFill>
                <a:srgbClr val="000000"/>
              </a:solidFill>
            </a:endParaRPr>
          </a:p>
        </p:txBody>
      </p:sp>
    </p:spTree>
    <p:extLst>
      <p:ext uri="{BB962C8B-B14F-4D97-AF65-F5344CB8AC3E}">
        <p14:creationId xmlns:p14="http://schemas.microsoft.com/office/powerpoint/2010/main" val="21357952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108" eaLnBrk="1" hangingPunct="1">
              <a:spcBef>
                <a:spcPct val="0"/>
              </a:spcBef>
            </a:pPr>
            <a:r>
              <a:rPr lang="en-US" altLang="en-US"/>
              <a:t>The guidance states that "Denial, exclusion or other limitations of coverage by a health insurer for medically necessary treatment otherwise covered by a health insurance policy or contract </a:t>
            </a:r>
            <a:r>
              <a:rPr lang="en-US" altLang="en-US" u="sng"/>
              <a:t>based solely on an individual's gender identity, expression or gender dysphoria is sex discrimination</a:t>
            </a:r>
            <a:r>
              <a:rPr lang="en-US" altLang="en-US"/>
              <a:t> and prohibited under Rhode Island Law".‬</a:t>
            </a:r>
          </a:p>
          <a:p>
            <a:pPr defTabSz="914108"/>
            <a:endParaRPr lang="en-US" altLang="en-US"/>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ea typeface="MS PGothic" pitchFamily="34" charset="-128"/>
              </a:defRPr>
            </a:lvl1pPr>
            <a:lvl2pPr marL="731286" indent="-281264" algn="l" eaLnBrk="0" hangingPunct="0">
              <a:spcBef>
                <a:spcPct val="30000"/>
              </a:spcBef>
              <a:defRPr sz="1200">
                <a:solidFill>
                  <a:schemeClr val="tx1"/>
                </a:solidFill>
                <a:latin typeface="Calibri" pitchFamily="34" charset="0"/>
                <a:ea typeface="MS PGothic" pitchFamily="34" charset="-128"/>
              </a:defRPr>
            </a:lvl2pPr>
            <a:lvl3pPr marL="1125055" indent="-225011" algn="l" eaLnBrk="0" hangingPunct="0">
              <a:spcBef>
                <a:spcPct val="30000"/>
              </a:spcBef>
              <a:defRPr sz="1200">
                <a:solidFill>
                  <a:schemeClr val="tx1"/>
                </a:solidFill>
                <a:latin typeface="Calibri" pitchFamily="34" charset="0"/>
                <a:ea typeface="MS PGothic" pitchFamily="34" charset="-128"/>
              </a:defRPr>
            </a:lvl3pPr>
            <a:lvl4pPr marL="1575077" indent="-225011" algn="l" eaLnBrk="0" hangingPunct="0">
              <a:spcBef>
                <a:spcPct val="30000"/>
              </a:spcBef>
              <a:defRPr sz="1200">
                <a:solidFill>
                  <a:schemeClr val="tx1"/>
                </a:solidFill>
                <a:latin typeface="Calibri" pitchFamily="34" charset="0"/>
                <a:ea typeface="MS PGothic" pitchFamily="34" charset="-128"/>
              </a:defRPr>
            </a:lvl4pPr>
            <a:lvl5pPr marL="2025099" indent="-225011" algn="l" eaLnBrk="0" hangingPunct="0">
              <a:spcBef>
                <a:spcPct val="30000"/>
              </a:spcBef>
              <a:defRPr sz="1200">
                <a:solidFill>
                  <a:schemeClr val="tx1"/>
                </a:solidFill>
                <a:latin typeface="Calibri" pitchFamily="34" charset="0"/>
                <a:ea typeface="MS PGothic" pitchFamily="34" charset="-128"/>
              </a:defRPr>
            </a:lvl5pPr>
            <a:lvl6pPr marL="2475121" indent="-225011"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5143" indent="-22501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5165" indent="-22501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5187" indent="-22501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BB501ED9-E364-41B7-BFB1-D43A927FE157}" type="slidenum">
              <a:rPr lang="en-US" altLang="en-US">
                <a:solidFill>
                  <a:srgbClr val="000000"/>
                </a:solidFill>
              </a:rPr>
              <a:pPr algn="r" eaLnBrk="1" hangingPunct="1">
                <a:spcBef>
                  <a:spcPct val="0"/>
                </a:spcBef>
              </a:pPr>
              <a:t>70</a:t>
            </a:fld>
            <a:endParaRPr lang="en-US" altLang="en-US">
              <a:solidFill>
                <a:srgbClr val="000000"/>
              </a:solidFill>
            </a:endParaRPr>
          </a:p>
        </p:txBody>
      </p:sp>
    </p:spTree>
    <p:extLst>
      <p:ext uri="{BB962C8B-B14F-4D97-AF65-F5344CB8AC3E}">
        <p14:creationId xmlns:p14="http://schemas.microsoft.com/office/powerpoint/2010/main" val="1120918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6272" eaLnBrk="1" hangingPunct="1">
              <a:spcBef>
                <a:spcPct val="0"/>
              </a:spcBef>
            </a:pPr>
            <a:r>
              <a:rPr lang="en-US" altLang="en-US" dirty="0"/>
              <a:t>Instead of boxes for gender, blank line where patients can identify as they choose</a:t>
            </a:r>
          </a:p>
          <a:p>
            <a:pPr defTabSz="456272"/>
            <a:endParaRPr lang="en-US" altLang="en-US" b="1" dirty="0"/>
          </a:p>
          <a:p>
            <a:pPr defTabSz="456272"/>
            <a:r>
              <a:rPr lang="en-US" altLang="en-US" b="1" dirty="0"/>
              <a:t>Citation: </a:t>
            </a:r>
            <a:r>
              <a:rPr lang="en-US" altLang="en-US" dirty="0"/>
              <a:t>Cahill S, </a:t>
            </a:r>
            <a:r>
              <a:rPr lang="en-US" altLang="en-US" dirty="0" err="1"/>
              <a:t>Singal</a:t>
            </a:r>
            <a:r>
              <a:rPr lang="en-US" altLang="en-US" dirty="0"/>
              <a:t> R, Grasso C, King D, Mayer K, Baker K, et al. (2014) Do Ask, Do Tell: High Levels of Acceptability by Patients of Routine Collection of Sexual Orientation and Gender Identity Data in Four Diverse American Community Health Centers. </a:t>
            </a:r>
            <a:r>
              <a:rPr lang="en-US" altLang="en-US" dirty="0" err="1"/>
              <a:t>PLoS</a:t>
            </a:r>
            <a:r>
              <a:rPr lang="en-US" altLang="en-US" dirty="0"/>
              <a:t> ONE 9(9): e107104. doi:10.1371/journal.pone.0107104</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ea typeface="MS PGothic" pitchFamily="34" charset="-128"/>
              </a:defRPr>
            </a:lvl1pPr>
            <a:lvl2pPr marL="731286" indent="-281264" algn="l" eaLnBrk="0" hangingPunct="0">
              <a:spcBef>
                <a:spcPct val="30000"/>
              </a:spcBef>
              <a:defRPr sz="1200">
                <a:solidFill>
                  <a:schemeClr val="tx1"/>
                </a:solidFill>
                <a:latin typeface="Calibri" pitchFamily="34" charset="0"/>
                <a:ea typeface="MS PGothic" pitchFamily="34" charset="-128"/>
              </a:defRPr>
            </a:lvl2pPr>
            <a:lvl3pPr marL="1125055" indent="-225011" algn="l" eaLnBrk="0" hangingPunct="0">
              <a:spcBef>
                <a:spcPct val="30000"/>
              </a:spcBef>
              <a:defRPr sz="1200">
                <a:solidFill>
                  <a:schemeClr val="tx1"/>
                </a:solidFill>
                <a:latin typeface="Calibri" pitchFamily="34" charset="0"/>
                <a:ea typeface="MS PGothic" pitchFamily="34" charset="-128"/>
              </a:defRPr>
            </a:lvl3pPr>
            <a:lvl4pPr marL="1575077" indent="-225011" algn="l" eaLnBrk="0" hangingPunct="0">
              <a:spcBef>
                <a:spcPct val="30000"/>
              </a:spcBef>
              <a:defRPr sz="1200">
                <a:solidFill>
                  <a:schemeClr val="tx1"/>
                </a:solidFill>
                <a:latin typeface="Calibri" pitchFamily="34" charset="0"/>
                <a:ea typeface="MS PGothic" pitchFamily="34" charset="-128"/>
              </a:defRPr>
            </a:lvl4pPr>
            <a:lvl5pPr marL="2025099" indent="-225011" algn="l" eaLnBrk="0" hangingPunct="0">
              <a:spcBef>
                <a:spcPct val="30000"/>
              </a:spcBef>
              <a:defRPr sz="1200">
                <a:solidFill>
                  <a:schemeClr val="tx1"/>
                </a:solidFill>
                <a:latin typeface="Calibri" pitchFamily="34" charset="0"/>
                <a:ea typeface="MS PGothic" pitchFamily="34" charset="-128"/>
              </a:defRPr>
            </a:lvl5pPr>
            <a:lvl6pPr marL="2475121" indent="-225011"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5143" indent="-22501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5165" indent="-22501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5187" indent="-22501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83F71277-FA29-4C25-9334-B29DBC35A5C1}" type="slidenum">
              <a:rPr lang="en-US" altLang="en-US">
                <a:solidFill>
                  <a:srgbClr val="000000"/>
                </a:solidFill>
              </a:rPr>
              <a:pPr algn="r" eaLnBrk="1" hangingPunct="1">
                <a:spcBef>
                  <a:spcPct val="0"/>
                </a:spcBef>
              </a:pPr>
              <a:t>72</a:t>
            </a:fld>
            <a:endParaRPr lang="en-US" altLang="en-US">
              <a:solidFill>
                <a:srgbClr val="000000"/>
              </a:solidFill>
            </a:endParaRPr>
          </a:p>
        </p:txBody>
      </p:sp>
    </p:spTree>
    <p:extLst>
      <p:ext uri="{BB962C8B-B14F-4D97-AF65-F5344CB8AC3E}">
        <p14:creationId xmlns:p14="http://schemas.microsoft.com/office/powerpoint/2010/main" val="1543249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57700" name="Slide Number Placeholder 3"/>
          <p:cNvSpPr>
            <a:spLocks noGrp="1"/>
          </p:cNvSpPr>
          <p:nvPr>
            <p:ph type="sldNum" sz="quarter" idx="5"/>
          </p:nvPr>
        </p:nvSpPr>
        <p:spPr bwMode="auto">
          <a:noFill/>
          <a:ln>
            <a:miter lim="800000"/>
            <a:headEnd/>
            <a:tailEnd/>
          </a:ln>
        </p:spPr>
        <p:txBody>
          <a:bodyPr/>
          <a:lstStyle/>
          <a:p>
            <a:fld id="{C727CD51-CECC-4E6F-9E11-CAACCFEE8694}" type="slidenum">
              <a:rPr lang="en-US" smtClean="0"/>
              <a:pPr/>
              <a:t>73</a:t>
            </a:fld>
            <a:endParaRPr lang="en-US" dirty="0"/>
          </a:p>
        </p:txBody>
      </p:sp>
    </p:spTree>
    <p:extLst>
      <p:ext uri="{BB962C8B-B14F-4D97-AF65-F5344CB8AC3E}">
        <p14:creationId xmlns:p14="http://schemas.microsoft.com/office/powerpoint/2010/main" val="1267694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This section of the presentation delves deeper into the care of transgender youth. Part 2 is intended for those providers who want to know more about transitioning care, providing care in collaboration with other specialists, or those who want to begin providing such care. </a:t>
            </a:r>
          </a:p>
        </p:txBody>
      </p:sp>
      <p:sp>
        <p:nvSpPr>
          <p:cNvPr id="158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07BD4B3-2BBB-4EDF-9792-0A12F790635D}" type="slidenum">
              <a:rPr lang="en-US" sz="1200">
                <a:latin typeface="Adobe Garamond Pro"/>
              </a:rPr>
              <a:pPr algn="r"/>
              <a:t>74</a:t>
            </a:fld>
            <a:endParaRPr lang="en-US" sz="1200" dirty="0">
              <a:latin typeface="Adobe Garamond Pro"/>
            </a:endParaRPr>
          </a:p>
        </p:txBody>
      </p:sp>
    </p:spTree>
    <p:extLst>
      <p:ext uri="{BB962C8B-B14F-4D97-AF65-F5344CB8AC3E}">
        <p14:creationId xmlns:p14="http://schemas.microsoft.com/office/powerpoint/2010/main" val="25841215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K is a 13-year-old natal female who identifies as male. K feels that the gender given at birth does not match the gender identity. K would be referred to as transgender. K’s primary care physician is participating in his care along with a team that includes a mental health provider and a specialist for transgender health care.  </a:t>
            </a:r>
          </a:p>
        </p:txBody>
      </p:sp>
      <p:sp>
        <p:nvSpPr>
          <p:cNvPr id="1628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6742E26-F5B8-4EB3-AE9C-26A2CD22D068}" type="slidenum">
              <a:rPr lang="en-US" sz="1200">
                <a:latin typeface="Adobe Garamond Pro"/>
              </a:rPr>
              <a:pPr algn="r"/>
              <a:t>75</a:t>
            </a:fld>
            <a:endParaRPr lang="en-US" sz="1200" dirty="0">
              <a:latin typeface="Adobe Garamond Pro"/>
            </a:endParaRPr>
          </a:p>
        </p:txBody>
      </p:sp>
    </p:spTree>
    <p:extLst>
      <p:ext uri="{BB962C8B-B14F-4D97-AF65-F5344CB8AC3E}">
        <p14:creationId xmlns:p14="http://schemas.microsoft.com/office/powerpoint/2010/main" val="3684585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ln>
            <a:miter lim="800000"/>
            <a:headEnd/>
            <a:tailEnd/>
          </a:ln>
        </p:spPr>
        <p:txBody>
          <a:bodyPr/>
          <a:lstStyle/>
          <a:p>
            <a:fld id="{C628AEF5-FF85-4A95-B32D-C3D806398389}" type="slidenum">
              <a:rPr lang="en-US" smtClean="0"/>
              <a:pPr/>
              <a:t>77</a:t>
            </a:fld>
            <a:endParaRPr lang="en-US" dirty="0"/>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Phenotypic transitioning occurs in phases: reversible, partially reversible, irreversible and surgical. The reversible portion of transition includes the adoption of preferred gender hairstyles, clothing, play, perhaps a new name and suppression of biologic gender puberty. The portions of the reversible phase that do not involve suppression of puberty will sometimes occur before the age of ten. Parents of younger children with gender </a:t>
            </a:r>
            <a:r>
              <a:rPr lang="en-US" dirty="0" err="1"/>
              <a:t>dysphoria</a:t>
            </a:r>
            <a:r>
              <a:rPr lang="en-US" dirty="0"/>
              <a:t> may work with families, friends, teachers, and administrators to create a safe environment for children to present in their preferred gender. Allowing transition prior to puberty is controversial and should be determined by a close evaluation of the potential risks and benefits in a decision-making process between health care providers, parents, and the child.</a:t>
            </a:r>
          </a:p>
          <a:p>
            <a:pPr eaLnBrk="1" hangingPunct="1"/>
            <a:endParaRPr lang="en-US" dirty="0"/>
          </a:p>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371655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endParaRPr lang="en-US" sz="1200" kern="1200" dirty="0">
              <a:solidFill>
                <a:schemeClr val="tx1"/>
              </a:solidFill>
              <a:effectLst/>
              <a:latin typeface="Adobe Garamond Pro"/>
              <a:ea typeface="ＭＳ Ｐゴシック"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dobe Garamond Pro"/>
                <a:ea typeface="ＭＳ Ｐゴシック" charset="-128"/>
                <a:cs typeface="+mn-cs"/>
              </a:rPr>
              <a:t>1) </a:t>
            </a:r>
            <a:r>
              <a:rPr lang="en-US" sz="1200" b="0" i="0" u="none" strike="noStrike" kern="1200" baseline="0" dirty="0">
                <a:solidFill>
                  <a:schemeClr val="tx1"/>
                </a:solidFill>
                <a:latin typeface="Adobe Garamond Pro"/>
                <a:ea typeface="ＭＳ Ｐゴシック" charset="-128"/>
                <a:cs typeface="+mn-cs"/>
              </a:rPr>
              <a:t>“Interviewing Adolescents about Sexual Matters.”  Pediatrics Clinics of North America (April 2017 Edition).  </a:t>
            </a:r>
            <a:r>
              <a:rPr lang="de-DE" sz="1200" b="0" i="0" u="none" strike="noStrike" kern="1200" baseline="0" dirty="0">
                <a:solidFill>
                  <a:schemeClr val="tx1"/>
                </a:solidFill>
                <a:latin typeface="Adobe Garamond Pro"/>
                <a:ea typeface="ＭＳ Ｐゴシック" charset="-128"/>
                <a:cs typeface="+mn-cs"/>
              </a:rPr>
              <a:t>Pfeffer, B.  Ellsworth, TR. Gold, M. </a:t>
            </a:r>
          </a:p>
          <a:p>
            <a:r>
              <a:rPr lang="en-US" sz="1200" kern="1200" dirty="0">
                <a:solidFill>
                  <a:schemeClr val="tx1"/>
                </a:solidFill>
                <a:effectLst/>
                <a:latin typeface="Adobe Garamond Pro"/>
                <a:ea typeface="ＭＳ Ｐゴシック" charset="-128"/>
                <a:cs typeface="+mn-cs"/>
              </a:rPr>
              <a:t>2)  </a:t>
            </a:r>
            <a:r>
              <a:rPr lang="en-US" sz="1200" kern="1200" dirty="0" err="1">
                <a:solidFill>
                  <a:schemeClr val="tx1"/>
                </a:solidFill>
                <a:effectLst/>
                <a:latin typeface="Adobe Garamond Pro"/>
                <a:ea typeface="ＭＳ Ｐゴシック" charset="-128"/>
                <a:cs typeface="+mn-cs"/>
              </a:rPr>
              <a:t>Hyderi</a:t>
            </a:r>
            <a:r>
              <a:rPr lang="en-US" sz="1200" kern="1200" dirty="0">
                <a:solidFill>
                  <a:schemeClr val="tx1"/>
                </a:solidFill>
                <a:effectLst/>
                <a:latin typeface="Adobe Garamond Pro"/>
                <a:ea typeface="ＭＳ Ｐゴシック" charset="-128"/>
                <a:cs typeface="+mn-cs"/>
              </a:rPr>
              <a:t> A, Angel J, Madison M, et al.  Transgender patients:  Providing sensitive care.  The Journal of Family Practice.  July 2016: (65)7; 450-461.</a:t>
            </a:r>
          </a:p>
        </p:txBody>
      </p:sp>
      <p:sp>
        <p:nvSpPr>
          <p:cNvPr id="4" name="Slide Number Placeholder 3"/>
          <p:cNvSpPr>
            <a:spLocks noGrp="1"/>
          </p:cNvSpPr>
          <p:nvPr>
            <p:ph type="sldNum" sz="quarter" idx="10"/>
          </p:nvPr>
        </p:nvSpPr>
        <p:spPr/>
        <p:txBody>
          <a:bodyPr/>
          <a:lstStyle/>
          <a:p>
            <a:pPr>
              <a:defRPr/>
            </a:pPr>
            <a:fld id="{8820E682-62E0-409E-98EA-B8105CAEA837}" type="slidenum">
              <a:rPr lang="en-US" smtClean="0"/>
              <a:pPr>
                <a:defRPr/>
              </a:pPr>
              <a:t>10</a:t>
            </a:fld>
            <a:endParaRPr lang="en-US" dirty="0"/>
          </a:p>
        </p:txBody>
      </p:sp>
    </p:spTree>
    <p:extLst>
      <p:ext uri="{BB962C8B-B14F-4D97-AF65-F5344CB8AC3E}">
        <p14:creationId xmlns:p14="http://schemas.microsoft.com/office/powerpoint/2010/main" val="1212014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i="1" dirty="0"/>
              <a:t>Slide adapted from</a:t>
            </a:r>
            <a:r>
              <a:rPr lang="en-US" dirty="0"/>
              <a:t>: Olson J. Hormonal Therapy for Transgender Youth. Society for Adolescent Health and Medicine presentation, April 7, 2010. Toronto, ON. </a:t>
            </a:r>
          </a:p>
          <a:p>
            <a:endParaRPr lang="en-US" dirty="0"/>
          </a:p>
        </p:txBody>
      </p:sp>
      <p:sp>
        <p:nvSpPr>
          <p:cNvPr id="164868" name="Slide Number Placeholder 3"/>
          <p:cNvSpPr>
            <a:spLocks noGrp="1"/>
          </p:cNvSpPr>
          <p:nvPr>
            <p:ph type="sldNum" sz="quarter" idx="5"/>
          </p:nvPr>
        </p:nvSpPr>
        <p:spPr bwMode="auto">
          <a:noFill/>
          <a:ln>
            <a:miter lim="800000"/>
            <a:headEnd/>
            <a:tailEnd/>
          </a:ln>
        </p:spPr>
        <p:txBody>
          <a:bodyPr/>
          <a:lstStyle/>
          <a:p>
            <a:fld id="{70310D1B-8372-411F-8056-DB2D4F4AB5E3}" type="slidenum">
              <a:rPr lang="en-US" smtClean="0"/>
              <a:pPr/>
              <a:t>78</a:t>
            </a:fld>
            <a:endParaRPr lang="en-US" dirty="0"/>
          </a:p>
        </p:txBody>
      </p:sp>
    </p:spTree>
    <p:extLst>
      <p:ext uri="{BB962C8B-B14F-4D97-AF65-F5344CB8AC3E}">
        <p14:creationId xmlns:p14="http://schemas.microsoft.com/office/powerpoint/2010/main" val="1384034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Short-acting preparations that need to be delivered one- to three-times daily by nasal spray are also available but are not as efficient as sustained release preparations in suppressing gonadotropin secretion</a:t>
            </a:r>
            <a:r>
              <a:rPr lang="en-US" baseline="0" dirty="0"/>
              <a:t> </a:t>
            </a:r>
            <a:r>
              <a:rPr lang="en-US" dirty="0">
                <a:latin typeface="Adobe Garamond Pro"/>
              </a:rPr>
              <a:t>with prolonged non pulsatile GnRH-like hormone.</a:t>
            </a:r>
            <a:endParaRPr lang="en-US" dirty="0"/>
          </a:p>
          <a:p>
            <a:endParaRPr lang="en-US" dirty="0"/>
          </a:p>
        </p:txBody>
      </p:sp>
      <p:sp>
        <p:nvSpPr>
          <p:cNvPr id="4" name="Slide Number Placeholder 3"/>
          <p:cNvSpPr>
            <a:spLocks noGrp="1"/>
          </p:cNvSpPr>
          <p:nvPr>
            <p:ph type="sldNum" sz="quarter" idx="10"/>
          </p:nvPr>
        </p:nvSpPr>
        <p:spPr/>
        <p:txBody>
          <a:bodyPr/>
          <a:lstStyle/>
          <a:p>
            <a:fld id="{4273610D-C2AF-4DDE-BF02-80DFF5CA8284}" type="slidenum">
              <a:rPr lang="en-US" smtClean="0"/>
              <a:t>79</a:t>
            </a:fld>
            <a:endParaRPr lang="en-US"/>
          </a:p>
        </p:txBody>
      </p:sp>
    </p:spTree>
    <p:extLst>
      <p:ext uri="{BB962C8B-B14F-4D97-AF65-F5344CB8AC3E}">
        <p14:creationId xmlns:p14="http://schemas.microsoft.com/office/powerpoint/2010/main" val="28856286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Dosing can change from practice to practice. While some sites use as little as 3.25 mg </a:t>
            </a:r>
            <a:r>
              <a:rPr lang="en-US" dirty="0" err="1"/>
              <a:t>Lupron</a:t>
            </a:r>
            <a:r>
              <a:rPr lang="en-US" dirty="0"/>
              <a:t>, others use up to 11.5 mg. Other practices that differ by provider/site include the administration of </a:t>
            </a:r>
            <a:r>
              <a:rPr lang="en-US" dirty="0" err="1"/>
              <a:t>Cyproterone</a:t>
            </a:r>
            <a:r>
              <a:rPr lang="en-US" dirty="0"/>
              <a:t> acetate and use of stimulation tests.</a:t>
            </a:r>
          </a:p>
          <a:p>
            <a:endParaRPr lang="en-US" dirty="0"/>
          </a:p>
          <a:p>
            <a:r>
              <a:rPr lang="en-US" dirty="0"/>
              <a:t>There is a 22.5 three month long-acting dose. </a:t>
            </a:r>
          </a:p>
          <a:p>
            <a:r>
              <a:rPr lang="en-US" dirty="0"/>
              <a:t>Lupron has gluten.</a:t>
            </a:r>
          </a:p>
          <a:p>
            <a:endParaRPr lang="en-US" dirty="0"/>
          </a:p>
          <a:p>
            <a:r>
              <a:rPr lang="en-US" dirty="0"/>
              <a:t>anti-androgen </a:t>
            </a:r>
            <a:r>
              <a:rPr lang="en-US" dirty="0" err="1"/>
              <a:t>Cyproterone</a:t>
            </a:r>
            <a:r>
              <a:rPr lang="en-US" dirty="0"/>
              <a:t> acetate (</a:t>
            </a:r>
            <a:r>
              <a:rPr lang="en-US" dirty="0" err="1"/>
              <a:t>Androcur</a:t>
            </a:r>
            <a:r>
              <a:rPr lang="en-US" sz="1200" kern="1200" baseline="30000" dirty="0">
                <a:solidFill>
                  <a:schemeClr val="tx1"/>
                </a:solidFill>
                <a:effectLst/>
                <a:latin typeface="Adobe Garamond Pro"/>
                <a:ea typeface="ＭＳ Ｐゴシック" charset="-128"/>
                <a:cs typeface="MS PGothic" charset="0"/>
              </a:rPr>
              <a:t>®</a:t>
            </a:r>
            <a:r>
              <a:rPr lang="en-US" dirty="0"/>
              <a:t>) 50 mg to 100 mg </a:t>
            </a:r>
            <a:r>
              <a:rPr lang="en-US" dirty="0" err="1"/>
              <a:t>qd</a:t>
            </a:r>
            <a:r>
              <a:rPr lang="en-US" dirty="0"/>
              <a:t> not FDA/available US but obtained from overseas</a:t>
            </a:r>
          </a:p>
          <a:p>
            <a:r>
              <a:rPr lang="en-US" dirty="0" err="1"/>
              <a:t>Androcur</a:t>
            </a:r>
            <a:r>
              <a:rPr lang="en-US" sz="1200" kern="1200" baseline="30000" dirty="0">
                <a:solidFill>
                  <a:schemeClr val="tx1"/>
                </a:solidFill>
                <a:effectLst/>
                <a:latin typeface="Adobe Garamond Pro"/>
                <a:ea typeface="ＭＳ Ｐゴシック" charset="-128"/>
                <a:cs typeface="MS PGothic" charset="0"/>
              </a:rPr>
              <a:t>®</a:t>
            </a:r>
            <a:r>
              <a:rPr lang="en-US" dirty="0">
                <a:effectLst/>
              </a:rPr>
              <a:t> </a:t>
            </a:r>
            <a:r>
              <a:rPr lang="en-US" dirty="0"/>
              <a:t>50 mg tablets, Diane-35 contraceptive 2 mg of </a:t>
            </a:r>
            <a:r>
              <a:rPr lang="en-US" dirty="0" err="1"/>
              <a:t>cyproterone</a:t>
            </a:r>
            <a:r>
              <a:rPr lang="en-US" dirty="0"/>
              <a:t> /0.035 mg EE</a:t>
            </a:r>
          </a:p>
          <a:p>
            <a:endParaRPr lang="en-US" dirty="0"/>
          </a:p>
          <a:p>
            <a:endParaRPr lang="en-US" dirty="0"/>
          </a:p>
          <a:p>
            <a:endParaRPr lang="en-US" dirty="0"/>
          </a:p>
        </p:txBody>
      </p:sp>
      <p:sp>
        <p:nvSpPr>
          <p:cNvPr id="167940" name="Slide Number Placeholder 3"/>
          <p:cNvSpPr>
            <a:spLocks noGrp="1"/>
          </p:cNvSpPr>
          <p:nvPr>
            <p:ph type="sldNum" sz="quarter" idx="5"/>
          </p:nvPr>
        </p:nvSpPr>
        <p:spPr bwMode="auto">
          <a:noFill/>
          <a:ln>
            <a:miter lim="800000"/>
            <a:headEnd/>
            <a:tailEnd/>
          </a:ln>
        </p:spPr>
        <p:txBody>
          <a:bodyPr/>
          <a:lstStyle/>
          <a:p>
            <a:fld id="{2DC3D88B-CD98-4E00-B80E-D6A15C3AF6E9}" type="slidenum">
              <a:rPr lang="en-US" smtClean="0"/>
              <a:pPr/>
              <a:t>80</a:t>
            </a:fld>
            <a:endParaRPr lang="en-US" dirty="0"/>
          </a:p>
        </p:txBody>
      </p:sp>
    </p:spTree>
    <p:extLst>
      <p:ext uri="{BB962C8B-B14F-4D97-AF65-F5344CB8AC3E}">
        <p14:creationId xmlns:p14="http://schemas.microsoft.com/office/powerpoint/2010/main" val="2890568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9C0F5-3A21-1842-B46F-8388C5D8C6F6}" type="slidenum">
              <a:rPr lang="en-US" smtClean="0"/>
              <a:t>81</a:t>
            </a:fld>
            <a:endParaRPr lang="en-US"/>
          </a:p>
        </p:txBody>
      </p:sp>
    </p:spTree>
    <p:extLst>
      <p:ext uri="{BB962C8B-B14F-4D97-AF65-F5344CB8AC3E}">
        <p14:creationId xmlns:p14="http://schemas.microsoft.com/office/powerpoint/2010/main" val="2502559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9C0F5-3A21-1842-B46F-8388C5D8C6F6}" type="slidenum">
              <a:rPr lang="en-US" smtClean="0"/>
              <a:t>82</a:t>
            </a:fld>
            <a:endParaRPr lang="en-US"/>
          </a:p>
        </p:txBody>
      </p:sp>
    </p:spTree>
    <p:extLst>
      <p:ext uri="{BB962C8B-B14F-4D97-AF65-F5344CB8AC3E}">
        <p14:creationId xmlns:p14="http://schemas.microsoft.com/office/powerpoint/2010/main" val="4744056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9C0F5-3A21-1842-B46F-8388C5D8C6F6}" type="slidenum">
              <a:rPr lang="en-US" smtClean="0"/>
              <a:t>83</a:t>
            </a:fld>
            <a:endParaRPr lang="en-US"/>
          </a:p>
        </p:txBody>
      </p:sp>
    </p:spTree>
    <p:extLst>
      <p:ext uri="{BB962C8B-B14F-4D97-AF65-F5344CB8AC3E}">
        <p14:creationId xmlns:p14="http://schemas.microsoft.com/office/powerpoint/2010/main" val="2421822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9C0F5-3A21-1842-B46F-8388C5D8C6F6}" type="slidenum">
              <a:rPr lang="en-US" smtClean="0"/>
              <a:t>84</a:t>
            </a:fld>
            <a:endParaRPr lang="en-US"/>
          </a:p>
        </p:txBody>
      </p:sp>
    </p:spTree>
    <p:extLst>
      <p:ext uri="{BB962C8B-B14F-4D97-AF65-F5344CB8AC3E}">
        <p14:creationId xmlns:p14="http://schemas.microsoft.com/office/powerpoint/2010/main" val="472149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Source</a:t>
            </a:r>
            <a:r>
              <a:rPr lang="en-US" dirty="0"/>
              <a:t>:  </a:t>
            </a:r>
            <a:r>
              <a:rPr lang="en-US" dirty="0">
                <a:latin typeface="Adobe Garamond Pro"/>
              </a:rPr>
              <a:t>H </a:t>
            </a:r>
            <a:r>
              <a:rPr lang="en-US" dirty="0" err="1">
                <a:latin typeface="Adobe Garamond Pro"/>
              </a:rPr>
              <a:t>Delemarre</a:t>
            </a:r>
            <a:r>
              <a:rPr lang="en-US" dirty="0">
                <a:latin typeface="Adobe Garamond Pro"/>
              </a:rPr>
              <a:t>-van de Waal. </a:t>
            </a:r>
            <a:r>
              <a:rPr lang="en-US" i="1" dirty="0">
                <a:latin typeface="Adobe Garamond Pro"/>
              </a:rPr>
              <a:t>European J of Endo</a:t>
            </a:r>
            <a:r>
              <a:rPr lang="en-US" dirty="0">
                <a:latin typeface="Adobe Garamond Pro"/>
              </a:rPr>
              <a:t>. 2006</a:t>
            </a:r>
            <a:endParaRPr lang="en-US" dirty="0"/>
          </a:p>
          <a:p>
            <a:endParaRPr lang="en-US" dirty="0"/>
          </a:p>
          <a:p>
            <a:r>
              <a:rPr lang="en-US" dirty="0"/>
              <a:t>The most common concern with the administration of </a:t>
            </a:r>
            <a:r>
              <a:rPr lang="en-US" dirty="0" err="1"/>
              <a:t>GnRHa’s</a:t>
            </a:r>
            <a:r>
              <a:rPr lang="en-US" dirty="0"/>
              <a:t> is the effect on height and bone density. A study of the Dutch protocol that calls for the administration of </a:t>
            </a:r>
            <a:r>
              <a:rPr lang="en-US" dirty="0" err="1"/>
              <a:t>GnRHa’s</a:t>
            </a:r>
            <a:r>
              <a:rPr lang="en-US" dirty="0"/>
              <a:t> starting at age 12 and moving to concomitant administration of cross gender hormones at age 16, shows height is increased for female to male patients by delaying biologic female puberty, and decreased in male to female patients with the administration of estrogen promoting closure of the growth plates. This effect is generally desirable to both respective populations. Bone density may be diminished at the time of </a:t>
            </a:r>
            <a:r>
              <a:rPr lang="en-US" dirty="0" err="1"/>
              <a:t>GnRHa</a:t>
            </a:r>
            <a:r>
              <a:rPr lang="en-US" dirty="0"/>
              <a:t> administration, but is found to catch up when appropriate cross-gender hormones are started.</a:t>
            </a:r>
          </a:p>
          <a:p>
            <a:endParaRPr lang="en-US" dirty="0"/>
          </a:p>
          <a:p>
            <a:pPr eaLnBrk="1" hangingPunct="1"/>
            <a:endParaRPr lang="en-US" dirty="0"/>
          </a:p>
          <a:p>
            <a:pPr eaLnBrk="1" hangingPunct="1"/>
            <a:r>
              <a:rPr lang="en-US" i="1" dirty="0"/>
              <a:t>Slide adapted from</a:t>
            </a:r>
            <a:r>
              <a:rPr lang="en-US" dirty="0"/>
              <a:t>: Olson J. Hormonal Therapy for Transgender Youth. Society for Adolescent Health and Medicine presentation, April 7, 2010. Toronto, ON. </a:t>
            </a:r>
          </a:p>
          <a:p>
            <a:endParaRPr lang="en-US" dirty="0"/>
          </a:p>
        </p:txBody>
      </p:sp>
      <p:sp>
        <p:nvSpPr>
          <p:cNvPr id="16589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18FA708-C75B-414E-84AE-3A1F83D837C1}" type="slidenum">
              <a:rPr lang="en-US" sz="1200">
                <a:latin typeface="Adobe Garamond Pro"/>
              </a:rPr>
              <a:pPr algn="r"/>
              <a:t>85</a:t>
            </a:fld>
            <a:endParaRPr lang="en-US" sz="1200" dirty="0">
              <a:latin typeface="Adobe Garamond Pro"/>
            </a:endParaRPr>
          </a:p>
        </p:txBody>
      </p:sp>
    </p:spTree>
    <p:extLst>
      <p:ext uri="{BB962C8B-B14F-4D97-AF65-F5344CB8AC3E}">
        <p14:creationId xmlns:p14="http://schemas.microsoft.com/office/powerpoint/2010/main" val="6999795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ln>
            <a:miter lim="800000"/>
            <a:headEnd/>
            <a:tailEnd/>
          </a:ln>
        </p:spPr>
        <p:txBody>
          <a:bodyPr/>
          <a:lstStyle/>
          <a:p>
            <a:fld id="{C628AEF5-FF85-4A95-B32D-C3D806398389}" type="slidenum">
              <a:rPr lang="en-US" smtClean="0"/>
              <a:pPr/>
              <a:t>86</a:t>
            </a:fld>
            <a:endParaRPr lang="en-US" dirty="0"/>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Phenotypic transitioning occurs in phases: reversible, partially reversible, irreversible, and surgical. The reversible portion of transition includes the adoption of preferred gender hairstyles, clothing, play, perhaps a new name and suppression of biologic gender puberty. The portions of the reversible phase that do not involve suppression of puberty will sometimes occur before the age of ten. Parents of younger children with gender </a:t>
            </a:r>
            <a:r>
              <a:rPr lang="en-US" dirty="0" err="1"/>
              <a:t>dysphoria</a:t>
            </a:r>
            <a:r>
              <a:rPr lang="en-US" dirty="0"/>
              <a:t> may work with families, friends, teachers, and administrators to create a safe environment for children to present in their preferred gender. Allowing transition prior to puberty is controversial and should be determined by a close evaluation of the potential risks and benefits in a decision-making process between health care providers, parents, and the child.</a:t>
            </a:r>
          </a:p>
          <a:p>
            <a:pPr eaLnBrk="1" hangingPunct="1"/>
            <a:endParaRPr lang="en-US" i="1" dirty="0"/>
          </a:p>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1740932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Let’s move onto another case. B is 16 years old and comes to you with a complaint of a genital rash. </a:t>
            </a:r>
          </a:p>
        </p:txBody>
      </p:sp>
      <p:sp>
        <p:nvSpPr>
          <p:cNvPr id="1689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53E2DB3-78EE-4AEA-A4DD-49A318E01440}" type="slidenum">
              <a:rPr lang="en-US" sz="1200">
                <a:latin typeface="Adobe Garamond Pro"/>
              </a:rPr>
              <a:pPr algn="r"/>
              <a:t>87</a:t>
            </a:fld>
            <a:endParaRPr lang="en-US" sz="1200" dirty="0">
              <a:latin typeface="Adobe Garamond Pro"/>
            </a:endParaRPr>
          </a:p>
        </p:txBody>
      </p:sp>
    </p:spTree>
    <p:extLst>
      <p:ext uri="{BB962C8B-B14F-4D97-AF65-F5344CB8AC3E}">
        <p14:creationId xmlns:p14="http://schemas.microsoft.com/office/powerpoint/2010/main" val="2325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r>
              <a:rPr lang="en-US" dirty="0"/>
              <a:t>Though binary, transgender individuals are often referred to as MTF (male to female) or FTM (female to male). There may be situations, however, where these categories do not hold true. </a:t>
            </a:r>
          </a:p>
          <a:p>
            <a:pPr eaLnBrk="1" hangingPunct="1"/>
            <a:endParaRPr lang="en-US" dirty="0"/>
          </a:p>
          <a:p>
            <a:pPr eaLnBrk="1" hangingPunct="1"/>
            <a:r>
              <a:rPr lang="en-US" dirty="0"/>
              <a:t>The term transition refers to the process and time in which a person goes from one gender to another. </a:t>
            </a:r>
          </a:p>
        </p:txBody>
      </p:sp>
      <p:sp>
        <p:nvSpPr>
          <p:cNvPr id="120836" name="Date Placeholder 3"/>
          <p:cNvSpPr>
            <a:spLocks noGrp="1"/>
          </p:cNvSpPr>
          <p:nvPr>
            <p:ph type="dt" sz="quarter" idx="1"/>
          </p:nvPr>
        </p:nvSpPr>
        <p:spPr>
          <a:noFill/>
        </p:spPr>
        <p:txBody>
          <a:bodyPr/>
          <a:lstStyle/>
          <a:p>
            <a:fld id="{C91D9404-824A-4BED-8A63-1DB7BF224657}" type="datetime1">
              <a:rPr lang="en-US" smtClean="0">
                <a:cs typeface="Arial" pitchFamily="34" charset="0"/>
              </a:rPr>
              <a:pPr/>
              <a:t>1/2/2018</a:t>
            </a:fld>
            <a:endParaRPr lang="en-US" dirty="0">
              <a:cs typeface="Arial" pitchFamily="34" charset="0"/>
            </a:endParaRPr>
          </a:p>
        </p:txBody>
      </p:sp>
      <p:sp>
        <p:nvSpPr>
          <p:cNvPr id="5" name="Footer Placeholder 4"/>
          <p:cNvSpPr>
            <a:spLocks noGrp="1"/>
          </p:cNvSpPr>
          <p:nvPr>
            <p:ph type="ftr" sz="quarter" idx="4"/>
          </p:nvPr>
        </p:nvSpPr>
        <p:spPr/>
        <p:txBody>
          <a:bodyPr/>
          <a:lstStyle/>
          <a:p>
            <a:pPr>
              <a:defRPr/>
            </a:pPr>
            <a:r>
              <a:rPr lang="en-US"/>
              <a:t>Copyright (c) 2006 Southern Arizona Gender Alliance - www.sagatucson.org</a:t>
            </a:r>
          </a:p>
        </p:txBody>
      </p:sp>
      <p:sp>
        <p:nvSpPr>
          <p:cNvPr id="120838" name="Slide Number Placeholder 5"/>
          <p:cNvSpPr>
            <a:spLocks noGrp="1"/>
          </p:cNvSpPr>
          <p:nvPr>
            <p:ph type="sldNum" sz="quarter" idx="5"/>
          </p:nvPr>
        </p:nvSpPr>
        <p:spPr>
          <a:noFill/>
        </p:spPr>
        <p:txBody>
          <a:bodyPr/>
          <a:lstStyle/>
          <a:p>
            <a:fld id="{607E6657-EA10-4555-8A08-7DF7F62D6C47}" type="slidenum">
              <a:rPr lang="en-US" smtClean="0"/>
              <a:pPr/>
              <a:t>11</a:t>
            </a:fld>
            <a:endParaRPr lang="en-US" dirty="0"/>
          </a:p>
        </p:txBody>
      </p:sp>
    </p:spTree>
    <p:extLst>
      <p:ext uri="{BB962C8B-B14F-4D97-AF65-F5344CB8AC3E}">
        <p14:creationId xmlns:p14="http://schemas.microsoft.com/office/powerpoint/2010/main" val="164528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7C607-D6EC-4035-A192-D50266B758C1}" type="slidenum">
              <a:rPr lang="en-US" sz="1200">
                <a:latin typeface="Adobe Garamond Pro"/>
              </a:rPr>
              <a:pPr algn="r"/>
              <a:t>88</a:t>
            </a:fld>
            <a:endParaRPr lang="en-US" sz="1200" dirty="0">
              <a:latin typeface="Adobe Garamond Pro"/>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What are the benefits of initiating hormones in adolescents? </a:t>
            </a:r>
          </a:p>
          <a:p>
            <a:pPr eaLnBrk="1" hangingPunct="1"/>
            <a:endParaRPr lang="en-US" dirty="0"/>
          </a:p>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10563342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A0A2DF2-93DE-4943-BE87-5C028C9692D2}" type="slidenum">
              <a:rPr lang="en-US" sz="1200">
                <a:latin typeface="Adobe Garamond Pro"/>
              </a:rPr>
              <a:pPr algn="r"/>
              <a:t>89</a:t>
            </a:fld>
            <a:endParaRPr lang="en-US" sz="1200" dirty="0">
              <a:latin typeface="Adobe Garamond Pro"/>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2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Potential sources and doses for different types of estrogen. Again, standards of care regarding doses have not been established. </a:t>
            </a:r>
          </a:p>
          <a:p>
            <a:pPr eaLnBrk="1" hangingPunct="1"/>
            <a:endParaRPr lang="en-US" dirty="0"/>
          </a:p>
          <a:p>
            <a:pPr eaLnBrk="1" hangingPunct="1"/>
            <a:r>
              <a:rPr lang="en-US" dirty="0" err="1"/>
              <a:t>Premarin</a:t>
            </a:r>
            <a:r>
              <a:rPr lang="en-US" sz="1200" kern="1200" baseline="30000" dirty="0">
                <a:solidFill>
                  <a:schemeClr val="tx1"/>
                </a:solidFill>
                <a:effectLst/>
                <a:latin typeface="Adobe Garamond Pro"/>
                <a:ea typeface="ＭＳ Ｐゴシック" charset="-128"/>
                <a:cs typeface="MS PGothic" charset="0"/>
              </a:rPr>
              <a:t>®</a:t>
            </a:r>
            <a:r>
              <a:rPr lang="en-US" dirty="0"/>
              <a:t>—1.25–10 mg PO daily or BID—is</a:t>
            </a:r>
            <a:r>
              <a:rPr lang="en-US" baseline="0" dirty="0"/>
              <a:t> a </a:t>
            </a:r>
            <a:r>
              <a:rPr lang="en-US" dirty="0"/>
              <a:t>less desirable option due to increased risk of DVT.</a:t>
            </a:r>
          </a:p>
          <a:p>
            <a:pPr eaLnBrk="1" hangingPunct="1"/>
            <a:endParaRPr lang="en-US" dirty="0"/>
          </a:p>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14818805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https://ceitraining.org/ </a:t>
            </a:r>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90</a:t>
            </a:fld>
            <a:endParaRPr lang="en-US" dirty="0"/>
          </a:p>
        </p:txBody>
      </p:sp>
    </p:spTree>
    <p:extLst>
      <p:ext uri="{BB962C8B-B14F-4D97-AF65-F5344CB8AC3E}">
        <p14:creationId xmlns:p14="http://schemas.microsoft.com/office/powerpoint/2010/main" val="9863803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233D480-7B69-4042-9A8C-07C12FD0B345}" type="slidenum">
              <a:rPr lang="en-US" sz="1200">
                <a:latin typeface="Adobe Garamond Pro"/>
              </a:rPr>
              <a:pPr algn="r"/>
              <a:t>91</a:t>
            </a:fld>
            <a:endParaRPr lang="en-US" sz="1200" dirty="0">
              <a:latin typeface="Adobe Garamond Pro"/>
            </a:endParaRPr>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Expected effects of testosterone therapy include cessation of menses, usually within the first month of therapy, deepening of voice, increased facial and body hair growth, increased clitoral size, increased libido, and enhanced ability to maintain and increase muscle mass. Testosterone will not decrease breast size. </a:t>
            </a:r>
          </a:p>
          <a:p>
            <a:endParaRPr lang="en-US" dirty="0"/>
          </a:p>
          <a:p>
            <a:r>
              <a:rPr lang="en-US" dirty="0"/>
              <a:t>After </a:t>
            </a:r>
            <a:r>
              <a:rPr lang="en-US" dirty="0" err="1"/>
              <a:t>masculinization</a:t>
            </a:r>
            <a:r>
              <a:rPr lang="en-US" dirty="0"/>
              <a:t> has occurred, the testosterone dose can often be decreased for maintenance. If a patient has undergone hysterectomy with </a:t>
            </a:r>
            <a:r>
              <a:rPr lang="en-US" dirty="0" err="1"/>
              <a:t>oophorectomy</a:t>
            </a:r>
            <a:r>
              <a:rPr lang="en-US" dirty="0"/>
              <a:t>, the testosterone dose can often be decreased to 100–150 mg IM every 2 weeks. Serum </a:t>
            </a:r>
            <a:r>
              <a:rPr lang="en-US" dirty="0" err="1"/>
              <a:t>estradiol</a:t>
            </a:r>
            <a:r>
              <a:rPr lang="en-US" dirty="0"/>
              <a:t> levels and luteinizing hormone (LH) levels can document suppression of the hypothalamic–pituitary axis, but these are expensive and not routinely used by primary care physicians caring for FTM patients.</a:t>
            </a:r>
          </a:p>
          <a:p>
            <a:endParaRPr lang="en-US" dirty="0"/>
          </a:p>
          <a:p>
            <a:r>
              <a:rPr lang="en-US" i="1" dirty="0"/>
              <a:t>Source</a:t>
            </a:r>
            <a:r>
              <a:rPr lang="en-US" dirty="0"/>
              <a:t>: Oriel K., </a:t>
            </a:r>
            <a:r>
              <a:rPr lang="en-US" i="0" dirty="0"/>
              <a:t>Journal of the Gay and Lesbian Medical Association 2000;4</a:t>
            </a:r>
            <a:r>
              <a:rPr lang="en-US" dirty="0"/>
              <a:t>:185–194.</a:t>
            </a:r>
          </a:p>
          <a:p>
            <a:endParaRPr lang="en-US" dirty="0"/>
          </a:p>
        </p:txBody>
      </p:sp>
    </p:spTree>
    <p:extLst>
      <p:ext uri="{BB962C8B-B14F-4D97-AF65-F5344CB8AC3E}">
        <p14:creationId xmlns:p14="http://schemas.microsoft.com/office/powerpoint/2010/main" val="34799321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A1E07BB-8ABF-463C-ABDE-A9AEA1F036ED}" type="slidenum">
              <a:rPr lang="en-US" sz="1200">
                <a:latin typeface="Adobe Garamond Pro"/>
              </a:rPr>
              <a:pPr algn="r"/>
              <a:t>92</a:t>
            </a:fld>
            <a:endParaRPr lang="en-US" sz="1200" dirty="0">
              <a:latin typeface="Adobe Garamond Pro"/>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60" name="Rectangle 3"/>
          <p:cNvSpPr>
            <a:spLocks noGrp="1" noChangeArrowheads="1"/>
          </p:cNvSpPr>
          <p:nvPr>
            <p:ph type="body" idx="1"/>
          </p:nvPr>
        </p:nvSpPr>
        <p:spPr bwMode="auto">
          <a:noFill/>
        </p:spPr>
        <p:txBody>
          <a:bodyPr wrap="square" numCol="1" anchor="t" anchorCtr="0" compatLnSpc="1">
            <a:prstTxWarp prst="textNoShape">
              <a:avLst/>
            </a:prstTxWarp>
            <a:normAutofit lnSpcReduction="10000"/>
          </a:bodyPr>
          <a:lstStyle/>
          <a:p>
            <a:pPr eaLnBrk="1" hangingPunct="1"/>
            <a:r>
              <a:rPr lang="en-US" dirty="0" err="1"/>
              <a:t>Spironolactone</a:t>
            </a:r>
            <a:r>
              <a:rPr lang="en-US" dirty="0"/>
              <a:t> is an anti-androgen binding to the androgen receptor. The side effects include </a:t>
            </a:r>
            <a:r>
              <a:rPr lang="en-US" dirty="0" err="1"/>
              <a:t>gynecomastia</a:t>
            </a:r>
            <a:r>
              <a:rPr lang="en-US" dirty="0"/>
              <a:t>, menstrual irregularities and testicular atrophy, ataxia, erectile dysfunction, drowsiness, and rashes.</a:t>
            </a:r>
          </a:p>
          <a:p>
            <a:pPr eaLnBrk="1" hangingPunct="1"/>
            <a:endParaRPr lang="en-US" dirty="0"/>
          </a:p>
          <a:p>
            <a:pPr eaLnBrk="1" hangingPunct="1"/>
            <a:r>
              <a:rPr lang="en-US" dirty="0" err="1"/>
              <a:t>Finasteride</a:t>
            </a:r>
            <a:r>
              <a:rPr lang="en-US" dirty="0"/>
              <a:t> blocks the conversion of testosterone to more powerful androgen </a:t>
            </a:r>
            <a:r>
              <a:rPr lang="en-US" dirty="0" err="1"/>
              <a:t>dihydrotestosterone</a:t>
            </a:r>
            <a:r>
              <a:rPr lang="en-US" dirty="0"/>
              <a:t> by inhibiting 5-alpha </a:t>
            </a:r>
            <a:r>
              <a:rPr lang="en-US" dirty="0" err="1"/>
              <a:t>reductase</a:t>
            </a:r>
            <a:r>
              <a:rPr lang="en-US" dirty="0"/>
              <a:t> in tissues such as the scalp, skin, and prostate. Side effects include impotence, abnormal ejaculation and sexual function, </a:t>
            </a:r>
            <a:r>
              <a:rPr lang="en-US" dirty="0" err="1"/>
              <a:t>gynecomastia</a:t>
            </a:r>
            <a:r>
              <a:rPr lang="en-US" dirty="0"/>
              <a:t>, and testicular pain. </a:t>
            </a:r>
          </a:p>
          <a:p>
            <a:pPr eaLnBrk="1" hangingPunct="1"/>
            <a:endParaRPr lang="en-US" dirty="0"/>
          </a:p>
          <a:p>
            <a:r>
              <a:rPr lang="en-US" dirty="0" err="1"/>
              <a:t>Cyproterone</a:t>
            </a:r>
            <a:r>
              <a:rPr lang="en-US" dirty="0"/>
              <a:t> acetate blocks androgen receptors suppressing test and </a:t>
            </a:r>
            <a:r>
              <a:rPr lang="en-US" dirty="0" err="1"/>
              <a:t>dihydrotestosterone</a:t>
            </a:r>
            <a:r>
              <a:rPr lang="en-US" dirty="0"/>
              <a:t>, suppresses LH.  </a:t>
            </a:r>
          </a:p>
          <a:p>
            <a:r>
              <a:rPr lang="en-US" dirty="0"/>
              <a:t>Has weak progesterone and </a:t>
            </a:r>
            <a:r>
              <a:rPr lang="en-US" dirty="0" err="1"/>
              <a:t>glucocorticoid</a:t>
            </a:r>
            <a:r>
              <a:rPr lang="en-US" dirty="0"/>
              <a:t> activity also decreases LH.</a:t>
            </a:r>
          </a:p>
          <a:p>
            <a:endParaRPr lang="en-US" dirty="0"/>
          </a:p>
          <a:p>
            <a:r>
              <a:rPr lang="en-US" dirty="0"/>
              <a:t>Blockade of adrenal 21-hydroxylase results in the accumulation of androgen precursors which may be converted to testosterone, reducing the efficacy of the </a:t>
            </a:r>
            <a:r>
              <a:rPr lang="en-US" dirty="0" err="1"/>
              <a:t>antiandrogen</a:t>
            </a:r>
            <a:r>
              <a:rPr lang="en-US" dirty="0"/>
              <a:t> treatment. Due to the possibility of increased adrenal androgens, </a:t>
            </a:r>
            <a:r>
              <a:rPr lang="en-US" dirty="0" err="1"/>
              <a:t>cyproterone</a:t>
            </a:r>
            <a:r>
              <a:rPr lang="en-US" dirty="0"/>
              <a:t> acetate is sometimes combined with </a:t>
            </a:r>
            <a:r>
              <a:rPr lang="en-US" dirty="0" err="1"/>
              <a:t>finasteride</a:t>
            </a:r>
            <a:r>
              <a:rPr lang="en-US" dirty="0"/>
              <a:t>. Studies of </a:t>
            </a:r>
            <a:r>
              <a:rPr lang="en-US" dirty="0" err="1"/>
              <a:t>hirsutism</a:t>
            </a:r>
            <a:r>
              <a:rPr lang="en-US" dirty="0"/>
              <a:t> treatment show increased efficacy of this combination over </a:t>
            </a:r>
            <a:r>
              <a:rPr lang="en-US" dirty="0" err="1"/>
              <a:t>cyproterone</a:t>
            </a:r>
            <a:r>
              <a:rPr lang="en-US" dirty="0"/>
              <a:t> alone.</a:t>
            </a:r>
          </a:p>
          <a:p>
            <a:endParaRPr lang="en-US" dirty="0"/>
          </a:p>
          <a:p>
            <a:r>
              <a:rPr lang="en-US" dirty="0"/>
              <a:t>Side effects and risks include liver toxicity at doses in 200 mg+ range, ↑K, ↑ VTE with estrogen</a:t>
            </a:r>
          </a:p>
        </p:txBody>
      </p:sp>
    </p:spTree>
    <p:extLst>
      <p:ext uri="{BB962C8B-B14F-4D97-AF65-F5344CB8AC3E}">
        <p14:creationId xmlns:p14="http://schemas.microsoft.com/office/powerpoint/2010/main" val="9610928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a:lnSpc>
                <a:spcPct val="80000"/>
              </a:lnSpc>
              <a:spcBef>
                <a:spcPts val="3000"/>
              </a:spcBef>
            </a:pPr>
            <a:r>
              <a:rPr lang="en-US" sz="1100" dirty="0"/>
              <a:t>Effects continue at decreasing rate for ≤ 2 years often with a “spurt” of breast growth and other changes after orchiectomy. </a:t>
            </a:r>
            <a:r>
              <a:rPr lang="en-US" sz="1600" dirty="0"/>
              <a:t>Undesirable side effects could include deep venous thrombophlebitis, </a:t>
            </a:r>
            <a:r>
              <a:rPr lang="en-US" sz="1600" dirty="0" err="1"/>
              <a:t>prolactinomas</a:t>
            </a:r>
            <a:r>
              <a:rPr lang="en-US" sz="1600" dirty="0"/>
              <a:t>, hypertension, liver disease, decreased libido, and potential biological female risk of breast cancer. Anti-androgens can cause hyperkalemia and decreased blood pressure. Most male-to-female patients receiving cross-gender hormones will experience a decrease in testicular mass, penis size, and fertility.</a:t>
            </a:r>
          </a:p>
          <a:p>
            <a:pPr>
              <a:lnSpc>
                <a:spcPct val="80000"/>
              </a:lnSpc>
              <a:spcBef>
                <a:spcPts val="3000"/>
              </a:spcBef>
            </a:pPr>
            <a:endParaRPr lang="en-US" sz="1600" dirty="0"/>
          </a:p>
          <a:p>
            <a:pPr eaLnBrk="1" hangingPunct="1"/>
            <a:r>
              <a:rPr lang="en-US" sz="1600" dirty="0"/>
              <a:t>There is also an increased risk of VTE on oral estradiol.</a:t>
            </a:r>
          </a:p>
          <a:p>
            <a:pPr eaLnBrk="1" hangingPunct="1"/>
            <a:endParaRPr lang="en-US" sz="1600" dirty="0"/>
          </a:p>
          <a:p>
            <a:pPr eaLnBrk="1" hangingPunct="1"/>
            <a:r>
              <a:rPr lang="en-US" sz="1600" dirty="0"/>
              <a:t>There have been three cases of breast cancer, three cases of prostate cancer, and three benign </a:t>
            </a:r>
            <a:r>
              <a:rPr lang="en-US" sz="1600" dirty="0" err="1"/>
              <a:t>prolactinomas</a:t>
            </a:r>
            <a:r>
              <a:rPr lang="en-US" sz="1600" dirty="0"/>
              <a:t> in the literature.  </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dirty="0">
                <a:effectLst/>
                <a:latin typeface="Arial" panose="020B0604020202020204" pitchFamily="34" charset="0"/>
              </a:rPr>
              <a:t>References:</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dirty="0">
                <a:effectLst/>
                <a:latin typeface="Arial" panose="020B0604020202020204" pitchFamily="34" charset="0"/>
              </a:rPr>
              <a:t>Price TM, </a:t>
            </a:r>
            <a:r>
              <a:rPr lang="en-US" sz="1600" b="0" i="0" u="none" strike="noStrike" dirty="0" err="1">
                <a:effectLst/>
                <a:latin typeface="Arial" panose="020B0604020202020204" pitchFamily="34" charset="0"/>
              </a:rPr>
              <a:t>Blauer</a:t>
            </a:r>
            <a:r>
              <a:rPr lang="en-US" sz="1600" b="0" i="0" u="none" strike="noStrike" dirty="0">
                <a:effectLst/>
                <a:latin typeface="Arial" panose="020B0604020202020204" pitchFamily="34" charset="0"/>
              </a:rPr>
              <a:t> KL, Hansen M, et al. Single-dose pharmacokinetics of sublingual versus oral administration of micronized 17 beta-estradiol. </a:t>
            </a:r>
            <a:r>
              <a:rPr lang="en-US" sz="1600" b="0" i="0" u="none" strike="noStrike" dirty="0" err="1">
                <a:effectLst/>
                <a:latin typeface="Arial" panose="020B0604020202020204" pitchFamily="34" charset="0"/>
              </a:rPr>
              <a:t>Obstet</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Gynecol</a:t>
            </a:r>
            <a:r>
              <a:rPr lang="en-US" sz="1600" b="0" i="0" u="none" strike="noStrike" dirty="0">
                <a:effectLst/>
                <a:latin typeface="Arial" panose="020B0604020202020204" pitchFamily="34" charset="0"/>
              </a:rPr>
              <a:t> 1997; 89:340.</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dirty="0" err="1">
                <a:effectLst/>
                <a:latin typeface="Arial" panose="020B0604020202020204" pitchFamily="34" charset="0"/>
              </a:rPr>
              <a:t>Hannema</a:t>
            </a:r>
            <a:r>
              <a:rPr lang="en-US" sz="1600" b="0" i="0" u="none" strike="noStrike" dirty="0">
                <a:effectLst/>
                <a:latin typeface="Arial" panose="020B0604020202020204" pitchFamily="34" charset="0"/>
              </a:rPr>
              <a:t> SE, </a:t>
            </a:r>
            <a:r>
              <a:rPr lang="en-US" sz="1600" b="0" i="0" u="none" strike="noStrike" dirty="0" err="1">
                <a:effectLst/>
                <a:latin typeface="Arial" panose="020B0604020202020204" pitchFamily="34" charset="0"/>
              </a:rPr>
              <a:t>Schagen</a:t>
            </a:r>
            <a:r>
              <a:rPr lang="en-US" sz="1600" b="0" i="0" u="none" strike="noStrike" dirty="0">
                <a:effectLst/>
                <a:latin typeface="Arial" panose="020B0604020202020204" pitchFamily="34" charset="0"/>
              </a:rPr>
              <a:t> SEE, Cohen-</a:t>
            </a:r>
            <a:r>
              <a:rPr lang="en-US" sz="1600" b="0" i="0" u="none" strike="noStrike" dirty="0" err="1">
                <a:effectLst/>
                <a:latin typeface="Arial" panose="020B0604020202020204" pitchFamily="34" charset="0"/>
              </a:rPr>
              <a:t>Kettenis</a:t>
            </a:r>
            <a:r>
              <a:rPr lang="en-US" sz="1600" b="0" i="0" u="none" strike="noStrike" dirty="0">
                <a:effectLst/>
                <a:latin typeface="Arial" panose="020B0604020202020204" pitchFamily="34" charset="0"/>
              </a:rPr>
              <a:t> PT, </a:t>
            </a:r>
            <a:r>
              <a:rPr lang="en-US" sz="1600" b="0" i="0" u="none" strike="noStrike" dirty="0" err="1">
                <a:effectLst/>
                <a:latin typeface="Arial" panose="020B0604020202020204" pitchFamily="34" charset="0"/>
              </a:rPr>
              <a:t>Delemarre</a:t>
            </a:r>
            <a:r>
              <a:rPr lang="en-US" sz="1600" b="0" i="0" u="none" strike="noStrike" dirty="0">
                <a:effectLst/>
                <a:latin typeface="Arial" panose="020B0604020202020204" pitchFamily="34" charset="0"/>
              </a:rPr>
              <a:t>-van de Waal HA. The efficacy and safety of pubertal induction using 17beta-estradiol in </a:t>
            </a:r>
            <a:r>
              <a:rPr lang="en-US" sz="1600" b="0" i="0" u="none" strike="noStrike" dirty="0" err="1">
                <a:effectLst/>
                <a:latin typeface="Arial" panose="020B0604020202020204" pitchFamily="34" charset="0"/>
              </a:rPr>
              <a:t>transgirls</a:t>
            </a:r>
            <a:r>
              <a:rPr lang="en-US" sz="1600" b="0" i="0" u="none" strike="noStrike" dirty="0">
                <a:effectLst/>
                <a:latin typeface="Arial" panose="020B0604020202020204" pitchFamily="34" charset="0"/>
              </a:rPr>
              <a:t>. J </a:t>
            </a:r>
            <a:r>
              <a:rPr lang="en-US" sz="1600" b="0" i="0" u="none" strike="noStrike" dirty="0" err="1">
                <a:effectLst/>
                <a:latin typeface="Arial" panose="020B0604020202020204" pitchFamily="34" charset="0"/>
              </a:rPr>
              <a:t>Clin</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Endocrinol</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Metab</a:t>
            </a:r>
            <a:r>
              <a:rPr lang="en-US" sz="1600" b="0" i="0" u="none" strike="noStrike" dirty="0">
                <a:effectLst/>
                <a:latin typeface="Arial" panose="020B0604020202020204" pitchFamily="34" charset="0"/>
              </a:rPr>
              <a:t> 2017.</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dirty="0">
                <a:effectLst/>
                <a:latin typeface="Arial" panose="020B0604020202020204" pitchFamily="34" charset="0"/>
              </a:rPr>
              <a:t>Moore E, Wisniewski A, </a:t>
            </a:r>
            <a:r>
              <a:rPr lang="en-US" sz="1600" b="0" i="0" u="none" strike="noStrike" dirty="0" err="1">
                <a:effectLst/>
                <a:latin typeface="Arial" panose="020B0604020202020204" pitchFamily="34" charset="0"/>
              </a:rPr>
              <a:t>Dobs</a:t>
            </a:r>
            <a:r>
              <a:rPr lang="en-US" sz="1600" b="0" i="0" u="none" strike="noStrike" dirty="0">
                <a:effectLst/>
                <a:latin typeface="Arial" panose="020B0604020202020204" pitchFamily="34" charset="0"/>
              </a:rPr>
              <a:t> A. Endocrine treatment of transsexual people: a review of treatment regimens, outcomes, and adverse effects. J </a:t>
            </a:r>
            <a:r>
              <a:rPr lang="en-US" sz="1600" b="0" i="0" u="none" strike="noStrike" dirty="0" err="1">
                <a:effectLst/>
                <a:latin typeface="Arial" panose="020B0604020202020204" pitchFamily="34" charset="0"/>
              </a:rPr>
              <a:t>Clin</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Endocrinol</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Metab</a:t>
            </a:r>
            <a:r>
              <a:rPr lang="en-US" sz="1600" b="0" i="0" u="none" strike="noStrike" dirty="0">
                <a:effectLst/>
                <a:latin typeface="Arial" panose="020B0604020202020204" pitchFamily="34" charset="0"/>
              </a:rPr>
              <a:t> 2003; 88:3467.</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dirty="0">
                <a:effectLst/>
                <a:latin typeface="Arial" panose="020B0604020202020204" pitchFamily="34" charset="0"/>
              </a:rPr>
              <a:t>Meyer WJ 3rd, Webb A, Stuart CA, et al. Physical and hormonal evaluation of transsexual patients: a longitudinal study. Arch Sex </a:t>
            </a:r>
            <a:r>
              <a:rPr lang="en-US" sz="1600" b="0" i="0" u="none" strike="noStrike" dirty="0" err="1">
                <a:effectLst/>
                <a:latin typeface="Arial" panose="020B0604020202020204" pitchFamily="34" charset="0"/>
              </a:rPr>
              <a:t>Behav</a:t>
            </a:r>
            <a:r>
              <a:rPr lang="en-US" sz="1600" b="0" i="0" u="none" strike="noStrike" dirty="0">
                <a:effectLst/>
                <a:latin typeface="Arial" panose="020B0604020202020204" pitchFamily="34" charset="0"/>
              </a:rPr>
              <a:t> 1986; 15:121.</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dirty="0" err="1">
                <a:effectLst/>
                <a:latin typeface="Arial" panose="020B0604020202020204" pitchFamily="34" charset="0"/>
              </a:rPr>
              <a:t>Tangpricha</a:t>
            </a:r>
            <a:r>
              <a:rPr lang="en-US" sz="1600" b="0" i="0" u="none" strike="noStrike" dirty="0">
                <a:effectLst/>
                <a:latin typeface="Arial" panose="020B0604020202020204" pitchFamily="34" charset="0"/>
              </a:rPr>
              <a:t> V, </a:t>
            </a:r>
            <a:r>
              <a:rPr lang="en-US" sz="1600" b="0" i="0" u="none" strike="noStrike" dirty="0" err="1">
                <a:effectLst/>
                <a:latin typeface="Arial" panose="020B0604020202020204" pitchFamily="34" charset="0"/>
              </a:rPr>
              <a:t>Ducharme</a:t>
            </a:r>
            <a:r>
              <a:rPr lang="en-US" sz="1600" b="0" i="0" u="none" strike="noStrike" dirty="0">
                <a:effectLst/>
                <a:latin typeface="Arial" panose="020B0604020202020204" pitchFamily="34" charset="0"/>
              </a:rPr>
              <a:t> SH, Barber TW, </a:t>
            </a:r>
            <a:r>
              <a:rPr lang="en-US" sz="1600" b="0" i="0" u="none" strike="noStrike" dirty="0" err="1">
                <a:effectLst/>
                <a:latin typeface="Arial" panose="020B0604020202020204" pitchFamily="34" charset="0"/>
              </a:rPr>
              <a:t>Chipkin</a:t>
            </a:r>
            <a:r>
              <a:rPr lang="en-US" sz="1600" b="0" i="0" u="none" strike="noStrike" dirty="0">
                <a:effectLst/>
                <a:latin typeface="Arial" panose="020B0604020202020204" pitchFamily="34" charset="0"/>
              </a:rPr>
              <a:t> SR. </a:t>
            </a:r>
            <a:r>
              <a:rPr lang="en-US" sz="1600" b="0" i="0" u="none" strike="noStrike" dirty="0" err="1">
                <a:effectLst/>
                <a:latin typeface="Arial" panose="020B0604020202020204" pitchFamily="34" charset="0"/>
              </a:rPr>
              <a:t>Endocrinologic</a:t>
            </a:r>
            <a:r>
              <a:rPr lang="en-US" sz="1600" b="0" i="0" u="none" strike="noStrike" dirty="0">
                <a:effectLst/>
                <a:latin typeface="Arial" panose="020B0604020202020204" pitchFamily="34" charset="0"/>
              </a:rPr>
              <a:t> treatment of gender identity disorders. </a:t>
            </a:r>
            <a:r>
              <a:rPr lang="en-US" sz="1600" b="0" i="0" u="none" strike="noStrike" dirty="0" err="1">
                <a:effectLst/>
                <a:latin typeface="Arial" panose="020B0604020202020204" pitchFamily="34" charset="0"/>
              </a:rPr>
              <a:t>Endocr</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Pract</a:t>
            </a:r>
            <a:r>
              <a:rPr lang="en-US" sz="1600" b="0" i="0" u="none" strike="noStrike" dirty="0">
                <a:effectLst/>
                <a:latin typeface="Arial" panose="020B0604020202020204" pitchFamily="34" charset="0"/>
              </a:rPr>
              <a:t> 2003; 9:12.</a:t>
            </a:r>
          </a:p>
          <a:p>
            <a:pPr marL="0" algn="l" rtl="0" eaLnBrk="1" fontAlgn="t" latinLnBrk="0" hangingPunct="1">
              <a:spcBef>
                <a:spcPts val="0"/>
              </a:spcBef>
              <a:spcAft>
                <a:spcPts val="0"/>
              </a:spcAft>
            </a:pP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000" b="0" i="0" u="none" strike="noStrike" kern="1200" dirty="0" err="1">
                <a:solidFill>
                  <a:srgbClr val="000000"/>
                </a:solidFill>
                <a:effectLst/>
                <a:latin typeface="arial" panose="020B0604020202020204" pitchFamily="34" charset="0"/>
              </a:rPr>
              <a:t>Jarin</a:t>
            </a:r>
            <a:r>
              <a:rPr lang="en-US" sz="1000" b="0" i="0" u="none" strike="noStrike" kern="1200" dirty="0">
                <a:solidFill>
                  <a:srgbClr val="000000"/>
                </a:solidFill>
                <a:effectLst/>
                <a:latin typeface="arial" panose="020B0604020202020204" pitchFamily="34" charset="0"/>
              </a:rPr>
              <a:t> J, Pine-</a:t>
            </a:r>
            <a:r>
              <a:rPr lang="en-US" sz="1000" b="0" i="0" u="none" strike="noStrike" kern="1200" dirty="0" err="1">
                <a:solidFill>
                  <a:srgbClr val="000000"/>
                </a:solidFill>
                <a:effectLst/>
                <a:latin typeface="arial" panose="020B0604020202020204" pitchFamily="34" charset="0"/>
              </a:rPr>
              <a:t>Twaddell</a:t>
            </a:r>
            <a:r>
              <a:rPr lang="en-US" sz="1000" b="0" i="0" u="none" strike="noStrike" kern="1200" dirty="0">
                <a:solidFill>
                  <a:srgbClr val="000000"/>
                </a:solidFill>
                <a:effectLst/>
                <a:latin typeface="arial" panose="020B0604020202020204" pitchFamily="34" charset="0"/>
              </a:rPr>
              <a:t> E, Trotman G, et al. Cross-sex hormones and metabolic parameters in adolescents with gender dysphoria. Pediatrics 2017; 139:e20163173.</a:t>
            </a:r>
            <a:endParaRPr lang="en-US" sz="1600" b="0" i="0" u="none" strike="noStrike" dirty="0">
              <a:effectLst/>
              <a:latin typeface="Arial" panose="020B0604020202020204" pitchFamily="34" charset="0"/>
            </a:endParaRPr>
          </a:p>
          <a:p>
            <a:pPr>
              <a:lnSpc>
                <a:spcPct val="80000"/>
              </a:lnSpc>
              <a:spcBef>
                <a:spcPts val="3000"/>
              </a:spcBef>
            </a:pPr>
            <a:endParaRPr lang="en-US" sz="1000" dirty="0"/>
          </a:p>
          <a:p>
            <a:pPr>
              <a:lnSpc>
                <a:spcPct val="80000"/>
              </a:lnSpc>
              <a:spcBef>
                <a:spcPts val="3000"/>
              </a:spcBef>
            </a:pPr>
            <a:endParaRPr lang="en-US" sz="1000" dirty="0"/>
          </a:p>
        </p:txBody>
      </p:sp>
      <p:sp>
        <p:nvSpPr>
          <p:cNvPr id="177156" name="Slide Number Placeholder 3"/>
          <p:cNvSpPr>
            <a:spLocks noGrp="1"/>
          </p:cNvSpPr>
          <p:nvPr>
            <p:ph type="sldNum" sz="quarter" idx="5"/>
          </p:nvPr>
        </p:nvSpPr>
        <p:spPr bwMode="auto">
          <a:noFill/>
          <a:ln>
            <a:miter lim="800000"/>
            <a:headEnd/>
            <a:tailEnd/>
          </a:ln>
        </p:spPr>
        <p:txBody>
          <a:bodyPr/>
          <a:lstStyle/>
          <a:p>
            <a:fld id="{AA143AB3-FB4F-4256-A550-1E1BA12B8A60}" type="slidenum">
              <a:rPr lang="en-US" smtClean="0"/>
              <a:pPr/>
              <a:t>93</a:t>
            </a:fld>
            <a:endParaRPr lang="en-US" dirty="0"/>
          </a:p>
        </p:txBody>
      </p:sp>
    </p:spTree>
    <p:extLst>
      <p:ext uri="{BB962C8B-B14F-4D97-AF65-F5344CB8AC3E}">
        <p14:creationId xmlns:p14="http://schemas.microsoft.com/office/powerpoint/2010/main" val="24668806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a:solidFill>
                  <a:schemeClr val="tx1"/>
                </a:solidFill>
                <a:effectLst/>
                <a:latin typeface="Adobe Garamond Pro"/>
                <a:ea typeface="ＭＳ Ｐゴシック" charset="-128"/>
                <a:cs typeface="MS PGothic" charset="0"/>
              </a:rPr>
              <a:t>A liquid chromatography–tandem mass spectrometry (LC-MS/MS) method</a:t>
            </a:r>
            <a:endParaRPr lang="en-US" dirty="0"/>
          </a:p>
        </p:txBody>
      </p:sp>
      <p:sp>
        <p:nvSpPr>
          <p:cNvPr id="180228" name="Slide Number Placeholder 3"/>
          <p:cNvSpPr>
            <a:spLocks noGrp="1"/>
          </p:cNvSpPr>
          <p:nvPr>
            <p:ph type="sldNum" sz="quarter" idx="5"/>
          </p:nvPr>
        </p:nvSpPr>
        <p:spPr bwMode="auto">
          <a:noFill/>
          <a:ln>
            <a:miter lim="800000"/>
            <a:headEnd/>
            <a:tailEnd/>
          </a:ln>
        </p:spPr>
        <p:txBody>
          <a:bodyPr/>
          <a:lstStyle/>
          <a:p>
            <a:fld id="{EB8D0586-2D7A-49F5-97A0-6668BF5EBE0B}" type="slidenum">
              <a:rPr lang="en-US" smtClean="0"/>
              <a:pPr/>
              <a:t>94</a:t>
            </a:fld>
            <a:endParaRPr lang="en-US" dirty="0"/>
          </a:p>
        </p:txBody>
      </p:sp>
    </p:spTree>
    <p:extLst>
      <p:ext uri="{BB962C8B-B14F-4D97-AF65-F5344CB8AC3E}">
        <p14:creationId xmlns:p14="http://schemas.microsoft.com/office/powerpoint/2010/main" val="18887824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r>
              <a:rPr lang="en-US" b="1" dirty="0"/>
              <a:t>There is not a common protocol that all providers use when administering hormone therapy to transgender patients. </a:t>
            </a:r>
          </a:p>
          <a:p>
            <a:endParaRPr lang="en-US" dirty="0"/>
          </a:p>
          <a:p>
            <a:r>
              <a:rPr lang="en-US" dirty="0"/>
              <a:t>Laboratory follow-up should include a liver function testing, and potassium levels at three and six months and yearly thereafter. </a:t>
            </a:r>
            <a:r>
              <a:rPr lang="en-US" dirty="0" err="1"/>
              <a:t>Prolactin</a:t>
            </a:r>
            <a:r>
              <a:rPr lang="en-US" dirty="0"/>
              <a:t> levels may be drawn after six months of therapy, then yearly for three years. Lipid profiles should be followed regularly, especially for those with elevated or borderline values. Serum testosterone levels within the normal female range help document adequate hypothalamic–pituitary suppression, but are expensive. They can be especially helpful when making decisions about whether to increase estrogen doses. </a:t>
            </a:r>
            <a:r>
              <a:rPr lang="en-US" sz="2800" dirty="0"/>
              <a:t>Some check estrogen as well if expected results are not seen, or if there is potential for the patient to be over- or under-dosing. The goal level for is </a:t>
            </a:r>
            <a:r>
              <a:rPr lang="en-US" sz="2800" dirty="0">
                <a:solidFill>
                  <a:srgbClr val="CC66FF"/>
                </a:solidFill>
              </a:rPr>
              <a:t>200 pg/</a:t>
            </a:r>
            <a:r>
              <a:rPr lang="en-US" sz="2800" dirty="0" err="1">
                <a:solidFill>
                  <a:srgbClr val="CC66FF"/>
                </a:solidFill>
              </a:rPr>
              <a:t>mL.</a:t>
            </a:r>
            <a:endParaRPr lang="en-US" dirty="0"/>
          </a:p>
          <a:p>
            <a:endParaRPr lang="en-US" dirty="0"/>
          </a:p>
          <a:p>
            <a:endParaRPr lang="en-US" dirty="0"/>
          </a:p>
          <a:p>
            <a:endParaRPr lang="en-US" dirty="0"/>
          </a:p>
          <a:p>
            <a:endParaRPr lang="en-US" dirty="0"/>
          </a:p>
        </p:txBody>
      </p:sp>
      <p:sp>
        <p:nvSpPr>
          <p:cNvPr id="181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75A3FB0-1AAE-4713-A9FD-4B7BA4019087}" type="slidenum">
              <a:rPr lang="en-US" sz="1200">
                <a:latin typeface="Adobe Garamond Pro"/>
              </a:rPr>
              <a:pPr algn="r"/>
              <a:t>95</a:t>
            </a:fld>
            <a:endParaRPr lang="en-US" sz="1200" dirty="0">
              <a:latin typeface="Adobe Garamond Pro"/>
            </a:endParaRPr>
          </a:p>
        </p:txBody>
      </p:sp>
    </p:spTree>
    <p:extLst>
      <p:ext uri="{BB962C8B-B14F-4D97-AF65-F5344CB8AC3E}">
        <p14:creationId xmlns:p14="http://schemas.microsoft.com/office/powerpoint/2010/main" val="34211556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a:lstStyle/>
          <a:p>
            <a:fld id="{FBAD22C8-8910-4AD3-844D-805E7B6B2235}" type="slidenum">
              <a:rPr lang="en-US" smtClean="0"/>
              <a:pPr/>
              <a:t>96</a:t>
            </a:fld>
            <a:endParaRPr lang="en-US" dirty="0"/>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r>
              <a:rPr lang="en-US" dirty="0"/>
              <a:t>During subsequent visits, providers should enquire about body changes, breast development, and mood. One should discuss the social impact of transitioning and understand the patient’s perspective on body changes. It is quite common for patient to be frustrated about the length of time required to transition, be disappointed in breast size, and feel shame in their ability to “pass” as female. Although most breast development occurs in the first 1–2 years of hormonal therapy, 4–6 years may be required for full maturation. Specific techniques for measuring and quantifying breast development are described elsewhere for those interested.</a:t>
            </a:r>
          </a:p>
          <a:p>
            <a:endParaRPr lang="en-US" dirty="0"/>
          </a:p>
          <a:p>
            <a:r>
              <a:rPr lang="en-US" dirty="0"/>
              <a:t>Usual health-care maintenance is also a critical part of subsequent visits. This includes: minimizing coronary artery disease risk factors, reinforcing safer sexual practices, and performing sexually transmitted disease screening when appropriate. </a:t>
            </a:r>
          </a:p>
          <a:p>
            <a:endParaRPr lang="en-US" dirty="0"/>
          </a:p>
          <a:p>
            <a:r>
              <a:rPr lang="en-US" dirty="0"/>
              <a:t>Mammography is generally recommended after 10 years of hormonal therapy for women older than 40, although there is no data to support or refute this practice. Given the controversial nature of prostate specific antigen (PSA) screening for men with normal testosterone levels (35), PSA screening is probably not indicated for MTF women whose testosterone levels are suppressed.</a:t>
            </a:r>
          </a:p>
        </p:txBody>
      </p:sp>
    </p:spTree>
    <p:extLst>
      <p:ext uri="{BB962C8B-B14F-4D97-AF65-F5344CB8AC3E}">
        <p14:creationId xmlns:p14="http://schemas.microsoft.com/office/powerpoint/2010/main" val="22543643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a:lstStyle/>
          <a:p>
            <a:fld id="{FBAD22C8-8910-4AD3-844D-805E7B6B2235}" type="slidenum">
              <a:rPr lang="en-US" smtClean="0"/>
              <a:pPr/>
              <a:t>97</a:t>
            </a:fld>
            <a:endParaRPr lang="en-US" dirty="0"/>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r>
              <a:rPr lang="en-US" dirty="0"/>
              <a:t>During subsequent visits, providers should enquire about body changes, breast development, and mood. One should discuss the social impact of transitioning and understand the patient’s perspective on body changes. It is quite common for patient to be frustrated about the length of time required to transition, be disappointed in breast size, and feel shame in their ability to “pass” as female. Although most breast development occurs in the first 1–2 years of hormonal therapy, 4–6 years may be required for full maturation. Specific techniques for measuring and quantifying breast development are described elsewhere for those interested.</a:t>
            </a:r>
          </a:p>
          <a:p>
            <a:endParaRPr lang="en-US" dirty="0"/>
          </a:p>
          <a:p>
            <a:r>
              <a:rPr lang="en-US" dirty="0"/>
              <a:t>Usual health-care maintenance is also a critical part of subsequent visits. This includes: minimizing coronary artery disease risk factors, reinforcing safer sexual practices, and performing sexually transmitted disease screening when appropriate. </a:t>
            </a:r>
          </a:p>
          <a:p>
            <a:endParaRPr lang="en-US" dirty="0"/>
          </a:p>
          <a:p>
            <a:r>
              <a:rPr lang="en-US" dirty="0"/>
              <a:t>Mammography is generally recommended after 10 years of hormonal therapy for women older than 40, although there is no data to support or refute this practice. Given the controversial nature of prostate specific antigen (PSA) screening for men with normal testosterone levels (35), PSA screening is probably not indicated for MTF women whose testosterone levels are suppressed.</a:t>
            </a:r>
          </a:p>
        </p:txBody>
      </p:sp>
    </p:spTree>
    <p:extLst>
      <p:ext uri="{BB962C8B-B14F-4D97-AF65-F5344CB8AC3E}">
        <p14:creationId xmlns:p14="http://schemas.microsoft.com/office/powerpoint/2010/main" val="225436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orientation refers to an individual’s pattern of physical and emotional arousal toward other people.</a:t>
            </a:r>
          </a:p>
          <a:p>
            <a:r>
              <a:rPr lang="en-US" dirty="0"/>
              <a:t>Complex personal, developmental, cultural, and social variables effect one’s ability to accept, act out, or act against specific aspects of physical and emotional arousal, particularly in developmental stages.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Source</a:t>
            </a:r>
            <a:r>
              <a:rPr lang="en-US" dirty="0"/>
              <a:t>: </a:t>
            </a:r>
            <a:r>
              <a:rPr lang="en-US" dirty="0" err="1"/>
              <a:t>Frankowski</a:t>
            </a:r>
            <a:r>
              <a:rPr lang="en-US" dirty="0"/>
              <a:t> B. Sexual Orientation and Adolescents. </a:t>
            </a:r>
            <a:r>
              <a:rPr lang="en-US" i="1" dirty="0"/>
              <a:t>Pediatrics </a:t>
            </a:r>
            <a:r>
              <a:rPr lang="en-US" dirty="0"/>
              <a:t>2004;113:1827–1832.</a:t>
            </a:r>
          </a:p>
          <a:p>
            <a:endParaRPr lang="en-US" dirty="0"/>
          </a:p>
        </p:txBody>
      </p:sp>
      <p:sp>
        <p:nvSpPr>
          <p:cNvPr id="4" name="Slide Number Placeholder 3"/>
          <p:cNvSpPr>
            <a:spLocks noGrp="1"/>
          </p:cNvSpPr>
          <p:nvPr>
            <p:ph type="sldNum" sz="quarter" idx="10"/>
          </p:nvPr>
        </p:nvSpPr>
        <p:spPr/>
        <p:txBody>
          <a:bodyPr/>
          <a:lstStyle/>
          <a:p>
            <a:pPr>
              <a:defRPr/>
            </a:pPr>
            <a:fld id="{8820E682-62E0-409E-98EA-B8105CAEA837}" type="slidenum">
              <a:rPr lang="en-US" smtClean="0"/>
              <a:pPr>
                <a:defRPr/>
              </a:pPr>
              <a:t>12</a:t>
            </a:fld>
            <a:endParaRPr lang="en-US" dirty="0"/>
          </a:p>
        </p:txBody>
      </p:sp>
    </p:spTree>
    <p:extLst>
      <p:ext uri="{BB962C8B-B14F-4D97-AF65-F5344CB8AC3E}">
        <p14:creationId xmlns:p14="http://schemas.microsoft.com/office/powerpoint/2010/main" val="6821762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b="0" i="0" u="sng" kern="1200" dirty="0">
                <a:solidFill>
                  <a:schemeClr val="tx1"/>
                </a:solidFill>
                <a:effectLst/>
                <a:latin typeface="Adobe Garamond Pro"/>
                <a:ea typeface="ＭＳ Ｐゴシック" charset="-128"/>
                <a:cs typeface="MS PGothic" charset="0"/>
                <a:hlinkClick r:id="rId3" tooltip="Journal of human reproductive sciences."/>
              </a:rPr>
              <a:t>J Hum </a:t>
            </a:r>
            <a:r>
              <a:rPr lang="en-US" sz="1200" b="0" i="0" u="sng" kern="1200" dirty="0" err="1">
                <a:solidFill>
                  <a:schemeClr val="tx1"/>
                </a:solidFill>
                <a:effectLst/>
                <a:latin typeface="Adobe Garamond Pro"/>
                <a:ea typeface="ＭＳ Ｐゴシック" charset="-128"/>
                <a:cs typeface="MS PGothic" charset="0"/>
                <a:hlinkClick r:id="rId3" tooltip="Journal of human reproductive sciences."/>
              </a:rPr>
              <a:t>Reprod</a:t>
            </a:r>
            <a:r>
              <a:rPr lang="en-US" sz="1200" b="0" i="0" u="sng" kern="1200" dirty="0">
                <a:solidFill>
                  <a:schemeClr val="tx1"/>
                </a:solidFill>
                <a:effectLst/>
                <a:latin typeface="Adobe Garamond Pro"/>
                <a:ea typeface="ＭＳ Ｐゴシック" charset="-128"/>
                <a:cs typeface="MS PGothic" charset="0"/>
                <a:hlinkClick r:id="rId3" tooltip="Journal of human reproductive sciences."/>
              </a:rPr>
              <a:t> Sci.</a:t>
            </a:r>
            <a:r>
              <a:rPr lang="en-US" sz="1200" b="0" i="0" kern="1200" dirty="0">
                <a:solidFill>
                  <a:schemeClr val="tx1"/>
                </a:solidFill>
                <a:effectLst/>
                <a:latin typeface="Adobe Garamond Pro"/>
                <a:ea typeface="ＭＳ Ｐゴシック" charset="-128"/>
                <a:cs typeface="MS PGothic" charset="0"/>
              </a:rPr>
              <a:t> 2010 Jan;3(1):2-7.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10.4103/0974-1208.63113.</a:t>
            </a:r>
          </a:p>
          <a:p>
            <a:r>
              <a:rPr lang="en-US" sz="1200" b="1" i="0" kern="1200" dirty="0">
                <a:solidFill>
                  <a:schemeClr val="tx1"/>
                </a:solidFill>
                <a:effectLst/>
                <a:latin typeface="Adobe Garamond Pro"/>
                <a:ea typeface="ＭＳ Ｐゴシック" charset="-128"/>
                <a:cs typeface="MS PGothic" charset="0"/>
              </a:rPr>
              <a:t>Fertility preservation in young cancer patients.</a:t>
            </a:r>
          </a:p>
          <a:p>
            <a:r>
              <a:rPr lang="en-US" sz="1200" b="0" i="0" u="sng" kern="1200" dirty="0">
                <a:solidFill>
                  <a:schemeClr val="tx1"/>
                </a:solidFill>
                <a:effectLst/>
                <a:latin typeface="Adobe Garamond Pro"/>
                <a:ea typeface="ＭＳ Ｐゴシック" charset="-128"/>
                <a:cs typeface="MS PGothic" charset="0"/>
                <a:hlinkClick r:id="rId4" invalidUrl="https://www.ncbi.nlm.nih.gov/pubmed/?term=Revel A[Author]&amp;cauthor=true&amp;cauthor_uid=20607000"/>
              </a:rPr>
              <a:t>Revel A</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5" invalidUrl="https://www.ncbi.nlm.nih.gov/pubmed/?term=Revel-Vilk S[Author]&amp;cauthor=true&amp;cauthor_uid=20607000"/>
              </a:rPr>
              <a:t>Revel-</a:t>
            </a:r>
            <a:r>
              <a:rPr lang="en-US" sz="1200" b="0" i="0" u="sng" kern="1200" dirty="0" err="1">
                <a:solidFill>
                  <a:schemeClr val="tx1"/>
                </a:solidFill>
                <a:effectLst/>
                <a:latin typeface="Adobe Garamond Pro"/>
                <a:ea typeface="ＭＳ Ｐゴシック" charset="-128"/>
                <a:cs typeface="MS PGothic" charset="0"/>
                <a:hlinkClick r:id="rId5" invalidUrl="https://www.ncbi.nlm.nih.gov/pubmed/?term=Revel-Vilk S[Author]&amp;cauthor=true&amp;cauthor_uid=20607000"/>
              </a:rPr>
              <a:t>Vilk</a:t>
            </a:r>
            <a:r>
              <a:rPr lang="en-US" sz="1200" b="0" i="0" u="sng" kern="1200" dirty="0">
                <a:solidFill>
                  <a:schemeClr val="tx1"/>
                </a:solidFill>
                <a:effectLst/>
                <a:latin typeface="Adobe Garamond Pro"/>
                <a:ea typeface="ＭＳ Ｐゴシック" charset="-128"/>
                <a:cs typeface="MS PGothic" charset="0"/>
                <a:hlinkClick r:id="rId5" invalidUrl="https://www.ncbi.nlm.nih.gov/pubmed/?term=Revel-Vilk S[Author]&amp;cauthor=true&amp;cauthor_uid=20607000"/>
              </a:rPr>
              <a:t> S</a:t>
            </a:r>
            <a:r>
              <a:rPr lang="en-US" sz="1200" b="0" i="0" kern="1200" dirty="0">
                <a:solidFill>
                  <a:schemeClr val="tx1"/>
                </a:solidFill>
                <a:effectLst/>
                <a:latin typeface="Adobe Garamond Pro"/>
                <a:ea typeface="ＭＳ Ｐゴシック" charset="-128"/>
                <a:cs typeface="MS PGothic" charset="0"/>
              </a:rPr>
              <a:t>.</a:t>
            </a:r>
          </a:p>
          <a:p>
            <a:r>
              <a:rPr lang="en-US" sz="1200" b="1" i="0" u="none" strike="noStrike" kern="1200" dirty="0">
                <a:solidFill>
                  <a:schemeClr val="tx1"/>
                </a:solidFill>
                <a:effectLst/>
                <a:latin typeface="Adobe Garamond Pro"/>
                <a:ea typeface="ＭＳ Ｐゴシック" charset="-128"/>
                <a:cs typeface="MS PGothic" charset="0"/>
                <a:hlinkClick r:id="rId3" tooltip="Open/close author information list"/>
              </a:rPr>
              <a:t>Author information</a:t>
            </a:r>
            <a:endParaRPr lang="en-US" sz="1200" b="1" i="0" kern="1200" dirty="0">
              <a:solidFill>
                <a:schemeClr val="tx1"/>
              </a:solidFill>
              <a:effectLst/>
              <a:latin typeface="Adobe Garamond Pro"/>
              <a:ea typeface="ＭＳ Ｐゴシック" charset="-128"/>
              <a:cs typeface="MS PGothic" charset="0"/>
            </a:endParaRPr>
          </a:p>
          <a:p>
            <a:r>
              <a:rPr lang="en-US" sz="1200" b="1" i="0" kern="1200" dirty="0">
                <a:solidFill>
                  <a:schemeClr val="tx1"/>
                </a:solidFill>
                <a:effectLst/>
                <a:latin typeface="Adobe Garamond Pro"/>
                <a:ea typeface="ＭＳ Ｐゴシック" charset="-128"/>
                <a:cs typeface="MS PGothic" charset="0"/>
              </a:rPr>
              <a:t>Abstract</a:t>
            </a:r>
          </a:p>
          <a:p>
            <a:r>
              <a:rPr lang="en-US" sz="1200" b="0" i="0" kern="1200" dirty="0">
                <a:solidFill>
                  <a:schemeClr val="tx1"/>
                </a:solidFill>
                <a:effectLst/>
                <a:latin typeface="Adobe Garamond Pro"/>
                <a:ea typeface="ＭＳ Ｐゴシック" charset="-128"/>
                <a:cs typeface="MS PGothic" charset="0"/>
              </a:rPr>
              <a:t>As a result of advances in treatment, almost 80% of children and adolescents who receive a diagnosis of cancer become long-term survivors. The increased survival rate of children and adolescents with cancer has resulted in a major interest in the long-term effects of cancer treatment on the possibility for future fertility. Currently established methods for the preservation of fertility are available only for pubertal males and females. Pubertal male cancer patients should be encouraged to freeze numerous sperm samples even when sperm count and motility are poor. In these cases, </a:t>
            </a:r>
            <a:r>
              <a:rPr lang="en-US" sz="1200" b="0" i="0" kern="1200" dirty="0" err="1">
                <a:solidFill>
                  <a:schemeClr val="tx1"/>
                </a:solidFill>
                <a:effectLst/>
                <a:latin typeface="Adobe Garamond Pro"/>
                <a:ea typeface="ＭＳ Ｐゴシック" charset="-128"/>
                <a:cs typeface="MS PGothic" charset="0"/>
              </a:rPr>
              <a:t>intracytoplasmic</a:t>
            </a:r>
            <a:r>
              <a:rPr lang="en-US" sz="1200" b="0" i="0" kern="1200" dirty="0">
                <a:solidFill>
                  <a:schemeClr val="tx1"/>
                </a:solidFill>
                <a:effectLst/>
                <a:latin typeface="Adobe Garamond Pro"/>
                <a:ea typeface="ＭＳ Ｐゴシック" charset="-128"/>
                <a:cs typeface="MS PGothic" charset="0"/>
              </a:rPr>
              <a:t> sperm injection is a powerful technique compared with intrauterine insemination since thawed sperm samples with poor parameters can produce relatively high fertilization rates resulting in normal pregnancies and deliveries. Married pubertal women should be proposed ovulation induction, follicular aspiration, and fertilization with husband sperm. Single women could benefit from </a:t>
            </a:r>
            <a:r>
              <a:rPr lang="en-US" sz="1200" b="0" i="0" kern="1200" dirty="0" err="1">
                <a:solidFill>
                  <a:schemeClr val="tx1"/>
                </a:solidFill>
                <a:effectLst/>
                <a:latin typeface="Adobe Garamond Pro"/>
                <a:ea typeface="ＭＳ Ｐゴシック" charset="-128"/>
                <a:cs typeface="MS PGothic" charset="0"/>
              </a:rPr>
              <a:t>vitrification</a:t>
            </a:r>
            <a:r>
              <a:rPr lang="en-US" sz="1200" b="0" i="0" kern="1200" dirty="0">
                <a:solidFill>
                  <a:schemeClr val="tx1"/>
                </a:solidFill>
                <a:effectLst/>
                <a:latin typeface="Adobe Garamond Pro"/>
                <a:ea typeface="ＭＳ Ｐゴシック" charset="-128"/>
                <a:cs typeface="MS PGothic" charset="0"/>
              </a:rPr>
              <a:t> of oocytes. This requires a delay of about 3 weeks in the commencement of chemotherapy to enable follicular growth. Fertility preservation for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patients is more of a problem. Young girls could be offered cryopreservation of gametes in the gonadal tissue. Cryopreservation of testicular tissue was suggested for fertility preservation for young boys, but this method is totally experimental and not currently offered. Discussing future fertility is part of the consultation of young female and male patients facing potentially </a:t>
            </a:r>
            <a:r>
              <a:rPr lang="en-US" sz="1200" b="0" i="0" kern="1200" dirty="0" err="1">
                <a:solidFill>
                  <a:schemeClr val="tx1"/>
                </a:solidFill>
                <a:effectLst/>
                <a:latin typeface="Adobe Garamond Pro"/>
                <a:ea typeface="ＭＳ Ｐゴシック" charset="-128"/>
                <a:cs typeface="MS PGothic" charset="0"/>
              </a:rPr>
              <a:t>gonadotoxic</a:t>
            </a:r>
            <a:r>
              <a:rPr lang="en-US" sz="1200" b="0" i="0" kern="1200" dirty="0">
                <a:solidFill>
                  <a:schemeClr val="tx1"/>
                </a:solidFill>
                <a:effectLst/>
                <a:latin typeface="Adobe Garamond Pro"/>
                <a:ea typeface="ＭＳ Ｐゴシック" charset="-128"/>
                <a:cs typeface="MS PGothic" charset="0"/>
              </a:rPr>
              <a:t> cancer therapy. It is the role of reproductive specialists to create various options in their laboratory to preserve fertility potential of cancer patients.</a:t>
            </a:r>
          </a:p>
          <a:p>
            <a:endParaRPr lang="en-US" sz="1200" b="0" i="0" kern="1200" dirty="0">
              <a:solidFill>
                <a:schemeClr val="tx1"/>
              </a:solidFill>
              <a:effectLst/>
              <a:latin typeface="Adobe Garamond Pro"/>
              <a:ea typeface="ＭＳ Ｐゴシック" charset="-128"/>
              <a:cs typeface="MS PGothic" charset="0"/>
            </a:endParaRPr>
          </a:p>
          <a:p>
            <a:r>
              <a:rPr lang="en-US" sz="1200" b="0" i="0" u="sng" kern="1200" dirty="0">
                <a:solidFill>
                  <a:schemeClr val="tx1"/>
                </a:solidFill>
                <a:effectLst/>
                <a:latin typeface="Adobe Garamond Pro"/>
                <a:ea typeface="ＭＳ Ｐゴシック" charset="-128"/>
                <a:cs typeface="MS PGothic" charset="0"/>
                <a:hlinkClick r:id="rId6" tooltip="Human reproduction (Oxford, England)."/>
              </a:rPr>
              <a:t>Hum </a:t>
            </a:r>
            <a:r>
              <a:rPr lang="en-US" sz="1200" b="0" i="0" u="sng" kern="1200" dirty="0" err="1">
                <a:solidFill>
                  <a:schemeClr val="tx1"/>
                </a:solidFill>
                <a:effectLst/>
                <a:latin typeface="Adobe Garamond Pro"/>
                <a:ea typeface="ＭＳ Ｐゴシック" charset="-128"/>
                <a:cs typeface="MS PGothic" charset="0"/>
                <a:hlinkClick r:id="rId6" tooltip="Human reproduction (Oxford, England)."/>
              </a:rPr>
              <a:t>Reprod</a:t>
            </a:r>
            <a:r>
              <a:rPr lang="en-US" sz="1200" b="0" i="0" u="sng" kern="1200" dirty="0">
                <a:solidFill>
                  <a:schemeClr val="tx1"/>
                </a:solidFill>
                <a:effectLst/>
                <a:latin typeface="Adobe Garamond Pro"/>
                <a:ea typeface="ＭＳ Ｐゴシック" charset="-128"/>
                <a:cs typeface="MS PGothic" charset="0"/>
                <a:hlinkClick r:id="rId6" tooltip="Human reproduction (Oxford, England)."/>
              </a:rPr>
              <a:t>.</a:t>
            </a:r>
            <a:r>
              <a:rPr lang="en-US" sz="1200" b="0" i="0" kern="1200" dirty="0">
                <a:solidFill>
                  <a:schemeClr val="tx1"/>
                </a:solidFill>
                <a:effectLst/>
                <a:latin typeface="Adobe Garamond Pro"/>
                <a:ea typeface="ＭＳ Ｐゴシック" charset="-128"/>
                <a:cs typeface="MS PGothic" charset="0"/>
              </a:rPr>
              <a:t> 2015 Nov;30(11):2463-75.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10.1093/</a:t>
            </a:r>
            <a:r>
              <a:rPr lang="en-US" sz="1200" b="0" i="0" kern="1200" dirty="0" err="1">
                <a:solidFill>
                  <a:schemeClr val="tx1"/>
                </a:solidFill>
                <a:effectLst/>
                <a:latin typeface="Adobe Garamond Pro"/>
                <a:ea typeface="ＭＳ Ｐゴシック" charset="-128"/>
                <a:cs typeface="MS PGothic" charset="0"/>
              </a:rPr>
              <a:t>humrep</a:t>
            </a:r>
            <a:r>
              <a:rPr lang="en-US" sz="1200" b="0" i="0" kern="1200" dirty="0">
                <a:solidFill>
                  <a:schemeClr val="tx1"/>
                </a:solidFill>
                <a:effectLst/>
                <a:latin typeface="Adobe Garamond Pro"/>
                <a:ea typeface="ＭＳ Ｐゴシック" charset="-128"/>
                <a:cs typeface="MS PGothic" charset="0"/>
              </a:rPr>
              <a:t>/dev190.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2015 Sep 10.</a:t>
            </a:r>
          </a:p>
          <a:p>
            <a:r>
              <a:rPr lang="en-US" sz="1200" b="1" i="0" kern="1200" dirty="0">
                <a:solidFill>
                  <a:schemeClr val="tx1"/>
                </a:solidFill>
                <a:effectLst/>
                <a:latin typeface="Adobe Garamond Pro"/>
                <a:ea typeface="ＭＳ Ｐゴシック" charset="-128"/>
                <a:cs typeface="MS PGothic" charset="0"/>
              </a:rPr>
              <a:t>A European perspective on testicular tissue cryopreservation for fertility preservation in </a:t>
            </a:r>
            <a:r>
              <a:rPr lang="en-US" sz="1200" b="1" i="0" kern="1200" dirty="0" err="1">
                <a:solidFill>
                  <a:schemeClr val="tx1"/>
                </a:solidFill>
                <a:effectLst/>
                <a:latin typeface="Adobe Garamond Pro"/>
                <a:ea typeface="ＭＳ Ｐゴシック" charset="-128"/>
                <a:cs typeface="MS PGothic" charset="0"/>
              </a:rPr>
              <a:t>prepubertal</a:t>
            </a:r>
            <a:r>
              <a:rPr lang="en-US" sz="1200" b="1" i="0" kern="1200" dirty="0">
                <a:solidFill>
                  <a:schemeClr val="tx1"/>
                </a:solidFill>
                <a:effectLst/>
                <a:latin typeface="Adobe Garamond Pro"/>
                <a:ea typeface="ＭＳ Ｐゴシック" charset="-128"/>
                <a:cs typeface="MS PGothic" charset="0"/>
              </a:rPr>
              <a:t> and adolescent boys.</a:t>
            </a:r>
          </a:p>
          <a:p>
            <a:r>
              <a:rPr lang="en-US" sz="1200" b="0" i="0" u="sng" kern="1200" dirty="0" err="1">
                <a:solidFill>
                  <a:schemeClr val="tx1"/>
                </a:solidFill>
                <a:effectLst/>
                <a:latin typeface="Adobe Garamond Pro"/>
                <a:ea typeface="ＭＳ Ｐゴシック" charset="-128"/>
                <a:cs typeface="MS PGothic" charset="0"/>
                <a:hlinkClick r:id="rId7" invalidUrl="https://www.ncbi.nlm.nih.gov/pubmed/?term=Picton HM[Author]&amp;cauthor=true&amp;cauthor_uid=26358785"/>
              </a:rPr>
              <a:t>Picton</a:t>
            </a:r>
            <a:r>
              <a:rPr lang="en-US" sz="1200" b="0" i="0" u="sng" kern="1200" dirty="0">
                <a:solidFill>
                  <a:schemeClr val="tx1"/>
                </a:solidFill>
                <a:effectLst/>
                <a:latin typeface="Adobe Garamond Pro"/>
                <a:ea typeface="ＭＳ Ｐゴシック" charset="-128"/>
                <a:cs typeface="MS PGothic" charset="0"/>
                <a:hlinkClick r:id="rId7" invalidUrl="https://www.ncbi.nlm.nih.gov/pubmed/?term=Picton HM[Author]&amp;cauthor=true&amp;cauthor_uid=26358785"/>
              </a:rPr>
              <a:t> HM</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8" invalidUrl="https://www.ncbi.nlm.nih.gov/pubmed/?term=Wyns C[Author]&amp;cauthor=true&amp;cauthor_uid=26358785"/>
              </a:rPr>
              <a:t>Wyns</a:t>
            </a:r>
            <a:r>
              <a:rPr lang="en-US" sz="1200" b="0" i="0" u="sng" kern="1200" dirty="0">
                <a:solidFill>
                  <a:schemeClr val="tx1"/>
                </a:solidFill>
                <a:effectLst/>
                <a:latin typeface="Adobe Garamond Pro"/>
                <a:ea typeface="ＭＳ Ｐゴシック" charset="-128"/>
                <a:cs typeface="MS PGothic" charset="0"/>
                <a:hlinkClick r:id="rId8" invalidUrl="https://www.ncbi.nlm.nih.gov/pubmed/?term=Wyns C[Author]&amp;cauthor=true&amp;cauthor_uid=26358785"/>
              </a:rPr>
              <a:t> C</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9" invalidUrl="https://www.ncbi.nlm.nih.gov/pubmed/?term=Anderson RA[Author]&amp;cauthor=true&amp;cauthor_uid=26358785"/>
              </a:rPr>
              <a:t>Anderson RA</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0" invalidUrl="https://www.ncbi.nlm.nih.gov/pubmed/?term=Goossens E[Author]&amp;cauthor=true&amp;cauthor_uid=26358785"/>
              </a:rPr>
              <a:t>Goossens</a:t>
            </a:r>
            <a:r>
              <a:rPr lang="en-US" sz="1200" b="0" i="0" u="sng" kern="1200" dirty="0">
                <a:solidFill>
                  <a:schemeClr val="tx1"/>
                </a:solidFill>
                <a:effectLst/>
                <a:latin typeface="Adobe Garamond Pro"/>
                <a:ea typeface="ＭＳ Ｐゴシック" charset="-128"/>
                <a:cs typeface="MS PGothic" charset="0"/>
                <a:hlinkClick r:id="rId10" invalidUrl="https://www.ncbi.nlm.nih.gov/pubmed/?term=Goossens E[Author]&amp;cauthor=true&amp;cauthor_uid=26358785"/>
              </a:rPr>
              <a:t> E</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1" invalidUrl="https://www.ncbi.nlm.nih.gov/pubmed/?term=Jahnukainen K[Author]&amp;cauthor=true&amp;cauthor_uid=26358785"/>
              </a:rPr>
              <a:t>Jahnukainen</a:t>
            </a:r>
            <a:r>
              <a:rPr lang="en-US" sz="1200" b="0" i="0" u="sng" kern="1200" dirty="0">
                <a:solidFill>
                  <a:schemeClr val="tx1"/>
                </a:solidFill>
                <a:effectLst/>
                <a:latin typeface="Adobe Garamond Pro"/>
                <a:ea typeface="ＭＳ Ｐゴシック" charset="-128"/>
                <a:cs typeface="MS PGothic" charset="0"/>
                <a:hlinkClick r:id="rId11" invalidUrl="https://www.ncbi.nlm.nih.gov/pubmed/?term=Jahnukainen K[Author]&amp;cauthor=true&amp;cauthor_uid=26358785"/>
              </a:rPr>
              <a:t> K</a:t>
            </a:r>
            <a:r>
              <a:rPr lang="en-US" sz="1200" b="0" i="0" kern="1200" baseline="30000" dirty="0">
                <a:solidFill>
                  <a:schemeClr val="tx1"/>
                </a:solidFill>
                <a:effectLst/>
                <a:latin typeface="Adobe Garamond Pro"/>
                <a:ea typeface="ＭＳ Ｐゴシック" charset="-128"/>
                <a:cs typeface="MS PGothic" charset="0"/>
              </a:rPr>
              <a:t>5</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2" invalidUrl="https://www.ncbi.nlm.nih.gov/pubmed/?term=Kliesch S[Author]&amp;cauthor=true&amp;cauthor_uid=26358785"/>
              </a:rPr>
              <a:t>Kliesch</a:t>
            </a:r>
            <a:r>
              <a:rPr lang="en-US" sz="1200" b="0" i="0" u="sng" kern="1200" dirty="0">
                <a:solidFill>
                  <a:schemeClr val="tx1"/>
                </a:solidFill>
                <a:effectLst/>
                <a:latin typeface="Adobe Garamond Pro"/>
                <a:ea typeface="ＭＳ Ｐゴシック" charset="-128"/>
                <a:cs typeface="MS PGothic" charset="0"/>
                <a:hlinkClick r:id="rId12" invalidUrl="https://www.ncbi.nlm.nih.gov/pubmed/?term=Kliesch S[Author]&amp;cauthor=true&amp;cauthor_uid=26358785"/>
              </a:rPr>
              <a:t> S</a:t>
            </a:r>
            <a:r>
              <a:rPr lang="en-US" sz="1200" b="0" i="0" kern="1200" baseline="30000" dirty="0">
                <a:solidFill>
                  <a:schemeClr val="tx1"/>
                </a:solidFill>
                <a:effectLst/>
                <a:latin typeface="Adobe Garamond Pro"/>
                <a:ea typeface="ＭＳ Ｐゴシック" charset="-128"/>
                <a:cs typeface="MS PGothic" charset="0"/>
              </a:rPr>
              <a:t>6</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3" invalidUrl="https://www.ncbi.nlm.nih.gov/pubmed/?term=Mitchell RT[Author]&amp;cauthor=true&amp;cauthor_uid=26358785"/>
              </a:rPr>
              <a:t>Mitchell RT</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4" invalidUrl="https://www.ncbi.nlm.nih.gov/pubmed/?term=Pennings G[Author]&amp;cauthor=true&amp;cauthor_uid=26358785"/>
              </a:rPr>
              <a:t>Pennings</a:t>
            </a:r>
            <a:r>
              <a:rPr lang="en-US" sz="1200" b="0" i="0" u="sng" kern="1200" dirty="0">
                <a:solidFill>
                  <a:schemeClr val="tx1"/>
                </a:solidFill>
                <a:effectLst/>
                <a:latin typeface="Adobe Garamond Pro"/>
                <a:ea typeface="ＭＳ Ｐゴシック" charset="-128"/>
                <a:cs typeface="MS PGothic" charset="0"/>
                <a:hlinkClick r:id="rId14" invalidUrl="https://www.ncbi.nlm.nih.gov/pubmed/?term=Pennings G[Author]&amp;cauthor=true&amp;cauthor_uid=26358785"/>
              </a:rPr>
              <a:t> G</a:t>
            </a:r>
            <a:r>
              <a:rPr lang="en-US" sz="1200" b="0" i="0" kern="1200" baseline="30000" dirty="0">
                <a:solidFill>
                  <a:schemeClr val="tx1"/>
                </a:solidFill>
                <a:effectLst/>
                <a:latin typeface="Adobe Garamond Pro"/>
                <a:ea typeface="ＭＳ Ｐゴシック" charset="-128"/>
                <a:cs typeface="MS PGothic" charset="0"/>
              </a:rPr>
              <a:t>7</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5" invalidUrl="https://www.ncbi.nlm.nih.gov/pubmed/?term=Rives N[Author]&amp;cauthor=true&amp;cauthor_uid=26358785"/>
              </a:rPr>
              <a:t>Rives N</a:t>
            </a:r>
            <a:r>
              <a:rPr lang="en-US" sz="1200" b="0" i="0" kern="1200" baseline="30000" dirty="0">
                <a:solidFill>
                  <a:schemeClr val="tx1"/>
                </a:solidFill>
                <a:effectLst/>
                <a:latin typeface="Adobe Garamond Pro"/>
                <a:ea typeface="ＭＳ Ｐゴシック" charset="-128"/>
                <a:cs typeface="MS PGothic" charset="0"/>
              </a:rPr>
              <a:t>8</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6" invalidUrl="https://www.ncbi.nlm.nih.gov/pubmed/?term=Tournaye H[Author]&amp;cauthor=true&amp;cauthor_uid=26358785"/>
              </a:rPr>
              <a:t>Tournaye</a:t>
            </a:r>
            <a:r>
              <a:rPr lang="en-US" sz="1200" b="0" i="0" u="sng" kern="1200" dirty="0">
                <a:solidFill>
                  <a:schemeClr val="tx1"/>
                </a:solidFill>
                <a:effectLst/>
                <a:latin typeface="Adobe Garamond Pro"/>
                <a:ea typeface="ＭＳ Ｐゴシック" charset="-128"/>
                <a:cs typeface="MS PGothic" charset="0"/>
                <a:hlinkClick r:id="rId16" invalidUrl="https://www.ncbi.nlm.nih.gov/pubmed/?term=Tournaye H[Author]&amp;cauthor=true&amp;cauthor_uid=26358785"/>
              </a:rPr>
              <a:t> H</a:t>
            </a:r>
            <a:r>
              <a:rPr lang="en-US" sz="1200" b="0" i="0" kern="1200" baseline="30000" dirty="0">
                <a:solidFill>
                  <a:schemeClr val="tx1"/>
                </a:solidFill>
                <a:effectLst/>
                <a:latin typeface="Adobe Garamond Pro"/>
                <a:ea typeface="ＭＳ Ｐゴシック" charset="-128"/>
                <a:cs typeface="MS PGothic" charset="0"/>
              </a:rPr>
              <a:t>9</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17" invalidUrl="https://www.ncbi.nlm.nih.gov/pubmed/?term=van Pelt AM[Author]&amp;cauthor=true&amp;cauthor_uid=26358785"/>
              </a:rPr>
              <a:t>van Pelt AM</a:t>
            </a:r>
            <a:r>
              <a:rPr lang="en-US" sz="1200" b="0" i="0" kern="1200" baseline="30000" dirty="0">
                <a:solidFill>
                  <a:schemeClr val="tx1"/>
                </a:solidFill>
                <a:effectLst/>
                <a:latin typeface="Adobe Garamond Pro"/>
                <a:ea typeface="ＭＳ Ｐゴシック" charset="-128"/>
                <a:cs typeface="MS PGothic" charset="0"/>
              </a:rPr>
              <a:t>10</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8" invalidUrl="https://www.ncbi.nlm.nih.gov/pubmed/?term=Eichenlaub-Ritter U[Author]&amp;cauthor=true&amp;cauthor_uid=26358785"/>
              </a:rPr>
              <a:t>Eichenlaub</a:t>
            </a:r>
            <a:r>
              <a:rPr lang="en-US" sz="1200" b="0" i="0" u="sng" kern="1200" dirty="0">
                <a:solidFill>
                  <a:schemeClr val="tx1"/>
                </a:solidFill>
                <a:effectLst/>
                <a:latin typeface="Adobe Garamond Pro"/>
                <a:ea typeface="ＭＳ Ｐゴシック" charset="-128"/>
                <a:cs typeface="MS PGothic" charset="0"/>
                <a:hlinkClick r:id="rId18" invalidUrl="https://www.ncbi.nlm.nih.gov/pubmed/?term=Eichenlaub-Ritter U[Author]&amp;cauthor=true&amp;cauthor_uid=26358785"/>
              </a:rPr>
              <a:t>-Ritter U</a:t>
            </a:r>
            <a:r>
              <a:rPr lang="en-US" sz="1200" b="0" i="0" kern="1200" baseline="30000" dirty="0">
                <a:solidFill>
                  <a:schemeClr val="tx1"/>
                </a:solidFill>
                <a:effectLst/>
                <a:latin typeface="Adobe Garamond Pro"/>
                <a:ea typeface="ＭＳ Ｐゴシック" charset="-128"/>
                <a:cs typeface="MS PGothic" charset="0"/>
              </a:rPr>
              <a:t>11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19" invalidUrl="https://www.ncbi.nlm.nih.gov/pubmed/?term=Schlatt S[Author]&amp;cauthor=true&amp;cauthor_uid=26358785"/>
              </a:rPr>
              <a:t>Schlatt</a:t>
            </a:r>
            <a:r>
              <a:rPr lang="en-US" sz="1200" b="0" i="0" u="sng" kern="1200" dirty="0">
                <a:solidFill>
                  <a:schemeClr val="tx1"/>
                </a:solidFill>
                <a:effectLst/>
                <a:latin typeface="Adobe Garamond Pro"/>
                <a:ea typeface="ＭＳ Ｐゴシック" charset="-128"/>
                <a:cs typeface="MS PGothic" charset="0"/>
                <a:hlinkClick r:id="rId19" invalidUrl="https://www.ncbi.nlm.nih.gov/pubmed/?term=Schlatt S[Author]&amp;cauthor=true&amp;cauthor_uid=26358785"/>
              </a:rPr>
              <a:t> S</a:t>
            </a:r>
            <a:r>
              <a:rPr lang="en-US" sz="1200" b="0" i="0" kern="1200" baseline="30000" dirty="0">
                <a:solidFill>
                  <a:schemeClr val="tx1"/>
                </a:solidFill>
                <a:effectLst/>
                <a:latin typeface="Adobe Garamond Pro"/>
                <a:ea typeface="ＭＳ Ｐゴシック" charset="-128"/>
                <a:cs typeface="MS PGothic" charset="0"/>
              </a:rPr>
              <a:t>6</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0" invalidUrl="https://www.ncbi.nlm.nih.gov/pubmed/?term=ESHRE Task Force On Fertility Preservation In Severe Diseases[Corporate Author]"/>
              </a:rPr>
              <a:t>ESHRE Task Force On Fertility Preservation In Severe Diseases</a:t>
            </a:r>
            <a:r>
              <a:rPr lang="en-US" sz="1200" b="0" i="0" kern="1200" dirty="0">
                <a:solidFill>
                  <a:schemeClr val="tx1"/>
                </a:solidFill>
                <a:effectLst/>
                <a:latin typeface="Adobe Garamond Pro"/>
                <a:ea typeface="ＭＳ Ｐゴシック" charset="-128"/>
                <a:cs typeface="MS PGothic" charset="0"/>
              </a:rPr>
              <a:t>.</a:t>
            </a:r>
          </a:p>
          <a:p>
            <a:r>
              <a:rPr lang="en-US" sz="1200" b="1" i="0" u="none" strike="noStrike" kern="1200" dirty="0">
                <a:solidFill>
                  <a:schemeClr val="tx1"/>
                </a:solidFill>
                <a:effectLst/>
                <a:latin typeface="Adobe Garamond Pro"/>
                <a:ea typeface="ＭＳ Ｐゴシック" charset="-128"/>
                <a:cs typeface="MS PGothic" charset="0"/>
                <a:hlinkClick r:id="rId6" tooltip="Open/close author information list"/>
              </a:rPr>
              <a:t>Author information</a:t>
            </a:r>
            <a:endParaRPr lang="en-US" sz="1200" b="1" i="0" kern="1200" dirty="0">
              <a:solidFill>
                <a:schemeClr val="tx1"/>
              </a:solidFill>
              <a:effectLst/>
              <a:latin typeface="Adobe Garamond Pro"/>
              <a:ea typeface="ＭＳ Ｐゴシック" charset="-128"/>
              <a:cs typeface="MS PGothic" charset="0"/>
            </a:endParaRPr>
          </a:p>
          <a:p>
            <a:r>
              <a:rPr lang="en-US" sz="1200" b="1" i="0" kern="1200" dirty="0">
                <a:solidFill>
                  <a:schemeClr val="tx1"/>
                </a:solidFill>
                <a:effectLst/>
                <a:latin typeface="Adobe Garamond Pro"/>
                <a:ea typeface="ＭＳ Ｐゴシック" charset="-128"/>
                <a:cs typeface="MS PGothic" charset="0"/>
              </a:rPr>
              <a:t>Abstract</a:t>
            </a:r>
          </a:p>
          <a:p>
            <a:r>
              <a:rPr lang="en-US" sz="1200" b="1" i="0" kern="1200" cap="all" dirty="0">
                <a:solidFill>
                  <a:schemeClr val="tx1"/>
                </a:solidFill>
                <a:effectLst/>
                <a:latin typeface="Adobe Garamond Pro"/>
                <a:ea typeface="ＭＳ Ｐゴシック" charset="-128"/>
                <a:cs typeface="MS PGothic" charset="0"/>
              </a:rPr>
              <a:t>STUDY QUESTION:</a:t>
            </a:r>
          </a:p>
          <a:p>
            <a:r>
              <a:rPr lang="en-US" sz="1200" b="0" i="0" kern="1200" dirty="0">
                <a:solidFill>
                  <a:schemeClr val="tx1"/>
                </a:solidFill>
                <a:effectLst/>
                <a:latin typeface="Adobe Garamond Pro"/>
                <a:ea typeface="ＭＳ Ｐゴシック" charset="-128"/>
                <a:cs typeface="MS PGothic" charset="0"/>
              </a:rPr>
              <a:t>What clinical practices, patient management strategies and experimental methods are currently being used to preserve and restore the fertility of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boys and adolescent males?</a:t>
            </a:r>
          </a:p>
          <a:p>
            <a:r>
              <a:rPr lang="en-US" sz="1200" b="1" i="0" kern="1200" cap="all" dirty="0">
                <a:solidFill>
                  <a:schemeClr val="tx1"/>
                </a:solidFill>
                <a:effectLst/>
                <a:latin typeface="Adobe Garamond Pro"/>
                <a:ea typeface="ＭＳ Ｐゴシック" charset="-128"/>
                <a:cs typeface="MS PGothic" charset="0"/>
              </a:rPr>
              <a:t>SUMMARY ANSWER:</a:t>
            </a:r>
          </a:p>
          <a:p>
            <a:r>
              <a:rPr lang="en-US" sz="1200" b="0" i="0" kern="1200" dirty="0">
                <a:solidFill>
                  <a:schemeClr val="tx1"/>
                </a:solidFill>
                <a:effectLst/>
                <a:latin typeface="Adobe Garamond Pro"/>
                <a:ea typeface="ＭＳ Ｐゴシック" charset="-128"/>
                <a:cs typeface="MS PGothic" charset="0"/>
              </a:rPr>
              <a:t>Based on a review of the clinical literature and research evidence for sperm freezing and testicular tissue cryopreservation, and after consideration of the relevant ethical and legal challenges, an algorithm for the cryopreservation of sperm and testicular tissue is proposed for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boys and adolescent males at high risk of fertility loss.</a:t>
            </a:r>
          </a:p>
          <a:p>
            <a:r>
              <a:rPr lang="en-US" sz="1200" b="1" i="0" kern="1200" cap="all" dirty="0">
                <a:solidFill>
                  <a:schemeClr val="tx1"/>
                </a:solidFill>
                <a:effectLst/>
                <a:latin typeface="Adobe Garamond Pro"/>
                <a:ea typeface="ＭＳ Ｐゴシック" charset="-128"/>
                <a:cs typeface="MS PGothic" charset="0"/>
              </a:rPr>
              <a:t>WHAT IS KNOWN ALREADY:</a:t>
            </a:r>
          </a:p>
          <a:p>
            <a:r>
              <a:rPr lang="en-US" sz="1200" b="0" i="0" kern="1200" dirty="0">
                <a:solidFill>
                  <a:schemeClr val="tx1"/>
                </a:solidFill>
                <a:effectLst/>
                <a:latin typeface="Adobe Garamond Pro"/>
                <a:ea typeface="ＭＳ Ｐゴシック" charset="-128"/>
                <a:cs typeface="MS PGothic" charset="0"/>
              </a:rPr>
              <a:t>A known late effect of the chemotherapy agents and radiation exposure regimes used to treat childhood cancers and other non-malignant conditions in males is the damage and/or loss of the proliferating </a:t>
            </a:r>
            <a:r>
              <a:rPr lang="en-US" sz="1200" b="0" i="0" kern="1200" dirty="0" err="1">
                <a:solidFill>
                  <a:schemeClr val="tx1"/>
                </a:solidFill>
                <a:effectLst/>
                <a:latin typeface="Adobe Garamond Pro"/>
                <a:ea typeface="ＭＳ Ｐゴシック" charset="-128"/>
                <a:cs typeface="MS PGothic" charset="0"/>
              </a:rPr>
              <a:t>spermatogonial</a:t>
            </a:r>
            <a:r>
              <a:rPr lang="en-US" sz="1200" b="0" i="0" kern="1200" dirty="0">
                <a:solidFill>
                  <a:schemeClr val="tx1"/>
                </a:solidFill>
                <a:effectLst/>
                <a:latin typeface="Adobe Garamond Pro"/>
                <a:ea typeface="ＭＳ Ｐゴシック" charset="-128"/>
                <a:cs typeface="MS PGothic" charset="0"/>
              </a:rPr>
              <a:t> stem cells in the testis. Cryopreservation of spermatozoa is the first line treatment for fertility preservation in adolescent males. Where sperm retrieval is impossible, such as in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boys, or it is unfeasible in adolescents prior to the onset of ablative therapies, alternative experimental treatments such as testicular tissue cryopreservation and the harvesting and banking of isolated </a:t>
            </a:r>
            <a:r>
              <a:rPr lang="en-US" sz="1200" b="0" i="0" kern="1200" dirty="0" err="1">
                <a:solidFill>
                  <a:schemeClr val="tx1"/>
                </a:solidFill>
                <a:effectLst/>
                <a:latin typeface="Adobe Garamond Pro"/>
                <a:ea typeface="ＭＳ Ｐゴシック" charset="-128"/>
                <a:cs typeface="MS PGothic" charset="0"/>
              </a:rPr>
              <a:t>spermatogonial</a:t>
            </a:r>
            <a:r>
              <a:rPr lang="en-US" sz="1200" b="0" i="0" kern="1200" dirty="0">
                <a:solidFill>
                  <a:schemeClr val="tx1"/>
                </a:solidFill>
                <a:effectLst/>
                <a:latin typeface="Adobe Garamond Pro"/>
                <a:ea typeface="ＭＳ Ｐゴシック" charset="-128"/>
                <a:cs typeface="MS PGothic" charset="0"/>
              </a:rPr>
              <a:t> stem cells can now be proposed as viable means of preserving fertility.</a:t>
            </a:r>
          </a:p>
          <a:p>
            <a:r>
              <a:rPr lang="en-US" sz="1200" b="1" i="0" kern="1200" cap="all" dirty="0">
                <a:solidFill>
                  <a:schemeClr val="tx1"/>
                </a:solidFill>
                <a:effectLst/>
                <a:latin typeface="Adobe Garamond Pro"/>
                <a:ea typeface="ＭＳ Ｐゴシック" charset="-128"/>
                <a:cs typeface="MS PGothic" charset="0"/>
              </a:rPr>
              <a:t>STUDY DESIGN, SIZE, DURATION:</a:t>
            </a:r>
          </a:p>
          <a:p>
            <a:r>
              <a:rPr lang="en-US" sz="1200" b="0" i="0" kern="1200" dirty="0">
                <a:solidFill>
                  <a:schemeClr val="tx1"/>
                </a:solidFill>
                <a:effectLst/>
                <a:latin typeface="Adobe Garamond Pro"/>
                <a:ea typeface="ＭＳ Ｐゴシック" charset="-128"/>
                <a:cs typeface="MS PGothic" charset="0"/>
              </a:rPr>
              <a:t>Advances in clinical treatments, patient management strategies and the research methods used to preserve sperm and testicular tissue for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boys and adolescents were reviewed. A snapshot of the up-take of testis cryopreservation as a means to preserve the fertility of young males prior to December 2012 was provided using a questionnaire.</a:t>
            </a:r>
          </a:p>
          <a:p>
            <a:r>
              <a:rPr lang="en-US" sz="1200" b="1" i="0" kern="1200" cap="all" dirty="0">
                <a:solidFill>
                  <a:schemeClr val="tx1"/>
                </a:solidFill>
                <a:effectLst/>
                <a:latin typeface="Adobe Garamond Pro"/>
                <a:ea typeface="ＭＳ Ｐゴシック" charset="-128"/>
                <a:cs typeface="MS PGothic" charset="0"/>
              </a:rPr>
              <a:t>PARTICIPANTS/MATERIALS, SETTING, METHODS:</a:t>
            </a:r>
          </a:p>
          <a:p>
            <a:r>
              <a:rPr lang="en-US" sz="1200" b="0" i="0" kern="1200" dirty="0">
                <a:solidFill>
                  <a:schemeClr val="tx1"/>
                </a:solidFill>
                <a:effectLst/>
                <a:latin typeface="Adobe Garamond Pro"/>
                <a:ea typeface="ＭＳ Ｐゴシック" charset="-128"/>
                <a:cs typeface="MS PGothic" charset="0"/>
              </a:rPr>
              <a:t>A comprehensive literature review was conducted. In addition, survey results of testis freezing practices in young patients were collated from 24 European </a:t>
            </a:r>
            <a:r>
              <a:rPr lang="en-US" sz="1200" b="0" i="0" kern="1200" dirty="0" err="1">
                <a:solidFill>
                  <a:schemeClr val="tx1"/>
                </a:solidFill>
                <a:effectLst/>
                <a:latin typeface="Adobe Garamond Pro"/>
                <a:ea typeface="ＭＳ Ｐゴシック" charset="-128"/>
                <a:cs typeface="MS PGothic" charset="0"/>
              </a:rPr>
              <a:t>centres</a:t>
            </a:r>
            <a:r>
              <a:rPr lang="en-US" sz="1200" b="0" i="0" kern="1200" dirty="0">
                <a:solidFill>
                  <a:schemeClr val="tx1"/>
                </a:solidFill>
                <a:effectLst/>
                <a:latin typeface="Adobe Garamond Pro"/>
                <a:ea typeface="ＭＳ Ｐゴシック" charset="-128"/>
                <a:cs typeface="MS PGothic" charset="0"/>
              </a:rPr>
              <a:t> and Israeli University Hospitals.</a:t>
            </a:r>
          </a:p>
          <a:p>
            <a:r>
              <a:rPr lang="en-US" sz="1200" b="1" i="0" kern="1200" cap="all" dirty="0">
                <a:solidFill>
                  <a:schemeClr val="tx1"/>
                </a:solidFill>
                <a:effectLst/>
                <a:latin typeface="Adobe Garamond Pro"/>
                <a:ea typeface="ＭＳ Ｐゴシック" charset="-128"/>
                <a:cs typeface="MS PGothic" charset="0"/>
              </a:rPr>
              <a:t>MAIN RESULTS AND THE ROLE OF CHANCE:</a:t>
            </a:r>
          </a:p>
          <a:p>
            <a:r>
              <a:rPr lang="en-US" sz="1200" b="0" i="0" kern="1200" dirty="0">
                <a:solidFill>
                  <a:schemeClr val="tx1"/>
                </a:solidFill>
                <a:effectLst/>
                <a:latin typeface="Adobe Garamond Pro"/>
                <a:ea typeface="ＭＳ Ｐゴシック" charset="-128"/>
                <a:cs typeface="MS PGothic" charset="0"/>
              </a:rPr>
              <a:t>There is increasing evidence of the use of testicular tissue cryopreservation as a means to preserve the fertility of pre- and </a:t>
            </a:r>
            <a:r>
              <a:rPr lang="en-US" sz="1200" b="0" i="0" kern="1200" dirty="0" err="1">
                <a:solidFill>
                  <a:schemeClr val="tx1"/>
                </a:solidFill>
                <a:effectLst/>
                <a:latin typeface="Adobe Garamond Pro"/>
                <a:ea typeface="ＭＳ Ｐゴシック" charset="-128"/>
                <a:cs typeface="MS PGothic" charset="0"/>
              </a:rPr>
              <a:t>peri</a:t>
            </a:r>
            <a:r>
              <a:rPr lang="en-US" sz="1200" b="0" i="0" kern="1200" dirty="0">
                <a:solidFill>
                  <a:schemeClr val="tx1"/>
                </a:solidFill>
                <a:effectLst/>
                <a:latin typeface="Adobe Garamond Pro"/>
                <a:ea typeface="ＭＳ Ｐゴシック" charset="-128"/>
                <a:cs typeface="MS PGothic" charset="0"/>
              </a:rPr>
              <a:t>-pubertal boys of up to 16 year-old. The survey results indicate that of the 14 respondents, half of the </a:t>
            </a:r>
            <a:r>
              <a:rPr lang="en-US" sz="1200" b="0" i="0" kern="1200" dirty="0" err="1">
                <a:solidFill>
                  <a:schemeClr val="tx1"/>
                </a:solidFill>
                <a:effectLst/>
                <a:latin typeface="Adobe Garamond Pro"/>
                <a:ea typeface="ＭＳ Ｐゴシック" charset="-128"/>
                <a:cs typeface="MS PGothic" charset="0"/>
              </a:rPr>
              <a:t>centres</a:t>
            </a:r>
            <a:r>
              <a:rPr lang="en-US" sz="1200" b="0" i="0" kern="1200" dirty="0">
                <a:solidFill>
                  <a:schemeClr val="tx1"/>
                </a:solidFill>
                <a:effectLst/>
                <a:latin typeface="Adobe Garamond Pro"/>
                <a:ea typeface="ＭＳ Ｐゴシック" charset="-128"/>
                <a:cs typeface="MS PGothic" charset="0"/>
              </a:rPr>
              <a:t> were actively offering testis tissue </a:t>
            </a:r>
            <a:r>
              <a:rPr lang="en-US" sz="1200" b="0" i="0" kern="1200" dirty="0" err="1">
                <a:solidFill>
                  <a:schemeClr val="tx1"/>
                </a:solidFill>
                <a:effectLst/>
                <a:latin typeface="Adobe Garamond Pro"/>
                <a:ea typeface="ＭＳ Ｐゴシック" charset="-128"/>
                <a:cs typeface="MS PGothic" charset="0"/>
              </a:rPr>
              <a:t>cryobanking</a:t>
            </a:r>
            <a:r>
              <a:rPr lang="en-US" sz="1200" b="0" i="0" kern="1200" dirty="0">
                <a:solidFill>
                  <a:schemeClr val="tx1"/>
                </a:solidFill>
                <a:effectLst/>
                <a:latin typeface="Adobe Garamond Pro"/>
                <a:ea typeface="ＭＳ Ｐゴシック" charset="-128"/>
                <a:cs typeface="MS PGothic" charset="0"/>
              </a:rPr>
              <a:t> as a means of safeguarding the future fertility of boys and adolescents as more than 260 young patients (age range less than 1 year old to 16 years of age), had already undergone testicular tissue retrieval and storage for fertility preservation. The remaining </a:t>
            </a:r>
            <a:r>
              <a:rPr lang="en-US" sz="1200" b="0" i="0" kern="1200" dirty="0" err="1">
                <a:solidFill>
                  <a:schemeClr val="tx1"/>
                </a:solidFill>
                <a:effectLst/>
                <a:latin typeface="Adobe Garamond Pro"/>
                <a:ea typeface="ＭＳ Ｐゴシック" charset="-128"/>
                <a:cs typeface="MS PGothic" charset="0"/>
              </a:rPr>
              <a:t>centres</a:t>
            </a:r>
            <a:r>
              <a:rPr lang="en-US" sz="1200" b="0" i="0" kern="1200" dirty="0">
                <a:solidFill>
                  <a:schemeClr val="tx1"/>
                </a:solidFill>
                <a:effectLst/>
                <a:latin typeface="Adobe Garamond Pro"/>
                <a:ea typeface="ＭＳ Ｐゴシック" charset="-128"/>
                <a:cs typeface="MS PGothic" charset="0"/>
              </a:rPr>
              <a:t> were considering the implementation of a tissue-based fertility preservation </a:t>
            </a:r>
            <a:r>
              <a:rPr lang="en-US" sz="1200" b="0" i="0" kern="1200" dirty="0" err="1">
                <a:solidFill>
                  <a:schemeClr val="tx1"/>
                </a:solidFill>
                <a:effectLst/>
                <a:latin typeface="Adobe Garamond Pro"/>
                <a:ea typeface="ＭＳ Ｐゴシック" charset="-128"/>
                <a:cs typeface="MS PGothic" charset="0"/>
              </a:rPr>
              <a:t>programme</a:t>
            </a:r>
            <a:r>
              <a:rPr lang="en-US" sz="1200" b="0" i="0" kern="1200" dirty="0">
                <a:solidFill>
                  <a:schemeClr val="tx1"/>
                </a:solidFill>
                <a:effectLst/>
                <a:latin typeface="Adobe Garamond Pro"/>
                <a:ea typeface="ＭＳ Ｐゴシック" charset="-128"/>
                <a:cs typeface="MS PGothic" charset="0"/>
              </a:rPr>
              <a:t> for boys undergoing oncological treatments.</a:t>
            </a:r>
          </a:p>
          <a:p>
            <a:r>
              <a:rPr lang="en-US" sz="1200" b="1" i="0" kern="1200" cap="all" dirty="0">
                <a:solidFill>
                  <a:schemeClr val="tx1"/>
                </a:solidFill>
                <a:effectLst/>
                <a:latin typeface="Adobe Garamond Pro"/>
                <a:ea typeface="ＭＳ Ｐゴシック" charset="-128"/>
                <a:cs typeface="MS PGothic" charset="0"/>
              </a:rPr>
              <a:t>LIMITATIONS, REASONS FOR CAUTION:</a:t>
            </a:r>
          </a:p>
          <a:p>
            <a:r>
              <a:rPr lang="en-US" sz="1200" b="0" i="0" kern="1200" dirty="0">
                <a:solidFill>
                  <a:schemeClr val="tx1"/>
                </a:solidFill>
                <a:effectLst/>
                <a:latin typeface="Adobe Garamond Pro"/>
                <a:ea typeface="ＭＳ Ｐゴシック" charset="-128"/>
                <a:cs typeface="MS PGothic" charset="0"/>
              </a:rPr>
              <a:t>The data collected were limited by the scope of the questionnaire, the geographical range of the survey area, and the small number of respondents.</a:t>
            </a:r>
          </a:p>
          <a:p>
            <a:r>
              <a:rPr lang="en-US" sz="1200" b="1" i="0" kern="1200" cap="all" dirty="0">
                <a:solidFill>
                  <a:schemeClr val="tx1"/>
                </a:solidFill>
                <a:effectLst/>
                <a:latin typeface="Adobe Garamond Pro"/>
                <a:ea typeface="ＭＳ Ｐゴシック" charset="-128"/>
                <a:cs typeface="MS PGothic" charset="0"/>
              </a:rPr>
              <a:t>WIDER IMPLICATIONS OF THE FINDINGS:</a:t>
            </a:r>
          </a:p>
          <a:p>
            <a:r>
              <a:rPr lang="en-US" sz="1200" b="0" i="0" kern="1200" dirty="0">
                <a:solidFill>
                  <a:schemeClr val="tx1"/>
                </a:solidFill>
                <a:effectLst/>
                <a:latin typeface="Adobe Garamond Pro"/>
                <a:ea typeface="ＭＳ Ｐゴシック" charset="-128"/>
                <a:cs typeface="MS PGothic" charset="0"/>
              </a:rPr>
              <a:t>The clinical and research questions identified and the ethical and legal issues raised are highly relevant to the multi-disciplinary teams developing treatment strategies to preserve the fertility of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and adolescent boys who have a high risk of fertility loss due to ablative interventions, trauma or genetic pre-disposition.</a:t>
            </a:r>
          </a:p>
          <a:p>
            <a:endParaRPr lang="en-US" sz="1200" b="0" i="0" kern="1200" dirty="0">
              <a:solidFill>
                <a:schemeClr val="tx1"/>
              </a:solidFill>
              <a:effectLst/>
              <a:latin typeface="Adobe Garamond Pro"/>
              <a:ea typeface="ＭＳ Ｐゴシック" charset="-128"/>
              <a:cs typeface="MS PGothic" charset="0"/>
            </a:endParaRPr>
          </a:p>
          <a:p>
            <a:r>
              <a:rPr lang="en-US" sz="1200" b="0" i="0" u="sng" kern="1200" dirty="0">
                <a:solidFill>
                  <a:schemeClr val="tx1"/>
                </a:solidFill>
                <a:effectLst/>
                <a:latin typeface="Adobe Garamond Pro"/>
                <a:ea typeface="ＭＳ Ｐゴシック" charset="-128"/>
                <a:cs typeface="MS PGothic" charset="0"/>
                <a:hlinkClick r:id="rId21" tooltip="Human reproduction (Oxford, England)."/>
              </a:rPr>
              <a:t>Hum </a:t>
            </a:r>
            <a:r>
              <a:rPr lang="en-US" sz="1200" b="0" i="0" u="sng" kern="1200" dirty="0" err="1">
                <a:solidFill>
                  <a:schemeClr val="tx1"/>
                </a:solidFill>
                <a:effectLst/>
                <a:latin typeface="Adobe Garamond Pro"/>
                <a:ea typeface="ＭＳ Ｐゴシック" charset="-128"/>
                <a:cs typeface="MS PGothic" charset="0"/>
                <a:hlinkClick r:id="rId21" tooltip="Human reproduction (Oxford, England)."/>
              </a:rPr>
              <a:t>Reprod</a:t>
            </a:r>
            <a:r>
              <a:rPr lang="en-US" sz="1200" b="0" i="0" u="sng" kern="1200" dirty="0">
                <a:solidFill>
                  <a:schemeClr val="tx1"/>
                </a:solidFill>
                <a:effectLst/>
                <a:latin typeface="Adobe Garamond Pro"/>
                <a:ea typeface="ＭＳ Ｐゴシック" charset="-128"/>
                <a:cs typeface="MS PGothic" charset="0"/>
                <a:hlinkClick r:id="rId21" tooltip="Human reproduction (Oxford, England)."/>
              </a:rPr>
              <a:t>.</a:t>
            </a:r>
            <a:r>
              <a:rPr lang="en-US" sz="1200" b="0" i="0" kern="1200" dirty="0">
                <a:solidFill>
                  <a:schemeClr val="tx1"/>
                </a:solidFill>
                <a:effectLst/>
                <a:latin typeface="Adobe Garamond Pro"/>
                <a:ea typeface="ＭＳ Ｐゴシック" charset="-128"/>
                <a:cs typeface="MS PGothic" charset="0"/>
              </a:rPr>
              <a:t> 2015 Sep;30(9):2107-9.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10.1093/</a:t>
            </a:r>
            <a:r>
              <a:rPr lang="en-US" sz="1200" b="0" i="0" kern="1200" dirty="0" err="1">
                <a:solidFill>
                  <a:schemeClr val="tx1"/>
                </a:solidFill>
                <a:effectLst/>
                <a:latin typeface="Adobe Garamond Pro"/>
                <a:ea typeface="ＭＳ Ｐゴシック" charset="-128"/>
                <a:cs typeface="MS PGothic" charset="0"/>
              </a:rPr>
              <a:t>humrep</a:t>
            </a:r>
            <a:r>
              <a:rPr lang="en-US" sz="1200" b="0" i="0" kern="1200" dirty="0">
                <a:solidFill>
                  <a:schemeClr val="tx1"/>
                </a:solidFill>
                <a:effectLst/>
                <a:latin typeface="Adobe Garamond Pro"/>
                <a:ea typeface="ＭＳ Ｐゴシック" charset="-128"/>
                <a:cs typeface="MS PGothic" charset="0"/>
              </a:rPr>
              <a:t>/dev128.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2015 Jun 9.</a:t>
            </a:r>
          </a:p>
          <a:p>
            <a:r>
              <a:rPr lang="en-US" sz="1200" b="1" i="0" kern="1200" dirty="0">
                <a:solidFill>
                  <a:schemeClr val="tx1"/>
                </a:solidFill>
                <a:effectLst/>
                <a:latin typeface="Adobe Garamond Pro"/>
                <a:ea typeface="ＭＳ Ｐゴシック" charset="-128"/>
                <a:cs typeface="MS PGothic" charset="0"/>
              </a:rPr>
              <a:t>Live birth after </a:t>
            </a:r>
            <a:r>
              <a:rPr lang="en-US" sz="1200" b="1" i="0" kern="1200" dirty="0" err="1">
                <a:solidFill>
                  <a:schemeClr val="tx1"/>
                </a:solidFill>
                <a:effectLst/>
                <a:latin typeface="Adobe Garamond Pro"/>
                <a:ea typeface="ＭＳ Ｐゴシック" charset="-128"/>
                <a:cs typeface="MS PGothic" charset="0"/>
              </a:rPr>
              <a:t>autograft</a:t>
            </a:r>
            <a:r>
              <a:rPr lang="en-US" sz="1200" b="1" i="0" kern="1200" dirty="0">
                <a:solidFill>
                  <a:schemeClr val="tx1"/>
                </a:solidFill>
                <a:effectLst/>
                <a:latin typeface="Adobe Garamond Pro"/>
                <a:ea typeface="ＭＳ Ｐゴシック" charset="-128"/>
                <a:cs typeface="MS PGothic" charset="0"/>
              </a:rPr>
              <a:t> of ovarian tissue cryopreserved during childhood.</a:t>
            </a:r>
          </a:p>
          <a:p>
            <a:r>
              <a:rPr lang="en-US" sz="1200" b="0" i="0" u="sng" kern="1200" dirty="0" err="1">
                <a:solidFill>
                  <a:schemeClr val="tx1"/>
                </a:solidFill>
                <a:effectLst/>
                <a:latin typeface="Adobe Garamond Pro"/>
                <a:ea typeface="ＭＳ Ｐゴシック" charset="-128"/>
                <a:cs typeface="MS PGothic" charset="0"/>
                <a:hlinkClick r:id="rId22" invalidUrl="https://www.ncbi.nlm.nih.gov/pubmed/?term=Demeestere I[Author]&amp;cauthor=true&amp;cauthor_uid=26062556"/>
              </a:rPr>
              <a:t>Demeestere</a:t>
            </a:r>
            <a:r>
              <a:rPr lang="en-US" sz="1200" b="0" i="0" u="sng" kern="1200" dirty="0">
                <a:solidFill>
                  <a:schemeClr val="tx1"/>
                </a:solidFill>
                <a:effectLst/>
                <a:latin typeface="Adobe Garamond Pro"/>
                <a:ea typeface="ＭＳ Ｐゴシック" charset="-128"/>
                <a:cs typeface="MS PGothic" charset="0"/>
                <a:hlinkClick r:id="rId22" invalidUrl="https://www.ncbi.nlm.nih.gov/pubmed/?term=Demeestere I[Author]&amp;cauthor=true&amp;cauthor_uid=26062556"/>
              </a:rPr>
              <a:t> I</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23" invalidUrl="https://www.ncbi.nlm.nih.gov/pubmed/?term=Simon P[Author]&amp;cauthor=true&amp;cauthor_uid=26062556"/>
              </a:rPr>
              <a:t>Simon P</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24" invalidUrl="https://www.ncbi.nlm.nih.gov/pubmed/?term=Dedeken L[Author]&amp;cauthor=true&amp;cauthor_uid=26062556"/>
              </a:rPr>
              <a:t>Dedeken</a:t>
            </a:r>
            <a:r>
              <a:rPr lang="en-US" sz="1200" b="0" i="0" u="sng" kern="1200" dirty="0">
                <a:solidFill>
                  <a:schemeClr val="tx1"/>
                </a:solidFill>
                <a:effectLst/>
                <a:latin typeface="Adobe Garamond Pro"/>
                <a:ea typeface="ＭＳ Ｐゴシック" charset="-128"/>
                <a:cs typeface="MS PGothic" charset="0"/>
                <a:hlinkClick r:id="rId24" invalidUrl="https://www.ncbi.nlm.nih.gov/pubmed/?term=Dedeken L[Author]&amp;cauthor=true&amp;cauthor_uid=26062556"/>
              </a:rPr>
              <a:t> L</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25" invalidUrl="https://www.ncbi.nlm.nih.gov/pubmed/?term=Moffa F[Author]&amp;cauthor=true&amp;cauthor_uid=26062556"/>
              </a:rPr>
              <a:t>Moffa</a:t>
            </a:r>
            <a:r>
              <a:rPr lang="en-US" sz="1200" b="0" i="0" u="sng" kern="1200" dirty="0">
                <a:solidFill>
                  <a:schemeClr val="tx1"/>
                </a:solidFill>
                <a:effectLst/>
                <a:latin typeface="Adobe Garamond Pro"/>
                <a:ea typeface="ＭＳ Ｐゴシック" charset="-128"/>
                <a:cs typeface="MS PGothic" charset="0"/>
                <a:hlinkClick r:id="rId25" invalidUrl="https://www.ncbi.nlm.nih.gov/pubmed/?term=Moffa F[Author]&amp;cauthor=true&amp;cauthor_uid=26062556"/>
              </a:rPr>
              <a:t> F</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26" invalidUrl="https://www.ncbi.nlm.nih.gov/pubmed/?term=Ts%C3%A9p%C3%A9lidis S[Author]&amp;cauthor=true&amp;cauthor_uid=26062556"/>
              </a:rPr>
              <a:t>Tsépélidis</a:t>
            </a:r>
            <a:r>
              <a:rPr lang="en-US" sz="1200" b="0" i="0" u="sng" kern="1200" dirty="0">
                <a:solidFill>
                  <a:schemeClr val="tx1"/>
                </a:solidFill>
                <a:effectLst/>
                <a:latin typeface="Adobe Garamond Pro"/>
                <a:ea typeface="ＭＳ Ｐゴシック" charset="-128"/>
                <a:cs typeface="MS PGothic" charset="0"/>
                <a:hlinkClick r:id="rId26" invalidUrl="https://www.ncbi.nlm.nih.gov/pubmed/?term=Ts%C3%A9p%C3%A9lidis S[Author]&amp;cauthor=true&amp;cauthor_uid=26062556"/>
              </a:rPr>
              <a:t> S</a:t>
            </a:r>
            <a:r>
              <a:rPr lang="en-US" sz="1200" b="0" i="0" kern="1200" baseline="30000" dirty="0">
                <a:solidFill>
                  <a:schemeClr val="tx1"/>
                </a:solidFill>
                <a:effectLst/>
                <a:latin typeface="Adobe Garamond Pro"/>
                <a:ea typeface="ＭＳ Ｐゴシック" charset="-128"/>
                <a:cs typeface="MS PGothic" charset="0"/>
              </a:rPr>
              <a:t>5</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27" invalidUrl="https://www.ncbi.nlm.nih.gov/pubmed/?term=Brachet C[Author]&amp;cauthor=true&amp;cauthor_uid=26062556"/>
              </a:rPr>
              <a:t>Brachet</a:t>
            </a:r>
            <a:r>
              <a:rPr lang="en-US" sz="1200" b="0" i="0" u="sng" kern="1200" dirty="0">
                <a:solidFill>
                  <a:schemeClr val="tx1"/>
                </a:solidFill>
                <a:effectLst/>
                <a:latin typeface="Adobe Garamond Pro"/>
                <a:ea typeface="ＭＳ Ｐゴシック" charset="-128"/>
                <a:cs typeface="MS PGothic" charset="0"/>
                <a:hlinkClick r:id="rId27" invalidUrl="https://www.ncbi.nlm.nih.gov/pubmed/?term=Brachet C[Author]&amp;cauthor=true&amp;cauthor_uid=26062556"/>
              </a:rPr>
              <a:t> C</a:t>
            </a:r>
            <a:r>
              <a:rPr lang="en-US" sz="1200" b="0" i="0" kern="1200" baseline="30000" dirty="0">
                <a:solidFill>
                  <a:schemeClr val="tx1"/>
                </a:solidFill>
                <a:effectLst/>
                <a:latin typeface="Adobe Garamond Pro"/>
                <a:ea typeface="ＭＳ Ｐゴシック" charset="-128"/>
                <a:cs typeface="MS PGothic" charset="0"/>
              </a:rPr>
              <a:t>6</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28" invalidUrl="https://www.ncbi.nlm.nih.gov/pubmed/?term=Delbaere A[Author]&amp;cauthor=true&amp;cauthor_uid=26062556"/>
              </a:rPr>
              <a:t>Delbaere</a:t>
            </a:r>
            <a:r>
              <a:rPr lang="en-US" sz="1200" b="0" i="0" u="sng" kern="1200" dirty="0">
                <a:solidFill>
                  <a:schemeClr val="tx1"/>
                </a:solidFill>
                <a:effectLst/>
                <a:latin typeface="Adobe Garamond Pro"/>
                <a:ea typeface="ＭＳ Ｐゴシック" charset="-128"/>
                <a:cs typeface="MS PGothic" charset="0"/>
                <a:hlinkClick r:id="rId28" invalidUrl="https://www.ncbi.nlm.nih.gov/pubmed/?term=Delbaere A[Author]&amp;cauthor=true&amp;cauthor_uid=26062556"/>
              </a:rPr>
              <a:t> A</a:t>
            </a:r>
            <a:r>
              <a:rPr lang="en-US" sz="1200" b="0" i="0" kern="1200" baseline="30000" dirty="0">
                <a:solidFill>
                  <a:schemeClr val="tx1"/>
                </a:solidFill>
                <a:effectLst/>
                <a:latin typeface="Adobe Garamond Pro"/>
                <a:ea typeface="ＭＳ Ｐゴシック" charset="-128"/>
                <a:cs typeface="MS PGothic" charset="0"/>
              </a:rPr>
              <a:t>7</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29" invalidUrl="https://www.ncbi.nlm.nih.gov/pubmed/?term=Devreker F[Author]&amp;cauthor=true&amp;cauthor_uid=26062556"/>
              </a:rPr>
              <a:t>Devreker</a:t>
            </a:r>
            <a:r>
              <a:rPr lang="en-US" sz="1200" b="0" i="0" u="sng" kern="1200" dirty="0">
                <a:solidFill>
                  <a:schemeClr val="tx1"/>
                </a:solidFill>
                <a:effectLst/>
                <a:latin typeface="Adobe Garamond Pro"/>
                <a:ea typeface="ＭＳ Ｐゴシック" charset="-128"/>
                <a:cs typeface="MS PGothic" charset="0"/>
                <a:hlinkClick r:id="rId29" invalidUrl="https://www.ncbi.nlm.nih.gov/pubmed/?term=Devreker F[Author]&amp;cauthor=true&amp;cauthor_uid=26062556"/>
              </a:rPr>
              <a:t> F</a:t>
            </a:r>
            <a:r>
              <a:rPr lang="en-US" sz="1200" b="0" i="0" kern="1200" baseline="30000" dirty="0">
                <a:solidFill>
                  <a:schemeClr val="tx1"/>
                </a:solidFill>
                <a:effectLst/>
                <a:latin typeface="Adobe Garamond Pro"/>
                <a:ea typeface="ＭＳ Ｐゴシック" charset="-128"/>
                <a:cs typeface="MS PGothic" charset="0"/>
              </a:rPr>
              <a:t>8</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0" invalidUrl="https://www.ncbi.nlm.nih.gov/pubmed/?term=Ferster A[Author]&amp;cauthor=true&amp;cauthor_uid=26062556"/>
              </a:rPr>
              <a:t>Ferster</a:t>
            </a:r>
            <a:r>
              <a:rPr lang="en-US" sz="1200" b="0" i="0" u="sng" kern="1200" dirty="0">
                <a:solidFill>
                  <a:schemeClr val="tx1"/>
                </a:solidFill>
                <a:effectLst/>
                <a:latin typeface="Adobe Garamond Pro"/>
                <a:ea typeface="ＭＳ Ｐゴシック" charset="-128"/>
                <a:cs typeface="MS PGothic" charset="0"/>
                <a:hlinkClick r:id="rId30" invalidUrl="https://www.ncbi.nlm.nih.gov/pubmed/?term=Ferster A[Author]&amp;cauthor=true&amp;cauthor_uid=26062556"/>
              </a:rPr>
              <a:t> A</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a:t>
            </a:r>
          </a:p>
          <a:p>
            <a:r>
              <a:rPr lang="en-US" sz="1200" b="1" i="0" u="none" strike="noStrike" kern="1200" dirty="0">
                <a:solidFill>
                  <a:schemeClr val="tx1"/>
                </a:solidFill>
                <a:effectLst/>
                <a:latin typeface="Adobe Garamond Pro"/>
                <a:ea typeface="ＭＳ Ｐゴシック" charset="-128"/>
                <a:cs typeface="MS PGothic" charset="0"/>
                <a:hlinkClick r:id="rId21" tooltip="Open/close author information list"/>
              </a:rPr>
              <a:t>Author information</a:t>
            </a:r>
            <a:endParaRPr lang="en-US" sz="1200" b="1" i="0" kern="1200" dirty="0">
              <a:solidFill>
                <a:schemeClr val="tx1"/>
              </a:solidFill>
              <a:effectLst/>
              <a:latin typeface="Adobe Garamond Pro"/>
              <a:ea typeface="ＭＳ Ｐゴシック" charset="-128"/>
              <a:cs typeface="MS PGothic" charset="0"/>
            </a:endParaRPr>
          </a:p>
          <a:p>
            <a:r>
              <a:rPr lang="en-US" sz="1200" b="1" i="0" kern="1200" dirty="0">
                <a:solidFill>
                  <a:schemeClr val="tx1"/>
                </a:solidFill>
                <a:effectLst/>
                <a:latin typeface="Adobe Garamond Pro"/>
                <a:ea typeface="ＭＳ Ｐゴシック" charset="-128"/>
                <a:cs typeface="MS PGothic" charset="0"/>
              </a:rPr>
              <a:t>Abstract</a:t>
            </a:r>
          </a:p>
          <a:p>
            <a:r>
              <a:rPr lang="en-US" sz="1200" b="0" i="0" kern="1200" dirty="0">
                <a:solidFill>
                  <a:schemeClr val="tx1"/>
                </a:solidFill>
                <a:effectLst/>
                <a:latin typeface="Adobe Garamond Pro"/>
                <a:ea typeface="ＭＳ Ｐゴシック" charset="-128"/>
                <a:cs typeface="MS PGothic" charset="0"/>
              </a:rPr>
              <a:t>Ovarian insufficiency is a major long-term adverse event, following the administration of a </a:t>
            </a:r>
            <a:r>
              <a:rPr lang="en-US" sz="1200" b="0" i="0" kern="1200" dirty="0" err="1">
                <a:solidFill>
                  <a:schemeClr val="tx1"/>
                </a:solidFill>
                <a:effectLst/>
                <a:latin typeface="Adobe Garamond Pro"/>
                <a:ea typeface="ＭＳ Ｐゴシック" charset="-128"/>
                <a:cs typeface="MS PGothic" charset="0"/>
              </a:rPr>
              <a:t>myeloablative</a:t>
            </a:r>
            <a:r>
              <a:rPr lang="en-US" sz="1200" b="0" i="0" kern="1200" dirty="0">
                <a:solidFill>
                  <a:schemeClr val="tx1"/>
                </a:solidFill>
                <a:effectLst/>
                <a:latin typeface="Adobe Garamond Pro"/>
                <a:ea typeface="ＭＳ Ｐゴシック" charset="-128"/>
                <a:cs typeface="MS PGothic" charset="0"/>
              </a:rPr>
              <a:t> conditioning regimen, and occurring in &gt;80% of children and adolescents receiving such treatment for malignant or non-malignant disease. Cryopreservation of ovarian tissue is currently offered to preserve the fertility of these young patients. At least 35 live births have been reported after transplantation of cryopreserved ovarian tissue in adult patients, but the procedure remains unproven for ovarian tissue harvested at a </a:t>
            </a:r>
            <a:r>
              <a:rPr lang="en-US" sz="1200" b="0" i="0" kern="1200" dirty="0" err="1">
                <a:solidFill>
                  <a:schemeClr val="tx1"/>
                </a:solidFill>
                <a:effectLst/>
                <a:latin typeface="Adobe Garamond Pro"/>
                <a:ea typeface="ＭＳ Ｐゴシック" charset="-128"/>
                <a:cs typeface="MS PGothic" charset="0"/>
              </a:rPr>
              <a:t>prepubertal</a:t>
            </a:r>
            <a:r>
              <a:rPr lang="en-US" sz="1200" b="0" i="0" kern="1200" dirty="0">
                <a:solidFill>
                  <a:schemeClr val="tx1"/>
                </a:solidFill>
                <a:effectLst/>
                <a:latin typeface="Adobe Garamond Pro"/>
                <a:ea typeface="ＭＳ Ｐゴシック" charset="-128"/>
                <a:cs typeface="MS PGothic" charset="0"/>
              </a:rPr>
              <a:t> or pubertal age. We report here the first live birth after </a:t>
            </a:r>
            <a:r>
              <a:rPr lang="en-US" sz="1200" b="0" i="0" kern="1200" dirty="0" err="1">
                <a:solidFill>
                  <a:schemeClr val="tx1"/>
                </a:solidFill>
                <a:effectLst/>
                <a:latin typeface="Adobe Garamond Pro"/>
                <a:ea typeface="ＭＳ Ｐゴシック" charset="-128"/>
                <a:cs typeface="MS PGothic" charset="0"/>
              </a:rPr>
              <a:t>autograft</a:t>
            </a:r>
            <a:r>
              <a:rPr lang="en-US" sz="1200" b="0" i="0" kern="1200" dirty="0">
                <a:solidFill>
                  <a:schemeClr val="tx1"/>
                </a:solidFill>
                <a:effectLst/>
                <a:latin typeface="Adobe Garamond Pro"/>
                <a:ea typeface="ＭＳ Ｐゴシック" charset="-128"/>
                <a:cs typeface="MS PGothic" charset="0"/>
              </a:rPr>
              <a:t> of cryopreserved ovarian tissue in a woman with primary ovarian failure after a </a:t>
            </a:r>
            <a:r>
              <a:rPr lang="en-US" sz="1200" b="0" i="0" kern="1200" dirty="0" err="1">
                <a:solidFill>
                  <a:schemeClr val="tx1"/>
                </a:solidFill>
                <a:effectLst/>
                <a:latin typeface="Adobe Garamond Pro"/>
                <a:ea typeface="ＭＳ Ｐゴシック" charset="-128"/>
                <a:cs typeface="MS PGothic" charset="0"/>
              </a:rPr>
              <a:t>myeloablative</a:t>
            </a:r>
            <a:r>
              <a:rPr lang="en-US" sz="1200" b="0" i="0" kern="1200" dirty="0">
                <a:solidFill>
                  <a:schemeClr val="tx1"/>
                </a:solidFill>
                <a:effectLst/>
                <a:latin typeface="Adobe Garamond Pro"/>
                <a:ea typeface="ＭＳ Ｐゴシック" charset="-128"/>
                <a:cs typeface="MS PGothic" charset="0"/>
              </a:rPr>
              <a:t> conditioning regimen as part of a hematopoietic stem cell transplantation performed for homozygous sickle-cell anemia at age 14 years. This first report of successful fertility restoration after the graft of ovarian tissue cryopreserved before menarche offers reassuring evidence for the feasibility of the procedure when performed during childhood.</a:t>
            </a:r>
          </a:p>
          <a:p>
            <a:r>
              <a:rPr lang="en-US" sz="1200" b="0" i="0" u="sng" kern="1200" dirty="0">
                <a:solidFill>
                  <a:schemeClr val="tx1"/>
                </a:solidFill>
                <a:effectLst/>
                <a:latin typeface="Adobe Garamond Pro"/>
                <a:ea typeface="ＭＳ Ｐゴシック" charset="-128"/>
                <a:cs typeface="MS PGothic" charset="0"/>
                <a:hlinkClick r:id="rId31" tooltip="Lancet (London, England)."/>
              </a:rPr>
              <a:t>Lancet.</a:t>
            </a:r>
            <a:r>
              <a:rPr lang="en-US" sz="1200" b="0" i="0" kern="1200" dirty="0">
                <a:solidFill>
                  <a:schemeClr val="tx1"/>
                </a:solidFill>
                <a:effectLst/>
                <a:latin typeface="Adobe Garamond Pro"/>
                <a:ea typeface="ＭＳ Ｐゴシック" charset="-128"/>
                <a:cs typeface="MS PGothic" charset="0"/>
              </a:rPr>
              <a:t> 2015 Feb 14;385(9968):607-16. </a:t>
            </a:r>
            <a:r>
              <a:rPr lang="en-US" sz="1200" b="0" i="0" kern="1200" dirty="0" err="1">
                <a:solidFill>
                  <a:schemeClr val="tx1"/>
                </a:solidFill>
                <a:effectLst/>
                <a:latin typeface="Adobe Garamond Pro"/>
                <a:ea typeface="ＭＳ Ｐゴシック" charset="-128"/>
                <a:cs typeface="MS PGothic" charset="0"/>
              </a:rPr>
              <a:t>doi</a:t>
            </a:r>
            <a:r>
              <a:rPr lang="en-US" sz="1200" b="0" i="0" kern="1200" dirty="0">
                <a:solidFill>
                  <a:schemeClr val="tx1"/>
                </a:solidFill>
                <a:effectLst/>
                <a:latin typeface="Adobe Garamond Pro"/>
                <a:ea typeface="ＭＳ Ｐゴシック" charset="-128"/>
                <a:cs typeface="MS PGothic" charset="0"/>
              </a:rPr>
              <a:t>: 10.1016/S0140-6736(14)61728-1. </a:t>
            </a:r>
            <a:r>
              <a:rPr lang="en-US" sz="1200" b="0" i="0" kern="1200" dirty="0" err="1">
                <a:solidFill>
                  <a:schemeClr val="tx1"/>
                </a:solidFill>
                <a:effectLst/>
                <a:latin typeface="Adobe Garamond Pro"/>
                <a:ea typeface="ＭＳ Ｐゴシック" charset="-128"/>
                <a:cs typeface="MS PGothic" charset="0"/>
              </a:rPr>
              <a:t>Epub</a:t>
            </a:r>
            <a:r>
              <a:rPr lang="en-US" sz="1200" b="0" i="0" kern="1200" dirty="0">
                <a:solidFill>
                  <a:schemeClr val="tx1"/>
                </a:solidFill>
                <a:effectLst/>
                <a:latin typeface="Adobe Garamond Pro"/>
                <a:ea typeface="ＭＳ Ｐゴシック" charset="-128"/>
                <a:cs typeface="MS PGothic" charset="0"/>
              </a:rPr>
              <a:t> 2014 Oct 6.</a:t>
            </a:r>
          </a:p>
          <a:p>
            <a:r>
              <a:rPr lang="en-US" sz="1200" b="1" i="0" kern="1200" dirty="0" err="1">
                <a:solidFill>
                  <a:schemeClr val="tx1"/>
                </a:solidFill>
                <a:effectLst/>
                <a:latin typeface="Adobe Garamond Pro"/>
                <a:ea typeface="ＭＳ Ｐゴシック" charset="-128"/>
                <a:cs typeface="MS PGothic" charset="0"/>
              </a:rPr>
              <a:t>Livebirth</a:t>
            </a:r>
            <a:r>
              <a:rPr lang="en-US" sz="1200" b="1" i="0" kern="1200" dirty="0">
                <a:solidFill>
                  <a:schemeClr val="tx1"/>
                </a:solidFill>
                <a:effectLst/>
                <a:latin typeface="Adobe Garamond Pro"/>
                <a:ea typeface="ＭＳ Ｐゴシック" charset="-128"/>
                <a:cs typeface="MS PGothic" charset="0"/>
              </a:rPr>
              <a:t> after uterus transplantation.</a:t>
            </a:r>
          </a:p>
          <a:p>
            <a:r>
              <a:rPr lang="en-US" sz="1200" b="0" i="0" u="sng" kern="1200" dirty="0" err="1">
                <a:solidFill>
                  <a:schemeClr val="tx1"/>
                </a:solidFill>
                <a:effectLst/>
                <a:latin typeface="Adobe Garamond Pro"/>
                <a:ea typeface="ＭＳ Ｐゴシック" charset="-128"/>
                <a:cs typeface="MS PGothic" charset="0"/>
                <a:hlinkClick r:id="rId32" invalidUrl="https://www.ncbi.nlm.nih.gov/pubmed/?term=Br%C3%A4nnstr%C3%B6m M[Author]&amp;cauthor=true&amp;cauthor_uid=25301505"/>
              </a:rPr>
              <a:t>Brännström</a:t>
            </a:r>
            <a:r>
              <a:rPr lang="en-US" sz="1200" b="0" i="0" u="sng" kern="1200" dirty="0">
                <a:solidFill>
                  <a:schemeClr val="tx1"/>
                </a:solidFill>
                <a:effectLst/>
                <a:latin typeface="Adobe Garamond Pro"/>
                <a:ea typeface="ＭＳ Ｐゴシック" charset="-128"/>
                <a:cs typeface="MS PGothic" charset="0"/>
                <a:hlinkClick r:id="rId32" invalidUrl="https://www.ncbi.nlm.nih.gov/pubmed/?term=Br%C3%A4nnstr%C3%B6m M[Author]&amp;cauthor=true&amp;cauthor_uid=25301505"/>
              </a:rPr>
              <a:t> M</a:t>
            </a:r>
            <a:r>
              <a:rPr lang="en-US" sz="1200" b="0" i="0" kern="1200" baseline="30000" dirty="0">
                <a:solidFill>
                  <a:schemeClr val="tx1"/>
                </a:solidFill>
                <a:effectLst/>
                <a:latin typeface="Adobe Garamond Pro"/>
                <a:ea typeface="ＭＳ Ｐゴシック" charset="-128"/>
                <a:cs typeface="MS PGothic" charset="0"/>
              </a:rPr>
              <a:t>1</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3" invalidUrl="https://www.ncbi.nlm.nih.gov/pubmed/?term=Johannesson L[Author]&amp;cauthor=true&amp;cauthor_uid=25301505"/>
              </a:rPr>
              <a:t>Johannesson</a:t>
            </a:r>
            <a:r>
              <a:rPr lang="en-US" sz="1200" b="0" i="0" u="sng" kern="1200" dirty="0">
                <a:solidFill>
                  <a:schemeClr val="tx1"/>
                </a:solidFill>
                <a:effectLst/>
                <a:latin typeface="Adobe Garamond Pro"/>
                <a:ea typeface="ＭＳ Ｐゴシック" charset="-128"/>
                <a:cs typeface="MS PGothic" charset="0"/>
                <a:hlinkClick r:id="rId33" invalidUrl="https://www.ncbi.nlm.nih.gov/pubmed/?term=Johannesson L[Author]&amp;cauthor=true&amp;cauthor_uid=25301505"/>
              </a:rPr>
              <a:t> L</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4" invalidUrl="https://www.ncbi.nlm.nih.gov/pubmed/?term=Bokstr%C3%B6m H[Author]&amp;cauthor=true&amp;cauthor_uid=25301505"/>
              </a:rPr>
              <a:t>Bokström</a:t>
            </a:r>
            <a:r>
              <a:rPr lang="en-US" sz="1200" b="0" i="0" u="sng" kern="1200" dirty="0">
                <a:solidFill>
                  <a:schemeClr val="tx1"/>
                </a:solidFill>
                <a:effectLst/>
                <a:latin typeface="Adobe Garamond Pro"/>
                <a:ea typeface="ＭＳ Ｐゴシック" charset="-128"/>
                <a:cs typeface="MS PGothic" charset="0"/>
                <a:hlinkClick r:id="rId34" invalidUrl="https://www.ncbi.nlm.nih.gov/pubmed/?term=Bokstr%C3%B6m H[Author]&amp;cauthor=true&amp;cauthor_uid=25301505"/>
              </a:rPr>
              <a:t> H</a:t>
            </a:r>
            <a:r>
              <a:rPr lang="en-US" sz="1200" b="0" i="0" kern="1200" baseline="30000" dirty="0">
                <a:solidFill>
                  <a:schemeClr val="tx1"/>
                </a:solidFill>
                <a:effectLst/>
                <a:latin typeface="Adobe Garamond Pro"/>
                <a:ea typeface="ＭＳ Ｐゴシック" charset="-128"/>
                <a:cs typeface="MS PGothic" charset="0"/>
              </a:rPr>
              <a:t>3</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5" invalidUrl="https://www.ncbi.nlm.nih.gov/pubmed/?term=Kvarnstr%C3%B6m N[Author]&amp;cauthor=true&amp;cauthor_uid=25301505"/>
              </a:rPr>
              <a:t>Kvarnström</a:t>
            </a:r>
            <a:r>
              <a:rPr lang="en-US" sz="1200" b="0" i="0" u="sng" kern="1200" dirty="0">
                <a:solidFill>
                  <a:schemeClr val="tx1"/>
                </a:solidFill>
                <a:effectLst/>
                <a:latin typeface="Adobe Garamond Pro"/>
                <a:ea typeface="ＭＳ Ｐゴシック" charset="-128"/>
                <a:cs typeface="MS PGothic" charset="0"/>
                <a:hlinkClick r:id="rId35" invalidUrl="https://www.ncbi.nlm.nih.gov/pubmed/?term=Kvarnstr%C3%B6m N[Author]&amp;cauthor=true&amp;cauthor_uid=25301505"/>
              </a:rPr>
              <a:t> N</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6" invalidUrl="https://www.ncbi.nlm.nih.gov/pubmed/?term=M%C3%B6lne J[Author]&amp;cauthor=true&amp;cauthor_uid=25301505"/>
              </a:rPr>
              <a:t>Mölne</a:t>
            </a:r>
            <a:r>
              <a:rPr lang="en-US" sz="1200" b="0" i="0" u="sng" kern="1200" dirty="0">
                <a:solidFill>
                  <a:schemeClr val="tx1"/>
                </a:solidFill>
                <a:effectLst/>
                <a:latin typeface="Adobe Garamond Pro"/>
                <a:ea typeface="ＭＳ Ｐゴシック" charset="-128"/>
                <a:cs typeface="MS PGothic" charset="0"/>
                <a:hlinkClick r:id="rId36" invalidUrl="https://www.ncbi.nlm.nih.gov/pubmed/?term=M%C3%B6lne J[Author]&amp;cauthor=true&amp;cauthor_uid=25301505"/>
              </a:rPr>
              <a:t> J</a:t>
            </a:r>
            <a:r>
              <a:rPr lang="en-US" sz="1200" b="0" i="0" kern="1200" baseline="30000" dirty="0">
                <a:solidFill>
                  <a:schemeClr val="tx1"/>
                </a:solidFill>
                <a:effectLst/>
                <a:latin typeface="Adobe Garamond Pro"/>
                <a:ea typeface="ＭＳ Ｐゴシック" charset="-128"/>
                <a:cs typeface="MS PGothic" charset="0"/>
              </a:rPr>
              <a:t>5</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7" invalidUrl="https://www.ncbi.nlm.nih.gov/pubmed/?term=Dahm-K%C3%A4hler P[Author]&amp;cauthor=true&amp;cauthor_uid=25301505"/>
              </a:rPr>
              <a:t>Dahm-Kähler</a:t>
            </a:r>
            <a:r>
              <a:rPr lang="en-US" sz="1200" b="0" i="0" u="sng" kern="1200" dirty="0">
                <a:solidFill>
                  <a:schemeClr val="tx1"/>
                </a:solidFill>
                <a:effectLst/>
                <a:latin typeface="Adobe Garamond Pro"/>
                <a:ea typeface="ＭＳ Ｐゴシック" charset="-128"/>
                <a:cs typeface="MS PGothic" charset="0"/>
                <a:hlinkClick r:id="rId37" invalidUrl="https://www.ncbi.nlm.nih.gov/pubmed/?term=Dahm-K%C3%A4hler P[Author]&amp;cauthor=true&amp;cauthor_uid=25301505"/>
              </a:rPr>
              <a:t> P</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8" invalidUrl="https://www.ncbi.nlm.nih.gov/pubmed/?term=Enskog A[Author]&amp;cauthor=true&amp;cauthor_uid=25301505"/>
              </a:rPr>
              <a:t>Enskog</a:t>
            </a:r>
            <a:r>
              <a:rPr lang="en-US" sz="1200" b="0" i="0" u="sng" kern="1200" dirty="0">
                <a:solidFill>
                  <a:schemeClr val="tx1"/>
                </a:solidFill>
                <a:effectLst/>
                <a:latin typeface="Adobe Garamond Pro"/>
                <a:ea typeface="ＭＳ Ｐゴシック" charset="-128"/>
                <a:cs typeface="MS PGothic" charset="0"/>
                <a:hlinkClick r:id="rId38" invalidUrl="https://www.ncbi.nlm.nih.gov/pubmed/?term=Enskog A[Author]&amp;cauthor=true&amp;cauthor_uid=25301505"/>
              </a:rPr>
              <a:t> A</a:t>
            </a:r>
            <a:r>
              <a:rPr lang="en-US" sz="1200" b="0" i="0" kern="1200" baseline="30000" dirty="0">
                <a:solidFill>
                  <a:schemeClr val="tx1"/>
                </a:solidFill>
                <a:effectLst/>
                <a:latin typeface="Adobe Garamond Pro"/>
                <a:ea typeface="ＭＳ Ｐゴシック" charset="-128"/>
                <a:cs typeface="MS PGothic" charset="0"/>
              </a:rPr>
              <a:t>6</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39" invalidUrl="https://www.ncbi.nlm.nih.gov/pubmed/?term=Milenkovic M[Author]&amp;cauthor=true&amp;cauthor_uid=25301505"/>
              </a:rPr>
              <a:t>Milenkovic</a:t>
            </a:r>
            <a:r>
              <a:rPr lang="en-US" sz="1200" b="0" i="0" u="sng" kern="1200" dirty="0">
                <a:solidFill>
                  <a:schemeClr val="tx1"/>
                </a:solidFill>
                <a:effectLst/>
                <a:latin typeface="Adobe Garamond Pro"/>
                <a:ea typeface="ＭＳ Ｐゴシック" charset="-128"/>
                <a:cs typeface="MS PGothic" charset="0"/>
                <a:hlinkClick r:id="rId39" invalidUrl="https://www.ncbi.nlm.nih.gov/pubmed/?term=Milenkovic M[Author]&amp;cauthor=true&amp;cauthor_uid=25301505"/>
              </a:rPr>
              <a:t> M</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40" invalidUrl="https://www.ncbi.nlm.nih.gov/pubmed/?term=Ekberg J[Author]&amp;cauthor=true&amp;cauthor_uid=25301505"/>
              </a:rPr>
              <a:t>Ekberg J</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41" invalidUrl="https://www.ncbi.nlm.nih.gov/pubmed/?term=Diaz-Garcia C[Author]&amp;cauthor=true&amp;cauthor_uid=25301505"/>
              </a:rPr>
              <a:t>Diaz-Garcia C</a:t>
            </a:r>
            <a:r>
              <a:rPr lang="en-US" sz="1200" b="0" i="0" kern="1200" baseline="30000" dirty="0">
                <a:solidFill>
                  <a:schemeClr val="tx1"/>
                </a:solidFill>
                <a:effectLst/>
                <a:latin typeface="Adobe Garamond Pro"/>
                <a:ea typeface="ＭＳ Ｐゴシック" charset="-128"/>
                <a:cs typeface="MS PGothic" charset="0"/>
              </a:rPr>
              <a:t>7</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42" invalidUrl="https://www.ncbi.nlm.nih.gov/pubmed/?term=G%C3%A4bel M[Author]&amp;cauthor=true&amp;cauthor_uid=25301505"/>
              </a:rPr>
              <a:t>Gäbel</a:t>
            </a:r>
            <a:r>
              <a:rPr lang="en-US" sz="1200" b="0" i="0" u="sng" kern="1200" dirty="0">
                <a:solidFill>
                  <a:schemeClr val="tx1"/>
                </a:solidFill>
                <a:effectLst/>
                <a:latin typeface="Adobe Garamond Pro"/>
                <a:ea typeface="ＭＳ Ｐゴシック" charset="-128"/>
                <a:cs typeface="MS PGothic" charset="0"/>
                <a:hlinkClick r:id="rId42" invalidUrl="https://www.ncbi.nlm.nih.gov/pubmed/?term=G%C3%A4bel M[Author]&amp;cauthor=true&amp;cauthor_uid=25301505"/>
              </a:rPr>
              <a:t> M</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43" invalidUrl="https://www.ncbi.nlm.nih.gov/pubmed/?term=Hanafy A[Author]&amp;cauthor=true&amp;cauthor_uid=25301505"/>
              </a:rPr>
              <a:t>Hanafy</a:t>
            </a:r>
            <a:r>
              <a:rPr lang="en-US" sz="1200" b="0" i="0" u="sng" kern="1200" dirty="0">
                <a:solidFill>
                  <a:schemeClr val="tx1"/>
                </a:solidFill>
                <a:effectLst/>
                <a:latin typeface="Adobe Garamond Pro"/>
                <a:ea typeface="ＭＳ Ｐゴシック" charset="-128"/>
                <a:cs typeface="MS PGothic" charset="0"/>
                <a:hlinkClick r:id="rId43" invalidUrl="https://www.ncbi.nlm.nih.gov/pubmed/?term=Hanafy A[Author]&amp;cauthor=true&amp;cauthor_uid=25301505"/>
              </a:rPr>
              <a:t> A</a:t>
            </a:r>
            <a:r>
              <a:rPr lang="en-US" sz="1200" b="0" i="0" kern="1200" baseline="30000" dirty="0">
                <a:solidFill>
                  <a:schemeClr val="tx1"/>
                </a:solidFill>
                <a:effectLst/>
                <a:latin typeface="Adobe Garamond Pro"/>
                <a:ea typeface="ＭＳ Ｐゴシック" charset="-128"/>
                <a:cs typeface="MS PGothic" charset="0"/>
              </a:rPr>
              <a:t>8</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44" invalidUrl="https://www.ncbi.nlm.nih.gov/pubmed/?term=Hagberg H[Author]&amp;cauthor=true&amp;cauthor_uid=25301505"/>
              </a:rPr>
              <a:t>Hagberg</a:t>
            </a:r>
            <a:r>
              <a:rPr lang="en-US" sz="1200" b="0" i="0" u="sng" kern="1200" dirty="0">
                <a:solidFill>
                  <a:schemeClr val="tx1"/>
                </a:solidFill>
                <a:effectLst/>
                <a:latin typeface="Adobe Garamond Pro"/>
                <a:ea typeface="ＭＳ Ｐゴシック" charset="-128"/>
                <a:cs typeface="MS PGothic" charset="0"/>
                <a:hlinkClick r:id="rId44" invalidUrl="https://www.ncbi.nlm.nih.gov/pubmed/?term=Hagberg H[Author]&amp;cauthor=true&amp;cauthor_uid=25301505"/>
              </a:rPr>
              <a:t> H</a:t>
            </a:r>
            <a:r>
              <a:rPr lang="en-US" sz="1200" b="0" i="0" kern="1200" baseline="30000" dirty="0">
                <a:solidFill>
                  <a:schemeClr val="tx1"/>
                </a:solidFill>
                <a:effectLst/>
                <a:latin typeface="Adobe Garamond Pro"/>
                <a:ea typeface="ＭＳ Ｐゴシック" charset="-128"/>
                <a:cs typeface="MS PGothic" charset="0"/>
              </a:rPr>
              <a:t>9</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err="1">
                <a:solidFill>
                  <a:schemeClr val="tx1"/>
                </a:solidFill>
                <a:effectLst/>
                <a:latin typeface="Adobe Garamond Pro"/>
                <a:ea typeface="ＭＳ Ｐゴシック" charset="-128"/>
                <a:cs typeface="MS PGothic" charset="0"/>
                <a:hlinkClick r:id="rId45" invalidUrl="https://www.ncbi.nlm.nih.gov/pubmed/?term=Olausson M[Author]&amp;cauthor=true&amp;cauthor_uid=25301505"/>
              </a:rPr>
              <a:t>Olausson</a:t>
            </a:r>
            <a:r>
              <a:rPr lang="en-US" sz="1200" b="0" i="0" u="sng" kern="1200" dirty="0">
                <a:solidFill>
                  <a:schemeClr val="tx1"/>
                </a:solidFill>
                <a:effectLst/>
                <a:latin typeface="Adobe Garamond Pro"/>
                <a:ea typeface="ＭＳ Ｐゴシック" charset="-128"/>
                <a:cs typeface="MS PGothic" charset="0"/>
                <a:hlinkClick r:id="rId45" invalidUrl="https://www.ncbi.nlm.nih.gov/pubmed/?term=Olausson M[Author]&amp;cauthor=true&amp;cauthor_uid=25301505"/>
              </a:rPr>
              <a:t> M</a:t>
            </a:r>
            <a:r>
              <a:rPr lang="en-US" sz="1200" b="0" i="0" kern="1200" baseline="30000" dirty="0">
                <a:solidFill>
                  <a:schemeClr val="tx1"/>
                </a:solidFill>
                <a:effectLst/>
                <a:latin typeface="Adobe Garamond Pro"/>
                <a:ea typeface="ＭＳ Ｐゴシック" charset="-128"/>
                <a:cs typeface="MS PGothic" charset="0"/>
              </a:rPr>
              <a:t>4</a:t>
            </a:r>
            <a:r>
              <a:rPr lang="en-US" sz="1200" b="0" i="0" kern="1200" dirty="0">
                <a:solidFill>
                  <a:schemeClr val="tx1"/>
                </a:solidFill>
                <a:effectLst/>
                <a:latin typeface="Adobe Garamond Pro"/>
                <a:ea typeface="ＭＳ Ｐゴシック" charset="-128"/>
                <a:cs typeface="MS PGothic" charset="0"/>
              </a:rPr>
              <a:t>, </a:t>
            </a:r>
            <a:r>
              <a:rPr lang="en-US" sz="1200" b="0" i="0" u="sng" kern="1200" dirty="0">
                <a:solidFill>
                  <a:schemeClr val="tx1"/>
                </a:solidFill>
                <a:effectLst/>
                <a:latin typeface="Adobe Garamond Pro"/>
                <a:ea typeface="ＭＳ Ｐゴシック" charset="-128"/>
                <a:cs typeface="MS PGothic" charset="0"/>
                <a:hlinkClick r:id="rId46" invalidUrl="https://www.ncbi.nlm.nih.gov/pubmed/?term=Nilsson L[Author]&amp;cauthor=true&amp;cauthor_uid=25301505"/>
              </a:rPr>
              <a:t>Nilsson L</a:t>
            </a:r>
            <a:r>
              <a:rPr lang="en-US" sz="1200" b="0" i="0" kern="1200" baseline="30000" dirty="0">
                <a:solidFill>
                  <a:schemeClr val="tx1"/>
                </a:solidFill>
                <a:effectLst/>
                <a:latin typeface="Adobe Garamond Pro"/>
                <a:ea typeface="ＭＳ Ｐゴシック" charset="-128"/>
                <a:cs typeface="MS PGothic" charset="0"/>
              </a:rPr>
              <a:t>2</a:t>
            </a:r>
            <a:r>
              <a:rPr lang="en-US" sz="1200" b="0" i="0" kern="1200" dirty="0">
                <a:solidFill>
                  <a:schemeClr val="tx1"/>
                </a:solidFill>
                <a:effectLst/>
                <a:latin typeface="Adobe Garamond Pro"/>
                <a:ea typeface="ＭＳ Ｐゴシック" charset="-128"/>
                <a:cs typeface="MS PGothic" charset="0"/>
              </a:rPr>
              <a:t>.</a:t>
            </a:r>
          </a:p>
          <a:p>
            <a:r>
              <a:rPr lang="en-US" sz="1200" b="1" i="0" u="none" strike="noStrike" kern="1200" dirty="0">
                <a:solidFill>
                  <a:schemeClr val="tx1"/>
                </a:solidFill>
                <a:effectLst/>
                <a:latin typeface="Adobe Garamond Pro"/>
                <a:ea typeface="ＭＳ Ｐゴシック" charset="-128"/>
                <a:cs typeface="MS PGothic" charset="0"/>
                <a:hlinkClick r:id="rId31" tooltip="Open/close author information list"/>
              </a:rPr>
              <a:t>Author information</a:t>
            </a:r>
            <a:endParaRPr lang="en-US" sz="1200" b="1" i="0" kern="1200" dirty="0">
              <a:solidFill>
                <a:schemeClr val="tx1"/>
              </a:solidFill>
              <a:effectLst/>
              <a:latin typeface="Adobe Garamond Pro"/>
              <a:ea typeface="ＭＳ Ｐゴシック" charset="-128"/>
              <a:cs typeface="MS PGothic" charset="0"/>
            </a:endParaRPr>
          </a:p>
          <a:p>
            <a:r>
              <a:rPr lang="en-US" sz="1200" b="1" i="0" kern="1200" dirty="0">
                <a:solidFill>
                  <a:schemeClr val="tx1"/>
                </a:solidFill>
                <a:effectLst/>
                <a:latin typeface="Adobe Garamond Pro"/>
                <a:ea typeface="ＭＳ Ｐゴシック" charset="-128"/>
                <a:cs typeface="MS PGothic" charset="0"/>
              </a:rPr>
              <a:t>Abstract</a:t>
            </a:r>
          </a:p>
          <a:p>
            <a:r>
              <a:rPr lang="en-US" sz="1200" b="1" i="0" kern="1200" cap="all" dirty="0">
                <a:solidFill>
                  <a:schemeClr val="tx1"/>
                </a:solidFill>
                <a:effectLst/>
                <a:latin typeface="Adobe Garamond Pro"/>
                <a:ea typeface="ＭＳ Ｐゴシック" charset="-128"/>
                <a:cs typeface="MS PGothic" charset="0"/>
              </a:rPr>
              <a:t>BACKGROUND:</a:t>
            </a:r>
          </a:p>
          <a:p>
            <a:r>
              <a:rPr lang="en-US" sz="1200" b="0" i="0" kern="1200" dirty="0">
                <a:solidFill>
                  <a:schemeClr val="tx1"/>
                </a:solidFill>
                <a:effectLst/>
                <a:latin typeface="Adobe Garamond Pro"/>
                <a:ea typeface="ＭＳ Ｐゴシック" charset="-128"/>
                <a:cs typeface="MS PGothic" charset="0"/>
              </a:rPr>
              <a:t>Uterus transplantation is the first available treatment for absolute uterine infertility, which is caused by absence of the uterus or the presence of a non-functional uterus. Eleven human uterus transplantation attempts have been done worldwide but no </a:t>
            </a:r>
            <a:r>
              <a:rPr lang="en-US" sz="1200" b="0" i="0" kern="1200" dirty="0" err="1">
                <a:solidFill>
                  <a:schemeClr val="tx1"/>
                </a:solidFill>
                <a:effectLst/>
                <a:latin typeface="Adobe Garamond Pro"/>
                <a:ea typeface="ＭＳ Ｐゴシック" charset="-128"/>
                <a:cs typeface="MS PGothic" charset="0"/>
              </a:rPr>
              <a:t>livebirth</a:t>
            </a:r>
            <a:r>
              <a:rPr lang="en-US" sz="1200" b="0" i="0" kern="1200" dirty="0">
                <a:solidFill>
                  <a:schemeClr val="tx1"/>
                </a:solidFill>
                <a:effectLst/>
                <a:latin typeface="Adobe Garamond Pro"/>
                <a:ea typeface="ＭＳ Ｐゴシック" charset="-128"/>
                <a:cs typeface="MS PGothic" charset="0"/>
              </a:rPr>
              <a:t> has yet been reported.</a:t>
            </a:r>
          </a:p>
          <a:p>
            <a:r>
              <a:rPr lang="en-US" sz="1200" b="1" i="0" kern="1200" cap="all" dirty="0">
                <a:solidFill>
                  <a:schemeClr val="tx1"/>
                </a:solidFill>
                <a:effectLst/>
                <a:latin typeface="Adobe Garamond Pro"/>
                <a:ea typeface="ＭＳ Ｐゴシック" charset="-128"/>
                <a:cs typeface="MS PGothic" charset="0"/>
              </a:rPr>
              <a:t>METHODS:</a:t>
            </a:r>
          </a:p>
          <a:p>
            <a:r>
              <a:rPr lang="en-US" sz="1200" b="0" i="0" kern="1200" dirty="0">
                <a:solidFill>
                  <a:schemeClr val="tx1"/>
                </a:solidFill>
                <a:effectLst/>
                <a:latin typeface="Adobe Garamond Pro"/>
                <a:ea typeface="ＭＳ Ｐゴシック" charset="-128"/>
                <a:cs typeface="MS PGothic" charset="0"/>
              </a:rPr>
              <a:t>In 2013, a 35-year-old woman with congenital absence of the uterus (</a:t>
            </a:r>
            <a:r>
              <a:rPr lang="en-US" sz="1200" b="0" i="0" kern="1200" dirty="0" err="1">
                <a:solidFill>
                  <a:schemeClr val="tx1"/>
                </a:solidFill>
                <a:effectLst/>
                <a:latin typeface="Adobe Garamond Pro"/>
                <a:ea typeface="ＭＳ Ｐゴシック" charset="-128"/>
                <a:cs typeface="MS PGothic" charset="0"/>
              </a:rPr>
              <a:t>Rokitansky</a:t>
            </a:r>
            <a:r>
              <a:rPr lang="en-US" sz="1200" b="0" i="0" kern="1200" dirty="0">
                <a:solidFill>
                  <a:schemeClr val="tx1"/>
                </a:solidFill>
                <a:effectLst/>
                <a:latin typeface="Adobe Garamond Pro"/>
                <a:ea typeface="ＭＳ Ｐゴシック" charset="-128"/>
                <a:cs typeface="MS PGothic" charset="0"/>
              </a:rPr>
              <a:t> syndrome) underwent transplantation of the uterus in </a:t>
            </a:r>
            <a:r>
              <a:rPr lang="en-US" sz="1200" b="0" i="0" kern="1200" dirty="0" err="1">
                <a:solidFill>
                  <a:schemeClr val="tx1"/>
                </a:solidFill>
                <a:effectLst/>
                <a:latin typeface="Adobe Garamond Pro"/>
                <a:ea typeface="ＭＳ Ｐゴシック" charset="-128"/>
                <a:cs typeface="MS PGothic" charset="0"/>
              </a:rPr>
              <a:t>Sahlgrenska</a:t>
            </a:r>
            <a:r>
              <a:rPr lang="en-US" sz="1200" b="0" i="0" kern="1200" dirty="0">
                <a:solidFill>
                  <a:schemeClr val="tx1"/>
                </a:solidFill>
                <a:effectLst/>
                <a:latin typeface="Adobe Garamond Pro"/>
                <a:ea typeface="ＭＳ Ｐゴシック" charset="-128"/>
                <a:cs typeface="MS PGothic" charset="0"/>
              </a:rPr>
              <a:t> University Hospital, Gothenburg, Sweden. The uterus was donated from a living, 61-year-old, two-</a:t>
            </a:r>
            <a:r>
              <a:rPr lang="en-US" sz="1200" b="0" i="0" kern="1200" dirty="0" err="1">
                <a:solidFill>
                  <a:schemeClr val="tx1"/>
                </a:solidFill>
                <a:effectLst/>
                <a:latin typeface="Adobe Garamond Pro"/>
                <a:ea typeface="ＭＳ Ｐゴシック" charset="-128"/>
                <a:cs typeface="MS PGothic" charset="0"/>
              </a:rPr>
              <a:t>parous</a:t>
            </a:r>
            <a:r>
              <a:rPr lang="en-US" sz="1200" b="0" i="0" kern="1200" dirty="0">
                <a:solidFill>
                  <a:schemeClr val="tx1"/>
                </a:solidFill>
                <a:effectLst/>
                <a:latin typeface="Adobe Garamond Pro"/>
                <a:ea typeface="ＭＳ Ｐゴシック" charset="-128"/>
                <a:cs typeface="MS PGothic" charset="0"/>
              </a:rPr>
              <a:t> woman. In-vitro </a:t>
            </a:r>
            <a:r>
              <a:rPr lang="en-US" sz="1200" b="0" i="0" kern="1200" dirty="0" err="1">
                <a:solidFill>
                  <a:schemeClr val="tx1"/>
                </a:solidFill>
                <a:effectLst/>
                <a:latin typeface="Adobe Garamond Pro"/>
                <a:ea typeface="ＭＳ Ｐゴシック" charset="-128"/>
                <a:cs typeface="MS PGothic" charset="0"/>
              </a:rPr>
              <a:t>fertilisation</a:t>
            </a:r>
            <a:r>
              <a:rPr lang="en-US" sz="1200" b="0" i="0" kern="1200" dirty="0">
                <a:solidFill>
                  <a:schemeClr val="tx1"/>
                </a:solidFill>
                <a:effectLst/>
                <a:latin typeface="Adobe Garamond Pro"/>
                <a:ea typeface="ＭＳ Ｐゴシック" charset="-128"/>
                <a:cs typeface="MS PGothic" charset="0"/>
              </a:rPr>
              <a:t> treatment of the recipient and her partner had been done before transplantation, from which 11 embryos were cryopreserved.</a:t>
            </a:r>
          </a:p>
          <a:p>
            <a:r>
              <a:rPr lang="en-US" sz="1200" b="1" i="0" kern="1200" cap="all" dirty="0">
                <a:solidFill>
                  <a:schemeClr val="tx1"/>
                </a:solidFill>
                <a:effectLst/>
                <a:latin typeface="Adobe Garamond Pro"/>
                <a:ea typeface="ＭＳ Ｐゴシック" charset="-128"/>
                <a:cs typeface="MS PGothic" charset="0"/>
              </a:rPr>
              <a:t>FINDINGS:</a:t>
            </a:r>
          </a:p>
          <a:p>
            <a:r>
              <a:rPr lang="en-US" sz="1200" b="0" i="0" kern="1200" dirty="0">
                <a:solidFill>
                  <a:schemeClr val="tx1"/>
                </a:solidFill>
                <a:effectLst/>
                <a:latin typeface="Adobe Garamond Pro"/>
                <a:ea typeface="ＭＳ Ｐゴシック" charset="-128"/>
                <a:cs typeface="MS PGothic" charset="0"/>
              </a:rPr>
              <a:t>The recipient and the donor had essentially uneventful postoperative recoveries. The recipient's first menstruation occurred 43 days after transplantation and she continued to menstruate at regular intervals of between 26 and 36 days (median 32 days). 1 year after transplantation, the recipient underwent her first single embryo transfer, which resulted in pregnancy. She was then given triple immunosuppression (</a:t>
            </a:r>
            <a:r>
              <a:rPr lang="en-US" sz="1200" b="0" i="0" kern="1200" dirty="0" err="1">
                <a:solidFill>
                  <a:schemeClr val="tx1"/>
                </a:solidFill>
                <a:effectLst/>
                <a:latin typeface="Adobe Garamond Pro"/>
                <a:ea typeface="ＭＳ Ｐゴシック" charset="-128"/>
                <a:cs typeface="MS PGothic" charset="0"/>
              </a:rPr>
              <a:t>tacrolimus</a:t>
            </a:r>
            <a:r>
              <a:rPr lang="en-US" sz="1200" b="0" i="0" kern="1200" dirty="0">
                <a:solidFill>
                  <a:schemeClr val="tx1"/>
                </a:solidFill>
                <a:effectLst/>
                <a:latin typeface="Adobe Garamond Pro"/>
                <a:ea typeface="ＭＳ Ｐゴシック" charset="-128"/>
                <a:cs typeface="MS PGothic" charset="0"/>
              </a:rPr>
              <a:t>, azathioprine, and corticosteroids), which was continued throughout pregnancy. She had three episodes of mild rejection, one of which occurred during pregnancy. These episodes were all reversed by corticosteroid treatment. Fetal growth parameters and blood flows of the uterine arteries and umbilical cord were normal throughout pregnancy. The patient was admitted with pre-</a:t>
            </a:r>
            <a:r>
              <a:rPr lang="en-US" sz="1200" b="0" i="0" kern="1200" dirty="0" err="1">
                <a:solidFill>
                  <a:schemeClr val="tx1"/>
                </a:solidFill>
                <a:effectLst/>
                <a:latin typeface="Adobe Garamond Pro"/>
                <a:ea typeface="ＭＳ Ｐゴシック" charset="-128"/>
                <a:cs typeface="MS PGothic" charset="0"/>
              </a:rPr>
              <a:t>eclampsia</a:t>
            </a:r>
            <a:r>
              <a:rPr lang="en-US" sz="1200" b="0" i="0" kern="1200" dirty="0">
                <a:solidFill>
                  <a:schemeClr val="tx1"/>
                </a:solidFill>
                <a:effectLst/>
                <a:latin typeface="Adobe Garamond Pro"/>
                <a:ea typeface="ＭＳ Ｐゴシック" charset="-128"/>
                <a:cs typeface="MS PGothic" charset="0"/>
              </a:rPr>
              <a:t> at 31 full weeks and 5 days, and 16 h later a caesarean section was done because of abnormal </a:t>
            </a:r>
            <a:r>
              <a:rPr lang="en-US" sz="1200" b="0" i="0" kern="1200" dirty="0" err="1">
                <a:solidFill>
                  <a:schemeClr val="tx1"/>
                </a:solidFill>
                <a:effectLst/>
                <a:latin typeface="Adobe Garamond Pro"/>
                <a:ea typeface="ＭＳ Ｐゴシック" charset="-128"/>
                <a:cs typeface="MS PGothic" charset="0"/>
              </a:rPr>
              <a:t>cardiotocography</a:t>
            </a:r>
            <a:r>
              <a:rPr lang="en-US" sz="1200" b="0" i="0" kern="1200" dirty="0">
                <a:solidFill>
                  <a:schemeClr val="tx1"/>
                </a:solidFill>
                <a:effectLst/>
                <a:latin typeface="Adobe Garamond Pro"/>
                <a:ea typeface="ＭＳ Ｐゴシック" charset="-128"/>
                <a:cs typeface="MS PGothic" charset="0"/>
              </a:rPr>
              <a:t>. A male baby with a normal </a:t>
            </a:r>
            <a:r>
              <a:rPr lang="en-US" sz="1200" b="0" i="0" kern="1200" dirty="0" err="1">
                <a:solidFill>
                  <a:schemeClr val="tx1"/>
                </a:solidFill>
                <a:effectLst/>
                <a:latin typeface="Adobe Garamond Pro"/>
                <a:ea typeface="ＭＳ Ｐゴシック" charset="-128"/>
                <a:cs typeface="MS PGothic" charset="0"/>
              </a:rPr>
              <a:t>birthweight</a:t>
            </a:r>
            <a:r>
              <a:rPr lang="en-US" sz="1200" b="0" i="0" kern="1200" dirty="0">
                <a:solidFill>
                  <a:schemeClr val="tx1"/>
                </a:solidFill>
                <a:effectLst/>
                <a:latin typeface="Adobe Garamond Pro"/>
                <a:ea typeface="ＭＳ Ｐゴシック" charset="-128"/>
                <a:cs typeface="MS PGothic" charset="0"/>
              </a:rPr>
              <a:t> for gestational age (1775 g) and with APGAR scores 9, 9, 10 was born.</a:t>
            </a:r>
          </a:p>
          <a:p>
            <a:r>
              <a:rPr lang="en-US" sz="1200" b="1" i="0" kern="1200" cap="all" dirty="0">
                <a:solidFill>
                  <a:schemeClr val="tx1"/>
                </a:solidFill>
                <a:effectLst/>
                <a:latin typeface="Adobe Garamond Pro"/>
                <a:ea typeface="ＭＳ Ｐゴシック" charset="-128"/>
                <a:cs typeface="MS PGothic" charset="0"/>
              </a:rPr>
              <a:t>INTERPRETATION:</a:t>
            </a:r>
          </a:p>
          <a:p>
            <a:r>
              <a:rPr lang="en-US" sz="1200" b="0" i="0" kern="1200" dirty="0">
                <a:solidFill>
                  <a:schemeClr val="tx1"/>
                </a:solidFill>
                <a:effectLst/>
                <a:latin typeface="Adobe Garamond Pro"/>
                <a:ea typeface="ＭＳ Ｐゴシック" charset="-128"/>
                <a:cs typeface="MS PGothic" charset="0"/>
              </a:rPr>
              <a:t>We describe the first </a:t>
            </a:r>
            <a:r>
              <a:rPr lang="en-US" sz="1200" b="0" i="0" kern="1200" dirty="0" err="1">
                <a:solidFill>
                  <a:schemeClr val="tx1"/>
                </a:solidFill>
                <a:effectLst/>
                <a:latin typeface="Adobe Garamond Pro"/>
                <a:ea typeface="ＭＳ Ｐゴシック" charset="-128"/>
                <a:cs typeface="MS PGothic" charset="0"/>
              </a:rPr>
              <a:t>livebirth</a:t>
            </a:r>
            <a:r>
              <a:rPr lang="en-US" sz="1200" b="0" i="0" kern="1200" dirty="0">
                <a:solidFill>
                  <a:schemeClr val="tx1"/>
                </a:solidFill>
                <a:effectLst/>
                <a:latin typeface="Adobe Garamond Pro"/>
                <a:ea typeface="ＭＳ Ｐゴシック" charset="-128"/>
                <a:cs typeface="MS PGothic" charset="0"/>
              </a:rPr>
              <a:t> after uterus transplantation. This report is a proof-of-concept for uterus transplantation as a treatment for uterine factor infertility. Furthermore, the results show the feasibility of live uterus donation, even from a postmenopausal donor.</a:t>
            </a:r>
          </a:p>
          <a:p>
            <a:endParaRPr lang="en-US" sz="1200" b="0" i="0" kern="1200" dirty="0">
              <a:solidFill>
                <a:schemeClr val="tx1"/>
              </a:solidFill>
              <a:effectLst/>
              <a:latin typeface="Adobe Garamond Pro"/>
              <a:ea typeface="ＭＳ Ｐゴシック"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98</a:t>
            </a:fld>
            <a:endParaRPr lang="en-US" dirty="0"/>
          </a:p>
        </p:txBody>
      </p:sp>
    </p:spTree>
    <p:extLst>
      <p:ext uri="{BB962C8B-B14F-4D97-AF65-F5344CB8AC3E}">
        <p14:creationId xmlns:p14="http://schemas.microsoft.com/office/powerpoint/2010/main" val="29517927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a:t>Goldberg et al, Fertil Steril. 1999 Nov; 72(5):792-52. Carroll et al, Fertil Steril. 2001 Apr:75(4):656-603. Subak et al, Am J Obstet Gynecol. 1992 Jun; 166:1597-6044. Bordson et al, Fertil Steril. 1986 Sept;46(3):466-95. Khattab et al, Hum Reprod. 2005 Sep;20(9):2542-56. Byrd et al, Fertil Steril. 1994 Oct;62(4):850-67. Wolf et al, Fertil Steril. 2001 July;76(1):181-58. Centola et al, Fertil Steril. 1990 Dec;54(6):1089-929. Lincoln et al, J Assist Reprod Genet. 1995 Feb;12(2):67-910. Khalifa et al, Hum Reprod. 1995 Jan;10(1):153-411. Matilsky et al, J Androl. 1998 Sept-Oct;19(5):603-7</a:t>
            </a:r>
            <a:endParaRPr lang="en-US" dirty="0"/>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99</a:t>
            </a:fld>
            <a:endParaRPr lang="en-US" dirty="0"/>
          </a:p>
        </p:txBody>
      </p:sp>
    </p:spTree>
    <p:extLst>
      <p:ext uri="{BB962C8B-B14F-4D97-AF65-F5344CB8AC3E}">
        <p14:creationId xmlns:p14="http://schemas.microsoft.com/office/powerpoint/2010/main" val="29517927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8180" name="Slide Number Placeholder 3"/>
          <p:cNvSpPr>
            <a:spLocks noGrp="1"/>
          </p:cNvSpPr>
          <p:nvPr>
            <p:ph type="sldNum" sz="quarter" idx="5"/>
          </p:nvPr>
        </p:nvSpPr>
        <p:spPr bwMode="auto">
          <a:noFill/>
          <a:ln>
            <a:miter lim="800000"/>
            <a:headEnd/>
            <a:tailEnd/>
          </a:ln>
        </p:spPr>
        <p:txBody>
          <a:bodyPr/>
          <a:lstStyle/>
          <a:p>
            <a:fld id="{03FC1C8D-E443-4AB3-8ABC-07476D5387E4}" type="slidenum">
              <a:rPr lang="en-US" smtClean="0"/>
              <a:pPr/>
              <a:t>100</a:t>
            </a:fld>
            <a:endParaRPr lang="en-US" dirty="0"/>
          </a:p>
        </p:txBody>
      </p:sp>
    </p:spTree>
    <p:extLst>
      <p:ext uri="{BB962C8B-B14F-4D97-AF65-F5344CB8AC3E}">
        <p14:creationId xmlns:p14="http://schemas.microsoft.com/office/powerpoint/2010/main" val="1939783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a:t>When obtaining hormones from a non-medical source, the patient often decides the correct dosing. Sometimes patients think that an increase in the amount of hormone will quicken the feminization process or make their features more feminine than when using the normal dose. However, increasing hormone doses does not have these effects. In fact, too much estrogen can have the opposite effect because it can be turned into testosterone. Additionally, though not documented in the literature, genetics suggests that patients’ heredity determines the outcomes of their feminization processes. If a patient’s mother had small breasts (and small breasts are in the patient’s DNA), no amount of hormone will increase the size. Increasing hormone does not have the intended effect. It does, however, increase risk for estrogen related complications such as VTE. </a:t>
            </a:r>
          </a:p>
          <a:p>
            <a:pPr>
              <a:lnSpc>
                <a:spcPct val="90000"/>
              </a:lnSpc>
            </a:pPr>
            <a:endParaRPr lang="en-US" dirty="0"/>
          </a:p>
          <a:p>
            <a:pPr>
              <a:lnSpc>
                <a:spcPct val="90000"/>
              </a:lnSpc>
            </a:pPr>
            <a:r>
              <a:rPr lang="en-US" dirty="0"/>
              <a:t>There is also a question of the quality of the hormone when obtained through the Internet or on the street. There is no telling how much hormone is being provided nor the purity of the product. There may be other (possibly harmful) chemicals mixed in. </a:t>
            </a:r>
          </a:p>
          <a:p>
            <a:pPr>
              <a:lnSpc>
                <a:spcPct val="90000"/>
              </a:lnSpc>
            </a:pPr>
            <a:endParaRPr lang="en-US" dirty="0"/>
          </a:p>
          <a:p>
            <a:pPr>
              <a:lnSpc>
                <a:spcPct val="90000"/>
              </a:lnSpc>
            </a:pPr>
            <a:r>
              <a:rPr lang="en-US" dirty="0"/>
              <a:t>Finally, if a patient is self-injecting with dirty needles, there is a very real risk of HIV and or hepatitis infection.</a:t>
            </a:r>
          </a:p>
          <a:p>
            <a:pPr>
              <a:lnSpc>
                <a:spcPct val="90000"/>
              </a:lnSpc>
              <a:buFontTx/>
              <a:buChar char="•"/>
            </a:pPr>
            <a:endParaRPr lang="en-US" dirty="0"/>
          </a:p>
          <a:p>
            <a:pPr>
              <a:lnSpc>
                <a:spcPct val="90000"/>
              </a:lnSpc>
            </a:pPr>
            <a:endParaRPr lang="en-US" dirty="0"/>
          </a:p>
        </p:txBody>
      </p:sp>
      <p:sp>
        <p:nvSpPr>
          <p:cNvPr id="179204" name="Slide Number Placeholder 3"/>
          <p:cNvSpPr>
            <a:spLocks noGrp="1"/>
          </p:cNvSpPr>
          <p:nvPr>
            <p:ph type="sldNum" sz="quarter" idx="5"/>
          </p:nvPr>
        </p:nvSpPr>
        <p:spPr bwMode="auto">
          <a:noFill/>
          <a:ln>
            <a:miter lim="800000"/>
            <a:headEnd/>
            <a:tailEnd/>
          </a:ln>
        </p:spPr>
        <p:txBody>
          <a:bodyPr/>
          <a:lstStyle/>
          <a:p>
            <a:fld id="{CE57C2D0-A2C5-4133-A509-2A73388B5FA8}" type="slidenum">
              <a:rPr lang="en-US" smtClean="0"/>
              <a:pPr/>
              <a:t>101</a:t>
            </a:fld>
            <a:endParaRPr lang="en-US" dirty="0"/>
          </a:p>
        </p:txBody>
      </p:sp>
    </p:spTree>
    <p:extLst>
      <p:ext uri="{BB962C8B-B14F-4D97-AF65-F5344CB8AC3E}">
        <p14:creationId xmlns:p14="http://schemas.microsoft.com/office/powerpoint/2010/main" val="15917607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Estimated 1 million transgender adult</a:t>
            </a:r>
          </a:p>
          <a:p>
            <a:r>
              <a:rPr lang="en-US" dirty="0"/>
              <a:t>(2009- 2014) 2,351 transgender people diagnosed with HIV </a:t>
            </a:r>
          </a:p>
          <a:p>
            <a:r>
              <a:rPr lang="en-US" dirty="0"/>
              <a:t>84% (1,974) transgender women</a:t>
            </a:r>
          </a:p>
          <a:p>
            <a:r>
              <a:rPr lang="en-US" dirty="0"/>
              <a:t>15% (361) transgender men</a:t>
            </a:r>
          </a:p>
          <a:p>
            <a:r>
              <a:rPr lang="en-US" dirty="0"/>
              <a:t>&lt;1% (16) another gender identity</a:t>
            </a:r>
            <a:br>
              <a:rPr lang="en-US" dirty="0"/>
            </a:br>
            <a:r>
              <a:rPr lang="en-US" dirty="0"/>
              <a:t>• Around half of transgender people (43% [844] of transgender women; 54% [193] of transgender men) who received an HIV diagnosis from 2009 to 2014 lived in the </a:t>
            </a:r>
            <a:r>
              <a:rPr lang="en-US" dirty="0" err="1"/>
              <a:t>South.</a:t>
            </a:r>
            <a:r>
              <a:rPr lang="en-US" baseline="30000" dirty="0" err="1"/>
              <a:t>c</a:t>
            </a:r>
            <a:r>
              <a:rPr lang="en-US" dirty="0"/>
              <a:t/>
            </a:r>
            <a:br>
              <a:rPr lang="en-US" dirty="0"/>
            </a:br>
            <a:r>
              <a:rPr lang="en-US" dirty="0"/>
              <a:t>• A </a:t>
            </a:r>
            <a:r>
              <a:rPr lang="en-US" u="sng" dirty="0">
                <a:hlinkClick r:id="rId3"/>
              </a:rPr>
              <a:t>2013 report</a:t>
            </a:r>
            <a:r>
              <a:rPr lang="en-US" dirty="0"/>
              <a:t> found that the estimated percentage of transgender women living with HIV in the United States was 22% among 2,705 transgender women sampled.</a:t>
            </a:r>
            <a:br>
              <a:rPr lang="en-US" dirty="0"/>
            </a:br>
            <a:r>
              <a:rPr lang="en-US" dirty="0"/>
              <a:t>• Among the 3.3 million HIV testing </a:t>
            </a:r>
            <a:r>
              <a:rPr lang="en-US" dirty="0" err="1"/>
              <a:t>events</a:t>
            </a:r>
            <a:r>
              <a:rPr lang="en-US" baseline="30000" dirty="0" err="1"/>
              <a:t>d</a:t>
            </a:r>
            <a:r>
              <a:rPr lang="en-US" dirty="0"/>
              <a:t> reported to CDC in 2013, the percentage of transgender people who received a new HIV diagnosis was more than 3 times the national average.</a:t>
            </a:r>
          </a:p>
          <a:p>
            <a:endParaRPr lang="en-US" dirty="0"/>
          </a:p>
          <a:p>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prevention issues.</a:t>
            </a:r>
          </a:p>
          <a:p>
            <a:r>
              <a:rPr lang="en-US" sz="1200" b="0" i="0" kern="1200" baseline="300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According to </a:t>
            </a:r>
            <a:r>
              <a:rPr lang="en-US" sz="1200" b="0" i="0" u="sng" kern="1200" dirty="0">
                <a:solidFill>
                  <a:schemeClr val="tx1"/>
                </a:solidFill>
                <a:effectLst/>
                <a:latin typeface="+mn-lt"/>
                <a:ea typeface="+mn-ea"/>
                <a:cs typeface="+mn-cs"/>
                <a:hlinkClick r:id="rId4"/>
              </a:rPr>
              <a:t>Williams Institute</a:t>
            </a:r>
            <a:r>
              <a:rPr lang="en-US" sz="1200" b="0" i="0" kern="1200" dirty="0">
                <a:solidFill>
                  <a:schemeClr val="tx1"/>
                </a:solidFill>
                <a:effectLst/>
                <a:latin typeface="+mn-lt"/>
                <a:ea typeface="+mn-ea"/>
                <a:cs typeface="+mn-cs"/>
              </a:rPr>
              <a:t> scholars, this estimate likely does not represent the entire transgender population. National surveys in the future may observe higher numbers of transgender people.</a:t>
            </a:r>
          </a:p>
          <a:p>
            <a:r>
              <a:rPr lang="en-US" sz="1200" b="0" i="0" kern="1200" baseline="30000" dirty="0" err="1">
                <a:solidFill>
                  <a:schemeClr val="tx1"/>
                </a:solidFill>
                <a:effectLst/>
                <a:latin typeface="+mn-lt"/>
                <a:ea typeface="+mn-ea"/>
                <a:cs typeface="+mn-cs"/>
              </a:rPr>
              <a:t>b</a:t>
            </a:r>
            <a:r>
              <a:rPr lang="en-US" sz="1200" b="0" i="0" kern="1200" dirty="0" err="1">
                <a:solidFill>
                  <a:schemeClr val="tx1"/>
                </a:solidFill>
                <a:effectLst/>
                <a:latin typeface="+mn-lt"/>
                <a:ea typeface="+mn-ea"/>
                <a:cs typeface="+mn-cs"/>
              </a:rPr>
              <a:t>These</a:t>
            </a:r>
            <a:r>
              <a:rPr lang="en-US" sz="1200" b="0" i="0" kern="1200" dirty="0">
                <a:solidFill>
                  <a:schemeClr val="tx1"/>
                </a:solidFill>
                <a:effectLst/>
                <a:latin typeface="+mn-lt"/>
                <a:ea typeface="+mn-ea"/>
                <a:cs typeface="+mn-cs"/>
              </a:rPr>
              <a:t> data may underreport HIV diagnoses among transgender people because of challenges in accurately identifying and reporting gender identity in HIV surveillance.</a:t>
            </a:r>
          </a:p>
          <a:p>
            <a:r>
              <a:rPr lang="en-US" sz="1200" b="0" i="0" kern="1200" baseline="300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Includes Alabama, Arkansas, Delaware, District of Columbia, Florida, Georgia, Kentucky, Louisiana, Maryland, Mississippi, North Carolina, Oklahoma, South Carolina, Tennessee, Texas, Virginia, and West Virginia.</a:t>
            </a:r>
          </a:p>
          <a:p>
            <a:r>
              <a:rPr lang="en-US" sz="1200" b="0" i="0" kern="1200" baseline="300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An HIV testing event is one or more HIV tests performed with a person to determine that person’s HIV status. During one testing event, a person may be tested once or multiple times.</a:t>
            </a:r>
          </a:p>
          <a:p>
            <a:r>
              <a:rPr lang="en-US" sz="1200" b="0" i="0" kern="1200" dirty="0">
                <a:solidFill>
                  <a:schemeClr val="tx1"/>
                </a:solidFill>
                <a:effectLst/>
                <a:latin typeface="+mn-lt"/>
                <a:ea typeface="+mn-ea"/>
                <a:cs typeface="+mn-cs"/>
              </a:rPr>
              <a:t>For more information, visit </a:t>
            </a:r>
            <a:r>
              <a:rPr lang="en-US" sz="1200" b="0" i="0" u="sng" kern="1200" dirty="0">
                <a:solidFill>
                  <a:schemeClr val="tx1"/>
                </a:solidFill>
                <a:effectLst/>
                <a:latin typeface="+mn-lt"/>
                <a:ea typeface="+mn-ea"/>
                <a:cs typeface="+mn-cs"/>
                <a:hlinkClick r:id="rId5"/>
              </a:rPr>
              <a:t>CDC’s Lesbian, Gay, Bisexual, and Transgender Health website</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102</a:t>
            </a:fld>
            <a:endParaRPr lang="en-US"/>
          </a:p>
        </p:txBody>
      </p:sp>
    </p:spTree>
    <p:extLst>
      <p:ext uri="{BB962C8B-B14F-4D97-AF65-F5344CB8AC3E}">
        <p14:creationId xmlns:p14="http://schemas.microsoft.com/office/powerpoint/2010/main" val="20705289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a:lstStyle/>
          <a:p>
            <a:fld id="{FBAD22C8-8910-4AD3-844D-805E7B6B2235}" type="slidenum">
              <a:rPr lang="en-US" smtClean="0"/>
              <a:pPr/>
              <a:t>103</a:t>
            </a:fld>
            <a:endParaRPr lang="en-US" dirty="0"/>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r>
              <a:rPr lang="en-US" dirty="0"/>
              <a:t>During subsequent visits, providers should enquire about body changes, breast development, and mood. One should discuss the social impact of transitioning and understand the patient’s perspective on body changes. It is quite common for patient to be frustrated about the length of time required to transition, be disappointed in breast size, and feel shame in their ability to “pass” as female. Although most breast development occurs in the first 1–2 years of hormonal therapy, 4–6 years may be required for full maturation. Specific techniques for measuring and quantifying breast development are described elsewhere for those interested.</a:t>
            </a:r>
          </a:p>
          <a:p>
            <a:endParaRPr lang="en-US" dirty="0"/>
          </a:p>
          <a:p>
            <a:r>
              <a:rPr lang="en-US" dirty="0"/>
              <a:t>Usual health-care maintenance is also a critical part of subsequent visits. This includes: minimizing coronary artery disease risk factors, reinforcing safer sexual practices, and performing sexually transmitted disease screening when appropriate. </a:t>
            </a:r>
          </a:p>
          <a:p>
            <a:endParaRPr lang="en-US" dirty="0"/>
          </a:p>
          <a:p>
            <a:r>
              <a:rPr lang="en-US" dirty="0"/>
              <a:t>Mammography is generally recommended after 10 years of hormonal therapy for women older than 40, although there is no data to support or refute this practice. Given the controversial nature of prostate specific antigen (PSA) screening for men with normal testosterone levels (35), PSA screening is probably not indicated for MTF women whose testosterone levels are suppressed.</a:t>
            </a:r>
          </a:p>
        </p:txBody>
      </p:sp>
    </p:spTree>
    <p:extLst>
      <p:ext uri="{BB962C8B-B14F-4D97-AF65-F5344CB8AC3E}">
        <p14:creationId xmlns:p14="http://schemas.microsoft.com/office/powerpoint/2010/main" val="22543643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Let’s move onto a slightly older patient well into his transition. </a:t>
            </a:r>
          </a:p>
          <a:p>
            <a:endParaRPr lang="en-US" dirty="0"/>
          </a:p>
          <a:p>
            <a:r>
              <a:rPr lang="en-US" dirty="0"/>
              <a:t>For female-to-male patients, testosterone administration is indicated. In female-to-male patients, ideal treatment would start early enough to bypass the development of female secondary sexual characteristics, however the guidelines recommend starting </a:t>
            </a:r>
            <a:r>
              <a:rPr lang="en-US" dirty="0" err="1"/>
              <a:t>GnRHa’s</a:t>
            </a:r>
            <a:r>
              <a:rPr lang="en-US" dirty="0"/>
              <a:t> at Tanner stage 2 or 3. Some natal females may have started menses, and most will have started breast tissue development. The use of </a:t>
            </a:r>
            <a:r>
              <a:rPr lang="en-US" dirty="0" err="1"/>
              <a:t>GnRHa’s</a:t>
            </a:r>
            <a:r>
              <a:rPr lang="en-US" dirty="0"/>
              <a:t> may lead to the regression of the early stages of puberty, but large scale studies are still needed to make definitive statements about this aspect of treatment.</a:t>
            </a:r>
          </a:p>
        </p:txBody>
      </p:sp>
      <p:sp>
        <p:nvSpPr>
          <p:cNvPr id="185348" name="Slide Number Placeholder 3"/>
          <p:cNvSpPr>
            <a:spLocks noGrp="1"/>
          </p:cNvSpPr>
          <p:nvPr>
            <p:ph type="sldNum" sz="quarter" idx="5"/>
          </p:nvPr>
        </p:nvSpPr>
        <p:spPr bwMode="auto">
          <a:noFill/>
          <a:ln>
            <a:miter lim="800000"/>
            <a:headEnd/>
            <a:tailEnd/>
          </a:ln>
        </p:spPr>
        <p:txBody>
          <a:bodyPr/>
          <a:lstStyle/>
          <a:p>
            <a:fld id="{930FBF4F-1D19-46A2-888D-AB9502E39956}" type="slidenum">
              <a:rPr lang="en-US" smtClean="0"/>
              <a:pPr/>
              <a:t>104</a:t>
            </a:fld>
            <a:endParaRPr lang="en-US" dirty="0"/>
          </a:p>
        </p:txBody>
      </p:sp>
    </p:spTree>
    <p:extLst>
      <p:ext uri="{BB962C8B-B14F-4D97-AF65-F5344CB8AC3E}">
        <p14:creationId xmlns:p14="http://schemas.microsoft.com/office/powerpoint/2010/main" val="15726571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https://ceitraining.org/</a:t>
            </a:r>
          </a:p>
        </p:txBody>
      </p:sp>
      <p:sp>
        <p:nvSpPr>
          <p:cNvPr id="4" name="Slide Number Placeholder 3"/>
          <p:cNvSpPr>
            <a:spLocks noGrp="1"/>
          </p:cNvSpPr>
          <p:nvPr>
            <p:ph type="sldNum" sz="quarter" idx="10"/>
          </p:nvPr>
        </p:nvSpPr>
        <p:spPr/>
        <p:txBody>
          <a:bodyPr/>
          <a:lstStyle/>
          <a:p>
            <a:pPr>
              <a:defRPr/>
            </a:pPr>
            <a:fld id="{57B19224-90DB-472B-96E2-69DD35F9AED8}" type="slidenum">
              <a:rPr lang="en-US" smtClean="0"/>
              <a:pPr>
                <a:defRPr/>
              </a:pPr>
              <a:t>105</a:t>
            </a:fld>
            <a:endParaRPr lang="en-US" dirty="0"/>
          </a:p>
        </p:txBody>
      </p:sp>
    </p:spTree>
    <p:extLst>
      <p:ext uri="{BB962C8B-B14F-4D97-AF65-F5344CB8AC3E}">
        <p14:creationId xmlns:p14="http://schemas.microsoft.com/office/powerpoint/2010/main" val="24863681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C71D7F7-A718-4233-A58A-5091EC4A38D1}" type="slidenum">
              <a:rPr lang="en-US" sz="1200">
                <a:latin typeface="Adobe Garamond Pro"/>
              </a:rPr>
              <a:pPr algn="r"/>
              <a:t>106</a:t>
            </a:fld>
            <a:endParaRPr lang="en-US" sz="1200" dirty="0">
              <a:latin typeface="Adobe Garamond Pro"/>
            </a:endParaRPr>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Most androgen action is transmitted via androgen receptors, so effect is limited by number of receptors.</a:t>
            </a:r>
          </a:p>
          <a:p>
            <a:pPr eaLnBrk="1" hangingPunct="1"/>
            <a:endParaRPr lang="en-US" dirty="0"/>
          </a:p>
          <a:p>
            <a:r>
              <a:rPr lang="en-US" dirty="0"/>
              <a:t>Some patients experience skin reactions to the adhesive in </a:t>
            </a:r>
            <a:r>
              <a:rPr lang="en-US" dirty="0" err="1"/>
              <a:t>Androderm</a:t>
            </a:r>
            <a:r>
              <a:rPr lang="en-US" baseline="30000" dirty="0"/>
              <a:t>®</a:t>
            </a:r>
            <a:r>
              <a:rPr lang="en-US" dirty="0"/>
              <a:t> (</a:t>
            </a:r>
            <a:r>
              <a:rPr lang="en-US" dirty="0" err="1"/>
              <a:t>transdermal</a:t>
            </a:r>
            <a:r>
              <a:rPr lang="en-US" dirty="0"/>
              <a:t> patch). Compounding pharmacies may be able to provide testosterone </a:t>
            </a:r>
            <a:r>
              <a:rPr lang="en-US" dirty="0" err="1"/>
              <a:t>cypionate</a:t>
            </a:r>
            <a:r>
              <a:rPr lang="en-US" dirty="0"/>
              <a:t> in sesame oil. </a:t>
            </a:r>
          </a:p>
          <a:p>
            <a:r>
              <a:rPr lang="en-US" dirty="0" err="1"/>
              <a:t>Androderm</a:t>
            </a:r>
            <a:r>
              <a:rPr lang="en-US" baseline="30000" dirty="0"/>
              <a:t>®</a:t>
            </a:r>
            <a:r>
              <a:rPr lang="en-US" dirty="0"/>
              <a:t> , </a:t>
            </a:r>
            <a:r>
              <a:rPr lang="en-US" dirty="0" err="1"/>
              <a:t>AndroGel</a:t>
            </a:r>
            <a:r>
              <a:rPr lang="en-US" baseline="30000" dirty="0"/>
              <a:t>®</a:t>
            </a:r>
            <a:r>
              <a:rPr lang="en-US" dirty="0"/>
              <a:t> 1%/</a:t>
            </a:r>
            <a:r>
              <a:rPr lang="en-US" dirty="0" err="1"/>
              <a:t>Testim</a:t>
            </a:r>
            <a:r>
              <a:rPr lang="en-US" baseline="30000" dirty="0"/>
              <a:t>®</a:t>
            </a:r>
            <a:r>
              <a:rPr lang="en-US" dirty="0"/>
              <a:t> if slower progress is desired, ongoing maintenance after desired </a:t>
            </a:r>
            <a:r>
              <a:rPr lang="en-US" dirty="0" err="1"/>
              <a:t>virilization</a:t>
            </a:r>
            <a:r>
              <a:rPr lang="en-US" dirty="0"/>
              <a:t> has been accomplished via IM. </a:t>
            </a:r>
          </a:p>
          <a:p>
            <a:endParaRPr lang="en-US" dirty="0"/>
          </a:p>
          <a:p>
            <a:r>
              <a:rPr lang="en-US" dirty="0"/>
              <a:t>Patients who develop </a:t>
            </a:r>
            <a:r>
              <a:rPr lang="en-US" dirty="0" err="1"/>
              <a:t>polycythemia</a:t>
            </a:r>
            <a:r>
              <a:rPr lang="en-US" dirty="0"/>
              <a:t> may respond well to </a:t>
            </a:r>
            <a:r>
              <a:rPr lang="en-US" dirty="0" err="1"/>
              <a:t>transdermal</a:t>
            </a:r>
            <a:r>
              <a:rPr lang="en-US" dirty="0"/>
              <a:t> gel preparations. </a:t>
            </a:r>
          </a:p>
          <a:p>
            <a:endParaRPr lang="en-US" dirty="0"/>
          </a:p>
          <a:p>
            <a:pPr eaLnBrk="1" hangingPunct="1"/>
            <a:r>
              <a:rPr lang="en-US" i="1" dirty="0"/>
              <a:t>Slide adapted from</a:t>
            </a:r>
            <a:r>
              <a:rPr lang="en-US" dirty="0"/>
              <a:t>: Olson J. Hormonal Therapy for Transgender Youth. Society for Adolescent Health and Medicine presentation, April 7, 2010. Toronto, ON. </a:t>
            </a:r>
          </a:p>
          <a:p>
            <a:pPr eaLnBrk="1" hangingPunct="1"/>
            <a:endParaRPr lang="en-US" dirty="0"/>
          </a:p>
        </p:txBody>
      </p:sp>
    </p:spTree>
    <p:extLst>
      <p:ext uri="{BB962C8B-B14F-4D97-AF65-F5344CB8AC3E}">
        <p14:creationId xmlns:p14="http://schemas.microsoft.com/office/powerpoint/2010/main" val="12967337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233D480-7B69-4042-9A8C-07C12FD0B345}" type="slidenum">
              <a:rPr lang="en-US" sz="1200">
                <a:latin typeface="Adobe Garamond Pro"/>
              </a:rPr>
              <a:pPr algn="r"/>
              <a:t>107</a:t>
            </a:fld>
            <a:endParaRPr lang="en-US" sz="1200" dirty="0">
              <a:latin typeface="Adobe Garamond Pro"/>
            </a:endParaRPr>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Expected effects of testosterone therapy include cessation of menses, usually within the first month of therapy, deepening of voice, increased facial and body hair growth, increased clitoral size, increased libido, and enhanced ability to maintain and increase muscle mass. Testosterone will not decrease breast size. </a:t>
            </a:r>
          </a:p>
          <a:p>
            <a:endParaRPr lang="en-US" dirty="0"/>
          </a:p>
          <a:p>
            <a:r>
              <a:rPr lang="en-US" dirty="0"/>
              <a:t>After </a:t>
            </a:r>
            <a:r>
              <a:rPr lang="en-US" dirty="0" err="1"/>
              <a:t>masculinization</a:t>
            </a:r>
            <a:r>
              <a:rPr lang="en-US" dirty="0"/>
              <a:t> has occurred, the testosterone dose can often be decreased for maintenance. If a patient has undergone hysterectomy with </a:t>
            </a:r>
            <a:r>
              <a:rPr lang="en-US" dirty="0" err="1"/>
              <a:t>oophorectomy</a:t>
            </a:r>
            <a:r>
              <a:rPr lang="en-US" dirty="0"/>
              <a:t>, the testosterone dose can often be decreased to 100–150 mg IM every 2 weeks. Serum </a:t>
            </a:r>
            <a:r>
              <a:rPr lang="en-US" dirty="0" err="1"/>
              <a:t>estradiol</a:t>
            </a:r>
            <a:r>
              <a:rPr lang="en-US" dirty="0"/>
              <a:t> levels and luteinizing hormone (LH) levels can document suppression of the hypothalamic–pituitary axis, but these are expensive and not routinely used by primary care physicians caring for FTM patients.</a:t>
            </a:r>
          </a:p>
          <a:p>
            <a:endParaRPr lang="en-US" dirty="0"/>
          </a:p>
          <a:p>
            <a:r>
              <a:rPr lang="en-US" i="1" dirty="0"/>
              <a:t>Source</a:t>
            </a:r>
            <a:r>
              <a:rPr lang="en-US" dirty="0"/>
              <a:t>: Oriel K., </a:t>
            </a:r>
            <a:r>
              <a:rPr lang="en-US" i="0" dirty="0"/>
              <a:t>Journal of the Gay and Lesbian Medical Association 2000;4</a:t>
            </a:r>
            <a:r>
              <a:rPr lang="en-US" dirty="0"/>
              <a:t>:185–194.</a:t>
            </a:r>
          </a:p>
          <a:p>
            <a:endParaRPr lang="en-US" dirty="0"/>
          </a:p>
        </p:txBody>
      </p:sp>
    </p:spTree>
    <p:extLst>
      <p:ext uri="{BB962C8B-B14F-4D97-AF65-F5344CB8AC3E}">
        <p14:creationId xmlns:p14="http://schemas.microsoft.com/office/powerpoint/2010/main" val="3337474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7867" y="1593175"/>
            <a:ext cx="2597348" cy="4757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p:cNvSpPr>
            <a:spLocks noGrp="1"/>
          </p:cNvSpPr>
          <p:nvPr>
            <p:ph type="ftr" sz="quarter" idx="11"/>
          </p:nvPr>
        </p:nvSpPr>
        <p:spPr/>
        <p:txBody>
          <a:bodyPr/>
          <a:lstStyle/>
          <a:p>
            <a:endParaRPr lang="en-US" dirty="0"/>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hree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39313"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6386995"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7" name="Content Placeholder 2"/>
          <p:cNvSpPr>
            <a:spLocks noGrp="1"/>
          </p:cNvSpPr>
          <p:nvPr>
            <p:ph sz="half" idx="13"/>
          </p:nvPr>
        </p:nvSpPr>
        <p:spPr>
          <a:xfrm>
            <a:off x="9134677" y="864108"/>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ou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3863144" y="3621419"/>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3"/>
          </p:nvPr>
        </p:nvSpPr>
        <p:spPr>
          <a:xfrm>
            <a:off x="7813352" y="3621419"/>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85446" y="86868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4580678" y="362141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5" name="Rectangle 4"/>
          <p:cNvSpPr/>
          <p:nvPr userDrawn="1"/>
        </p:nvSpPr>
        <p:spPr>
          <a:xfrm>
            <a:off x="3950248" y="712064"/>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1. </a:t>
            </a:r>
            <a:endParaRPr lang="en-US" sz="4800" dirty="0"/>
          </a:p>
        </p:txBody>
      </p:sp>
      <p:sp>
        <p:nvSpPr>
          <p:cNvPr id="10" name="Rectangle 9"/>
          <p:cNvSpPr/>
          <p:nvPr userDrawn="1"/>
        </p:nvSpPr>
        <p:spPr>
          <a:xfrm>
            <a:off x="3985942" y="3439092"/>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3. </a:t>
            </a:r>
            <a:endParaRPr lang="en-US" sz="4800" dirty="0"/>
          </a:p>
        </p:txBody>
      </p:sp>
      <p:sp>
        <p:nvSpPr>
          <p:cNvPr id="11" name="Content Placeholder 2"/>
          <p:cNvSpPr>
            <a:spLocks noGrp="1"/>
          </p:cNvSpPr>
          <p:nvPr>
            <p:ph sz="half" idx="13"/>
          </p:nvPr>
        </p:nvSpPr>
        <p:spPr>
          <a:xfrm>
            <a:off x="8368550" y="88661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12" name="Content Placeholder 2"/>
          <p:cNvSpPr>
            <a:spLocks noGrp="1"/>
          </p:cNvSpPr>
          <p:nvPr>
            <p:ph sz="half" idx="14"/>
          </p:nvPr>
        </p:nvSpPr>
        <p:spPr>
          <a:xfrm>
            <a:off x="8363782" y="363934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p:txBody>
      </p:sp>
      <p:sp>
        <p:nvSpPr>
          <p:cNvPr id="13" name="Rectangle 12"/>
          <p:cNvSpPr/>
          <p:nvPr userDrawn="1"/>
        </p:nvSpPr>
        <p:spPr>
          <a:xfrm>
            <a:off x="7733352" y="729994"/>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2. </a:t>
            </a:r>
            <a:endParaRPr lang="en-US" sz="4800" dirty="0"/>
          </a:p>
        </p:txBody>
      </p:sp>
      <p:sp>
        <p:nvSpPr>
          <p:cNvPr id="14" name="Rectangle 13"/>
          <p:cNvSpPr/>
          <p:nvPr userDrawn="1"/>
        </p:nvSpPr>
        <p:spPr>
          <a:xfrm>
            <a:off x="7769046" y="3457022"/>
            <a:ext cx="1072843" cy="830997"/>
          </a:xfrm>
          <a:prstGeom prst="rect">
            <a:avLst/>
          </a:prstGeom>
        </p:spPr>
        <p:txBody>
          <a:bodyPr wrap="square">
            <a:spAutoFit/>
          </a:bodyPr>
          <a:lstStyle/>
          <a:p>
            <a:r>
              <a:rPr lang="en-US" sz="4800" b="1" i="0" dirty="0">
                <a:solidFill>
                  <a:schemeClr val="bg2"/>
                </a:solidFill>
                <a:latin typeface="Times New Roman" charset="0"/>
                <a:ea typeface="Times New Roman" charset="0"/>
                <a:cs typeface="Times New Roman" charset="0"/>
              </a:rPr>
              <a:t>4. </a:t>
            </a:r>
            <a:endParaRPr lang="en-US" sz="4800" dirty="0"/>
          </a:p>
        </p:txBody>
      </p:sp>
      <p:sp>
        <p:nvSpPr>
          <p:cNvPr id="15"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ck Photo + Content">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a:t>Drag picture to placeholder or click icon to add</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ck Photo + Content/Two Points">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4" y="1914521"/>
            <a:ext cx="3598770" cy="220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a:t>Drag picture to placeholder or click icon to add</a:t>
            </a:r>
            <a:endParaRPr lang="en-US" dirty="0"/>
          </a:p>
        </p:txBody>
      </p:sp>
      <p:sp>
        <p:nvSpPr>
          <p:cNvPr id="8" name="Text Placeholder 3"/>
          <p:cNvSpPr>
            <a:spLocks noGrp="1"/>
          </p:cNvSpPr>
          <p:nvPr>
            <p:ph type="body" sz="quarter" idx="14"/>
          </p:nvPr>
        </p:nvSpPr>
        <p:spPr>
          <a:xfrm>
            <a:off x="7714685" y="1927968"/>
            <a:ext cx="3598770" cy="220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Photo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4" y="766483"/>
            <a:ext cx="8115230" cy="529814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Graphs/Photos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3" y="767419"/>
            <a:ext cx="405479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a:t>Click to edit Master title style</a:t>
            </a:r>
            <a:endParaRPr lang="en-US" dirty="0"/>
          </a:p>
        </p:txBody>
      </p:sp>
      <p:sp>
        <p:nvSpPr>
          <p:cNvPr id="5" name="Picture Placeholder 2"/>
          <p:cNvSpPr>
            <a:spLocks noGrp="1" noChangeAspect="1"/>
          </p:cNvSpPr>
          <p:nvPr>
            <p:ph type="pic" idx="12"/>
          </p:nvPr>
        </p:nvSpPr>
        <p:spPr>
          <a:xfrm>
            <a:off x="7750757" y="772860"/>
            <a:ext cx="396228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6"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Roadmap">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Title 1"/>
          <p:cNvSpPr>
            <a:spLocks noGrp="1"/>
          </p:cNvSpPr>
          <p:nvPr>
            <p:ph type="title" hasCustomPrompt="1"/>
          </p:nvPr>
        </p:nvSpPr>
        <p:spPr>
          <a:xfrm>
            <a:off x="1007446" y="708608"/>
            <a:ext cx="4515850" cy="776578"/>
          </a:xfrm>
        </p:spPr>
        <p:txBody>
          <a:bodyPr anchor="t"/>
          <a:lstStyle>
            <a:lvl1pPr>
              <a:defRPr>
                <a:solidFill>
                  <a:schemeClr val="accent1"/>
                </a:solidFill>
              </a:defRPr>
            </a:lvl1pPr>
          </a:lstStyle>
          <a:p>
            <a:r>
              <a:rPr lang="en-US" dirty="0"/>
              <a:t>Table of Contents</a:t>
            </a:r>
          </a:p>
        </p:txBody>
      </p:sp>
      <p:sp>
        <p:nvSpPr>
          <p:cNvPr id="10" name="Content Placeholder 2"/>
          <p:cNvSpPr>
            <a:spLocks noGrp="1"/>
          </p:cNvSpPr>
          <p:nvPr>
            <p:ph sz="half" idx="1"/>
          </p:nvPr>
        </p:nvSpPr>
        <p:spPr>
          <a:xfrm>
            <a:off x="1460281"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p:cNvSpPr/>
          <p:nvPr userDrawn="1"/>
        </p:nvSpPr>
        <p:spPr>
          <a:xfrm>
            <a:off x="894533" y="1742211"/>
            <a:ext cx="1072843" cy="707886"/>
          </a:xfrm>
          <a:prstGeom prst="rect">
            <a:avLst/>
          </a:prstGeom>
        </p:spPr>
        <p:txBody>
          <a:bodyPr wrap="square">
            <a:spAutoFit/>
          </a:bodyPr>
          <a:lstStyle/>
          <a:p>
            <a:r>
              <a:rPr lang="en-US" sz="4000" b="1" i="0" dirty="0">
                <a:solidFill>
                  <a:schemeClr val="bg2"/>
                </a:solidFill>
                <a:latin typeface="Times New Roman" charset="0"/>
                <a:ea typeface="Times New Roman" charset="0"/>
                <a:cs typeface="Times New Roman" charset="0"/>
              </a:rPr>
              <a:t>1. </a:t>
            </a:r>
            <a:endParaRPr lang="en-US" sz="4000" dirty="0"/>
          </a:p>
        </p:txBody>
      </p:sp>
      <p:sp>
        <p:nvSpPr>
          <p:cNvPr id="4" name="Text Placeholder 3"/>
          <p:cNvSpPr>
            <a:spLocks noGrp="1"/>
          </p:cNvSpPr>
          <p:nvPr>
            <p:ph type="body" sz="quarter" idx="12" hasCustomPrompt="1"/>
          </p:nvPr>
        </p:nvSpPr>
        <p:spPr>
          <a:xfrm>
            <a:off x="1460282"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a:t>TOPIC ONE</a:t>
            </a:r>
          </a:p>
        </p:txBody>
      </p:sp>
      <p:sp>
        <p:nvSpPr>
          <p:cNvPr id="12" name="Text Placeholder 11"/>
          <p:cNvSpPr>
            <a:spLocks noGrp="1"/>
          </p:cNvSpPr>
          <p:nvPr>
            <p:ph type="body" sz="quarter" idx="13" hasCustomPrompt="1"/>
          </p:nvPr>
        </p:nvSpPr>
        <p:spPr>
          <a:xfrm>
            <a:off x="4552136"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2.</a:t>
            </a:r>
          </a:p>
        </p:txBody>
      </p:sp>
      <p:sp>
        <p:nvSpPr>
          <p:cNvPr id="13" name="Content Placeholder 2"/>
          <p:cNvSpPr>
            <a:spLocks noGrp="1"/>
          </p:cNvSpPr>
          <p:nvPr>
            <p:ph sz="half" idx="14"/>
          </p:nvPr>
        </p:nvSpPr>
        <p:spPr>
          <a:xfrm>
            <a:off x="5116008"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p:cNvSpPr>
            <a:spLocks noGrp="1"/>
          </p:cNvSpPr>
          <p:nvPr>
            <p:ph type="body" sz="quarter" idx="15" hasCustomPrompt="1"/>
          </p:nvPr>
        </p:nvSpPr>
        <p:spPr>
          <a:xfrm>
            <a:off x="5116009" y="1829084"/>
            <a:ext cx="2796988" cy="477838"/>
          </a:xfrm>
          <a:solidFill>
            <a:schemeClr val="accent1"/>
          </a:solidFill>
        </p:spPr>
        <p:txBody>
          <a:bodyPr/>
          <a:lstStyle>
            <a:lvl2pPr marL="0" indent="0" algn="ctr">
              <a:buNone/>
              <a:defRPr b="1" baseline="0">
                <a:solidFill>
                  <a:schemeClr val="bg1"/>
                </a:solidFill>
              </a:defRPr>
            </a:lvl2pPr>
          </a:lstStyle>
          <a:p>
            <a:pPr lvl="1"/>
            <a:r>
              <a:rPr lang="en-US"/>
              <a:t>TOPIC TWO</a:t>
            </a:r>
            <a:endParaRPr lang="en-US" dirty="0"/>
          </a:p>
        </p:txBody>
      </p:sp>
      <p:sp>
        <p:nvSpPr>
          <p:cNvPr id="15" name="Text Placeholder 11"/>
          <p:cNvSpPr>
            <a:spLocks noGrp="1"/>
          </p:cNvSpPr>
          <p:nvPr>
            <p:ph type="body" sz="quarter" idx="16" hasCustomPrompt="1"/>
          </p:nvPr>
        </p:nvSpPr>
        <p:spPr>
          <a:xfrm>
            <a:off x="8207862"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3.</a:t>
            </a:r>
          </a:p>
        </p:txBody>
      </p:sp>
      <p:sp>
        <p:nvSpPr>
          <p:cNvPr id="16" name="Content Placeholder 2"/>
          <p:cNvSpPr>
            <a:spLocks noGrp="1"/>
          </p:cNvSpPr>
          <p:nvPr>
            <p:ph sz="half" idx="17"/>
          </p:nvPr>
        </p:nvSpPr>
        <p:spPr>
          <a:xfrm>
            <a:off x="8771734"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p:cNvSpPr>
            <a:spLocks noGrp="1"/>
          </p:cNvSpPr>
          <p:nvPr>
            <p:ph type="body" sz="quarter" idx="18" hasCustomPrompt="1"/>
          </p:nvPr>
        </p:nvSpPr>
        <p:spPr>
          <a:xfrm>
            <a:off x="8771735"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a:t>TOPIC THREE</a:t>
            </a:r>
          </a:p>
        </p:txBody>
      </p:sp>
      <p:sp>
        <p:nvSpPr>
          <p:cNvPr id="18" name="Content Placeholder 2"/>
          <p:cNvSpPr>
            <a:spLocks noGrp="1"/>
          </p:cNvSpPr>
          <p:nvPr>
            <p:ph sz="half" idx="19"/>
          </p:nvPr>
        </p:nvSpPr>
        <p:spPr>
          <a:xfrm>
            <a:off x="1460280"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Rectangle 18"/>
          <p:cNvSpPr/>
          <p:nvPr userDrawn="1"/>
        </p:nvSpPr>
        <p:spPr>
          <a:xfrm>
            <a:off x="894532" y="4112946"/>
            <a:ext cx="1072843" cy="707886"/>
          </a:xfrm>
          <a:prstGeom prst="rect">
            <a:avLst/>
          </a:prstGeom>
        </p:spPr>
        <p:txBody>
          <a:bodyPr wrap="square">
            <a:spAutoFit/>
          </a:bodyPr>
          <a:lstStyle/>
          <a:p>
            <a:r>
              <a:rPr lang="en-US" sz="4000" b="1" i="0" dirty="0">
                <a:solidFill>
                  <a:schemeClr val="bg2"/>
                </a:solidFill>
                <a:latin typeface="Times New Roman" charset="0"/>
                <a:ea typeface="Times New Roman" charset="0"/>
                <a:cs typeface="Times New Roman" charset="0"/>
              </a:rPr>
              <a:t>1. </a:t>
            </a:r>
            <a:endParaRPr lang="en-US" sz="4000" dirty="0"/>
          </a:p>
        </p:txBody>
      </p:sp>
      <p:sp>
        <p:nvSpPr>
          <p:cNvPr id="20" name="Text Placeholder 3"/>
          <p:cNvSpPr>
            <a:spLocks noGrp="1"/>
          </p:cNvSpPr>
          <p:nvPr>
            <p:ph type="body" sz="quarter" idx="20" hasCustomPrompt="1"/>
          </p:nvPr>
        </p:nvSpPr>
        <p:spPr>
          <a:xfrm>
            <a:off x="1460281"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a:t>TOPIC ONE</a:t>
            </a:r>
          </a:p>
        </p:txBody>
      </p:sp>
      <p:sp>
        <p:nvSpPr>
          <p:cNvPr id="21" name="Text Placeholder 11"/>
          <p:cNvSpPr>
            <a:spLocks noGrp="1"/>
          </p:cNvSpPr>
          <p:nvPr>
            <p:ph type="body" sz="quarter" idx="21" hasCustomPrompt="1"/>
          </p:nvPr>
        </p:nvSpPr>
        <p:spPr>
          <a:xfrm>
            <a:off x="4552135"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2.</a:t>
            </a:r>
          </a:p>
        </p:txBody>
      </p:sp>
      <p:sp>
        <p:nvSpPr>
          <p:cNvPr id="22" name="Content Placeholder 2"/>
          <p:cNvSpPr>
            <a:spLocks noGrp="1"/>
          </p:cNvSpPr>
          <p:nvPr>
            <p:ph sz="half" idx="22"/>
          </p:nvPr>
        </p:nvSpPr>
        <p:spPr>
          <a:xfrm>
            <a:off x="5116007"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p:cNvSpPr>
            <a:spLocks noGrp="1"/>
          </p:cNvSpPr>
          <p:nvPr>
            <p:ph type="body" sz="quarter" idx="23" hasCustomPrompt="1"/>
          </p:nvPr>
        </p:nvSpPr>
        <p:spPr>
          <a:xfrm>
            <a:off x="5116008" y="4199819"/>
            <a:ext cx="2796988" cy="477838"/>
          </a:xfrm>
          <a:solidFill>
            <a:schemeClr val="accent1"/>
          </a:solidFill>
        </p:spPr>
        <p:txBody>
          <a:bodyPr/>
          <a:lstStyle>
            <a:lvl2pPr marL="0" indent="0" algn="ctr">
              <a:buNone/>
              <a:defRPr b="1" baseline="0">
                <a:solidFill>
                  <a:schemeClr val="bg1"/>
                </a:solidFill>
              </a:defRPr>
            </a:lvl2pPr>
          </a:lstStyle>
          <a:p>
            <a:pPr lvl="1"/>
            <a:r>
              <a:rPr lang="en-US"/>
              <a:t>TOPIC TWO</a:t>
            </a:r>
            <a:endParaRPr lang="en-US" dirty="0"/>
          </a:p>
        </p:txBody>
      </p:sp>
      <p:sp>
        <p:nvSpPr>
          <p:cNvPr id="24" name="Text Placeholder 11"/>
          <p:cNvSpPr>
            <a:spLocks noGrp="1"/>
          </p:cNvSpPr>
          <p:nvPr>
            <p:ph type="body" sz="quarter" idx="24" hasCustomPrompt="1"/>
          </p:nvPr>
        </p:nvSpPr>
        <p:spPr>
          <a:xfrm>
            <a:off x="8207861"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a:t>3.</a:t>
            </a:r>
          </a:p>
        </p:txBody>
      </p:sp>
      <p:sp>
        <p:nvSpPr>
          <p:cNvPr id="25" name="Content Placeholder 2"/>
          <p:cNvSpPr>
            <a:spLocks noGrp="1"/>
          </p:cNvSpPr>
          <p:nvPr>
            <p:ph sz="half" idx="25"/>
          </p:nvPr>
        </p:nvSpPr>
        <p:spPr>
          <a:xfrm>
            <a:off x="8771733"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3"/>
          <p:cNvSpPr>
            <a:spLocks noGrp="1"/>
          </p:cNvSpPr>
          <p:nvPr>
            <p:ph type="body" sz="quarter" idx="26" hasCustomPrompt="1"/>
          </p:nvPr>
        </p:nvSpPr>
        <p:spPr>
          <a:xfrm>
            <a:off x="8771734"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a:t>TOPIC THREE</a:t>
            </a:r>
          </a:p>
        </p:txBody>
      </p:sp>
      <p:sp>
        <p:nvSpPr>
          <p:cNvPr id="27" name="Slide Number Placeholder 4"/>
          <p:cNvSpPr>
            <a:spLocks noGrp="1"/>
          </p:cNvSpPr>
          <p:nvPr>
            <p:ph type="sldNum" sz="quarter" idx="27"/>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PRH">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929743" y="783768"/>
            <a:ext cx="5867400" cy="1064837"/>
          </a:xfrm>
        </p:spPr>
        <p:txBody>
          <a:bodyPr/>
          <a:lstStyle>
            <a:lvl1pPr>
              <a:defRPr>
                <a:solidFill>
                  <a:schemeClr val="accent1"/>
                </a:solidFill>
              </a:defRPr>
            </a:lvl1pPr>
          </a:lstStyle>
          <a:p>
            <a:r>
              <a:rPr lang="en-US" dirty="0"/>
              <a:t>About Physicians for Reproductive Health </a:t>
            </a:r>
          </a:p>
        </p:txBody>
      </p:sp>
      <p:sp>
        <p:nvSpPr>
          <p:cNvPr id="7" name="Footer Placeholder 6"/>
          <p:cNvSpPr>
            <a:spLocks noGrp="1"/>
          </p:cNvSpPr>
          <p:nvPr>
            <p:ph type="ftr" sz="quarter" idx="11"/>
          </p:nvPr>
        </p:nvSpPr>
        <p:spPr/>
        <p:txBody>
          <a:bodyPr/>
          <a:lstStyle/>
          <a:p>
            <a:endParaRPr lang="en-US" dirty="0"/>
          </a:p>
        </p:txBody>
      </p:sp>
      <p:sp>
        <p:nvSpPr>
          <p:cNvPr id="2" name="Rectangle 1"/>
          <p:cNvSpPr/>
          <p:nvPr userDrawn="1"/>
        </p:nvSpPr>
        <p:spPr>
          <a:xfrm>
            <a:off x="3929743" y="2204863"/>
            <a:ext cx="6971620" cy="2577629"/>
          </a:xfrm>
          <a:prstGeom prst="rect">
            <a:avLst/>
          </a:prstGeom>
        </p:spPr>
        <p:txBody>
          <a:bodyPr wrap="square">
            <a:spAutoFit/>
          </a:bodyPr>
          <a:lstStyle/>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bring the physician’s distinctive voice to debates over reproductive health care.</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provide leadership and tools so that physicians can speak up and take action.</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use scientific expertise and our patients’ real-life experiences to influence legislation, medical practice, and public opinion.</a:t>
            </a:r>
            <a:endParaRPr lang="en-US" sz="1800" b="0" dirty="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a:solidFill>
                  <a:srgbClr val="007FC5"/>
                </a:solidFill>
                <a:latin typeface="Arial" charset="0"/>
                <a:ea typeface="Arial" charset="0"/>
                <a:cs typeface="Arial" charset="0"/>
              </a:rPr>
              <a:t>We advocate for inclusion of reproductive health training in all medical curricula.</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6868" t="-445" r="30127" b="445"/>
          <a:stretch/>
        </p:blipFill>
        <p:spPr>
          <a:xfrm>
            <a:off x="0" y="731520"/>
            <a:ext cx="3445329" cy="5363961"/>
          </a:xfrm>
          <a:prstGeom prst="rect">
            <a:avLst/>
          </a:prstGeom>
        </p:spPr>
      </p:pic>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the Presenter(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12" name="Rectangle 11"/>
          <p:cNvSpPr/>
          <p:nvPr userDrawn="1"/>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Picture Placeholder 20"/>
          <p:cNvSpPr>
            <a:spLocks noGrp="1"/>
          </p:cNvSpPr>
          <p:nvPr>
            <p:ph type="pic" sz="quarter" idx="12" hasCustomPrompt="1"/>
          </p:nvPr>
        </p:nvSpPr>
        <p:spPr>
          <a:xfrm>
            <a:off x="3721100" y="1738314"/>
            <a:ext cx="1639886" cy="1639886"/>
          </a:xfrm>
        </p:spPr>
        <p:txBody>
          <a:bodyPr/>
          <a:lstStyle>
            <a:lvl1pPr marL="0" indent="0" algn="ctr">
              <a:buNone/>
              <a:defRPr/>
            </a:lvl1pPr>
          </a:lstStyle>
          <a:p>
            <a:r>
              <a:rPr lang="en-US" dirty="0"/>
              <a:t>Square headshot</a:t>
            </a:r>
          </a:p>
        </p:txBody>
      </p:sp>
      <p:sp>
        <p:nvSpPr>
          <p:cNvPr id="28" name="Picture Placeholder 20"/>
          <p:cNvSpPr>
            <a:spLocks noGrp="1"/>
          </p:cNvSpPr>
          <p:nvPr>
            <p:ph type="pic" sz="quarter" idx="16" hasCustomPrompt="1"/>
          </p:nvPr>
        </p:nvSpPr>
        <p:spPr>
          <a:xfrm>
            <a:off x="6170614" y="1738314"/>
            <a:ext cx="1639886" cy="1639886"/>
          </a:xfrm>
        </p:spPr>
        <p:txBody>
          <a:bodyPr/>
          <a:lstStyle>
            <a:lvl1pPr marL="0" indent="0" algn="ctr">
              <a:buNone/>
              <a:defRPr/>
            </a:lvl1pPr>
          </a:lstStyle>
          <a:p>
            <a:r>
              <a:rPr lang="en-US" dirty="0"/>
              <a:t>Square headshot</a:t>
            </a:r>
          </a:p>
        </p:txBody>
      </p:sp>
      <p:sp>
        <p:nvSpPr>
          <p:cNvPr id="30" name="Picture Placeholder 20"/>
          <p:cNvSpPr>
            <a:spLocks noGrp="1"/>
          </p:cNvSpPr>
          <p:nvPr>
            <p:ph type="pic" sz="quarter" idx="18" hasCustomPrompt="1"/>
          </p:nvPr>
        </p:nvSpPr>
        <p:spPr>
          <a:xfrm>
            <a:off x="8585177" y="1738314"/>
            <a:ext cx="1639886" cy="1639886"/>
          </a:xfrm>
        </p:spPr>
        <p:txBody>
          <a:bodyPr/>
          <a:lstStyle>
            <a:lvl1pPr marL="0" indent="0" algn="ctr">
              <a:buNone/>
              <a:defRPr/>
            </a:lvl1pPr>
          </a:lstStyle>
          <a:p>
            <a:r>
              <a:rPr lang="en-US" dirty="0"/>
              <a:t>Square headshot</a:t>
            </a:r>
          </a:p>
        </p:txBody>
      </p:sp>
      <p:sp>
        <p:nvSpPr>
          <p:cNvPr id="13" name="Rectangle 12"/>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5"/>
          <p:cNvSpPr txBox="1">
            <a:spLocks/>
          </p:cNvSpPr>
          <p:nvPr userDrawn="1"/>
        </p:nvSpPr>
        <p:spPr>
          <a:xfrm>
            <a:off x="3564867" y="636495"/>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15" name="Content Placeholder 2"/>
          <p:cNvSpPr>
            <a:spLocks noGrp="1"/>
          </p:cNvSpPr>
          <p:nvPr>
            <p:ph sz="half" idx="20" hasCustomPrompt="1"/>
          </p:nvPr>
        </p:nvSpPr>
        <p:spPr>
          <a:xfrm>
            <a:off x="3564868"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18" name="Content Placeholder 2"/>
          <p:cNvSpPr>
            <a:spLocks noGrp="1"/>
          </p:cNvSpPr>
          <p:nvPr>
            <p:ph sz="half" idx="21" hasCustomPrompt="1"/>
          </p:nvPr>
        </p:nvSpPr>
        <p:spPr>
          <a:xfrm>
            <a:off x="5991481" y="3586822"/>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20" name="Content Placeholder 2"/>
          <p:cNvSpPr>
            <a:spLocks noGrp="1"/>
          </p:cNvSpPr>
          <p:nvPr>
            <p:ph sz="half" idx="22" hasCustomPrompt="1"/>
          </p:nvPr>
        </p:nvSpPr>
        <p:spPr>
          <a:xfrm>
            <a:off x="8391266"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a:t>YOUR NAME</a:t>
            </a:r>
          </a:p>
        </p:txBody>
      </p:sp>
      <p:sp>
        <p:nvSpPr>
          <p:cNvPr id="7" name="Text Placeholder 6"/>
          <p:cNvSpPr>
            <a:spLocks noGrp="1"/>
          </p:cNvSpPr>
          <p:nvPr>
            <p:ph type="body" sz="quarter" idx="23" hasCustomPrompt="1"/>
          </p:nvPr>
        </p:nvSpPr>
        <p:spPr>
          <a:xfrm>
            <a:off x="3565787"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27" name="Text Placeholder 6"/>
          <p:cNvSpPr>
            <a:spLocks noGrp="1"/>
          </p:cNvSpPr>
          <p:nvPr>
            <p:ph type="body" sz="quarter" idx="24" hasCustomPrompt="1"/>
          </p:nvPr>
        </p:nvSpPr>
        <p:spPr>
          <a:xfrm>
            <a:off x="6006009"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32" name="Text Placeholder 6"/>
          <p:cNvSpPr>
            <a:spLocks noGrp="1"/>
          </p:cNvSpPr>
          <p:nvPr>
            <p:ph type="body" sz="quarter" idx="25" hasCustomPrompt="1"/>
          </p:nvPr>
        </p:nvSpPr>
        <p:spPr>
          <a:xfrm>
            <a:off x="8392185" y="4039303"/>
            <a:ext cx="1966913" cy="706437"/>
          </a:xfrm>
        </p:spPr>
        <p:txBody>
          <a:bodyPr anchor="t"/>
          <a:lstStyle>
            <a:lvl1pPr marL="0" indent="0">
              <a:buNone/>
              <a:defRPr sz="2000"/>
            </a:lvl1pPr>
          </a:lstStyle>
          <a:p>
            <a:pPr lvl="0"/>
            <a:r>
              <a:rPr lang="en-US" sz="1600" b="0" i="0" dirty="0">
                <a:solidFill>
                  <a:schemeClr val="accent1"/>
                </a:solidFill>
                <a:latin typeface="Arial" charset="0"/>
                <a:ea typeface="Arial" charset="0"/>
                <a:cs typeface="Arial" charset="0"/>
              </a:rPr>
              <a:t>Bio, fun facts, etc.</a:t>
            </a:r>
          </a:p>
        </p:txBody>
      </p:sp>
      <p:sp>
        <p:nvSpPr>
          <p:cNvPr id="16" name="Slide Number Placeholder 4"/>
          <p:cNvSpPr>
            <a:spLocks noGrp="1"/>
          </p:cNvSpPr>
          <p:nvPr>
            <p:ph type="sldNum" sz="quarter" idx="26"/>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mple Thought, Point, Statement, etc.">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3" name="Rectangle 2"/>
          <p:cNvSpPr/>
          <p:nvPr userDrawn="1"/>
        </p:nvSpPr>
        <p:spPr>
          <a:xfrm>
            <a:off x="1479180" y="1869140"/>
            <a:ext cx="376518" cy="2985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2097558" y="1869140"/>
            <a:ext cx="6737350" cy="2984500"/>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lowchart, Graph, Smart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martArt Placeholder 11"/>
          <p:cNvSpPr>
            <a:spLocks noGrp="1"/>
          </p:cNvSpPr>
          <p:nvPr>
            <p:ph type="dgm" sz="quarter" idx="13"/>
          </p:nvPr>
        </p:nvSpPr>
        <p:spPr>
          <a:xfrm>
            <a:off x="1008063" y="2095500"/>
            <a:ext cx="9964737" cy="3495675"/>
          </a:xfrm>
        </p:spPr>
        <p:txBody>
          <a:bodyPr/>
          <a:lstStyle>
            <a:lvl1pPr marL="0" indent="0">
              <a:buNone/>
              <a:defRPr/>
            </a:lvl1pPr>
          </a:lstStyle>
          <a:p>
            <a:r>
              <a:rPr lang="en-US"/>
              <a:t>Click icon to add SmartArt graphic</a:t>
            </a:r>
            <a:endParaRPr lang="en-US" dirty="0"/>
          </a:p>
        </p:txBody>
      </p:sp>
      <p:sp>
        <p:nvSpPr>
          <p:cNvPr id="10"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mple Quote">
    <p:bg>
      <p:bgPr>
        <a:solidFill>
          <a:schemeClr val="accent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191688" y="2259107"/>
            <a:ext cx="6737350" cy="2984500"/>
          </a:xfrm>
        </p:spPr>
        <p:txBody>
          <a:bodyPr anchor="t">
            <a:normAutofit/>
          </a:bodyPr>
          <a:lstStyle>
            <a:lvl1pPr marL="0" indent="0">
              <a:buNone/>
              <a:defRPr sz="3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24253" y="-322729"/>
            <a:ext cx="2581836" cy="2581836"/>
          </a:xfrm>
          <a:prstGeom prst="rect">
            <a:avLst/>
          </a:prstGeom>
        </p:spPr>
      </p:pic>
      <p:sp>
        <p:nvSpPr>
          <p:cNvPr id="4"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bg1"/>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Take Away">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5"/>
          <p:cNvSpPr txBox="1">
            <a:spLocks/>
          </p:cNvSpPr>
          <p:nvPr userDrawn="1"/>
        </p:nvSpPr>
        <p:spPr>
          <a:xfrm>
            <a:off x="3820031" y="976204"/>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baseline="0">
                <a:solidFill>
                  <a:schemeClr val="accent1"/>
                </a:solidFill>
              </a:defRPr>
            </a:lvl1pPr>
          </a:lstStyle>
          <a:p>
            <a:r>
              <a:rPr lang="en-US" dirty="0"/>
              <a:t>Contact Us</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4389484" y="2228340"/>
            <a:ext cx="6813548" cy="498479"/>
          </a:xfrm>
        </p:spPr>
        <p:txBody>
          <a:bodyPr anchor="t"/>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163" y="2228340"/>
            <a:ext cx="474976" cy="3562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5700" y="3225795"/>
            <a:ext cx="539745" cy="53974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7063" y="4375155"/>
            <a:ext cx="539745" cy="539745"/>
          </a:xfrm>
          <a:prstGeom prst="rect">
            <a:avLst/>
          </a:prstGeom>
        </p:spPr>
      </p:pic>
      <p:sp>
        <p:nvSpPr>
          <p:cNvPr id="10" name="Text Placeholder 3"/>
          <p:cNvSpPr>
            <a:spLocks noGrp="1"/>
          </p:cNvSpPr>
          <p:nvPr>
            <p:ph type="body" sz="quarter" idx="13"/>
          </p:nvPr>
        </p:nvSpPr>
        <p:spPr>
          <a:xfrm>
            <a:off x="4389484" y="3267061"/>
            <a:ext cx="6813548" cy="498479"/>
          </a:xfrm>
        </p:spPr>
        <p:txBody>
          <a:bodyPr anchor="t"/>
          <a:lstStyle/>
          <a:p>
            <a:pPr lvl="0"/>
            <a:r>
              <a:rPr lang="en-US"/>
              <a:t>Click to edit Master text styles</a:t>
            </a:r>
          </a:p>
        </p:txBody>
      </p:sp>
      <p:sp>
        <p:nvSpPr>
          <p:cNvPr id="11" name="Text Placeholder 3"/>
          <p:cNvSpPr>
            <a:spLocks noGrp="1"/>
          </p:cNvSpPr>
          <p:nvPr>
            <p:ph type="body" sz="quarter" idx="14" hasCustomPrompt="1"/>
          </p:nvPr>
        </p:nvSpPr>
        <p:spPr>
          <a:xfrm>
            <a:off x="4389484" y="4395787"/>
            <a:ext cx="6813548" cy="498479"/>
          </a:xfrm>
        </p:spPr>
        <p:txBody>
          <a:bodyPr anchor="t"/>
          <a:lstStyle/>
          <a:p>
            <a:pPr lvl="0"/>
            <a:r>
              <a:rPr lang="en-US" dirty="0" err="1"/>
              <a:t>www.PRH.org</a:t>
            </a:r>
            <a:endParaRPr lang="en-US" dirty="0"/>
          </a:p>
        </p:txBody>
      </p:sp>
      <p:sp>
        <p:nvSpPr>
          <p:cNvPr id="12"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49132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 Custom Layout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quarter" idx="13"/>
          </p:nvPr>
        </p:nvSpPr>
        <p:spPr>
          <a:xfrm>
            <a:off x="1008063" y="2014538"/>
            <a:ext cx="8877300" cy="362267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738" y="6379827"/>
            <a:ext cx="1403682" cy="318693"/>
          </a:xfrm>
          <a:prstGeom prst="rect">
            <a:avLst/>
          </a:prstGeom>
        </p:spPr>
      </p:pic>
      <p:sp>
        <p:nvSpPr>
          <p:cNvPr id="11"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a:t>Questions?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a:t>Thank You!</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3831" y="1561800"/>
            <a:ext cx="358440" cy="35844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82867" y="-144632"/>
            <a:ext cx="487680" cy="48768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05920" y="1074120"/>
            <a:ext cx="487680" cy="48768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39857" y="53040"/>
            <a:ext cx="448235" cy="448235"/>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70547" y="466238"/>
            <a:ext cx="566569" cy="56656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2227" y="544978"/>
            <a:ext cx="166222" cy="16622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1040881" y="450497"/>
            <a:ext cx="638118" cy="63811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106967" y="74930"/>
            <a:ext cx="487680" cy="48768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700000" flipV="1">
            <a:off x="1430020" y="1293682"/>
            <a:ext cx="487680" cy="48768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1425586" y="-155556"/>
            <a:ext cx="448235" cy="448235"/>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16464" y="1201190"/>
            <a:ext cx="409721" cy="40972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48273" y="739140"/>
            <a:ext cx="166222" cy="166222"/>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213513" y="130426"/>
            <a:ext cx="277812" cy="277812"/>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2881103" y="-243841"/>
            <a:ext cx="487680" cy="48768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2454953" y="904821"/>
            <a:ext cx="328421" cy="32842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3228327" y="586740"/>
            <a:ext cx="166222" cy="166222"/>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72979" y="-144632"/>
            <a:ext cx="566569" cy="566569"/>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3800178" y="990199"/>
            <a:ext cx="261142" cy="261142"/>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226" y="688695"/>
            <a:ext cx="358440" cy="358440"/>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5181048" y="207920"/>
            <a:ext cx="341739" cy="341739"/>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5785519" y="-204477"/>
            <a:ext cx="487680" cy="487680"/>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6465187" y="156086"/>
            <a:ext cx="461865" cy="461865"/>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5688861" y="822825"/>
            <a:ext cx="487680" cy="487680"/>
          </a:xfrm>
          <a:prstGeom prst="rect">
            <a:avLst/>
          </a:prstGeom>
        </p:spPr>
      </p:pic>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6227" y="989478"/>
            <a:ext cx="166222" cy="166222"/>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7596161" y="684796"/>
            <a:ext cx="448235" cy="448235"/>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7503610" y="-332891"/>
            <a:ext cx="638118" cy="63811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8487693" y="366890"/>
            <a:ext cx="487680" cy="487680"/>
          </a:xfrm>
          <a:prstGeom prst="rect">
            <a:avLst/>
          </a:prstGeom>
        </p:spPr>
      </p:pic>
      <p:pic>
        <p:nvPicPr>
          <p:cNvPr id="34" name="Picture 3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9223625" y="1075989"/>
            <a:ext cx="277812" cy="27781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9298755" y="-265370"/>
            <a:ext cx="448235" cy="4482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Section Divider - Phot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10" name="Picture Placeholder 2"/>
          <p:cNvSpPr>
            <a:spLocks noGrp="1" noChangeAspect="1"/>
          </p:cNvSpPr>
          <p:nvPr>
            <p:ph type="pic" idx="12"/>
          </p:nvPr>
        </p:nvSpPr>
        <p:spPr>
          <a:xfrm>
            <a:off x="0" y="751090"/>
            <a:ext cx="344532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6"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asic Text or 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Master Title Style</a:t>
            </a:r>
          </a:p>
        </p:txBody>
      </p:sp>
      <p:sp>
        <p:nvSpPr>
          <p:cNvPr id="4" name="Content Placeholder 3"/>
          <p:cNvSpPr>
            <a:spLocks noGrp="1"/>
          </p:cNvSpPr>
          <p:nvPr>
            <p:ph sz="quarter" idx="10"/>
          </p:nvPr>
        </p:nvSpPr>
        <p:spPr>
          <a:xfrm>
            <a:off x="4016414" y="1295400"/>
            <a:ext cx="7261185" cy="4267200"/>
          </a:xfrm>
          <a:prstGeom prst="rect">
            <a:avLst/>
          </a:prstGeom>
        </p:spPr>
        <p:txBody>
          <a:bodyPr/>
          <a:lstStyle>
            <a:lvl1pPr>
              <a:buClr>
                <a:schemeClr val="accent2"/>
              </a:buClr>
              <a:defRPr sz="2400">
                <a:latin typeface="Arial" charset="0"/>
                <a:ea typeface="Arial" charset="0"/>
                <a:cs typeface="Arial" charset="0"/>
              </a:defRPr>
            </a:lvl1pPr>
            <a:lvl2pPr>
              <a:buClr>
                <a:schemeClr val="accent1"/>
              </a:buClr>
              <a:defRPr sz="2000">
                <a:latin typeface="Arial" charset="0"/>
                <a:ea typeface="Arial" charset="0"/>
                <a:cs typeface="Arial" charset="0"/>
              </a:defRPr>
            </a:lvl2pPr>
            <a:lvl3pPr>
              <a:defRPr sz="2000">
                <a:latin typeface="Arial" charset="0"/>
                <a:ea typeface="Arial" charset="0"/>
                <a:cs typeface="Arial" charset="0"/>
              </a:defRPr>
            </a:lvl3pPr>
            <a:lvl4pPr>
              <a:buClr>
                <a:schemeClr val="accent1"/>
              </a:buClr>
              <a:defRPr sz="1800">
                <a:latin typeface="Arial" charset="0"/>
                <a:ea typeface="Arial" charset="0"/>
                <a:cs typeface="Arial" charset="0"/>
              </a:defRPr>
            </a:lvl4pPr>
            <a:lvl5pPr>
              <a:defRPr sz="16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109766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943402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371601"/>
            <a:ext cx="6815667" cy="4495800"/>
          </a:xfrm>
          <a:prstGeom prst="rect">
            <a:avLst/>
          </a:prstGeom>
        </p:spPr>
        <p:txBody>
          <a:bodyPr/>
          <a:lstStyle>
            <a:lvl1pPr>
              <a:buClr>
                <a:schemeClr val="accent2"/>
              </a:buClr>
              <a:defRPr sz="2400">
                <a:latin typeface="+mn-lt"/>
              </a:defRPr>
            </a:lvl1pPr>
            <a:lvl2pPr>
              <a:buClr>
                <a:schemeClr val="accent1"/>
              </a:buClr>
              <a:defRPr sz="2200">
                <a:latin typeface="+mn-lt"/>
              </a:defRPr>
            </a:lvl2pPr>
            <a:lvl3pPr>
              <a:defRPr sz="2000">
                <a:latin typeface="+mn-lt"/>
              </a:defRPr>
            </a:lvl3pPr>
            <a:lvl4pPr>
              <a:buClr>
                <a:schemeClr val="accent1"/>
              </a:buClr>
              <a:defRPr sz="18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887648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34939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Header Only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normAutofit/>
          </a:bodyPr>
          <a:lstStyle>
            <a:lvl1pPr>
              <a:defRPr sz="4000"/>
            </a:lvl1pPr>
          </a:lstStyle>
          <a:p>
            <a:r>
              <a:rPr lang="en-US" dirty="0"/>
              <a:t>Click to Edit Master Title Style</a:t>
            </a:r>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85697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715472" y="381000"/>
            <a:ext cx="8120927" cy="5486400"/>
          </a:xfrm>
          <a:prstGeom prst="rect">
            <a:avLst/>
          </a:prstGeo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Grp="1" noChangeArrowheads="1"/>
          </p:cNvSpPr>
          <p:nvPr>
            <p:ph type="ftr" sz="quarter" idx="11"/>
          </p:nvPr>
        </p:nvSpPr>
        <p:spPr>
          <a:xfrm>
            <a:off x="812801" y="6248401"/>
            <a:ext cx="7228417" cy="365125"/>
          </a:xfrm>
          <a:prstGeom prst="rect">
            <a:avLst/>
          </a:prstGeom>
        </p:spPr>
        <p:txBody>
          <a:bodyPr/>
          <a:lstStyle>
            <a:lvl1pPr>
              <a:defRPr>
                <a:latin typeface="Adobe Garamond Pro"/>
              </a:defRPr>
            </a:lvl1pPr>
          </a:lstStyle>
          <a:p>
            <a:pPr>
              <a:defRPr/>
            </a:pPr>
            <a:endParaRPr lang="en-US" dirty="0"/>
          </a:p>
        </p:txBody>
      </p:sp>
      <p:sp>
        <p:nvSpPr>
          <p:cNvPr id="4"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722008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521312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4" name="Rectangle 5"/>
          <p:cNvSpPr>
            <a:spLocks noGrp="1" noChangeArrowheads="1"/>
          </p:cNvSpPr>
          <p:nvPr>
            <p:ph type="ftr" sz="quarter" idx="11"/>
          </p:nvPr>
        </p:nvSpPr>
        <p:spPr>
          <a:xfrm>
            <a:off x="4690533" y="6284914"/>
            <a:ext cx="6299200" cy="274637"/>
          </a:xfrm>
          <a:prstGeom prst="rect">
            <a:avLst/>
          </a:prstGeom>
        </p:spPr>
        <p:txBody>
          <a:bodyPr/>
          <a:lstStyle>
            <a:lvl1pPr>
              <a:defRPr sz="1400">
                <a:latin typeface="Adobe Garamond Pro" panose="02020502060506020403" pitchFamily="18" charset="0"/>
                <a:cs typeface="Arial"/>
              </a:defRPr>
            </a:lvl1pPr>
          </a:lstStyle>
          <a:p>
            <a:pPr>
              <a:defRPr/>
            </a:pP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765441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p:cNvSpPr>
            <a:spLocks noGrp="1"/>
          </p:cNvSpPr>
          <p:nvPr>
            <p:ph idx="1"/>
          </p:nvPr>
        </p:nvSpPr>
        <p:spPr>
          <a:xfrm>
            <a:off x="3993266" y="1994037"/>
            <a:ext cx="7589134" cy="3946879"/>
          </a:xfrm>
          <a:prstGeom prst="rect">
            <a:avLst/>
          </a:prstGeom>
        </p:spPr>
        <p:txBody>
          <a:bodyPr vert="horz" lIns="91440" tIns="45720" rIns="91440" bIns="45720" rtlCol="0">
            <a:normAutofit/>
          </a:bodyPr>
          <a:lstStyle>
            <a:lvl1pPr>
              <a:defRPr sz="2400">
                <a:latin typeface="Arial" charset="0"/>
                <a:ea typeface="Arial" charset="0"/>
                <a:cs typeface="Arial" charset="0"/>
              </a:defRPr>
            </a:lvl1pPr>
            <a:lvl2pPr>
              <a:defRPr sz="2200">
                <a:latin typeface="Arial" charset="0"/>
                <a:ea typeface="Arial" charset="0"/>
                <a:cs typeface="Arial" charset="0"/>
              </a:defRPr>
            </a:lvl2pPr>
            <a:lvl3pPr>
              <a:defRPr sz="2000">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extLst>
      <p:ext uri="{BB962C8B-B14F-4D97-AF65-F5344CB8AC3E}">
        <p14:creationId xmlns:p14="http://schemas.microsoft.com/office/powerpoint/2010/main" val="134064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This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a:solidFill>
                  <a:schemeClr val="accent1"/>
                </a:solidFill>
              </a:defRPr>
            </a:lvl1pPr>
          </a:lstStyle>
          <a:p>
            <a:r>
              <a:rPr lang="en-US" dirty="0"/>
              <a:t>About This Presentation</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p>
            <a:r>
              <a:rPr lang="en-US"/>
              <a:t>Drag picture to placeholder or click icon to add</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a:t>Acknowledgements</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s of Interes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a:t>Conflicts of Interest</a:t>
            </a:r>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dditional Resources/Link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400"/>
            </a:lvl1pPr>
          </a:lstStyle>
          <a:p>
            <a:r>
              <a:rPr lang="en-US" dirty="0"/>
              <a:t>Additional Resources / Links</a:t>
            </a:r>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 Two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nchor="ct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a:ln>
            <a:noFill/>
          </a:ln>
        </p:spPr>
        <p:txBody>
          <a:bodyPr anchor="ct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557363" y="6358853"/>
            <a:ext cx="6502669" cy="365125"/>
          </a:xfrm>
          <a:prstGeom prst="rect">
            <a:avLst/>
          </a:prstGeom>
        </p:spPr>
        <p:txBody>
          <a:bodyPr vert="horz" lIns="91440" tIns="45720" rIns="91440" bIns="45720" rtlCol="0" anchor="ctr"/>
          <a:lstStyle>
            <a:lvl1pPr algn="r">
              <a:defRPr sz="110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9" name="Picture 8"/>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
        <p:nvSpPr>
          <p:cNvPr id="10" name="Slide Number Placeholder 4"/>
          <p:cNvSpPr>
            <a:spLocks noGrp="1"/>
          </p:cNvSpPr>
          <p:nvPr>
            <p:ph type="sldNum" sz="quarter" idx="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3" r:id="rId2"/>
    <p:sldLayoutId id="2147483854" r:id="rId3"/>
    <p:sldLayoutId id="2147483864" r:id="rId4"/>
    <p:sldLayoutId id="2147483868" r:id="rId5"/>
    <p:sldLayoutId id="2147483869" r:id="rId6"/>
    <p:sldLayoutId id="2147483842" r:id="rId7"/>
    <p:sldLayoutId id="2147483871" r:id="rId8"/>
    <p:sldLayoutId id="2147483844" r:id="rId9"/>
    <p:sldLayoutId id="2147483845" r:id="rId10"/>
    <p:sldLayoutId id="2147483857" r:id="rId11"/>
    <p:sldLayoutId id="2147483855" r:id="rId12"/>
    <p:sldLayoutId id="2147483859" r:id="rId13"/>
    <p:sldLayoutId id="2147483846" r:id="rId14"/>
    <p:sldLayoutId id="2147483856" r:id="rId15"/>
    <p:sldLayoutId id="2147483849" r:id="rId16"/>
    <p:sldLayoutId id="2147483850" r:id="rId17"/>
    <p:sldLayoutId id="2147483870" r:id="rId18"/>
    <p:sldLayoutId id="2147483852" r:id="rId19"/>
    <p:sldLayoutId id="2147483862" r:id="rId20"/>
    <p:sldLayoutId id="2147483847" r:id="rId21"/>
    <p:sldLayoutId id="2147483873" r:id="rId22"/>
    <p:sldLayoutId id="2147483858" r:id="rId23"/>
    <p:sldLayoutId id="2147483860" r:id="rId24"/>
    <p:sldLayoutId id="2147483865" r:id="rId25"/>
    <p:sldLayoutId id="2147483861" r:id="rId26"/>
    <p:sldLayoutId id="2147483866" r:id="rId27"/>
    <p:sldLayoutId id="2147483867" r:id="rId28"/>
    <p:sldLayoutId id="2147483863"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 id="2147483883" r:id="rId38"/>
  </p:sldLayoutIdLst>
  <p:hf hdr="0" ftr="0" dt="0"/>
  <p:txStyles>
    <p:title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hyperlink" Target="transhealth.vch.ca" TargetMode="External"/><Relationship Id="rId2" Type="http://schemas.openxmlformats.org/officeDocument/2006/relationships/hyperlink" Target="http://www.wpath.org" TargetMode="External"/><Relationship Id="rId1" Type="http://schemas.openxmlformats.org/officeDocument/2006/relationships/slideLayout" Target="../slideLayouts/slideLayout30.xml"/><Relationship Id="rId5" Type="http://schemas.openxmlformats.org/officeDocument/2006/relationships/hyperlink" Target="http://www.transgenderlawcenter.org/issues/health" TargetMode="External"/><Relationship Id="rId4" Type="http://schemas.openxmlformats.org/officeDocument/2006/relationships/hyperlink" Target="http://www.amazon.com/Fenway-Lesbian-Bisexual-Transgender-Health/dp/193051395X"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www.transequality.org/" TargetMode="External"/><Relationship Id="rId2" Type="http://schemas.openxmlformats.org/officeDocument/2006/relationships/notesSlide" Target="../notesSlides/notesSlide112.xml"/><Relationship Id="rId1" Type="http://schemas.openxmlformats.org/officeDocument/2006/relationships/slideLayout" Target="../slideLayouts/slideLayout30.xml"/><Relationship Id="rId6" Type="http://schemas.openxmlformats.org/officeDocument/2006/relationships/hyperlink" Target="http://www.brownboiproject.org/" TargetMode="External"/><Relationship Id="rId5" Type="http://schemas.openxmlformats.org/officeDocument/2006/relationships/hyperlink" Target="transbodies.com" TargetMode="External"/><Relationship Id="rId4" Type="http://schemas.openxmlformats.org/officeDocument/2006/relationships/hyperlink" Target="cdc.gov/lgbthealth/transgender.htm"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masstpc.org/projects/trainings.shtml" TargetMode="External"/><Relationship Id="rId2" Type="http://schemas.openxmlformats.org/officeDocument/2006/relationships/hyperlink" Target="http://prh.org/teen-reproductive-health/arshep-explained/" TargetMode="External"/><Relationship Id="rId1" Type="http://schemas.openxmlformats.org/officeDocument/2006/relationships/slideLayout" Target="../slideLayouts/slideLayout30.xml"/><Relationship Id="rId6" Type="http://schemas.openxmlformats.org/officeDocument/2006/relationships/hyperlink" Target="http://www.callen-lorde.org/transgender-health-training" TargetMode="External"/><Relationship Id="rId5" Type="http://schemas.openxmlformats.org/officeDocument/2006/relationships/hyperlink" Target="http://www.transhealth.ucsf.edu/" TargetMode="External"/><Relationship Id="rId4" Type="http://schemas.openxmlformats.org/officeDocument/2006/relationships/hyperlink" Target="http://www.lgbthealtheducation.or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transgenderlegal.org/work_show.php?id=7" TargetMode="External"/><Relationship Id="rId2" Type="http://schemas.openxmlformats.org/officeDocument/2006/relationships/hyperlink" Target="http://www.masstpc.org/publications" TargetMode="External"/><Relationship Id="rId1" Type="http://schemas.openxmlformats.org/officeDocument/2006/relationships/slideLayout" Target="../slideLayouts/slideLayout30.xml"/><Relationship Id="rId5" Type="http://schemas.openxmlformats.org/officeDocument/2006/relationships/hyperlink" Target="http://www.transequality.org/Resources/HealthCareRight_UpdatedAug2012_FINAL.pdf" TargetMode="External"/><Relationship Id="rId4" Type="http://schemas.openxmlformats.org/officeDocument/2006/relationships/hyperlink" Target="http://www.transgenderlawcenter.org/"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www.hrc.org/resources/entry/finding-insurance-for-transgender-related-healthcare" TargetMode="External"/><Relationship Id="rId2" Type="http://schemas.openxmlformats.org/officeDocument/2006/relationships/hyperlink" Target="http://www.transequality.org/Resources/MedicareBenefitsAndTransPeople_Aug2011_FINAL.pdf" TargetMode="External"/><Relationship Id="rId1" Type="http://schemas.openxmlformats.org/officeDocument/2006/relationships/slideLayout" Target="../slideLayouts/slideLayout30.xml"/><Relationship Id="rId4" Type="http://schemas.openxmlformats.org/officeDocument/2006/relationships/hyperlink" Target="transequality.org/PDFs/VHA_Trans_Health.pdf"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url=http://www.nobillsfast.com/your-appointment/&amp;rct=j&amp;frm=1&amp;q=&amp;esrc=s&amp;sa=U&amp;ei=HC0CVImZI4XLgwToqILoBw&amp;ved=0CBoQ9QEwAg&amp;sig2=E2z5XqAQwxDEwgRnpW-CCw&amp;usg=AFQjCNHRqPbOFLPvadpxhYOSNmEWXJtBzw"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6.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8.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0.xml"/><Relationship Id="rId1" Type="http://schemas.openxmlformats.org/officeDocument/2006/relationships/slideLayout" Target="../slideLayouts/slideLayout3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ctrTitle"/>
          </p:nvPr>
        </p:nvSpPr>
        <p:spPr>
          <a:xfrm>
            <a:off x="757507" y="2280211"/>
            <a:ext cx="7315200" cy="1840375"/>
          </a:xfrm>
        </p:spPr>
        <p:txBody>
          <a:bodyPr>
            <a:noAutofit/>
          </a:bodyPr>
          <a:lstStyle/>
          <a:p>
            <a:r>
              <a:rPr lang="en-US" sz="4800" dirty="0"/>
              <a:t>Caring for Transgender </a:t>
            </a:r>
            <a:br>
              <a:rPr lang="en-US" sz="4800" dirty="0"/>
            </a:br>
            <a:r>
              <a:rPr lang="en-US" sz="4800" dirty="0"/>
              <a:t>Adolescent Patients</a:t>
            </a:r>
          </a:p>
        </p:txBody>
      </p:sp>
      <p:sp>
        <p:nvSpPr>
          <p:cNvPr id="3" name="Subtitle 2"/>
          <p:cNvSpPr>
            <a:spLocks noGrp="1"/>
          </p:cNvSpPr>
          <p:nvPr>
            <p:ph type="subTitle" idx="1"/>
          </p:nvPr>
        </p:nvSpPr>
        <p:spPr>
          <a:xfrm>
            <a:off x="757507" y="4519775"/>
            <a:ext cx="7315200" cy="914400"/>
          </a:xfrm>
        </p:spPr>
        <p:txBody>
          <a:bodyPr>
            <a:normAutofit/>
          </a:bodyPr>
          <a:lstStyle/>
          <a:p>
            <a:r>
              <a:rPr lang="en-US"/>
              <a:t>Part 1: Initial Evaluation and Primary Care Perspective</a:t>
            </a:r>
          </a:p>
          <a:p>
            <a:r>
              <a:rPr lang="en-US" dirty="0"/>
              <a:t>Part 2: Ongoing Management, Hormones, Primary Care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992" y="2534855"/>
            <a:ext cx="2039350" cy="23149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90" y="1498091"/>
            <a:ext cx="3371554" cy="765862"/>
          </a:xfrm>
          <a:prstGeom prst="rect">
            <a:avLst/>
          </a:prstGeom>
        </p:spPr>
      </p:pic>
    </p:spTree>
    <p:extLst>
      <p:ext uri="{BB962C8B-B14F-4D97-AF65-F5344CB8AC3E}">
        <p14:creationId xmlns:p14="http://schemas.microsoft.com/office/powerpoint/2010/main" val="10799153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5707" y="359750"/>
            <a:ext cx="2947482" cy="4601183"/>
          </a:xfrm>
        </p:spPr>
        <p:txBody>
          <a:bodyPr/>
          <a:lstStyle/>
          <a:p>
            <a:r>
              <a:rPr lang="en-US" dirty="0"/>
              <a:t>Gender Terminology</a:t>
            </a:r>
          </a:p>
        </p:txBody>
      </p:sp>
      <p:graphicFrame>
        <p:nvGraphicFramePr>
          <p:cNvPr id="6" name="Diagram 5"/>
          <p:cNvGraphicFramePr/>
          <p:nvPr>
            <p:extLst>
              <p:ext uri="{D42A27DB-BD31-4B8C-83A1-F6EECF244321}">
                <p14:modId xmlns:p14="http://schemas.microsoft.com/office/powerpoint/2010/main" val="1263251903"/>
              </p:ext>
            </p:extLst>
          </p:nvPr>
        </p:nvGraphicFramePr>
        <p:xfrm>
          <a:off x="3607813" y="526781"/>
          <a:ext cx="7916132"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B51F072F-37B6-45A2-9687-725991B954A3}" type="slidenum">
              <a:rPr lang="en-US" smtClean="0"/>
              <a:t>10</a:t>
            </a:fld>
            <a:endParaRPr lang="en-US" dirty="0"/>
          </a:p>
        </p:txBody>
      </p:sp>
      <p:sp>
        <p:nvSpPr>
          <p:cNvPr id="4" name="TextBox 3">
            <a:extLst>
              <a:ext uri="{FF2B5EF4-FFF2-40B4-BE49-F238E27FC236}">
                <a16:creationId xmlns="" xmlns:a16="http://schemas.microsoft.com/office/drawing/2014/main" id="{D53392A9-DF1A-4476-9FE0-3B2F0C180C2D}"/>
              </a:ext>
            </a:extLst>
          </p:cNvPr>
          <p:cNvSpPr txBox="1"/>
          <p:nvPr/>
        </p:nvSpPr>
        <p:spPr>
          <a:xfrm>
            <a:off x="400833" y="4058433"/>
            <a:ext cx="2517731" cy="1477328"/>
          </a:xfrm>
          <a:prstGeom prst="rect">
            <a:avLst/>
          </a:prstGeom>
          <a:solidFill>
            <a:schemeClr val="accent1">
              <a:lumMod val="50000"/>
            </a:schemeClr>
          </a:solid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Terminology &amp; paradigms </a:t>
            </a:r>
          </a:p>
          <a:p>
            <a:pPr marL="285750" indent="-285750">
              <a:buFontTx/>
              <a:buChar char="-"/>
            </a:pPr>
            <a:r>
              <a:rPr lang="en-US" dirty="0">
                <a:solidFill>
                  <a:schemeClr val="bg1"/>
                </a:solidFill>
                <a:latin typeface="Times New Roman" panose="02020603050405020304" pitchFamily="18" charset="0"/>
                <a:cs typeface="Times New Roman" panose="02020603050405020304" pitchFamily="18" charset="0"/>
              </a:rPr>
              <a:t>Unique to individual</a:t>
            </a:r>
          </a:p>
          <a:p>
            <a:pPr marL="285750" indent="-285750">
              <a:buFontTx/>
              <a:buChar char="-"/>
            </a:pPr>
            <a:r>
              <a:rPr lang="en-US" dirty="0">
                <a:solidFill>
                  <a:schemeClr val="bg1"/>
                </a:solidFill>
                <a:latin typeface="Times New Roman" panose="02020603050405020304" pitchFamily="18" charset="0"/>
                <a:cs typeface="Times New Roman" panose="02020603050405020304" pitchFamily="18" charset="0"/>
              </a:rPr>
              <a:t>Change, evolve with time &amp; culture</a:t>
            </a:r>
          </a:p>
        </p:txBody>
      </p:sp>
    </p:spTree>
    <p:extLst>
      <p:ext uri="{BB962C8B-B14F-4D97-AF65-F5344CB8AC3E}">
        <p14:creationId xmlns:p14="http://schemas.microsoft.com/office/powerpoint/2010/main" val="22920947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p:txBody>
          <a:bodyPr/>
          <a:lstStyle/>
          <a:p>
            <a:r>
              <a:rPr lang="en-US"/>
              <a:t>Case 3 Patient “B”</a:t>
            </a:r>
            <a:endParaRPr lang="en-US" dirty="0"/>
          </a:p>
        </p:txBody>
      </p:sp>
      <p:sp>
        <p:nvSpPr>
          <p:cNvPr id="84994" name="Content Placeholder 2"/>
          <p:cNvSpPr>
            <a:spLocks noGrp="1"/>
          </p:cNvSpPr>
          <p:nvPr>
            <p:ph sz="quarter" idx="10"/>
          </p:nvPr>
        </p:nvSpPr>
        <p:spPr>
          <a:xfrm>
            <a:off x="3844964" y="1290828"/>
            <a:ext cx="7261185" cy="4267200"/>
          </a:xfrm>
        </p:spPr>
        <p:txBody>
          <a:bodyPr/>
          <a:lstStyle/>
          <a:p>
            <a:r>
              <a:rPr lang="en-US" dirty="0"/>
              <a:t>Since the last visit, B reports:</a:t>
            </a:r>
          </a:p>
          <a:p>
            <a:pPr lvl="1"/>
            <a:r>
              <a:rPr lang="en-US" dirty="0"/>
              <a:t>More consistent use of condoms with new partners after your last visit</a:t>
            </a:r>
          </a:p>
          <a:p>
            <a:pPr lvl="1"/>
            <a:endParaRPr lang="en-US" dirty="0"/>
          </a:p>
          <a:p>
            <a:pPr lvl="1"/>
            <a:r>
              <a:rPr lang="en-US" dirty="0"/>
              <a:t>Taking estrogen, purchased over the Internet</a:t>
            </a:r>
          </a:p>
          <a:p>
            <a:pPr lvl="1"/>
            <a:endParaRPr lang="en-US" dirty="0"/>
          </a:p>
          <a:p>
            <a:pPr lvl="1"/>
            <a:r>
              <a:rPr lang="en-US" dirty="0"/>
              <a:t>She would like a stronger dose from you as she wants more feminizing effects and breast changes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normAutofit/>
          </a:bodyPr>
          <a:lstStyle/>
          <a:p>
            <a:r>
              <a:rPr lang="en-US"/>
              <a:t>Issues with Self-Prescribed </a:t>
            </a:r>
            <a:br>
              <a:rPr lang="en-US"/>
            </a:br>
            <a:r>
              <a:rPr lang="en-US"/>
              <a:t>Hormonal Therapy</a:t>
            </a:r>
            <a:endParaRPr lang="en-US" dirty="0"/>
          </a:p>
        </p:txBody>
      </p:sp>
      <p:sp>
        <p:nvSpPr>
          <p:cNvPr id="86018" name="Content Placeholder 2"/>
          <p:cNvSpPr>
            <a:spLocks noGrp="1"/>
          </p:cNvSpPr>
          <p:nvPr>
            <p:ph sz="quarter" idx="10"/>
          </p:nvPr>
        </p:nvSpPr>
        <p:spPr/>
        <p:txBody>
          <a:bodyPr/>
          <a:lstStyle/>
          <a:p>
            <a:r>
              <a:rPr lang="en-US" dirty="0"/>
              <a:t>Excessive amounts</a:t>
            </a:r>
          </a:p>
          <a:p>
            <a:pPr lvl="1"/>
            <a:r>
              <a:rPr lang="en-US" dirty="0"/>
              <a:t>Increased risks and medication side effects</a:t>
            </a:r>
          </a:p>
          <a:p>
            <a:pPr lvl="2"/>
            <a:r>
              <a:rPr lang="en-US" dirty="0"/>
              <a:t>Estradiol VTE risks</a:t>
            </a:r>
          </a:p>
          <a:p>
            <a:pPr lvl="2"/>
            <a:r>
              <a:rPr lang="en-US" dirty="0"/>
              <a:t>Testosterone conversion to estrogens</a:t>
            </a:r>
          </a:p>
          <a:p>
            <a:pPr lvl="1"/>
            <a:r>
              <a:rPr lang="en-US" dirty="0"/>
              <a:t>Does not increase feminization nor override heredity </a:t>
            </a:r>
          </a:p>
          <a:p>
            <a:r>
              <a:rPr lang="en-US" dirty="0"/>
              <a:t>Quality</a:t>
            </a:r>
          </a:p>
          <a:p>
            <a:pPr lvl="1"/>
            <a:r>
              <a:rPr lang="en-US" dirty="0"/>
              <a:t>Purity not guaranteed </a:t>
            </a:r>
          </a:p>
          <a:p>
            <a:pPr lvl="1"/>
            <a:r>
              <a:rPr lang="en-US" dirty="0"/>
              <a:t>Medication and dose not guaranteed</a:t>
            </a:r>
          </a:p>
          <a:p>
            <a:r>
              <a:rPr lang="en-US" dirty="0"/>
              <a:t>Safety</a:t>
            </a:r>
          </a:p>
          <a:p>
            <a:pPr lvl="1"/>
            <a:r>
              <a:rPr lang="en-US" dirty="0"/>
              <a:t>Self-injection poses HIV &amp; hepatitis risks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80A2BA1B-EB41-41E6-B4B2-6A8852DA510C}"/>
              </a:ext>
            </a:extLst>
          </p:cNvPr>
          <p:cNvSpPr>
            <a:spLocks noGrp="1"/>
          </p:cNvSpPr>
          <p:nvPr>
            <p:ph type="title"/>
          </p:nvPr>
        </p:nvSpPr>
        <p:spPr/>
        <p:txBody>
          <a:bodyPr/>
          <a:lstStyle/>
          <a:p>
            <a:r>
              <a:rPr lang="en-US" dirty="0"/>
              <a:t>HIV in </a:t>
            </a:r>
            <a:br>
              <a:rPr lang="en-US" dirty="0"/>
            </a:br>
            <a:r>
              <a:rPr lang="en-US" dirty="0"/>
              <a:t>Gender Minority  Populations</a:t>
            </a:r>
          </a:p>
        </p:txBody>
      </p:sp>
      <p:sp>
        <p:nvSpPr>
          <p:cNvPr id="5" name="Slide Number Placeholder 4">
            <a:extLst>
              <a:ext uri="{FF2B5EF4-FFF2-40B4-BE49-F238E27FC236}">
                <a16:creationId xmlns="" xmlns:a16="http://schemas.microsoft.com/office/drawing/2014/main" id="{C39961E4-7B52-4F6A-97C0-125AB60B46EC}"/>
              </a:ext>
            </a:extLst>
          </p:cNvPr>
          <p:cNvSpPr>
            <a:spLocks noGrp="1"/>
          </p:cNvSpPr>
          <p:nvPr>
            <p:ph type="sldNum" sz="quarter" idx="12"/>
          </p:nvPr>
        </p:nvSpPr>
        <p:spPr/>
        <p:txBody>
          <a:bodyPr/>
          <a:lstStyle/>
          <a:p>
            <a:fld id="{B51F072F-37B6-45A2-9687-725991B954A3}" type="slidenum">
              <a:rPr lang="en-US" smtClean="0"/>
              <a:pPr/>
              <a:t>102</a:t>
            </a:fld>
            <a:endParaRPr lang="en-US"/>
          </a:p>
        </p:txBody>
      </p:sp>
      <p:pic>
        <p:nvPicPr>
          <p:cNvPr id="6" name="Picture 5">
            <a:extLst>
              <a:ext uri="{FF2B5EF4-FFF2-40B4-BE49-F238E27FC236}">
                <a16:creationId xmlns="" xmlns:a16="http://schemas.microsoft.com/office/drawing/2014/main" id="{2598346A-6786-42C0-B6EC-C7201730A906}"/>
              </a:ext>
            </a:extLst>
          </p:cNvPr>
          <p:cNvPicPr>
            <a:picLocks noChangeAspect="1"/>
          </p:cNvPicPr>
          <p:nvPr/>
        </p:nvPicPr>
        <p:blipFill>
          <a:blip r:embed="rId3"/>
          <a:stretch>
            <a:fillRect/>
          </a:stretch>
        </p:blipFill>
        <p:spPr>
          <a:xfrm>
            <a:off x="3922199" y="2793304"/>
            <a:ext cx="7192835" cy="3563047"/>
          </a:xfrm>
          <a:prstGeom prst="rect">
            <a:avLst/>
          </a:prstGeom>
        </p:spPr>
      </p:pic>
      <p:sp>
        <p:nvSpPr>
          <p:cNvPr id="7" name="Rectangle 6">
            <a:extLst>
              <a:ext uri="{FF2B5EF4-FFF2-40B4-BE49-F238E27FC236}">
                <a16:creationId xmlns="" xmlns:a16="http://schemas.microsoft.com/office/drawing/2014/main" id="{B682A986-E7AE-4233-A9BA-80995BA2B5D0}"/>
              </a:ext>
            </a:extLst>
          </p:cNvPr>
          <p:cNvSpPr/>
          <p:nvPr/>
        </p:nvSpPr>
        <p:spPr>
          <a:xfrm>
            <a:off x="3867912" y="6244422"/>
            <a:ext cx="6096000" cy="954107"/>
          </a:xfrm>
          <a:prstGeom prst="rect">
            <a:avLst/>
          </a:prstGeom>
        </p:spPr>
        <p:txBody>
          <a:bodyPr>
            <a:spAutoFit/>
          </a:bodyPr>
          <a:lstStyle/>
          <a:p>
            <a:r>
              <a:rPr lang="en-US" sz="1000" dirty="0">
                <a:solidFill>
                  <a:srgbClr val="000000"/>
                </a:solidFill>
                <a:latin typeface="Arial" panose="020B0604020202020204" pitchFamily="34" charset="0"/>
                <a:cs typeface="Arial" panose="020B0604020202020204" pitchFamily="34" charset="0"/>
              </a:rPr>
              <a:t>Clark H, </a:t>
            </a:r>
            <a:r>
              <a:rPr lang="en-US" sz="1000" dirty="0" err="1">
                <a:solidFill>
                  <a:srgbClr val="000000"/>
                </a:solidFill>
                <a:latin typeface="Arial" panose="020B0604020202020204" pitchFamily="34" charset="0"/>
                <a:cs typeface="Arial" panose="020B0604020202020204" pitchFamily="34" charset="0"/>
              </a:rPr>
              <a:t>Babu</a:t>
            </a:r>
            <a:r>
              <a:rPr lang="en-US" sz="1000" dirty="0">
                <a:solidFill>
                  <a:srgbClr val="000000"/>
                </a:solidFill>
                <a:latin typeface="Arial" panose="020B0604020202020204" pitchFamily="34" charset="0"/>
                <a:cs typeface="Arial" panose="020B0604020202020204" pitchFamily="34" charset="0"/>
              </a:rPr>
              <a:t> AS, </a:t>
            </a:r>
            <a:r>
              <a:rPr lang="en-US" sz="1000" dirty="0" err="1">
                <a:solidFill>
                  <a:srgbClr val="000000"/>
                </a:solidFill>
                <a:latin typeface="Arial" panose="020B0604020202020204" pitchFamily="34" charset="0"/>
                <a:cs typeface="Arial" panose="020B0604020202020204" pitchFamily="34" charset="0"/>
              </a:rPr>
              <a:t>Wiewel</a:t>
            </a:r>
            <a:r>
              <a:rPr lang="en-US" sz="1000" dirty="0">
                <a:solidFill>
                  <a:srgbClr val="000000"/>
                </a:solidFill>
                <a:latin typeface="Arial" panose="020B0604020202020204" pitchFamily="34" charset="0"/>
                <a:cs typeface="Arial" panose="020B0604020202020204" pitchFamily="34" charset="0"/>
              </a:rPr>
              <a:t> EW, </a:t>
            </a:r>
            <a:r>
              <a:rPr lang="en-US" sz="1000" dirty="0" err="1">
                <a:solidFill>
                  <a:srgbClr val="000000"/>
                </a:solidFill>
                <a:latin typeface="Arial" panose="020B0604020202020204" pitchFamily="34" charset="0"/>
                <a:cs typeface="Arial" panose="020B0604020202020204" pitchFamily="34" charset="0"/>
              </a:rPr>
              <a:t>Opoku</a:t>
            </a:r>
            <a:r>
              <a:rPr lang="en-US" sz="1000" dirty="0">
                <a:solidFill>
                  <a:srgbClr val="000000"/>
                </a:solidFill>
                <a:latin typeface="Arial" panose="020B0604020202020204" pitchFamily="34" charset="0"/>
                <a:cs typeface="Arial" panose="020B0604020202020204" pitchFamily="34" charset="0"/>
              </a:rPr>
              <a:t> J, </a:t>
            </a:r>
            <a:r>
              <a:rPr lang="en-US" sz="1000" dirty="0" err="1">
                <a:solidFill>
                  <a:srgbClr val="000000"/>
                </a:solidFill>
                <a:latin typeface="Arial" panose="020B0604020202020204" pitchFamily="34" charset="0"/>
                <a:cs typeface="Arial" panose="020B0604020202020204" pitchFamily="34" charset="0"/>
              </a:rPr>
              <a:t>Crepaz</a:t>
            </a:r>
            <a:r>
              <a:rPr lang="en-US" sz="1000" dirty="0">
                <a:solidFill>
                  <a:srgbClr val="000000"/>
                </a:solidFill>
                <a:latin typeface="Arial" panose="020B0604020202020204" pitchFamily="34" charset="0"/>
                <a:cs typeface="Arial" panose="020B0604020202020204" pitchFamily="34" charset="0"/>
              </a:rPr>
              <a:t> N. </a:t>
            </a:r>
            <a:r>
              <a:rPr lang="en-US" sz="1000" dirty="0" err="1">
                <a:solidFill>
                  <a:srgbClr val="000000"/>
                </a:solidFill>
                <a:latin typeface="Arial" panose="020B0604020202020204" pitchFamily="34" charset="0"/>
                <a:cs typeface="Arial" panose="020B0604020202020204" pitchFamily="34" charset="0"/>
              </a:rPr>
              <a:t>Diagnosesd</a:t>
            </a:r>
            <a:r>
              <a:rPr lang="en-US" sz="1000" dirty="0">
                <a:solidFill>
                  <a:srgbClr val="000000"/>
                </a:solidFill>
                <a:latin typeface="Arial" panose="020B0604020202020204" pitchFamily="34" charset="0"/>
                <a:cs typeface="Arial" panose="020B0604020202020204" pitchFamily="34" charset="0"/>
              </a:rPr>
              <a:t> HIV infection in transgender adults and adolescents: Results from the National HIV Surveillance System, 2009-2014. December 2016.</a:t>
            </a:r>
          </a:p>
          <a:p>
            <a:r>
              <a:rPr lang="en-US" dirty="0"/>
              <a:t/>
            </a:r>
            <a:br>
              <a:rPr lang="en-US" dirty="0"/>
            </a:br>
            <a:endParaRPr lang="en-US" dirty="0"/>
          </a:p>
        </p:txBody>
      </p:sp>
      <p:sp>
        <p:nvSpPr>
          <p:cNvPr id="11" name="Content Placeholder 8">
            <a:extLst>
              <a:ext uri="{FF2B5EF4-FFF2-40B4-BE49-F238E27FC236}">
                <a16:creationId xmlns="" xmlns:a16="http://schemas.microsoft.com/office/drawing/2014/main" id="{D205F9F4-3F33-4C0B-AE23-F1F773E6E856}"/>
              </a:ext>
            </a:extLst>
          </p:cNvPr>
          <p:cNvSpPr>
            <a:spLocks noGrp="1"/>
          </p:cNvSpPr>
          <p:nvPr>
            <p:ph idx="1"/>
          </p:nvPr>
        </p:nvSpPr>
        <p:spPr>
          <a:xfrm>
            <a:off x="3799834" y="425884"/>
            <a:ext cx="4429766" cy="2158655"/>
          </a:xfrm>
        </p:spPr>
        <p:txBody>
          <a:bodyPr>
            <a:noAutofit/>
          </a:bodyPr>
          <a:lstStyle/>
          <a:p>
            <a:r>
              <a:rPr lang="en-US" sz="1800" dirty="0"/>
              <a:t>Estimated 1 million transgender adults</a:t>
            </a:r>
          </a:p>
          <a:p>
            <a:r>
              <a:rPr lang="en-US" sz="1800" dirty="0"/>
              <a:t>(2009- 2014) 2,351 transgender people diagnosed with HIV </a:t>
            </a:r>
          </a:p>
          <a:p>
            <a:pPr marL="342900" indent="-342900">
              <a:buFont typeface="Arial" panose="020B0604020202020204" pitchFamily="34" charset="0"/>
              <a:buChar char="•"/>
            </a:pPr>
            <a:r>
              <a:rPr lang="en-US" sz="1800" dirty="0"/>
              <a:t>84% (1,974) transgender women</a:t>
            </a:r>
          </a:p>
          <a:p>
            <a:pPr marL="342900" indent="-342900">
              <a:buFont typeface="Arial" panose="020B0604020202020204" pitchFamily="34" charset="0"/>
              <a:buChar char="•"/>
            </a:pPr>
            <a:r>
              <a:rPr lang="en-US" sz="1800" dirty="0"/>
              <a:t>15% (361) transgender men</a:t>
            </a:r>
          </a:p>
          <a:p>
            <a:pPr marL="342900" indent="-342900">
              <a:buFont typeface="Arial" panose="020B0604020202020204" pitchFamily="34" charset="0"/>
              <a:buChar char="•"/>
            </a:pPr>
            <a:r>
              <a:rPr lang="en-US" sz="1800" dirty="0"/>
              <a:t>&lt;1% (16) another gender identity</a:t>
            </a:r>
          </a:p>
          <a:p>
            <a:pPr marL="342900" indent="-342900">
              <a:buFont typeface="Arial" panose="020B0604020202020204" pitchFamily="34" charset="0"/>
              <a:buChar char="•"/>
            </a:pPr>
            <a:r>
              <a:rPr lang="en-US" sz="1800" dirty="0"/>
              <a:t>Around half lived in the South</a:t>
            </a:r>
          </a:p>
        </p:txBody>
      </p:sp>
      <p:sp>
        <p:nvSpPr>
          <p:cNvPr id="12" name="Rectangle 11">
            <a:extLst>
              <a:ext uri="{FF2B5EF4-FFF2-40B4-BE49-F238E27FC236}">
                <a16:creationId xmlns="" xmlns:a16="http://schemas.microsoft.com/office/drawing/2014/main" id="{271FA49F-8491-41F3-92B5-F50D67D07BEB}"/>
              </a:ext>
            </a:extLst>
          </p:cNvPr>
          <p:cNvSpPr/>
          <p:nvPr/>
        </p:nvSpPr>
        <p:spPr>
          <a:xfrm>
            <a:off x="8492103" y="424550"/>
            <a:ext cx="3269837" cy="1754326"/>
          </a:xfrm>
          <a:prstGeom prst="rect">
            <a:avLst/>
          </a:prstGeom>
        </p:spPr>
        <p:txBody>
          <a:bodyPr wrap="square">
            <a:spAutoFit/>
          </a:bodyPr>
          <a:lstStyle/>
          <a:p>
            <a:r>
              <a:rPr lang="en-US" dirty="0">
                <a:solidFill>
                  <a:schemeClr val="tx2">
                    <a:lumMod val="75000"/>
                  </a:schemeClr>
                </a:solidFill>
                <a:latin typeface="Arial" panose="020B0604020202020204" pitchFamily="34" charset="0"/>
                <a:cs typeface="Arial" panose="020B0604020202020204" pitchFamily="34" charset="0"/>
              </a:rPr>
              <a:t>Transgender women over represented in HIV diagnoses</a:t>
            </a:r>
          </a:p>
          <a:p>
            <a:endParaRPr lang="en-US"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22% transgender women in US live with HIV                    </a:t>
            </a: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3 x &gt; national average</a:t>
            </a:r>
          </a:p>
        </p:txBody>
      </p:sp>
    </p:spTree>
    <p:extLst>
      <p:ext uri="{BB962C8B-B14F-4D97-AF65-F5344CB8AC3E}">
        <p14:creationId xmlns:p14="http://schemas.microsoft.com/office/powerpoint/2010/main" val="29172541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4"/>
          <p:cNvSpPr>
            <a:spLocks noGrp="1" noChangeArrowheads="1"/>
          </p:cNvSpPr>
          <p:nvPr>
            <p:ph sz="quarter" idx="12"/>
          </p:nvPr>
        </p:nvSpPr>
        <p:spPr>
          <a:xfrm>
            <a:off x="207346" y="3322774"/>
            <a:ext cx="2797792" cy="2606284"/>
          </a:xfrm>
          <a:noFill/>
        </p:spPr>
        <p:txBody>
          <a:bodyPr>
            <a:noAutofit/>
          </a:bodyPr>
          <a:lstStyle/>
          <a:p>
            <a:endParaRPr lang="en-US" sz="2000" dirty="0">
              <a:latin typeface="Arial" charset="0"/>
              <a:ea typeface="Arial" charset="0"/>
              <a:cs typeface="Arial" charset="0"/>
            </a:endParaRPr>
          </a:p>
        </p:txBody>
      </p:sp>
      <p:pic>
        <p:nvPicPr>
          <p:cNvPr id="5" name="Picture 2"/>
          <p:cNvPicPr>
            <a:picLocks noGrp="1" noChangeAspect="1" noChangeArrowheads="1"/>
          </p:cNvPicPr>
          <p:nvPr>
            <p:ph type="dgm" sz="quarter" idx="13"/>
          </p:nvPr>
        </p:nvPicPr>
        <p:blipFill>
          <a:blip r:embed="rId3">
            <a:extLst>
              <a:ext uri="{28A0092B-C50C-407E-A947-70E740481C1C}">
                <a14:useLocalDpi xmlns:a14="http://schemas.microsoft.com/office/drawing/2010/main" val="0"/>
              </a:ext>
            </a:extLst>
          </a:blip>
          <a:stretch>
            <a:fillRect/>
          </a:stretch>
        </p:blipFill>
        <p:spPr bwMode="auto">
          <a:xfrm>
            <a:off x="2993561" y="873235"/>
            <a:ext cx="8662574" cy="526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8" name="Rectangle 2"/>
          <p:cNvSpPr>
            <a:spLocks noGrp="1" noChangeArrowheads="1"/>
          </p:cNvSpPr>
          <p:nvPr>
            <p:ph type="title" idx="4294967295"/>
          </p:nvPr>
        </p:nvSpPr>
        <p:spPr>
          <a:xfrm>
            <a:off x="0" y="1109531"/>
            <a:ext cx="2947988" cy="4600575"/>
          </a:xfrm>
          <a:solidFill>
            <a:schemeClr val="accent5">
              <a:lumMod val="50000"/>
            </a:schemeClr>
          </a:solidFill>
        </p:spPr>
        <p:txBody>
          <a:bodyPr>
            <a:normAutofit/>
          </a:bodyPr>
          <a:lstStyle/>
          <a:p>
            <a:r>
              <a:rPr lang="en-US" sz="3600" dirty="0">
                <a:solidFill>
                  <a:schemeClr val="accent1"/>
                </a:solidFill>
              </a:rPr>
              <a:t>Health Care Maintenance for MTFs</a:t>
            </a:r>
          </a:p>
        </p:txBody>
      </p:sp>
      <p:sp>
        <p:nvSpPr>
          <p:cNvPr id="2" name="Slide Number Placeholder 1"/>
          <p:cNvSpPr>
            <a:spLocks noGrp="1"/>
          </p:cNvSpPr>
          <p:nvPr>
            <p:ph type="sldNum" sz="quarter" idx="14"/>
          </p:nvPr>
        </p:nvSpPr>
        <p:spPr/>
        <p:txBody>
          <a:bodyPr/>
          <a:lstStyle/>
          <a:p>
            <a:fld id="{B51F072F-37B6-45A2-9687-725991B954A3}" type="slidenum">
              <a:rPr lang="en-US" smtClean="0"/>
              <a:pPr/>
              <a:t>103</a:t>
            </a:fld>
            <a:endParaRPr lang="en-US"/>
          </a:p>
        </p:txBody>
      </p:sp>
      <p:pic>
        <p:nvPicPr>
          <p:cNvPr id="7" name="Picture 6">
            <a:extLst>
              <a:ext uri="{FF2B5EF4-FFF2-40B4-BE49-F238E27FC236}">
                <a16:creationId xmlns="" xmlns:a16="http://schemas.microsoft.com/office/drawing/2014/main" id="{6D45696B-03FA-4895-9678-4A04449E62DC}"/>
              </a:ext>
            </a:extLst>
          </p:cNvPr>
          <p:cNvPicPr>
            <a:picLocks noChangeAspect="1"/>
          </p:cNvPicPr>
          <p:nvPr/>
        </p:nvPicPr>
        <p:blipFill>
          <a:blip r:embed="rId4"/>
          <a:stretch>
            <a:fillRect/>
          </a:stretch>
        </p:blipFill>
        <p:spPr>
          <a:xfrm flipV="1">
            <a:off x="4459082" y="5730439"/>
            <a:ext cx="3273836" cy="432366"/>
          </a:xfrm>
          <a:prstGeom prst="rect">
            <a:avLst/>
          </a:prstGeom>
        </p:spPr>
      </p:pic>
      <p:sp>
        <p:nvSpPr>
          <p:cNvPr id="10" name="Rectangle 2">
            <a:extLst>
              <a:ext uri="{FF2B5EF4-FFF2-40B4-BE49-F238E27FC236}">
                <a16:creationId xmlns="" xmlns:a16="http://schemas.microsoft.com/office/drawing/2014/main" id="{2CE8C6DF-BB95-4FC3-87E0-9091E2EF900D}"/>
              </a:ext>
            </a:extLst>
          </p:cNvPr>
          <p:cNvSpPr txBox="1">
            <a:spLocks noChangeArrowheads="1"/>
          </p:cNvSpPr>
          <p:nvPr/>
        </p:nvSpPr>
        <p:spPr>
          <a:xfrm>
            <a:off x="252919" y="1123837"/>
            <a:ext cx="2947482" cy="4601183"/>
          </a:xfrm>
          <a:prstGeom prst="rect">
            <a:avLst/>
          </a:prstGeom>
        </p:spPr>
        <p:txBody>
          <a:bodyPr>
            <a:normAutofit/>
          </a:bodyPr>
          <a:lst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a:lstStyle>
          <a:p>
            <a:endParaRPr lang="en-US" sz="4000" dirty="0"/>
          </a:p>
          <a:p>
            <a:r>
              <a:rPr lang="en-US" sz="4000" dirty="0"/>
              <a:t>HIV </a:t>
            </a:r>
          </a:p>
          <a:p>
            <a:r>
              <a:rPr lang="en-US" sz="4000" dirty="0"/>
              <a:t>Prevention</a:t>
            </a:r>
          </a:p>
        </p:txBody>
      </p:sp>
    </p:spTree>
    <p:extLst>
      <p:ext uri="{BB962C8B-B14F-4D97-AF65-F5344CB8AC3E}">
        <p14:creationId xmlns:p14="http://schemas.microsoft.com/office/powerpoint/2010/main" val="50472072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idx="4294967295"/>
          </p:nvPr>
        </p:nvSpPr>
        <p:spPr>
          <a:xfrm>
            <a:off x="4310064" y="1085855"/>
            <a:ext cx="5748336" cy="1162050"/>
          </a:xfrm>
        </p:spPr>
        <p:txBody>
          <a:bodyPr>
            <a:noAutofit/>
          </a:bodyPr>
          <a:lstStyle/>
          <a:p>
            <a:r>
              <a:rPr lang="en-US" dirty="0">
                <a:solidFill>
                  <a:schemeClr val="accent1"/>
                </a:solidFill>
              </a:rPr>
              <a:t>Case 4 Patient “C” </a:t>
            </a:r>
          </a:p>
        </p:txBody>
      </p:sp>
      <p:sp>
        <p:nvSpPr>
          <p:cNvPr id="92162" name="Content Placeholder 2"/>
          <p:cNvSpPr>
            <a:spLocks noGrp="1"/>
          </p:cNvSpPr>
          <p:nvPr>
            <p:ph idx="1"/>
          </p:nvPr>
        </p:nvSpPr>
        <p:spPr>
          <a:xfrm>
            <a:off x="4310064" y="1771656"/>
            <a:ext cx="6216646" cy="4495800"/>
          </a:xfrm>
        </p:spPr>
        <p:txBody>
          <a:bodyPr/>
          <a:lstStyle/>
          <a:p>
            <a:r>
              <a:rPr lang="en-US" dirty="0">
                <a:latin typeface="Arial" charset="0"/>
              </a:rPr>
              <a:t>C is a 21 </a:t>
            </a:r>
            <a:r>
              <a:rPr lang="en-US" dirty="0" err="1">
                <a:latin typeface="Arial" charset="0"/>
              </a:rPr>
              <a:t>yro</a:t>
            </a:r>
            <a:r>
              <a:rPr lang="en-US" dirty="0">
                <a:latin typeface="Arial" charset="0"/>
              </a:rPr>
              <a:t> asserted male new to your practice</a:t>
            </a:r>
          </a:p>
          <a:p>
            <a:endParaRPr lang="en-US" dirty="0">
              <a:latin typeface="Arial" charset="0"/>
            </a:endParaRPr>
          </a:p>
          <a:p>
            <a:pPr lvl="1"/>
            <a:r>
              <a:rPr lang="en-US" sz="2000" dirty="0">
                <a:latin typeface="Arial" charset="0"/>
              </a:rPr>
              <a:t>Self-injects testosterone from the Internet for two years</a:t>
            </a:r>
          </a:p>
          <a:p>
            <a:pPr lvl="1"/>
            <a:r>
              <a:rPr lang="en-US" sz="2000" dirty="0">
                <a:latin typeface="Arial" charset="0"/>
              </a:rPr>
              <a:t>Has just relocated to start a new job </a:t>
            </a:r>
          </a:p>
          <a:p>
            <a:pPr lvl="1"/>
            <a:r>
              <a:rPr lang="en-US" sz="2000" dirty="0">
                <a:latin typeface="Arial" charset="0"/>
              </a:rPr>
              <a:t>Wants to establish his identity as male at work</a:t>
            </a:r>
          </a:p>
        </p:txBody>
      </p:sp>
      <p:pic>
        <p:nvPicPr>
          <p:cNvPr id="92164" name="Picture 19"/>
          <p:cNvPicPr>
            <a:picLocks noChangeAspect="1" noChangeArrowheads="1"/>
          </p:cNvPicPr>
          <p:nvPr/>
        </p:nvPicPr>
        <p:blipFill>
          <a:blip r:embed="rId3" cstate="print"/>
          <a:srcRect/>
          <a:stretch>
            <a:fillRect/>
          </a:stretch>
        </p:blipFill>
        <p:spPr bwMode="auto">
          <a:xfrm>
            <a:off x="-42859" y="742951"/>
            <a:ext cx="3884613" cy="536076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sz="quarter" idx="12"/>
            <p:extLst>
              <p:ext uri="{D42A27DB-BD31-4B8C-83A1-F6EECF244321}">
                <p14:modId xmlns:p14="http://schemas.microsoft.com/office/powerpoint/2010/main" val="2974975522"/>
              </p:ext>
            </p:extLst>
          </p:nvPr>
        </p:nvGraphicFramePr>
        <p:xfrm>
          <a:off x="0" y="1308104"/>
          <a:ext cx="10350500" cy="4816474"/>
        </p:xfrm>
        <a:graphic>
          <a:graphicData uri="http://schemas.openxmlformats.org/drawingml/2006/table">
            <a:tbl>
              <a:tblPr firstRow="1" firstCol="1" bandRow="1">
                <a:tableStyleId>{3B4B98B0-60AC-42C2-AFA5-B58CD77FA1E5}</a:tableStyleId>
              </a:tblPr>
              <a:tblGrid>
                <a:gridCol w="2070100">
                  <a:extLst>
                    <a:ext uri="{9D8B030D-6E8A-4147-A177-3AD203B41FA5}">
                      <a16:colId xmlns="" xmlns:a16="http://schemas.microsoft.com/office/drawing/2014/main" val="20000"/>
                    </a:ext>
                  </a:extLst>
                </a:gridCol>
                <a:gridCol w="2070100">
                  <a:extLst>
                    <a:ext uri="{9D8B030D-6E8A-4147-A177-3AD203B41FA5}">
                      <a16:colId xmlns="" xmlns:a16="http://schemas.microsoft.com/office/drawing/2014/main" val="20001"/>
                    </a:ext>
                  </a:extLst>
                </a:gridCol>
                <a:gridCol w="2070100">
                  <a:extLst>
                    <a:ext uri="{9D8B030D-6E8A-4147-A177-3AD203B41FA5}">
                      <a16:colId xmlns="" xmlns:a16="http://schemas.microsoft.com/office/drawing/2014/main" val="20002"/>
                    </a:ext>
                  </a:extLst>
                </a:gridCol>
                <a:gridCol w="2070100">
                  <a:extLst>
                    <a:ext uri="{9D8B030D-6E8A-4147-A177-3AD203B41FA5}">
                      <a16:colId xmlns="" xmlns:a16="http://schemas.microsoft.com/office/drawing/2014/main" val="20003"/>
                    </a:ext>
                  </a:extLst>
                </a:gridCol>
                <a:gridCol w="2070100">
                  <a:extLst>
                    <a:ext uri="{9D8B030D-6E8A-4147-A177-3AD203B41FA5}">
                      <a16:colId xmlns="" xmlns:a16="http://schemas.microsoft.com/office/drawing/2014/main" val="20004"/>
                    </a:ext>
                  </a:extLst>
                </a:gridCol>
              </a:tblGrid>
              <a:tr h="45723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mn-lt"/>
                        <a:cs typeface="Arial" pitchFamily="34" charset="0"/>
                      </a:endParaRPr>
                    </a:p>
                  </a:txBody>
                  <a:tcPr marL="60156" marR="60156" marT="45709" marB="45709"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Injection</a:t>
                      </a:r>
                      <a:endParaRPr kumimoji="0" lang="en-US" sz="1600" b="1" i="0" u="none" strike="noStrike" cap="none" normalizeH="0" baseline="0" dirty="0">
                        <a:ln>
                          <a:noFill/>
                        </a:ln>
                        <a:solidFill>
                          <a:schemeClr val="tx1"/>
                        </a:solidFill>
                        <a:effectLst/>
                        <a:latin typeface="+mn-lt"/>
                        <a:cs typeface="Arial" pitchFamily="34" charset="0"/>
                      </a:endParaRPr>
                    </a:p>
                  </a:txBody>
                  <a:tcPr marL="60156" marR="60156" marT="45709" marB="45709" anchor="ctr" anchorCtr="1" horzOverflow="overflow"/>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Transdermal gel</a:t>
                      </a:r>
                      <a:endParaRPr kumimoji="0" lang="en-US" sz="1600" b="1" i="0" u="none" strike="noStrike" cap="none" normalizeH="0" baseline="0" dirty="0">
                        <a:ln>
                          <a:noFill/>
                        </a:ln>
                        <a:solidFill>
                          <a:schemeClr val="tx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Transdermal patch</a:t>
                      </a:r>
                      <a:endParaRPr kumimoji="0" lang="en-US" sz="1600" b="1"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extLst>
                  <a:ext uri="{0D108BD9-81ED-4DB2-BD59-A6C34878D82A}">
                    <a16:rowId xmlns="" xmlns:a16="http://schemas.microsoft.com/office/drawing/2014/main" val="10000"/>
                  </a:ext>
                </a:extLst>
              </a:tr>
              <a:tr h="1074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Agent</a:t>
                      </a:r>
                      <a:endParaRPr kumimoji="0" lang="en-US" sz="1600" b="1"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Testosterone </a:t>
                      </a:r>
                      <a:r>
                        <a:rPr kumimoji="0" lang="en-US" sz="1600" u="none" strike="noStrike" cap="none" normalizeH="0" baseline="0" dirty="0" err="1">
                          <a:ln>
                            <a:noFill/>
                          </a:ln>
                          <a:effectLst/>
                          <a:latin typeface="+mn-lt"/>
                        </a:rPr>
                        <a:t>cypionate</a:t>
                      </a:r>
                      <a:endParaRPr kumimoji="0" lang="en-US" sz="1600" b="1" i="0" u="none" strike="noStrike" cap="none" normalizeH="0" baseline="0" dirty="0">
                        <a:ln>
                          <a:noFill/>
                        </a:ln>
                        <a:solidFill>
                          <a:schemeClr val="bg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u="none" strike="noStrike" cap="none" normalizeH="0" baseline="0" dirty="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Testosterone </a:t>
                      </a:r>
                      <a:r>
                        <a:rPr kumimoji="0" lang="en-US" sz="1600" u="none" strike="noStrike" cap="none" normalizeH="0" baseline="0" dirty="0" err="1">
                          <a:ln>
                            <a:noFill/>
                          </a:ln>
                          <a:effectLst/>
                          <a:latin typeface="+mn-lt"/>
                        </a:rPr>
                        <a:t>enanthate</a:t>
                      </a:r>
                      <a:endParaRPr kumimoji="0" lang="en-US" sz="1600" b="1" i="0" u="none" strike="noStrike" cap="none" normalizeH="0" baseline="0" dirty="0">
                        <a:ln>
                          <a:noFill/>
                        </a:ln>
                        <a:solidFill>
                          <a:schemeClr val="bg1"/>
                        </a:solidFill>
                        <a:effectLst/>
                        <a:latin typeface="+mn-lt"/>
                        <a:cs typeface="Arial" pitchFamily="34" charset="0"/>
                      </a:endParaRPr>
                    </a:p>
                  </a:txBody>
                  <a:tcPr marL="60156" marR="60156" marT="45709" marB="45709"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Testosterone crystals dissolved in gel</a:t>
                      </a:r>
                      <a:endParaRPr kumimoji="0" lang="en-US" sz="1600" b="1" i="0" u="none" strike="noStrike" cap="none" normalizeH="0" baseline="0" dirty="0">
                        <a:ln>
                          <a:noFill/>
                        </a:ln>
                        <a:solidFill>
                          <a:schemeClr val="bg1"/>
                        </a:solidFill>
                        <a:effectLst/>
                        <a:latin typeface="+mn-lt"/>
                        <a:cs typeface="Arial" pitchFamily="34" charset="0"/>
                      </a:endParaRPr>
                    </a:p>
                  </a:txBody>
                  <a:tcPr marL="60156" marR="60156" marT="45709" marB="45709" anchor="ctr" anchorCtr="1" horzOverflow="overflow"/>
                </a:tc>
                <a:tc hMerge="1">
                  <a:txBody>
                    <a:bodyPr/>
                    <a:lstStyle/>
                    <a:p>
                      <a:endParaRPr lang="en-US"/>
                    </a:p>
                  </a:txBody>
                  <a:tcPr/>
                </a:tc>
                <a:extLst>
                  <a:ext uri="{0D108BD9-81ED-4DB2-BD59-A6C34878D82A}">
                    <a16:rowId xmlns="" xmlns:a16="http://schemas.microsoft.com/office/drawing/2014/main" val="10001"/>
                  </a:ext>
                </a:extLst>
              </a:tr>
              <a:tr h="71400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Brand name</a:t>
                      </a:r>
                      <a:endParaRPr kumimoji="0" lang="en-US" sz="1600" b="1"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Depo-Testosterone®</a:t>
                      </a:r>
                      <a:endParaRPr kumimoji="0" lang="en-US" sz="1600" b="0"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Delatestryl®</a:t>
                      </a:r>
                      <a:endParaRPr kumimoji="0" lang="en-US" sz="1600" b="0"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AndroGel®</a:t>
                      </a:r>
                      <a:endParaRPr kumimoji="0" lang="en-US" sz="1600" b="0"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Androderm®</a:t>
                      </a:r>
                      <a:endParaRPr kumimoji="0" lang="en-US" sz="1600" b="0"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extLst>
                  <a:ext uri="{0D108BD9-81ED-4DB2-BD59-A6C34878D82A}">
                    <a16:rowId xmlns="" xmlns:a16="http://schemas.microsoft.com/office/drawing/2014/main" val="10002"/>
                  </a:ext>
                </a:extLst>
              </a:tr>
              <a:tr h="185645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Pre-oophorec tomy</a:t>
                      </a:r>
                      <a:endParaRPr kumimoji="0" lang="en-US" sz="1600" b="1"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b="1" u="none" strike="noStrike" cap="none" normalizeH="0" baseline="0" dirty="0">
                          <a:ln>
                            <a:noFill/>
                          </a:ln>
                          <a:effectLst/>
                          <a:latin typeface="+mn-lt"/>
                        </a:rPr>
                        <a:t>40-100 mg SQ every week</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u="none" strike="noStrike" cap="none" normalizeH="0" baseline="0" dirty="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previously</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100-200 mg IM every 2 weeks</a:t>
                      </a:r>
                      <a:endParaRPr kumimoji="0" lang="en-US" sz="1600" b="0" i="0" u="none" strike="noStrike" cap="none" normalizeH="0" baseline="0" dirty="0">
                        <a:ln>
                          <a:noFill/>
                        </a:ln>
                        <a:solidFill>
                          <a:schemeClr val="tx1"/>
                        </a:solidFill>
                        <a:effectLst/>
                        <a:latin typeface="+mn-lt"/>
                        <a:cs typeface="Arial" pitchFamily="34" charset="0"/>
                      </a:endParaRPr>
                    </a:p>
                  </a:txBody>
                  <a:tcPr marL="60156" marR="60156" marT="45709" marB="45709" anchor="ctr" anchorCtr="1" horzOverflow="overflow"/>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5-10 g daily</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u="none" strike="noStrike" cap="none" normalizeH="0" baseline="0" dirty="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Start 2.5 grams if comorbid conditions could be worsened by testosterone</a:t>
                      </a:r>
                      <a:endParaRPr kumimoji="0" lang="en-US" sz="1600" b="0" i="0" u="none" strike="noStrike" cap="none" normalizeH="0" baseline="0" dirty="0">
                        <a:ln>
                          <a:noFill/>
                        </a:ln>
                        <a:solidFill>
                          <a:schemeClr val="tx1"/>
                        </a:solidFill>
                        <a:effectLst/>
                        <a:latin typeface="+mn-lt"/>
                        <a:cs typeface="Arial" pitchFamily="34" charset="0"/>
                      </a:endParaRPr>
                    </a:p>
                  </a:txBody>
                  <a:tcPr marL="30078" marR="30078" marT="45709" marB="45709" anchor="ctr" anchorCtr="1" horzOverflow="overflow"/>
                </a:tc>
                <a:tc hMerge="1">
                  <a:txBody>
                    <a:bodyPr/>
                    <a:lstStyle/>
                    <a:p>
                      <a:endParaRPr lang="en-US"/>
                    </a:p>
                  </a:txBody>
                  <a:tcPr/>
                </a:tc>
                <a:extLst>
                  <a:ext uri="{0D108BD9-81ED-4DB2-BD59-A6C34878D82A}">
                    <a16:rowId xmlns="" xmlns:a16="http://schemas.microsoft.com/office/drawing/2014/main" val="10003"/>
                  </a:ext>
                </a:extLst>
              </a:tr>
              <a:tr h="71400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mn-lt"/>
                        </a:rPr>
                        <a:t>Maintenace after 2 years</a:t>
                      </a:r>
                      <a:endParaRPr kumimoji="0" lang="en-US" sz="1600" b="1" i="0" u="none" strike="noStrike" cap="none" normalizeH="0" baseline="0">
                        <a:ln>
                          <a:noFill/>
                        </a:ln>
                        <a:solidFill>
                          <a:schemeClr val="tx1"/>
                        </a:solidFill>
                        <a:effectLst/>
                        <a:latin typeface="+mn-lt"/>
                        <a:cs typeface="Arial" pitchFamily="34" charset="0"/>
                      </a:endParaRPr>
                    </a:p>
                  </a:txBody>
                  <a:tcPr marL="60156" marR="60156" marT="45709" marB="45709" anchor="ctr" anchorCtr="1" horzOverflow="overflow"/>
                </a:tc>
                <a:tc gridSpan="4">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mn-lt"/>
                        </a:rPr>
                        <a:t>Reduce to level needed to keep serum free testosterone within lower-middle end male reference interval;  Monitor risk of osteoporosis</a:t>
                      </a:r>
                      <a:endParaRPr kumimoji="0" lang="en-US" sz="1600" b="0" i="0" u="none" strike="noStrike" cap="none" normalizeH="0" baseline="0" dirty="0">
                        <a:ln>
                          <a:noFill/>
                        </a:ln>
                        <a:solidFill>
                          <a:schemeClr val="tx1"/>
                        </a:solidFill>
                        <a:effectLst/>
                        <a:latin typeface="+mn-lt"/>
                        <a:cs typeface="Arial" pitchFamily="34" charset="0"/>
                      </a:endParaRPr>
                    </a:p>
                  </a:txBody>
                  <a:tcPr marL="60156" marR="60156" marT="45709" marB="45709" anchor="ctr" anchorCtr="1" horzOverflow="overflow"/>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bl>
          </a:graphicData>
        </a:graphic>
      </p:graphicFrame>
      <p:sp>
        <p:nvSpPr>
          <p:cNvPr id="2" name="Title 1"/>
          <p:cNvSpPr>
            <a:spLocks noGrp="1"/>
          </p:cNvSpPr>
          <p:nvPr>
            <p:ph type="title" idx="4294967295"/>
          </p:nvPr>
        </p:nvSpPr>
        <p:spPr>
          <a:xfrm>
            <a:off x="1165226" y="142875"/>
            <a:ext cx="7300913" cy="1285875"/>
          </a:xfrm>
        </p:spPr>
        <p:txBody>
          <a:bodyPr/>
          <a:lstStyle/>
          <a:p>
            <a:r>
              <a:rPr lang="en-US" dirty="0">
                <a:solidFill>
                  <a:schemeClr val="accent1"/>
                </a:solidFill>
              </a:rPr>
              <a:t>Testosterone Masculinization</a:t>
            </a:r>
          </a:p>
        </p:txBody>
      </p:sp>
      <p:sp>
        <p:nvSpPr>
          <p:cNvPr id="6" name="Oval 47"/>
          <p:cNvSpPr>
            <a:spLocks noChangeArrowheads="1"/>
          </p:cNvSpPr>
          <p:nvPr/>
        </p:nvSpPr>
        <p:spPr bwMode="auto">
          <a:xfrm>
            <a:off x="2491636" y="3935261"/>
            <a:ext cx="3298825" cy="609600"/>
          </a:xfrm>
          <a:prstGeom prst="ellipse">
            <a:avLst/>
          </a:pr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lr>
                <a:schemeClr val="accent1"/>
              </a:buClr>
              <a:buSzPct val="85000"/>
              <a:buFont typeface="Arial" pitchFamily="34" charset="0"/>
              <a:buChar char="•"/>
              <a:defRPr sz="2400">
                <a:solidFill>
                  <a:schemeClr val="tx1"/>
                </a:solidFill>
                <a:latin typeface="Calibri" pitchFamily="34" charset="0"/>
              </a:defRPr>
            </a:lvl1pPr>
            <a:lvl2pPr marL="742950" indent="-285750" algn="l" eaLnBrk="0" hangingPunct="0">
              <a:spcBef>
                <a:spcPct val="20000"/>
              </a:spcBef>
              <a:buClr>
                <a:schemeClr val="accent1"/>
              </a:buClr>
              <a:buSzPct val="85000"/>
              <a:buFont typeface="Arial" pitchFamily="34" charset="0"/>
              <a:buChar char="•"/>
              <a:defRPr sz="2000">
                <a:solidFill>
                  <a:schemeClr val="tx1"/>
                </a:solidFill>
                <a:latin typeface="Calibri" pitchFamily="34" charset="0"/>
              </a:defRPr>
            </a:lvl2pPr>
            <a:lvl3pPr marL="1143000" indent="-228600" algn="l" eaLnBrk="0" hangingPunct="0">
              <a:spcBef>
                <a:spcPct val="20000"/>
              </a:spcBef>
              <a:buClr>
                <a:schemeClr val="accent1"/>
              </a:buClr>
              <a:buSzPct val="90000"/>
              <a:buFont typeface="Arial" pitchFamily="34" charset="0"/>
              <a:buChar char="•"/>
              <a:defRPr>
                <a:solidFill>
                  <a:schemeClr val="tx1"/>
                </a:solidFill>
                <a:latin typeface="Calibri" pitchFamily="34" charset="0"/>
              </a:defRPr>
            </a:lvl3pPr>
            <a:lvl4pPr marL="1600200" indent="-228600" algn="l" eaLnBrk="0" hangingPunct="0">
              <a:spcBef>
                <a:spcPct val="20000"/>
              </a:spcBef>
              <a:buClr>
                <a:schemeClr val="accent1"/>
              </a:buClr>
              <a:buFont typeface="Arial" pitchFamily="34" charset="0"/>
              <a:buChar char="•"/>
              <a:defRPr sz="1600">
                <a:solidFill>
                  <a:schemeClr val="tx1"/>
                </a:solidFill>
                <a:latin typeface="Calibri" pitchFamily="34" charset="0"/>
              </a:defRPr>
            </a:lvl4pPr>
            <a:lvl5pPr marL="2057400" indent="-228600" algn="l" eaLnBrk="0" hangingPunct="0">
              <a:spcBef>
                <a:spcPct val="20000"/>
              </a:spcBef>
              <a:buClr>
                <a:schemeClr val="accent1"/>
              </a:buClr>
              <a:buSzPct val="100000"/>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9pPr>
          </a:lstStyle>
          <a:p>
            <a:pPr algn="r" eaLnBrk="1" hangingPunct="1">
              <a:spcBef>
                <a:spcPct val="0"/>
              </a:spcBef>
              <a:buClrTx/>
              <a:buSzTx/>
              <a:buFontTx/>
              <a:buNone/>
            </a:pPr>
            <a:endParaRPr lang="en-US" altLang="en-US" sz="3200">
              <a:latin typeface="Tw Cen MT" pitchFamily="34" charset="0"/>
            </a:endParaRPr>
          </a:p>
        </p:txBody>
      </p:sp>
      <p:sp>
        <p:nvSpPr>
          <p:cNvPr id="4" name="Rectangle 3"/>
          <p:cNvSpPr/>
          <p:nvPr/>
        </p:nvSpPr>
        <p:spPr>
          <a:xfrm>
            <a:off x="10014717" y="6124578"/>
            <a:ext cx="1529586" cy="261610"/>
          </a:xfrm>
          <a:prstGeom prst="rect">
            <a:avLst/>
          </a:prstGeom>
        </p:spPr>
        <p:txBody>
          <a:bodyPr wrap="none">
            <a:spAutoFit/>
          </a:bodyPr>
          <a:lstStyle/>
          <a:p>
            <a:r>
              <a:rPr lang="en-US" sz="1100" dirty="0">
                <a:latin typeface="Arial" charset="0"/>
                <a:ea typeface="Arial" charset="0"/>
                <a:cs typeface="Arial" charset="0"/>
              </a:rPr>
              <a:t>https://ceitraining.org/</a:t>
            </a:r>
          </a:p>
        </p:txBody>
      </p:sp>
      <p:sp>
        <p:nvSpPr>
          <p:cNvPr id="7" name="Slide Number Placeholder 6"/>
          <p:cNvSpPr>
            <a:spLocks noGrp="1"/>
          </p:cNvSpPr>
          <p:nvPr>
            <p:ph type="sldNum" sz="quarter" idx="14"/>
          </p:nvPr>
        </p:nvSpPr>
        <p:spPr/>
        <p:txBody>
          <a:bodyPr/>
          <a:lstStyle/>
          <a:p>
            <a:fld id="{B51F072F-37B6-45A2-9687-725991B954A3}" type="slidenum">
              <a:rPr lang="en-US" smtClean="0"/>
              <a:pPr/>
              <a:t>105</a:t>
            </a:fld>
            <a:endParaRPr lang="en-US"/>
          </a:p>
        </p:txBody>
      </p:sp>
      <p:pic>
        <p:nvPicPr>
          <p:cNvPr id="3" name="Picture 2">
            <a:extLst>
              <a:ext uri="{FF2B5EF4-FFF2-40B4-BE49-F238E27FC236}">
                <a16:creationId xmlns="" xmlns:a16="http://schemas.microsoft.com/office/drawing/2014/main" id="{16C76CD3-C682-460B-AAA7-8B45D02C33CE}"/>
              </a:ext>
            </a:extLst>
          </p:cNvPr>
          <p:cNvPicPr>
            <a:picLocks noChangeAspect="1"/>
          </p:cNvPicPr>
          <p:nvPr/>
        </p:nvPicPr>
        <p:blipFill>
          <a:blip r:embed="rId3"/>
          <a:stretch>
            <a:fillRect/>
          </a:stretch>
        </p:blipFill>
        <p:spPr>
          <a:xfrm>
            <a:off x="10197735" y="0"/>
            <a:ext cx="1994265" cy="1691014"/>
          </a:xfrm>
          <a:prstGeom prst="rect">
            <a:avLst/>
          </a:prstGeom>
        </p:spPr>
      </p:pic>
    </p:spTree>
    <p:extLst>
      <p:ext uri="{BB962C8B-B14F-4D97-AF65-F5344CB8AC3E}">
        <p14:creationId xmlns:p14="http://schemas.microsoft.com/office/powerpoint/2010/main" val="25685135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a:xfrm>
            <a:off x="252918" y="1123837"/>
            <a:ext cx="3233231" cy="4601183"/>
          </a:xfrm>
        </p:spPr>
        <p:txBody>
          <a:bodyPr/>
          <a:lstStyle/>
          <a:p>
            <a:r>
              <a:rPr lang="en-US"/>
              <a:t>Masculinizing Hormones</a:t>
            </a:r>
            <a:endParaRPr lang="en-US" dirty="0"/>
          </a:p>
        </p:txBody>
      </p:sp>
      <p:sp>
        <p:nvSpPr>
          <p:cNvPr id="94211" name="Rectangle 1027"/>
          <p:cNvSpPr>
            <a:spLocks noGrp="1" noChangeArrowheads="1"/>
          </p:cNvSpPr>
          <p:nvPr>
            <p:ph sz="quarter" idx="10"/>
          </p:nvPr>
        </p:nvSpPr>
        <p:spPr>
          <a:xfrm>
            <a:off x="4016414" y="413359"/>
            <a:ext cx="8175586" cy="5449866"/>
          </a:xfrm>
        </p:spPr>
        <p:txBody>
          <a:bodyPr>
            <a:normAutofit lnSpcReduction="10000"/>
          </a:bodyPr>
          <a:lstStyle/>
          <a:p>
            <a:pPr marL="0" indent="0">
              <a:buNone/>
            </a:pPr>
            <a:r>
              <a:rPr lang="en-US" dirty="0"/>
              <a:t>Other forms</a:t>
            </a:r>
          </a:p>
          <a:p>
            <a:endParaRPr lang="en-US" dirty="0"/>
          </a:p>
          <a:p>
            <a:r>
              <a:rPr lang="en-US" sz="2200" dirty="0" err="1"/>
              <a:t>Transdermals</a:t>
            </a:r>
            <a:endParaRPr lang="en-US" sz="2200" dirty="0"/>
          </a:p>
          <a:p>
            <a:pPr lvl="1"/>
            <a:r>
              <a:rPr lang="en-US" sz="2200" dirty="0"/>
              <a:t>Compounded formulations 50-150 mg/ml </a:t>
            </a:r>
          </a:p>
          <a:p>
            <a:pPr lvl="1"/>
            <a:r>
              <a:rPr lang="en-US" sz="2200" dirty="0" err="1"/>
              <a:t>Androderm</a:t>
            </a:r>
            <a:r>
              <a:rPr lang="en-US" sz="2200" dirty="0"/>
              <a:t> 2.5–10 mg daily </a:t>
            </a:r>
          </a:p>
          <a:p>
            <a:pPr lvl="1"/>
            <a:r>
              <a:rPr lang="en-US" sz="2200" dirty="0" err="1"/>
              <a:t>Androgel</a:t>
            </a:r>
            <a:r>
              <a:rPr lang="en-US" sz="2200" dirty="0"/>
              <a:t> 2.5–5 mg packets with dosing 50–200 mg daily </a:t>
            </a:r>
          </a:p>
          <a:p>
            <a:pPr marL="502920" lvl="1" indent="0">
              <a:buNone/>
            </a:pPr>
            <a:endParaRPr lang="en-US" sz="2200" dirty="0"/>
          </a:p>
          <a:p>
            <a:r>
              <a:rPr lang="en-US" sz="2000" dirty="0" err="1"/>
              <a:t>Testopel</a:t>
            </a:r>
            <a:endParaRPr lang="en-US" sz="2000" dirty="0"/>
          </a:p>
          <a:p>
            <a:pPr lvl="1" fontAlgn="base"/>
            <a:r>
              <a:rPr lang="en-US" dirty="0"/>
              <a:t>75mg/pellet with 6-12 pellets subcutaneous buttock insertion every 3-4 months</a:t>
            </a:r>
          </a:p>
          <a:p>
            <a:pPr lvl="1" fontAlgn="base"/>
            <a:r>
              <a:rPr lang="en-US" dirty="0"/>
              <a:t>150 mg or 2 pellets for every 25mg T SQ weekly) </a:t>
            </a:r>
          </a:p>
          <a:p>
            <a:pPr marL="502920" lvl="1" indent="0">
              <a:buNone/>
            </a:pPr>
            <a:endParaRPr lang="en-US" sz="2200" dirty="0"/>
          </a:p>
          <a:p>
            <a:r>
              <a:rPr lang="en-US" sz="2200" dirty="0"/>
              <a:t>Topical testosterone to clitoris will not increase size </a:t>
            </a:r>
          </a:p>
          <a:p>
            <a:r>
              <a:rPr lang="en-US" sz="2000" dirty="0" err="1"/>
              <a:t>Progestins</a:t>
            </a:r>
            <a:r>
              <a:rPr lang="en-US" sz="2000" dirty="0"/>
              <a:t> may be used short term to stop menses</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106</a:t>
            </a:fld>
            <a:endParaRPr lang="en-US"/>
          </a:p>
        </p:txBody>
      </p:sp>
    </p:spTree>
    <p:extLst>
      <p:ext uri="{BB962C8B-B14F-4D97-AF65-F5344CB8AC3E}">
        <p14:creationId xmlns:p14="http://schemas.microsoft.com/office/powerpoint/2010/main" val="32569685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762130" y="-585674"/>
            <a:ext cx="10696445" cy="3643200"/>
          </a:xfrm>
        </p:spPr>
        <p:txBody>
          <a:bodyPr>
            <a:normAutofit/>
          </a:bodyPr>
          <a:lstStyle/>
          <a:p>
            <a:r>
              <a:rPr lang="en-US" dirty="0">
                <a:solidFill>
                  <a:schemeClr val="accent1"/>
                </a:solidFill>
              </a:rPr>
              <a:t>Predicting Effects of Masculinizing Hormones</a:t>
            </a:r>
          </a:p>
        </p:txBody>
      </p:sp>
      <p:graphicFrame>
        <p:nvGraphicFramePr>
          <p:cNvPr id="271411" name="Group 51"/>
          <p:cNvGraphicFramePr>
            <a:graphicFrameLocks noGrp="1"/>
          </p:cNvGraphicFramePr>
          <p:nvPr>
            <p:extLst>
              <p:ext uri="{D42A27DB-BD31-4B8C-83A1-F6EECF244321}">
                <p14:modId xmlns:p14="http://schemas.microsoft.com/office/powerpoint/2010/main" val="3122130594"/>
              </p:ext>
            </p:extLst>
          </p:nvPr>
        </p:nvGraphicFramePr>
        <p:xfrm>
          <a:off x="1000125" y="2000249"/>
          <a:ext cx="10458450" cy="4043249"/>
        </p:xfrm>
        <a:graphic>
          <a:graphicData uri="http://schemas.openxmlformats.org/drawingml/2006/table">
            <a:tbl>
              <a:tblPr/>
              <a:tblGrid>
                <a:gridCol w="5632215">
                  <a:extLst>
                    <a:ext uri="{9D8B030D-6E8A-4147-A177-3AD203B41FA5}">
                      <a16:colId xmlns="" xmlns:a16="http://schemas.microsoft.com/office/drawing/2014/main" val="20000"/>
                    </a:ext>
                  </a:extLst>
                </a:gridCol>
                <a:gridCol w="2591475">
                  <a:extLst>
                    <a:ext uri="{9D8B030D-6E8A-4147-A177-3AD203B41FA5}">
                      <a16:colId xmlns="" xmlns:a16="http://schemas.microsoft.com/office/drawing/2014/main" val="20001"/>
                    </a:ext>
                  </a:extLst>
                </a:gridCol>
                <a:gridCol w="2234760">
                  <a:extLst>
                    <a:ext uri="{9D8B030D-6E8A-4147-A177-3AD203B41FA5}">
                      <a16:colId xmlns="" xmlns:a16="http://schemas.microsoft.com/office/drawing/2014/main" val="20002"/>
                    </a:ext>
                  </a:extLst>
                </a:gridCol>
              </a:tblGrid>
              <a:tr h="371082">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Action</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Onset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Max </a:t>
                      </a: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0"/>
                  </a:ext>
                </a:extLst>
              </a:tr>
              <a:tr h="1083560">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Male pattern facial/body hair</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Acne</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Voice deepening </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6–12 mo</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1–6 mo</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1–3 mo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4–5 yrs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1–2 yrs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1–2 yrs</a:t>
                      </a: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1"/>
                  </a:ext>
                </a:extLst>
              </a:tr>
              <a:tr h="1439799">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err="1">
                          <a:ln>
                            <a:noFill/>
                          </a:ln>
                          <a:solidFill>
                            <a:schemeClr val="tx2">
                              <a:lumMod val="75000"/>
                            </a:schemeClr>
                          </a:solidFill>
                          <a:effectLst/>
                          <a:latin typeface="Arial" charset="0"/>
                          <a:ea typeface="Arial" charset="0"/>
                          <a:cs typeface="Arial" charset="0"/>
                        </a:rPr>
                        <a:t>Clitoromegaly</a:t>
                      </a: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Vaginal atrophy</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Amenorrhea</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Emotional changes/ ↑ libido</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3–6 mo</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2–6 mo</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2–6 mo</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1–2 yrs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1–2 yrs</a:t>
                      </a: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2"/>
                  </a:ext>
                </a:extLst>
              </a:tr>
              <a:tr h="1148808">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Increased muscle mass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Fat distribution</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Tendon weakening</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6–12 mo</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1–6 mo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2–5 yrs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2–5 yrs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3"/>
                  </a:ext>
                </a:extLst>
              </a:tr>
            </a:tbl>
          </a:graphicData>
        </a:graphic>
      </p:graphicFrame>
      <p:sp>
        <p:nvSpPr>
          <p:cNvPr id="4" name="Slide Number Placeholder 3"/>
          <p:cNvSpPr>
            <a:spLocks noGrp="1"/>
          </p:cNvSpPr>
          <p:nvPr>
            <p:ph type="sldNum" sz="quarter" idx="14"/>
          </p:nvPr>
        </p:nvSpPr>
        <p:spPr/>
        <p:txBody>
          <a:bodyPr/>
          <a:lstStyle/>
          <a:p>
            <a:fld id="{B51F072F-37B6-45A2-9687-725991B954A3}" type="slidenum">
              <a:rPr lang="en-US" smtClean="0"/>
              <a:pPr/>
              <a:t>107</a:t>
            </a:fld>
            <a:endParaRPr lang="en-US"/>
          </a:p>
        </p:txBody>
      </p:sp>
    </p:spTree>
    <p:extLst>
      <p:ext uri="{BB962C8B-B14F-4D97-AF65-F5344CB8AC3E}">
        <p14:creationId xmlns:p14="http://schemas.microsoft.com/office/powerpoint/2010/main" val="121209556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47250" y="1128408"/>
            <a:ext cx="3347532" cy="4601183"/>
          </a:xfrm>
        </p:spPr>
        <p:txBody>
          <a:bodyPr>
            <a:normAutofit/>
          </a:bodyPr>
          <a:lstStyle/>
          <a:p>
            <a:r>
              <a:rPr lang="en-US" sz="4200"/>
              <a:t>Risks of Masculinizing Hormones</a:t>
            </a:r>
            <a:endParaRPr lang="en-US" sz="4200" dirty="0"/>
          </a:p>
        </p:txBody>
      </p:sp>
      <p:sp>
        <p:nvSpPr>
          <p:cNvPr id="5" name="Content Placeholder 4"/>
          <p:cNvSpPr>
            <a:spLocks noGrp="1"/>
          </p:cNvSpPr>
          <p:nvPr>
            <p:ph sz="half" idx="1"/>
          </p:nvPr>
        </p:nvSpPr>
        <p:spPr>
          <a:xfrm>
            <a:off x="3753519" y="1050106"/>
            <a:ext cx="3798017" cy="4942957"/>
          </a:xfrm>
          <a:noFill/>
          <a:ln>
            <a:solidFill>
              <a:srgbClr val="0070C0"/>
            </a:solidFill>
          </a:ln>
        </p:spPr>
        <p:txBody>
          <a:bodyPr>
            <a:normAutofit/>
          </a:bodyPr>
          <a:lstStyle/>
          <a:p>
            <a:r>
              <a:rPr lang="en-US" sz="2200" b="1" u="sng" dirty="0"/>
              <a:t>Common, mild</a:t>
            </a:r>
          </a:p>
          <a:p>
            <a:r>
              <a:rPr lang="en-US" sz="1800" dirty="0"/>
              <a:t>Initial mood changes, resolve by 3-4 months</a:t>
            </a:r>
          </a:p>
          <a:p>
            <a:r>
              <a:rPr lang="en-US" sz="1800" dirty="0"/>
              <a:t>Initial weight gain, </a:t>
            </a:r>
            <a:r>
              <a:rPr lang="en-US" sz="1800" dirty="0" err="1"/>
              <a:t>restabilize</a:t>
            </a:r>
            <a:r>
              <a:rPr lang="en-US" sz="1800" dirty="0"/>
              <a:t> after 3-4 months</a:t>
            </a:r>
          </a:p>
          <a:p>
            <a:r>
              <a:rPr lang="en-US" sz="1800" dirty="0"/>
              <a:t>Acne</a:t>
            </a:r>
          </a:p>
          <a:p>
            <a:r>
              <a:rPr lang="en-US" sz="1800" dirty="0"/>
              <a:t>Increase in Hgb, </a:t>
            </a:r>
            <a:r>
              <a:rPr lang="en-US" sz="1800" dirty="0" err="1"/>
              <a:t>Hct</a:t>
            </a:r>
            <a:endParaRPr lang="en-US" sz="1800" dirty="0"/>
          </a:p>
          <a:p>
            <a:endParaRPr lang="en-US" sz="2200" dirty="0"/>
          </a:p>
          <a:p>
            <a:pPr marL="0" indent="0">
              <a:buNone/>
            </a:pPr>
            <a:r>
              <a:rPr lang="en-US" sz="2200" b="1" u="sng" dirty="0"/>
              <a:t>Over time</a:t>
            </a:r>
          </a:p>
          <a:p>
            <a:r>
              <a:rPr lang="en-US" sz="1800" dirty="0"/>
              <a:t>Male pattern baldness</a:t>
            </a:r>
          </a:p>
          <a:p>
            <a:r>
              <a:rPr lang="en-US" sz="1800" dirty="0"/>
              <a:t>Pelvic pain</a:t>
            </a:r>
          </a:p>
          <a:p>
            <a:endParaRPr lang="en-US" sz="2200" dirty="0"/>
          </a:p>
        </p:txBody>
      </p:sp>
      <p:sp>
        <p:nvSpPr>
          <p:cNvPr id="3" name="Content Placeholder 2"/>
          <p:cNvSpPr>
            <a:spLocks noGrp="1"/>
          </p:cNvSpPr>
          <p:nvPr>
            <p:ph sz="half" idx="2"/>
          </p:nvPr>
        </p:nvSpPr>
        <p:spPr>
          <a:xfrm>
            <a:off x="7810273" y="3665878"/>
            <a:ext cx="3707705" cy="2372552"/>
          </a:xfrm>
          <a:ln>
            <a:solidFill>
              <a:srgbClr val="0070C0"/>
            </a:solidFill>
          </a:ln>
        </p:spPr>
        <p:txBody>
          <a:bodyPr/>
          <a:lstStyle/>
          <a:p>
            <a:r>
              <a:rPr lang="en-US" b="1" dirty="0"/>
              <a:t>Not clinically significant </a:t>
            </a:r>
          </a:p>
          <a:p>
            <a:pPr lvl="1"/>
            <a:r>
              <a:rPr lang="en-US" sz="2000" dirty="0"/>
              <a:t>TG ↑  HDL ↓   LDL ↑</a:t>
            </a:r>
          </a:p>
          <a:p>
            <a:pPr lvl="1"/>
            <a:r>
              <a:rPr lang="en-US" sz="2000" dirty="0"/>
              <a:t>Insulin resistance  </a:t>
            </a:r>
          </a:p>
          <a:p>
            <a:pPr lvl="1"/>
            <a:r>
              <a:rPr lang="en-US" sz="2000" dirty="0"/>
              <a:t>Increased homocysteine</a:t>
            </a:r>
          </a:p>
          <a:p>
            <a:pPr lvl="1"/>
            <a:r>
              <a:rPr lang="en-US" sz="2000" dirty="0"/>
              <a:t>Polycythemia</a:t>
            </a:r>
          </a:p>
          <a:p>
            <a:endParaRPr lang="en-US" dirty="0"/>
          </a:p>
        </p:txBody>
      </p:sp>
      <p:sp>
        <p:nvSpPr>
          <p:cNvPr id="7" name="TextBox 6"/>
          <p:cNvSpPr txBox="1"/>
          <p:nvPr/>
        </p:nvSpPr>
        <p:spPr>
          <a:xfrm>
            <a:off x="7926612" y="565190"/>
            <a:ext cx="3591366" cy="1477328"/>
          </a:xfrm>
          <a:prstGeom prst="rect">
            <a:avLst/>
          </a:prstGeom>
          <a:noFill/>
        </p:spPr>
        <p:txBody>
          <a:bodyPr wrap="square" rtlCol="0">
            <a:spAutoFit/>
          </a:bodyPr>
          <a:lstStyle/>
          <a:p>
            <a:r>
              <a:rPr lang="en-US" i="1" dirty="0">
                <a:solidFill>
                  <a:schemeClr val="accent4"/>
                </a:solidFill>
                <a:latin typeface="Arial" charset="0"/>
                <a:ea typeface="Arial" charset="0"/>
                <a:cs typeface="Arial" charset="0"/>
              </a:rPr>
              <a:t>Studies over time indicate that hormones have minimal clinically </a:t>
            </a:r>
          </a:p>
          <a:p>
            <a:r>
              <a:rPr lang="en-US" i="1" dirty="0">
                <a:solidFill>
                  <a:schemeClr val="accent4"/>
                </a:solidFill>
                <a:latin typeface="Arial" charset="0"/>
                <a:ea typeface="Arial" charset="0"/>
                <a:cs typeface="Arial" charset="0"/>
              </a:rPr>
              <a:t>significant physiologic affects      &amp; suggest we can do less labs</a:t>
            </a:r>
          </a:p>
          <a:p>
            <a:endParaRPr lang="en-US" i="1" dirty="0">
              <a:solidFill>
                <a:schemeClr val="accent4"/>
              </a:solidFill>
              <a:latin typeface="Arial" charset="0"/>
              <a:ea typeface="Arial" charset="0"/>
              <a:cs typeface="Arial" charset="0"/>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108</a:t>
            </a:fld>
            <a:endParaRPr lang="en-US"/>
          </a:p>
        </p:txBody>
      </p:sp>
    </p:spTree>
    <p:extLst>
      <p:ext uri="{BB962C8B-B14F-4D97-AF65-F5344CB8AC3E}">
        <p14:creationId xmlns:p14="http://schemas.microsoft.com/office/powerpoint/2010/main" val="31596482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252919" y="1123837"/>
            <a:ext cx="3161794" cy="4601183"/>
          </a:xfrm>
        </p:spPr>
        <p:txBody>
          <a:bodyPr>
            <a:noAutofit/>
          </a:bodyPr>
          <a:lstStyle/>
          <a:p>
            <a:r>
              <a:rPr lang="en-US" dirty="0"/>
              <a:t>Management of Side </a:t>
            </a:r>
            <a:br>
              <a:rPr lang="en-US" dirty="0"/>
            </a:br>
            <a:r>
              <a:rPr lang="en-US" dirty="0"/>
              <a:t>Effects of </a:t>
            </a:r>
            <a:br>
              <a:rPr lang="en-US" dirty="0"/>
            </a:br>
            <a:r>
              <a:rPr lang="en-US" dirty="0"/>
              <a:t>Masculinizing Hormones</a:t>
            </a:r>
          </a:p>
        </p:txBody>
      </p:sp>
      <p:sp>
        <p:nvSpPr>
          <p:cNvPr id="97283" name="Rectangle 1027"/>
          <p:cNvSpPr>
            <a:spLocks noGrp="1" noChangeArrowheads="1"/>
          </p:cNvSpPr>
          <p:nvPr>
            <p:ph sz="quarter" idx="10"/>
          </p:nvPr>
        </p:nvSpPr>
        <p:spPr>
          <a:xfrm>
            <a:off x="3838575" y="977030"/>
            <a:ext cx="7772400" cy="5255909"/>
          </a:xfrm>
          <a:noFill/>
        </p:spPr>
        <p:txBody>
          <a:bodyPr>
            <a:normAutofit fontScale="92500" lnSpcReduction="10000"/>
          </a:bodyPr>
          <a:lstStyle/>
          <a:p>
            <a:r>
              <a:rPr lang="en-US" dirty="0" err="1"/>
              <a:t>Finasteride</a:t>
            </a:r>
            <a:r>
              <a:rPr lang="en-US" dirty="0"/>
              <a:t> to treat pattern baldness</a:t>
            </a:r>
          </a:p>
          <a:p>
            <a:endParaRPr lang="en-US" dirty="0"/>
          </a:p>
          <a:p>
            <a:r>
              <a:rPr lang="en-US" dirty="0"/>
              <a:t>Estrogen vaginal cream for atrophy</a:t>
            </a:r>
          </a:p>
          <a:p>
            <a:pPr lvl="1"/>
            <a:r>
              <a:rPr lang="en-US" dirty="0"/>
              <a:t>“Always time for lube!”</a:t>
            </a:r>
          </a:p>
          <a:p>
            <a:pPr lvl="1"/>
            <a:r>
              <a:rPr lang="en-US" dirty="0" err="1"/>
              <a:t>Premarin</a:t>
            </a:r>
            <a:r>
              <a:rPr lang="en-US" dirty="0"/>
              <a:t> </a:t>
            </a:r>
            <a:r>
              <a:rPr lang="en-US" dirty="0" err="1"/>
              <a:t>vs</a:t>
            </a:r>
            <a:r>
              <a:rPr lang="en-US" dirty="0"/>
              <a:t> estradiol, cost &amp; coverage issue</a:t>
            </a:r>
          </a:p>
          <a:p>
            <a:pPr lvl="1"/>
            <a:endParaRPr lang="en-US" dirty="0"/>
          </a:p>
          <a:p>
            <a:r>
              <a:rPr lang="en-US" dirty="0" err="1"/>
              <a:t>Retinoids</a:t>
            </a:r>
            <a:r>
              <a:rPr lang="en-US" dirty="0"/>
              <a:t>, benzoyl peroxide, doxycycline for acne </a:t>
            </a:r>
          </a:p>
          <a:p>
            <a:endParaRPr lang="en-US" dirty="0"/>
          </a:p>
          <a:p>
            <a:r>
              <a:rPr lang="en-US" dirty="0"/>
              <a:t>Creating amenorrhea </a:t>
            </a:r>
          </a:p>
          <a:p>
            <a:pPr lvl="1"/>
            <a:r>
              <a:rPr lang="en-US" dirty="0"/>
              <a:t>Usually occurs over time &amp; appropriate dosing of testosterone</a:t>
            </a:r>
          </a:p>
          <a:p>
            <a:pPr lvl="1"/>
            <a:endParaRPr lang="en-US" dirty="0"/>
          </a:p>
          <a:p>
            <a:pPr lvl="1"/>
            <a:endParaRPr lang="en-US" dirty="0"/>
          </a:p>
          <a:p>
            <a:pPr lvl="1"/>
            <a:r>
              <a:rPr lang="en-US" dirty="0"/>
              <a:t>LNG IUD, </a:t>
            </a:r>
            <a:r>
              <a:rPr lang="en-US" dirty="0" err="1"/>
              <a:t>Etonorgestrel</a:t>
            </a:r>
            <a:r>
              <a:rPr lang="en-US" dirty="0"/>
              <a:t> implant</a:t>
            </a:r>
          </a:p>
          <a:p>
            <a:pPr lvl="1"/>
            <a:r>
              <a:rPr lang="en-US" dirty="0"/>
              <a:t>DMPA</a:t>
            </a:r>
          </a:p>
          <a:p>
            <a:pPr lvl="1"/>
            <a:r>
              <a:rPr lang="en-US" dirty="0" err="1"/>
              <a:t>Continous</a:t>
            </a:r>
            <a:r>
              <a:rPr lang="en-US" dirty="0"/>
              <a:t>  COCs</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109</a:t>
            </a:fld>
            <a:endParaRPr lang="en-US"/>
          </a:p>
        </p:txBody>
      </p:sp>
      <p:sp>
        <p:nvSpPr>
          <p:cNvPr id="3" name="Rectangle 2">
            <a:extLst>
              <a:ext uri="{FF2B5EF4-FFF2-40B4-BE49-F238E27FC236}">
                <a16:creationId xmlns="" xmlns:a16="http://schemas.microsoft.com/office/drawing/2014/main" id="{6621D3C7-7CCC-4B26-9DFC-DEE2BBBF8C0F}"/>
              </a:ext>
            </a:extLst>
          </p:cNvPr>
          <p:cNvSpPr/>
          <p:nvPr/>
        </p:nvSpPr>
        <p:spPr>
          <a:xfrm>
            <a:off x="3549628" y="4635005"/>
            <a:ext cx="8162208" cy="400110"/>
          </a:xfrm>
          <a:prstGeom prst="rect">
            <a:avLst/>
          </a:prstGeom>
          <a:solidFill>
            <a:srgbClr val="002060"/>
          </a:solidFill>
        </p:spPr>
        <p:txBody>
          <a:bodyPr wrap="square">
            <a:spAutoFit/>
          </a:bodyPr>
          <a:lstStyle/>
          <a:p>
            <a:pPr lvl="1"/>
            <a:r>
              <a:rPr lang="en-US" sz="2000" b="1" dirty="0">
                <a:solidFill>
                  <a:schemeClr val="bg1"/>
                </a:solidFill>
                <a:latin typeface="Arial" panose="020B0604020202020204" pitchFamily="34" charset="0"/>
                <a:cs typeface="Arial" panose="020B0604020202020204" pitchFamily="34" charset="0"/>
              </a:rPr>
              <a:t>If menses continue  OR    if needs additional contraception</a:t>
            </a:r>
            <a:endParaRPr lang="en-US" dirty="0"/>
          </a:p>
        </p:txBody>
      </p:sp>
    </p:spTree>
    <p:extLst>
      <p:ext uri="{BB962C8B-B14F-4D97-AF65-F5344CB8AC3E}">
        <p14:creationId xmlns:p14="http://schemas.microsoft.com/office/powerpoint/2010/main" val="3287767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Identities and Transition</a:t>
            </a:r>
            <a:endParaRPr lang="en-US" dirty="0"/>
          </a:p>
        </p:txBody>
      </p:sp>
      <p:graphicFrame>
        <p:nvGraphicFramePr>
          <p:cNvPr id="6" name="Diagram 5"/>
          <p:cNvGraphicFramePr/>
          <p:nvPr>
            <p:extLst>
              <p:ext uri="{D42A27DB-BD31-4B8C-83A1-F6EECF244321}">
                <p14:modId xmlns:p14="http://schemas.microsoft.com/office/powerpoint/2010/main" val="336141888"/>
              </p:ext>
            </p:extLst>
          </p:nvPr>
        </p:nvGraphicFramePr>
        <p:xfrm>
          <a:off x="3675799" y="845389"/>
          <a:ext cx="8388620" cy="5210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B51F072F-37B6-45A2-9687-725991B954A3}" type="slidenum">
              <a:rPr lang="en-US" smtClean="0"/>
              <a:pPr/>
              <a:t>11</a:t>
            </a:fld>
            <a:endParaRPr lang="en-US"/>
          </a:p>
        </p:txBody>
      </p:sp>
    </p:spTree>
    <p:extLst>
      <p:ext uri="{BB962C8B-B14F-4D97-AF65-F5344CB8AC3E}">
        <p14:creationId xmlns:p14="http://schemas.microsoft.com/office/powerpoint/2010/main" val="23036161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a:bodyPr>
          <a:lstStyle/>
          <a:p>
            <a:r>
              <a:rPr lang="en-US" sz="3600" dirty="0"/>
              <a:t>Initial Lab Testing for </a:t>
            </a:r>
            <a:br>
              <a:rPr lang="en-US" sz="3600" dirty="0"/>
            </a:br>
            <a:r>
              <a:rPr lang="en-US" sz="3600" dirty="0"/>
              <a:t>Masculinizing Hormone Therapy</a:t>
            </a:r>
          </a:p>
        </p:txBody>
      </p:sp>
      <p:sp>
        <p:nvSpPr>
          <p:cNvPr id="2" name="Content Placeholder 1"/>
          <p:cNvSpPr>
            <a:spLocks noGrp="1"/>
          </p:cNvSpPr>
          <p:nvPr>
            <p:ph sz="quarter" idx="10"/>
          </p:nvPr>
        </p:nvSpPr>
        <p:spPr>
          <a:xfrm>
            <a:off x="3916402" y="926926"/>
            <a:ext cx="7261185" cy="5257670"/>
          </a:xfrm>
        </p:spPr>
        <p:txBody>
          <a:bodyPr>
            <a:normAutofit lnSpcReduction="10000"/>
          </a:bodyPr>
          <a:lstStyle/>
          <a:p>
            <a:pPr marL="0" indent="0">
              <a:buNone/>
            </a:pPr>
            <a:r>
              <a:rPr lang="en-US" dirty="0"/>
              <a:t>No single protocol when administering hormone therapy to transgender patients</a:t>
            </a:r>
          </a:p>
          <a:p>
            <a:endParaRPr lang="en-US" dirty="0"/>
          </a:p>
          <a:p>
            <a:r>
              <a:rPr lang="en-US" dirty="0"/>
              <a:t>Labs common prior to starting testosterone hormone therapy </a:t>
            </a:r>
          </a:p>
          <a:p>
            <a:pPr lvl="1"/>
            <a:r>
              <a:rPr lang="en-US" dirty="0"/>
              <a:t>AST</a:t>
            </a:r>
          </a:p>
          <a:p>
            <a:pPr lvl="1"/>
            <a:r>
              <a:rPr lang="en-US" dirty="0" err="1"/>
              <a:t>Hb</a:t>
            </a:r>
            <a:r>
              <a:rPr lang="en-US" dirty="0"/>
              <a:t>/</a:t>
            </a:r>
            <a:r>
              <a:rPr lang="en-US" dirty="0" err="1"/>
              <a:t>Hct</a:t>
            </a:r>
            <a:endParaRPr lang="en-US" dirty="0"/>
          </a:p>
          <a:p>
            <a:pPr lvl="1"/>
            <a:r>
              <a:rPr lang="en-US" dirty="0"/>
              <a:t>Cholesterol panel </a:t>
            </a:r>
          </a:p>
          <a:p>
            <a:pPr lvl="1"/>
            <a:endParaRPr lang="en-US" dirty="0"/>
          </a:p>
          <a:p>
            <a:pPr lvl="1"/>
            <a:endParaRPr lang="en-US" dirty="0"/>
          </a:p>
          <a:p>
            <a:r>
              <a:rPr lang="en-US" dirty="0"/>
              <a:t>Labs for patients already using hormones</a:t>
            </a:r>
          </a:p>
          <a:p>
            <a:pPr lvl="1"/>
            <a:r>
              <a:rPr lang="en-US" dirty="0"/>
              <a:t>Testosterone </a:t>
            </a:r>
          </a:p>
          <a:p>
            <a:pPr lvl="1"/>
            <a:r>
              <a:rPr lang="en-US" dirty="0"/>
              <a:t>LC-MS/MS (liquid chromatography–tandem mass spectrometry) most accurate for comparing measures over time </a:t>
            </a:r>
          </a:p>
          <a:p>
            <a:pPr lvl="1"/>
            <a:endParaRPr lang="en-US" dirty="0"/>
          </a:p>
          <a:p>
            <a:endParaRPr lang="en-US" dirty="0"/>
          </a:p>
        </p:txBody>
      </p:sp>
      <p:sp>
        <p:nvSpPr>
          <p:cNvPr id="3" name="Slide Number Placeholder 2"/>
          <p:cNvSpPr>
            <a:spLocks noGrp="1"/>
          </p:cNvSpPr>
          <p:nvPr>
            <p:ph type="sldNum" sz="quarter" idx="12"/>
          </p:nvPr>
        </p:nvSpPr>
        <p:spPr/>
        <p:txBody>
          <a:bodyPr/>
          <a:lstStyle/>
          <a:p>
            <a:fld id="{B51F072F-37B6-45A2-9687-725991B954A3}" type="slidenum">
              <a:rPr lang="en-US" smtClean="0"/>
              <a:pPr/>
              <a:t>110</a:t>
            </a:fld>
            <a:endParaRPr lang="en-US"/>
          </a:p>
        </p:txBody>
      </p:sp>
    </p:spTree>
    <p:extLst>
      <p:ext uri="{BB962C8B-B14F-4D97-AF65-F5344CB8AC3E}">
        <p14:creationId xmlns:p14="http://schemas.microsoft.com/office/powerpoint/2010/main" val="27999176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28592" y="1357198"/>
            <a:ext cx="3466595" cy="4601183"/>
          </a:xfrm>
        </p:spPr>
        <p:txBody>
          <a:bodyPr>
            <a:normAutofit/>
          </a:bodyPr>
          <a:lstStyle/>
          <a:p>
            <a:r>
              <a:rPr lang="en-US" dirty="0"/>
              <a:t>Lab Follow-Up </a:t>
            </a:r>
            <a:br>
              <a:rPr lang="en-US" dirty="0"/>
            </a:br>
            <a:r>
              <a:rPr lang="en-US" dirty="0"/>
              <a:t>for </a:t>
            </a:r>
            <a:br>
              <a:rPr lang="en-US" dirty="0"/>
            </a:br>
            <a:r>
              <a:rPr lang="en-US" dirty="0"/>
              <a:t>Masculinizing Hormone Therapy</a:t>
            </a:r>
          </a:p>
        </p:txBody>
      </p:sp>
      <p:sp>
        <p:nvSpPr>
          <p:cNvPr id="88067" name="Rectangle 4"/>
          <p:cNvSpPr>
            <a:spLocks noGrp="1" noChangeArrowheads="1"/>
          </p:cNvSpPr>
          <p:nvPr>
            <p:ph sz="quarter" idx="10"/>
          </p:nvPr>
        </p:nvSpPr>
        <p:spPr>
          <a:xfrm>
            <a:off x="3512093" y="658881"/>
            <a:ext cx="5181600" cy="6137752"/>
          </a:xfrm>
          <a:noFill/>
        </p:spPr>
        <p:txBody>
          <a:bodyPr>
            <a:normAutofit lnSpcReduction="10000"/>
          </a:bodyPr>
          <a:lstStyle/>
          <a:p>
            <a:r>
              <a:rPr lang="en-US" dirty="0"/>
              <a:t>? How often</a:t>
            </a:r>
          </a:p>
          <a:p>
            <a:pPr lvl="1"/>
            <a:r>
              <a:rPr lang="en-US" dirty="0"/>
              <a:t>Used to be Q 3 months</a:t>
            </a:r>
          </a:p>
          <a:p>
            <a:pPr lvl="1"/>
            <a:r>
              <a:rPr lang="en-US" dirty="0"/>
              <a:t>Yearly</a:t>
            </a:r>
          </a:p>
          <a:p>
            <a:pPr lvl="1"/>
            <a:r>
              <a:rPr lang="en-US" dirty="0"/>
              <a:t>Test according to need</a:t>
            </a:r>
          </a:p>
          <a:p>
            <a:pPr lvl="1"/>
            <a:endParaRPr lang="en-US" dirty="0"/>
          </a:p>
          <a:p>
            <a:r>
              <a:rPr lang="en-US" dirty="0"/>
              <a:t>Testosterone 400-1000 ng/</a:t>
            </a:r>
            <a:r>
              <a:rPr lang="en-US" dirty="0" err="1"/>
              <a:t>dL</a:t>
            </a:r>
            <a:endParaRPr lang="en-US" dirty="0"/>
          </a:p>
          <a:p>
            <a:pPr lvl="1"/>
            <a:r>
              <a:rPr lang="en-US" dirty="0"/>
              <a:t>Goal “average male levels”</a:t>
            </a:r>
          </a:p>
          <a:p>
            <a:pPr lvl="1"/>
            <a:r>
              <a:rPr lang="en-US" dirty="0"/>
              <a:t>Reassure patient</a:t>
            </a:r>
          </a:p>
          <a:p>
            <a:pPr lvl="1"/>
            <a:r>
              <a:rPr lang="en-US" dirty="0"/>
              <a:t>Allows titration to goals, side effects</a:t>
            </a:r>
          </a:p>
          <a:p>
            <a:pPr lvl="1"/>
            <a:r>
              <a:rPr lang="en-US" dirty="0"/>
              <a:t>How useful vs expensive</a:t>
            </a:r>
          </a:p>
          <a:p>
            <a:pPr lvl="1"/>
            <a:r>
              <a:rPr lang="en-US" dirty="0"/>
              <a:t>? Need for Estradiol &lt; 100 ng/dl</a:t>
            </a:r>
          </a:p>
          <a:p>
            <a:pPr lvl="1"/>
            <a:endParaRPr lang="en-US" dirty="0"/>
          </a:p>
          <a:p>
            <a:r>
              <a:rPr lang="en-US" dirty="0" err="1"/>
              <a:t>Hb</a:t>
            </a:r>
            <a:r>
              <a:rPr lang="en-US" dirty="0"/>
              <a:t>/</a:t>
            </a:r>
            <a:r>
              <a:rPr lang="en-US" dirty="0" err="1"/>
              <a:t>Hct</a:t>
            </a:r>
            <a:endParaRPr lang="en-US" dirty="0"/>
          </a:p>
          <a:p>
            <a:r>
              <a:rPr lang="en-US" dirty="0" err="1"/>
              <a:t>Ast</a:t>
            </a:r>
            <a:endParaRPr lang="en-US" dirty="0"/>
          </a:p>
          <a:p>
            <a:r>
              <a:rPr lang="en-US" dirty="0"/>
              <a:t>Cholesterol </a:t>
            </a:r>
          </a:p>
          <a:p>
            <a:pPr marL="0" indent="0">
              <a:buNone/>
            </a:pPr>
            <a:r>
              <a:rPr lang="en-US" dirty="0"/>
              <a:t>		</a:t>
            </a:r>
          </a:p>
        </p:txBody>
      </p:sp>
      <p:sp>
        <p:nvSpPr>
          <p:cNvPr id="6" name="Rectangle 5"/>
          <p:cNvSpPr/>
          <p:nvPr/>
        </p:nvSpPr>
        <p:spPr>
          <a:xfrm>
            <a:off x="8610599" y="790337"/>
            <a:ext cx="3104824" cy="34719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nchorCtr="0"/>
          <a:lstStyle/>
          <a:p>
            <a:pPr algn="ctr">
              <a:lnSpc>
                <a:spcPct val="150000"/>
              </a:lnSpc>
            </a:pPr>
            <a:r>
              <a:rPr lang="en-US" sz="2800" b="1" dirty="0">
                <a:solidFill>
                  <a:srgbClr val="FFFFFF"/>
                </a:solidFill>
                <a:latin typeface="Times New Roman" charset="0"/>
                <a:ea typeface="Times New Roman" charset="0"/>
                <a:cs typeface="Times New Roman" charset="0"/>
              </a:rPr>
              <a:t>Goals</a:t>
            </a:r>
          </a:p>
          <a:p>
            <a:pPr>
              <a:lnSpc>
                <a:spcPct val="150000"/>
              </a:lnSpc>
            </a:pPr>
            <a:r>
              <a:rPr lang="en-US" sz="2400" u="sng" dirty="0">
                <a:solidFill>
                  <a:srgbClr val="FFFFFF"/>
                </a:solidFill>
                <a:latin typeface="Times New Roman" charset="0"/>
                <a:ea typeface="Times New Roman" charset="0"/>
                <a:cs typeface="Times New Roman" charset="0"/>
              </a:rPr>
              <a:t>Dosing &amp; labs by</a:t>
            </a:r>
            <a:endParaRPr lang="en-US" sz="2400" dirty="0">
              <a:solidFill>
                <a:srgbClr val="FFFFFF"/>
              </a:solidFill>
              <a:latin typeface="Times New Roman" charset="0"/>
              <a:ea typeface="Times New Roman" charset="0"/>
              <a:cs typeface="Times New Roman" charset="0"/>
            </a:endParaRPr>
          </a:p>
          <a:p>
            <a:pPr marL="342900" indent="-342900">
              <a:buFont typeface="Arial" charset="0"/>
              <a:buChar char="•"/>
            </a:pPr>
            <a:r>
              <a:rPr lang="en-US" sz="2400" dirty="0">
                <a:solidFill>
                  <a:srgbClr val="FFFFFF"/>
                </a:solidFill>
                <a:latin typeface="Times New Roman" charset="0"/>
                <a:ea typeface="Times New Roman" charset="0"/>
                <a:cs typeface="Times New Roman" charset="0"/>
              </a:rPr>
              <a:t>Generate desired effects</a:t>
            </a:r>
          </a:p>
          <a:p>
            <a:pPr marL="342900" indent="-342900">
              <a:lnSpc>
                <a:spcPct val="150000"/>
              </a:lnSpc>
              <a:buFont typeface="Arial" charset="0"/>
              <a:buChar char="•"/>
            </a:pPr>
            <a:r>
              <a:rPr lang="en-US" sz="2400" dirty="0">
                <a:solidFill>
                  <a:srgbClr val="FFFFFF"/>
                </a:solidFill>
                <a:latin typeface="Times New Roman" charset="0"/>
                <a:ea typeface="Times New Roman" charset="0"/>
                <a:cs typeface="Times New Roman" charset="0"/>
              </a:rPr>
              <a:t>Avoid side effects </a:t>
            </a:r>
          </a:p>
          <a:p>
            <a:pPr marL="342900" indent="-342900">
              <a:lnSpc>
                <a:spcPct val="150000"/>
              </a:lnSpc>
              <a:buFont typeface="Arial" charset="0"/>
              <a:buChar char="•"/>
            </a:pPr>
            <a:r>
              <a:rPr lang="en-US" sz="2400" dirty="0">
                <a:solidFill>
                  <a:srgbClr val="FFFFFF"/>
                </a:solidFill>
                <a:latin typeface="Times New Roman" charset="0"/>
                <a:ea typeface="Times New Roman" charset="0"/>
                <a:cs typeface="Times New Roman" charset="0"/>
              </a:rPr>
              <a:t>Average natal levels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111</a:t>
            </a:fld>
            <a:endParaRPr lang="en-US"/>
          </a:p>
        </p:txBody>
      </p:sp>
    </p:spTree>
    <p:extLst>
      <p:ext uri="{BB962C8B-B14F-4D97-AF65-F5344CB8AC3E}">
        <p14:creationId xmlns:p14="http://schemas.microsoft.com/office/powerpoint/2010/main" val="38862370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4209856" y="2367350"/>
            <a:ext cx="7238933" cy="4186242"/>
          </a:xfrm>
        </p:spPr>
        <p:txBody>
          <a:bodyPr/>
          <a:lstStyle/>
          <a:p>
            <a:r>
              <a:rPr lang="en-US" dirty="0">
                <a:latin typeface="Arial" charset="0"/>
              </a:rPr>
              <a:t>Reports currently sexually active</a:t>
            </a:r>
          </a:p>
          <a:p>
            <a:endParaRPr lang="en-US" dirty="0">
              <a:latin typeface="Arial" charset="0"/>
            </a:endParaRPr>
          </a:p>
          <a:p>
            <a:r>
              <a:rPr lang="en-US" dirty="0">
                <a:latin typeface="Arial" charset="0"/>
              </a:rPr>
              <a:t>Reports had chest reconstruction surgery two years ago</a:t>
            </a:r>
          </a:p>
          <a:p>
            <a:pPr lvl="1"/>
            <a:r>
              <a:rPr lang="en-US" dirty="0">
                <a:latin typeface="Arial" charset="0"/>
              </a:rPr>
              <a:t>He is considering a hysterectomy &amp; oophorectomy in the next year or two</a:t>
            </a:r>
          </a:p>
          <a:p>
            <a:pPr lvl="1"/>
            <a:r>
              <a:rPr lang="en-US" dirty="0">
                <a:latin typeface="Arial" charset="0"/>
              </a:rPr>
              <a:t>How might you support your patient in obtaining these surgical procedures?  </a:t>
            </a:r>
          </a:p>
          <a:p>
            <a:endParaRPr lang="en-US" dirty="0">
              <a:latin typeface="Arial" charset="0"/>
            </a:endParaRPr>
          </a:p>
          <a:p>
            <a:endParaRPr lang="en-US" dirty="0">
              <a:latin typeface="Arial" charset="0"/>
            </a:endParaRPr>
          </a:p>
          <a:p>
            <a:endParaRPr lang="en-US" dirty="0">
              <a:latin typeface="Arial" charset="0"/>
            </a:endParaRPr>
          </a:p>
        </p:txBody>
      </p:sp>
      <p:sp>
        <p:nvSpPr>
          <p:cNvPr id="5" name="Title 1"/>
          <p:cNvSpPr txBox="1">
            <a:spLocks/>
          </p:cNvSpPr>
          <p:nvPr/>
        </p:nvSpPr>
        <p:spPr>
          <a:xfrm>
            <a:off x="4310064" y="1085855"/>
            <a:ext cx="5748336" cy="1162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a:lstStyle>
          <a:p>
            <a:r>
              <a:rPr lang="en-US">
                <a:solidFill>
                  <a:schemeClr val="accent1"/>
                </a:solidFill>
              </a:rPr>
              <a:t>Case 4 Patient “C” </a:t>
            </a:r>
            <a:endParaRPr lang="en-US" dirty="0">
              <a:solidFill>
                <a:schemeClr val="accent1"/>
              </a:solidFill>
            </a:endParaRPr>
          </a:p>
        </p:txBody>
      </p:sp>
      <p:pic>
        <p:nvPicPr>
          <p:cNvPr id="6" name="Picture 19"/>
          <p:cNvPicPr>
            <a:picLocks noChangeAspect="1" noChangeArrowheads="1"/>
          </p:cNvPicPr>
          <p:nvPr/>
        </p:nvPicPr>
        <p:blipFill>
          <a:blip r:embed="rId3" cstate="print"/>
          <a:srcRect/>
          <a:stretch>
            <a:fillRect/>
          </a:stretch>
        </p:blipFill>
        <p:spPr bwMode="auto">
          <a:xfrm>
            <a:off x="-42859" y="742951"/>
            <a:ext cx="3884613" cy="536076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STI </a:t>
            </a:r>
            <a:r>
              <a:rPr lang="en-US" sz="4400" dirty="0" smtClean="0"/>
              <a:t>Screening</a:t>
            </a:r>
            <a:r>
              <a:rPr lang="en-US" sz="4400" dirty="0"/>
              <a:t/>
            </a:r>
            <a:br>
              <a:rPr lang="en-US" sz="4400" dirty="0"/>
            </a:br>
            <a:r>
              <a:rPr lang="en-US" sz="4400" dirty="0"/>
              <a:t>  </a:t>
            </a:r>
            <a:br>
              <a:rPr lang="en-US" sz="4400" dirty="0"/>
            </a:br>
            <a:r>
              <a:rPr lang="en-US" sz="4400" dirty="0"/>
              <a:t>All trans patients</a:t>
            </a:r>
          </a:p>
        </p:txBody>
      </p:sp>
      <p:sp>
        <p:nvSpPr>
          <p:cNvPr id="4" name="Content Placeholder 3"/>
          <p:cNvSpPr>
            <a:spLocks noGrp="1"/>
          </p:cNvSpPr>
          <p:nvPr>
            <p:ph sz="quarter" idx="10"/>
          </p:nvPr>
        </p:nvSpPr>
        <p:spPr>
          <a:xfrm>
            <a:off x="3859251" y="1457820"/>
            <a:ext cx="7261185" cy="4267200"/>
          </a:xfrm>
        </p:spPr>
        <p:txBody>
          <a:bodyPr/>
          <a:lstStyle/>
          <a:p>
            <a:r>
              <a:rPr lang="en-US" dirty="0"/>
              <a:t>Assess STI- and HIV-related risks based on current anatomy and sexual behaviors </a:t>
            </a:r>
          </a:p>
          <a:p>
            <a:endParaRPr lang="en-US" dirty="0"/>
          </a:p>
          <a:p>
            <a:pPr lvl="1"/>
            <a:r>
              <a:rPr lang="en-US" dirty="0"/>
              <a:t>Diversity of transgender persons regarding surgical affirming procedures, hormone use, and their patterns of sexual behavior</a:t>
            </a:r>
          </a:p>
          <a:p>
            <a:pPr marL="457200" lvl="1" indent="0">
              <a:buNone/>
            </a:pPr>
            <a:endParaRPr lang="en-US" dirty="0"/>
          </a:p>
          <a:p>
            <a:pPr lvl="1"/>
            <a:r>
              <a:rPr lang="en-US" dirty="0"/>
              <a:t>Providers must remain aware of common STI </a:t>
            </a:r>
            <a:r>
              <a:rPr lang="en-US" dirty="0" err="1"/>
              <a:t>sx</a:t>
            </a:r>
            <a:r>
              <a:rPr lang="en-US" dirty="0"/>
              <a:t> and screen for STIs on basis of behavior and sexual practices</a:t>
            </a:r>
          </a:p>
          <a:p>
            <a:endParaRPr lang="en-US" dirty="0"/>
          </a:p>
        </p:txBody>
      </p:sp>
      <p:sp>
        <p:nvSpPr>
          <p:cNvPr id="3" name="Slide Number Placeholder 2"/>
          <p:cNvSpPr>
            <a:spLocks noGrp="1"/>
          </p:cNvSpPr>
          <p:nvPr>
            <p:ph type="sldNum" sz="quarter" idx="12"/>
          </p:nvPr>
        </p:nvSpPr>
        <p:spPr/>
        <p:txBody>
          <a:bodyPr/>
          <a:lstStyle/>
          <a:p>
            <a:fld id="{B51F072F-37B6-45A2-9687-725991B954A3}" type="slidenum">
              <a:rPr lang="en-US" smtClean="0"/>
              <a:pPr/>
              <a:t>113</a:t>
            </a:fld>
            <a:endParaRPr lang="en-US"/>
          </a:p>
        </p:txBody>
      </p:sp>
    </p:spTree>
    <p:extLst>
      <p:ext uri="{BB962C8B-B14F-4D97-AF65-F5344CB8AC3E}">
        <p14:creationId xmlns:p14="http://schemas.microsoft.com/office/powerpoint/2010/main" val="29710700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itle 1"/>
          <p:cNvSpPr>
            <a:spLocks noGrp="1"/>
          </p:cNvSpPr>
          <p:nvPr>
            <p:ph type="title"/>
          </p:nvPr>
        </p:nvSpPr>
        <p:spPr/>
        <p:txBody>
          <a:bodyPr>
            <a:normAutofit/>
          </a:bodyPr>
          <a:lstStyle/>
          <a:p>
            <a:r>
              <a:rPr lang="en-US" sz="4400"/>
              <a:t>Case 4 Patient  “C”</a:t>
            </a:r>
            <a:endParaRPr lang="en-US" sz="4400" dirty="0"/>
          </a:p>
        </p:txBody>
      </p:sp>
      <p:sp>
        <p:nvSpPr>
          <p:cNvPr id="102402" name="Content Placeholder 2"/>
          <p:cNvSpPr>
            <a:spLocks noGrp="1"/>
          </p:cNvSpPr>
          <p:nvPr>
            <p:ph sz="quarter" idx="10"/>
          </p:nvPr>
        </p:nvSpPr>
        <p:spPr>
          <a:xfrm>
            <a:off x="3830676" y="463463"/>
            <a:ext cx="7843582" cy="4431294"/>
          </a:xfrm>
        </p:spPr>
        <p:txBody>
          <a:bodyPr>
            <a:normAutofit/>
          </a:bodyPr>
          <a:lstStyle/>
          <a:p>
            <a:endParaRPr lang="en-US" dirty="0"/>
          </a:p>
          <a:p>
            <a:pPr marL="0" indent="0">
              <a:buNone/>
            </a:pPr>
            <a:r>
              <a:rPr lang="en-US" dirty="0"/>
              <a:t>During your sexual history-taking, C reports</a:t>
            </a:r>
          </a:p>
          <a:p>
            <a:pPr lvl="1"/>
            <a:r>
              <a:rPr lang="en-US" dirty="0"/>
              <a:t>He is in relationship with a cisgender male &amp; identifies as a gay man having receptive sex in both genital openings (anal/vaginal)</a:t>
            </a:r>
          </a:p>
          <a:p>
            <a:pPr lvl="1"/>
            <a:r>
              <a:rPr lang="en-US" dirty="0"/>
              <a:t>Last STI screening—three years ago when C had parents’ insurance</a:t>
            </a:r>
          </a:p>
          <a:p>
            <a:pPr lvl="1"/>
            <a:r>
              <a:rPr lang="en-US" dirty="0"/>
              <a:t>C has never had cervical screening and expresses anxiety over having  “a Pap”</a:t>
            </a:r>
          </a:p>
          <a:p>
            <a:pPr lvl="1"/>
            <a:endParaRPr lang="en-US" dirty="0"/>
          </a:p>
        </p:txBody>
      </p:sp>
      <p:sp>
        <p:nvSpPr>
          <p:cNvPr id="102404" name="TextBox 4"/>
          <p:cNvSpPr txBox="1">
            <a:spLocks noChangeArrowheads="1"/>
          </p:cNvSpPr>
          <p:nvPr/>
        </p:nvSpPr>
        <p:spPr bwMode="auto">
          <a:xfrm>
            <a:off x="4132967" y="4631710"/>
            <a:ext cx="7239000" cy="830263"/>
          </a:xfrm>
          <a:prstGeom prst="rect">
            <a:avLst/>
          </a:prstGeom>
          <a:solidFill>
            <a:schemeClr val="accent1">
              <a:lumMod val="40000"/>
              <a:lumOff val="60000"/>
            </a:schemeClr>
          </a:solidFill>
          <a:ln w="9525">
            <a:noFill/>
            <a:miter lim="800000"/>
            <a:headEnd/>
            <a:tailEnd/>
          </a:ln>
        </p:spPr>
        <p:txBody>
          <a:bodyPr>
            <a:spAutoFit/>
          </a:bodyPr>
          <a:lstStyle/>
          <a:p>
            <a:pPr algn="ctr"/>
            <a:r>
              <a:rPr lang="en-US" sz="2400" dirty="0">
                <a:solidFill>
                  <a:schemeClr val="accent3"/>
                </a:solidFill>
                <a:latin typeface="Times New Roman" charset="0"/>
                <a:ea typeface="Times New Roman" charset="0"/>
                <a:cs typeface="Times New Roman" charset="0"/>
              </a:rPr>
              <a:t>How can you help? Does he need a pelvic exam? </a:t>
            </a:r>
          </a:p>
          <a:p>
            <a:pPr algn="ctr"/>
            <a:r>
              <a:rPr lang="en-US" sz="2400" dirty="0">
                <a:solidFill>
                  <a:schemeClr val="accent3"/>
                </a:solidFill>
                <a:latin typeface="Times New Roman" charset="0"/>
                <a:ea typeface="Times New Roman" charset="0"/>
                <a:cs typeface="Times New Roman" charset="0"/>
              </a:rPr>
              <a:t>What about cervical screening? STI testing?</a:t>
            </a:r>
          </a:p>
        </p:txBody>
      </p:sp>
      <p:sp>
        <p:nvSpPr>
          <p:cNvPr id="2" name="Slide Number Placeholder 1"/>
          <p:cNvSpPr>
            <a:spLocks noGrp="1"/>
          </p:cNvSpPr>
          <p:nvPr>
            <p:ph type="sldNum" sz="quarter" idx="12"/>
          </p:nvPr>
        </p:nvSpPr>
        <p:spPr/>
        <p:txBody>
          <a:bodyPr/>
          <a:lstStyle/>
          <a:p>
            <a:fld id="{B51F072F-37B6-45A2-9687-725991B954A3}" type="slidenum">
              <a:rPr lang="en-US" smtClean="0"/>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Asserted Males &amp; </a:t>
            </a:r>
            <a:br>
              <a:rPr lang="en-US" dirty="0"/>
            </a:br>
            <a:r>
              <a:rPr lang="en-US" dirty="0"/>
              <a:t>Cervical Cancer Screening</a:t>
            </a:r>
          </a:p>
        </p:txBody>
      </p:sp>
      <p:sp>
        <p:nvSpPr>
          <p:cNvPr id="4" name="Content Placeholder 3"/>
          <p:cNvSpPr>
            <a:spLocks noGrp="1"/>
          </p:cNvSpPr>
          <p:nvPr>
            <p:ph sz="quarter" idx="10"/>
          </p:nvPr>
        </p:nvSpPr>
        <p:spPr>
          <a:xfrm>
            <a:off x="3967163" y="1123837"/>
            <a:ext cx="7772400" cy="4724400"/>
          </a:xfrm>
          <a:noFill/>
        </p:spPr>
        <p:txBody>
          <a:bodyPr/>
          <a:lstStyle/>
          <a:p>
            <a:r>
              <a:rPr lang="en-US" dirty="0"/>
              <a:t>According to </a:t>
            </a:r>
            <a:r>
              <a:rPr lang="en-US" dirty="0" err="1"/>
              <a:t>cis</a:t>
            </a:r>
            <a:r>
              <a:rPr lang="en-US" dirty="0"/>
              <a:t> guidelines at present</a:t>
            </a:r>
          </a:p>
          <a:p>
            <a:pPr lvl="1"/>
            <a:r>
              <a:rPr lang="en-US" dirty="0"/>
              <a:t>ASCCP &gt; age 21</a:t>
            </a:r>
          </a:p>
          <a:p>
            <a:pPr lvl="1"/>
            <a:r>
              <a:rPr lang="en-US" dirty="0"/>
              <a:t>Exposure to HPV necessary for cervical cancer</a:t>
            </a:r>
          </a:p>
          <a:p>
            <a:pPr lvl="1"/>
            <a:r>
              <a:rPr lang="en-US" dirty="0"/>
              <a:t>What if NEVER EVER sexually active?</a:t>
            </a:r>
          </a:p>
          <a:p>
            <a:pPr lvl="1"/>
            <a:endParaRPr lang="en-US" dirty="0"/>
          </a:p>
          <a:p>
            <a:r>
              <a:rPr lang="en-US" dirty="0"/>
              <a:t>New technologies</a:t>
            </a:r>
          </a:p>
          <a:p>
            <a:pPr lvl="1"/>
            <a:r>
              <a:rPr lang="en-US" dirty="0"/>
              <a:t>Fenway self swab study</a:t>
            </a:r>
          </a:p>
          <a:p>
            <a:pPr lvl="1"/>
            <a:r>
              <a:rPr lang="en-US" dirty="0"/>
              <a:t>Urine HPV DNA testing</a:t>
            </a:r>
          </a:p>
          <a:p>
            <a:pPr lvl="1"/>
            <a:r>
              <a:rPr lang="en-US" dirty="0"/>
              <a:t>Other?</a:t>
            </a:r>
          </a:p>
          <a:p>
            <a:pPr lvl="1"/>
            <a:endParaRPr lang="en-US" dirty="0"/>
          </a:p>
          <a:p>
            <a:r>
              <a:rPr lang="en-US" dirty="0"/>
              <a:t>Post hysterectomy</a:t>
            </a:r>
          </a:p>
          <a:p>
            <a:pPr lvl="1"/>
            <a:r>
              <a:rPr lang="en-US" dirty="0"/>
              <a:t>No history of abnormal pap, no future </a:t>
            </a:r>
            <a:r>
              <a:rPr lang="en-US" dirty="0" err="1"/>
              <a:t>paps</a:t>
            </a:r>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115</a:t>
            </a:fld>
            <a:endParaRPr lang="en-US"/>
          </a:p>
        </p:txBody>
      </p:sp>
    </p:spTree>
    <p:extLst>
      <p:ext uri="{BB962C8B-B14F-4D97-AF65-F5344CB8AC3E}">
        <p14:creationId xmlns:p14="http://schemas.microsoft.com/office/powerpoint/2010/main" val="38386268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itle 1"/>
          <p:cNvSpPr>
            <a:spLocks noGrp="1"/>
          </p:cNvSpPr>
          <p:nvPr>
            <p:ph type="title"/>
          </p:nvPr>
        </p:nvSpPr>
        <p:spPr>
          <a:xfrm>
            <a:off x="252919" y="1123837"/>
            <a:ext cx="3161794" cy="4601183"/>
          </a:xfrm>
        </p:spPr>
        <p:txBody>
          <a:bodyPr/>
          <a:lstStyle/>
          <a:p>
            <a:r>
              <a:rPr lang="en-US"/>
              <a:t>Contraception</a:t>
            </a:r>
            <a:endParaRPr lang="en-US" dirty="0"/>
          </a:p>
        </p:txBody>
      </p:sp>
      <p:sp>
        <p:nvSpPr>
          <p:cNvPr id="106498" name="Content Placeholder 2"/>
          <p:cNvSpPr>
            <a:spLocks noGrp="1"/>
          </p:cNvSpPr>
          <p:nvPr>
            <p:ph sz="quarter" idx="10"/>
          </p:nvPr>
        </p:nvSpPr>
        <p:spPr/>
        <p:txBody>
          <a:bodyPr/>
          <a:lstStyle/>
          <a:p>
            <a:r>
              <a:rPr lang="en-US" dirty="0" err="1"/>
              <a:t>Transmasculine</a:t>
            </a:r>
            <a:r>
              <a:rPr lang="en-US" dirty="0"/>
              <a:t> patients may have some pregnancy risk</a:t>
            </a:r>
          </a:p>
          <a:p>
            <a:pPr lvl="1"/>
            <a:r>
              <a:rPr lang="en-US" dirty="0"/>
              <a:t>Testosterone not fail-safe contraceptive </a:t>
            </a:r>
          </a:p>
          <a:p>
            <a:pPr lvl="1"/>
            <a:r>
              <a:rPr lang="en-US" dirty="0"/>
              <a:t>May continue to ovulate while on testosterone</a:t>
            </a:r>
          </a:p>
          <a:p>
            <a:pPr lvl="1"/>
            <a:r>
              <a:rPr lang="en-US" dirty="0"/>
              <a:t>Testosterone may adversely affect development of fetus</a:t>
            </a:r>
          </a:p>
          <a:p>
            <a:pPr lvl="1"/>
            <a:r>
              <a:rPr lang="en-US" dirty="0"/>
              <a:t>Consider </a:t>
            </a:r>
            <a:r>
              <a:rPr lang="en-US" dirty="0" err="1"/>
              <a:t>Nexplanon</a:t>
            </a:r>
            <a:r>
              <a:rPr lang="en-US" dirty="0"/>
              <a:t>, progesterone IUD,  DMPA, other</a:t>
            </a:r>
          </a:p>
          <a:p>
            <a:pPr lvl="1"/>
            <a:r>
              <a:rPr lang="en-US" dirty="0"/>
              <a:t>Avoid assumption—do Family Planning</a:t>
            </a:r>
          </a:p>
          <a:p>
            <a:pPr lvl="1"/>
            <a:r>
              <a:rPr lang="en-US" dirty="0"/>
              <a:t>Do you want to be pregnant or have genetic children?</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Reproductive Counseling</a:t>
            </a:r>
          </a:p>
        </p:txBody>
      </p:sp>
      <p:sp>
        <p:nvSpPr>
          <p:cNvPr id="6" name="Content Placeholder 5"/>
          <p:cNvSpPr>
            <a:spLocks noGrp="1"/>
          </p:cNvSpPr>
          <p:nvPr>
            <p:ph sz="quarter" idx="10"/>
          </p:nvPr>
        </p:nvSpPr>
        <p:spPr>
          <a:xfrm>
            <a:off x="3838575" y="619620"/>
            <a:ext cx="7772400" cy="5105400"/>
          </a:xfrm>
          <a:noFill/>
        </p:spPr>
        <p:txBody>
          <a:bodyPr/>
          <a:lstStyle/>
          <a:p>
            <a:pPr marL="0" indent="0">
              <a:buNone/>
            </a:pPr>
            <a:r>
              <a:rPr lang="en-US" b="1" dirty="0">
                <a:solidFill>
                  <a:schemeClr val="accent4"/>
                </a:solidFill>
              </a:rPr>
              <a:t>3 things that sound at odds, but are all true!</a:t>
            </a:r>
          </a:p>
          <a:p>
            <a:endParaRPr lang="en-US" dirty="0"/>
          </a:p>
          <a:p>
            <a:pPr marL="457200" indent="-457200">
              <a:buFont typeface="+mj-lt"/>
              <a:buAutoNum type="arabicPeriod"/>
            </a:pPr>
            <a:r>
              <a:rPr lang="en-US" dirty="0"/>
              <a:t>With sperm egg sex, need contraception!</a:t>
            </a:r>
          </a:p>
          <a:p>
            <a:pPr marL="457200" indent="-457200">
              <a:buFont typeface="+mj-lt"/>
              <a:buAutoNum type="arabicPeriod"/>
            </a:pPr>
            <a:r>
              <a:rPr lang="en-US" dirty="0"/>
              <a:t>Testosterone may impair future fertility</a:t>
            </a:r>
          </a:p>
          <a:p>
            <a:pPr marL="960120" lvl="1" indent="-457200">
              <a:buFont typeface="+mj-lt"/>
              <a:buAutoNum type="arabicPeriod"/>
            </a:pPr>
            <a:r>
              <a:rPr lang="en-US" dirty="0"/>
              <a:t>Does not mean cannot parent, as many ways to be a dad</a:t>
            </a:r>
          </a:p>
          <a:p>
            <a:pPr marL="960120" lvl="1" indent="-457200">
              <a:buFont typeface="+mj-lt"/>
              <a:buAutoNum type="arabicPeriod"/>
            </a:pPr>
            <a:r>
              <a:rPr lang="en-US" dirty="0"/>
              <a:t>Offer fertility preservation</a:t>
            </a:r>
          </a:p>
          <a:p>
            <a:pPr marL="457200" indent="-457200">
              <a:buFont typeface="+mj-lt"/>
              <a:buAutoNum type="arabicPeriod"/>
            </a:pPr>
            <a:r>
              <a:rPr lang="en-US" dirty="0"/>
              <a:t>Some trans men get pregnant after testosterone</a:t>
            </a:r>
          </a:p>
          <a:p>
            <a:pPr marL="960120" lvl="1" indent="-457200">
              <a:buFont typeface="+mj-lt"/>
              <a:buAutoNum type="arabicPeriod"/>
            </a:pPr>
            <a:r>
              <a:rPr lang="en-US" dirty="0"/>
              <a:t>50% unplanned pregnancy on testosterone</a:t>
            </a:r>
          </a:p>
          <a:p>
            <a:pPr marL="960120" lvl="1" indent="-457200">
              <a:buFont typeface="+mj-lt"/>
              <a:buAutoNum type="arabicPeriod"/>
            </a:pPr>
            <a:r>
              <a:rPr lang="en-US" dirty="0"/>
              <a:t>50% planned pregnancy coming off testosterone &lt; 1 year</a:t>
            </a:r>
          </a:p>
        </p:txBody>
      </p:sp>
      <p:sp>
        <p:nvSpPr>
          <p:cNvPr id="2" name="TextBox 1"/>
          <p:cNvSpPr txBox="1"/>
          <p:nvPr/>
        </p:nvSpPr>
        <p:spPr>
          <a:xfrm>
            <a:off x="4439359" y="6156296"/>
            <a:ext cx="5486400" cy="400110"/>
          </a:xfrm>
          <a:prstGeom prst="rect">
            <a:avLst/>
          </a:prstGeom>
          <a:noFill/>
        </p:spPr>
        <p:txBody>
          <a:bodyPr wrap="square" rtlCol="0">
            <a:spAutoFit/>
          </a:bodyPr>
          <a:lstStyle/>
          <a:p>
            <a:r>
              <a:rPr lang="en-US" sz="1000" i="1" dirty="0">
                <a:latin typeface="Arial" charset="0"/>
                <a:ea typeface="Arial" charset="0"/>
                <a:cs typeface="Arial" charset="0"/>
              </a:rPr>
              <a:t>Light AD, </a:t>
            </a:r>
            <a:r>
              <a:rPr lang="en-US" sz="1000" i="1" dirty="0" err="1">
                <a:latin typeface="Arial" charset="0"/>
                <a:ea typeface="Arial" charset="0"/>
                <a:cs typeface="Arial" charset="0"/>
              </a:rPr>
              <a:t>Obedin-Maliver</a:t>
            </a:r>
            <a:r>
              <a:rPr lang="en-US" sz="1000" i="1" dirty="0">
                <a:latin typeface="Arial" charset="0"/>
                <a:ea typeface="Arial" charset="0"/>
                <a:cs typeface="Arial" charset="0"/>
              </a:rPr>
              <a:t> J, </a:t>
            </a:r>
            <a:r>
              <a:rPr lang="en-US" sz="1000" i="1" dirty="0" err="1">
                <a:latin typeface="Arial" charset="0"/>
                <a:ea typeface="Arial" charset="0"/>
                <a:cs typeface="Arial" charset="0"/>
              </a:rPr>
              <a:t>Sevelius</a:t>
            </a:r>
            <a:r>
              <a:rPr lang="en-US" sz="1000" i="1" dirty="0">
                <a:latin typeface="Arial" charset="0"/>
                <a:ea typeface="Arial" charset="0"/>
                <a:cs typeface="Arial" charset="0"/>
              </a:rPr>
              <a:t> JM, Kerns JL. Transgender men who experienced pregnancy after female-to-male gender transitioning. </a:t>
            </a:r>
            <a:r>
              <a:rPr lang="en-US" sz="1000" i="1" dirty="0" err="1">
                <a:latin typeface="Arial" charset="0"/>
                <a:ea typeface="Arial" charset="0"/>
                <a:cs typeface="Arial" charset="0"/>
              </a:rPr>
              <a:t>Obstet</a:t>
            </a:r>
            <a:r>
              <a:rPr lang="en-US" sz="1000" i="1" dirty="0">
                <a:latin typeface="Arial" charset="0"/>
                <a:ea typeface="Arial" charset="0"/>
                <a:cs typeface="Arial" charset="0"/>
              </a:rPr>
              <a:t> Gynecol. 2014;124(6):1120–7.</a:t>
            </a:r>
            <a:endParaRPr lang="en-US" sz="1000"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B51F072F-37B6-45A2-9687-725991B954A3}" type="slidenum">
              <a:rPr lang="en-US" smtClean="0"/>
              <a:pPr/>
              <a:t>117</a:t>
            </a:fld>
            <a:endParaRPr lang="en-US"/>
          </a:p>
        </p:txBody>
      </p:sp>
    </p:spTree>
    <p:extLst>
      <p:ext uri="{BB962C8B-B14F-4D97-AF65-F5344CB8AC3E}">
        <p14:creationId xmlns:p14="http://schemas.microsoft.com/office/powerpoint/2010/main" val="33656723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a:xfrm>
            <a:off x="138618" y="1295400"/>
            <a:ext cx="3404681" cy="4601183"/>
          </a:xfrm>
        </p:spPr>
        <p:txBody>
          <a:bodyPr>
            <a:normAutofit/>
          </a:bodyPr>
          <a:lstStyle/>
          <a:p>
            <a:r>
              <a:rPr lang="en-US" dirty="0"/>
              <a:t>Gender Confirmation Surgeries for </a:t>
            </a:r>
            <a:r>
              <a:rPr lang="en-US" dirty="0" err="1"/>
              <a:t>Transmasculine</a:t>
            </a:r>
            <a:r>
              <a:rPr lang="en-US" dirty="0"/>
              <a:t> Individuals</a:t>
            </a:r>
          </a:p>
        </p:txBody>
      </p:sp>
      <p:sp>
        <p:nvSpPr>
          <p:cNvPr id="56323" name="Rectangle 3"/>
          <p:cNvSpPr>
            <a:spLocks noGrp="1" noChangeArrowheads="1"/>
          </p:cNvSpPr>
          <p:nvPr>
            <p:ph sz="quarter" idx="10"/>
          </p:nvPr>
        </p:nvSpPr>
        <p:spPr>
          <a:xfrm>
            <a:off x="3930689" y="1333500"/>
            <a:ext cx="7261185" cy="4267200"/>
          </a:xfrm>
        </p:spPr>
        <p:txBody>
          <a:bodyPr/>
          <a:lstStyle/>
          <a:p>
            <a:endParaRPr lang="en-US" dirty="0"/>
          </a:p>
          <a:p>
            <a:r>
              <a:rPr lang="en-US" dirty="0"/>
              <a:t>Male chest construction</a:t>
            </a:r>
          </a:p>
          <a:p>
            <a:pPr lvl="1"/>
            <a:r>
              <a:rPr lang="en-US" dirty="0"/>
              <a:t>Different technique than mastectomy or implants</a:t>
            </a:r>
          </a:p>
          <a:p>
            <a:endParaRPr lang="en-US" dirty="0"/>
          </a:p>
          <a:p>
            <a:r>
              <a:rPr lang="en-US" dirty="0" err="1"/>
              <a:t>Hysteroopherectomy</a:t>
            </a:r>
            <a:r>
              <a:rPr lang="en-US" dirty="0"/>
              <a:t> w salpingectomy</a:t>
            </a:r>
          </a:p>
          <a:p>
            <a:endParaRPr lang="en-US" dirty="0"/>
          </a:p>
          <a:p>
            <a:r>
              <a:rPr lang="en-US" dirty="0" err="1"/>
              <a:t>Phalloplasty</a:t>
            </a:r>
            <a:r>
              <a:rPr lang="en-US" dirty="0"/>
              <a:t>/metoidioplasty</a:t>
            </a:r>
          </a:p>
          <a:p>
            <a:pPr lvl="1"/>
            <a:r>
              <a:rPr lang="en-US" dirty="0"/>
              <a:t>No function without pump</a:t>
            </a:r>
          </a:p>
          <a:p>
            <a:pPr lvl="1"/>
            <a:r>
              <a:rPr lang="en-US" dirty="0"/>
              <a:t>Rarely covered by health insurance</a:t>
            </a:r>
          </a:p>
          <a:p>
            <a:pPr lvl="1"/>
            <a:r>
              <a:rPr lang="en-US" dirty="0"/>
              <a:t>Performed by specialized surgeons</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52919" y="1257186"/>
            <a:ext cx="3242757" cy="4601183"/>
          </a:xfrm>
        </p:spPr>
        <p:txBody>
          <a:bodyPr/>
          <a:lstStyle/>
          <a:p>
            <a:r>
              <a:rPr lang="en-US" dirty="0"/>
              <a:t>Health Care Maintenance for FTMs</a:t>
            </a:r>
          </a:p>
        </p:txBody>
      </p:sp>
      <p:sp>
        <p:nvSpPr>
          <p:cNvPr id="104451" name="Rectangle 3"/>
          <p:cNvSpPr>
            <a:spLocks noGrp="1" noChangeArrowheads="1"/>
          </p:cNvSpPr>
          <p:nvPr>
            <p:ph sz="half" idx="1"/>
          </p:nvPr>
        </p:nvSpPr>
        <p:spPr>
          <a:xfrm>
            <a:off x="3495676" y="1420512"/>
            <a:ext cx="3982362" cy="3124200"/>
          </a:xfrm>
          <a:noFill/>
        </p:spPr>
        <p:txBody>
          <a:bodyPr>
            <a:normAutofit lnSpcReduction="10000"/>
          </a:bodyPr>
          <a:lstStyle/>
          <a:p>
            <a:r>
              <a:rPr lang="en-US" sz="2400" dirty="0"/>
              <a:t>Emotional well-being</a:t>
            </a:r>
          </a:p>
          <a:p>
            <a:endParaRPr lang="en-US" sz="2400" dirty="0"/>
          </a:p>
          <a:p>
            <a:r>
              <a:rPr lang="en-US" sz="2400" dirty="0"/>
              <a:t>STI testing</a:t>
            </a:r>
          </a:p>
          <a:p>
            <a:pPr lvl="1"/>
            <a:r>
              <a:rPr lang="en-US" sz="2000" dirty="0"/>
              <a:t>Consider, don’t assume</a:t>
            </a:r>
          </a:p>
          <a:p>
            <a:pPr lvl="1"/>
            <a:r>
              <a:rPr lang="en-US" sz="2000" dirty="0"/>
              <a:t>? HIV</a:t>
            </a:r>
          </a:p>
          <a:p>
            <a:pPr lvl="1"/>
            <a:endParaRPr lang="en-US" sz="2000" dirty="0"/>
          </a:p>
          <a:p>
            <a:r>
              <a:rPr lang="en-US" sz="2200" dirty="0"/>
              <a:t>Family planning</a:t>
            </a:r>
          </a:p>
          <a:p>
            <a:pPr lvl="1"/>
            <a:r>
              <a:rPr lang="en-US" sz="2000" dirty="0"/>
              <a:t>Contraception, fertility </a:t>
            </a:r>
          </a:p>
        </p:txBody>
      </p:sp>
      <p:sp>
        <p:nvSpPr>
          <p:cNvPr id="104452" name="Rectangle 4"/>
          <p:cNvSpPr>
            <a:spLocks noGrp="1" noChangeArrowheads="1"/>
          </p:cNvSpPr>
          <p:nvPr>
            <p:ph sz="half" idx="2"/>
          </p:nvPr>
        </p:nvSpPr>
        <p:spPr>
          <a:xfrm>
            <a:off x="7596188" y="1333503"/>
            <a:ext cx="4005264" cy="4741620"/>
          </a:xfrm>
          <a:noFill/>
        </p:spPr>
        <p:txBody>
          <a:bodyPr>
            <a:noAutofit/>
          </a:bodyPr>
          <a:lstStyle/>
          <a:p>
            <a:r>
              <a:rPr lang="en-US" sz="2400" dirty="0"/>
              <a:t>Breast cancer screening</a:t>
            </a:r>
          </a:p>
          <a:p>
            <a:pPr lvl="1"/>
            <a:r>
              <a:rPr lang="en-US" sz="2000" dirty="0"/>
              <a:t>Instructions in self breast exam</a:t>
            </a:r>
          </a:p>
          <a:p>
            <a:pPr lvl="1"/>
            <a:r>
              <a:rPr lang="en-US" sz="2000" dirty="0"/>
              <a:t>Mammography if breasts accord to </a:t>
            </a:r>
            <a:r>
              <a:rPr lang="en-US" sz="2000" dirty="0" err="1"/>
              <a:t>cis</a:t>
            </a:r>
            <a:r>
              <a:rPr lang="en-US" sz="2000" dirty="0"/>
              <a:t> guidelines</a:t>
            </a:r>
          </a:p>
          <a:p>
            <a:r>
              <a:rPr lang="en-US" sz="2400" dirty="0"/>
              <a:t>Pap cancer screening </a:t>
            </a:r>
          </a:p>
          <a:p>
            <a:pPr lvl="1"/>
            <a:r>
              <a:rPr lang="en-US" sz="2000" dirty="0"/>
              <a:t>Note FTM on testosterone</a:t>
            </a:r>
          </a:p>
          <a:p>
            <a:pPr lvl="1"/>
            <a:r>
              <a:rPr lang="en-US" sz="2000" dirty="0"/>
              <a:t>Atrophy looks like dysplasia</a:t>
            </a:r>
          </a:p>
          <a:p>
            <a:r>
              <a:rPr lang="en-US" sz="2400" dirty="0"/>
              <a:t>? </a:t>
            </a:r>
            <a:r>
              <a:rPr lang="en-US" sz="2400" dirty="0" err="1"/>
              <a:t>Dexa</a:t>
            </a:r>
            <a:r>
              <a:rPr lang="en-US" sz="2400" dirty="0"/>
              <a:t> scans </a:t>
            </a:r>
          </a:p>
          <a:p>
            <a:pPr lvl="1"/>
            <a:r>
              <a:rPr lang="en-US" sz="2000" dirty="0"/>
              <a:t>Testosterone &gt; 5 </a:t>
            </a:r>
            <a:r>
              <a:rPr lang="en-US" sz="2000" dirty="0" err="1"/>
              <a:t>yrs</a:t>
            </a:r>
            <a:endParaRPr lang="en-US" sz="2000" dirty="0"/>
          </a:p>
          <a:p>
            <a:pPr lvl="1"/>
            <a:r>
              <a:rPr lang="en-US" sz="2000" dirty="0"/>
              <a:t>Age &gt; 50 </a:t>
            </a:r>
          </a:p>
          <a:p>
            <a:endParaRPr lang="en-US" sz="2400"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119</a:t>
            </a:fld>
            <a:endParaRPr lang="en-US"/>
          </a:p>
        </p:txBody>
      </p:sp>
    </p:spTree>
    <p:extLst>
      <p:ext uri="{BB962C8B-B14F-4D97-AF65-F5344CB8AC3E}">
        <p14:creationId xmlns:p14="http://schemas.microsoft.com/office/powerpoint/2010/main" val="2278982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Sexuality</a:t>
            </a:r>
          </a:p>
        </p:txBody>
      </p:sp>
      <p:sp>
        <p:nvSpPr>
          <p:cNvPr id="5" name="Rectangle 4"/>
          <p:cNvSpPr/>
          <p:nvPr/>
        </p:nvSpPr>
        <p:spPr>
          <a:xfrm>
            <a:off x="3625413" y="5152275"/>
            <a:ext cx="1600118" cy="253916"/>
          </a:xfrm>
          <a:prstGeom prst="rect">
            <a:avLst/>
          </a:prstGeom>
        </p:spPr>
        <p:txBody>
          <a:bodyPr wrap="none">
            <a:spAutoFit/>
          </a:bodyPr>
          <a:lstStyle/>
          <a:p>
            <a:pPr>
              <a:defRPr/>
            </a:pPr>
            <a:r>
              <a:rPr lang="en-US" sz="1050" i="1" dirty="0">
                <a:latin typeface="Arial" charset="0"/>
                <a:ea typeface="Arial" charset="0"/>
                <a:cs typeface="Arial" charset="0"/>
              </a:rPr>
              <a:t>Citation:  Olson, </a:t>
            </a:r>
            <a:r>
              <a:rPr lang="en-US" sz="1050" i="1" dirty="0" err="1">
                <a:latin typeface="Arial" charset="0"/>
                <a:ea typeface="Arial" charset="0"/>
                <a:cs typeface="Arial" charset="0"/>
              </a:rPr>
              <a:t>Forcier</a:t>
            </a:r>
            <a:endParaRPr lang="en-US" sz="1050" i="1" dirty="0">
              <a:latin typeface="Arial" charset="0"/>
              <a:ea typeface="Arial" charset="0"/>
              <a:cs typeface="Arial" charset="0"/>
            </a:endParaRPr>
          </a:p>
        </p:txBody>
      </p:sp>
      <p:pic>
        <p:nvPicPr>
          <p:cNvPr id="6" name="Picture 34" descr="C:\Users\mforcier\Pictures\paradigm gendersex 11_12.gif"/>
          <p:cNvPicPr>
            <a:picLocks noChangeAspect="1" noChangeArrowheads="1"/>
          </p:cNvPicPr>
          <p:nvPr/>
        </p:nvPicPr>
        <p:blipFill>
          <a:blip r:embed="rId3" cstate="print"/>
          <a:srcRect/>
          <a:stretch>
            <a:fillRect/>
          </a:stretch>
        </p:blipFill>
        <p:spPr bwMode="auto">
          <a:xfrm>
            <a:off x="6805914" y="2974694"/>
            <a:ext cx="4874836" cy="3184893"/>
          </a:xfrm>
          <a:prstGeom prst="rect">
            <a:avLst/>
          </a:prstGeom>
          <a:noFill/>
          <a:ln w="9525">
            <a:noFill/>
            <a:miter lim="800000"/>
            <a:headEnd/>
            <a:tailEnd/>
          </a:ln>
        </p:spPr>
      </p:pic>
      <p:sp>
        <p:nvSpPr>
          <p:cNvPr id="4" name="TextBox 3"/>
          <p:cNvSpPr txBox="1"/>
          <p:nvPr/>
        </p:nvSpPr>
        <p:spPr>
          <a:xfrm>
            <a:off x="3645148" y="813283"/>
            <a:ext cx="5598184" cy="4093428"/>
          </a:xfrm>
          <a:prstGeom prst="rect">
            <a:avLst/>
          </a:prstGeom>
          <a:noFill/>
        </p:spPr>
        <p:txBody>
          <a:bodyPr wrap="square" lIns="0" rIns="0" rtlCol="0">
            <a:noAutofit/>
          </a:bodyPr>
          <a:lstStyle/>
          <a:p>
            <a:pPr marL="1651000" indent="-1651000"/>
            <a:r>
              <a:rPr lang="en-US" sz="2000" b="1" dirty="0">
                <a:solidFill>
                  <a:schemeClr val="accent4"/>
                </a:solidFill>
                <a:latin typeface="Arial" charset="0"/>
                <a:ea typeface="Arial" charset="0"/>
                <a:cs typeface="Arial" charset="0"/>
              </a:rPr>
              <a:t>Sexual Orientation/Identity:  </a:t>
            </a:r>
          </a:p>
          <a:p>
            <a:pPr indent="-1651000"/>
            <a:r>
              <a:rPr lang="en-US" sz="2000" dirty="0">
                <a:latin typeface="Arial" charset="0"/>
                <a:ea typeface="Arial" charset="0"/>
                <a:cs typeface="Arial" charset="0"/>
              </a:rPr>
              <a:t>Sexual concept of one’s self based on feelings, attractions, and desires;</a:t>
            </a:r>
          </a:p>
          <a:p>
            <a:pPr indent="-1651000"/>
            <a:endParaRPr lang="en-US" sz="2000" b="1" dirty="0">
              <a:solidFill>
                <a:schemeClr val="accent4"/>
              </a:solidFill>
              <a:latin typeface="Arial" charset="0"/>
              <a:ea typeface="Arial" charset="0"/>
              <a:cs typeface="Arial" charset="0"/>
            </a:endParaRPr>
          </a:p>
          <a:p>
            <a:pPr indent="-1651000"/>
            <a:r>
              <a:rPr lang="en-US" sz="2000" b="1" dirty="0">
                <a:solidFill>
                  <a:schemeClr val="accent4"/>
                </a:solidFill>
                <a:latin typeface="Arial" charset="0"/>
                <a:ea typeface="Arial" charset="0"/>
                <a:cs typeface="Arial" charset="0"/>
              </a:rPr>
              <a:t>LGBTQ:  </a:t>
            </a:r>
          </a:p>
          <a:p>
            <a:pPr indent="-1651000"/>
            <a:r>
              <a:rPr lang="en-US" sz="2000" dirty="0">
                <a:latin typeface="Arial" charset="0"/>
                <a:ea typeface="Arial" charset="0"/>
                <a:cs typeface="Arial" charset="0"/>
              </a:rPr>
              <a:t>Lesbian, Gay, Bisexual, Transgender, Questioning/Queer; Pansexual/Asexual</a:t>
            </a:r>
          </a:p>
          <a:p>
            <a:pPr indent="-1651000"/>
            <a:endParaRPr lang="en-US" sz="2000" b="1" dirty="0">
              <a:solidFill>
                <a:schemeClr val="accent4"/>
              </a:solidFill>
              <a:latin typeface="Arial" charset="0"/>
              <a:ea typeface="Arial" charset="0"/>
              <a:cs typeface="Arial" charset="0"/>
            </a:endParaRPr>
          </a:p>
          <a:p>
            <a:pPr indent="-1651000"/>
            <a:r>
              <a:rPr lang="en-US" sz="2000" b="1" dirty="0">
                <a:solidFill>
                  <a:schemeClr val="accent4"/>
                </a:solidFill>
                <a:latin typeface="Arial" charset="0"/>
                <a:ea typeface="Arial" charset="0"/>
                <a:cs typeface="Arial" charset="0"/>
              </a:rPr>
              <a:t>Sexual Behaviors:  </a:t>
            </a:r>
          </a:p>
          <a:p>
            <a:pPr indent="-1651000"/>
            <a:r>
              <a:rPr lang="en-US" sz="2000" dirty="0">
                <a:latin typeface="Arial" charset="0"/>
                <a:ea typeface="Arial" charset="0"/>
                <a:cs typeface="Arial" charset="0"/>
              </a:rPr>
              <a:t>Young Men who have Sex with </a:t>
            </a:r>
          </a:p>
          <a:p>
            <a:pPr indent="-1651000"/>
            <a:r>
              <a:rPr lang="en-US" sz="2000" dirty="0">
                <a:latin typeface="Arial" charset="0"/>
                <a:ea typeface="Arial" charset="0"/>
                <a:cs typeface="Arial" charset="0"/>
              </a:rPr>
              <a:t>Men (YMSM)Young Women </a:t>
            </a:r>
          </a:p>
          <a:p>
            <a:pPr indent="-1651000"/>
            <a:r>
              <a:rPr lang="en-US" sz="2000" dirty="0">
                <a:latin typeface="Arial" charset="0"/>
                <a:ea typeface="Arial" charset="0"/>
                <a:cs typeface="Arial" charset="0"/>
              </a:rPr>
              <a:t>who have sex with Women </a:t>
            </a:r>
          </a:p>
          <a:p>
            <a:pPr indent="-1651000"/>
            <a:r>
              <a:rPr lang="en-US" sz="2000" dirty="0">
                <a:latin typeface="Arial" charset="0"/>
                <a:ea typeface="Arial" charset="0"/>
                <a:cs typeface="Arial" charset="0"/>
              </a:rPr>
              <a:t>(YWSW)</a:t>
            </a:r>
          </a:p>
        </p:txBody>
      </p:sp>
      <p:sp>
        <p:nvSpPr>
          <p:cNvPr id="8" name="Slide Number Placeholder 7"/>
          <p:cNvSpPr>
            <a:spLocks noGrp="1"/>
          </p:cNvSpPr>
          <p:nvPr>
            <p:ph type="sldNum" sz="quarter" idx="12"/>
          </p:nvPr>
        </p:nvSpPr>
        <p:spPr/>
        <p:txBody>
          <a:bodyPr/>
          <a:lstStyle/>
          <a:p>
            <a:fld id="{B51F072F-37B6-45A2-9687-725991B954A3}" type="slidenum">
              <a:rPr lang="en-US" smtClean="0"/>
              <a:t>12</a:t>
            </a:fld>
            <a:endParaRPr lang="en-US"/>
          </a:p>
        </p:txBody>
      </p:sp>
    </p:spTree>
    <p:extLst>
      <p:ext uri="{BB962C8B-B14F-4D97-AF65-F5344CB8AC3E}">
        <p14:creationId xmlns:p14="http://schemas.microsoft.com/office/powerpoint/2010/main" val="8938738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15273"/>
              </p:ext>
            </p:extLst>
          </p:nvPr>
        </p:nvGraphicFramePr>
        <p:xfrm>
          <a:off x="1102290" y="1678488"/>
          <a:ext cx="10465821" cy="4265114"/>
        </p:xfrm>
        <a:graphic>
          <a:graphicData uri="http://schemas.openxmlformats.org/drawingml/2006/table">
            <a:tbl>
              <a:tblPr bandRow="1">
                <a:tableStyleId>{5C22544A-7EE6-4342-B048-85BDC9FD1C3A}</a:tableStyleId>
              </a:tblPr>
              <a:tblGrid>
                <a:gridCol w="4131936">
                  <a:extLst>
                    <a:ext uri="{9D8B030D-6E8A-4147-A177-3AD203B41FA5}">
                      <a16:colId xmlns="" xmlns:a16="http://schemas.microsoft.com/office/drawing/2014/main" val="20000"/>
                    </a:ext>
                  </a:extLst>
                </a:gridCol>
                <a:gridCol w="6333885">
                  <a:extLst>
                    <a:ext uri="{9D8B030D-6E8A-4147-A177-3AD203B41FA5}">
                      <a16:colId xmlns="" xmlns:a16="http://schemas.microsoft.com/office/drawing/2014/main" val="20001"/>
                    </a:ext>
                  </a:extLst>
                </a:gridCol>
              </a:tblGrid>
              <a:tr h="394959">
                <a:tc>
                  <a:txBody>
                    <a:bodyPr/>
                    <a:lstStyle/>
                    <a:p>
                      <a:r>
                        <a:rPr lang="en-US" sz="2000" dirty="0">
                          <a:latin typeface="Arial" charset="0"/>
                          <a:ea typeface="Arial" charset="0"/>
                          <a:cs typeface="Arial" charset="0"/>
                        </a:rPr>
                        <a:t>Infrastructure</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Make office, clinic, wait areas gender</a:t>
                      </a:r>
                      <a:r>
                        <a:rPr lang="en-US" sz="1800" baseline="0" dirty="0">
                          <a:latin typeface="Arial" charset="0"/>
                          <a:ea typeface="Arial" charset="0"/>
                          <a:cs typeface="Arial" charset="0"/>
                        </a:rPr>
                        <a:t> neutral</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0"/>
                  </a:ext>
                </a:extLst>
              </a:tr>
              <a:tr h="767802">
                <a:tc>
                  <a:txBody>
                    <a:bodyPr/>
                    <a:lstStyle/>
                    <a:p>
                      <a:r>
                        <a:rPr lang="en-US" sz="2000" dirty="0">
                          <a:latin typeface="Arial" charset="0"/>
                          <a:ea typeface="Arial" charset="0"/>
                          <a:cs typeface="Arial" charset="0"/>
                        </a:rPr>
                        <a:t>Training</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Work</a:t>
                      </a:r>
                      <a:r>
                        <a:rPr lang="en-US" sz="1800" baseline="0" dirty="0">
                          <a:latin typeface="Arial" charset="0"/>
                          <a:ea typeface="Arial" charset="0"/>
                          <a:cs typeface="Arial" charset="0"/>
                        </a:rPr>
                        <a:t> with clinic staff to create trans-friendly environment</a:t>
                      </a:r>
                    </a:p>
                    <a:p>
                      <a:r>
                        <a:rPr lang="en-US" sz="1800" baseline="0" dirty="0">
                          <a:latin typeface="Arial" charset="0"/>
                          <a:ea typeface="Arial" charset="0"/>
                          <a:cs typeface="Arial" charset="0"/>
                        </a:rPr>
                        <a:t>Zero tolerance policies</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1"/>
                  </a:ext>
                </a:extLst>
              </a:tr>
              <a:tr h="1000469">
                <a:tc>
                  <a:txBody>
                    <a:bodyPr/>
                    <a:lstStyle/>
                    <a:p>
                      <a:r>
                        <a:rPr lang="en-US" sz="2000" dirty="0">
                          <a:latin typeface="Arial" charset="0"/>
                          <a:ea typeface="Arial" charset="0"/>
                          <a:cs typeface="Arial" charset="0"/>
                        </a:rPr>
                        <a:t>Screen</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All</a:t>
                      </a:r>
                      <a:r>
                        <a:rPr lang="en-US" sz="1800" baseline="0" dirty="0">
                          <a:latin typeface="Arial" charset="0"/>
                          <a:ea typeface="Arial" charset="0"/>
                          <a:cs typeface="Arial" charset="0"/>
                        </a:rPr>
                        <a:t> patients, at various points of development and age</a:t>
                      </a:r>
                    </a:p>
                    <a:p>
                      <a:r>
                        <a:rPr lang="en-US" sz="1800" baseline="0" dirty="0">
                          <a:latin typeface="Arial" charset="0"/>
                          <a:ea typeface="Arial" charset="0"/>
                          <a:cs typeface="Arial" charset="0"/>
                        </a:rPr>
                        <a:t>All children with mood, behavior, and school problems</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2"/>
                  </a:ext>
                </a:extLst>
              </a:tr>
              <a:tr h="535135">
                <a:tc>
                  <a:txBody>
                    <a:bodyPr/>
                    <a:lstStyle/>
                    <a:p>
                      <a:r>
                        <a:rPr lang="en-US" sz="2000" dirty="0">
                          <a:latin typeface="Arial" charset="0"/>
                          <a:ea typeface="Arial" charset="0"/>
                          <a:cs typeface="Arial" charset="0"/>
                        </a:rPr>
                        <a:t>Identify</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Become</a:t>
                      </a:r>
                      <a:r>
                        <a:rPr lang="en-US" sz="1800" baseline="0" dirty="0">
                          <a:latin typeface="Arial" charset="0"/>
                          <a:ea typeface="Arial" charset="0"/>
                          <a:cs typeface="Arial" charset="0"/>
                        </a:rPr>
                        <a:t> comfortable; take a more detailed gender history</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3"/>
                  </a:ext>
                </a:extLst>
              </a:tr>
              <a:tr h="349000">
                <a:tc>
                  <a:txBody>
                    <a:bodyPr/>
                    <a:lstStyle/>
                    <a:p>
                      <a:r>
                        <a:rPr lang="en-US" sz="2000" dirty="0">
                          <a:latin typeface="Arial" charset="0"/>
                          <a:ea typeface="Arial" charset="0"/>
                          <a:cs typeface="Arial" charset="0"/>
                        </a:rPr>
                        <a:t>Offer primary care</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Promote open disclosure and</a:t>
                      </a:r>
                      <a:r>
                        <a:rPr lang="en-US" sz="1800" baseline="0" dirty="0">
                          <a:latin typeface="Arial" charset="0"/>
                          <a:ea typeface="Arial" charset="0"/>
                          <a:cs typeface="Arial" charset="0"/>
                        </a:rPr>
                        <a:t> acceptance</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4"/>
                  </a:ext>
                </a:extLst>
              </a:tr>
              <a:tr h="628202">
                <a:tc>
                  <a:txBody>
                    <a:bodyPr/>
                    <a:lstStyle/>
                    <a:p>
                      <a:r>
                        <a:rPr lang="en-US" sz="2000" dirty="0">
                          <a:latin typeface="Arial" charset="0"/>
                          <a:ea typeface="Arial" charset="0"/>
                          <a:cs typeface="Arial" charset="0"/>
                        </a:rPr>
                        <a:t>Offer referrals &amp; resources</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Offer gender care and/or referral to gender</a:t>
                      </a:r>
                      <a:r>
                        <a:rPr lang="en-US" sz="1800" baseline="0" dirty="0">
                          <a:latin typeface="Arial" charset="0"/>
                          <a:ea typeface="Arial" charset="0"/>
                          <a:cs typeface="Arial" charset="0"/>
                        </a:rPr>
                        <a:t> experts</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5"/>
                  </a:ext>
                </a:extLst>
              </a:tr>
              <a:tr h="589547">
                <a:tc>
                  <a:txBody>
                    <a:bodyPr/>
                    <a:lstStyle/>
                    <a:p>
                      <a:r>
                        <a:rPr lang="en-US" sz="2000" dirty="0">
                          <a:latin typeface="Arial" charset="0"/>
                          <a:ea typeface="Arial" charset="0"/>
                          <a:cs typeface="Arial" charset="0"/>
                        </a:rPr>
                        <a:t>Advocacy</a:t>
                      </a:r>
                    </a:p>
                  </a:txBody>
                  <a:tcPr marT="0" marB="0" anchor="ctr">
                    <a:solidFill>
                      <a:schemeClr val="tx2">
                        <a:lumMod val="40000"/>
                        <a:lumOff val="60000"/>
                      </a:schemeClr>
                    </a:solidFill>
                  </a:tcPr>
                </a:tc>
                <a:tc>
                  <a:txBody>
                    <a:bodyPr/>
                    <a:lstStyle/>
                    <a:p>
                      <a:r>
                        <a:rPr lang="en-US" sz="1800" dirty="0">
                          <a:latin typeface="Arial" charset="0"/>
                          <a:ea typeface="Arial" charset="0"/>
                          <a:cs typeface="Arial" charset="0"/>
                        </a:rPr>
                        <a:t>Promote diversity in you</a:t>
                      </a:r>
                      <a:r>
                        <a:rPr lang="en-US" sz="1800" baseline="0" dirty="0">
                          <a:latin typeface="Arial" charset="0"/>
                          <a:ea typeface="Arial" charset="0"/>
                          <a:cs typeface="Arial" charset="0"/>
                        </a:rPr>
                        <a:t>r professional and personal communities</a:t>
                      </a:r>
                      <a:endParaRPr lang="en-US" sz="1800" dirty="0">
                        <a:latin typeface="Arial" charset="0"/>
                        <a:ea typeface="Arial" charset="0"/>
                        <a:cs typeface="Arial" charset="0"/>
                      </a:endParaRPr>
                    </a:p>
                  </a:txBody>
                  <a:tcPr marT="0" marB="0" anchor="ctr">
                    <a:solidFill>
                      <a:schemeClr val="tx2">
                        <a:lumMod val="40000"/>
                        <a:lumOff val="60000"/>
                      </a:schemeClr>
                    </a:solidFill>
                  </a:tcPr>
                </a:tc>
                <a:extLst>
                  <a:ext uri="{0D108BD9-81ED-4DB2-BD59-A6C34878D82A}">
                    <a16:rowId xmlns="" xmlns:a16="http://schemas.microsoft.com/office/drawing/2014/main" val="10006"/>
                  </a:ext>
                </a:extLst>
              </a:tr>
            </a:tbl>
          </a:graphicData>
        </a:graphic>
      </p:graphicFrame>
      <p:sp>
        <p:nvSpPr>
          <p:cNvPr id="6" name="Rectangle 5"/>
          <p:cNvSpPr/>
          <p:nvPr/>
        </p:nvSpPr>
        <p:spPr>
          <a:xfrm>
            <a:off x="1084450" y="673495"/>
            <a:ext cx="9616888" cy="769441"/>
          </a:xfrm>
          <a:prstGeom prst="rect">
            <a:avLst/>
          </a:prstGeom>
        </p:spPr>
        <p:txBody>
          <a:bodyPr wrap="square">
            <a:spAutoFit/>
          </a:bodyPr>
          <a:lstStyle/>
          <a:p>
            <a:r>
              <a:rPr lang="en-US" sz="4400">
                <a:solidFill>
                  <a:schemeClr val="accent1"/>
                </a:solidFill>
                <a:latin typeface="Times New Roman" charset="0"/>
                <a:ea typeface="Times New Roman" charset="0"/>
                <a:cs typeface="Times New Roman" charset="0"/>
              </a:rPr>
              <a:t>What Health Care Providers Can Do…</a:t>
            </a:r>
            <a:endParaRPr lang="en-US" sz="4400" dirty="0">
              <a:solidFill>
                <a:schemeClr val="accent1"/>
              </a:solidFill>
              <a:latin typeface="Times New Roman" charset="0"/>
              <a:ea typeface="Times New Roman" charset="0"/>
              <a:cs typeface="Times New Roman" charset="0"/>
            </a:endParaRPr>
          </a:p>
        </p:txBody>
      </p:sp>
      <p:sp>
        <p:nvSpPr>
          <p:cNvPr id="8" name="Slide Number Placeholder 7"/>
          <p:cNvSpPr>
            <a:spLocks noGrp="1"/>
          </p:cNvSpPr>
          <p:nvPr>
            <p:ph type="sldNum" sz="quarter" idx="14"/>
          </p:nvPr>
        </p:nvSpPr>
        <p:spPr/>
        <p:txBody>
          <a:bodyPr/>
          <a:lstStyle/>
          <a:p>
            <a:fld id="{B51F072F-37B6-45A2-9687-725991B954A3}" type="slidenum">
              <a:rPr lang="en-US" smtClean="0"/>
              <a:pPr/>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C04DF94-FDD4-413A-A5C5-822D0CC0CE3A}"/>
              </a:ext>
            </a:extLst>
          </p:cNvPr>
          <p:cNvSpPr>
            <a:spLocks noGrp="1"/>
          </p:cNvSpPr>
          <p:nvPr>
            <p:ph type="title"/>
          </p:nvPr>
        </p:nvSpPr>
        <p:spPr/>
        <p:txBody>
          <a:bodyPr/>
          <a:lstStyle/>
          <a:p>
            <a:r>
              <a:rPr lang="en-US" dirty="0"/>
              <a:t>Trans Supportive Culture</a:t>
            </a:r>
          </a:p>
        </p:txBody>
      </p:sp>
      <p:sp>
        <p:nvSpPr>
          <p:cNvPr id="4" name="Slide Number Placeholder 3">
            <a:extLst>
              <a:ext uri="{FF2B5EF4-FFF2-40B4-BE49-F238E27FC236}">
                <a16:creationId xmlns="" xmlns:a16="http://schemas.microsoft.com/office/drawing/2014/main" id="{BB95CE33-1AB8-423F-828F-3B5035F365B6}"/>
              </a:ext>
            </a:extLst>
          </p:cNvPr>
          <p:cNvSpPr>
            <a:spLocks noGrp="1"/>
          </p:cNvSpPr>
          <p:nvPr>
            <p:ph type="sldNum" sz="quarter" idx="12"/>
          </p:nvPr>
        </p:nvSpPr>
        <p:spPr/>
        <p:txBody>
          <a:bodyPr/>
          <a:lstStyle/>
          <a:p>
            <a:fld id="{B51F072F-37B6-45A2-9687-725991B954A3}" type="slidenum">
              <a:rPr lang="en-US" smtClean="0"/>
              <a:pPr/>
              <a:t>121</a:t>
            </a:fld>
            <a:endParaRPr lang="en-US"/>
          </a:p>
        </p:txBody>
      </p:sp>
      <p:pic>
        <p:nvPicPr>
          <p:cNvPr id="9" name="Picture 8">
            <a:extLst>
              <a:ext uri="{FF2B5EF4-FFF2-40B4-BE49-F238E27FC236}">
                <a16:creationId xmlns="" xmlns:a16="http://schemas.microsoft.com/office/drawing/2014/main" id="{A89AD92A-8214-4CED-A602-ACB246BE8786}"/>
              </a:ext>
            </a:extLst>
          </p:cNvPr>
          <p:cNvPicPr>
            <a:picLocks noChangeAspect="1"/>
          </p:cNvPicPr>
          <p:nvPr/>
        </p:nvPicPr>
        <p:blipFill>
          <a:blip r:embed="rId2"/>
          <a:stretch>
            <a:fillRect/>
          </a:stretch>
        </p:blipFill>
        <p:spPr>
          <a:xfrm>
            <a:off x="8275423" y="1123837"/>
            <a:ext cx="2810218" cy="2810218"/>
          </a:xfrm>
          <a:prstGeom prst="rect">
            <a:avLst/>
          </a:prstGeom>
        </p:spPr>
      </p:pic>
      <p:pic>
        <p:nvPicPr>
          <p:cNvPr id="11" name="Content Placeholder 10">
            <a:extLst>
              <a:ext uri="{FF2B5EF4-FFF2-40B4-BE49-F238E27FC236}">
                <a16:creationId xmlns="" xmlns:a16="http://schemas.microsoft.com/office/drawing/2014/main" id="{AF364741-113C-44DA-ADA2-7B8D548AA322}"/>
              </a:ext>
            </a:extLst>
          </p:cNvPr>
          <p:cNvPicPr>
            <a:picLocks noGrp="1" noChangeAspect="1"/>
          </p:cNvPicPr>
          <p:nvPr>
            <p:ph idx="1"/>
          </p:nvPr>
        </p:nvPicPr>
        <p:blipFill>
          <a:blip r:embed="rId3"/>
          <a:stretch>
            <a:fillRect/>
          </a:stretch>
        </p:blipFill>
        <p:spPr>
          <a:xfrm>
            <a:off x="4329431" y="3721951"/>
            <a:ext cx="2816962" cy="2816962"/>
          </a:xfrm>
          <a:prstGeom prst="rect">
            <a:avLst/>
          </a:prstGeom>
        </p:spPr>
      </p:pic>
      <p:pic>
        <p:nvPicPr>
          <p:cNvPr id="12" name="Picture 11">
            <a:extLst>
              <a:ext uri="{FF2B5EF4-FFF2-40B4-BE49-F238E27FC236}">
                <a16:creationId xmlns="" xmlns:a16="http://schemas.microsoft.com/office/drawing/2014/main" id="{E12A003E-7172-42E0-9A46-9721EB422E09}"/>
              </a:ext>
            </a:extLst>
          </p:cNvPr>
          <p:cNvPicPr>
            <a:picLocks noChangeAspect="1"/>
          </p:cNvPicPr>
          <p:nvPr/>
        </p:nvPicPr>
        <p:blipFill>
          <a:blip r:embed="rId4"/>
          <a:stretch>
            <a:fillRect/>
          </a:stretch>
        </p:blipFill>
        <p:spPr>
          <a:xfrm>
            <a:off x="4183694" y="140331"/>
            <a:ext cx="3108436" cy="2931130"/>
          </a:xfrm>
          <a:prstGeom prst="rect">
            <a:avLst/>
          </a:prstGeom>
        </p:spPr>
      </p:pic>
    </p:spTree>
    <p:extLst>
      <p:ext uri="{BB962C8B-B14F-4D97-AF65-F5344CB8AC3E}">
        <p14:creationId xmlns:p14="http://schemas.microsoft.com/office/powerpoint/2010/main" val="28864892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itle 1"/>
          <p:cNvSpPr>
            <a:spLocks noGrp="1"/>
          </p:cNvSpPr>
          <p:nvPr>
            <p:ph type="title"/>
          </p:nvPr>
        </p:nvSpPr>
        <p:spPr/>
        <p:txBody>
          <a:bodyPr>
            <a:normAutofit/>
          </a:bodyPr>
          <a:lstStyle/>
          <a:p>
            <a:r>
              <a:rPr lang="en-US" dirty="0"/>
              <a:t>Transgender Youth Take-Home Points</a:t>
            </a:r>
          </a:p>
        </p:txBody>
      </p:sp>
      <p:sp>
        <p:nvSpPr>
          <p:cNvPr id="107522" name="Content Placeholder 2"/>
          <p:cNvSpPr>
            <a:spLocks noGrp="1"/>
          </p:cNvSpPr>
          <p:nvPr>
            <p:ph sz="quarter" idx="10"/>
          </p:nvPr>
        </p:nvSpPr>
        <p:spPr>
          <a:xfrm>
            <a:off x="3824288" y="1381507"/>
            <a:ext cx="7772400" cy="4267200"/>
          </a:xfrm>
        </p:spPr>
        <p:txBody>
          <a:bodyPr>
            <a:normAutofit lnSpcReduction="10000"/>
          </a:bodyPr>
          <a:lstStyle/>
          <a:p>
            <a:r>
              <a:rPr lang="en-US" sz="2200" dirty="0"/>
              <a:t>Screening for gender issues, like sexual health concerns, important throughout life span</a:t>
            </a:r>
          </a:p>
          <a:p>
            <a:endParaRPr lang="en-US" sz="2200" dirty="0"/>
          </a:p>
          <a:p>
            <a:r>
              <a:rPr lang="en-US" sz="2200" dirty="0"/>
              <a:t>Medical management of treatment, including hormones, safer than self-prescribing</a:t>
            </a:r>
          </a:p>
          <a:p>
            <a:endParaRPr lang="en-US" sz="2200" dirty="0"/>
          </a:p>
          <a:p>
            <a:r>
              <a:rPr lang="en-US" sz="2200" dirty="0"/>
              <a:t>Mental health and support is important</a:t>
            </a:r>
          </a:p>
          <a:p>
            <a:endParaRPr lang="en-US" sz="2200" dirty="0"/>
          </a:p>
          <a:p>
            <a:r>
              <a:rPr lang="en-US" sz="2200" dirty="0"/>
              <a:t>STI and other health care maintenance continue</a:t>
            </a:r>
          </a:p>
          <a:p>
            <a:endParaRPr lang="en-US" sz="2200" dirty="0"/>
          </a:p>
          <a:p>
            <a:r>
              <a:rPr lang="en-US" sz="2200" dirty="0"/>
              <a:t>Recognize vocational, financial, and social discrimination</a:t>
            </a:r>
          </a:p>
        </p:txBody>
      </p:sp>
      <p:sp>
        <p:nvSpPr>
          <p:cNvPr id="2" name="Slide Number Placeholder 1"/>
          <p:cNvSpPr>
            <a:spLocks noGrp="1"/>
          </p:cNvSpPr>
          <p:nvPr>
            <p:ph type="sldNum" sz="quarter" idx="12"/>
          </p:nvPr>
        </p:nvSpPr>
        <p:spPr/>
        <p:txBody>
          <a:bodyPr/>
          <a:lstStyle/>
          <a:p>
            <a:fld id="{B51F072F-37B6-45A2-9687-725991B954A3}" type="slidenum">
              <a:rPr lang="en-US" smtClean="0"/>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2" y="1843087"/>
            <a:ext cx="3290888" cy="3171825"/>
          </a:xfrm>
        </p:spPr>
        <p:txBody>
          <a:bodyPr>
            <a:normAutofit/>
          </a:bodyPr>
          <a:lstStyle/>
          <a:p>
            <a:r>
              <a:rPr lang="en-US" dirty="0">
                <a:solidFill>
                  <a:schemeClr val="bg1"/>
                </a:solidFill>
              </a:rPr>
              <a:t>Resources on Transgender Health Care</a:t>
            </a:r>
          </a:p>
        </p:txBody>
      </p:sp>
      <p:sp>
        <p:nvSpPr>
          <p:cNvPr id="3" name="Content Placeholder 2"/>
          <p:cNvSpPr>
            <a:spLocks noGrp="1"/>
          </p:cNvSpPr>
          <p:nvPr>
            <p:ph sz="quarter" idx="10"/>
          </p:nvPr>
        </p:nvSpPr>
        <p:spPr>
          <a:xfrm>
            <a:off x="3987839" y="1609725"/>
            <a:ext cx="7261185" cy="4267200"/>
          </a:xfrm>
        </p:spPr>
        <p:txBody>
          <a:bodyPr>
            <a:normAutofit lnSpcReduction="10000"/>
          </a:bodyPr>
          <a:lstStyle/>
          <a:p>
            <a:r>
              <a:rPr lang="en-US" dirty="0"/>
              <a:t>World Professional Association for Transgender Health </a:t>
            </a:r>
            <a:r>
              <a:rPr lang="en-US" dirty="0">
                <a:hlinkClick r:id="rId2"/>
              </a:rPr>
              <a:t>www.wpath.org</a:t>
            </a:r>
            <a:endParaRPr lang="en-US" dirty="0"/>
          </a:p>
          <a:p>
            <a:r>
              <a:rPr lang="en-US" dirty="0"/>
              <a:t>Vancouver Coastal Health Guidelines for Transgender Care </a:t>
            </a:r>
            <a:r>
              <a:rPr lang="en-US" dirty="0">
                <a:hlinkClick r:id="rId3" action="ppaction://hlinkfile"/>
              </a:rPr>
              <a:t>transhealth.vch.ca</a:t>
            </a:r>
            <a:endParaRPr lang="en-US" dirty="0"/>
          </a:p>
          <a:p>
            <a:r>
              <a:rPr lang="en-US" dirty="0"/>
              <a:t>The Fenway Guide to LGBT Health, American College of Physicians </a:t>
            </a:r>
            <a:r>
              <a:rPr lang="en-US" dirty="0">
                <a:hlinkClick r:id="rId4"/>
              </a:rPr>
              <a:t>www.amazon.com/Fenway-Lesbian-Bisexual-Transgender-Health/dp/193051395X</a:t>
            </a:r>
            <a:endParaRPr lang="en-US" dirty="0"/>
          </a:p>
          <a:p>
            <a:r>
              <a:rPr lang="en-US" dirty="0"/>
              <a:t>Center of Excellence for Transgender Health </a:t>
            </a:r>
            <a:r>
              <a:rPr lang="en-US" dirty="0">
                <a:solidFill>
                  <a:schemeClr val="accent1">
                    <a:lumMod val="75000"/>
                  </a:schemeClr>
                </a:solidFill>
              </a:rPr>
              <a:t>http://transhealth.ucsf.edu/</a:t>
            </a:r>
          </a:p>
          <a:p>
            <a:r>
              <a:rPr lang="en-US" dirty="0"/>
              <a:t>Transgender Law Center Health Care Issues </a:t>
            </a:r>
            <a:r>
              <a:rPr lang="en-US" dirty="0">
                <a:hlinkClick r:id="rId5"/>
              </a:rPr>
              <a:t>www.transgenderlawcenter.org/issues/health</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B51F072F-37B6-45A2-9687-725991B954A3}" type="slidenum">
              <a:rPr lang="en-US" smtClean="0"/>
              <a:pPr/>
              <a:t>123</a:t>
            </a:fld>
            <a:endParaRPr lang="en-US"/>
          </a:p>
        </p:txBody>
      </p:sp>
    </p:spTree>
    <p:extLst>
      <p:ext uri="{BB962C8B-B14F-4D97-AF65-F5344CB8AC3E}">
        <p14:creationId xmlns:p14="http://schemas.microsoft.com/office/powerpoint/2010/main" val="14699466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4"/>
          <p:cNvSpPr>
            <a:spLocks noGrp="1" noChangeArrowheads="1"/>
          </p:cNvSpPr>
          <p:nvPr>
            <p:ph type="title"/>
          </p:nvPr>
        </p:nvSpPr>
        <p:spPr>
          <a:xfrm>
            <a:off x="323850" y="2000249"/>
            <a:ext cx="2847975" cy="3271837"/>
          </a:xfrm>
        </p:spPr>
        <p:txBody>
          <a:bodyPr>
            <a:noAutofit/>
          </a:bodyPr>
          <a:lstStyle/>
          <a:p>
            <a:r>
              <a:rPr lang="en-US" dirty="0"/>
              <a:t>Provider Resources—Transgender Health</a:t>
            </a:r>
          </a:p>
        </p:txBody>
      </p:sp>
      <p:sp>
        <p:nvSpPr>
          <p:cNvPr id="110594" name="Rectangle 5"/>
          <p:cNvSpPr>
            <a:spLocks noGrp="1" noChangeArrowheads="1"/>
          </p:cNvSpPr>
          <p:nvPr>
            <p:ph sz="quarter" idx="10"/>
          </p:nvPr>
        </p:nvSpPr>
        <p:spPr>
          <a:xfrm>
            <a:off x="4016414" y="1638300"/>
            <a:ext cx="7261185" cy="4267200"/>
          </a:xfrm>
        </p:spPr>
        <p:txBody>
          <a:bodyPr>
            <a:normAutofit lnSpcReduction="10000"/>
          </a:bodyPr>
          <a:lstStyle/>
          <a:p>
            <a:endParaRPr lang="en-US" dirty="0"/>
          </a:p>
          <a:p>
            <a:r>
              <a:rPr lang="en-US" dirty="0"/>
              <a:t>National Center for Transgender Equality </a:t>
            </a:r>
            <a:r>
              <a:rPr lang="en-US" dirty="0">
                <a:hlinkClick r:id="rId3"/>
              </a:rPr>
              <a:t>www.transequality.org</a:t>
            </a:r>
            <a:endParaRPr lang="en-US" dirty="0"/>
          </a:p>
          <a:p>
            <a:endParaRPr lang="en-US" dirty="0"/>
          </a:p>
          <a:p>
            <a:r>
              <a:rPr lang="en-US" dirty="0">
                <a:hlinkClick r:id="rId4" action="ppaction://hlinkfile"/>
              </a:rPr>
              <a:t>cdc.gov/</a:t>
            </a:r>
            <a:r>
              <a:rPr lang="en-US" dirty="0" err="1">
                <a:hlinkClick r:id="rId4" action="ppaction://hlinkfile"/>
              </a:rPr>
              <a:t>lgbthealth</a:t>
            </a:r>
            <a:r>
              <a:rPr lang="en-US" dirty="0">
                <a:hlinkClick r:id="rId4" action="ppaction://hlinkfile"/>
              </a:rPr>
              <a:t>/transgender.htm</a:t>
            </a:r>
            <a:endParaRPr lang="en-US" dirty="0"/>
          </a:p>
          <a:p>
            <a:endParaRPr lang="en-US" dirty="0"/>
          </a:p>
          <a:p>
            <a:r>
              <a:rPr lang="en-US" dirty="0">
                <a:hlinkClick r:id="rId5" action="ppaction://hlinkfile"/>
              </a:rPr>
              <a:t>transbodies.com</a:t>
            </a:r>
            <a:endParaRPr lang="en-US" dirty="0"/>
          </a:p>
          <a:p>
            <a:endParaRPr lang="en-US" dirty="0"/>
          </a:p>
          <a:p>
            <a:r>
              <a:rPr lang="en-US" dirty="0"/>
              <a:t>Freeing Ourselves  A Guide to Health &amp; Self Love for Brown Bois:  </a:t>
            </a:r>
            <a:r>
              <a:rPr lang="en-US" dirty="0">
                <a:hlinkClick r:id="rId6"/>
              </a:rPr>
              <a:t>www.brownboiproject.org</a:t>
            </a:r>
            <a:endParaRPr lang="en-US" dirty="0"/>
          </a:p>
          <a:p>
            <a:endParaRPr lang="en-US" sz="2000"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124</a:t>
            </a:fld>
            <a:endParaRPr lang="en-US"/>
          </a:p>
        </p:txBody>
      </p:sp>
    </p:spTree>
    <p:extLst>
      <p:ext uri="{BB962C8B-B14F-4D97-AF65-F5344CB8AC3E}">
        <p14:creationId xmlns:p14="http://schemas.microsoft.com/office/powerpoint/2010/main" val="39409743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Trainings on Transgender Health</a:t>
            </a:r>
            <a:endParaRPr lang="en-US" sz="4400" dirty="0"/>
          </a:p>
        </p:txBody>
      </p:sp>
      <p:sp>
        <p:nvSpPr>
          <p:cNvPr id="3" name="Content Placeholder 2"/>
          <p:cNvSpPr>
            <a:spLocks noGrp="1"/>
          </p:cNvSpPr>
          <p:nvPr>
            <p:ph sz="quarter" idx="10"/>
          </p:nvPr>
        </p:nvSpPr>
        <p:spPr/>
        <p:txBody>
          <a:bodyPr/>
          <a:lstStyle/>
          <a:p>
            <a:r>
              <a:rPr lang="en-US" sz="2000" dirty="0"/>
              <a:t>Physicians for Reproductive Health Adolescent Reproductive and Sexual Health Education Program:  </a:t>
            </a:r>
            <a:r>
              <a:rPr lang="en-US" sz="2000" dirty="0">
                <a:hlinkClick r:id="rId2"/>
              </a:rPr>
              <a:t>prh.org/teen-reproductive-health/</a:t>
            </a:r>
            <a:r>
              <a:rPr lang="en-US" sz="2000" dirty="0" err="1">
                <a:hlinkClick r:id="rId2"/>
              </a:rPr>
              <a:t>arshep</a:t>
            </a:r>
            <a:r>
              <a:rPr lang="en-US" sz="2000" dirty="0">
                <a:hlinkClick r:id="rId2"/>
              </a:rPr>
              <a:t>-explained/</a:t>
            </a:r>
            <a:r>
              <a:rPr lang="en-US" sz="2000" dirty="0"/>
              <a:t> </a:t>
            </a:r>
          </a:p>
          <a:p>
            <a:r>
              <a:rPr lang="en-US" sz="2000" dirty="0"/>
              <a:t>Massachusetts Transgender Political Coalition: </a:t>
            </a:r>
            <a:r>
              <a:rPr lang="en-US" sz="2000" dirty="0">
                <a:hlinkClick r:id="rId3"/>
              </a:rPr>
              <a:t>www.masstpc.org/projects/trainings.shtml</a:t>
            </a:r>
            <a:endParaRPr lang="en-US" sz="2000" dirty="0"/>
          </a:p>
          <a:p>
            <a:r>
              <a:rPr lang="en-US" sz="2000" dirty="0"/>
              <a:t>The National LGBT Health Education Center: </a:t>
            </a:r>
            <a:r>
              <a:rPr lang="en-US" sz="2000" dirty="0">
                <a:hlinkClick r:id="rId4"/>
              </a:rPr>
              <a:t>www.lgbthealtheducation.org</a:t>
            </a:r>
            <a:endParaRPr lang="en-US" sz="2000" dirty="0"/>
          </a:p>
          <a:p>
            <a:r>
              <a:rPr lang="en-US" sz="2000" dirty="0"/>
              <a:t>Center of Excellence for Transgender Health: </a:t>
            </a:r>
            <a:r>
              <a:rPr lang="en-US" sz="2000" dirty="0">
                <a:hlinkClick r:id="rId5"/>
              </a:rPr>
              <a:t>www.transhealth.ucsf.edu</a:t>
            </a:r>
            <a:endParaRPr lang="en-US" sz="2000" dirty="0"/>
          </a:p>
          <a:p>
            <a:r>
              <a:rPr lang="en-US" sz="2000" dirty="0" err="1"/>
              <a:t>Callen-Lorde</a:t>
            </a:r>
            <a:r>
              <a:rPr lang="en-US" sz="2000" dirty="0"/>
              <a:t> Community Health Center: </a:t>
            </a:r>
            <a:r>
              <a:rPr lang="en-US" sz="2000" dirty="0">
                <a:hlinkClick r:id="rId6"/>
              </a:rPr>
              <a:t>www.callen-lorde.org/transgender-health-training</a:t>
            </a:r>
            <a:endParaRPr lang="en-US" sz="2000" dirty="0"/>
          </a:p>
        </p:txBody>
      </p:sp>
      <p:sp>
        <p:nvSpPr>
          <p:cNvPr id="4" name="Slide Number Placeholder 3"/>
          <p:cNvSpPr>
            <a:spLocks noGrp="1"/>
          </p:cNvSpPr>
          <p:nvPr>
            <p:ph type="sldNum" sz="quarter" idx="12"/>
          </p:nvPr>
        </p:nvSpPr>
        <p:spPr/>
        <p:txBody>
          <a:bodyPr/>
          <a:lstStyle/>
          <a:p>
            <a:fld id="{B51F072F-37B6-45A2-9687-725991B954A3}" type="slidenum">
              <a:rPr lang="en-US" smtClean="0"/>
              <a:pPr/>
              <a:t>125</a:t>
            </a:fld>
            <a:endParaRPr lang="en-US"/>
          </a:p>
        </p:txBody>
      </p:sp>
    </p:spTree>
    <p:extLst>
      <p:ext uri="{BB962C8B-B14F-4D97-AF65-F5344CB8AC3E}">
        <p14:creationId xmlns:p14="http://schemas.microsoft.com/office/powerpoint/2010/main" val="13913382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Resources: Changing Name and Gender</a:t>
            </a:r>
            <a:endParaRPr lang="en-US" sz="4400" dirty="0"/>
          </a:p>
        </p:txBody>
      </p:sp>
      <p:sp>
        <p:nvSpPr>
          <p:cNvPr id="3" name="Content Placeholder 2"/>
          <p:cNvSpPr>
            <a:spLocks noGrp="1"/>
          </p:cNvSpPr>
          <p:nvPr>
            <p:ph sz="quarter" idx="10"/>
          </p:nvPr>
        </p:nvSpPr>
        <p:spPr>
          <a:xfrm>
            <a:off x="3859251" y="1595437"/>
            <a:ext cx="7261185" cy="4267200"/>
          </a:xfrm>
        </p:spPr>
        <p:txBody>
          <a:bodyPr/>
          <a:lstStyle/>
          <a:p>
            <a:r>
              <a:rPr lang="en-US" dirty="0"/>
              <a:t>Massachusetts Transgender Political Coalition: </a:t>
            </a:r>
            <a:r>
              <a:rPr lang="en-US" dirty="0">
                <a:hlinkClick r:id="rId2"/>
              </a:rPr>
              <a:t>www.masstpc.org/publications</a:t>
            </a:r>
            <a:endParaRPr lang="en-US" dirty="0"/>
          </a:p>
          <a:p>
            <a:r>
              <a:rPr lang="en-US" dirty="0"/>
              <a:t>The Name Change Project from the Transgender Legal Defense and Education Fund: </a:t>
            </a:r>
            <a:r>
              <a:rPr lang="en-US" dirty="0">
                <a:hlinkClick r:id="rId3"/>
              </a:rPr>
              <a:t>www.transgenderlegal.org/work_show.php?id=7</a:t>
            </a:r>
            <a:endParaRPr lang="en-US" dirty="0"/>
          </a:p>
          <a:p>
            <a:r>
              <a:rPr lang="en-US" dirty="0"/>
              <a:t>Transgender Law Center: </a:t>
            </a:r>
            <a:r>
              <a:rPr lang="en-US" dirty="0">
                <a:hlinkClick r:id="rId4"/>
              </a:rPr>
              <a:t>www.transgenderlawcenter.org</a:t>
            </a:r>
            <a:endParaRPr lang="en-US" dirty="0"/>
          </a:p>
          <a:p>
            <a:r>
              <a:rPr lang="en-US" dirty="0"/>
              <a:t>Health Care Rights and Transgender People: </a:t>
            </a:r>
            <a:r>
              <a:rPr lang="en-US" dirty="0">
                <a:hlinkClick r:id="rId5"/>
              </a:rPr>
              <a:t>www.transequality.org/Resources/HealthCareRight_UpdatedAug2012_FINAL.pdf</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B51F072F-37B6-45A2-9687-725991B954A3}" type="slidenum">
              <a:rPr lang="en-US" smtClean="0"/>
              <a:pPr/>
              <a:t>126</a:t>
            </a:fld>
            <a:endParaRPr lang="en-US"/>
          </a:p>
        </p:txBody>
      </p:sp>
    </p:spTree>
    <p:extLst>
      <p:ext uri="{BB962C8B-B14F-4D97-AF65-F5344CB8AC3E}">
        <p14:creationId xmlns:p14="http://schemas.microsoft.com/office/powerpoint/2010/main" val="28494948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Insurance and Billing Information</a:t>
            </a:r>
            <a:endParaRPr lang="en-US" sz="4400" dirty="0"/>
          </a:p>
        </p:txBody>
      </p:sp>
      <p:sp>
        <p:nvSpPr>
          <p:cNvPr id="3" name="Content Placeholder 2"/>
          <p:cNvSpPr>
            <a:spLocks noGrp="1"/>
          </p:cNvSpPr>
          <p:nvPr>
            <p:ph sz="quarter" idx="10"/>
          </p:nvPr>
        </p:nvSpPr>
        <p:spPr/>
        <p:txBody>
          <a:bodyPr>
            <a:normAutofit lnSpcReduction="10000"/>
          </a:bodyPr>
          <a:lstStyle/>
          <a:p>
            <a:r>
              <a:rPr lang="en-US"/>
              <a:t>Medicare Benefits and Transgender People: </a:t>
            </a:r>
            <a:r>
              <a:rPr lang="en-US" dirty="0">
                <a:hlinkClick r:id="rId2"/>
              </a:rPr>
              <a:t>www.transequality.org/Resources/MedicareBenefitsAndTransPeople_Aug2011_FINAL.pdf</a:t>
            </a:r>
            <a:endParaRPr lang="en-US" dirty="0"/>
          </a:p>
          <a:p>
            <a:r>
              <a:rPr lang="en-US" dirty="0"/>
              <a:t>Human Rights Campaign: Finding Insurance for Transgender-Related Healthcare (list of links to the carriers’ websites where major guidelines for transgender-related treatments are openly available): </a:t>
            </a:r>
            <a:r>
              <a:rPr lang="en-US" dirty="0">
                <a:hlinkClick r:id="rId3"/>
              </a:rPr>
              <a:t>www.hrc.org/resources/entry/finding-insurance-for-transgender-related-healthcare</a:t>
            </a:r>
            <a:endParaRPr lang="en-US" dirty="0"/>
          </a:p>
          <a:p>
            <a:r>
              <a:rPr lang="en-US" dirty="0"/>
              <a:t>Department of Veteran’s Affairs Directive: Providing Health Care for Transgender and Intersex Veterans: </a:t>
            </a:r>
            <a:r>
              <a:rPr lang="en-US" dirty="0">
                <a:hlinkClick r:id="rId4" action="ppaction://hlinkfile"/>
              </a:rPr>
              <a:t>transequality.org/PDFs/VHA_Trans_Health.pdf</a:t>
            </a:r>
            <a:endParaRPr lang="en-US" dirty="0"/>
          </a:p>
        </p:txBody>
      </p:sp>
      <p:sp>
        <p:nvSpPr>
          <p:cNvPr id="4" name="Slide Number Placeholder 3"/>
          <p:cNvSpPr>
            <a:spLocks noGrp="1"/>
          </p:cNvSpPr>
          <p:nvPr>
            <p:ph type="sldNum" sz="quarter" idx="12"/>
          </p:nvPr>
        </p:nvSpPr>
        <p:spPr/>
        <p:txBody>
          <a:bodyPr/>
          <a:lstStyle/>
          <a:p>
            <a:fld id="{B51F072F-37B6-45A2-9687-725991B954A3}" type="slidenum">
              <a:rPr lang="en-US" smtClean="0"/>
              <a:pPr/>
              <a:t>127</a:t>
            </a:fld>
            <a:endParaRPr lang="en-US"/>
          </a:p>
        </p:txBody>
      </p:sp>
    </p:spTree>
    <p:extLst>
      <p:ext uri="{BB962C8B-B14F-4D97-AF65-F5344CB8AC3E}">
        <p14:creationId xmlns:p14="http://schemas.microsoft.com/office/powerpoint/2010/main" val="18483326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a:t>Questions?</a:t>
            </a:r>
          </a:p>
        </p:txBody>
      </p:sp>
      <p:sp>
        <p:nvSpPr>
          <p:cNvPr id="3" name="Rectangle 2"/>
          <p:cNvSpPr/>
          <p:nvPr/>
        </p:nvSpPr>
        <p:spPr>
          <a:xfrm>
            <a:off x="11495544" y="6368534"/>
            <a:ext cx="526106" cy="369332"/>
          </a:xfrm>
          <a:prstGeom prst="rect">
            <a:avLst/>
          </a:prstGeom>
        </p:spPr>
        <p:txBody>
          <a:bodyPr wrap="none">
            <a:spAutoFit/>
          </a:bodyPr>
          <a:lstStyle/>
          <a:p>
            <a:r>
              <a:rPr lang="en-US" dirty="0" smtClean="0">
                <a:solidFill>
                  <a:schemeClr val="tx2">
                    <a:lumMod val="60000"/>
                    <a:lumOff val="40000"/>
                  </a:schemeClr>
                </a:solidFill>
              </a:rPr>
              <a:t>128</a:t>
            </a:r>
            <a:endParaRPr lang="en-US" dirty="0">
              <a:solidFill>
                <a:schemeClr val="tx2">
                  <a:lumMod val="60000"/>
                  <a:lumOff val="40000"/>
                </a:schemeClr>
              </a:solidFill>
            </a:endParaRPr>
          </a:p>
        </p:txBody>
      </p:sp>
    </p:spTree>
    <p:extLst>
      <p:ext uri="{BB962C8B-B14F-4D97-AF65-F5344CB8AC3E}">
        <p14:creationId xmlns:p14="http://schemas.microsoft.com/office/powerpoint/2010/main" val="5995834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15375" y="6356350"/>
            <a:ext cx="3476625" cy="365125"/>
          </a:xfrm>
        </p:spPr>
        <p:txBody>
          <a:bodyPr/>
          <a:lstStyle/>
          <a:p>
            <a:fld id="{B51F072F-37B6-45A2-9687-725991B954A3}" type="slidenum">
              <a:rPr lang="en-US" smtClean="0"/>
              <a:pPr/>
              <a:t>129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63" y="1928395"/>
            <a:ext cx="8163633" cy="3172995"/>
          </a:xfrm>
          <a:prstGeom prst="rect">
            <a:avLst/>
          </a:prstGeom>
        </p:spPr>
      </p:pic>
    </p:spTree>
    <p:extLst>
      <p:ext uri="{BB962C8B-B14F-4D97-AF65-F5344CB8AC3E}">
        <p14:creationId xmlns:p14="http://schemas.microsoft.com/office/powerpoint/2010/main" val="2023495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Sexual Orientation Identities</a:t>
            </a:r>
          </a:p>
        </p:txBody>
      </p:sp>
      <p:graphicFrame>
        <p:nvGraphicFramePr>
          <p:cNvPr id="6" name="Diagram 5"/>
          <p:cNvGraphicFramePr/>
          <p:nvPr>
            <p:extLst>
              <p:ext uri="{D42A27DB-BD31-4B8C-83A1-F6EECF244321}">
                <p14:modId xmlns:p14="http://schemas.microsoft.com/office/powerpoint/2010/main" val="687409870"/>
              </p:ext>
            </p:extLst>
          </p:nvPr>
        </p:nvGraphicFramePr>
        <p:xfrm>
          <a:off x="3726611" y="681228"/>
          <a:ext cx="7775276"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B51F072F-37B6-45A2-9687-725991B954A3}" type="slidenum">
              <a:rPr lang="en-US" smtClean="0"/>
              <a:t>13</a:t>
            </a:fld>
            <a:endParaRPr lang="en-US"/>
          </a:p>
        </p:txBody>
      </p:sp>
    </p:spTree>
    <p:extLst>
      <p:ext uri="{BB962C8B-B14F-4D97-AF65-F5344CB8AC3E}">
        <p14:creationId xmlns:p14="http://schemas.microsoft.com/office/powerpoint/2010/main" val="8562414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a:t>Thank You!</a:t>
            </a:r>
          </a:p>
        </p:txBody>
      </p:sp>
      <p:sp>
        <p:nvSpPr>
          <p:cNvPr id="3" name="Rectangle 2"/>
          <p:cNvSpPr/>
          <p:nvPr/>
        </p:nvSpPr>
        <p:spPr>
          <a:xfrm>
            <a:off x="11533644" y="6381234"/>
            <a:ext cx="506036" cy="369332"/>
          </a:xfrm>
          <a:prstGeom prst="rect">
            <a:avLst/>
          </a:prstGeom>
        </p:spPr>
        <p:txBody>
          <a:bodyPr wrap="none">
            <a:spAutoFit/>
          </a:bodyPr>
          <a:lstStyle/>
          <a:p>
            <a:r>
              <a:rPr lang="en-US" dirty="0" smtClean="0">
                <a:solidFill>
                  <a:schemeClr val="tx2">
                    <a:lumMod val="60000"/>
                    <a:lumOff val="40000"/>
                  </a:schemeClr>
                </a:solidFill>
              </a:rPr>
              <a:t>130</a:t>
            </a:r>
            <a:endParaRPr lang="en-US" dirty="0">
              <a:solidFill>
                <a:schemeClr val="tx2">
                  <a:lumMod val="60000"/>
                  <a:lumOff val="40000"/>
                </a:schemeClr>
              </a:solidFill>
            </a:endParaRPr>
          </a:p>
        </p:txBody>
      </p:sp>
    </p:spTree>
    <p:extLst>
      <p:ext uri="{BB962C8B-B14F-4D97-AF65-F5344CB8AC3E}">
        <p14:creationId xmlns:p14="http://schemas.microsoft.com/office/powerpoint/2010/main" val="202877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2"/>
          <p:cNvSpPr>
            <a:spLocks noGrp="1"/>
          </p:cNvSpPr>
          <p:nvPr>
            <p:ph type="title" idx="4294967295"/>
          </p:nvPr>
        </p:nvSpPr>
        <p:spPr>
          <a:xfrm>
            <a:off x="3801375" y="734683"/>
            <a:ext cx="4738776" cy="1162050"/>
          </a:xfrm>
        </p:spPr>
        <p:txBody>
          <a:bodyPr>
            <a:noAutofit/>
          </a:bodyPr>
          <a:lstStyle/>
          <a:p>
            <a:r>
              <a:rPr lang="en-US">
                <a:solidFill>
                  <a:schemeClr val="accent1"/>
                </a:solidFill>
              </a:rPr>
              <a:t>Case 1 Patient “R” </a:t>
            </a:r>
            <a:endParaRPr lang="en-US" dirty="0">
              <a:solidFill>
                <a:schemeClr val="accent1"/>
              </a:solidFill>
            </a:endParaRPr>
          </a:p>
        </p:txBody>
      </p:sp>
      <p:sp>
        <p:nvSpPr>
          <p:cNvPr id="21507" name="Content Placeholder 2"/>
          <p:cNvSpPr>
            <a:spLocks noGrp="1"/>
          </p:cNvSpPr>
          <p:nvPr>
            <p:ph idx="1"/>
          </p:nvPr>
        </p:nvSpPr>
        <p:spPr>
          <a:xfrm>
            <a:off x="3801375" y="1112809"/>
            <a:ext cx="7609836" cy="4495800"/>
          </a:xfrm>
        </p:spPr>
        <p:txBody>
          <a:bodyPr/>
          <a:lstStyle/>
          <a:p>
            <a:pPr marL="57150" indent="0">
              <a:buNone/>
            </a:pPr>
            <a:r>
              <a:rPr lang="en-US" dirty="0">
                <a:latin typeface="Arial" charset="0"/>
              </a:rPr>
              <a:t>Questions to explore</a:t>
            </a:r>
          </a:p>
          <a:p>
            <a:pPr lvl="1"/>
            <a:r>
              <a:rPr lang="en-US" dirty="0">
                <a:latin typeface="Arial" charset="0"/>
              </a:rPr>
              <a:t>How does your child feel about their gender?</a:t>
            </a:r>
          </a:p>
          <a:p>
            <a:pPr lvl="1"/>
            <a:r>
              <a:rPr lang="en-US" dirty="0">
                <a:latin typeface="Arial" charset="0"/>
              </a:rPr>
              <a:t>Does your child feel, act, more masculine or feminine? </a:t>
            </a:r>
          </a:p>
          <a:p>
            <a:pPr lvl="1"/>
            <a:r>
              <a:rPr lang="en-US" dirty="0">
                <a:latin typeface="Arial" charset="0"/>
              </a:rPr>
              <a:t>What is your child’s preferred name?</a:t>
            </a:r>
          </a:p>
          <a:p>
            <a:pPr lvl="1"/>
            <a:r>
              <a:rPr lang="en-US" dirty="0">
                <a:latin typeface="Arial" charset="0"/>
              </a:rPr>
              <a:t>How can parents a child explore gender?</a:t>
            </a:r>
          </a:p>
          <a:p>
            <a:pPr lvl="1"/>
            <a:r>
              <a:rPr lang="en-US" dirty="0">
                <a:latin typeface="Arial" charset="0"/>
              </a:rPr>
              <a:t>How does your child feel about you concerns?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14</a:t>
            </a:fld>
            <a:endParaRPr lang="en-US"/>
          </a:p>
        </p:txBody>
      </p:sp>
      <p:pic>
        <p:nvPicPr>
          <p:cNvPr id="4" name="Picture 3">
            <a:extLst>
              <a:ext uri="{FF2B5EF4-FFF2-40B4-BE49-F238E27FC236}">
                <a16:creationId xmlns="" xmlns:a16="http://schemas.microsoft.com/office/drawing/2014/main" id="{31164F37-306A-47E3-BB93-B5B3D50BFEAE}"/>
              </a:ext>
            </a:extLst>
          </p:cNvPr>
          <p:cNvPicPr>
            <a:picLocks noChangeAspect="1"/>
          </p:cNvPicPr>
          <p:nvPr/>
        </p:nvPicPr>
        <p:blipFill>
          <a:blip r:embed="rId3"/>
          <a:stretch>
            <a:fillRect/>
          </a:stretch>
        </p:blipFill>
        <p:spPr>
          <a:xfrm>
            <a:off x="0" y="734683"/>
            <a:ext cx="3519814" cy="53654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51542" y="2738413"/>
            <a:ext cx="5943600" cy="1371600"/>
          </a:xfrm>
          <a:prstGeom prst="roundRect">
            <a:avLst/>
          </a:prstGeom>
          <a:solidFill>
            <a:schemeClr val="accent6"/>
          </a:solidFill>
          <a:ln>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4"/>
                </a:solidFill>
                <a:latin typeface="Arial" charset="0"/>
                <a:ea typeface="Arial" charset="0"/>
                <a:cs typeface="Arial" charset="0"/>
              </a:rPr>
              <a:t>At 3 years old</a:t>
            </a:r>
          </a:p>
          <a:p>
            <a:pPr>
              <a:defRPr/>
            </a:pPr>
            <a:r>
              <a:rPr lang="en-US" sz="2400" dirty="0">
                <a:solidFill>
                  <a:srgbClr val="FFFFFF"/>
                </a:solidFill>
                <a:latin typeface="Arial" charset="0"/>
                <a:ea typeface="Arial" charset="0"/>
                <a:cs typeface="Arial" charset="0"/>
              </a:rPr>
              <a:t>Can label themselves as a girl or boy</a:t>
            </a:r>
          </a:p>
        </p:txBody>
      </p:sp>
      <p:sp>
        <p:nvSpPr>
          <p:cNvPr id="6" name="Rounded Rectangle 5"/>
          <p:cNvSpPr/>
          <p:nvPr/>
        </p:nvSpPr>
        <p:spPr>
          <a:xfrm>
            <a:off x="3975342" y="882295"/>
            <a:ext cx="6019800" cy="1371600"/>
          </a:xfrm>
          <a:prstGeom prst="roundRect">
            <a:avLst/>
          </a:prstGeom>
          <a:solidFill>
            <a:schemeClr val="accent6"/>
          </a:solidFill>
          <a:ln>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4"/>
                </a:solidFill>
                <a:latin typeface="Arial" charset="0"/>
                <a:ea typeface="Arial" charset="0"/>
                <a:cs typeface="Arial" charset="0"/>
              </a:rPr>
              <a:t>Between ages 1 and 2</a:t>
            </a:r>
          </a:p>
          <a:p>
            <a:pPr>
              <a:defRPr/>
            </a:pPr>
            <a:r>
              <a:rPr lang="en-US" sz="2400" dirty="0">
                <a:solidFill>
                  <a:srgbClr val="FFFFFF"/>
                </a:solidFill>
                <a:latin typeface="Arial" charset="0"/>
                <a:ea typeface="Arial" charset="0"/>
                <a:cs typeface="Arial" charset="0"/>
              </a:rPr>
              <a:t>Conscious of  physical differences between sexes</a:t>
            </a:r>
          </a:p>
        </p:txBody>
      </p:sp>
      <p:sp>
        <p:nvSpPr>
          <p:cNvPr id="23563" name="Rectangle 2"/>
          <p:cNvSpPr>
            <a:spLocks noGrp="1" noRot="1" noChangeArrowheads="1"/>
          </p:cNvSpPr>
          <p:nvPr>
            <p:ph type="title"/>
          </p:nvPr>
        </p:nvSpPr>
        <p:spPr/>
        <p:txBody>
          <a:bodyPr/>
          <a:lstStyle/>
          <a:p>
            <a:r>
              <a:rPr lang="en-US"/>
              <a:t>Awareness of Gender Identity</a:t>
            </a:r>
            <a:endParaRPr lang="en-US" dirty="0"/>
          </a:p>
        </p:txBody>
      </p:sp>
      <p:pic>
        <p:nvPicPr>
          <p:cNvPr id="4" name="Picture 3" descr="untitled.bmp"/>
          <p:cNvPicPr>
            <a:picLocks noChangeAspect="1"/>
          </p:cNvPicPr>
          <p:nvPr/>
        </p:nvPicPr>
        <p:blipFill>
          <a:blip r:embed="rId3" cstate="print"/>
          <a:stretch>
            <a:fillRect/>
          </a:stretch>
        </p:blipFill>
        <p:spPr>
          <a:xfrm>
            <a:off x="9326594" y="796030"/>
            <a:ext cx="1524000" cy="15925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contourClr>
              <a:srgbClr val="333333"/>
            </a:contourClr>
          </a:sp3d>
        </p:spPr>
      </p:pic>
      <p:pic>
        <p:nvPicPr>
          <p:cNvPr id="7" name="Picture 6" descr="3 year old.jpg"/>
          <p:cNvPicPr>
            <a:picLocks noChangeAspect="1"/>
          </p:cNvPicPr>
          <p:nvPr/>
        </p:nvPicPr>
        <p:blipFill>
          <a:blip r:embed="rId4" cstate="print"/>
          <a:stretch>
            <a:fillRect/>
          </a:stretch>
        </p:blipFill>
        <p:spPr>
          <a:xfrm>
            <a:off x="9267647" y="2617642"/>
            <a:ext cx="1676400" cy="16002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4051542" y="4591654"/>
            <a:ext cx="5943600" cy="1371600"/>
          </a:xfrm>
          <a:prstGeom prst="roundRect">
            <a:avLst/>
          </a:prstGeom>
          <a:solidFill>
            <a:schemeClr val="accent6"/>
          </a:solidFill>
          <a:ln>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4"/>
                </a:solidFill>
                <a:latin typeface="Arial" charset="0"/>
                <a:ea typeface="Arial" charset="0"/>
                <a:cs typeface="Arial" charset="0"/>
              </a:rPr>
              <a:t>By age 4</a:t>
            </a:r>
          </a:p>
          <a:p>
            <a:pPr>
              <a:defRPr/>
            </a:pPr>
            <a:r>
              <a:rPr lang="en-US" sz="2400" dirty="0">
                <a:solidFill>
                  <a:srgbClr val="FFFFFF"/>
                </a:solidFill>
                <a:latin typeface="Arial" charset="0"/>
                <a:ea typeface="Arial" charset="0"/>
                <a:cs typeface="Arial" charset="0"/>
              </a:rPr>
              <a:t>Gender identity stable</a:t>
            </a:r>
          </a:p>
          <a:p>
            <a:pPr>
              <a:defRPr/>
            </a:pPr>
            <a:r>
              <a:rPr lang="en-US" sz="2400" dirty="0">
                <a:solidFill>
                  <a:srgbClr val="FFFFFF"/>
                </a:solidFill>
                <a:latin typeface="Arial" charset="0"/>
                <a:ea typeface="Arial" charset="0"/>
                <a:cs typeface="Arial" charset="0"/>
              </a:rPr>
              <a:t>Recognize gender constant</a:t>
            </a:r>
          </a:p>
        </p:txBody>
      </p:sp>
      <p:pic>
        <p:nvPicPr>
          <p:cNvPr id="9" name="Picture 8" descr="1432cameron.jpg"/>
          <p:cNvPicPr>
            <a:picLocks noChangeAspect="1"/>
          </p:cNvPicPr>
          <p:nvPr/>
        </p:nvPicPr>
        <p:blipFill>
          <a:blip r:embed="rId5" cstate="print"/>
          <a:stretch>
            <a:fillRect/>
          </a:stretch>
        </p:blipFill>
        <p:spPr>
          <a:xfrm>
            <a:off x="9284900" y="4463696"/>
            <a:ext cx="1676400" cy="17526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B51F072F-37B6-45A2-9687-725991B954A3}"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01 at 2.00.01 AM.png"/>
          <p:cNvPicPr>
            <a:picLocks noGrp="1" noChangeAspect="1"/>
          </p:cNvPicPr>
          <p:nvPr>
            <p:ph sz="quarter" idx="12"/>
          </p:nvPr>
        </p:nvPicPr>
        <p:blipFill rotWithShape="1">
          <a:blip r:embed="rId3"/>
          <a:stretch/>
        </p:blipFill>
        <p:spPr>
          <a:xfrm>
            <a:off x="1328468" y="2045899"/>
            <a:ext cx="9353909" cy="4088247"/>
          </a:xfrm>
        </p:spPr>
      </p:pic>
      <p:sp>
        <p:nvSpPr>
          <p:cNvPr id="2" name="Title 1"/>
          <p:cNvSpPr>
            <a:spLocks noGrp="1"/>
          </p:cNvSpPr>
          <p:nvPr>
            <p:ph type="title" idx="4294967295"/>
          </p:nvPr>
        </p:nvSpPr>
        <p:spPr>
          <a:xfrm>
            <a:off x="1259457" y="801440"/>
            <a:ext cx="9799608" cy="1084412"/>
          </a:xfrm>
        </p:spPr>
        <p:txBody>
          <a:bodyPr>
            <a:normAutofit fontScale="90000"/>
          </a:bodyPr>
          <a:lstStyle/>
          <a:p>
            <a:r>
              <a:rPr lang="en-US" dirty="0">
                <a:solidFill>
                  <a:schemeClr val="accent1"/>
                </a:solidFill>
              </a:rPr>
              <a:t>Sexual Orientation and Gender Identity of </a:t>
            </a:r>
            <a:br>
              <a:rPr lang="en-US" dirty="0">
                <a:solidFill>
                  <a:schemeClr val="accent1"/>
                </a:solidFill>
              </a:rPr>
            </a:br>
            <a:r>
              <a:rPr lang="en-US" dirty="0">
                <a:solidFill>
                  <a:schemeClr val="accent1"/>
                </a:solidFill>
              </a:rPr>
              <a:t>Middle School Students</a:t>
            </a:r>
          </a:p>
        </p:txBody>
      </p:sp>
      <p:sp>
        <p:nvSpPr>
          <p:cNvPr id="5" name="Rectangle 4"/>
          <p:cNvSpPr/>
          <p:nvPr/>
        </p:nvSpPr>
        <p:spPr>
          <a:xfrm>
            <a:off x="1454046" y="5726546"/>
            <a:ext cx="9159319" cy="147782"/>
          </a:xfrm>
          <a:prstGeom prst="rect">
            <a:avLst/>
          </a:pr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69765" y="6255594"/>
            <a:ext cx="5943600" cy="400110"/>
          </a:xfrm>
          <a:prstGeom prst="rect">
            <a:avLst/>
          </a:prstGeom>
          <a:noFill/>
        </p:spPr>
        <p:txBody>
          <a:bodyPr wrap="square" rtlCol="0">
            <a:spAutoFit/>
          </a:bodyPr>
          <a:lstStyle/>
          <a:p>
            <a:r>
              <a:rPr lang="en-US" sz="1000" dirty="0">
                <a:latin typeface="Arial" charset="0"/>
                <a:ea typeface="Arial" charset="0"/>
                <a:cs typeface="Arial" charset="0"/>
              </a:rPr>
              <a:t>Shields JP, et al. “Estimating population size and demographic characteristic of LGBT youth in middle schools.” J </a:t>
            </a:r>
            <a:r>
              <a:rPr lang="en-US" sz="1000" dirty="0" err="1">
                <a:latin typeface="Arial" charset="0"/>
                <a:ea typeface="Arial" charset="0"/>
                <a:cs typeface="Arial" charset="0"/>
              </a:rPr>
              <a:t>Adol</a:t>
            </a:r>
            <a:r>
              <a:rPr lang="en-US" sz="1000" dirty="0">
                <a:latin typeface="Arial" charset="0"/>
                <a:ea typeface="Arial" charset="0"/>
                <a:cs typeface="Arial" charset="0"/>
              </a:rPr>
              <a:t> </a:t>
            </a:r>
            <a:r>
              <a:rPr lang="en-US" sz="1000" dirty="0" err="1">
                <a:latin typeface="Arial" charset="0"/>
                <a:ea typeface="Arial" charset="0"/>
                <a:cs typeface="Arial" charset="0"/>
              </a:rPr>
              <a:t>Hlth</a:t>
            </a:r>
            <a:r>
              <a:rPr lang="en-US" sz="1000" dirty="0">
                <a:latin typeface="Arial" charset="0"/>
                <a:ea typeface="Arial" charset="0"/>
                <a:cs typeface="Arial" charset="0"/>
              </a:rPr>
              <a:t>. 2013:248-50.</a:t>
            </a:r>
          </a:p>
        </p:txBody>
      </p:sp>
      <p:sp>
        <p:nvSpPr>
          <p:cNvPr id="7" name="Slide Number Placeholder 6"/>
          <p:cNvSpPr>
            <a:spLocks noGrp="1"/>
          </p:cNvSpPr>
          <p:nvPr>
            <p:ph type="sldNum" sz="quarter" idx="14"/>
          </p:nvPr>
        </p:nvSpPr>
        <p:spPr/>
        <p:txBody>
          <a:bodyPr/>
          <a:lstStyle/>
          <a:p>
            <a:fld id="{B51F072F-37B6-45A2-9687-725991B954A3}" type="slidenum">
              <a:rPr lang="en-US" smtClean="0"/>
              <a:pPr/>
              <a:t>16</a:t>
            </a:fld>
            <a:endParaRPr lang="en-US"/>
          </a:p>
        </p:txBody>
      </p:sp>
    </p:spTree>
    <p:extLst>
      <p:ext uri="{BB962C8B-B14F-4D97-AF65-F5344CB8AC3E}">
        <p14:creationId xmlns:p14="http://schemas.microsoft.com/office/powerpoint/2010/main" val="395060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364" y="572840"/>
            <a:ext cx="10141968" cy="1084412"/>
          </a:xfrm>
        </p:spPr>
        <p:txBody>
          <a:bodyPr>
            <a:normAutofit fontScale="90000"/>
          </a:bodyPr>
          <a:lstStyle/>
          <a:p>
            <a:r>
              <a:rPr lang="en-US">
                <a:solidFill>
                  <a:schemeClr val="accent1"/>
                </a:solidFill>
              </a:rPr>
              <a:t>How Many Adults Identify as LGBT in the U.S.?</a:t>
            </a:r>
            <a:endParaRPr lang="en-US" dirty="0">
              <a:solidFill>
                <a:schemeClr val="accent1"/>
              </a:solidFill>
            </a:endParaRPr>
          </a:p>
        </p:txBody>
      </p:sp>
      <p:pic>
        <p:nvPicPr>
          <p:cNvPr id="7" name="Picture 6" descr="Screen shot 2014-10-01 at 1.52.26 AM.png"/>
          <p:cNvPicPr>
            <a:picLocks noChangeAspect="1"/>
          </p:cNvPicPr>
          <p:nvPr/>
        </p:nvPicPr>
        <p:blipFill>
          <a:blip r:embed="rId3"/>
          <a:stretch>
            <a:fillRect/>
          </a:stretch>
        </p:blipFill>
        <p:spPr>
          <a:xfrm>
            <a:off x="1797848" y="1657252"/>
            <a:ext cx="8763000" cy="4600575"/>
          </a:xfrm>
          <a:prstGeom prst="rect">
            <a:avLst/>
          </a:prstGeom>
        </p:spPr>
      </p:pic>
      <p:sp>
        <p:nvSpPr>
          <p:cNvPr id="8" name="TextBox 7"/>
          <p:cNvSpPr txBox="1"/>
          <p:nvPr/>
        </p:nvSpPr>
        <p:spPr>
          <a:xfrm>
            <a:off x="7529512" y="6257827"/>
            <a:ext cx="4129087" cy="400110"/>
          </a:xfrm>
          <a:prstGeom prst="rect">
            <a:avLst/>
          </a:prstGeom>
          <a:noFill/>
        </p:spPr>
        <p:txBody>
          <a:bodyPr wrap="square" rtlCol="0">
            <a:spAutoFit/>
          </a:bodyPr>
          <a:lstStyle/>
          <a:p>
            <a:r>
              <a:rPr lang="en-US" sz="1000" dirty="0" err="1">
                <a:latin typeface="Arial" charset="0"/>
                <a:ea typeface="Arial" charset="0"/>
                <a:cs typeface="Arial" charset="0"/>
              </a:rPr>
              <a:t>Conron</a:t>
            </a:r>
            <a:r>
              <a:rPr lang="en-US" sz="1000" dirty="0">
                <a:latin typeface="Arial" charset="0"/>
                <a:ea typeface="Arial" charset="0"/>
                <a:cs typeface="Arial" charset="0"/>
              </a:rPr>
              <a:t> KJ, et al. “Transgender health in MA: Results from a household probability sample of adults. AJPH. 2012:102(1): 118-122.</a:t>
            </a:r>
          </a:p>
        </p:txBody>
      </p:sp>
      <p:sp>
        <p:nvSpPr>
          <p:cNvPr id="9" name="Slide Number Placeholder 8"/>
          <p:cNvSpPr>
            <a:spLocks noGrp="1"/>
          </p:cNvSpPr>
          <p:nvPr>
            <p:ph type="sldNum" sz="quarter" idx="14"/>
          </p:nvPr>
        </p:nvSpPr>
        <p:spPr/>
        <p:txBody>
          <a:bodyPr/>
          <a:lstStyle/>
          <a:p>
            <a:fld id="{B51F072F-37B6-45A2-9687-725991B954A3}" type="slidenum">
              <a:rPr lang="en-US" smtClean="0"/>
              <a:pPr/>
              <a:t>17</a:t>
            </a:fld>
            <a:endParaRPr lang="en-US"/>
          </a:p>
        </p:txBody>
      </p:sp>
    </p:spTree>
    <p:extLst>
      <p:ext uri="{BB962C8B-B14F-4D97-AF65-F5344CB8AC3E}">
        <p14:creationId xmlns:p14="http://schemas.microsoft.com/office/powerpoint/2010/main" val="122343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364" y="572840"/>
            <a:ext cx="10141968" cy="1084412"/>
          </a:xfrm>
        </p:spPr>
        <p:txBody>
          <a:bodyPr>
            <a:normAutofit/>
          </a:bodyPr>
          <a:lstStyle/>
          <a:p>
            <a:r>
              <a:rPr lang="en-US" altLang="en-US" dirty="0">
                <a:solidFill>
                  <a:schemeClr val="accent1"/>
                </a:solidFill>
              </a:rPr>
              <a:t>Coming Out—Transgender</a:t>
            </a:r>
            <a:endParaRPr lang="en-US" dirty="0">
              <a:solidFill>
                <a:schemeClr val="accent1"/>
              </a:solidFill>
            </a:endParaRPr>
          </a:p>
        </p:txBody>
      </p:sp>
      <p:graphicFrame>
        <p:nvGraphicFramePr>
          <p:cNvPr id="5" name="Content Placeholder 3"/>
          <p:cNvGraphicFramePr>
            <a:graphicFrameLocks noGrp="1"/>
          </p:cNvGraphicFramePr>
          <p:nvPr>
            <p:ph sz="quarter" idx="4294967295"/>
            <p:extLst>
              <p:ext uri="{D42A27DB-BD31-4B8C-83A1-F6EECF244321}">
                <p14:modId xmlns:p14="http://schemas.microsoft.com/office/powerpoint/2010/main" val="816568885"/>
              </p:ext>
            </p:extLst>
          </p:nvPr>
        </p:nvGraphicFramePr>
        <p:xfrm>
          <a:off x="2293147" y="1657252"/>
          <a:ext cx="7772401" cy="4267200"/>
        </p:xfrm>
        <a:graphic>
          <a:graphicData uri="http://schemas.openxmlformats.org/drawingml/2006/table">
            <a:tbl>
              <a:tblPr firstRow="1" bandRow="1">
                <a:tableStyleId>{93296810-A885-4BE3-A3E7-6D5BEEA58F35}</a:tableStyleId>
              </a:tblPr>
              <a:tblGrid>
                <a:gridCol w="2159000">
                  <a:extLst>
                    <a:ext uri="{9D8B030D-6E8A-4147-A177-3AD203B41FA5}">
                      <a16:colId xmlns="" xmlns:a16="http://schemas.microsoft.com/office/drawing/2014/main" val="20000"/>
                    </a:ext>
                  </a:extLst>
                </a:gridCol>
                <a:gridCol w="1865993">
                  <a:extLst>
                    <a:ext uri="{9D8B030D-6E8A-4147-A177-3AD203B41FA5}">
                      <a16:colId xmlns="" xmlns:a16="http://schemas.microsoft.com/office/drawing/2014/main" val="20001"/>
                    </a:ext>
                  </a:extLst>
                </a:gridCol>
                <a:gridCol w="1873704">
                  <a:extLst>
                    <a:ext uri="{9D8B030D-6E8A-4147-A177-3AD203B41FA5}">
                      <a16:colId xmlns="" xmlns:a16="http://schemas.microsoft.com/office/drawing/2014/main" val="20002"/>
                    </a:ext>
                  </a:extLst>
                </a:gridCol>
                <a:gridCol w="1873704">
                  <a:extLst>
                    <a:ext uri="{9D8B030D-6E8A-4147-A177-3AD203B41FA5}">
                      <a16:colId xmlns="" xmlns:a16="http://schemas.microsoft.com/office/drawing/2014/main" val="20003"/>
                    </a:ext>
                  </a:extLst>
                </a:gridCol>
              </a:tblGrid>
              <a:tr h="1363208">
                <a:tc>
                  <a:txBody>
                    <a:bodyPr/>
                    <a:lstStyle/>
                    <a:p>
                      <a:pPr algn="ctr"/>
                      <a:r>
                        <a:rPr lang="en-US" sz="2000" dirty="0"/>
                        <a:t>Patients</a:t>
                      </a:r>
                    </a:p>
                  </a:txBody>
                  <a:tcPr marL="83276" marR="83276" marT="45651" marB="45651" anchor="ctr"/>
                </a:tc>
                <a:tc>
                  <a:txBody>
                    <a:bodyPr/>
                    <a:lstStyle/>
                    <a:p>
                      <a:pPr algn="ctr"/>
                      <a:r>
                        <a:rPr lang="en-US" sz="2000" dirty="0"/>
                        <a:t>Mean,</a:t>
                      </a:r>
                      <a:endParaRPr lang="en-US" sz="2000" baseline="0" dirty="0"/>
                    </a:p>
                    <a:p>
                      <a:pPr algn="ctr"/>
                      <a:r>
                        <a:rPr lang="en-US" sz="2000" baseline="0" dirty="0"/>
                        <a:t>(Age Range)</a:t>
                      </a:r>
                      <a:endParaRPr lang="en-US" sz="2000" dirty="0"/>
                    </a:p>
                  </a:txBody>
                  <a:tcPr marL="83276" marR="83276" marT="45651" marB="45651" anchor="ctr"/>
                </a:tc>
                <a:tc>
                  <a:txBody>
                    <a:bodyPr/>
                    <a:lstStyle/>
                    <a:p>
                      <a:pPr algn="ctr"/>
                      <a:r>
                        <a:rPr lang="en-US" sz="2000" dirty="0"/>
                        <a:t>Assigned </a:t>
                      </a:r>
                      <a:r>
                        <a:rPr lang="en-US" sz="2000" baseline="0" dirty="0"/>
                        <a:t> </a:t>
                      </a:r>
                    </a:p>
                    <a:p>
                      <a:pPr algn="ctr"/>
                      <a:r>
                        <a:rPr lang="en-US" sz="2000" baseline="0" dirty="0"/>
                        <a:t>Female</a:t>
                      </a:r>
                    </a:p>
                    <a:p>
                      <a:pPr algn="ctr"/>
                      <a:r>
                        <a:rPr lang="en-US" sz="2000" baseline="0" dirty="0"/>
                        <a:t>at Birth</a:t>
                      </a:r>
                      <a:endParaRPr lang="en-US" sz="2000" dirty="0"/>
                    </a:p>
                  </a:txBody>
                  <a:tcPr marL="83276" marR="83276" marT="45651" marB="45651" anchor="ctr"/>
                </a:tc>
                <a:tc>
                  <a:txBody>
                    <a:bodyPr/>
                    <a:lstStyle/>
                    <a:p>
                      <a:pPr algn="ctr"/>
                      <a:r>
                        <a:rPr lang="en-US" sz="2000" dirty="0"/>
                        <a:t>Assigned Male at Birth</a:t>
                      </a:r>
                    </a:p>
                  </a:txBody>
                  <a:tcPr marL="83276" marR="83276" marT="45651" marB="45651" anchor="ctr"/>
                </a:tc>
                <a:extLst>
                  <a:ext uri="{0D108BD9-81ED-4DB2-BD59-A6C34878D82A}">
                    <a16:rowId xmlns="" xmlns:a16="http://schemas.microsoft.com/office/drawing/2014/main" val="10000"/>
                  </a:ext>
                </a:extLst>
              </a:tr>
              <a:tr h="1363208">
                <a:tc>
                  <a:txBody>
                    <a:bodyPr/>
                    <a:lstStyle/>
                    <a:p>
                      <a:pPr algn="ctr"/>
                      <a:r>
                        <a:rPr lang="en-US" sz="2000" dirty="0">
                          <a:solidFill>
                            <a:schemeClr val="tx1"/>
                          </a:solidFill>
                        </a:rPr>
                        <a:t>Age of Presentation</a:t>
                      </a:r>
                    </a:p>
                  </a:txBody>
                  <a:tcPr marL="83276" marR="83276" marT="45651" marB="45651" anchor="ctr"/>
                </a:tc>
                <a:tc>
                  <a:txBody>
                    <a:bodyPr/>
                    <a:lstStyle/>
                    <a:p>
                      <a:pPr algn="ctr"/>
                      <a:r>
                        <a:rPr lang="en-US" sz="2000" b="0" dirty="0">
                          <a:solidFill>
                            <a:schemeClr val="tx1"/>
                          </a:solidFill>
                        </a:rPr>
                        <a:t>14.8</a:t>
                      </a:r>
                      <a:r>
                        <a:rPr lang="en-US" sz="2000" b="0" baseline="0" dirty="0">
                          <a:solidFill>
                            <a:schemeClr val="tx1"/>
                          </a:solidFill>
                        </a:rPr>
                        <a:t> </a:t>
                      </a:r>
                      <a:r>
                        <a:rPr lang="en-US" sz="2000" b="0" dirty="0">
                          <a:solidFill>
                            <a:schemeClr val="tx1"/>
                          </a:solidFill>
                        </a:rPr>
                        <a:t>(4-20)</a:t>
                      </a:r>
                    </a:p>
                  </a:txBody>
                  <a:tcPr marL="83276" marR="83276" marT="45651" marB="45651" anchor="ctr"/>
                </a:tc>
                <a:tc>
                  <a:txBody>
                    <a:bodyPr/>
                    <a:lstStyle/>
                    <a:p>
                      <a:pPr algn="ctr"/>
                      <a:r>
                        <a:rPr lang="en-US" sz="2000" b="0" dirty="0">
                          <a:solidFill>
                            <a:schemeClr val="tx1"/>
                          </a:solidFill>
                        </a:rPr>
                        <a:t>15.2</a:t>
                      </a:r>
                      <a:r>
                        <a:rPr lang="en-US" sz="2000" b="0" baseline="0" dirty="0">
                          <a:solidFill>
                            <a:schemeClr val="tx1"/>
                          </a:solidFill>
                        </a:rPr>
                        <a:t> </a:t>
                      </a:r>
                      <a:r>
                        <a:rPr lang="en-US" sz="2000" b="0" dirty="0">
                          <a:solidFill>
                            <a:schemeClr val="tx1"/>
                          </a:solidFill>
                        </a:rPr>
                        <a:t>(6-20)</a:t>
                      </a:r>
                    </a:p>
                  </a:txBody>
                  <a:tcPr marL="83276" marR="83276" marT="45651" marB="45651" anchor="ctr"/>
                </a:tc>
                <a:tc>
                  <a:txBody>
                    <a:bodyPr/>
                    <a:lstStyle/>
                    <a:p>
                      <a:pPr algn="ctr"/>
                      <a:r>
                        <a:rPr lang="en-US" sz="2000" b="0" dirty="0">
                          <a:solidFill>
                            <a:schemeClr val="tx1"/>
                          </a:solidFill>
                        </a:rPr>
                        <a:t>14.3</a:t>
                      </a:r>
                      <a:r>
                        <a:rPr lang="en-US" sz="2000" b="0" baseline="0" dirty="0">
                          <a:solidFill>
                            <a:schemeClr val="tx1"/>
                          </a:solidFill>
                        </a:rPr>
                        <a:t> </a:t>
                      </a:r>
                      <a:r>
                        <a:rPr lang="en-US" sz="2000" b="0" dirty="0">
                          <a:solidFill>
                            <a:schemeClr val="tx1"/>
                          </a:solidFill>
                        </a:rPr>
                        <a:t>(4-20)</a:t>
                      </a:r>
                    </a:p>
                  </a:txBody>
                  <a:tcPr marL="83276" marR="83276" marT="45651" marB="45651" anchor="ctr"/>
                </a:tc>
                <a:extLst>
                  <a:ext uri="{0D108BD9-81ED-4DB2-BD59-A6C34878D82A}">
                    <a16:rowId xmlns="" xmlns:a16="http://schemas.microsoft.com/office/drawing/2014/main" val="10001"/>
                  </a:ext>
                </a:extLst>
              </a:tr>
              <a:tr h="770392">
                <a:tc>
                  <a:txBody>
                    <a:bodyPr/>
                    <a:lstStyle/>
                    <a:p>
                      <a:pPr algn="ctr"/>
                      <a:r>
                        <a:rPr lang="en-US" sz="2000" dirty="0">
                          <a:solidFill>
                            <a:schemeClr val="tx1"/>
                          </a:solidFill>
                        </a:rPr>
                        <a:t>Tanner Stage</a:t>
                      </a:r>
                    </a:p>
                  </a:txBody>
                  <a:tcPr marL="83276" marR="83276" marT="45651" marB="45651" anchor="ctr"/>
                </a:tc>
                <a:tc>
                  <a:txBody>
                    <a:bodyPr/>
                    <a:lstStyle/>
                    <a:p>
                      <a:pPr algn="ctr"/>
                      <a:r>
                        <a:rPr lang="en-US" sz="2000" dirty="0">
                          <a:solidFill>
                            <a:schemeClr val="tx1"/>
                          </a:solidFill>
                        </a:rPr>
                        <a:t>3.9</a:t>
                      </a:r>
                      <a:r>
                        <a:rPr lang="en-US" sz="2000" baseline="0" dirty="0">
                          <a:solidFill>
                            <a:schemeClr val="tx1"/>
                          </a:solidFill>
                        </a:rPr>
                        <a:t> </a:t>
                      </a:r>
                      <a:r>
                        <a:rPr lang="en-US" sz="2000" dirty="0">
                          <a:solidFill>
                            <a:schemeClr val="tx1"/>
                          </a:solidFill>
                        </a:rPr>
                        <a:t>(1-5) </a:t>
                      </a:r>
                    </a:p>
                  </a:txBody>
                  <a:tcPr marL="83276" marR="83276" marT="45651" marB="45651" anchor="ctr"/>
                </a:tc>
                <a:tc>
                  <a:txBody>
                    <a:bodyPr/>
                    <a:lstStyle/>
                    <a:p>
                      <a:pPr algn="ctr"/>
                      <a:r>
                        <a:rPr lang="en-US" sz="2000" dirty="0">
                          <a:solidFill>
                            <a:schemeClr val="tx1"/>
                          </a:solidFill>
                        </a:rPr>
                        <a:t>4.1</a:t>
                      </a:r>
                      <a:r>
                        <a:rPr lang="en-US" sz="2000" baseline="0" dirty="0">
                          <a:solidFill>
                            <a:schemeClr val="tx1"/>
                          </a:solidFill>
                        </a:rPr>
                        <a:t> </a:t>
                      </a:r>
                      <a:r>
                        <a:rPr lang="en-US" sz="2000" dirty="0">
                          <a:solidFill>
                            <a:schemeClr val="tx1"/>
                          </a:solidFill>
                        </a:rPr>
                        <a:t>(1-5)</a:t>
                      </a:r>
                    </a:p>
                  </a:txBody>
                  <a:tcPr marL="83276" marR="83276" marT="45651" marB="45651" anchor="ctr"/>
                </a:tc>
                <a:tc>
                  <a:txBody>
                    <a:bodyPr/>
                    <a:lstStyle/>
                    <a:p>
                      <a:pPr algn="ctr"/>
                      <a:r>
                        <a:rPr lang="en-US" sz="2000" dirty="0">
                          <a:solidFill>
                            <a:schemeClr val="tx1"/>
                          </a:solidFill>
                        </a:rPr>
                        <a:t>3.6</a:t>
                      </a:r>
                      <a:r>
                        <a:rPr lang="en-US" sz="2000" baseline="0" dirty="0">
                          <a:solidFill>
                            <a:schemeClr val="tx1"/>
                          </a:solidFill>
                        </a:rPr>
                        <a:t> </a:t>
                      </a:r>
                      <a:r>
                        <a:rPr lang="en-US" sz="2000" dirty="0">
                          <a:solidFill>
                            <a:schemeClr val="tx1"/>
                          </a:solidFill>
                        </a:rPr>
                        <a:t>(1-5)</a:t>
                      </a:r>
                    </a:p>
                  </a:txBody>
                  <a:tcPr marL="83276" marR="83276" marT="45651" marB="45651" anchor="ctr"/>
                </a:tc>
                <a:extLst>
                  <a:ext uri="{0D108BD9-81ED-4DB2-BD59-A6C34878D82A}">
                    <a16:rowId xmlns="" xmlns:a16="http://schemas.microsoft.com/office/drawing/2014/main" val="10002"/>
                  </a:ext>
                </a:extLst>
              </a:tr>
              <a:tr h="770392">
                <a:tc>
                  <a:txBody>
                    <a:bodyPr/>
                    <a:lstStyle/>
                    <a:p>
                      <a:pPr algn="ctr"/>
                      <a:r>
                        <a:rPr lang="en-US" sz="2000" dirty="0">
                          <a:solidFill>
                            <a:schemeClr val="tx1"/>
                          </a:solidFill>
                        </a:rPr>
                        <a:t>Total</a:t>
                      </a:r>
                      <a:r>
                        <a:rPr lang="en-US" sz="2000" baseline="0" dirty="0">
                          <a:solidFill>
                            <a:schemeClr val="tx1"/>
                          </a:solidFill>
                        </a:rPr>
                        <a:t> n, (%)</a:t>
                      </a:r>
                      <a:endParaRPr lang="en-US" sz="2000" dirty="0">
                        <a:solidFill>
                          <a:schemeClr val="tx1"/>
                        </a:solidFill>
                      </a:endParaRPr>
                    </a:p>
                  </a:txBody>
                  <a:tcPr marL="83276" marR="83276" marT="45651" marB="45651" anchor="ctr"/>
                </a:tc>
                <a:tc>
                  <a:txBody>
                    <a:bodyPr/>
                    <a:lstStyle/>
                    <a:p>
                      <a:pPr algn="ctr"/>
                      <a:r>
                        <a:rPr lang="en-US" sz="2000" dirty="0">
                          <a:solidFill>
                            <a:schemeClr val="tx1"/>
                          </a:solidFill>
                        </a:rPr>
                        <a:t>97 (100)</a:t>
                      </a:r>
                    </a:p>
                  </a:txBody>
                  <a:tcPr marL="83276" marR="83276" marT="45651" marB="45651" anchor="ctr"/>
                </a:tc>
                <a:tc>
                  <a:txBody>
                    <a:bodyPr/>
                    <a:lstStyle/>
                    <a:p>
                      <a:pPr algn="ctr"/>
                      <a:r>
                        <a:rPr lang="en-US" sz="2000" dirty="0">
                          <a:solidFill>
                            <a:schemeClr val="tx1"/>
                          </a:solidFill>
                        </a:rPr>
                        <a:t>54 (55.7)</a:t>
                      </a:r>
                    </a:p>
                  </a:txBody>
                  <a:tcPr marL="83276" marR="83276" marT="45651" marB="45651" anchor="ctr"/>
                </a:tc>
                <a:tc>
                  <a:txBody>
                    <a:bodyPr/>
                    <a:lstStyle/>
                    <a:p>
                      <a:pPr algn="ctr"/>
                      <a:r>
                        <a:rPr lang="en-US" sz="2000" dirty="0">
                          <a:solidFill>
                            <a:schemeClr val="tx1"/>
                          </a:solidFill>
                        </a:rPr>
                        <a:t>43 (44.3)</a:t>
                      </a:r>
                    </a:p>
                  </a:txBody>
                  <a:tcPr marL="83276" marR="83276" marT="45651" marB="45651" anchor="ctr"/>
                </a:tc>
                <a:extLst>
                  <a:ext uri="{0D108BD9-81ED-4DB2-BD59-A6C34878D82A}">
                    <a16:rowId xmlns="" xmlns:a16="http://schemas.microsoft.com/office/drawing/2014/main" val="10003"/>
                  </a:ext>
                </a:extLst>
              </a:tr>
            </a:tbl>
          </a:graphicData>
        </a:graphic>
      </p:graphicFrame>
      <p:sp>
        <p:nvSpPr>
          <p:cNvPr id="6" name="TextBox 5"/>
          <p:cNvSpPr txBox="1"/>
          <p:nvPr/>
        </p:nvSpPr>
        <p:spPr>
          <a:xfrm>
            <a:off x="6958012" y="6211670"/>
            <a:ext cx="3328987" cy="415498"/>
          </a:xfrm>
          <a:prstGeom prst="rect">
            <a:avLst/>
          </a:prstGeom>
          <a:noFill/>
        </p:spPr>
        <p:txBody>
          <a:bodyPr wrap="square" rtlCol="0">
            <a:spAutoFit/>
          </a:bodyPr>
          <a:lstStyle/>
          <a:p>
            <a:pPr>
              <a:spcBef>
                <a:spcPct val="0"/>
              </a:spcBef>
              <a:buFontTx/>
              <a:buNone/>
            </a:pPr>
            <a:r>
              <a:rPr lang="en-US" altLang="en-US" sz="1050" dirty="0" err="1">
                <a:latin typeface="Arial" charset="0"/>
                <a:ea typeface="Arial" charset="0"/>
                <a:cs typeface="Arial" charset="0"/>
              </a:rPr>
              <a:t>Spack</a:t>
            </a:r>
            <a:r>
              <a:rPr lang="en-US" altLang="en-US" sz="1050" dirty="0">
                <a:latin typeface="Arial" charset="0"/>
                <a:ea typeface="Arial" charset="0"/>
                <a:cs typeface="Arial" charset="0"/>
              </a:rPr>
              <a:t> N, </a:t>
            </a:r>
            <a:r>
              <a:rPr lang="en-US" altLang="en-US" sz="1050" dirty="0" err="1">
                <a:latin typeface="Arial" charset="0"/>
                <a:ea typeface="Arial" charset="0"/>
                <a:cs typeface="Arial" charset="0"/>
              </a:rPr>
              <a:t>GeMS</a:t>
            </a:r>
            <a:r>
              <a:rPr lang="en-US" altLang="en-US" sz="1050" dirty="0">
                <a:latin typeface="Arial" charset="0"/>
                <a:ea typeface="Arial" charset="0"/>
                <a:cs typeface="Arial" charset="0"/>
              </a:rPr>
              <a:t> Clinic, Boston Children’s Hospital</a:t>
            </a:r>
            <a:r>
              <a:rPr lang="en-US" altLang="en-US" sz="1050" i="1" dirty="0">
                <a:latin typeface="Arial" charset="0"/>
                <a:ea typeface="Arial" charset="0"/>
                <a:cs typeface="Arial" charset="0"/>
              </a:rPr>
              <a:t>. Pediatrics</a:t>
            </a:r>
            <a:r>
              <a:rPr lang="en-US" altLang="en-US" sz="1050" dirty="0">
                <a:latin typeface="Arial" charset="0"/>
                <a:ea typeface="Arial" charset="0"/>
                <a:cs typeface="Arial" charset="0"/>
              </a:rPr>
              <a:t>, 2012 </a:t>
            </a:r>
            <a:endParaRPr lang="en-US" sz="1050" dirty="0">
              <a:latin typeface="Arial" charset="0"/>
              <a:ea typeface="Arial" charset="0"/>
              <a:cs typeface="Arial" charset="0"/>
            </a:endParaRPr>
          </a:p>
        </p:txBody>
      </p:sp>
      <p:sp>
        <p:nvSpPr>
          <p:cNvPr id="3" name="Slide Number Placeholder 2"/>
          <p:cNvSpPr>
            <a:spLocks noGrp="1"/>
          </p:cNvSpPr>
          <p:nvPr>
            <p:ph type="sldNum" sz="quarter" idx="14"/>
          </p:nvPr>
        </p:nvSpPr>
        <p:spPr/>
        <p:txBody>
          <a:bodyPr/>
          <a:lstStyle/>
          <a:p>
            <a:fld id="{B51F072F-37B6-45A2-9687-725991B954A3}" type="slidenum">
              <a:rPr lang="en-US" smtClean="0"/>
              <a:pPr/>
              <a:t>18</a:t>
            </a:fld>
            <a:endParaRPr lang="en-US"/>
          </a:p>
        </p:txBody>
      </p:sp>
    </p:spTree>
    <p:extLst>
      <p:ext uri="{BB962C8B-B14F-4D97-AF65-F5344CB8AC3E}">
        <p14:creationId xmlns:p14="http://schemas.microsoft.com/office/powerpoint/2010/main" val="645784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p:nvPr>
        </p:nvSpPr>
        <p:spPr>
          <a:xfrm>
            <a:off x="3679804" y="728467"/>
            <a:ext cx="7518464" cy="4257675"/>
          </a:xfrm>
        </p:spPr>
        <p:txBody>
          <a:bodyPr/>
          <a:lstStyle/>
          <a:p>
            <a:r>
              <a:rPr lang="en-US" sz="2400" dirty="0"/>
              <a:t>All </a:t>
            </a:r>
            <a:r>
              <a:rPr lang="en-US" sz="2400" dirty="0" err="1"/>
              <a:t>prepubertal</a:t>
            </a:r>
            <a:r>
              <a:rPr lang="en-US" sz="2400" dirty="0"/>
              <a:t> children play with gender expression &amp; roles</a:t>
            </a:r>
          </a:p>
          <a:p>
            <a:pPr lvl="1"/>
            <a:r>
              <a:rPr lang="en-US" sz="2200" dirty="0"/>
              <a:t>Passing interest or trying out gender-typical behaviors</a:t>
            </a:r>
          </a:p>
          <a:p>
            <a:pPr lvl="1"/>
            <a:r>
              <a:rPr lang="en-US" sz="2200" dirty="0"/>
              <a:t>Interests related to other/opposite sex </a:t>
            </a:r>
          </a:p>
          <a:p>
            <a:pPr lvl="1"/>
            <a:r>
              <a:rPr lang="en-US" sz="2200" dirty="0"/>
              <a:t>Few days, weeks, months, years </a:t>
            </a:r>
          </a:p>
          <a:p>
            <a:pPr lvl="1"/>
            <a:endParaRPr lang="en-US" dirty="0"/>
          </a:p>
          <a:p>
            <a:endParaRPr lang="en-US" dirty="0"/>
          </a:p>
        </p:txBody>
      </p:sp>
      <p:sp>
        <p:nvSpPr>
          <p:cNvPr id="25603" name="Title 1"/>
          <p:cNvSpPr>
            <a:spLocks noGrp="1"/>
          </p:cNvSpPr>
          <p:nvPr>
            <p:ph type="title" idx="4294967295"/>
          </p:nvPr>
        </p:nvSpPr>
        <p:spPr>
          <a:xfrm>
            <a:off x="190500" y="2967036"/>
            <a:ext cx="4038600" cy="762000"/>
          </a:xfrm>
        </p:spPr>
        <p:txBody>
          <a:bodyPr anchor="ctr" anchorCtr="0"/>
          <a:lstStyle/>
          <a:p>
            <a:r>
              <a:rPr lang="en-US" dirty="0"/>
              <a:t>Gender Play</a:t>
            </a:r>
            <a:endParaRPr lang="en-US" sz="3600" dirty="0">
              <a:latin typeface="Adobe Garamond Pro"/>
            </a:endParaRPr>
          </a:p>
        </p:txBody>
      </p:sp>
      <p:pic>
        <p:nvPicPr>
          <p:cNvPr id="25604" name="Picture 7" descr="kidshalloweencostumes"/>
          <p:cNvPicPr>
            <a:picLocks noChangeAspect="1" noChangeArrowheads="1"/>
          </p:cNvPicPr>
          <p:nvPr/>
        </p:nvPicPr>
        <p:blipFill>
          <a:blip r:embed="rId3" cstate="print"/>
          <a:srcRect/>
          <a:stretch>
            <a:fillRect/>
          </a:stretch>
        </p:blipFill>
        <p:spPr bwMode="auto">
          <a:xfrm>
            <a:off x="6403638" y="3652642"/>
            <a:ext cx="3212523" cy="2667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r>
              <a:rPr lang="en-US" sz="4400"/>
              <a:t> Objectives</a:t>
            </a:r>
            <a:endParaRPr lang="en-US" sz="4400" dirty="0"/>
          </a:p>
        </p:txBody>
      </p:sp>
      <p:sp>
        <p:nvSpPr>
          <p:cNvPr id="17411" name="Rectangle 3"/>
          <p:cNvSpPr>
            <a:spLocks noGrp="1" noChangeArrowheads="1"/>
          </p:cNvSpPr>
          <p:nvPr>
            <p:ph sz="quarter" idx="10"/>
          </p:nvPr>
        </p:nvSpPr>
        <p:spPr>
          <a:xfrm>
            <a:off x="3889094" y="1457820"/>
            <a:ext cx="7388506" cy="4267200"/>
          </a:xfrm>
        </p:spPr>
        <p:txBody>
          <a:bodyPr>
            <a:noAutofit/>
          </a:bodyPr>
          <a:lstStyle/>
          <a:p>
            <a:r>
              <a:rPr lang="en-US" dirty="0">
                <a:latin typeface="Arial" charset="0"/>
              </a:rPr>
              <a:t>Differentiate assigned sex at birth, gender identity and expression, and sexual orientation</a:t>
            </a:r>
          </a:p>
          <a:p>
            <a:r>
              <a:rPr lang="en-US" dirty="0">
                <a:latin typeface="Arial" charset="0"/>
              </a:rPr>
              <a:t>Discuss primary and specialized care that may be needed by transgender adolescents</a:t>
            </a:r>
          </a:p>
          <a:p>
            <a:r>
              <a:rPr lang="en-US" dirty="0">
                <a:latin typeface="Arial" charset="0"/>
              </a:rPr>
              <a:t>Explain how bias and stigma create disparities and lead to risks</a:t>
            </a:r>
          </a:p>
          <a:p>
            <a:r>
              <a:rPr lang="en-US" dirty="0">
                <a:latin typeface="Arial" charset="0"/>
              </a:rPr>
              <a:t>Provide initial management strategies for appropriate and competent care to gender-nonconforming patients</a:t>
            </a:r>
          </a:p>
          <a:p>
            <a:endParaRPr lang="en-US" dirty="0">
              <a:latin typeface="Arial" charset="0"/>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2</a:t>
            </a:fld>
            <a:endParaRPr lang="en-US"/>
          </a:p>
        </p:txBody>
      </p:sp>
    </p:spTree>
    <p:extLst>
      <p:ext uri="{BB962C8B-B14F-4D97-AF65-F5344CB8AC3E}">
        <p14:creationId xmlns:p14="http://schemas.microsoft.com/office/powerpoint/2010/main" val="414138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5089934" y="-1341829"/>
            <a:ext cx="5435094" cy="4601183"/>
          </a:xfrm>
        </p:spPr>
        <p:txBody>
          <a:bodyPr>
            <a:normAutofit/>
          </a:bodyPr>
          <a:lstStyle/>
          <a:p>
            <a:r>
              <a:rPr lang="en-US" altLang="en-US" sz="4000" dirty="0">
                <a:solidFill>
                  <a:schemeClr val="accent1"/>
                </a:solidFill>
              </a:rPr>
              <a:t>Gender Nonconforming </a:t>
            </a:r>
            <a:endParaRPr lang="en-US" altLang="en-US" sz="4800" dirty="0">
              <a:solidFill>
                <a:schemeClr val="accent1"/>
              </a:solidFill>
            </a:endParaRPr>
          </a:p>
        </p:txBody>
      </p:sp>
      <p:sp>
        <p:nvSpPr>
          <p:cNvPr id="24578" name="Rectangle 4"/>
          <p:cNvSpPr>
            <a:spLocks noGrp="1" noChangeArrowheads="1"/>
          </p:cNvSpPr>
          <p:nvPr>
            <p:ph sz="quarter" idx="1"/>
          </p:nvPr>
        </p:nvSpPr>
        <p:spPr>
          <a:xfrm>
            <a:off x="3870542" y="1857380"/>
            <a:ext cx="3641518" cy="3929061"/>
          </a:xfrm>
          <a:noFill/>
          <a:ln>
            <a:solidFill>
              <a:srgbClr val="0070C0"/>
            </a:solidFill>
          </a:ln>
        </p:spPr>
        <p:txBody>
          <a:bodyPr>
            <a:normAutofit/>
          </a:bodyPr>
          <a:lstStyle/>
          <a:p>
            <a:pPr>
              <a:defRPr/>
            </a:pPr>
            <a:endParaRPr lang="en-US" altLang="en-US" sz="2200" dirty="0"/>
          </a:p>
          <a:p>
            <a:pPr>
              <a:defRPr/>
            </a:pPr>
            <a:r>
              <a:rPr lang="en-US" altLang="en-US" sz="2200" dirty="0"/>
              <a:t>Cross gender expression, role playing </a:t>
            </a:r>
          </a:p>
          <a:p>
            <a:pPr>
              <a:defRPr/>
            </a:pPr>
            <a:r>
              <a:rPr lang="en-US" altLang="en-US" sz="2200" dirty="0"/>
              <a:t> Wanting other gender body/parts</a:t>
            </a:r>
          </a:p>
          <a:p>
            <a:pPr>
              <a:defRPr/>
            </a:pPr>
            <a:r>
              <a:rPr lang="en-US" altLang="en-US" sz="2200" dirty="0"/>
              <a:t> Not liking one’s gender &amp; body (gender </a:t>
            </a:r>
            <a:r>
              <a:rPr lang="en-US" altLang="en-US" sz="2200" dirty="0" err="1"/>
              <a:t>dysphoria</a:t>
            </a:r>
            <a:r>
              <a:rPr lang="en-US" altLang="en-US" sz="2200" dirty="0"/>
              <a:t>)</a:t>
            </a:r>
          </a:p>
          <a:p>
            <a:pPr eaLnBrk="1" hangingPunct="1">
              <a:spcBef>
                <a:spcPct val="0"/>
              </a:spcBef>
              <a:buClrTx/>
              <a:buSzTx/>
              <a:buFontTx/>
              <a:buChar char="•"/>
              <a:defRPr/>
            </a:pPr>
            <a:endParaRPr lang="en-US" altLang="en-US" sz="2200" dirty="0"/>
          </a:p>
        </p:txBody>
      </p:sp>
      <p:sp>
        <p:nvSpPr>
          <p:cNvPr id="3" name="Content Placeholder 2"/>
          <p:cNvSpPr>
            <a:spLocks noGrp="1"/>
          </p:cNvSpPr>
          <p:nvPr>
            <p:ph sz="quarter" idx="2"/>
          </p:nvPr>
        </p:nvSpPr>
        <p:spPr>
          <a:xfrm>
            <a:off x="7713672" y="1857380"/>
            <a:ext cx="3622383" cy="3929061"/>
          </a:xfrm>
          <a:noFill/>
          <a:ln>
            <a:solidFill>
              <a:srgbClr val="0070C0"/>
            </a:solidFill>
          </a:ln>
        </p:spPr>
        <p:txBody>
          <a:bodyPr>
            <a:normAutofit/>
          </a:bodyPr>
          <a:lstStyle/>
          <a:p>
            <a:pPr>
              <a:defRPr/>
            </a:pPr>
            <a:r>
              <a:rPr lang="en-US" sz="2400" dirty="0" err="1"/>
              <a:t>Agender</a:t>
            </a:r>
            <a:endParaRPr lang="en-US" sz="2400" dirty="0"/>
          </a:p>
          <a:p>
            <a:pPr>
              <a:defRPr/>
            </a:pPr>
            <a:r>
              <a:rPr lang="en-US" sz="2400" dirty="0"/>
              <a:t>Non binary</a:t>
            </a:r>
          </a:p>
          <a:p>
            <a:pPr>
              <a:defRPr/>
            </a:pPr>
            <a:r>
              <a:rPr lang="en-US" sz="2200" dirty="0"/>
              <a:t>Refuses</a:t>
            </a:r>
            <a:r>
              <a:rPr lang="en-US" sz="2400" dirty="0"/>
              <a:t> to ascribe to typical masculine or feminine assignments</a:t>
            </a:r>
          </a:p>
        </p:txBody>
      </p:sp>
      <p:sp>
        <p:nvSpPr>
          <p:cNvPr id="2" name="Rounded Rectangle 1"/>
          <p:cNvSpPr/>
          <p:nvPr/>
        </p:nvSpPr>
        <p:spPr>
          <a:xfrm>
            <a:off x="3968770" y="2014543"/>
            <a:ext cx="3543290" cy="804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400" b="1" dirty="0">
                <a:solidFill>
                  <a:schemeClr val="accent4"/>
                </a:solidFill>
                <a:latin typeface="Arial" charset="0"/>
                <a:ea typeface="Arial" charset="0"/>
                <a:cs typeface="Arial" charset="0"/>
              </a:rPr>
              <a:t>Persistent, consistent, insistent </a:t>
            </a:r>
          </a:p>
          <a:p>
            <a:pPr marL="342900" indent="-342900" algn="l">
              <a:buFont typeface="Arial" panose="020B0604020202020204" pitchFamily="34" charset="0"/>
              <a:buChar char="•"/>
              <a:defRPr/>
            </a:pPr>
            <a:endParaRPr lang="en-US" sz="2400" b="1" dirty="0">
              <a:solidFill>
                <a:schemeClr val="accent4"/>
              </a:solidFill>
              <a:latin typeface="Arial" charset="0"/>
              <a:ea typeface="Arial" charset="0"/>
              <a:cs typeface="Arial" charset="0"/>
            </a:endParaRPr>
          </a:p>
        </p:txBody>
      </p:sp>
      <p:sp>
        <p:nvSpPr>
          <p:cNvPr id="6" name="Rounded Rectangle 5"/>
          <p:cNvSpPr/>
          <p:nvPr/>
        </p:nvSpPr>
        <p:spPr>
          <a:xfrm>
            <a:off x="7713671" y="1857380"/>
            <a:ext cx="4213225" cy="804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400" b="1" dirty="0">
                <a:solidFill>
                  <a:schemeClr val="accent4"/>
                </a:solidFill>
                <a:latin typeface="Arial" charset="0"/>
                <a:ea typeface="Arial" charset="0"/>
                <a:cs typeface="Arial" charset="0"/>
              </a:rPr>
              <a:t>Fluid, nonconforming</a:t>
            </a:r>
          </a:p>
        </p:txBody>
      </p:sp>
      <p:sp>
        <p:nvSpPr>
          <p:cNvPr id="4" name="Slide Number Placeholder 3"/>
          <p:cNvSpPr>
            <a:spLocks noGrp="1"/>
          </p:cNvSpPr>
          <p:nvPr>
            <p:ph type="sldNum" sz="quarter" idx="12"/>
          </p:nvPr>
        </p:nvSpPr>
        <p:spPr/>
        <p:txBody>
          <a:bodyPr/>
          <a:lstStyle/>
          <a:p>
            <a:fld id="{B51F072F-37B6-45A2-9687-725991B954A3}" type="slidenum">
              <a:rPr lang="en-US" smtClean="0"/>
              <a:pPr/>
              <a:t>20</a:t>
            </a:fld>
            <a:endParaRPr lang="en-US"/>
          </a:p>
        </p:txBody>
      </p:sp>
    </p:spTree>
    <p:extLst>
      <p:ext uri="{BB962C8B-B14F-4D97-AF65-F5344CB8AC3E}">
        <p14:creationId xmlns:p14="http://schemas.microsoft.com/office/powerpoint/2010/main" val="280406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Common Parental Reports</a:t>
            </a:r>
          </a:p>
        </p:txBody>
      </p:sp>
      <p:sp>
        <p:nvSpPr>
          <p:cNvPr id="3" name="Text Placeholder 2"/>
          <p:cNvSpPr>
            <a:spLocks noGrp="1"/>
          </p:cNvSpPr>
          <p:nvPr>
            <p:ph type="body" idx="1"/>
          </p:nvPr>
        </p:nvSpPr>
        <p:spPr>
          <a:xfrm>
            <a:off x="3867912" y="1095026"/>
            <a:ext cx="3474720" cy="807720"/>
          </a:xfrm>
        </p:spPr>
        <p:txBody>
          <a:bodyPr>
            <a:normAutofit/>
          </a:bodyPr>
          <a:lstStyle/>
          <a:p>
            <a:r>
              <a:rPr lang="en-US" sz="2400" dirty="0">
                <a:solidFill>
                  <a:schemeClr val="accent4"/>
                </a:solidFill>
              </a:rPr>
              <a:t>Before Puberty </a:t>
            </a:r>
          </a:p>
        </p:txBody>
      </p:sp>
      <p:sp>
        <p:nvSpPr>
          <p:cNvPr id="28674" name="Content Placeholder 1"/>
          <p:cNvSpPr>
            <a:spLocks noGrp="1"/>
          </p:cNvSpPr>
          <p:nvPr>
            <p:ph sz="half" idx="2"/>
          </p:nvPr>
        </p:nvSpPr>
        <p:spPr>
          <a:xfrm>
            <a:off x="3867912" y="2130965"/>
            <a:ext cx="3474720" cy="4023360"/>
          </a:xfrm>
        </p:spPr>
        <p:txBody>
          <a:bodyPr>
            <a:normAutofit/>
          </a:bodyPr>
          <a:lstStyle/>
          <a:p>
            <a:r>
              <a:rPr lang="en-US" dirty="0"/>
              <a:t>“She told me in first grade that she was a boy.”</a:t>
            </a:r>
          </a:p>
          <a:p>
            <a:r>
              <a:rPr lang="en-US" dirty="0"/>
              <a:t>“He wanted to grow his hair long and wear jewelry.”</a:t>
            </a:r>
          </a:p>
          <a:p>
            <a:r>
              <a:rPr lang="en-US" dirty="0"/>
              <a:t>“She adamantly refused to wear a dress to her aunt’s wedding.”</a:t>
            </a:r>
          </a:p>
          <a:p>
            <a:r>
              <a:rPr lang="en-US" dirty="0"/>
              <a:t>“He wanted to be in the school play in the role of Cinderella.”</a:t>
            </a:r>
          </a:p>
        </p:txBody>
      </p:sp>
      <p:sp>
        <p:nvSpPr>
          <p:cNvPr id="4" name="Text Placeholder 3"/>
          <p:cNvSpPr>
            <a:spLocks noGrp="1"/>
          </p:cNvSpPr>
          <p:nvPr>
            <p:ph type="body" sz="quarter" idx="3"/>
          </p:nvPr>
        </p:nvSpPr>
        <p:spPr>
          <a:xfrm>
            <a:off x="7818463" y="1095026"/>
            <a:ext cx="3474720" cy="813171"/>
          </a:xfrm>
        </p:spPr>
        <p:txBody>
          <a:bodyPr>
            <a:normAutofit/>
          </a:bodyPr>
          <a:lstStyle/>
          <a:p>
            <a:r>
              <a:rPr lang="en-US" sz="2400" dirty="0" err="1">
                <a:solidFill>
                  <a:schemeClr val="accent4"/>
                </a:solidFill>
              </a:rPr>
              <a:t>Peri</a:t>
            </a:r>
            <a:r>
              <a:rPr lang="en-US" sz="2400" dirty="0">
                <a:solidFill>
                  <a:schemeClr val="accent4"/>
                </a:solidFill>
              </a:rPr>
              <a:t> Puberty</a:t>
            </a:r>
          </a:p>
        </p:txBody>
      </p:sp>
      <p:sp>
        <p:nvSpPr>
          <p:cNvPr id="5" name="Content Placeholder 4"/>
          <p:cNvSpPr>
            <a:spLocks noGrp="1"/>
          </p:cNvSpPr>
          <p:nvPr>
            <p:ph sz="quarter" idx="4"/>
          </p:nvPr>
        </p:nvSpPr>
        <p:spPr>
          <a:xfrm>
            <a:off x="7818463" y="2130965"/>
            <a:ext cx="3474720" cy="4023360"/>
          </a:xfrm>
        </p:spPr>
        <p:txBody>
          <a:bodyPr/>
          <a:lstStyle/>
          <a:p>
            <a:r>
              <a:rPr lang="en-US" dirty="0"/>
              <a:t>“We did not notice anything different before puberty”</a:t>
            </a:r>
          </a:p>
          <a:p>
            <a:r>
              <a:rPr lang="en-US" dirty="0"/>
              <a:t>“She had a miserable time with puberty.”</a:t>
            </a:r>
          </a:p>
          <a:p>
            <a:r>
              <a:rPr lang="en-US" dirty="0"/>
              <a:t>“Before puberty we thought maybe he was gay, but then he told us he was trans.”</a:t>
            </a:r>
          </a:p>
        </p:txBody>
      </p:sp>
      <p:sp>
        <p:nvSpPr>
          <p:cNvPr id="6" name="Slide Number Placeholder 5"/>
          <p:cNvSpPr>
            <a:spLocks noGrp="1"/>
          </p:cNvSpPr>
          <p:nvPr>
            <p:ph type="sldNum" sz="quarter" idx="12"/>
          </p:nvPr>
        </p:nvSpPr>
        <p:spPr/>
        <p:txBody>
          <a:bodyPr/>
          <a:lstStyle/>
          <a:p>
            <a:fld id="{B51F072F-37B6-45A2-9687-725991B954A3}"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9"/>
          <p:cNvSpPr>
            <a:spLocks noGrp="1"/>
          </p:cNvSpPr>
          <p:nvPr>
            <p:ph type="title"/>
          </p:nvPr>
        </p:nvSpPr>
        <p:spPr/>
        <p:txBody>
          <a:bodyPr>
            <a:normAutofit/>
          </a:bodyPr>
          <a:lstStyle/>
          <a:p>
            <a:r>
              <a:rPr lang="en-US" altLang="en-US" sz="4400"/>
              <a:t>Who to Screen</a:t>
            </a:r>
            <a:r>
              <a:rPr lang="en-US" sz="4400"/>
              <a:t>?</a:t>
            </a:r>
            <a:endParaRPr lang="en-US" sz="4400" dirty="0"/>
          </a:p>
        </p:txBody>
      </p:sp>
      <p:sp>
        <p:nvSpPr>
          <p:cNvPr id="30724" name="Rectangle 10"/>
          <p:cNvSpPr>
            <a:spLocks noGrp="1"/>
          </p:cNvSpPr>
          <p:nvPr>
            <p:ph sz="quarter" idx="10"/>
          </p:nvPr>
        </p:nvSpPr>
        <p:spPr>
          <a:xfrm>
            <a:off x="3859252" y="1290828"/>
            <a:ext cx="7261185" cy="4267200"/>
          </a:xfrm>
        </p:spPr>
        <p:txBody>
          <a:bodyPr/>
          <a:lstStyle/>
          <a:p>
            <a:r>
              <a:rPr lang="en-US" dirty="0"/>
              <a:t>All children </a:t>
            </a:r>
          </a:p>
          <a:p>
            <a:pPr lvl="1"/>
            <a:r>
              <a:rPr lang="en-US" dirty="0"/>
              <a:t> Developmental stages</a:t>
            </a:r>
          </a:p>
          <a:p>
            <a:r>
              <a:rPr lang="en-US" dirty="0"/>
              <a:t>Nonconforming expression</a:t>
            </a:r>
          </a:p>
          <a:p>
            <a:r>
              <a:rPr lang="en-US" dirty="0"/>
              <a:t>Concerns/problems with</a:t>
            </a:r>
          </a:p>
          <a:p>
            <a:pPr lvl="1"/>
            <a:r>
              <a:rPr lang="en-US" dirty="0"/>
              <a:t> Mood</a:t>
            </a:r>
          </a:p>
          <a:p>
            <a:pPr lvl="1"/>
            <a:r>
              <a:rPr lang="en-US" dirty="0"/>
              <a:t> Behavior</a:t>
            </a:r>
          </a:p>
          <a:p>
            <a:pPr lvl="1"/>
            <a:r>
              <a:rPr lang="en-US" dirty="0"/>
              <a:t> Social </a:t>
            </a:r>
          </a:p>
        </p:txBody>
      </p:sp>
      <p:pic>
        <p:nvPicPr>
          <p:cNvPr id="30725" name="Picture 7" descr="angry_sullen_child_1"/>
          <p:cNvPicPr>
            <a:picLocks noChangeAspect="1" noChangeArrowheads="1"/>
          </p:cNvPicPr>
          <p:nvPr/>
        </p:nvPicPr>
        <p:blipFill>
          <a:blip r:embed="rId3" cstate="print"/>
          <a:srcRect/>
          <a:stretch>
            <a:fillRect/>
          </a:stretch>
        </p:blipFill>
        <p:spPr bwMode="auto">
          <a:xfrm>
            <a:off x="8236604" y="3606803"/>
            <a:ext cx="3287187" cy="2465390"/>
          </a:xfrm>
          <a:prstGeom prst="rect">
            <a:avLst/>
          </a:prstGeom>
          <a:noFill/>
          <a:ln w="9525">
            <a:noFill/>
            <a:miter lim="800000"/>
            <a:headEnd/>
            <a:tailEnd/>
          </a:ln>
        </p:spPr>
      </p:pic>
      <p:sp>
        <p:nvSpPr>
          <p:cNvPr id="30727" name="AutoShape 13" descr="2Q=="/>
          <p:cNvSpPr>
            <a:spLocks noChangeAspect="1" noChangeArrowheads="1"/>
          </p:cNvSpPr>
          <p:nvPr/>
        </p:nvSpPr>
        <p:spPr bwMode="auto">
          <a:xfrm>
            <a:off x="4862514" y="2505075"/>
            <a:ext cx="2466975" cy="1847850"/>
          </a:xfrm>
          <a:prstGeom prst="rect">
            <a:avLst/>
          </a:prstGeom>
          <a:noFill/>
          <a:ln w="9525">
            <a:noFill/>
            <a:miter lim="800000"/>
            <a:headEnd/>
            <a:tailEnd/>
          </a:ln>
        </p:spPr>
        <p:txBody>
          <a:bodyPr/>
          <a:lstStyle/>
          <a:p>
            <a:endParaRPr lang="en-US" dirty="0">
              <a:latin typeface="Adobe Garamond Pro"/>
            </a:endParaRPr>
          </a:p>
        </p:txBody>
      </p:sp>
      <p:sp>
        <p:nvSpPr>
          <p:cNvPr id="30728" name="AutoShape 15" descr="2Q=="/>
          <p:cNvSpPr>
            <a:spLocks noChangeAspect="1" noChangeArrowheads="1"/>
          </p:cNvSpPr>
          <p:nvPr/>
        </p:nvSpPr>
        <p:spPr bwMode="auto">
          <a:xfrm>
            <a:off x="4862514" y="2505075"/>
            <a:ext cx="2466975" cy="1847850"/>
          </a:xfrm>
          <a:prstGeom prst="rect">
            <a:avLst/>
          </a:prstGeom>
          <a:noFill/>
          <a:ln w="9525">
            <a:noFill/>
            <a:miter lim="800000"/>
            <a:headEnd/>
            <a:tailEnd/>
          </a:ln>
        </p:spPr>
        <p:txBody>
          <a:bodyPr/>
          <a:lstStyle/>
          <a:p>
            <a:endParaRPr lang="en-US" dirty="0">
              <a:latin typeface="Adobe Garamond Pro"/>
            </a:endParaRPr>
          </a:p>
        </p:txBody>
      </p:sp>
      <p:sp>
        <p:nvSpPr>
          <p:cNvPr id="30729" name="AutoShape 17" descr="2Q=="/>
          <p:cNvSpPr>
            <a:spLocks noChangeAspect="1" noChangeArrowheads="1"/>
          </p:cNvSpPr>
          <p:nvPr/>
        </p:nvSpPr>
        <p:spPr bwMode="auto">
          <a:xfrm>
            <a:off x="4862514" y="2500314"/>
            <a:ext cx="2466975" cy="1857375"/>
          </a:xfrm>
          <a:prstGeom prst="rect">
            <a:avLst/>
          </a:prstGeom>
          <a:noFill/>
          <a:ln w="9525">
            <a:noFill/>
            <a:miter lim="800000"/>
            <a:headEnd/>
            <a:tailEnd/>
          </a:ln>
        </p:spPr>
        <p:txBody>
          <a:bodyPr/>
          <a:lstStyle/>
          <a:p>
            <a:endParaRPr lang="en-US" dirty="0">
              <a:latin typeface="Adobe Garamond Pro"/>
            </a:endParaRPr>
          </a:p>
        </p:txBody>
      </p:sp>
      <p:pic>
        <p:nvPicPr>
          <p:cNvPr id="30730" name="Picture 19" descr="3218944983_3692d62706"/>
          <p:cNvPicPr>
            <a:picLocks noChangeAspect="1" noChangeArrowheads="1"/>
          </p:cNvPicPr>
          <p:nvPr/>
        </p:nvPicPr>
        <p:blipFill>
          <a:blip r:embed="rId4" cstate="print"/>
          <a:srcRect/>
          <a:stretch>
            <a:fillRect/>
          </a:stretch>
        </p:blipFill>
        <p:spPr bwMode="auto">
          <a:xfrm>
            <a:off x="8238132" y="785911"/>
            <a:ext cx="3275214" cy="246914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22</a:t>
            </a:fld>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normAutofit/>
          </a:bodyPr>
          <a:lstStyle/>
          <a:p>
            <a:r>
              <a:rPr lang="en-US" altLang="en-US" sz="4400"/>
              <a:t>How to Screen</a:t>
            </a:r>
            <a:endParaRPr lang="en-US" sz="4400" dirty="0"/>
          </a:p>
        </p:txBody>
      </p:sp>
      <p:sp>
        <p:nvSpPr>
          <p:cNvPr id="115720" name="Text Box 9"/>
          <p:cNvSpPr txBox="1">
            <a:spLocks noChangeArrowheads="1"/>
          </p:cNvSpPr>
          <p:nvPr/>
        </p:nvSpPr>
        <p:spPr bwMode="auto">
          <a:xfrm>
            <a:off x="3829049" y="1790705"/>
            <a:ext cx="3648075" cy="3570208"/>
          </a:xfrm>
          <a:prstGeom prst="rect">
            <a:avLst/>
          </a:prstGeom>
          <a:noFill/>
          <a:ln w="9525">
            <a:solidFill>
              <a:srgbClr val="0070C0"/>
            </a:solidFill>
            <a:miter lim="800000"/>
            <a:headEnd/>
            <a:tailEnd/>
          </a:ln>
        </p:spPr>
        <p:txBody>
          <a:bodyPr wrap="square" lIns="182880">
            <a:spAutoFit/>
          </a:bodyPr>
          <a:lstStyle/>
          <a:p>
            <a:pPr algn="l">
              <a:spcBef>
                <a:spcPct val="50000"/>
              </a:spcBef>
            </a:pPr>
            <a:r>
              <a:rPr lang="en-US" sz="2400" b="1" dirty="0">
                <a:solidFill>
                  <a:schemeClr val="accent4"/>
                </a:solidFill>
                <a:latin typeface="Arial" charset="0"/>
                <a:ea typeface="Arial" charset="0"/>
                <a:cs typeface="Arial" charset="0"/>
              </a:rPr>
              <a:t>Ask! Parent(s)</a:t>
            </a:r>
          </a:p>
          <a:p>
            <a:pPr marL="342900" indent="-342900" algn="l">
              <a:spcBef>
                <a:spcPct val="50000"/>
              </a:spcBef>
              <a:buClr>
                <a:schemeClr val="accent1"/>
              </a:buClr>
              <a:buFont typeface="Arial" charset="0"/>
              <a:buChar char="•"/>
            </a:pPr>
            <a:r>
              <a:rPr lang="en-US" sz="2000" dirty="0">
                <a:solidFill>
                  <a:schemeClr val="tx1">
                    <a:lumMod val="65000"/>
                    <a:lumOff val="35000"/>
                  </a:schemeClr>
                </a:solidFill>
                <a:latin typeface="Arial" charset="0"/>
                <a:ea typeface="Arial" charset="0"/>
                <a:cs typeface="Arial" charset="0"/>
              </a:rPr>
              <a:t>Child play, hair, dress preferences</a:t>
            </a:r>
          </a:p>
          <a:p>
            <a:pPr marL="342900" indent="-342900" algn="l">
              <a:spcBef>
                <a:spcPct val="50000"/>
              </a:spcBef>
              <a:buClr>
                <a:schemeClr val="accent1"/>
              </a:buClr>
              <a:buFont typeface="Arial" charset="0"/>
              <a:buChar char="•"/>
            </a:pPr>
            <a:r>
              <a:rPr lang="en-US" sz="2000" dirty="0">
                <a:solidFill>
                  <a:schemeClr val="tx1">
                    <a:lumMod val="65000"/>
                    <a:lumOff val="35000"/>
                  </a:schemeClr>
                </a:solidFill>
                <a:latin typeface="Arial" charset="0"/>
                <a:ea typeface="Arial" charset="0"/>
                <a:cs typeface="Arial" charset="0"/>
              </a:rPr>
              <a:t>Concerns with these </a:t>
            </a:r>
          </a:p>
          <a:p>
            <a:pPr marL="342900" indent="-342900" algn="l">
              <a:spcBef>
                <a:spcPct val="50000"/>
              </a:spcBef>
              <a:buClr>
                <a:schemeClr val="accent1"/>
              </a:buClr>
              <a:buFont typeface="Arial" charset="0"/>
              <a:buChar char="•"/>
            </a:pPr>
            <a:r>
              <a:rPr lang="en-US" sz="2000" dirty="0">
                <a:solidFill>
                  <a:schemeClr val="tx1">
                    <a:lumMod val="65000"/>
                    <a:lumOff val="35000"/>
                  </a:schemeClr>
                </a:solidFill>
                <a:latin typeface="Arial" charset="0"/>
                <a:ea typeface="Arial" charset="0"/>
                <a:cs typeface="Arial" charset="0"/>
              </a:rPr>
              <a:t>Concerns with behavior, friends, getting along at school, school failure, bullying, anger, sadness, isolation, other?</a:t>
            </a:r>
          </a:p>
          <a:p>
            <a:pPr algn="l">
              <a:spcBef>
                <a:spcPct val="50000"/>
              </a:spcBef>
            </a:pPr>
            <a:endParaRPr lang="en-US" sz="800" dirty="0">
              <a:solidFill>
                <a:schemeClr val="bg1"/>
              </a:solidFill>
              <a:latin typeface="Arial" charset="0"/>
              <a:ea typeface="Arial" charset="0"/>
              <a:cs typeface="Arial" charset="0"/>
            </a:endParaRPr>
          </a:p>
        </p:txBody>
      </p:sp>
      <p:sp>
        <p:nvSpPr>
          <p:cNvPr id="5" name="Text Box 9"/>
          <p:cNvSpPr txBox="1">
            <a:spLocks noChangeArrowheads="1"/>
          </p:cNvSpPr>
          <p:nvPr/>
        </p:nvSpPr>
        <p:spPr bwMode="auto">
          <a:xfrm>
            <a:off x="7600944" y="1790706"/>
            <a:ext cx="3857625" cy="3600986"/>
          </a:xfrm>
          <a:prstGeom prst="rect">
            <a:avLst/>
          </a:prstGeom>
          <a:noFill/>
          <a:ln w="9525">
            <a:solidFill>
              <a:srgbClr val="0070C0"/>
            </a:solidFill>
            <a:miter lim="800000"/>
            <a:headEnd/>
            <a:tailEnd/>
          </a:ln>
        </p:spPr>
        <p:txBody>
          <a:bodyPr wrap="square" lIns="182880">
            <a:spAutoFit/>
          </a:bodyPr>
          <a:lstStyle/>
          <a:p>
            <a:pPr algn="l">
              <a:spcBef>
                <a:spcPct val="50000"/>
              </a:spcBef>
              <a:buClr>
                <a:schemeClr val="accent1"/>
              </a:buClr>
            </a:pPr>
            <a:r>
              <a:rPr lang="en-US" sz="2400" b="1" dirty="0">
                <a:solidFill>
                  <a:schemeClr val="accent4"/>
                </a:solidFill>
                <a:latin typeface="Arial" charset="0"/>
                <a:ea typeface="Arial" charset="0"/>
                <a:cs typeface="Arial" charset="0"/>
              </a:rPr>
              <a:t>Ask! Patient</a:t>
            </a:r>
            <a:endParaRPr lang="en-US" sz="2400" b="1" dirty="0">
              <a:solidFill>
                <a:schemeClr val="tx1">
                  <a:lumMod val="65000"/>
                  <a:lumOff val="35000"/>
                </a:schemeClr>
              </a:solidFill>
              <a:latin typeface="Arial" charset="0"/>
              <a:ea typeface="Arial" charset="0"/>
              <a:cs typeface="Arial" charset="0"/>
            </a:endParaRPr>
          </a:p>
          <a:p>
            <a:pPr marL="342900" indent="-342900" algn="l">
              <a:spcBef>
                <a:spcPct val="50000"/>
              </a:spcBef>
              <a:buClr>
                <a:schemeClr val="accent1"/>
              </a:buClr>
              <a:buFont typeface="Arial" charset="0"/>
              <a:buChar char="•"/>
            </a:pPr>
            <a:r>
              <a:rPr lang="en-US" sz="2000" dirty="0">
                <a:solidFill>
                  <a:schemeClr val="tx1">
                    <a:lumMod val="65000"/>
                    <a:lumOff val="35000"/>
                  </a:schemeClr>
                </a:solidFill>
                <a:latin typeface="Arial" charset="0"/>
                <a:ea typeface="Arial" charset="0"/>
                <a:cs typeface="Arial" charset="0"/>
              </a:rPr>
              <a:t>Do you feel more like a girl, boy, neither, both?</a:t>
            </a:r>
          </a:p>
          <a:p>
            <a:pPr marL="342900" indent="-342900" algn="l">
              <a:spcBef>
                <a:spcPct val="50000"/>
              </a:spcBef>
              <a:buClr>
                <a:schemeClr val="accent1"/>
              </a:buClr>
              <a:buFont typeface="Arial" charset="0"/>
              <a:buChar char="•"/>
            </a:pPr>
            <a:r>
              <a:rPr lang="en-US" sz="2000" dirty="0">
                <a:solidFill>
                  <a:schemeClr val="tx1">
                    <a:lumMod val="65000"/>
                    <a:lumOff val="35000"/>
                  </a:schemeClr>
                </a:solidFill>
                <a:latin typeface="Arial" charset="0"/>
                <a:ea typeface="Arial" charset="0"/>
                <a:cs typeface="Arial" charset="0"/>
              </a:rPr>
              <a:t>How would you like to play, cut your hair, dress? </a:t>
            </a:r>
          </a:p>
          <a:p>
            <a:pPr marL="342900" indent="-342900" algn="l">
              <a:spcBef>
                <a:spcPct val="50000"/>
              </a:spcBef>
              <a:buClr>
                <a:schemeClr val="accent1"/>
              </a:buClr>
              <a:buFont typeface="Arial" charset="0"/>
              <a:buChar char="•"/>
            </a:pPr>
            <a:r>
              <a:rPr lang="en-US" sz="2000" dirty="0">
                <a:solidFill>
                  <a:schemeClr val="tx1">
                    <a:lumMod val="65000"/>
                    <a:lumOff val="35000"/>
                  </a:schemeClr>
                </a:solidFill>
                <a:latin typeface="Arial" charset="0"/>
                <a:ea typeface="Arial" charset="0"/>
                <a:cs typeface="Arial" charset="0"/>
              </a:rPr>
              <a:t>What name or pronoun (he for boy, she for girl) fits you? </a:t>
            </a:r>
          </a:p>
          <a:p>
            <a:pPr marL="342900" indent="-342900" algn="l">
              <a:spcBef>
                <a:spcPct val="50000"/>
              </a:spcBef>
              <a:buClr>
                <a:schemeClr val="accent1"/>
              </a:buClr>
              <a:buFont typeface="Arial" charset="0"/>
              <a:buChar char="•"/>
            </a:pPr>
            <a:endParaRPr lang="en-US" sz="2000" dirty="0">
              <a:solidFill>
                <a:schemeClr val="tx1">
                  <a:lumMod val="65000"/>
                  <a:lumOff val="35000"/>
                </a:schemeClr>
              </a:solidFill>
              <a:latin typeface="Arial" charset="0"/>
              <a:ea typeface="Arial" charset="0"/>
              <a:cs typeface="Arial" charset="0"/>
            </a:endParaRPr>
          </a:p>
          <a:p>
            <a:pPr marL="342900" indent="-342900" algn="l">
              <a:spcBef>
                <a:spcPct val="50000"/>
              </a:spcBef>
              <a:buClr>
                <a:schemeClr val="accent1"/>
              </a:buClr>
              <a:buFont typeface="Arial" charset="0"/>
              <a:buChar char="•"/>
            </a:pPr>
            <a:endParaRPr lang="en-US" sz="1600" dirty="0">
              <a:solidFill>
                <a:schemeClr val="tx1">
                  <a:lumMod val="65000"/>
                  <a:lumOff val="35000"/>
                </a:schemeClr>
              </a:solidFill>
              <a:latin typeface="Arial" charset="0"/>
              <a:ea typeface="Arial" charset="0"/>
              <a:cs typeface="Arial" charset="0"/>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947774" y="657224"/>
            <a:ext cx="5457825" cy="742950"/>
          </a:xfrm>
        </p:spPr>
        <p:txBody>
          <a:bodyPr>
            <a:normAutofit/>
          </a:bodyPr>
          <a:lstStyle/>
          <a:p>
            <a:r>
              <a:rPr lang="en-US" altLang="en-US" sz="4400" dirty="0">
                <a:solidFill>
                  <a:schemeClr val="accent1"/>
                </a:solidFill>
              </a:rPr>
              <a:t>Gender Screening </a:t>
            </a:r>
          </a:p>
        </p:txBody>
      </p:sp>
      <p:sp>
        <p:nvSpPr>
          <p:cNvPr id="3" name="Slide Number Placeholder 2"/>
          <p:cNvSpPr>
            <a:spLocks noGrp="1"/>
          </p:cNvSpPr>
          <p:nvPr>
            <p:ph type="sldNum" sz="quarter" idx="14"/>
          </p:nvPr>
        </p:nvSpPr>
        <p:spPr/>
        <p:txBody>
          <a:bodyPr/>
          <a:lstStyle/>
          <a:p>
            <a:fld id="{B51F072F-37B6-45A2-9687-725991B954A3}" type="slidenum">
              <a:rPr lang="en-US" smtClean="0"/>
              <a:pPr/>
              <a:t>24</a:t>
            </a:fld>
            <a:endParaRPr lang="en-US"/>
          </a:p>
        </p:txBody>
      </p:sp>
      <p:pic>
        <p:nvPicPr>
          <p:cNvPr id="2" name="Picture 1">
            <a:extLst>
              <a:ext uri="{FF2B5EF4-FFF2-40B4-BE49-F238E27FC236}">
                <a16:creationId xmlns="" xmlns:a16="http://schemas.microsoft.com/office/drawing/2014/main" id="{8947F922-8FCC-4CAF-9215-0842311013E1}"/>
              </a:ext>
            </a:extLst>
          </p:cNvPr>
          <p:cNvPicPr>
            <a:picLocks noChangeAspect="1"/>
          </p:cNvPicPr>
          <p:nvPr/>
        </p:nvPicPr>
        <p:blipFill>
          <a:blip r:embed="rId3"/>
          <a:stretch>
            <a:fillRect/>
          </a:stretch>
        </p:blipFill>
        <p:spPr>
          <a:xfrm>
            <a:off x="541008" y="1860353"/>
            <a:ext cx="5576956" cy="4214769"/>
          </a:xfrm>
          <a:prstGeom prst="rect">
            <a:avLst/>
          </a:prstGeom>
          <a:ln>
            <a:solidFill>
              <a:srgbClr val="002060"/>
            </a:solidFill>
          </a:ln>
        </p:spPr>
      </p:pic>
      <p:pic>
        <p:nvPicPr>
          <p:cNvPr id="4" name="Picture 3">
            <a:extLst>
              <a:ext uri="{FF2B5EF4-FFF2-40B4-BE49-F238E27FC236}">
                <a16:creationId xmlns="" xmlns:a16="http://schemas.microsoft.com/office/drawing/2014/main" id="{A3C657AA-57DF-4A51-AFF1-1B573AFF0A14}"/>
              </a:ext>
            </a:extLst>
          </p:cNvPr>
          <p:cNvPicPr>
            <a:picLocks noChangeAspect="1"/>
          </p:cNvPicPr>
          <p:nvPr/>
        </p:nvPicPr>
        <p:blipFill>
          <a:blip r:embed="rId4"/>
          <a:stretch>
            <a:fillRect/>
          </a:stretch>
        </p:blipFill>
        <p:spPr>
          <a:xfrm>
            <a:off x="6405600" y="1860353"/>
            <a:ext cx="5393918" cy="4214769"/>
          </a:xfrm>
          <a:prstGeom prst="rect">
            <a:avLst/>
          </a:prstGeom>
          <a:ln>
            <a:solidFill>
              <a:srgbClr val="002060"/>
            </a:solidFill>
          </a:ln>
        </p:spPr>
      </p:pic>
    </p:spTree>
    <p:extLst>
      <p:ext uri="{BB962C8B-B14F-4D97-AF65-F5344CB8AC3E}">
        <p14:creationId xmlns:p14="http://schemas.microsoft.com/office/powerpoint/2010/main" val="4058185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2"/>
          <p:cNvSpPr>
            <a:spLocks noGrp="1"/>
          </p:cNvSpPr>
          <p:nvPr>
            <p:ph type="title"/>
          </p:nvPr>
        </p:nvSpPr>
        <p:spPr/>
        <p:txBody>
          <a:bodyPr>
            <a:normAutofit/>
          </a:bodyPr>
          <a:lstStyle/>
          <a:p>
            <a:r>
              <a:rPr lang="en-US" sz="4400" dirty="0"/>
              <a:t>Case 1 Patient “R” </a:t>
            </a:r>
          </a:p>
        </p:txBody>
      </p:sp>
      <p:sp>
        <p:nvSpPr>
          <p:cNvPr id="3" name="Content Placeholder 2"/>
          <p:cNvSpPr>
            <a:spLocks noGrp="1"/>
          </p:cNvSpPr>
          <p:nvPr>
            <p:ph sz="quarter" idx="10"/>
          </p:nvPr>
        </p:nvSpPr>
        <p:spPr>
          <a:xfrm>
            <a:off x="3682652" y="1295400"/>
            <a:ext cx="8016658" cy="4267200"/>
          </a:xfrm>
        </p:spPr>
        <p:txBody>
          <a:bodyPr/>
          <a:lstStyle/>
          <a:p>
            <a:r>
              <a:rPr lang="en-US" dirty="0"/>
              <a:t>R reports:</a:t>
            </a:r>
          </a:p>
          <a:p>
            <a:pPr lvl="1"/>
            <a:r>
              <a:rPr lang="en-US" dirty="0"/>
              <a:t>Sometimes wishes he was a girl but prefers the pronoun “he”</a:t>
            </a:r>
          </a:p>
          <a:p>
            <a:pPr lvl="1"/>
            <a:r>
              <a:rPr lang="en-US" dirty="0"/>
              <a:t>Sadness that his mother is upset</a:t>
            </a:r>
          </a:p>
          <a:p>
            <a:pPr lvl="1"/>
            <a:r>
              <a:rPr lang="en-US" dirty="0"/>
              <a:t>Unsure what gender he would be if he could choose</a:t>
            </a:r>
          </a:p>
          <a:p>
            <a:pPr lvl="1"/>
            <a:r>
              <a:rPr lang="en-US" dirty="0"/>
              <a:t>He would like to play with girl things without feeling bad </a:t>
            </a:r>
          </a:p>
          <a:p>
            <a:pPr lvl="1"/>
            <a:endParaRPr lang="en-US" dirty="0"/>
          </a:p>
          <a:p>
            <a:r>
              <a:rPr lang="en-US" dirty="0"/>
              <a:t>What do you do next? </a:t>
            </a:r>
          </a:p>
        </p:txBody>
      </p:sp>
      <p:sp>
        <p:nvSpPr>
          <p:cNvPr id="2" name="Slide Number Placeholder 1"/>
          <p:cNvSpPr>
            <a:spLocks noGrp="1"/>
          </p:cNvSpPr>
          <p:nvPr>
            <p:ph type="sldNum" sz="quarter" idx="12"/>
          </p:nvPr>
        </p:nvSpPr>
        <p:spPr/>
        <p:txBody>
          <a:bodyPr/>
          <a:lstStyle/>
          <a:p>
            <a:fld id="{B51F072F-37B6-45A2-9687-725991B954A3}"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p:cNvSpPr>
            <a:spLocks noGrp="1"/>
          </p:cNvSpPr>
          <p:nvPr>
            <p:ph type="title"/>
          </p:nvPr>
        </p:nvSpPr>
        <p:spPr/>
        <p:txBody>
          <a:bodyPr>
            <a:normAutofit/>
          </a:bodyPr>
          <a:lstStyle/>
          <a:p>
            <a:r>
              <a:rPr lang="en-US" sz="4400"/>
              <a:t>Case 1 Patient “R” </a:t>
            </a:r>
            <a:endParaRPr lang="en-US" sz="4400" dirty="0"/>
          </a:p>
        </p:txBody>
      </p:sp>
      <p:sp>
        <p:nvSpPr>
          <p:cNvPr id="23555" name="Content Placeholder 2"/>
          <p:cNvSpPr>
            <a:spLocks noGrp="1"/>
          </p:cNvSpPr>
          <p:nvPr>
            <p:ph sz="quarter" idx="10"/>
          </p:nvPr>
        </p:nvSpPr>
        <p:spPr>
          <a:xfrm>
            <a:off x="3600449" y="1471615"/>
            <a:ext cx="8043863" cy="4267200"/>
          </a:xfrm>
        </p:spPr>
        <p:txBody>
          <a:bodyPr/>
          <a:lstStyle/>
          <a:p>
            <a:r>
              <a:rPr lang="en-US" dirty="0"/>
              <a:t>Explain to R and his mom that:</a:t>
            </a:r>
          </a:p>
          <a:p>
            <a:pPr lvl="1"/>
            <a:r>
              <a:rPr lang="en-US" dirty="0"/>
              <a:t>Exploring gender roles and gender expression during childhood is common</a:t>
            </a:r>
          </a:p>
          <a:p>
            <a:pPr lvl="1"/>
            <a:r>
              <a:rPr lang="en-US" dirty="0"/>
              <a:t>R may or may not have gender identity concerns as he matures</a:t>
            </a:r>
          </a:p>
          <a:p>
            <a:pPr lvl="1"/>
            <a:r>
              <a:rPr lang="en-US" dirty="0"/>
              <a:t>Support from family is essential </a:t>
            </a:r>
          </a:p>
          <a:p>
            <a:pPr lvl="1"/>
            <a:endParaRPr lang="en-US" dirty="0"/>
          </a:p>
          <a:p>
            <a:r>
              <a:rPr lang="en-US" dirty="0"/>
              <a:t>Offer yourself as a resource</a:t>
            </a:r>
          </a:p>
          <a:p>
            <a:endParaRPr lang="en-US" dirty="0"/>
          </a:p>
          <a:p>
            <a:r>
              <a:rPr lang="en-US" dirty="0"/>
              <a:t>Know national, local resources</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97011" y="1323976"/>
            <a:ext cx="3097334" cy="4267200"/>
          </a:xfrm>
          <a:noFill/>
          <a:ln w="28575">
            <a:solidFill>
              <a:schemeClr val="bg1"/>
            </a:solidFill>
          </a:ln>
        </p:spPr>
        <p:txBody>
          <a:bodyPr>
            <a:normAutofit fontScale="92500" lnSpcReduction="20000"/>
          </a:bodyPr>
          <a:lstStyle/>
          <a:p>
            <a:pPr marL="0" indent="0">
              <a:buNone/>
            </a:pPr>
            <a:r>
              <a:rPr lang="en-US" dirty="0">
                <a:solidFill>
                  <a:schemeClr val="bg1"/>
                </a:solidFill>
              </a:rPr>
              <a:t>CDC Behavioral Risk Factor Surveillance System (BRFSS)</a:t>
            </a:r>
          </a:p>
          <a:p>
            <a:pPr marL="0" indent="0">
              <a:buNone/>
            </a:pPr>
            <a:r>
              <a:rPr lang="en-US" dirty="0">
                <a:solidFill>
                  <a:schemeClr val="bg1"/>
                </a:solidFill>
              </a:rPr>
              <a:t>2016</a:t>
            </a:r>
          </a:p>
          <a:p>
            <a:pPr marL="0" indent="0">
              <a:buNone/>
            </a:pPr>
            <a:endParaRPr lang="en-US" dirty="0">
              <a:solidFill>
                <a:schemeClr val="bg1"/>
              </a:solidFill>
            </a:endParaRPr>
          </a:p>
          <a:p>
            <a:pPr marL="0" indent="0">
              <a:buNone/>
            </a:pPr>
            <a:r>
              <a:rPr lang="en-US" sz="1800" b="1" dirty="0">
                <a:solidFill>
                  <a:schemeClr val="bg1"/>
                </a:solidFill>
              </a:rPr>
              <a:t>National estimate transgender persons</a:t>
            </a:r>
          </a:p>
          <a:p>
            <a:pPr marL="0" indent="0">
              <a:buNone/>
            </a:pPr>
            <a:endParaRPr lang="en-US" sz="1800" b="1" dirty="0">
              <a:solidFill>
                <a:schemeClr val="bg1"/>
              </a:solidFill>
            </a:endParaRPr>
          </a:p>
          <a:p>
            <a:r>
              <a:rPr lang="en-US" dirty="0">
                <a:solidFill>
                  <a:schemeClr val="bg1"/>
                </a:solidFill>
              </a:rPr>
              <a:t>0.6% =1.4 million </a:t>
            </a:r>
          </a:p>
          <a:p>
            <a:r>
              <a:rPr lang="en-US" dirty="0">
                <a:solidFill>
                  <a:schemeClr val="bg1"/>
                </a:solidFill>
              </a:rPr>
              <a:t>Range 0.3% ND to 0.8% HI</a:t>
            </a:r>
          </a:p>
          <a:p>
            <a:r>
              <a:rPr lang="en-US" dirty="0">
                <a:solidFill>
                  <a:schemeClr val="bg1"/>
                </a:solidFill>
              </a:rPr>
              <a:t>Highest 18-24 versus older adults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067" y="505558"/>
            <a:ext cx="5910262" cy="570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022" y="1041198"/>
            <a:ext cx="2730674" cy="173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51F072F-37B6-45A2-9687-725991B954A3}" type="slidenum">
              <a:rPr lang="en-US" smtClean="0"/>
              <a:pPr/>
              <a:t>27</a:t>
            </a:fld>
            <a:endParaRPr lang="en-US"/>
          </a:p>
        </p:txBody>
      </p:sp>
    </p:spTree>
    <p:extLst>
      <p:ext uri="{BB962C8B-B14F-4D97-AF65-F5344CB8AC3E}">
        <p14:creationId xmlns:p14="http://schemas.microsoft.com/office/powerpoint/2010/main" val="60092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919" y="1714500"/>
            <a:ext cx="2947482" cy="4010520"/>
          </a:xfrm>
        </p:spPr>
        <p:txBody>
          <a:bodyPr>
            <a:normAutofit/>
          </a:bodyPr>
          <a:lstStyle/>
          <a:p>
            <a:r>
              <a:rPr lang="en-US" sz="4400" dirty="0"/>
              <a:t>Pathology Based </a:t>
            </a:r>
            <a:br>
              <a:rPr lang="en-US" sz="4400" dirty="0"/>
            </a:br>
            <a:endParaRPr lang="en-US" sz="4400" dirty="0"/>
          </a:p>
        </p:txBody>
      </p:sp>
      <p:sp>
        <p:nvSpPr>
          <p:cNvPr id="2" name="Content Placeholder 1"/>
          <p:cNvSpPr>
            <a:spLocks noGrp="1"/>
          </p:cNvSpPr>
          <p:nvPr>
            <p:ph sz="quarter" idx="10"/>
          </p:nvPr>
        </p:nvSpPr>
        <p:spPr>
          <a:xfrm>
            <a:off x="3848100" y="1123837"/>
            <a:ext cx="7772400" cy="4267200"/>
          </a:xfrm>
        </p:spPr>
        <p:txBody>
          <a:bodyPr/>
          <a:lstStyle/>
          <a:p>
            <a:pPr marL="0" indent="0">
              <a:buNone/>
            </a:pPr>
            <a:r>
              <a:rPr lang="en-US" b="1" dirty="0">
                <a:solidFill>
                  <a:schemeClr val="accent4"/>
                </a:solidFill>
              </a:rPr>
              <a:t>DIAGNOSIS of GENDER DYSPHORIA</a:t>
            </a:r>
          </a:p>
          <a:p>
            <a:pPr marL="0" indent="0">
              <a:buNone/>
            </a:pPr>
            <a:r>
              <a:rPr lang="en-US" sz="2000" dirty="0">
                <a:solidFill>
                  <a:schemeClr val="accent4">
                    <a:lumMod val="75000"/>
                  </a:schemeClr>
                </a:solidFill>
              </a:rPr>
              <a:t>F64 DSM 10 Coding</a:t>
            </a:r>
          </a:p>
          <a:p>
            <a:pPr marL="0" indent="0">
              <a:buNone/>
            </a:pPr>
            <a:endParaRPr lang="en-US" sz="2000" dirty="0"/>
          </a:p>
          <a:p>
            <a:r>
              <a:rPr lang="en-US" sz="2000" dirty="0"/>
              <a:t>Marked difference between expressed/experienced gender and gender others would assign </a:t>
            </a:r>
          </a:p>
          <a:p>
            <a:r>
              <a:rPr lang="en-US" sz="2000" dirty="0"/>
              <a:t>Must continue for at least six months </a:t>
            </a:r>
          </a:p>
          <a:p>
            <a:r>
              <a:rPr lang="en-US" sz="2000" dirty="0"/>
              <a:t>Causes clinically significant distress or impairment in social, occupational, or other important areas of function</a:t>
            </a:r>
          </a:p>
          <a:p>
            <a:r>
              <a:rPr lang="en-US" sz="2000" dirty="0"/>
              <a:t>In children, the desire to be of the other gender must be present and verbalized</a:t>
            </a:r>
          </a:p>
        </p:txBody>
      </p:sp>
      <p:sp>
        <p:nvSpPr>
          <p:cNvPr id="4" name="Slide Number Placeholder 3"/>
          <p:cNvSpPr>
            <a:spLocks noGrp="1"/>
          </p:cNvSpPr>
          <p:nvPr>
            <p:ph type="sldNum" sz="quarter" idx="12"/>
          </p:nvPr>
        </p:nvSpPr>
        <p:spPr/>
        <p:txBody>
          <a:bodyPr/>
          <a:lstStyle/>
          <a:p>
            <a:fld id="{B51F072F-37B6-45A2-9687-725991B954A3}" type="slidenum">
              <a:rPr lang="en-US" smtClean="0"/>
              <a:pPr/>
              <a:t>28</a:t>
            </a:fld>
            <a:endParaRPr lang="en-US"/>
          </a:p>
        </p:txBody>
      </p:sp>
    </p:spTree>
    <p:extLst>
      <p:ext uri="{BB962C8B-B14F-4D97-AF65-F5344CB8AC3E}">
        <p14:creationId xmlns:p14="http://schemas.microsoft.com/office/powerpoint/2010/main" val="2237188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699" y="1328435"/>
            <a:ext cx="3376106" cy="4601183"/>
          </a:xfrm>
        </p:spPr>
        <p:txBody>
          <a:bodyPr>
            <a:normAutofit/>
          </a:bodyPr>
          <a:lstStyle/>
          <a:p>
            <a:r>
              <a:rPr lang="en-US" dirty="0"/>
              <a:t>Developmental Perspective</a:t>
            </a:r>
            <a:br>
              <a:rPr lang="en-US" dirty="0"/>
            </a:br>
            <a:endParaRPr lang="en-US" sz="2700" dirty="0"/>
          </a:p>
        </p:txBody>
      </p:sp>
      <p:sp>
        <p:nvSpPr>
          <p:cNvPr id="11" name="Content Placeholder 10"/>
          <p:cNvSpPr>
            <a:spLocks noGrp="1"/>
          </p:cNvSpPr>
          <p:nvPr>
            <p:ph sz="quarter" idx="10"/>
          </p:nvPr>
        </p:nvSpPr>
        <p:spPr>
          <a:xfrm>
            <a:off x="3781231" y="2260867"/>
            <a:ext cx="7261185" cy="3672509"/>
          </a:xfrm>
          <a:noFill/>
        </p:spPr>
        <p:txBody>
          <a:bodyPr anchor="t">
            <a:normAutofit/>
          </a:bodyPr>
          <a:lstStyle/>
          <a:p>
            <a:r>
              <a:rPr lang="en-US" sz="2000" dirty="0"/>
              <a:t>Gender is universal, normal</a:t>
            </a:r>
          </a:p>
          <a:p>
            <a:r>
              <a:rPr lang="en-US" sz="2000" dirty="0"/>
              <a:t>Variance is expected aspect of biology </a:t>
            </a:r>
          </a:p>
          <a:p>
            <a:pPr marL="0" indent="0">
              <a:lnSpc>
                <a:spcPct val="100000"/>
              </a:lnSpc>
              <a:spcBef>
                <a:spcPts val="600"/>
              </a:spcBef>
              <a:buNone/>
            </a:pPr>
            <a:r>
              <a:rPr lang="en-US" sz="2000" dirty="0"/>
              <a:t>   &amp; human development</a:t>
            </a:r>
          </a:p>
          <a:p>
            <a:r>
              <a:rPr lang="en-US" sz="2000" dirty="0"/>
              <a:t>Diversity not = deviance</a:t>
            </a:r>
          </a:p>
          <a:p>
            <a:r>
              <a:rPr lang="en-US" sz="2000" dirty="0"/>
              <a:t>Improve care </a:t>
            </a:r>
          </a:p>
          <a:p>
            <a:r>
              <a:rPr lang="en-US" sz="2000" dirty="0"/>
              <a:t>Impact minority stress </a:t>
            </a:r>
          </a:p>
          <a:p>
            <a:r>
              <a:rPr lang="en-US" sz="2000" dirty="0"/>
              <a:t>Advocate for another form </a:t>
            </a:r>
          </a:p>
          <a:p>
            <a:pPr marL="0" indent="0">
              <a:spcBef>
                <a:spcPts val="600"/>
              </a:spcBef>
              <a:buNone/>
            </a:pPr>
            <a:r>
              <a:rPr lang="en-US" sz="2000" dirty="0"/>
              <a:t>   reproductive justice</a:t>
            </a:r>
          </a:p>
          <a:p>
            <a:r>
              <a:rPr lang="en-US" sz="2000" dirty="0"/>
              <a:t>Advocate, empower vulnerable populations</a:t>
            </a:r>
          </a:p>
        </p:txBody>
      </p:sp>
      <p:sp>
        <p:nvSpPr>
          <p:cNvPr id="7" name="Text Placeholder 6"/>
          <p:cNvSpPr>
            <a:spLocks noGrp="1"/>
          </p:cNvSpPr>
          <p:nvPr>
            <p:ph type="body" sz="quarter" idx="4294967295"/>
          </p:nvPr>
        </p:nvSpPr>
        <p:spPr>
          <a:xfrm>
            <a:off x="3881439" y="888697"/>
            <a:ext cx="7772399" cy="879475"/>
          </a:xfrm>
          <a:prstGeom prst="rect">
            <a:avLst/>
          </a:prstGeom>
          <a:noFill/>
        </p:spPr>
        <p:txBody>
          <a:bodyPr>
            <a:noAutofit/>
          </a:bodyPr>
          <a:lstStyle/>
          <a:p>
            <a:pPr marL="0" indent="0">
              <a:buNone/>
            </a:pPr>
            <a:r>
              <a:rPr lang="en-US" sz="2800" b="1" dirty="0">
                <a:solidFill>
                  <a:schemeClr val="accent4"/>
                </a:solidFill>
              </a:rPr>
              <a:t>GENDER DIVERSITY </a:t>
            </a:r>
          </a:p>
          <a:p>
            <a:pPr marL="0" indent="0">
              <a:buNone/>
            </a:pPr>
            <a:r>
              <a:rPr lang="en-US" sz="2400" dirty="0">
                <a:solidFill>
                  <a:schemeClr val="accent4"/>
                </a:solidFill>
              </a:rPr>
              <a:t>E34.9 ICD 10 </a:t>
            </a:r>
          </a:p>
        </p:txBody>
      </p:sp>
      <p:sp>
        <p:nvSpPr>
          <p:cNvPr id="4" name="Oval 3"/>
          <p:cNvSpPr/>
          <p:nvPr/>
        </p:nvSpPr>
        <p:spPr>
          <a:xfrm>
            <a:off x="8680842" y="2381320"/>
            <a:ext cx="2972996" cy="30003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charset="0"/>
                <a:ea typeface="Arial" charset="0"/>
                <a:cs typeface="Arial" charset="0"/>
              </a:rPr>
              <a:t>Patient-centered developmental care— </a:t>
            </a:r>
          </a:p>
          <a:p>
            <a:pPr algn="ctr"/>
            <a:r>
              <a:rPr lang="en-US" sz="2000" dirty="0">
                <a:solidFill>
                  <a:schemeClr val="bg1"/>
                </a:solidFill>
                <a:latin typeface="Arial" charset="0"/>
                <a:ea typeface="Arial" charset="0"/>
                <a:cs typeface="Arial" charset="0"/>
              </a:rPr>
              <a:t>Allows flexibility and clinical judgment </a:t>
            </a:r>
          </a:p>
        </p:txBody>
      </p:sp>
      <p:sp>
        <p:nvSpPr>
          <p:cNvPr id="6" name="Slide Number Placeholder 5"/>
          <p:cNvSpPr>
            <a:spLocks noGrp="1"/>
          </p:cNvSpPr>
          <p:nvPr>
            <p:ph type="sldNum" sz="quarter" idx="12"/>
          </p:nvPr>
        </p:nvSpPr>
        <p:spPr/>
        <p:txBody>
          <a:bodyPr/>
          <a:lstStyle/>
          <a:p>
            <a:fld id="{B51F072F-37B6-45A2-9687-725991B954A3}" type="slidenum">
              <a:rPr lang="en-US" smtClean="0"/>
              <a:pPr/>
              <a:t>29</a:t>
            </a:fld>
            <a:endParaRPr lang="en-US"/>
          </a:p>
        </p:txBody>
      </p:sp>
    </p:spTree>
    <p:extLst>
      <p:ext uri="{BB962C8B-B14F-4D97-AF65-F5344CB8AC3E}">
        <p14:creationId xmlns:p14="http://schemas.microsoft.com/office/powerpoint/2010/main" val="38840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46" y="1622383"/>
            <a:ext cx="2387278" cy="3609373"/>
          </a:xfrm>
        </p:spPr>
        <p:txBody>
          <a:bodyPr/>
          <a:lstStyle/>
          <a:p>
            <a:r>
              <a:rPr lang="en-US" dirty="0"/>
              <a:t>Content Overview </a:t>
            </a:r>
          </a:p>
        </p:txBody>
      </p:sp>
      <p:sp>
        <p:nvSpPr>
          <p:cNvPr id="3" name="Content Placeholder 2"/>
          <p:cNvSpPr>
            <a:spLocks noGrp="1"/>
          </p:cNvSpPr>
          <p:nvPr>
            <p:ph sz="quarter" idx="10"/>
          </p:nvPr>
        </p:nvSpPr>
        <p:spPr>
          <a:xfrm>
            <a:off x="3738622" y="1295400"/>
            <a:ext cx="6091177" cy="4267200"/>
          </a:xfrm>
        </p:spPr>
        <p:txBody>
          <a:bodyPr>
            <a:noAutofit/>
          </a:bodyPr>
          <a:lstStyle/>
          <a:p>
            <a:r>
              <a:rPr lang="en-US" sz="2000" dirty="0"/>
              <a:t>Gender &amp; social justice</a:t>
            </a:r>
          </a:p>
          <a:p>
            <a:r>
              <a:rPr lang="en-US" sz="2000" dirty="0"/>
              <a:t>Gender development</a:t>
            </a:r>
          </a:p>
          <a:p>
            <a:pPr lvl="1"/>
            <a:r>
              <a:rPr lang="en-US" sz="1800" dirty="0"/>
              <a:t>Childhood</a:t>
            </a:r>
          </a:p>
          <a:p>
            <a:pPr lvl="1"/>
            <a:r>
              <a:rPr lang="en-US" sz="1800" dirty="0" err="1"/>
              <a:t>Peri</a:t>
            </a:r>
            <a:r>
              <a:rPr lang="en-US" sz="1800" dirty="0"/>
              <a:t>-Pubertal</a:t>
            </a:r>
          </a:p>
          <a:p>
            <a:r>
              <a:rPr lang="en-US" sz="2000" dirty="0"/>
              <a:t>Initial screening, intervention </a:t>
            </a:r>
          </a:p>
          <a:p>
            <a:r>
              <a:rPr lang="en-US" sz="2000" dirty="0"/>
              <a:t>Risk resiliency</a:t>
            </a:r>
          </a:p>
          <a:p>
            <a:r>
              <a:rPr lang="en-US" sz="2000" dirty="0"/>
              <a:t>Puberty blockers</a:t>
            </a:r>
          </a:p>
          <a:p>
            <a:r>
              <a:rPr lang="en-US" sz="2000" dirty="0"/>
              <a:t>Gender affirming hormones</a:t>
            </a:r>
          </a:p>
          <a:p>
            <a:pPr lvl="1"/>
            <a:r>
              <a:rPr lang="en-US" sz="1800" dirty="0"/>
              <a:t>Testosterone</a:t>
            </a:r>
          </a:p>
          <a:p>
            <a:pPr lvl="1"/>
            <a:r>
              <a:rPr lang="en-US" sz="1800" dirty="0"/>
              <a:t>Estradiol</a:t>
            </a:r>
          </a:p>
          <a:p>
            <a:r>
              <a:rPr lang="en-US" sz="2000" dirty="0"/>
              <a:t>Gender affirming surgery</a:t>
            </a:r>
          </a:p>
          <a:p>
            <a:r>
              <a:rPr lang="en-US" sz="2000" dirty="0"/>
              <a:t>Resources</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089" y="2017369"/>
            <a:ext cx="414528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51F072F-37B6-45A2-9687-725991B954A3}" type="slidenum">
              <a:rPr lang="en-US" smtClean="0"/>
              <a:pPr/>
              <a:t>3</a:t>
            </a:fld>
            <a:endParaRPr lang="en-US"/>
          </a:p>
        </p:txBody>
      </p:sp>
    </p:spTree>
    <p:extLst>
      <p:ext uri="{BB962C8B-B14F-4D97-AF65-F5344CB8AC3E}">
        <p14:creationId xmlns:p14="http://schemas.microsoft.com/office/powerpoint/2010/main" val="580927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3"/>
          <p:cNvSpPr txBox="1">
            <a:spLocks noChangeArrowheads="1"/>
          </p:cNvSpPr>
          <p:nvPr/>
        </p:nvSpPr>
        <p:spPr bwMode="auto">
          <a:xfrm>
            <a:off x="8586790" y="3220322"/>
            <a:ext cx="3454977" cy="23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defTabSz="457200">
              <a:spcBef>
                <a:spcPts val="300"/>
              </a:spcBef>
              <a:buClr>
                <a:srgbClr val="A04DA3"/>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Georgia" panose="02040502050405020303" pitchFamily="18" charset="0"/>
              </a:defRPr>
            </a:lvl1pPr>
            <a:lvl2pPr marL="742950" indent="-285750" defTabSz="457200">
              <a:spcBef>
                <a:spcPts val="300"/>
              </a:spcBef>
              <a:buClr>
                <a:schemeClr val="accent2"/>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accent2"/>
                </a:solidFill>
                <a:latin typeface="Georgia" panose="02040502050405020303" pitchFamily="18" charset="0"/>
              </a:defRPr>
            </a:lvl2pPr>
            <a:lvl3pPr marL="1143000" indent="-228600" defTabSz="457200">
              <a:spcBef>
                <a:spcPts val="300"/>
              </a:spcBef>
              <a:buClr>
                <a:schemeClr val="accent1"/>
              </a:buClr>
              <a:buFont typeface="Wingdings 2" panose="05020102010507070707" pitchFamily="18"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accent1"/>
                </a:solidFill>
                <a:latin typeface="Georgia" panose="02040502050405020303" pitchFamily="18" charset="0"/>
              </a:defRPr>
            </a:lvl3pPr>
            <a:lvl4pPr marL="1600200" indent="-228600" defTabSz="457200">
              <a:spcBef>
                <a:spcPts val="300"/>
              </a:spcBef>
              <a:buClr>
                <a:schemeClr val="accent1"/>
              </a:buClr>
              <a:buFont typeface="Wingdings 2" panose="05020102010507070707" pitchFamily="18"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accent1"/>
                </a:solidFill>
                <a:latin typeface="Georgia" panose="02040502050405020303" pitchFamily="18" charset="0"/>
              </a:defRPr>
            </a:lvl4pPr>
            <a:lvl5pPr marL="2057400" indent="-228600" defTabSz="457200">
              <a:spcBef>
                <a:spcPts val="300"/>
              </a:spcBef>
              <a:buClr>
                <a:srgbClr val="A04DA3"/>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A04DA3"/>
                </a:solidFill>
                <a:latin typeface="Georgia" panose="02040502050405020303" pitchFamily="18" charset="0"/>
              </a:defRPr>
            </a:lvl5pPr>
            <a:lvl6pPr marL="2514600" indent="-228600" defTabSz="457200" eaLnBrk="0" fontAlgn="base" hangingPunct="0">
              <a:spcBef>
                <a:spcPts val="300"/>
              </a:spcBef>
              <a:spcAft>
                <a:spcPct val="0"/>
              </a:spcAft>
              <a:buClr>
                <a:srgbClr val="A04DA3"/>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A04DA3"/>
                </a:solidFill>
                <a:latin typeface="Georgia" panose="02040502050405020303" pitchFamily="18" charset="0"/>
              </a:defRPr>
            </a:lvl6pPr>
            <a:lvl7pPr marL="2971800" indent="-228600" defTabSz="457200" eaLnBrk="0" fontAlgn="base" hangingPunct="0">
              <a:spcBef>
                <a:spcPts val="300"/>
              </a:spcBef>
              <a:spcAft>
                <a:spcPct val="0"/>
              </a:spcAft>
              <a:buClr>
                <a:srgbClr val="A04DA3"/>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A04DA3"/>
                </a:solidFill>
                <a:latin typeface="Georgia" panose="02040502050405020303" pitchFamily="18" charset="0"/>
              </a:defRPr>
            </a:lvl7pPr>
            <a:lvl8pPr marL="3429000" indent="-228600" defTabSz="457200" eaLnBrk="0" fontAlgn="base" hangingPunct="0">
              <a:spcBef>
                <a:spcPts val="300"/>
              </a:spcBef>
              <a:spcAft>
                <a:spcPct val="0"/>
              </a:spcAft>
              <a:buClr>
                <a:srgbClr val="A04DA3"/>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A04DA3"/>
                </a:solidFill>
                <a:latin typeface="Georgia" panose="02040502050405020303" pitchFamily="18" charset="0"/>
              </a:defRPr>
            </a:lvl8pPr>
            <a:lvl9pPr marL="3886200" indent="-228600" defTabSz="457200" eaLnBrk="0" fontAlgn="base" hangingPunct="0">
              <a:spcBef>
                <a:spcPts val="300"/>
              </a:spcBef>
              <a:spcAft>
                <a:spcPct val="0"/>
              </a:spcAft>
              <a:buClr>
                <a:srgbClr val="A04DA3"/>
              </a:buClr>
              <a:buFont typeface="Georgia" panose="02040502050405020303"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A04DA3"/>
                </a:solidFill>
                <a:latin typeface="Georgia" panose="02040502050405020303" pitchFamily="18" charset="0"/>
              </a:defRPr>
            </a:lvl9pPr>
          </a:lstStyle>
          <a:p>
            <a:pPr>
              <a:spcBef>
                <a:spcPts val="844"/>
              </a:spcBef>
              <a:buClrTx/>
              <a:buNone/>
            </a:pPr>
            <a:r>
              <a:rPr lang="en-US" altLang="en-US" sz="1050" dirty="0" err="1">
                <a:latin typeface="Arial" charset="0"/>
                <a:ea typeface="Arial" charset="0"/>
                <a:cs typeface="Arial" charset="0"/>
              </a:rPr>
              <a:t>Delemarre</a:t>
            </a:r>
            <a:r>
              <a:rPr lang="en-US" altLang="en-US" sz="1050" dirty="0">
                <a:latin typeface="Arial" charset="0"/>
                <a:ea typeface="Arial" charset="0"/>
                <a:cs typeface="Arial" charset="0"/>
              </a:rPr>
              <a:t>-van de Waal, Cohen </a:t>
            </a:r>
            <a:r>
              <a:rPr lang="en-US" altLang="en-US" sz="1050" dirty="0" err="1">
                <a:latin typeface="Arial" charset="0"/>
                <a:ea typeface="Arial" charset="0"/>
                <a:cs typeface="Arial" charset="0"/>
              </a:rPr>
              <a:t>Kettenis</a:t>
            </a:r>
            <a:r>
              <a:rPr lang="en-US" altLang="en-US" sz="1050" dirty="0">
                <a:latin typeface="Arial" charset="0"/>
                <a:ea typeface="Arial" charset="0"/>
                <a:cs typeface="Arial" charset="0"/>
              </a:rPr>
              <a:t> (2006)</a:t>
            </a:r>
          </a:p>
        </p:txBody>
      </p:sp>
      <p:sp>
        <p:nvSpPr>
          <p:cNvPr id="28677" name="Rectangle 4"/>
          <p:cNvSpPr>
            <a:spLocks noGrp="1" noChangeArrowheads="1"/>
          </p:cNvSpPr>
          <p:nvPr>
            <p:ph type="title"/>
          </p:nvPr>
        </p:nvSpPr>
        <p:spPr>
          <a:xfrm>
            <a:off x="283072" y="2441256"/>
            <a:ext cx="3144630" cy="1991073"/>
          </a:xfrm>
        </p:spPr>
        <p:txBody>
          <a:bodyPr vert="horz" lIns="67500" tIns="35100" rIns="67500" bIns="35100" rtlCol="0" anchor="t" anchorCtr="0">
            <a:no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altLang="en-US" dirty="0">
                <a:cs typeface="IrisUPC" pitchFamily="34" charset="-34"/>
              </a:rPr>
              <a:t>Early Intervention: Gender  </a:t>
            </a:r>
          </a:p>
        </p:txBody>
      </p:sp>
      <p:sp>
        <p:nvSpPr>
          <p:cNvPr id="28679" name="Content Placeholder 2"/>
          <p:cNvSpPr>
            <a:spLocks noGrp="1"/>
          </p:cNvSpPr>
          <p:nvPr>
            <p:ph sz="half" idx="2"/>
          </p:nvPr>
        </p:nvSpPr>
        <p:spPr>
          <a:xfrm>
            <a:off x="3636228" y="4432329"/>
            <a:ext cx="7949016" cy="1658329"/>
          </a:xfrm>
          <a:solidFill>
            <a:schemeClr val="accent1">
              <a:lumMod val="40000"/>
              <a:lumOff val="60000"/>
            </a:schemeClr>
          </a:solidFill>
          <a:ln>
            <a:noFill/>
            <a:prstDash val="solid"/>
          </a:ln>
        </p:spPr>
        <p:txBody>
          <a:bodyPr lIns="182880" tIns="457200" rIns="182880">
            <a:normAutofit fontScale="85000" lnSpcReduction="20000"/>
          </a:bodyPr>
          <a:lstStyle/>
          <a:p>
            <a:pPr marL="0" lvl="1" indent="0">
              <a:buClr>
                <a:srgbClr val="A04DA3"/>
              </a:buClr>
              <a:buNone/>
            </a:pPr>
            <a:r>
              <a:rPr lang="en-US" altLang="en-US" sz="2900" b="1" dirty="0">
                <a:solidFill>
                  <a:schemeClr val="tx1"/>
                </a:solidFill>
              </a:rPr>
              <a:t>Reconfirmed over time….</a:t>
            </a:r>
          </a:p>
          <a:p>
            <a:pPr marL="0" lvl="1" indent="0">
              <a:buClr>
                <a:srgbClr val="A04DA3"/>
              </a:buClr>
              <a:buNone/>
            </a:pPr>
            <a:r>
              <a:rPr lang="en-US" altLang="en-US" sz="2000" dirty="0" err="1">
                <a:solidFill>
                  <a:schemeClr val="tx1"/>
                </a:solidFill>
              </a:rPr>
              <a:t>OlsonKR</a:t>
            </a:r>
            <a:r>
              <a:rPr lang="en-US" altLang="en-US" sz="2000" dirty="0">
                <a:solidFill>
                  <a:schemeClr val="tx1"/>
                </a:solidFill>
              </a:rPr>
              <a:t> 2016, </a:t>
            </a:r>
            <a:r>
              <a:rPr lang="en-US" altLang="en-US" sz="2000" dirty="0" err="1">
                <a:solidFill>
                  <a:schemeClr val="tx1"/>
                </a:solidFill>
              </a:rPr>
              <a:t>deVries</a:t>
            </a:r>
            <a:r>
              <a:rPr lang="en-US" altLang="en-US" sz="2000" dirty="0">
                <a:solidFill>
                  <a:schemeClr val="tx1"/>
                </a:solidFill>
              </a:rPr>
              <a:t> AL 2014, </a:t>
            </a:r>
            <a:r>
              <a:rPr lang="en-US" altLang="en-US" sz="2000" dirty="0" err="1">
                <a:solidFill>
                  <a:schemeClr val="tx1"/>
                </a:solidFill>
              </a:rPr>
              <a:t>Steensma</a:t>
            </a:r>
            <a:r>
              <a:rPr lang="en-US" altLang="en-US" sz="2000" dirty="0">
                <a:solidFill>
                  <a:schemeClr val="tx1"/>
                </a:solidFill>
              </a:rPr>
              <a:t> TD 2013, </a:t>
            </a:r>
            <a:r>
              <a:rPr lang="en-US" altLang="en-US" sz="2000" dirty="0" err="1">
                <a:solidFill>
                  <a:schemeClr val="tx1"/>
                </a:solidFill>
              </a:rPr>
              <a:t>deVries</a:t>
            </a:r>
            <a:r>
              <a:rPr lang="en-US" altLang="en-US" sz="2000" dirty="0">
                <a:solidFill>
                  <a:schemeClr val="tx1"/>
                </a:solidFill>
              </a:rPr>
              <a:t> AL 2012, </a:t>
            </a:r>
            <a:r>
              <a:rPr lang="en-US" altLang="en-US" sz="2000" dirty="0" err="1">
                <a:solidFill>
                  <a:schemeClr val="tx1"/>
                </a:solidFill>
              </a:rPr>
              <a:t>Spack</a:t>
            </a:r>
            <a:r>
              <a:rPr lang="en-US" altLang="en-US" sz="2000" dirty="0">
                <a:solidFill>
                  <a:schemeClr val="tx1"/>
                </a:solidFill>
              </a:rPr>
              <a:t> NP 2012, </a:t>
            </a:r>
            <a:r>
              <a:rPr lang="en-US" altLang="en-US" sz="2000" dirty="0" err="1">
                <a:solidFill>
                  <a:schemeClr val="tx1"/>
                </a:solidFill>
              </a:rPr>
              <a:t>deVries</a:t>
            </a:r>
            <a:r>
              <a:rPr lang="en-US" altLang="en-US" sz="2000" dirty="0">
                <a:solidFill>
                  <a:schemeClr val="tx1"/>
                </a:solidFill>
              </a:rPr>
              <a:t> AL 2011, </a:t>
            </a:r>
            <a:r>
              <a:rPr lang="en-US" altLang="en-US" sz="2000" dirty="0" err="1">
                <a:solidFill>
                  <a:schemeClr val="tx1"/>
                </a:solidFill>
              </a:rPr>
              <a:t>Steensma</a:t>
            </a:r>
            <a:r>
              <a:rPr lang="en-US" altLang="en-US" sz="2000" dirty="0">
                <a:solidFill>
                  <a:schemeClr val="tx1"/>
                </a:solidFill>
              </a:rPr>
              <a:t> TD 2011, </a:t>
            </a:r>
            <a:r>
              <a:rPr lang="en-US" altLang="en-US" sz="2000" dirty="0" err="1">
                <a:solidFill>
                  <a:schemeClr val="tx1"/>
                </a:solidFill>
              </a:rPr>
              <a:t>Steensma</a:t>
            </a:r>
            <a:r>
              <a:rPr lang="en-US" altLang="en-US" sz="2000" dirty="0">
                <a:solidFill>
                  <a:schemeClr val="tx1"/>
                </a:solidFill>
              </a:rPr>
              <a:t> TD 2013, </a:t>
            </a:r>
            <a:r>
              <a:rPr lang="en-US" altLang="en-US" sz="2000" dirty="0" err="1">
                <a:solidFill>
                  <a:schemeClr val="tx1"/>
                </a:solidFill>
              </a:rPr>
              <a:t>Malpas</a:t>
            </a:r>
            <a:r>
              <a:rPr lang="en-US" altLang="en-US" sz="2000" dirty="0">
                <a:solidFill>
                  <a:schemeClr val="tx1"/>
                </a:solidFill>
              </a:rPr>
              <a:t> J 2011, </a:t>
            </a:r>
            <a:r>
              <a:rPr lang="en-US" altLang="en-US" sz="2000" dirty="0" err="1">
                <a:solidFill>
                  <a:schemeClr val="tx1"/>
                </a:solidFill>
              </a:rPr>
              <a:t>Teurk</a:t>
            </a:r>
            <a:r>
              <a:rPr lang="en-US" altLang="en-US" sz="2000" dirty="0">
                <a:solidFill>
                  <a:schemeClr val="tx1"/>
                </a:solidFill>
              </a:rPr>
              <a:t> CM  2012, Bussey K 2011, DeVries 2010, </a:t>
            </a:r>
            <a:r>
              <a:rPr lang="en-US" altLang="en-US" sz="2000" dirty="0" err="1">
                <a:solidFill>
                  <a:schemeClr val="tx1"/>
                </a:solidFill>
              </a:rPr>
              <a:t>Wallien</a:t>
            </a:r>
            <a:r>
              <a:rPr lang="en-US" altLang="en-US" sz="2000" dirty="0">
                <a:solidFill>
                  <a:schemeClr val="tx1"/>
                </a:solidFill>
              </a:rPr>
              <a:t> MS 2008, </a:t>
            </a:r>
            <a:r>
              <a:rPr lang="en-US" altLang="en-US" sz="2000" dirty="0" err="1">
                <a:solidFill>
                  <a:schemeClr val="tx1"/>
                </a:solidFill>
              </a:rPr>
              <a:t>Drummon</a:t>
            </a:r>
            <a:r>
              <a:rPr lang="en-US" altLang="en-US" sz="2000" dirty="0">
                <a:solidFill>
                  <a:schemeClr val="tx1"/>
                </a:solidFill>
              </a:rPr>
              <a:t> 2008, Zucker 2005, Green 1987, Davenport 1986</a:t>
            </a:r>
          </a:p>
          <a:p>
            <a:pPr marL="80963"/>
            <a:endParaRPr lang="en-US" altLang="en-US" dirty="0"/>
          </a:p>
        </p:txBody>
      </p:sp>
      <p:sp>
        <p:nvSpPr>
          <p:cNvPr id="2" name="TextBox 1"/>
          <p:cNvSpPr txBox="1"/>
          <p:nvPr/>
        </p:nvSpPr>
        <p:spPr>
          <a:xfrm>
            <a:off x="3636227" y="994706"/>
            <a:ext cx="8405540" cy="3170099"/>
          </a:xfrm>
          <a:prstGeom prst="rect">
            <a:avLst/>
          </a:prstGeom>
          <a:noFill/>
        </p:spPr>
        <p:txBody>
          <a:bodyPr wrap="square" rtlCol="0">
            <a:spAutoFit/>
          </a:bodyPr>
          <a:lstStyle/>
          <a:p>
            <a:pPr marL="274701" indent="-185166" defTabSz="342900">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sz="2000" b="1" dirty="0">
                <a:solidFill>
                  <a:schemeClr val="accent4"/>
                </a:solidFill>
                <a:latin typeface="Arial" charset="0"/>
                <a:ea typeface="Arial" charset="0"/>
                <a:cs typeface="Arial" charset="0"/>
              </a:rPr>
              <a:t>Seminal Puberty Blocker Work </a:t>
            </a:r>
            <a:endParaRPr lang="en-US" sz="2000" dirty="0">
              <a:solidFill>
                <a:schemeClr val="accent4"/>
              </a:solidFill>
              <a:latin typeface="Arial" charset="0"/>
              <a:ea typeface="Arial" charset="0"/>
              <a:cs typeface="Arial" charset="0"/>
            </a:endParaRPr>
          </a:p>
          <a:p>
            <a:pPr marL="274701" indent="-185166" defTabSz="342900">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dirty="0">
                <a:latin typeface="Arial" charset="0"/>
                <a:ea typeface="Arial" charset="0"/>
                <a:cs typeface="Arial" charset="0"/>
              </a:rPr>
              <a:t>   </a:t>
            </a:r>
          </a:p>
          <a:p>
            <a:pPr marL="381" indent="-185166" defTabSz="342900">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dirty="0">
                <a:latin typeface="Arial" charset="0"/>
                <a:ea typeface="Arial" charset="0"/>
                <a:cs typeface="Arial" charset="0"/>
              </a:rPr>
              <a:t>Early blocking of puberty followed by cross gender hormone replacement At follow-up, all 54 patients were satisfied with their pubertal development</a:t>
            </a:r>
          </a:p>
          <a:p>
            <a:pPr marL="274701" indent="-185166" defTabSz="342900">
              <a:buFont typeface="Georgia"/>
              <a:buChar cha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dirty="0">
                <a:latin typeface="Arial" charset="0"/>
                <a:ea typeface="Arial" charset="0"/>
                <a:cs typeface="Arial" charset="0"/>
              </a:rPr>
              <a:t>No patients decided to stop </a:t>
            </a:r>
            <a:r>
              <a:rPr lang="en-US" dirty="0" err="1">
                <a:latin typeface="Arial" charset="0"/>
                <a:ea typeface="Arial" charset="0"/>
                <a:cs typeface="Arial" charset="0"/>
              </a:rPr>
              <a:t>GnRH</a:t>
            </a:r>
            <a:r>
              <a:rPr lang="en-US" dirty="0">
                <a:latin typeface="Arial" charset="0"/>
                <a:ea typeface="Arial" charset="0"/>
                <a:cs typeface="Arial" charset="0"/>
              </a:rPr>
              <a:t> agonist therapy</a:t>
            </a:r>
          </a:p>
          <a:p>
            <a:pPr marL="274701" indent="-185166" defTabSz="342900">
              <a:buFont typeface="Georgia"/>
              <a:buChar cha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dirty="0">
                <a:latin typeface="Arial" charset="0"/>
                <a:ea typeface="Arial" charset="0"/>
                <a:cs typeface="Arial" charset="0"/>
              </a:rPr>
              <a:t>All patients eligible decided to take cross gender hormones</a:t>
            </a:r>
          </a:p>
          <a:p>
            <a:pPr marL="274701" indent="-185166" defTabSz="342900">
              <a:buFont typeface="Georgia"/>
              <a:buChar cha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dirty="0">
                <a:latin typeface="Arial" charset="0"/>
                <a:ea typeface="Arial" charset="0"/>
                <a:cs typeface="Arial" charset="0"/>
              </a:rPr>
              <a:t>There were no adverse events from </a:t>
            </a:r>
            <a:r>
              <a:rPr lang="en-US" dirty="0" err="1">
                <a:latin typeface="Arial" charset="0"/>
                <a:ea typeface="Arial" charset="0"/>
                <a:cs typeface="Arial" charset="0"/>
              </a:rPr>
              <a:t>GnRH</a:t>
            </a:r>
            <a:r>
              <a:rPr lang="en-US" dirty="0">
                <a:latin typeface="Arial" charset="0"/>
                <a:ea typeface="Arial" charset="0"/>
                <a:cs typeface="Arial" charset="0"/>
              </a:rPr>
              <a:t> agonists</a:t>
            </a:r>
          </a:p>
          <a:p>
            <a:pPr marL="89535" defTabSz="342900">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endParaRPr lang="en-US" dirty="0">
              <a:solidFill>
                <a:schemeClr val="accent1">
                  <a:lumMod val="75000"/>
                </a:schemeClr>
              </a:solidFill>
              <a:latin typeface="Arial" charset="0"/>
              <a:ea typeface="Arial" charset="0"/>
              <a:cs typeface="Arial" charset="0"/>
            </a:endParaRPr>
          </a:p>
          <a:p>
            <a:pPr marL="257175" indent="-257175" defTabSz="342900">
              <a:buClr>
                <a:schemeClr val="accent3"/>
              </a:buCl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b="1" dirty="0">
                <a:latin typeface="Arial" charset="0"/>
                <a:ea typeface="Arial" charset="0"/>
                <a:cs typeface="Arial" charset="0"/>
              </a:rPr>
              <a:t>No suicides</a:t>
            </a:r>
          </a:p>
          <a:p>
            <a:pPr marL="257175" indent="-257175" defTabSz="342900">
              <a:buClr>
                <a:schemeClr val="accent3"/>
              </a:buCl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b="1" dirty="0">
                <a:latin typeface="Arial" charset="0"/>
                <a:ea typeface="Arial" charset="0"/>
                <a:cs typeface="Arial" charset="0"/>
              </a:rPr>
              <a:t>No street hormones</a:t>
            </a:r>
          </a:p>
          <a:p>
            <a:endParaRPr lang="en-US"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B51F072F-37B6-45A2-9687-725991B954A3}" type="slidenum">
              <a:rPr lang="en-US" smtClean="0"/>
              <a:pPr/>
              <a:t>30</a:t>
            </a:fld>
            <a:endParaRPr lang="en-US"/>
          </a:p>
        </p:txBody>
      </p:sp>
    </p:spTree>
    <p:extLst>
      <p:ext uri="{BB962C8B-B14F-4D97-AF65-F5344CB8AC3E}">
        <p14:creationId xmlns:p14="http://schemas.microsoft.com/office/powerpoint/2010/main" val="21489261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err="1"/>
              <a:t>TransYouth</a:t>
            </a:r>
            <a:r>
              <a:rPr lang="en-US" altLang="en-US" dirty="0"/>
              <a:t> Project</a:t>
            </a:r>
          </a:p>
        </p:txBody>
      </p:sp>
      <p:sp>
        <p:nvSpPr>
          <p:cNvPr id="4" name="Content Placeholder 3"/>
          <p:cNvSpPr>
            <a:spLocks noGrp="1"/>
          </p:cNvSpPr>
          <p:nvPr>
            <p:ph idx="4294967295"/>
          </p:nvPr>
        </p:nvSpPr>
        <p:spPr>
          <a:xfrm>
            <a:off x="3766971" y="1052641"/>
            <a:ext cx="3977013" cy="4464142"/>
          </a:xfrm>
          <a:prstGeom prst="rect">
            <a:avLst/>
          </a:prstGeom>
          <a:noFill/>
          <a:ln>
            <a:solidFill>
              <a:srgbClr val="0070C0"/>
            </a:solidFill>
          </a:ln>
        </p:spPr>
        <p:txBody>
          <a:bodyPr>
            <a:normAutofit/>
          </a:bodyPr>
          <a:lstStyle/>
          <a:p>
            <a:pPr marL="0" indent="0">
              <a:buNone/>
              <a:defRPr/>
            </a:pPr>
            <a:r>
              <a:rPr lang="en-US" dirty="0"/>
              <a:t>(2016) 73 children, age 3-12 </a:t>
            </a:r>
          </a:p>
          <a:p>
            <a:pPr marL="0" indent="0">
              <a:buNone/>
              <a:defRPr/>
            </a:pPr>
            <a:endParaRPr lang="en-US" dirty="0"/>
          </a:p>
          <a:p>
            <a:pPr>
              <a:defRPr/>
            </a:pPr>
            <a:r>
              <a:rPr lang="en-US" sz="1600" b="1" dirty="0"/>
              <a:t>NIH Patient Reported Outcome Measurement Information System</a:t>
            </a:r>
          </a:p>
          <a:p>
            <a:pPr>
              <a:defRPr/>
            </a:pPr>
            <a:r>
              <a:rPr lang="en-US" sz="1600" b="1" dirty="0"/>
              <a:t>Symptoms of depression or anxiety during past week</a:t>
            </a:r>
          </a:p>
          <a:p>
            <a:pPr>
              <a:defRPr/>
            </a:pPr>
            <a:r>
              <a:rPr lang="en-US" sz="1600" b="1" dirty="0"/>
              <a:t>Rates depression (50.1) and anxiety (54.2) no higher than 2 control groups -- their own siblings &amp; cis age- and gender-matched children</a:t>
            </a:r>
          </a:p>
          <a:p>
            <a:pPr>
              <a:defRPr/>
            </a:pPr>
            <a:r>
              <a:rPr lang="en-US" sz="1600" b="1" dirty="0"/>
              <a:t>Significantly lower than those of gender-nonconforming children in previous studies</a:t>
            </a:r>
          </a:p>
          <a:p>
            <a:pPr>
              <a:defRPr/>
            </a:pPr>
            <a:endParaRPr lang="en-US" sz="1800" dirty="0"/>
          </a:p>
        </p:txBody>
      </p:sp>
      <p:sp>
        <p:nvSpPr>
          <p:cNvPr id="32772" name="Slide Number Placeholder 2"/>
          <p:cNvSpPr>
            <a:spLocks noGrp="1"/>
          </p:cNvSpPr>
          <p:nvPr>
            <p:ph type="sldNum" sz="quarter" idx="12"/>
          </p:nvPr>
        </p:nvSpPr>
        <p:spPr bwMode="auto">
          <a:xfrm>
            <a:off x="11504614" y="6394451"/>
            <a:ext cx="54927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w Cen MT" panose="020B0602020104020603" pitchFamily="34" charset="0"/>
                <a:cs typeface="Arial" panose="020B0604020202020204" pitchFamily="34" charset="0"/>
              </a:defRPr>
            </a:lvl1pPr>
            <a:lvl2pPr marL="557213" indent="-214313">
              <a:defRPr sz="2400">
                <a:solidFill>
                  <a:schemeClr val="tx1"/>
                </a:solidFill>
                <a:latin typeface="Tw Cen MT" panose="020B0602020104020603" pitchFamily="34" charset="0"/>
                <a:cs typeface="Arial" panose="020B0604020202020204" pitchFamily="34" charset="0"/>
              </a:defRPr>
            </a:lvl2pPr>
            <a:lvl3pPr marL="857250" indent="-171450">
              <a:defRPr sz="2400">
                <a:solidFill>
                  <a:schemeClr val="tx1"/>
                </a:solidFill>
                <a:latin typeface="Tw Cen MT" panose="020B0602020104020603" pitchFamily="34" charset="0"/>
                <a:cs typeface="Arial" panose="020B0604020202020204" pitchFamily="34" charset="0"/>
              </a:defRPr>
            </a:lvl3pPr>
            <a:lvl4pPr marL="1200150" indent="-171450">
              <a:defRPr sz="2400">
                <a:solidFill>
                  <a:schemeClr val="tx1"/>
                </a:solidFill>
                <a:latin typeface="Tw Cen MT" panose="020B0602020104020603" pitchFamily="34" charset="0"/>
                <a:cs typeface="Arial" panose="020B0604020202020204" pitchFamily="34" charset="0"/>
              </a:defRPr>
            </a:lvl4pPr>
            <a:lvl5pPr marL="1543050" indent="-171450">
              <a:defRPr sz="2400">
                <a:solidFill>
                  <a:schemeClr val="tx1"/>
                </a:solidFill>
                <a:latin typeface="Tw Cen MT" panose="020B0602020104020603" pitchFamily="34" charset="0"/>
                <a:cs typeface="Arial" panose="020B0604020202020204" pitchFamily="34" charset="0"/>
              </a:defRPr>
            </a:lvl5pPr>
            <a:lvl6pPr marL="1885950" indent="-171450" eaLnBrk="0" fontAlgn="base" hangingPunct="0">
              <a:spcBef>
                <a:spcPct val="0"/>
              </a:spcBef>
              <a:spcAft>
                <a:spcPct val="0"/>
              </a:spcAft>
              <a:defRPr sz="2400">
                <a:solidFill>
                  <a:schemeClr val="tx1"/>
                </a:solidFill>
                <a:latin typeface="Tw Cen MT" panose="020B0602020104020603" pitchFamily="34" charset="0"/>
                <a:cs typeface="Arial" panose="020B0604020202020204" pitchFamily="34" charset="0"/>
              </a:defRPr>
            </a:lvl6pPr>
            <a:lvl7pPr marL="2228850" indent="-171450" eaLnBrk="0" fontAlgn="base" hangingPunct="0">
              <a:spcBef>
                <a:spcPct val="0"/>
              </a:spcBef>
              <a:spcAft>
                <a:spcPct val="0"/>
              </a:spcAft>
              <a:defRPr sz="2400">
                <a:solidFill>
                  <a:schemeClr val="tx1"/>
                </a:solidFill>
                <a:latin typeface="Tw Cen MT" panose="020B0602020104020603" pitchFamily="34" charset="0"/>
                <a:cs typeface="Arial" panose="020B0604020202020204" pitchFamily="34" charset="0"/>
              </a:defRPr>
            </a:lvl7pPr>
            <a:lvl8pPr marL="2571750" indent="-171450" eaLnBrk="0" fontAlgn="base" hangingPunct="0">
              <a:spcBef>
                <a:spcPct val="0"/>
              </a:spcBef>
              <a:spcAft>
                <a:spcPct val="0"/>
              </a:spcAft>
              <a:defRPr sz="2400">
                <a:solidFill>
                  <a:schemeClr val="tx1"/>
                </a:solidFill>
                <a:latin typeface="Tw Cen MT" panose="020B0602020104020603" pitchFamily="34" charset="0"/>
                <a:cs typeface="Arial" panose="020B0604020202020204" pitchFamily="34" charset="0"/>
              </a:defRPr>
            </a:lvl8pPr>
            <a:lvl9pPr marL="2914650" indent="-171450" eaLnBrk="0" fontAlgn="base" hangingPunct="0">
              <a:spcBef>
                <a:spcPct val="0"/>
              </a:spcBef>
              <a:spcAft>
                <a:spcPct val="0"/>
              </a:spcAft>
              <a:defRPr sz="2400">
                <a:solidFill>
                  <a:schemeClr val="tx1"/>
                </a:solidFill>
                <a:latin typeface="Tw Cen MT" panose="020B0602020104020603" pitchFamily="34" charset="0"/>
                <a:cs typeface="Arial" panose="020B0604020202020204" pitchFamily="34" charset="0"/>
              </a:defRPr>
            </a:lvl9pPr>
          </a:lstStyle>
          <a:p>
            <a:fld id="{CE7276E9-6AF1-476E-A4F8-0A75045CC647}" type="slidenum">
              <a:rPr lang="en-US" altLang="en-US" sz="1200">
                <a:solidFill>
                  <a:srgbClr val="A5A4A5"/>
                </a:solidFill>
                <a:latin typeface="Arial" charset="0"/>
                <a:cs typeface="Arial" charset="0"/>
              </a:rPr>
              <a:pPr/>
              <a:t>31</a:t>
            </a:fld>
            <a:endParaRPr lang="en-US" altLang="en-US" sz="1200" dirty="0">
              <a:solidFill>
                <a:srgbClr val="A5A4A5"/>
              </a:solidFill>
              <a:latin typeface="Arial" charset="0"/>
              <a:cs typeface="Arial" charset="0"/>
            </a:endParaRPr>
          </a:p>
        </p:txBody>
      </p:sp>
      <p:sp>
        <p:nvSpPr>
          <p:cNvPr id="6" name="Rectangle 5"/>
          <p:cNvSpPr/>
          <p:nvPr/>
        </p:nvSpPr>
        <p:spPr>
          <a:xfrm>
            <a:off x="3766971" y="5623698"/>
            <a:ext cx="2626416" cy="707886"/>
          </a:xfrm>
          <a:prstGeom prst="rect">
            <a:avLst/>
          </a:prstGeom>
        </p:spPr>
        <p:txBody>
          <a:bodyPr wrap="square">
            <a:spAutoFit/>
          </a:bodyPr>
          <a:lstStyle/>
          <a:p>
            <a:pPr>
              <a:defRPr/>
            </a:pPr>
            <a:r>
              <a:rPr lang="en-US" sz="1000" dirty="0">
                <a:latin typeface="Arial" charset="0"/>
                <a:ea typeface="Arial" charset="0"/>
                <a:cs typeface="Arial" charset="0"/>
              </a:rPr>
              <a:t>Olson KR, </a:t>
            </a:r>
            <a:r>
              <a:rPr lang="en-US" sz="1000" dirty="0" err="1">
                <a:latin typeface="Arial" charset="0"/>
                <a:ea typeface="Arial" charset="0"/>
                <a:cs typeface="Arial" charset="0"/>
              </a:rPr>
              <a:t>Durwood</a:t>
            </a:r>
            <a:r>
              <a:rPr lang="en-US" sz="1000" dirty="0">
                <a:latin typeface="Arial" charset="0"/>
                <a:ea typeface="Arial" charset="0"/>
                <a:cs typeface="Arial" charset="0"/>
              </a:rPr>
              <a:t> L, </a:t>
            </a:r>
            <a:r>
              <a:rPr lang="en-US" sz="1000" dirty="0" err="1">
                <a:latin typeface="Arial" charset="0"/>
                <a:ea typeface="Arial" charset="0"/>
                <a:cs typeface="Arial" charset="0"/>
              </a:rPr>
              <a:t>DeMeules</a:t>
            </a:r>
            <a:r>
              <a:rPr lang="en-US" sz="1000" dirty="0">
                <a:latin typeface="Arial" charset="0"/>
                <a:ea typeface="Arial" charset="0"/>
                <a:cs typeface="Arial" charset="0"/>
              </a:rPr>
              <a:t> M, et al. Mental Health of Transgender Children Who Are Supported in Their Identities. Pediatrics. 2016;137(3):e20153223</a:t>
            </a:r>
          </a:p>
        </p:txBody>
      </p:sp>
      <p:sp>
        <p:nvSpPr>
          <p:cNvPr id="7" name="Right Arrow 6"/>
          <p:cNvSpPr/>
          <p:nvPr/>
        </p:nvSpPr>
        <p:spPr>
          <a:xfrm>
            <a:off x="2743200" y="2099709"/>
            <a:ext cx="228600" cy="15240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8" name="Right Arrow 7"/>
          <p:cNvSpPr/>
          <p:nvPr/>
        </p:nvSpPr>
        <p:spPr>
          <a:xfrm>
            <a:off x="2743200" y="2687496"/>
            <a:ext cx="228600" cy="15240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Content Placeholder 3">
            <a:extLst>
              <a:ext uri="{FF2B5EF4-FFF2-40B4-BE49-F238E27FC236}">
                <a16:creationId xmlns="" xmlns:a16="http://schemas.microsoft.com/office/drawing/2014/main" id="{49DC54DB-C338-4B8B-BE64-3B521F46DDBF}"/>
              </a:ext>
            </a:extLst>
          </p:cNvPr>
          <p:cNvSpPr txBox="1">
            <a:spLocks/>
          </p:cNvSpPr>
          <p:nvPr/>
        </p:nvSpPr>
        <p:spPr>
          <a:xfrm>
            <a:off x="7973294" y="1052640"/>
            <a:ext cx="3805957" cy="4464143"/>
          </a:xfrm>
          <a:prstGeom prst="rect">
            <a:avLst/>
          </a:prstGeom>
          <a:noFill/>
          <a:ln>
            <a:solidFill>
              <a:srgbClr val="0070C0"/>
            </a:solid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defRPr/>
            </a:pPr>
            <a:r>
              <a:rPr lang="en-US" dirty="0"/>
              <a:t>(2017)  116 trans, 122 controls, 72 sibs age 6-14</a:t>
            </a:r>
          </a:p>
          <a:p>
            <a:pPr>
              <a:defRPr/>
            </a:pPr>
            <a:r>
              <a:rPr lang="en-US" sz="1600" b="1" dirty="0"/>
              <a:t>NIH Patient Reported Outcome Measurement Information System</a:t>
            </a:r>
          </a:p>
          <a:p>
            <a:pPr>
              <a:defRPr/>
            </a:pPr>
            <a:r>
              <a:rPr lang="en-US" sz="1600" b="1" dirty="0"/>
              <a:t>Symptoms of depression and self worth same </a:t>
            </a:r>
          </a:p>
          <a:p>
            <a:pPr>
              <a:defRPr/>
            </a:pPr>
            <a:r>
              <a:rPr lang="en-US" sz="1600" b="1" dirty="0"/>
              <a:t>Slightly higher anxiety </a:t>
            </a:r>
          </a:p>
          <a:p>
            <a:pPr>
              <a:defRPr/>
            </a:pPr>
            <a:r>
              <a:rPr lang="en-US" sz="1600" b="1" dirty="0"/>
              <a:t>Significantly lower than those of gender-nonconforming children in previous studies</a:t>
            </a:r>
          </a:p>
          <a:p>
            <a:pPr>
              <a:defRPr/>
            </a:pPr>
            <a:endParaRPr lang="en-US" sz="1800" dirty="0"/>
          </a:p>
          <a:p>
            <a:pPr>
              <a:defRPr/>
            </a:pPr>
            <a:endParaRPr lang="en-US" sz="1800" dirty="0"/>
          </a:p>
          <a:p>
            <a:pPr>
              <a:defRPr/>
            </a:pPr>
            <a:endParaRPr lang="en-US" sz="1800" dirty="0"/>
          </a:p>
        </p:txBody>
      </p:sp>
      <p:sp>
        <p:nvSpPr>
          <p:cNvPr id="2" name="TextBox 1">
            <a:extLst>
              <a:ext uri="{FF2B5EF4-FFF2-40B4-BE49-F238E27FC236}">
                <a16:creationId xmlns="" xmlns:a16="http://schemas.microsoft.com/office/drawing/2014/main" id="{4F61099F-37BA-430A-9F3D-1A17495AE6D4}"/>
              </a:ext>
            </a:extLst>
          </p:cNvPr>
          <p:cNvSpPr txBox="1"/>
          <p:nvPr/>
        </p:nvSpPr>
        <p:spPr>
          <a:xfrm>
            <a:off x="3766971" y="4799"/>
            <a:ext cx="8425029" cy="646331"/>
          </a:xfrm>
          <a:prstGeom prst="rect">
            <a:avLst/>
          </a:prstGeom>
          <a:solidFill>
            <a:schemeClr val="accent1">
              <a:lumMod val="50000"/>
            </a:schemeClr>
          </a:solidFill>
        </p:spPr>
        <p:txBody>
          <a:bodyPr wrap="square" rtlCol="0">
            <a:spAutoFit/>
          </a:bodyPr>
          <a:lstStyle/>
          <a:p>
            <a:pPr algn="ctr">
              <a:defRPr/>
            </a:pPr>
            <a:r>
              <a:rPr lang="en-US" dirty="0">
                <a:solidFill>
                  <a:schemeClr val="bg1"/>
                </a:solidFill>
                <a:latin typeface="Arial" panose="020B0604020202020204" pitchFamily="34" charset="0"/>
                <a:cs typeface="Arial" panose="020B0604020202020204" pitchFamily="34" charset="0"/>
              </a:rPr>
              <a:t>Large-scale (&gt;150 children) longitudinal study of </a:t>
            </a:r>
          </a:p>
          <a:p>
            <a:pPr algn="ctr">
              <a:defRPr/>
            </a:pPr>
            <a:r>
              <a:rPr lang="en-US" dirty="0">
                <a:solidFill>
                  <a:schemeClr val="bg1"/>
                </a:solidFill>
                <a:latin typeface="Arial" panose="020B0604020202020204" pitchFamily="34" charset="0"/>
                <a:cs typeface="Arial" panose="020B0604020202020204" pitchFamily="34" charset="0"/>
              </a:rPr>
              <a:t>transgender children in 25 states</a:t>
            </a:r>
          </a:p>
        </p:txBody>
      </p:sp>
      <p:sp>
        <p:nvSpPr>
          <p:cNvPr id="3" name="Rectangle 2">
            <a:extLst>
              <a:ext uri="{FF2B5EF4-FFF2-40B4-BE49-F238E27FC236}">
                <a16:creationId xmlns="" xmlns:a16="http://schemas.microsoft.com/office/drawing/2014/main" id="{6714B905-B575-4D3D-8866-A7A5CBFD7AA0}"/>
              </a:ext>
            </a:extLst>
          </p:cNvPr>
          <p:cNvSpPr/>
          <p:nvPr/>
        </p:nvSpPr>
        <p:spPr>
          <a:xfrm>
            <a:off x="8023905" y="5602652"/>
            <a:ext cx="2388295" cy="861774"/>
          </a:xfrm>
          <a:prstGeom prst="rect">
            <a:avLst/>
          </a:prstGeom>
        </p:spPr>
        <p:txBody>
          <a:bodyPr wrap="square">
            <a:spAutoFit/>
          </a:bodyPr>
          <a:lstStyle/>
          <a:p>
            <a:r>
              <a:rPr lang="en-US" sz="1000" dirty="0" err="1">
                <a:latin typeface="arial" panose="020B0604020202020204" pitchFamily="34" charset="0"/>
              </a:rPr>
              <a:t>Dunwood</a:t>
            </a:r>
            <a:r>
              <a:rPr lang="en-US" sz="1000" dirty="0">
                <a:latin typeface="arial" panose="020B0604020202020204" pitchFamily="34" charset="0"/>
              </a:rPr>
              <a:t> L, McLaughlin KA, </a:t>
            </a:r>
            <a:r>
              <a:rPr lang="en-US" sz="1000" dirty="0" err="1">
                <a:latin typeface="arial" panose="020B0604020202020204" pitchFamily="34" charset="0"/>
              </a:rPr>
              <a:t>Oslon</a:t>
            </a:r>
            <a:r>
              <a:rPr lang="en-US" sz="1000" dirty="0">
                <a:latin typeface="arial" panose="020B0604020202020204" pitchFamily="34" charset="0"/>
              </a:rPr>
              <a:t> KR. Mental Health and Self-Worth in Socially Transitioned Transgender Youth. J Am </a:t>
            </a:r>
            <a:r>
              <a:rPr lang="en-US" sz="1000" dirty="0" err="1">
                <a:latin typeface="arial" panose="020B0604020202020204" pitchFamily="34" charset="0"/>
              </a:rPr>
              <a:t>Acad</a:t>
            </a:r>
            <a:r>
              <a:rPr lang="en-US" sz="1000" dirty="0">
                <a:latin typeface="arial" panose="020B0604020202020204" pitchFamily="34" charset="0"/>
              </a:rPr>
              <a:t> Child </a:t>
            </a:r>
            <a:r>
              <a:rPr lang="en-US" sz="1000" dirty="0" err="1">
                <a:latin typeface="arial" panose="020B0604020202020204" pitchFamily="34" charset="0"/>
              </a:rPr>
              <a:t>Adolesc</a:t>
            </a:r>
            <a:r>
              <a:rPr lang="en-US" sz="1000" dirty="0">
                <a:latin typeface="arial" panose="020B0604020202020204" pitchFamily="34" charset="0"/>
              </a:rPr>
              <a:t> Psych. 2017 Feb;56(2):116-123.</a:t>
            </a:r>
          </a:p>
        </p:txBody>
      </p:sp>
    </p:spTree>
    <p:extLst>
      <p:ext uri="{BB962C8B-B14F-4D97-AF65-F5344CB8AC3E}">
        <p14:creationId xmlns:p14="http://schemas.microsoft.com/office/powerpoint/2010/main" val="2705129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236042" y="2537223"/>
            <a:ext cx="9722467" cy="3349234"/>
          </a:xfrm>
        </p:spPr>
        <p:txBody>
          <a:bodyPr>
            <a:normAutofit fontScale="70000" lnSpcReduction="20000"/>
          </a:bodyPr>
          <a:lstStyle/>
          <a:p>
            <a:pPr>
              <a:lnSpc>
                <a:spcPct val="120000"/>
              </a:lnSpc>
              <a:buClr>
                <a:srgbClr val="FFFFFF"/>
              </a:buClr>
              <a:buSzPct val="25000"/>
            </a:pPr>
            <a:r>
              <a:rPr lang="en-US" altLang="en-US" dirty="0">
                <a:latin typeface="Arial" charset="0"/>
                <a:ea typeface="Arial" charset="0"/>
                <a:cs typeface="Arial" charset="0"/>
                <a:sym typeface="Arial" panose="020B0604020202020204" pitchFamily="34" charset="0"/>
              </a:rPr>
              <a:t>Socially transitioned transgender children who are supported in their gender identity have developmentally normative levels of depression and only minimal elevations in anxiety, suggesting that psychopathology is not inevitable within this group. Especially striking is the comparison with reports of children with GID; socially </a:t>
            </a:r>
            <a:r>
              <a:rPr lang="en-US" altLang="en-US" sz="3400" dirty="0">
                <a:latin typeface="Arial" charset="0"/>
                <a:ea typeface="Arial" charset="0"/>
                <a:cs typeface="Arial" charset="0"/>
                <a:sym typeface="Arial" panose="020B0604020202020204" pitchFamily="34" charset="0"/>
              </a:rPr>
              <a:t>transitioned</a:t>
            </a:r>
            <a:r>
              <a:rPr lang="en-US" altLang="en-US" dirty="0">
                <a:latin typeface="Arial" charset="0"/>
                <a:ea typeface="Arial" charset="0"/>
                <a:cs typeface="Arial" charset="0"/>
                <a:sym typeface="Arial" panose="020B0604020202020204" pitchFamily="34" charset="0"/>
              </a:rPr>
              <a:t> transgender children have notably lower rates of internalizing psychopathology than previously reported among children with GID living as their natal sex.</a:t>
            </a:r>
          </a:p>
        </p:txBody>
      </p:sp>
      <p:sp>
        <p:nvSpPr>
          <p:cNvPr id="3" name="Rectangle 2"/>
          <p:cNvSpPr/>
          <p:nvPr/>
        </p:nvSpPr>
        <p:spPr>
          <a:xfrm>
            <a:off x="997418" y="-885839"/>
            <a:ext cx="3464555" cy="7786747"/>
          </a:xfrm>
          <a:prstGeom prst="rect">
            <a:avLst/>
          </a:prstGeom>
        </p:spPr>
        <p:txBody>
          <a:bodyPr wrap="square">
            <a:spAutoFit/>
          </a:bodyPr>
          <a:lstStyle/>
          <a:p>
            <a:r>
              <a:rPr lang="en-US" altLang="en-US" sz="50000" dirty="0">
                <a:solidFill>
                  <a:schemeClr val="accent6">
                    <a:alpha val="50000"/>
                  </a:schemeClr>
                </a:solidFill>
                <a:latin typeface="Georgia" charset="0"/>
                <a:ea typeface="Georgia" charset="0"/>
                <a:cs typeface="Georgia" charset="0"/>
              </a:rPr>
              <a:t>“</a:t>
            </a:r>
            <a:endParaRPr lang="en-US" sz="50000" dirty="0">
              <a:solidFill>
                <a:schemeClr val="accent6">
                  <a:alpha val="50000"/>
                </a:schemeClr>
              </a:solidFill>
              <a:latin typeface="Georgia" charset="0"/>
              <a:ea typeface="Georgia" charset="0"/>
              <a:cs typeface="Georgia" charset="0"/>
            </a:endParaRPr>
          </a:p>
        </p:txBody>
      </p:sp>
      <p:sp>
        <p:nvSpPr>
          <p:cNvPr id="5" name="Slide Number Placeholder 4"/>
          <p:cNvSpPr>
            <a:spLocks noGrp="1"/>
          </p:cNvSpPr>
          <p:nvPr>
            <p:ph type="sldNum" sz="quarter" idx="14"/>
          </p:nvPr>
        </p:nvSpPr>
        <p:spPr/>
        <p:txBody>
          <a:bodyPr/>
          <a:lstStyle/>
          <a:p>
            <a:fld id="{B51F072F-37B6-45A2-9687-725991B954A3}" type="slidenum">
              <a:rPr lang="en-US" smtClean="0"/>
              <a:pPr/>
              <a:t>32</a:t>
            </a:fld>
            <a:endParaRPr lang="en-US"/>
          </a:p>
        </p:txBody>
      </p:sp>
    </p:spTree>
    <p:extLst>
      <p:ext uri="{BB962C8B-B14F-4D97-AF65-F5344CB8AC3E}">
        <p14:creationId xmlns:p14="http://schemas.microsoft.com/office/powerpoint/2010/main" val="496812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4558" y="6049626"/>
            <a:ext cx="4572000" cy="246221"/>
          </a:xfrm>
          <a:prstGeom prst="rect">
            <a:avLst/>
          </a:prstGeom>
        </p:spPr>
        <p:txBody>
          <a:bodyPr>
            <a:spAutoFit/>
          </a:bodyPr>
          <a:lstStyle/>
          <a:p>
            <a:pPr eaLnBrk="0" fontAlgn="base" hangingPunct="0">
              <a:spcBef>
                <a:spcPct val="30000"/>
              </a:spcBef>
              <a:spcAft>
                <a:spcPct val="0"/>
              </a:spcAft>
              <a:defRPr/>
            </a:pPr>
            <a:r>
              <a:rPr lang="en-US" sz="1000" dirty="0" err="1">
                <a:solidFill>
                  <a:prstClr val="black"/>
                </a:solidFill>
                <a:latin typeface="Arial" charset="0"/>
                <a:ea typeface="Arial" charset="0"/>
                <a:cs typeface="Arial" charset="0"/>
              </a:rPr>
              <a:t>LeV</a:t>
            </a:r>
            <a:r>
              <a:rPr lang="en-US" sz="1000" dirty="0">
                <a:solidFill>
                  <a:prstClr val="black"/>
                </a:solidFill>
                <a:latin typeface="Arial" charset="0"/>
                <a:ea typeface="Arial" charset="0"/>
                <a:cs typeface="Arial" charset="0"/>
              </a:rPr>
              <a:t>, </a:t>
            </a:r>
            <a:r>
              <a:rPr lang="en-US" sz="1000" dirty="0" err="1">
                <a:solidFill>
                  <a:prstClr val="black"/>
                </a:solidFill>
                <a:latin typeface="Arial" charset="0"/>
                <a:ea typeface="Arial" charset="0"/>
                <a:cs typeface="Arial" charset="0"/>
              </a:rPr>
              <a:t>ArayasirikulS</a:t>
            </a:r>
            <a:r>
              <a:rPr lang="en-US" sz="1000" dirty="0">
                <a:solidFill>
                  <a:prstClr val="black"/>
                </a:solidFill>
                <a:latin typeface="Arial" charset="0"/>
                <a:ea typeface="Arial" charset="0"/>
                <a:cs typeface="Arial" charset="0"/>
              </a:rPr>
              <a:t>, </a:t>
            </a:r>
            <a:r>
              <a:rPr lang="en-US" sz="1000" dirty="0" err="1">
                <a:solidFill>
                  <a:prstClr val="black"/>
                </a:solidFill>
                <a:latin typeface="Arial" charset="0"/>
                <a:ea typeface="Arial" charset="0"/>
                <a:cs typeface="Arial" charset="0"/>
              </a:rPr>
              <a:t>ChenYH</a:t>
            </a:r>
            <a:r>
              <a:rPr lang="en-US" sz="1000" dirty="0">
                <a:solidFill>
                  <a:prstClr val="black"/>
                </a:solidFill>
                <a:latin typeface="Arial" charset="0"/>
                <a:ea typeface="Arial" charset="0"/>
                <a:cs typeface="Arial" charset="0"/>
              </a:rPr>
              <a:t>, </a:t>
            </a:r>
            <a:r>
              <a:rPr lang="en-US" sz="1000" dirty="0" err="1">
                <a:solidFill>
                  <a:prstClr val="black"/>
                </a:solidFill>
                <a:latin typeface="Arial" charset="0"/>
                <a:ea typeface="Arial" charset="0"/>
                <a:cs typeface="Arial" charset="0"/>
              </a:rPr>
              <a:t>JinH</a:t>
            </a:r>
            <a:r>
              <a:rPr lang="en-US" sz="1000" dirty="0">
                <a:solidFill>
                  <a:prstClr val="black"/>
                </a:solidFill>
                <a:latin typeface="Arial" charset="0"/>
                <a:ea typeface="Arial" charset="0"/>
                <a:cs typeface="Arial" charset="0"/>
              </a:rPr>
              <a:t>, Wilson EC. </a:t>
            </a:r>
            <a:r>
              <a:rPr lang="en-US" sz="1000" i="1" dirty="0">
                <a:solidFill>
                  <a:prstClr val="black"/>
                </a:solidFill>
                <a:latin typeface="Arial" charset="0"/>
                <a:ea typeface="Arial" charset="0"/>
                <a:cs typeface="Arial" charset="0"/>
              </a:rPr>
              <a:t>JIntlAIDSSoc</a:t>
            </a:r>
            <a:r>
              <a:rPr lang="en-US" sz="1000" dirty="0">
                <a:solidFill>
                  <a:prstClr val="black"/>
                </a:solidFill>
                <a:latin typeface="Arial" charset="0"/>
                <a:ea typeface="Arial" charset="0"/>
                <a:cs typeface="Arial" charset="0"/>
              </a:rPr>
              <a:t>2016</a:t>
            </a:r>
          </a:p>
        </p:txBody>
      </p:sp>
      <p:sp>
        <p:nvSpPr>
          <p:cNvPr id="3" name="Slide Number Placeholder 2"/>
          <p:cNvSpPr>
            <a:spLocks noGrp="1"/>
          </p:cNvSpPr>
          <p:nvPr>
            <p:ph type="sldNum" sz="quarter" idx="12"/>
          </p:nvPr>
        </p:nvSpPr>
        <p:spPr/>
        <p:txBody>
          <a:bodyPr/>
          <a:lstStyle/>
          <a:p>
            <a:fld id="{B51F072F-37B6-45A2-9687-725991B954A3}" type="slidenum">
              <a:rPr lang="en-US" smtClean="0"/>
              <a:pPr/>
              <a:t>33</a:t>
            </a:fld>
            <a:endParaRPr lang="en-US"/>
          </a:p>
        </p:txBody>
      </p:sp>
      <p:sp>
        <p:nvSpPr>
          <p:cNvPr id="13" name="Content Placeholder 2"/>
          <p:cNvSpPr txBox="1">
            <a:spLocks/>
          </p:cNvSpPr>
          <p:nvPr/>
        </p:nvSpPr>
        <p:spPr>
          <a:xfrm>
            <a:off x="3621664" y="640285"/>
            <a:ext cx="5484758" cy="5228428"/>
          </a:xfrm>
          <a:prstGeom prst="rect">
            <a:avLst/>
          </a:prstGeom>
        </p:spPr>
        <p:txBody>
          <a:bodyPr vert="horz" lIns="91440" tIns="45720" rIns="91440" bIns="45720" rtlCol="0" anchor="ctr">
            <a:normAutofit fontScale="5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8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20000"/>
              </a:lnSpc>
              <a:buNone/>
            </a:pPr>
            <a:r>
              <a:rPr lang="en-US" sz="2900" b="1" dirty="0"/>
              <a:t>Trans youth often underrepresented in LGBT studies</a:t>
            </a:r>
          </a:p>
          <a:p>
            <a:pPr marL="0" indent="0">
              <a:lnSpc>
                <a:spcPct val="120000"/>
              </a:lnSpc>
              <a:buNone/>
            </a:pPr>
            <a:r>
              <a:rPr lang="en-US" sz="2900" b="1" dirty="0"/>
              <a:t>2012-14 SHINE study Trans Female Youth (TFY) </a:t>
            </a:r>
          </a:p>
          <a:p>
            <a:pPr marL="502920" lvl="1" indent="0">
              <a:lnSpc>
                <a:spcPct val="120000"/>
              </a:lnSpc>
              <a:buNone/>
            </a:pPr>
            <a:r>
              <a:rPr lang="en-US" sz="2900" b="1" dirty="0"/>
              <a:t>301 TFY ages 16-24, San Francisco Bay Area</a:t>
            </a:r>
          </a:p>
          <a:p>
            <a:pPr marL="0" indent="0">
              <a:lnSpc>
                <a:spcPct val="120000"/>
              </a:lnSpc>
              <a:buNone/>
            </a:pPr>
            <a:r>
              <a:rPr lang="en-US" sz="2000" b="1" u="sng" dirty="0"/>
              <a:t>Risk assessment</a:t>
            </a:r>
            <a:endParaRPr lang="en-US" b="1" u="sng" dirty="0"/>
          </a:p>
          <a:p>
            <a:pPr>
              <a:lnSpc>
                <a:spcPct val="120000"/>
              </a:lnSpc>
            </a:pPr>
            <a:r>
              <a:rPr lang="en-US" dirty="0"/>
              <a:t>26.7% history of sex work</a:t>
            </a:r>
          </a:p>
          <a:p>
            <a:pPr>
              <a:lnSpc>
                <a:spcPct val="120000"/>
              </a:lnSpc>
            </a:pPr>
            <a:r>
              <a:rPr lang="en-US" dirty="0"/>
              <a:t>Sexual debut most frequently 13-15 (28.6%), 16-17 (28.2%) </a:t>
            </a:r>
          </a:p>
          <a:p>
            <a:pPr>
              <a:lnSpc>
                <a:spcPct val="120000"/>
              </a:lnSpc>
            </a:pPr>
            <a:r>
              <a:rPr lang="en-US" dirty="0"/>
              <a:t>In past 6 months</a:t>
            </a:r>
          </a:p>
          <a:p>
            <a:pPr lvl="1">
              <a:lnSpc>
                <a:spcPct val="120000"/>
              </a:lnSpc>
            </a:pPr>
            <a:r>
              <a:rPr lang="en-US" dirty="0"/>
              <a:t>37.2% any </a:t>
            </a:r>
            <a:r>
              <a:rPr lang="en-US" dirty="0" err="1"/>
              <a:t>condomless</a:t>
            </a:r>
            <a:r>
              <a:rPr lang="en-US" dirty="0"/>
              <a:t> anal intercourse in past 6 months</a:t>
            </a:r>
          </a:p>
          <a:p>
            <a:pPr lvl="1">
              <a:lnSpc>
                <a:spcPct val="120000"/>
              </a:lnSpc>
            </a:pPr>
            <a:r>
              <a:rPr lang="en-US" dirty="0"/>
              <a:t>Average of 3.23 sexual partners per youth</a:t>
            </a:r>
            <a:endParaRPr lang="en-US" sz="2000" dirty="0"/>
          </a:p>
          <a:p>
            <a:pPr marL="0" indent="0">
              <a:lnSpc>
                <a:spcPct val="120000"/>
              </a:lnSpc>
              <a:buNone/>
            </a:pPr>
            <a:r>
              <a:rPr lang="en-US" sz="2000" b="1" u="sng" dirty="0"/>
              <a:t>Parent and Non-parent Support assessment</a:t>
            </a:r>
          </a:p>
          <a:p>
            <a:pPr>
              <a:lnSpc>
                <a:spcPct val="120000"/>
              </a:lnSpc>
            </a:pPr>
            <a:r>
              <a:rPr lang="en-US" sz="2500" dirty="0"/>
              <a:t>Compared youth with and without primary parental social support</a:t>
            </a:r>
          </a:p>
          <a:p>
            <a:pPr>
              <a:lnSpc>
                <a:spcPct val="120000"/>
              </a:lnSpc>
            </a:pPr>
            <a:r>
              <a:rPr lang="en-US" sz="2500" dirty="0"/>
              <a:t>No associations between HIV risk and types of primary social support</a:t>
            </a:r>
          </a:p>
          <a:p>
            <a:pPr>
              <a:lnSpc>
                <a:spcPct val="120000"/>
              </a:lnSpc>
            </a:pPr>
            <a:r>
              <a:rPr lang="en-US" sz="2500" dirty="0"/>
              <a:t>Education is needed for parents to accept and support trans children</a:t>
            </a:r>
          </a:p>
          <a:p>
            <a:pPr marL="0" indent="0">
              <a:buFont typeface="Wingdings 2" pitchFamily="18" charset="2"/>
              <a:buNone/>
            </a:pPr>
            <a:endParaRPr lang="en-US" dirty="0"/>
          </a:p>
        </p:txBody>
      </p:sp>
      <p:graphicFrame>
        <p:nvGraphicFramePr>
          <p:cNvPr id="7" name="Table 6">
            <a:extLst>
              <a:ext uri="{FF2B5EF4-FFF2-40B4-BE49-F238E27FC236}">
                <a16:creationId xmlns="" xmlns:a16="http://schemas.microsoft.com/office/drawing/2014/main" id="{AF778936-FBD9-41F3-AFF7-A8A617F0208F}"/>
              </a:ext>
            </a:extLst>
          </p:cNvPr>
          <p:cNvGraphicFramePr>
            <a:graphicFrameLocks noGrp="1"/>
          </p:cNvGraphicFramePr>
          <p:nvPr>
            <p:extLst>
              <p:ext uri="{D42A27DB-BD31-4B8C-83A1-F6EECF244321}">
                <p14:modId xmlns:p14="http://schemas.microsoft.com/office/powerpoint/2010/main" val="2686764328"/>
              </p:ext>
            </p:extLst>
          </p:nvPr>
        </p:nvGraphicFramePr>
        <p:xfrm>
          <a:off x="9148176" y="0"/>
          <a:ext cx="3043824" cy="6306135"/>
        </p:xfrm>
        <a:graphic>
          <a:graphicData uri="http://schemas.openxmlformats.org/drawingml/2006/table">
            <a:tbl>
              <a:tblPr/>
              <a:tblGrid>
                <a:gridCol w="2181440">
                  <a:extLst>
                    <a:ext uri="{9D8B030D-6E8A-4147-A177-3AD203B41FA5}">
                      <a16:colId xmlns="" xmlns:a16="http://schemas.microsoft.com/office/drawing/2014/main" val="1344300222"/>
                    </a:ext>
                  </a:extLst>
                </a:gridCol>
                <a:gridCol w="862384">
                  <a:extLst>
                    <a:ext uri="{9D8B030D-6E8A-4147-A177-3AD203B41FA5}">
                      <a16:colId xmlns="" xmlns:a16="http://schemas.microsoft.com/office/drawing/2014/main" val="759122769"/>
                    </a:ext>
                  </a:extLst>
                </a:gridCol>
              </a:tblGrid>
              <a:tr h="535146">
                <a:tc>
                  <a:txBody>
                    <a:bodyPr/>
                    <a:lstStyle/>
                    <a:p>
                      <a:pPr algn="l" fontAlgn="t"/>
                      <a:r>
                        <a:rPr lang="en-US" sz="1200" b="1" dirty="0">
                          <a:solidFill>
                            <a:schemeClr val="bg1"/>
                          </a:solidFill>
                          <a:effectLst/>
                        </a:rPr>
                        <a:t>Item 1: “talked about gender identity with you”</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a:solidFill>
                            <a:schemeClr val="bg1"/>
                          </a:solidFill>
                          <a:effectLst/>
                        </a:rPr>
                        <a:t>177 (58.8)</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1223871393"/>
                  </a:ext>
                </a:extLst>
              </a:tr>
              <a:tr h="764494">
                <a:tc>
                  <a:txBody>
                    <a:bodyPr/>
                    <a:lstStyle/>
                    <a:p>
                      <a:pPr algn="l" fontAlgn="t"/>
                      <a:r>
                        <a:rPr lang="en-US" sz="1200" b="1">
                          <a:solidFill>
                            <a:schemeClr val="bg1"/>
                          </a:solidFill>
                          <a:effectLst/>
                        </a:rPr>
                        <a:t>Item 2: “expressed affection when you first talked about your gender identity”</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dirty="0">
                          <a:solidFill>
                            <a:schemeClr val="bg1"/>
                          </a:solidFill>
                          <a:effectLst/>
                        </a:rPr>
                        <a:t>120 (39.9)</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3724926345"/>
                  </a:ext>
                </a:extLst>
              </a:tr>
              <a:tr h="764494">
                <a:tc>
                  <a:txBody>
                    <a:bodyPr/>
                    <a:lstStyle/>
                    <a:p>
                      <a:pPr algn="l" fontAlgn="t"/>
                      <a:r>
                        <a:rPr lang="en-US" sz="1200" b="1" dirty="0">
                          <a:solidFill>
                            <a:schemeClr val="bg1"/>
                          </a:solidFill>
                          <a:effectLst/>
                        </a:rPr>
                        <a:t>Item 3: “supported your gender identity despite feeling uncomfortable”</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a:solidFill>
                            <a:schemeClr val="bg1"/>
                          </a:solidFill>
                          <a:effectLst/>
                        </a:rPr>
                        <a:t>187 (62.1)</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2390582304"/>
                  </a:ext>
                </a:extLst>
              </a:tr>
              <a:tr h="764494">
                <a:tc>
                  <a:txBody>
                    <a:bodyPr/>
                    <a:lstStyle/>
                    <a:p>
                      <a:pPr algn="l" fontAlgn="t"/>
                      <a:r>
                        <a:rPr lang="en-US" sz="1200" b="1" dirty="0">
                          <a:solidFill>
                            <a:schemeClr val="bg1"/>
                          </a:solidFill>
                          <a:effectLst/>
                        </a:rPr>
                        <a:t>Item 4: “advocated for you when mistreated because of your gender identity”</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a:solidFill>
                            <a:schemeClr val="bg1"/>
                          </a:solidFill>
                          <a:effectLst/>
                        </a:rPr>
                        <a:t>125 (41.5)</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1336666062"/>
                  </a:ext>
                </a:extLst>
              </a:tr>
              <a:tr h="535146">
                <a:tc>
                  <a:txBody>
                    <a:bodyPr/>
                    <a:lstStyle/>
                    <a:p>
                      <a:pPr algn="l" fontAlgn="t"/>
                      <a:r>
                        <a:rPr lang="en-US" sz="1200" b="1" dirty="0">
                          <a:solidFill>
                            <a:schemeClr val="bg1"/>
                          </a:solidFill>
                          <a:effectLst/>
                        </a:rPr>
                        <a:t>Item 5: “required that other family respect you”</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dirty="0">
                          <a:solidFill>
                            <a:schemeClr val="bg1"/>
                          </a:solidFill>
                          <a:effectLst/>
                        </a:rPr>
                        <a:t>161 (53.5)</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1747073166"/>
                  </a:ext>
                </a:extLst>
              </a:tr>
              <a:tr h="535146">
                <a:tc>
                  <a:txBody>
                    <a:bodyPr/>
                    <a:lstStyle/>
                    <a:p>
                      <a:pPr algn="l" fontAlgn="t"/>
                      <a:r>
                        <a:rPr lang="en-US" sz="1200" b="1">
                          <a:solidFill>
                            <a:schemeClr val="bg1"/>
                          </a:solidFill>
                          <a:effectLst/>
                        </a:rPr>
                        <a:t>Item 6: “ever brought you to LGBTI organization or event”</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a:solidFill>
                            <a:schemeClr val="bg1"/>
                          </a:solidFill>
                          <a:effectLst/>
                        </a:rPr>
                        <a:t>56 (18.6)</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2370985942"/>
                  </a:ext>
                </a:extLst>
              </a:tr>
              <a:tr h="535146">
                <a:tc>
                  <a:txBody>
                    <a:bodyPr/>
                    <a:lstStyle/>
                    <a:p>
                      <a:pPr algn="l" fontAlgn="t"/>
                      <a:r>
                        <a:rPr lang="en-US" sz="1200" b="1">
                          <a:solidFill>
                            <a:schemeClr val="bg1"/>
                          </a:solidFill>
                          <a:effectLst/>
                        </a:rPr>
                        <a:t>Item 7: “connected you to LGBTI adult role model”</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dirty="0">
                          <a:solidFill>
                            <a:schemeClr val="bg1"/>
                          </a:solidFill>
                          <a:effectLst/>
                        </a:rPr>
                        <a:t>45 (15.0)</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1332123969"/>
                  </a:ext>
                </a:extLst>
              </a:tr>
              <a:tr h="723457">
                <a:tc>
                  <a:txBody>
                    <a:bodyPr/>
                    <a:lstStyle/>
                    <a:p>
                      <a:pPr algn="l" fontAlgn="t"/>
                      <a:r>
                        <a:rPr lang="en-US" sz="1200" b="1">
                          <a:solidFill>
                            <a:schemeClr val="bg1"/>
                          </a:solidFill>
                          <a:effectLst/>
                        </a:rPr>
                        <a:t>Item 8: “welcomed LGBTI friends and/or partners to your home”</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a:solidFill>
                            <a:schemeClr val="bg1"/>
                          </a:solidFill>
                          <a:effectLst/>
                        </a:rPr>
                        <a:t>190 (63.1)</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802898233"/>
                  </a:ext>
                </a:extLst>
              </a:tr>
              <a:tr h="535146">
                <a:tc>
                  <a:txBody>
                    <a:bodyPr/>
                    <a:lstStyle/>
                    <a:p>
                      <a:pPr algn="l" fontAlgn="t"/>
                      <a:r>
                        <a:rPr lang="en-US" sz="1200" b="1">
                          <a:solidFill>
                            <a:schemeClr val="bg1"/>
                          </a:solidFill>
                          <a:effectLst/>
                        </a:rPr>
                        <a:t>Item 9: “supported your gender expression”</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a:solidFill>
                            <a:schemeClr val="bg1"/>
                          </a:solidFill>
                          <a:effectLst/>
                        </a:rPr>
                        <a:t>196 (65.1)</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1906066138"/>
                  </a:ext>
                </a:extLst>
              </a:tr>
              <a:tr h="603179">
                <a:tc>
                  <a:txBody>
                    <a:bodyPr/>
                    <a:lstStyle/>
                    <a:p>
                      <a:pPr algn="l" fontAlgn="t"/>
                      <a:r>
                        <a:rPr lang="en-US" sz="1200" b="1" dirty="0">
                          <a:solidFill>
                            <a:schemeClr val="bg1"/>
                          </a:solidFill>
                          <a:effectLst/>
                        </a:rPr>
                        <a:t>Item 10: “believe you could have a happy future as trans adult”</a:t>
                      </a:r>
                    </a:p>
                  </a:txBody>
                  <a:tcPr marL="64826" marR="64826" marT="32413" marB="32413">
                    <a:lnL>
                      <a:noFill/>
                    </a:lnL>
                    <a:lnR>
                      <a:noFill/>
                    </a:lnR>
                    <a:lnT>
                      <a:noFill/>
                    </a:lnT>
                    <a:lnB>
                      <a:noFill/>
                    </a:lnB>
                    <a:solidFill>
                      <a:schemeClr val="accent1">
                        <a:lumMod val="50000"/>
                      </a:schemeClr>
                    </a:solidFill>
                  </a:tcPr>
                </a:tc>
                <a:tc>
                  <a:txBody>
                    <a:bodyPr/>
                    <a:lstStyle/>
                    <a:p>
                      <a:pPr algn="ctr" fontAlgn="t"/>
                      <a:r>
                        <a:rPr lang="en-US" sz="1200" b="1" dirty="0">
                          <a:solidFill>
                            <a:schemeClr val="bg1"/>
                          </a:solidFill>
                          <a:effectLst/>
                        </a:rPr>
                        <a:t>171 (56.8)</a:t>
                      </a:r>
                    </a:p>
                  </a:txBody>
                  <a:tcPr marL="64826" marR="64826" marT="32413" marB="32413">
                    <a:lnL>
                      <a:noFill/>
                    </a:lnL>
                    <a:lnR>
                      <a:noFill/>
                    </a:lnR>
                    <a:lnT>
                      <a:noFill/>
                    </a:lnT>
                    <a:lnB>
                      <a:noFill/>
                    </a:lnB>
                    <a:solidFill>
                      <a:schemeClr val="accent1">
                        <a:lumMod val="50000"/>
                      </a:schemeClr>
                    </a:solidFill>
                  </a:tcPr>
                </a:tc>
                <a:extLst>
                  <a:ext uri="{0D108BD9-81ED-4DB2-BD59-A6C34878D82A}">
                    <a16:rowId xmlns="" xmlns:a16="http://schemas.microsoft.com/office/drawing/2014/main" val="1674236855"/>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61" y="2424898"/>
            <a:ext cx="2947482" cy="4601183"/>
          </a:xfrm>
        </p:spPr>
        <p:txBody>
          <a:bodyPr/>
          <a:lstStyle/>
          <a:p>
            <a:r>
              <a:rPr lang="en-US" dirty="0"/>
              <a:t>Family Acceptance Project</a:t>
            </a:r>
          </a:p>
        </p:txBody>
      </p:sp>
      <p:sp>
        <p:nvSpPr>
          <p:cNvPr id="5" name="Text Placeholder 6"/>
          <p:cNvSpPr txBox="1">
            <a:spLocks/>
          </p:cNvSpPr>
          <p:nvPr/>
        </p:nvSpPr>
        <p:spPr>
          <a:xfrm>
            <a:off x="3774769" y="3933328"/>
            <a:ext cx="4040188" cy="792162"/>
          </a:xfrm>
          <a:prstGeom prst="rect">
            <a:avLst/>
          </a:prstGeom>
        </p:spPr>
        <p:txBody>
          <a:bodyPr/>
          <a:lst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Predicts improved</a:t>
            </a:r>
          </a:p>
        </p:txBody>
      </p:sp>
      <p:sp>
        <p:nvSpPr>
          <p:cNvPr id="6" name="Content Placeholder 4"/>
          <p:cNvSpPr>
            <a:spLocks noGrp="1"/>
          </p:cNvSpPr>
          <p:nvPr>
            <p:ph sz="half" idx="4294967295"/>
          </p:nvPr>
        </p:nvSpPr>
        <p:spPr>
          <a:xfrm>
            <a:off x="3952789" y="3343014"/>
            <a:ext cx="4040188" cy="4237038"/>
          </a:xfrm>
          <a:prstGeom prst="rect">
            <a:avLst/>
          </a:prstGeom>
        </p:spPr>
        <p:txBody>
          <a:bodyPr/>
          <a:lstStyle/>
          <a:p>
            <a:r>
              <a:rPr lang="en-US" dirty="0"/>
              <a:t>Self esteem</a:t>
            </a:r>
          </a:p>
          <a:p>
            <a:r>
              <a:rPr lang="en-US" dirty="0"/>
              <a:t>Social support </a:t>
            </a:r>
          </a:p>
          <a:p>
            <a:r>
              <a:rPr lang="en-US" dirty="0"/>
              <a:t>General health status</a:t>
            </a:r>
          </a:p>
        </p:txBody>
      </p:sp>
      <p:sp>
        <p:nvSpPr>
          <p:cNvPr id="7" name="Text Placeholder 7"/>
          <p:cNvSpPr txBox="1">
            <a:spLocks/>
          </p:cNvSpPr>
          <p:nvPr/>
        </p:nvSpPr>
        <p:spPr>
          <a:xfrm>
            <a:off x="7584835" y="3933328"/>
            <a:ext cx="4041775" cy="792162"/>
          </a:xfrm>
          <a:prstGeom prst="rect">
            <a:avLst/>
          </a:prstGeom>
        </p:spPr>
        <p:txBody>
          <a:bodyPr/>
          <a:lst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Protects against </a:t>
            </a:r>
          </a:p>
        </p:txBody>
      </p:sp>
      <p:sp>
        <p:nvSpPr>
          <p:cNvPr id="8" name="Content Placeholder 8"/>
          <p:cNvSpPr>
            <a:spLocks noGrp="1"/>
          </p:cNvSpPr>
          <p:nvPr>
            <p:ph sz="quarter" idx="4294967295"/>
          </p:nvPr>
        </p:nvSpPr>
        <p:spPr>
          <a:xfrm>
            <a:off x="7657430" y="3480685"/>
            <a:ext cx="4041775" cy="4237038"/>
          </a:xfrm>
          <a:prstGeom prst="rect">
            <a:avLst/>
          </a:prstGeom>
        </p:spPr>
        <p:txBody>
          <a:bodyPr/>
          <a:lstStyle/>
          <a:p>
            <a:r>
              <a:rPr lang="en-US" dirty="0"/>
              <a:t>Depression     </a:t>
            </a:r>
          </a:p>
          <a:p>
            <a:r>
              <a:rPr lang="en-US" dirty="0"/>
              <a:t>Substance use</a:t>
            </a:r>
          </a:p>
          <a:p>
            <a:r>
              <a:rPr lang="en-US" dirty="0"/>
              <a:t>Suicidality</a:t>
            </a:r>
          </a:p>
          <a:p>
            <a:endParaRPr lang="en-US" dirty="0"/>
          </a:p>
        </p:txBody>
      </p:sp>
      <p:sp>
        <p:nvSpPr>
          <p:cNvPr id="9" name="Rectangle 5"/>
          <p:cNvSpPr>
            <a:spLocks noChangeArrowheads="1"/>
          </p:cNvSpPr>
          <p:nvPr/>
        </p:nvSpPr>
        <p:spPr bwMode="auto">
          <a:xfrm>
            <a:off x="10004879" y="4924787"/>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w Cen MT" pitchFamily="34" charset="0"/>
                <a:cs typeface="Arial" pitchFamily="34" charset="0"/>
              </a:defRPr>
            </a:lvl1pPr>
            <a:lvl2pPr marL="742950" indent="-285750" eaLnBrk="0" hangingPunct="0">
              <a:defRPr sz="3200">
                <a:solidFill>
                  <a:schemeClr val="tx1"/>
                </a:solidFill>
                <a:latin typeface="Tw Cen MT" pitchFamily="34" charset="0"/>
                <a:cs typeface="Arial" pitchFamily="34" charset="0"/>
              </a:defRPr>
            </a:lvl2pPr>
            <a:lvl3pPr marL="1143000" indent="-228600" eaLnBrk="0" hangingPunct="0">
              <a:defRPr sz="3200">
                <a:solidFill>
                  <a:schemeClr val="tx1"/>
                </a:solidFill>
                <a:latin typeface="Tw Cen MT" pitchFamily="34" charset="0"/>
                <a:cs typeface="Arial" pitchFamily="34" charset="0"/>
              </a:defRPr>
            </a:lvl3pPr>
            <a:lvl4pPr marL="1600200" indent="-228600" eaLnBrk="0" hangingPunct="0">
              <a:defRPr sz="3200">
                <a:solidFill>
                  <a:schemeClr val="tx1"/>
                </a:solidFill>
                <a:latin typeface="Tw Cen MT" pitchFamily="34" charset="0"/>
                <a:cs typeface="Arial" pitchFamily="34" charset="0"/>
              </a:defRPr>
            </a:lvl4pPr>
            <a:lvl5pPr marL="2057400" indent="-228600" eaLnBrk="0" hangingPunct="0">
              <a:defRPr sz="3200">
                <a:solidFill>
                  <a:schemeClr val="tx1"/>
                </a:solidFill>
                <a:latin typeface="Tw Cen MT" pitchFamily="34" charset="0"/>
                <a:cs typeface="Arial" pitchFamily="34" charset="0"/>
              </a:defRPr>
            </a:lvl5pPr>
            <a:lvl6pPr marL="2514600" indent="-228600" algn="r" eaLnBrk="0" fontAlgn="base" hangingPunct="0">
              <a:spcBef>
                <a:spcPct val="0"/>
              </a:spcBef>
              <a:spcAft>
                <a:spcPct val="0"/>
              </a:spcAft>
              <a:defRPr sz="3200">
                <a:solidFill>
                  <a:schemeClr val="tx1"/>
                </a:solidFill>
                <a:latin typeface="Tw Cen MT" pitchFamily="34" charset="0"/>
                <a:cs typeface="Arial" pitchFamily="34" charset="0"/>
              </a:defRPr>
            </a:lvl6pPr>
            <a:lvl7pPr marL="2971800" indent="-228600" algn="r" eaLnBrk="0" fontAlgn="base" hangingPunct="0">
              <a:spcBef>
                <a:spcPct val="0"/>
              </a:spcBef>
              <a:spcAft>
                <a:spcPct val="0"/>
              </a:spcAft>
              <a:defRPr sz="3200">
                <a:solidFill>
                  <a:schemeClr val="tx1"/>
                </a:solidFill>
                <a:latin typeface="Tw Cen MT" pitchFamily="34" charset="0"/>
                <a:cs typeface="Arial" pitchFamily="34" charset="0"/>
              </a:defRPr>
            </a:lvl7pPr>
            <a:lvl8pPr marL="3429000" indent="-228600" algn="r" eaLnBrk="0" fontAlgn="base" hangingPunct="0">
              <a:spcBef>
                <a:spcPct val="0"/>
              </a:spcBef>
              <a:spcAft>
                <a:spcPct val="0"/>
              </a:spcAft>
              <a:defRPr sz="3200">
                <a:solidFill>
                  <a:schemeClr val="tx1"/>
                </a:solidFill>
                <a:latin typeface="Tw Cen MT" pitchFamily="34" charset="0"/>
                <a:cs typeface="Arial" pitchFamily="34" charset="0"/>
              </a:defRPr>
            </a:lvl8pPr>
            <a:lvl9pPr marL="3886200" indent="-228600" algn="r" eaLnBrk="0" fontAlgn="base" hangingPunct="0">
              <a:spcBef>
                <a:spcPct val="0"/>
              </a:spcBef>
              <a:spcAft>
                <a:spcPct val="0"/>
              </a:spcAft>
              <a:defRPr sz="3200">
                <a:solidFill>
                  <a:schemeClr val="tx1"/>
                </a:solidFill>
                <a:latin typeface="Tw Cen MT" pitchFamily="34" charset="0"/>
                <a:cs typeface="Arial" pitchFamily="34" charset="0"/>
              </a:defRPr>
            </a:lvl9pPr>
          </a:lstStyle>
          <a:p>
            <a:pPr eaLnBrk="1" hangingPunct="1"/>
            <a:r>
              <a:rPr lang="en-US" altLang="en-US" sz="1400" dirty="0">
                <a:latin typeface="Calibri" pitchFamily="34" charset="0"/>
              </a:rPr>
              <a:t>Ryan CJ; 2010, 2009</a:t>
            </a:r>
          </a:p>
        </p:txBody>
      </p:sp>
      <p:sp>
        <p:nvSpPr>
          <p:cNvPr id="10" name="TextBox 9"/>
          <p:cNvSpPr txBox="1"/>
          <p:nvPr/>
        </p:nvSpPr>
        <p:spPr>
          <a:xfrm>
            <a:off x="3990591" y="3194401"/>
            <a:ext cx="7110349" cy="584775"/>
          </a:xfrm>
          <a:prstGeom prst="rect">
            <a:avLst/>
          </a:prstGeom>
          <a:solidFill>
            <a:schemeClr val="accent5">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defRPr/>
            </a:pPr>
            <a:r>
              <a:rPr lang="en-US" sz="1600" b="1" dirty="0">
                <a:solidFill>
                  <a:schemeClr val="bg1"/>
                </a:solidFill>
                <a:latin typeface="Arial" panose="020B0604020202020204" pitchFamily="34" charset="0"/>
                <a:cs typeface="Arial" panose="020B0604020202020204" pitchFamily="34" charset="0"/>
              </a:rPr>
              <a:t>N=245  LGBT  Retrospective assess family accepting behaviors in response  to gender &amp; sexual minority status</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6561" y="1123837"/>
            <a:ext cx="2592779" cy="171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38024" y="63876"/>
            <a:ext cx="4444415" cy="254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626610" y="6307334"/>
            <a:ext cx="407484" cy="369332"/>
          </a:xfrm>
          <a:prstGeom prst="rect">
            <a:avLst/>
          </a:prstGeom>
        </p:spPr>
        <p:txBody>
          <a:bodyPr wrap="none">
            <a:spAutoFit/>
          </a:bodyPr>
          <a:lstStyle/>
          <a:p>
            <a:r>
              <a:rPr lang="en-US" dirty="0" smtClean="0">
                <a:solidFill>
                  <a:schemeClr val="tx2">
                    <a:lumMod val="60000"/>
                    <a:lumOff val="40000"/>
                  </a:schemeClr>
                </a:solidFill>
              </a:rPr>
              <a:t>34</a:t>
            </a:r>
            <a:endParaRPr lang="en-US" dirty="0">
              <a:solidFill>
                <a:schemeClr val="tx2">
                  <a:lumMod val="60000"/>
                  <a:lumOff val="40000"/>
                </a:schemeClr>
              </a:solidFill>
            </a:endParaRPr>
          </a:p>
        </p:txBody>
      </p:sp>
    </p:spTree>
    <p:extLst>
      <p:ext uri="{BB962C8B-B14F-4D97-AF65-F5344CB8AC3E}">
        <p14:creationId xmlns:p14="http://schemas.microsoft.com/office/powerpoint/2010/main" val="1192490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3686173" y="765731"/>
            <a:ext cx="7915275" cy="1343958"/>
          </a:xfrm>
          <a:prstGeom prst="rect">
            <a:avLst/>
          </a:prstGeom>
          <a:solidFill>
            <a:schemeClr val="accent4"/>
          </a:solidFill>
          <a:ln w="9360">
            <a:noFill/>
            <a:round/>
            <a:headEnd/>
            <a:tailEnd/>
          </a:ln>
          <a:effectLst/>
        </p:spPr>
        <p:txBody>
          <a:bodyPr wrap="square" lIns="90000" tIns="182880" rIns="90000" bIns="182880">
            <a:spAutoFit/>
          </a:bodyPr>
          <a:lstStyle/>
          <a:p>
            <a:pPr marL="358775" indent="-255588" algn="ctr">
              <a:spcBef>
                <a:spcPts val="400"/>
              </a:spcBef>
              <a:buClr>
                <a:srgbClr val="2DA2BF"/>
              </a:buClr>
              <a:buSzPct val="100000"/>
              <a:tabLst>
                <a:tab pos="358775" algn="l"/>
                <a:tab pos="815975" algn="l"/>
                <a:tab pos="1273175" algn="l"/>
                <a:tab pos="1730375" algn="l"/>
                <a:tab pos="2187575" algn="l"/>
                <a:tab pos="2644775" algn="l"/>
                <a:tab pos="3101975" algn="l"/>
                <a:tab pos="3559175" algn="l"/>
                <a:tab pos="4016375" algn="l"/>
                <a:tab pos="4473575" algn="l"/>
                <a:tab pos="4930775" algn="l"/>
                <a:tab pos="5387975" algn="l"/>
                <a:tab pos="5845175" algn="l"/>
                <a:tab pos="6302375" algn="l"/>
                <a:tab pos="6759575" algn="l"/>
                <a:tab pos="7216775" algn="l"/>
                <a:tab pos="7673975" algn="l"/>
                <a:tab pos="8131175" algn="l"/>
                <a:tab pos="8588375" algn="l"/>
                <a:tab pos="9045575" algn="l"/>
                <a:tab pos="9502775" algn="l"/>
              </a:tabLst>
              <a:defRPr/>
            </a:pPr>
            <a:r>
              <a:rPr lang="en-US" sz="2000" b="1" dirty="0">
                <a:solidFill>
                  <a:schemeClr val="bg1"/>
                </a:solidFill>
                <a:latin typeface="Arial" charset="0"/>
                <a:ea typeface="Arial" charset="0"/>
                <a:cs typeface="Arial" charset="0"/>
              </a:rPr>
              <a:t>   Family acceptance, love, support is critical.</a:t>
            </a:r>
          </a:p>
          <a:p>
            <a:pPr marL="358775" indent="-255588" algn="ctr">
              <a:spcBef>
                <a:spcPts val="400"/>
              </a:spcBef>
              <a:buClr>
                <a:srgbClr val="2DA2BF"/>
              </a:buClr>
              <a:buSzPct val="100000"/>
              <a:tabLst>
                <a:tab pos="358775" algn="l"/>
                <a:tab pos="815975" algn="l"/>
                <a:tab pos="1273175" algn="l"/>
                <a:tab pos="1730375" algn="l"/>
                <a:tab pos="2187575" algn="l"/>
                <a:tab pos="2644775" algn="l"/>
                <a:tab pos="3101975" algn="l"/>
                <a:tab pos="3559175" algn="l"/>
                <a:tab pos="4016375" algn="l"/>
                <a:tab pos="4473575" algn="l"/>
                <a:tab pos="4930775" algn="l"/>
                <a:tab pos="5387975" algn="l"/>
                <a:tab pos="5845175" algn="l"/>
                <a:tab pos="6302375" algn="l"/>
                <a:tab pos="6759575" algn="l"/>
                <a:tab pos="7216775" algn="l"/>
                <a:tab pos="7673975" algn="l"/>
                <a:tab pos="8131175" algn="l"/>
                <a:tab pos="8588375" algn="l"/>
                <a:tab pos="9045575" algn="l"/>
                <a:tab pos="9502775" algn="l"/>
              </a:tabLst>
              <a:defRPr/>
            </a:pPr>
            <a:r>
              <a:rPr lang="en-US" sz="2000" dirty="0">
                <a:solidFill>
                  <a:schemeClr val="bg1"/>
                </a:solidFill>
                <a:latin typeface="Arial" charset="0"/>
                <a:ea typeface="Arial" charset="0"/>
                <a:cs typeface="Arial" charset="0"/>
              </a:rPr>
              <a:t>All children are at risk for crisis when their true sense of identity is discouraged and/or punished.</a:t>
            </a:r>
          </a:p>
        </p:txBody>
      </p:sp>
      <p:sp>
        <p:nvSpPr>
          <p:cNvPr id="25604" name="Rectangle 4"/>
          <p:cNvSpPr>
            <a:spLocks noGrp="1" noChangeArrowheads="1"/>
          </p:cNvSpPr>
          <p:nvPr>
            <p:ph type="title"/>
          </p:nvPr>
        </p:nvSpPr>
        <p:spPr>
          <a:xfrm>
            <a:off x="3629020" y="5242684"/>
            <a:ext cx="7758117" cy="914400"/>
          </a:xfrm>
        </p:spPr>
        <p:txBody>
          <a:bodyPr>
            <a:noAutofit/>
          </a:bodyPr>
          <a:lstStyle/>
          <a:p>
            <a:r>
              <a:rPr lang="en-US" sz="2200" dirty="0">
                <a:solidFill>
                  <a:schemeClr val="tx1">
                    <a:lumMod val="65000"/>
                    <a:lumOff val="35000"/>
                  </a:schemeClr>
                </a:solidFill>
                <a:latin typeface="Arial" charset="0"/>
                <a:ea typeface="Arial" charset="0"/>
                <a:cs typeface="Arial" charset="0"/>
              </a:rPr>
              <a:t>Behaviors and expression may be nonconforming, </a:t>
            </a:r>
            <a:br>
              <a:rPr lang="en-US" sz="2200" dirty="0">
                <a:solidFill>
                  <a:schemeClr val="tx1">
                    <a:lumMod val="65000"/>
                    <a:lumOff val="35000"/>
                  </a:schemeClr>
                </a:solidFill>
                <a:latin typeface="Arial" charset="0"/>
                <a:ea typeface="Arial" charset="0"/>
                <a:cs typeface="Arial" charset="0"/>
              </a:rPr>
            </a:br>
            <a:r>
              <a:rPr lang="en-US" sz="2200" dirty="0">
                <a:solidFill>
                  <a:schemeClr val="tx1">
                    <a:lumMod val="65000"/>
                    <a:lumOff val="35000"/>
                  </a:schemeClr>
                </a:solidFill>
                <a:latin typeface="Arial" charset="0"/>
                <a:ea typeface="Arial" charset="0"/>
                <a:cs typeface="Arial" charset="0"/>
              </a:rPr>
              <a:t>but children can still feel that they are in the right-gendered body</a:t>
            </a:r>
          </a:p>
        </p:txBody>
      </p:sp>
      <p:pic>
        <p:nvPicPr>
          <p:cNvPr id="40964" name="Picture 7" descr="http://www.genderspectrum.org/images/stories/Main_Images/header-A.jpg"/>
          <p:cNvPicPr>
            <a:picLocks noChangeAspect="1" noChangeArrowheads="1"/>
          </p:cNvPicPr>
          <p:nvPr/>
        </p:nvPicPr>
        <p:blipFill>
          <a:blip r:embed="rId3" cstate="print"/>
          <a:srcRect/>
          <a:stretch>
            <a:fillRect/>
          </a:stretch>
        </p:blipFill>
        <p:spPr bwMode="auto">
          <a:xfrm>
            <a:off x="3686173" y="2361860"/>
            <a:ext cx="7886701" cy="2695080"/>
          </a:xfrm>
          <a:prstGeom prst="rect">
            <a:avLst/>
          </a:prstGeom>
          <a:noFill/>
          <a:ln w="9525">
            <a:noFill/>
            <a:miter lim="800000"/>
            <a:headEnd/>
            <a:tailEnd/>
          </a:ln>
        </p:spPr>
      </p:pic>
      <p:sp>
        <p:nvSpPr>
          <p:cNvPr id="40966" name="Text Box 7"/>
          <p:cNvSpPr txBox="1">
            <a:spLocks noChangeArrowheads="1"/>
          </p:cNvSpPr>
          <p:nvPr/>
        </p:nvSpPr>
        <p:spPr bwMode="auto">
          <a:xfrm>
            <a:off x="312398" y="3709400"/>
            <a:ext cx="2916989" cy="2123658"/>
          </a:xfrm>
          <a:prstGeom prst="rect">
            <a:avLst/>
          </a:prstGeom>
          <a:noFill/>
          <a:ln w="9525">
            <a:noFill/>
            <a:miter lim="800000"/>
            <a:headEnd/>
            <a:tailEnd/>
          </a:ln>
        </p:spPr>
        <p:txBody>
          <a:bodyPr wrap="square">
            <a:spAutoFit/>
          </a:bodyPr>
          <a:lstStyle/>
          <a:p>
            <a:r>
              <a:rPr lang="en-US" sz="4400" dirty="0">
                <a:solidFill>
                  <a:schemeClr val="bg1"/>
                </a:solidFill>
                <a:latin typeface="Times New Roman" charset="0"/>
                <a:ea typeface="Times New Roman" charset="0"/>
                <a:cs typeface="Times New Roman" charset="0"/>
              </a:rPr>
              <a:t>Addressing Parents’ Questions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35</a:t>
            </a:fld>
            <a:endParaRPr lang="en-US"/>
          </a:p>
        </p:txBody>
      </p:sp>
      <p:pic>
        <p:nvPicPr>
          <p:cNvPr id="3" name="Picture 2">
            <a:extLst>
              <a:ext uri="{FF2B5EF4-FFF2-40B4-BE49-F238E27FC236}">
                <a16:creationId xmlns="" xmlns:a16="http://schemas.microsoft.com/office/drawing/2014/main" id="{446C3895-970A-4F9A-8099-FE67E5B7AF42}"/>
              </a:ext>
            </a:extLst>
          </p:cNvPr>
          <p:cNvPicPr>
            <a:picLocks noChangeAspect="1"/>
          </p:cNvPicPr>
          <p:nvPr/>
        </p:nvPicPr>
        <p:blipFill>
          <a:blip r:embed="rId4"/>
          <a:stretch>
            <a:fillRect/>
          </a:stretch>
        </p:blipFill>
        <p:spPr>
          <a:xfrm>
            <a:off x="420511" y="914400"/>
            <a:ext cx="2700762" cy="263370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Adolescents and Gender</a:t>
            </a:r>
          </a:p>
        </p:txBody>
      </p:sp>
      <p:sp>
        <p:nvSpPr>
          <p:cNvPr id="6" name="Slide Number Placeholder 5"/>
          <p:cNvSpPr>
            <a:spLocks noGrp="1"/>
          </p:cNvSpPr>
          <p:nvPr>
            <p:ph type="sldNum" sz="quarter" idx="12"/>
          </p:nvPr>
        </p:nvSpPr>
        <p:spPr/>
        <p:txBody>
          <a:bodyPr/>
          <a:lstStyle/>
          <a:p>
            <a:fld id="{B51F072F-37B6-45A2-9687-725991B954A3}"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sz="quarter" idx="12"/>
          </p:nvPr>
        </p:nvSpPr>
        <p:spPr>
          <a:xfrm>
            <a:off x="3736359" y="1992711"/>
            <a:ext cx="7637274" cy="4379514"/>
          </a:xfrm>
        </p:spPr>
        <p:txBody>
          <a:bodyPr>
            <a:normAutofit/>
          </a:bodyPr>
          <a:lstStyle/>
          <a:p>
            <a:pPr marL="0" indent="0">
              <a:buNone/>
            </a:pPr>
            <a:r>
              <a:rPr lang="en-US" sz="2800" i="1" dirty="0">
                <a:solidFill>
                  <a:schemeClr val="accent4"/>
                </a:solidFill>
                <a:latin typeface="Arial" charset="0"/>
                <a:ea typeface="Arial" charset="0"/>
                <a:cs typeface="Arial" charset="0"/>
              </a:rPr>
              <a:t>Initial visit </a:t>
            </a:r>
          </a:p>
          <a:p>
            <a:pPr marL="342900" indent="-342900">
              <a:buFont typeface="Arial" charset="0"/>
              <a:buChar char="•"/>
            </a:pPr>
            <a:r>
              <a:rPr lang="en-US" sz="2200" dirty="0">
                <a:solidFill>
                  <a:schemeClr val="tx1">
                    <a:lumMod val="65000"/>
                    <a:lumOff val="35000"/>
                  </a:schemeClr>
                </a:solidFill>
                <a:latin typeface="Arial" charset="0"/>
                <a:ea typeface="Arial" charset="0"/>
                <a:cs typeface="Arial" charset="0"/>
              </a:rPr>
              <a:t>12 </a:t>
            </a:r>
            <a:r>
              <a:rPr lang="en-US" sz="2200" dirty="0" err="1">
                <a:solidFill>
                  <a:schemeClr val="tx1">
                    <a:lumMod val="65000"/>
                    <a:lumOff val="35000"/>
                  </a:schemeClr>
                </a:solidFill>
                <a:latin typeface="Arial" charset="0"/>
                <a:ea typeface="Arial" charset="0"/>
                <a:cs typeface="Arial" charset="0"/>
              </a:rPr>
              <a:t>yro</a:t>
            </a:r>
            <a:r>
              <a:rPr lang="en-US" sz="2200" dirty="0">
                <a:solidFill>
                  <a:schemeClr val="tx1">
                    <a:lumMod val="65000"/>
                    <a:lumOff val="35000"/>
                  </a:schemeClr>
                </a:solidFill>
                <a:latin typeface="Arial" charset="0"/>
                <a:ea typeface="Arial" charset="0"/>
                <a:cs typeface="Arial" charset="0"/>
              </a:rPr>
              <a:t> assigned female at birth brought in by their mother for mood and behavior concerns</a:t>
            </a:r>
          </a:p>
          <a:p>
            <a:pPr marL="342900" indent="-342900">
              <a:buFont typeface="Arial" charset="0"/>
              <a:buChar char="•"/>
            </a:pPr>
            <a:r>
              <a:rPr lang="en-US" sz="2200" dirty="0">
                <a:solidFill>
                  <a:schemeClr val="tx1">
                    <a:lumMod val="65000"/>
                    <a:lumOff val="35000"/>
                  </a:schemeClr>
                </a:solidFill>
                <a:latin typeface="Arial" charset="0"/>
                <a:ea typeface="Arial" charset="0"/>
                <a:cs typeface="Arial" charset="0"/>
              </a:rPr>
              <a:t>As you explore these concerns, you learn</a:t>
            </a:r>
          </a:p>
          <a:p>
            <a:pPr lvl="1"/>
            <a:r>
              <a:rPr lang="en-US" dirty="0">
                <a:latin typeface="Arial" charset="0"/>
                <a:ea typeface="Arial" charset="0"/>
                <a:cs typeface="Arial" charset="0"/>
              </a:rPr>
              <a:t>K identifies as male and gender expression is very masculine</a:t>
            </a:r>
          </a:p>
          <a:p>
            <a:pPr lvl="1"/>
            <a:r>
              <a:rPr lang="en-US" dirty="0">
                <a:latin typeface="Arial" charset="0"/>
                <a:ea typeface="Arial" charset="0"/>
                <a:cs typeface="Arial" charset="0"/>
              </a:rPr>
              <a:t>K is distressed by onset of puberty and not sure what to do next</a:t>
            </a:r>
          </a:p>
        </p:txBody>
      </p:sp>
      <p:sp>
        <p:nvSpPr>
          <p:cNvPr id="28675" name="Title 1"/>
          <p:cNvSpPr>
            <a:spLocks noGrp="1"/>
          </p:cNvSpPr>
          <p:nvPr>
            <p:ph type="title" idx="4294967295"/>
          </p:nvPr>
        </p:nvSpPr>
        <p:spPr>
          <a:xfrm>
            <a:off x="3736359" y="838200"/>
            <a:ext cx="4011613" cy="1162050"/>
          </a:xfrm>
        </p:spPr>
        <p:txBody>
          <a:bodyPr>
            <a:normAutofit fontScale="90000"/>
          </a:bodyPr>
          <a:lstStyle/>
          <a:p>
            <a:r>
              <a:rPr lang="en-US" dirty="0">
                <a:solidFill>
                  <a:schemeClr val="accent1"/>
                </a:solidFill>
              </a:rPr>
              <a:t>Case 2 Patient “K”</a:t>
            </a:r>
          </a:p>
        </p:txBody>
      </p:sp>
      <p:pic>
        <p:nvPicPr>
          <p:cNvPr id="28676" name="Picture 4" descr="C:\Users\Kaiyti Duffy\AppData\Local\Microsoft\Windows\Temporary Internet Files\Content.IE5\GAJ9IWY7\MP900448307[1].jpg"/>
          <p:cNvPicPr>
            <a:picLocks noChangeAspect="1" noChangeArrowheads="1"/>
          </p:cNvPicPr>
          <p:nvPr/>
        </p:nvPicPr>
        <p:blipFill>
          <a:blip r:embed="rId3" cstate="print"/>
          <a:srcRect/>
          <a:stretch>
            <a:fillRect/>
          </a:stretch>
        </p:blipFill>
        <p:spPr bwMode="auto">
          <a:xfrm>
            <a:off x="0" y="750489"/>
            <a:ext cx="3286555" cy="5410792"/>
          </a:xfrm>
          <a:prstGeom prst="rect">
            <a:avLst/>
          </a:prstGeom>
          <a:noFill/>
          <a:ln w="9525">
            <a:noFill/>
            <a:miter lim="800000"/>
            <a:headEnd/>
            <a:tailEnd/>
          </a:ln>
        </p:spPr>
      </p:pic>
      <p:sp>
        <p:nvSpPr>
          <p:cNvPr id="3" name="Slide Number Placeholder 2"/>
          <p:cNvSpPr>
            <a:spLocks noGrp="1"/>
          </p:cNvSpPr>
          <p:nvPr>
            <p:ph type="sldNum" sz="quarter" idx="14"/>
          </p:nvPr>
        </p:nvSpPr>
        <p:spPr/>
        <p:txBody>
          <a:bodyPr/>
          <a:lstStyle/>
          <a:p>
            <a:fld id="{B51F072F-37B6-45A2-9687-725991B954A3}"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sz="quarter" idx="12"/>
          </p:nvPr>
        </p:nvSpPr>
        <p:spPr>
          <a:xfrm>
            <a:off x="3736358" y="2065732"/>
            <a:ext cx="7411805" cy="2606281"/>
          </a:xfrm>
        </p:spPr>
        <p:txBody>
          <a:bodyPr>
            <a:normAutofit/>
          </a:bodyPr>
          <a:lstStyle/>
          <a:p>
            <a:pPr marL="0" indent="0">
              <a:buNone/>
            </a:pPr>
            <a:r>
              <a:rPr lang="en-US" sz="2800" i="1" dirty="0">
                <a:solidFill>
                  <a:schemeClr val="accent4"/>
                </a:solidFill>
                <a:latin typeface="Arial" charset="0"/>
                <a:ea typeface="Arial" charset="0"/>
                <a:cs typeface="Arial" charset="0"/>
              </a:rPr>
              <a:t>Over time </a:t>
            </a:r>
          </a:p>
          <a:p>
            <a:pPr marL="342900" indent="-342900">
              <a:buFont typeface="Arial" charset="0"/>
              <a:buChar char="•"/>
            </a:pPr>
            <a:r>
              <a:rPr lang="en-US" sz="2200" dirty="0">
                <a:solidFill>
                  <a:schemeClr val="tx1">
                    <a:lumMod val="65000"/>
                    <a:lumOff val="35000"/>
                  </a:schemeClr>
                </a:solidFill>
                <a:latin typeface="Arial" charset="0"/>
                <a:ea typeface="Arial" charset="0"/>
                <a:cs typeface="Arial" charset="0"/>
              </a:rPr>
              <a:t>Now 13 </a:t>
            </a:r>
            <a:r>
              <a:rPr lang="en-US" sz="2200" dirty="0" err="1">
                <a:solidFill>
                  <a:schemeClr val="tx1">
                    <a:lumMod val="65000"/>
                    <a:lumOff val="35000"/>
                  </a:schemeClr>
                </a:solidFill>
                <a:latin typeface="Arial" charset="0"/>
                <a:ea typeface="Arial" charset="0"/>
                <a:cs typeface="Arial" charset="0"/>
              </a:rPr>
              <a:t>yro</a:t>
            </a:r>
            <a:r>
              <a:rPr lang="en-US" sz="2200" dirty="0">
                <a:solidFill>
                  <a:schemeClr val="tx1">
                    <a:lumMod val="65000"/>
                    <a:lumOff val="35000"/>
                  </a:schemeClr>
                </a:solidFill>
                <a:latin typeface="Arial" charset="0"/>
                <a:ea typeface="Arial" charset="0"/>
                <a:cs typeface="Arial" charset="0"/>
              </a:rPr>
              <a:t> K is socially transitioned for 4 months </a:t>
            </a:r>
          </a:p>
          <a:p>
            <a:pPr marL="342900" indent="-342900">
              <a:buFont typeface="Arial" charset="0"/>
              <a:buChar char="•"/>
            </a:pPr>
            <a:r>
              <a:rPr lang="en-US" sz="2200" dirty="0">
                <a:solidFill>
                  <a:schemeClr val="tx1">
                    <a:lumMod val="65000"/>
                    <a:lumOff val="35000"/>
                  </a:schemeClr>
                </a:solidFill>
                <a:latin typeface="Arial" charset="0"/>
                <a:ea typeface="Arial" charset="0"/>
                <a:cs typeface="Arial" charset="0"/>
              </a:rPr>
              <a:t>K is interested in not having periods, looking as male as possible &amp; has done some preliminary investigation of transgender</a:t>
            </a:r>
          </a:p>
          <a:p>
            <a:pPr marL="342900" indent="-342900">
              <a:buFont typeface="Arial" charset="0"/>
              <a:buChar char="•"/>
            </a:pPr>
            <a:r>
              <a:rPr lang="en-US" sz="2200" dirty="0">
                <a:solidFill>
                  <a:schemeClr val="tx1">
                    <a:lumMod val="65000"/>
                    <a:lumOff val="35000"/>
                  </a:schemeClr>
                </a:solidFill>
                <a:latin typeface="Arial" charset="0"/>
                <a:ea typeface="Arial" charset="0"/>
                <a:cs typeface="Arial" charset="0"/>
              </a:rPr>
              <a:t>What do you do next?  </a:t>
            </a:r>
          </a:p>
        </p:txBody>
      </p:sp>
      <p:sp>
        <p:nvSpPr>
          <p:cNvPr id="6" name="Title 1"/>
          <p:cNvSpPr txBox="1">
            <a:spLocks/>
          </p:cNvSpPr>
          <p:nvPr/>
        </p:nvSpPr>
        <p:spPr>
          <a:xfrm>
            <a:off x="3736359" y="838200"/>
            <a:ext cx="4464666" cy="11620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a:lstStyle>
          <a:p>
            <a:r>
              <a:rPr lang="en-US" sz="4000" dirty="0">
                <a:solidFill>
                  <a:schemeClr val="accent1"/>
                </a:solidFill>
              </a:rPr>
              <a:t>Case 2 Patient “K”</a:t>
            </a:r>
          </a:p>
        </p:txBody>
      </p:sp>
      <p:pic>
        <p:nvPicPr>
          <p:cNvPr id="7" name="Picture 4" descr="C:\Users\Kaiyti Duffy\AppData\Local\Microsoft\Windows\Temporary Internet Files\Content.IE5\GAJ9IWY7\MP900448307[1].jpg"/>
          <p:cNvPicPr>
            <a:picLocks noChangeAspect="1" noChangeArrowheads="1"/>
          </p:cNvPicPr>
          <p:nvPr/>
        </p:nvPicPr>
        <p:blipFill>
          <a:blip r:embed="rId3" cstate="print"/>
          <a:srcRect/>
          <a:stretch>
            <a:fillRect/>
          </a:stretch>
        </p:blipFill>
        <p:spPr bwMode="auto">
          <a:xfrm>
            <a:off x="0" y="750489"/>
            <a:ext cx="3286555" cy="5410792"/>
          </a:xfrm>
          <a:prstGeom prst="rect">
            <a:avLst/>
          </a:prstGeom>
          <a:noFill/>
          <a:ln w="9525">
            <a:noFill/>
            <a:miter lim="800000"/>
            <a:headEnd/>
            <a:tailEnd/>
          </a:ln>
        </p:spPr>
      </p:pic>
      <p:sp>
        <p:nvSpPr>
          <p:cNvPr id="3" name="Slide Number Placeholder 2"/>
          <p:cNvSpPr>
            <a:spLocks noGrp="1"/>
          </p:cNvSpPr>
          <p:nvPr>
            <p:ph type="sldNum" sz="quarter" idx="14"/>
          </p:nvPr>
        </p:nvSpPr>
        <p:spPr/>
        <p:txBody>
          <a:bodyPr/>
          <a:lstStyle/>
          <a:p>
            <a:fld id="{B51F072F-37B6-45A2-9687-725991B954A3}"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en-US" sz="4400" dirty="0"/>
              <a:t>Setting Up the Initial Assessment </a:t>
            </a:r>
          </a:p>
        </p:txBody>
      </p:sp>
      <p:sp>
        <p:nvSpPr>
          <p:cNvPr id="41987" name="Content Placeholder 2"/>
          <p:cNvSpPr>
            <a:spLocks noGrp="1"/>
          </p:cNvSpPr>
          <p:nvPr>
            <p:ph sz="quarter" idx="10"/>
          </p:nvPr>
        </p:nvSpPr>
        <p:spPr/>
        <p:txBody>
          <a:bodyPr/>
          <a:lstStyle/>
          <a:p>
            <a:r>
              <a:rPr lang="en-US" dirty="0"/>
              <a:t>Establish privacy </a:t>
            </a:r>
          </a:p>
          <a:p>
            <a:pPr lvl="1"/>
            <a:r>
              <a:rPr lang="en-US" dirty="0"/>
              <a:t>Ask mom to step out of room</a:t>
            </a:r>
          </a:p>
          <a:p>
            <a:pPr lvl="1"/>
            <a:r>
              <a:rPr lang="en-US" dirty="0"/>
              <a:t>Explain what can (and can’t) be kept confidential </a:t>
            </a:r>
          </a:p>
          <a:p>
            <a:r>
              <a:rPr lang="en-US" dirty="0"/>
              <a:t>Establish trust and rapport</a:t>
            </a:r>
          </a:p>
          <a:p>
            <a:pPr lvl="1"/>
            <a:r>
              <a:rPr lang="en-US" dirty="0"/>
              <a:t>Ask name and pronoun</a:t>
            </a:r>
          </a:p>
          <a:p>
            <a:pPr lvl="1"/>
            <a:r>
              <a:rPr lang="en-US" dirty="0"/>
              <a:t>Ask goals of visit</a:t>
            </a:r>
          </a:p>
          <a:p>
            <a:r>
              <a:rPr lang="en-US" dirty="0"/>
              <a:t>Getting to know the person</a:t>
            </a:r>
          </a:p>
          <a:p>
            <a:pPr lvl="1"/>
            <a:r>
              <a:rPr lang="en-US" dirty="0"/>
              <a:t>General adolescent health assessment HEADDSSS</a:t>
            </a:r>
          </a:p>
          <a:p>
            <a:pPr lvl="1"/>
            <a:r>
              <a:rPr lang="en-US" dirty="0"/>
              <a:t>Leading into more detailed &amp; sensitive history</a:t>
            </a:r>
          </a:p>
        </p:txBody>
      </p:sp>
      <p:sp>
        <p:nvSpPr>
          <p:cNvPr id="4" name="TextBox 3"/>
          <p:cNvSpPr txBox="1">
            <a:spLocks noChangeArrowheads="1"/>
          </p:cNvSpPr>
          <p:nvPr/>
        </p:nvSpPr>
        <p:spPr bwMode="auto">
          <a:xfrm>
            <a:off x="-2667000" y="1676400"/>
            <a:ext cx="1905000" cy="762000"/>
          </a:xfrm>
          <a:prstGeom prst="rect">
            <a:avLst/>
          </a:prstGeom>
          <a:noFill/>
          <a:ln w="9525">
            <a:noFill/>
            <a:miter lim="800000"/>
            <a:headEnd/>
            <a:tailEnd/>
          </a:ln>
        </p:spPr>
        <p:txBody>
          <a:bodyPr>
            <a:spAutoFit/>
          </a:bodyPr>
          <a:lstStyle/>
          <a:p>
            <a:endParaRPr lang="en-US" sz="4400" dirty="0">
              <a:latin typeface="Adobe Garamond Pro"/>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Talk About Gender?</a:t>
            </a:r>
          </a:p>
        </p:txBody>
      </p:sp>
      <p:sp>
        <p:nvSpPr>
          <p:cNvPr id="3" name="Content Placeholder 2"/>
          <p:cNvSpPr>
            <a:spLocks noGrp="1"/>
          </p:cNvSpPr>
          <p:nvPr>
            <p:ph sz="quarter" idx="10"/>
          </p:nvPr>
        </p:nvSpPr>
        <p:spPr>
          <a:xfrm>
            <a:off x="3657600" y="1853265"/>
            <a:ext cx="5285984" cy="4267200"/>
          </a:xfrm>
        </p:spPr>
        <p:txBody>
          <a:bodyPr>
            <a:noAutofit/>
          </a:bodyPr>
          <a:lstStyle/>
          <a:p>
            <a:pPr>
              <a:lnSpc>
                <a:spcPct val="110000"/>
              </a:lnSpc>
            </a:pPr>
            <a:r>
              <a:rPr lang="en-US" dirty="0"/>
              <a:t>Professional responsibility </a:t>
            </a:r>
          </a:p>
          <a:p>
            <a:pPr lvl="1">
              <a:lnSpc>
                <a:spcPct val="110000"/>
              </a:lnSpc>
            </a:pPr>
            <a:r>
              <a:rPr lang="en-US" sz="1800" dirty="0"/>
              <a:t>AMA, AAMC, AAFP, AAP, SAHM, APA</a:t>
            </a:r>
          </a:p>
          <a:p>
            <a:pPr lvl="2">
              <a:lnSpc>
                <a:spcPct val="110000"/>
              </a:lnSpc>
            </a:pPr>
            <a:r>
              <a:rPr lang="en-US" sz="1800" dirty="0"/>
              <a:t>Recommend training on LGBT health</a:t>
            </a:r>
          </a:p>
          <a:p>
            <a:pPr lvl="1">
              <a:lnSpc>
                <a:spcPct val="110000"/>
              </a:lnSpc>
            </a:pPr>
            <a:r>
              <a:rPr lang="en-US" sz="1800" dirty="0"/>
              <a:t>Exclusion of coverage for gender care services illegal in some states</a:t>
            </a:r>
          </a:p>
          <a:p>
            <a:pPr>
              <a:lnSpc>
                <a:spcPct val="110000"/>
              </a:lnSpc>
            </a:pPr>
            <a:r>
              <a:rPr lang="en-US" dirty="0"/>
              <a:t>Gender care is </a:t>
            </a:r>
          </a:p>
          <a:p>
            <a:pPr lvl="1">
              <a:lnSpc>
                <a:spcPct val="110000"/>
              </a:lnSpc>
            </a:pPr>
            <a:r>
              <a:rPr lang="en-US" sz="1800" dirty="0"/>
              <a:t>Patient-centered primary care</a:t>
            </a:r>
          </a:p>
          <a:p>
            <a:pPr lvl="1">
              <a:lnSpc>
                <a:spcPct val="110000"/>
              </a:lnSpc>
            </a:pPr>
            <a:r>
              <a:rPr lang="en-US" sz="1800" dirty="0"/>
              <a:t>Gender is developmental, universal</a:t>
            </a:r>
          </a:p>
          <a:p>
            <a:pPr lvl="1">
              <a:lnSpc>
                <a:spcPct val="110000"/>
              </a:lnSpc>
            </a:pPr>
            <a:r>
              <a:rPr lang="en-US" sz="1800" dirty="0"/>
              <a:t>Anticipatory guidance</a:t>
            </a:r>
          </a:p>
          <a:p>
            <a:pPr lvl="1">
              <a:lnSpc>
                <a:spcPct val="110000"/>
              </a:lnSpc>
            </a:pPr>
            <a:r>
              <a:rPr lang="en-US" sz="1800" dirty="0"/>
              <a:t>Prevention</a:t>
            </a:r>
          </a:p>
          <a:p>
            <a:pPr lvl="1">
              <a:lnSpc>
                <a:spcPct val="110000"/>
              </a:lnSpc>
            </a:pPr>
            <a:r>
              <a:rPr lang="en-US" sz="1800" dirty="0"/>
              <a:t>Future planning</a:t>
            </a:r>
          </a:p>
          <a:p>
            <a:pPr lvl="1">
              <a:lnSpc>
                <a:spcPct val="110000"/>
              </a:lnSpc>
            </a:pPr>
            <a:r>
              <a:rPr lang="en-US" sz="1800" dirty="0"/>
              <a:t>Models and promotes diversity</a:t>
            </a:r>
          </a:p>
          <a:p>
            <a:pPr>
              <a:lnSpc>
                <a:spcPct val="110000"/>
              </a:lnSpc>
            </a:pPr>
            <a:endParaRPr lang="en-US" dirty="0"/>
          </a:p>
          <a:p>
            <a:pPr>
              <a:lnSpc>
                <a:spcPct val="110000"/>
              </a:lnSpc>
            </a:pP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8755" y="1702794"/>
            <a:ext cx="2490524" cy="27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07895" y="4632136"/>
            <a:ext cx="2496530" cy="830997"/>
          </a:xfrm>
          <a:prstGeom prst="rect">
            <a:avLst/>
          </a:prstGeom>
          <a:solidFill>
            <a:schemeClr val="tx1"/>
          </a:solidFill>
        </p:spPr>
        <p:txBody>
          <a:bodyPr wrap="square" rtlCol="0">
            <a:spAutoFit/>
          </a:bodyPr>
          <a:lstStyle/>
          <a:p>
            <a:pPr algn="ctr"/>
            <a:r>
              <a:rPr lang="en-US" sz="1600" b="1" dirty="0">
                <a:solidFill>
                  <a:schemeClr val="bg1"/>
                </a:solidFill>
              </a:rPr>
              <a:t>Reproductive Justice under the Social Justice Umbrella </a:t>
            </a:r>
          </a:p>
        </p:txBody>
      </p:sp>
      <p:sp>
        <p:nvSpPr>
          <p:cNvPr id="4" name="Slide Number Placeholder 3"/>
          <p:cNvSpPr>
            <a:spLocks noGrp="1"/>
          </p:cNvSpPr>
          <p:nvPr>
            <p:ph type="sldNum" sz="quarter" idx="12"/>
          </p:nvPr>
        </p:nvSpPr>
        <p:spPr/>
        <p:txBody>
          <a:bodyPr/>
          <a:lstStyle/>
          <a:p>
            <a:fld id="{B51F072F-37B6-45A2-9687-725991B954A3}" type="slidenum">
              <a:rPr lang="en-US" smtClean="0"/>
              <a:pPr/>
              <a:t>4</a:t>
            </a:fld>
            <a:endParaRPr lang="en-US"/>
          </a:p>
        </p:txBody>
      </p:sp>
    </p:spTree>
    <p:extLst>
      <p:ext uri="{BB962C8B-B14F-4D97-AF65-F5344CB8AC3E}">
        <p14:creationId xmlns:p14="http://schemas.microsoft.com/office/powerpoint/2010/main" val="1149330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s://encrypted-tbn3.gstatic.com/images?q=tbn:ANd9GcSdAWxHSdUaU_y4L895W8FaZdZixkHYLdBQsNnHiz32KdASQjb_ZRXM0wDVsg">
            <a:hlinkClick r:id="rId3"/>
          </p:cNvPr>
          <p:cNvPicPr>
            <a:picLocks noChangeAspect="1" noChangeArrowheads="1"/>
          </p:cNvPicPr>
          <p:nvPr/>
        </p:nvPicPr>
        <p:blipFill>
          <a:blip r:embed="rId4" cstate="print"/>
          <a:srcRect/>
          <a:stretch>
            <a:fillRect/>
          </a:stretch>
        </p:blipFill>
        <p:spPr bwMode="auto">
          <a:xfrm>
            <a:off x="8450242" y="3282700"/>
            <a:ext cx="2971800" cy="2971802"/>
          </a:xfrm>
          <a:prstGeom prst="rect">
            <a:avLst/>
          </a:prstGeom>
          <a:noFill/>
        </p:spPr>
      </p:pic>
      <p:sp>
        <p:nvSpPr>
          <p:cNvPr id="36867" name="Title 1"/>
          <p:cNvSpPr>
            <a:spLocks noGrp="1"/>
          </p:cNvSpPr>
          <p:nvPr>
            <p:ph type="title"/>
          </p:nvPr>
        </p:nvSpPr>
        <p:spPr>
          <a:xfrm>
            <a:off x="252919" y="1180987"/>
            <a:ext cx="2733169" cy="4601183"/>
          </a:xfrm>
        </p:spPr>
        <p:txBody>
          <a:bodyPr>
            <a:normAutofit/>
          </a:bodyPr>
          <a:lstStyle/>
          <a:p>
            <a:r>
              <a:rPr lang="en-US" sz="4400"/>
              <a:t>What Not to Do</a:t>
            </a:r>
            <a:endParaRPr lang="en-US" sz="4400" dirty="0"/>
          </a:p>
        </p:txBody>
      </p:sp>
      <p:sp>
        <p:nvSpPr>
          <p:cNvPr id="41987" name="Content Placeholder 2"/>
          <p:cNvSpPr>
            <a:spLocks noGrp="1"/>
          </p:cNvSpPr>
          <p:nvPr>
            <p:ph sz="quarter" idx="10"/>
          </p:nvPr>
        </p:nvSpPr>
        <p:spPr>
          <a:xfrm>
            <a:off x="3760807" y="1709737"/>
            <a:ext cx="7261185" cy="4267200"/>
          </a:xfrm>
        </p:spPr>
        <p:txBody>
          <a:bodyPr/>
          <a:lstStyle/>
          <a:p>
            <a:r>
              <a:rPr lang="en-US" dirty="0"/>
              <a:t>Interview only with parent in room</a:t>
            </a:r>
          </a:p>
          <a:p>
            <a:pPr lvl="1"/>
            <a:r>
              <a:rPr lang="en-US" dirty="0"/>
              <a:t>All teens deserve private time</a:t>
            </a:r>
          </a:p>
          <a:p>
            <a:r>
              <a:rPr lang="en-US" dirty="0"/>
              <a:t>Assume 	</a:t>
            </a:r>
          </a:p>
          <a:p>
            <a:pPr lvl="1"/>
            <a:r>
              <a:rPr lang="en-US" dirty="0"/>
              <a:t>Name or pronoun</a:t>
            </a:r>
          </a:p>
          <a:p>
            <a:pPr lvl="1"/>
            <a:r>
              <a:rPr lang="en-US" dirty="0"/>
              <a:t>Gender identity and expression correlate</a:t>
            </a:r>
          </a:p>
          <a:p>
            <a:r>
              <a:rPr lang="en-US" dirty="0"/>
              <a:t>Disclose without patient’s consent</a:t>
            </a:r>
          </a:p>
          <a:p>
            <a:r>
              <a:rPr lang="en-US" dirty="0"/>
              <a:t>Dismiss </a:t>
            </a:r>
          </a:p>
          <a:p>
            <a:pPr lvl="1"/>
            <a:r>
              <a:rPr lang="en-US" dirty="0"/>
              <a:t>Parents as a source of support</a:t>
            </a:r>
          </a:p>
          <a:p>
            <a:pPr lvl="1"/>
            <a:r>
              <a:rPr lang="en-US" dirty="0"/>
              <a:t>As a phase</a:t>
            </a:r>
          </a:p>
          <a:p>
            <a:r>
              <a:rPr lang="en-US" dirty="0"/>
              <a:t>Refer for reparative therapy</a:t>
            </a:r>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a:lnSpc>
                <a:spcPct val="100000"/>
              </a:lnSpc>
            </a:pPr>
            <a:r>
              <a:rPr lang="en-US" sz="4400" dirty="0"/>
              <a:t>Strength </a:t>
            </a:r>
            <a:br>
              <a:rPr lang="en-US" sz="4400" dirty="0"/>
            </a:br>
            <a:r>
              <a:rPr lang="en-US" sz="4400" dirty="0"/>
              <a:t>&amp;</a:t>
            </a:r>
            <a:br>
              <a:rPr lang="en-US" sz="4400" dirty="0"/>
            </a:br>
            <a:r>
              <a:rPr lang="en-US" sz="4400" dirty="0"/>
              <a:t>Risk Assessment </a:t>
            </a:r>
          </a:p>
        </p:txBody>
      </p:sp>
      <p:sp>
        <p:nvSpPr>
          <p:cNvPr id="41987" name="Content Placeholder 2"/>
          <p:cNvSpPr>
            <a:spLocks noGrp="1"/>
          </p:cNvSpPr>
          <p:nvPr>
            <p:ph sz="quarter" idx="10"/>
          </p:nvPr>
        </p:nvSpPr>
        <p:spPr>
          <a:xfrm>
            <a:off x="3887827" y="1457820"/>
            <a:ext cx="7261185" cy="4267200"/>
          </a:xfrm>
        </p:spPr>
        <p:txBody>
          <a:bodyPr/>
          <a:lstStyle/>
          <a:p>
            <a:r>
              <a:rPr lang="en-US" dirty="0"/>
              <a:t>Assess personal strengths, resources, goals</a:t>
            </a:r>
          </a:p>
          <a:p>
            <a:r>
              <a:rPr lang="en-US" dirty="0"/>
              <a:t>Assess social support and resources</a:t>
            </a:r>
          </a:p>
          <a:p>
            <a:r>
              <a:rPr lang="en-US" dirty="0"/>
              <a:t>Address risk-taking or safety concerns</a:t>
            </a:r>
          </a:p>
          <a:p>
            <a:pPr lvl="1"/>
            <a:r>
              <a:rPr lang="en-US" dirty="0"/>
              <a:t>Mental health—depression, anxiety, self harm, suicide</a:t>
            </a:r>
          </a:p>
          <a:p>
            <a:pPr lvl="1"/>
            <a:r>
              <a:rPr lang="en-US" dirty="0"/>
              <a:t>Substance use/abuse</a:t>
            </a:r>
          </a:p>
          <a:p>
            <a:pPr lvl="1"/>
            <a:r>
              <a:rPr lang="en-US" dirty="0"/>
              <a:t>Sexual activity—STI and pregnancy prevention</a:t>
            </a:r>
          </a:p>
          <a:p>
            <a:endParaRPr lang="en-US" dirty="0"/>
          </a:p>
        </p:txBody>
      </p:sp>
      <p:sp>
        <p:nvSpPr>
          <p:cNvPr id="4" name="TextBox 3"/>
          <p:cNvSpPr txBox="1">
            <a:spLocks noChangeArrowheads="1"/>
          </p:cNvSpPr>
          <p:nvPr/>
        </p:nvSpPr>
        <p:spPr bwMode="auto">
          <a:xfrm>
            <a:off x="-2667000" y="1676400"/>
            <a:ext cx="1905000" cy="762000"/>
          </a:xfrm>
          <a:prstGeom prst="rect">
            <a:avLst/>
          </a:prstGeom>
          <a:noFill/>
          <a:ln w="9525">
            <a:noFill/>
            <a:miter lim="800000"/>
            <a:headEnd/>
            <a:tailEnd/>
          </a:ln>
        </p:spPr>
        <p:txBody>
          <a:bodyPr>
            <a:spAutoFit/>
          </a:bodyPr>
          <a:lstStyle/>
          <a:p>
            <a:endParaRPr lang="en-US" sz="4400" dirty="0">
              <a:latin typeface="Adobe Garamond Pro"/>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n-US" sz="4400"/>
              <a:t>Gender Experience</a:t>
            </a:r>
            <a:endParaRPr lang="en-US" sz="4400" dirty="0"/>
          </a:p>
        </p:txBody>
      </p:sp>
      <p:sp>
        <p:nvSpPr>
          <p:cNvPr id="40963" name="Content Placeholder 2"/>
          <p:cNvSpPr>
            <a:spLocks noGrp="1"/>
          </p:cNvSpPr>
          <p:nvPr>
            <p:ph sz="quarter" idx="10"/>
          </p:nvPr>
        </p:nvSpPr>
        <p:spPr>
          <a:xfrm>
            <a:off x="3715663" y="931259"/>
            <a:ext cx="7833335" cy="4986337"/>
          </a:xfrm>
        </p:spPr>
        <p:txBody>
          <a:bodyPr anchor="ctr">
            <a:normAutofit/>
          </a:bodyPr>
          <a:lstStyle/>
          <a:p>
            <a:r>
              <a:rPr lang="en-US" dirty="0"/>
              <a:t>Review history of gender experience</a:t>
            </a:r>
          </a:p>
          <a:p>
            <a:pPr lvl="1"/>
            <a:r>
              <a:rPr lang="en-US" dirty="0"/>
              <a:t>Open-ended encouragement,                                                     “Tell me your story in your own words” </a:t>
            </a:r>
          </a:p>
          <a:p>
            <a:pPr lvl="1"/>
            <a:r>
              <a:rPr lang="en-US" dirty="0"/>
              <a:t>Ask about specific feelings, thoughts, behaviors, preferences </a:t>
            </a:r>
          </a:p>
          <a:p>
            <a:pPr lvl="1"/>
            <a:r>
              <a:rPr lang="en-US" dirty="0"/>
              <a:t>Parent may offer excellent insight into early childhood </a:t>
            </a:r>
          </a:p>
          <a:p>
            <a:r>
              <a:rPr lang="en-US" dirty="0"/>
              <a:t>Document prior efforts to adopt desired gender</a:t>
            </a:r>
          </a:p>
          <a:p>
            <a:pPr lvl="1"/>
            <a:r>
              <a:rPr lang="en-US" dirty="0"/>
              <a:t>Clothing, makeup, play</a:t>
            </a:r>
          </a:p>
          <a:p>
            <a:pPr lvl="1"/>
            <a:r>
              <a:rPr lang="en-US" dirty="0"/>
              <a:t>Hormone use, if any</a:t>
            </a:r>
          </a:p>
          <a:p>
            <a:r>
              <a:rPr lang="en-US" dirty="0"/>
              <a:t>Review patient goals</a:t>
            </a:r>
          </a:p>
        </p:txBody>
      </p:sp>
      <p:sp>
        <p:nvSpPr>
          <p:cNvPr id="40964" name="TextBox 3"/>
          <p:cNvSpPr txBox="1">
            <a:spLocks noChangeArrowheads="1"/>
          </p:cNvSpPr>
          <p:nvPr/>
        </p:nvSpPr>
        <p:spPr bwMode="auto">
          <a:xfrm>
            <a:off x="-2667000" y="1676400"/>
            <a:ext cx="1905000" cy="762000"/>
          </a:xfrm>
          <a:prstGeom prst="rect">
            <a:avLst/>
          </a:prstGeom>
          <a:noFill/>
          <a:ln w="9525">
            <a:noFill/>
            <a:miter lim="800000"/>
            <a:headEnd/>
            <a:tailEnd/>
          </a:ln>
        </p:spPr>
        <p:txBody>
          <a:bodyPr>
            <a:spAutoFit/>
          </a:bodyPr>
          <a:lstStyle/>
          <a:p>
            <a:endParaRPr lang="en-US" sz="4400" dirty="0">
              <a:latin typeface="Adobe Garamond Pro"/>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p:txBody>
          <a:bodyPr>
            <a:normAutofit/>
          </a:bodyPr>
          <a:lstStyle/>
          <a:p>
            <a:r>
              <a:rPr lang="en-US" sz="4400" dirty="0"/>
              <a:t>Case 2 Patient “K”</a:t>
            </a:r>
          </a:p>
        </p:txBody>
      </p:sp>
      <p:sp>
        <p:nvSpPr>
          <p:cNvPr id="35843" name="Content Placeholder 2"/>
          <p:cNvSpPr>
            <a:spLocks noGrp="1"/>
          </p:cNvSpPr>
          <p:nvPr>
            <p:ph sz="quarter" idx="10"/>
          </p:nvPr>
        </p:nvSpPr>
        <p:spPr/>
        <p:txBody>
          <a:bodyPr/>
          <a:lstStyle/>
          <a:p>
            <a:r>
              <a:rPr lang="en-US" dirty="0"/>
              <a:t>Engage parent(s) to support their child</a:t>
            </a:r>
          </a:p>
          <a:p>
            <a:pPr lvl="1"/>
            <a:r>
              <a:rPr lang="en-US" dirty="0"/>
              <a:t>Explore parent’s concerns and priorities</a:t>
            </a:r>
          </a:p>
          <a:p>
            <a:pPr lvl="1"/>
            <a:r>
              <a:rPr lang="en-US" dirty="0"/>
              <a:t>Assess parental support and knowledge</a:t>
            </a:r>
          </a:p>
          <a:p>
            <a:pPr lvl="1"/>
            <a:r>
              <a:rPr lang="en-US" dirty="0"/>
              <a:t>Facilitate discussion and negotiations</a:t>
            </a:r>
          </a:p>
          <a:p>
            <a:pPr lvl="1"/>
            <a:endParaRPr lang="en-US" dirty="0"/>
          </a:p>
          <a:p>
            <a:r>
              <a:rPr lang="en-US" dirty="0"/>
              <a:t>Establish expectations for all stakeholders</a:t>
            </a:r>
          </a:p>
          <a:p>
            <a:pPr lvl="1"/>
            <a:r>
              <a:rPr lang="en-US" dirty="0"/>
              <a:t>Incorporate patient goals, with parental expectations, and  management options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252919" y="1123837"/>
            <a:ext cx="2704594" cy="4601183"/>
          </a:xfrm>
        </p:spPr>
        <p:txBody>
          <a:bodyPr>
            <a:normAutofit/>
          </a:bodyPr>
          <a:lstStyle/>
          <a:p>
            <a:r>
              <a:rPr lang="en-US"/>
              <a:t>Remind Youth and Parents…What Is Healthy?</a:t>
            </a:r>
            <a:endParaRPr lang="en-US" dirty="0"/>
          </a:p>
        </p:txBody>
      </p:sp>
      <p:sp>
        <p:nvSpPr>
          <p:cNvPr id="5" name="TextBox 4"/>
          <p:cNvSpPr txBox="1"/>
          <p:nvPr/>
        </p:nvSpPr>
        <p:spPr>
          <a:xfrm>
            <a:off x="4005262" y="1384941"/>
            <a:ext cx="6967535" cy="1157764"/>
          </a:xfrm>
          <a:prstGeom prst="roundRect">
            <a:avLst/>
          </a:prstGeom>
          <a:noFill/>
          <a:ln>
            <a:noFill/>
          </a:ln>
          <a:effectLst/>
          <a:scene3d>
            <a:camera prst="orthographicFront">
              <a:rot lat="0" lon="0" rev="0"/>
            </a:camera>
            <a:lightRig rig="contrasting" dir="t">
              <a:rot lat="0" lon="0" rev="1500000"/>
            </a:lightRig>
          </a:scene3d>
          <a:sp3d prstMaterial="metal"/>
        </p:spPr>
        <p:txBody>
          <a:bodyPr wrap="square" tIns="182880" bIns="182880">
            <a:spAutoFit/>
          </a:bodyPr>
          <a:lstStyle/>
          <a:p>
            <a:pPr marL="342900" indent="-342900">
              <a:buClr>
                <a:schemeClr val="accent1"/>
              </a:buClr>
              <a:buFont typeface="Arial" charset="0"/>
              <a:buChar char="•"/>
              <a:defRPr/>
            </a:pPr>
            <a:r>
              <a:rPr lang="en-US" sz="2200" dirty="0">
                <a:solidFill>
                  <a:schemeClr val="accent4"/>
                </a:solidFill>
                <a:latin typeface="Arial" charset="0"/>
                <a:ea typeface="Arial" charset="0"/>
                <a:cs typeface="Arial" charset="0"/>
              </a:rPr>
              <a:t>Gender and sexual development are natural parts of human development</a:t>
            </a:r>
          </a:p>
        </p:txBody>
      </p:sp>
      <p:sp>
        <p:nvSpPr>
          <p:cNvPr id="7" name="TextBox 6"/>
          <p:cNvSpPr txBox="1"/>
          <p:nvPr/>
        </p:nvSpPr>
        <p:spPr>
          <a:xfrm>
            <a:off x="3976687" y="2392566"/>
            <a:ext cx="6967535" cy="783193"/>
          </a:xfrm>
          <a:prstGeom prst="roundRect">
            <a:avLst/>
          </a:prstGeom>
          <a:noFill/>
          <a:ln>
            <a:noFill/>
          </a:ln>
          <a:effectLst/>
          <a:scene3d>
            <a:camera prst="orthographicFront">
              <a:rot lat="0" lon="0" rev="0"/>
            </a:camera>
            <a:lightRig rig="contrasting" dir="t">
              <a:rot lat="0" lon="0" rev="1500000"/>
            </a:lightRig>
          </a:scene3d>
          <a:sp3d prstMaterial="metal"/>
        </p:spPr>
        <p:txBody>
          <a:bodyPr wrap="square" lIns="182880" tIns="182880" bIns="182880">
            <a:spAutoFit/>
          </a:bodyPr>
          <a:lstStyle/>
          <a:p>
            <a:pPr marL="342900" indent="-342900">
              <a:buClr>
                <a:schemeClr val="accent1"/>
              </a:buClr>
              <a:buFont typeface="Arial" charset="0"/>
              <a:buChar char="•"/>
              <a:defRPr/>
            </a:pPr>
            <a:r>
              <a:rPr lang="en-US" sz="2200" dirty="0">
                <a:solidFill>
                  <a:schemeClr val="accent4"/>
                </a:solidFill>
                <a:latin typeface="Arial" charset="0"/>
                <a:ea typeface="Arial" charset="0"/>
                <a:cs typeface="Arial" charset="0"/>
              </a:rPr>
              <a:t>Gender and sexual expression vary </a:t>
            </a:r>
          </a:p>
        </p:txBody>
      </p:sp>
      <p:sp>
        <p:nvSpPr>
          <p:cNvPr id="8" name="TextBox 7"/>
          <p:cNvSpPr txBox="1"/>
          <p:nvPr/>
        </p:nvSpPr>
        <p:spPr>
          <a:xfrm>
            <a:off x="4062414" y="3175759"/>
            <a:ext cx="6967535" cy="783193"/>
          </a:xfrm>
          <a:prstGeom prst="roundRect">
            <a:avLst/>
          </a:prstGeom>
          <a:noFill/>
          <a:ln>
            <a:noFill/>
          </a:ln>
          <a:effectLst/>
          <a:scene3d>
            <a:camera prst="orthographicFront">
              <a:rot lat="0" lon="0" rev="0"/>
            </a:camera>
            <a:lightRig rig="contrasting" dir="t">
              <a:rot lat="0" lon="0" rev="1500000"/>
            </a:lightRig>
          </a:scene3d>
          <a:sp3d prstMaterial="metal"/>
        </p:spPr>
        <p:txBody>
          <a:bodyPr wrap="square" tIns="182880" bIns="182880">
            <a:spAutoFit/>
          </a:bodyPr>
          <a:lstStyle/>
          <a:p>
            <a:pPr marL="342900" indent="-342900">
              <a:buClr>
                <a:schemeClr val="accent1"/>
              </a:buClr>
              <a:buFont typeface="Arial" charset="0"/>
              <a:buChar char="•"/>
              <a:defRPr/>
            </a:pPr>
            <a:r>
              <a:rPr lang="en-US" sz="2200" dirty="0">
                <a:solidFill>
                  <a:schemeClr val="accent4"/>
                </a:solidFill>
                <a:latin typeface="Arial" charset="0"/>
                <a:ea typeface="Arial" charset="0"/>
                <a:cs typeface="Arial" charset="0"/>
              </a:rPr>
              <a:t>Gender and sexual diversity are different than risk </a:t>
            </a:r>
          </a:p>
        </p:txBody>
      </p:sp>
      <p:sp>
        <p:nvSpPr>
          <p:cNvPr id="6" name="TextBox 5"/>
          <p:cNvSpPr txBox="1"/>
          <p:nvPr/>
        </p:nvSpPr>
        <p:spPr>
          <a:xfrm>
            <a:off x="3636529" y="4592006"/>
            <a:ext cx="8024810" cy="1225868"/>
          </a:xfrm>
          <a:prstGeom prst="roundRect">
            <a:avLst/>
          </a:prstGeom>
          <a:noFill/>
          <a:ln>
            <a:noFill/>
          </a:ln>
          <a:effectLst/>
          <a:scene3d>
            <a:camera prst="orthographicFront">
              <a:rot lat="0" lon="0" rev="0"/>
            </a:camera>
            <a:lightRig rig="contrasting" dir="t">
              <a:rot lat="0" lon="0" rev="1500000"/>
            </a:lightRig>
          </a:scene3d>
          <a:sp3d prstMaterial="metal"/>
        </p:spPr>
        <p:txBody>
          <a:bodyPr wrap="square" tIns="182880" bIns="182880">
            <a:spAutoFit/>
          </a:bodyPr>
          <a:lstStyle/>
          <a:p>
            <a:pPr>
              <a:buClr>
                <a:schemeClr val="accent1"/>
              </a:buClr>
              <a:defRPr/>
            </a:pPr>
            <a:r>
              <a:rPr lang="en-US" sz="2400" dirty="0">
                <a:solidFill>
                  <a:schemeClr val="accent4"/>
                </a:solidFill>
                <a:latin typeface="Arial" charset="0"/>
                <a:ea typeface="Arial" charset="0"/>
                <a:cs typeface="Arial" charset="0"/>
              </a:rPr>
              <a:t>Open, honest communication is critical to healthy decision-making, behaviors, support, and access to care</a:t>
            </a:r>
          </a:p>
        </p:txBody>
      </p:sp>
      <p:sp>
        <p:nvSpPr>
          <p:cNvPr id="2" name="Slide Number Placeholder 1"/>
          <p:cNvSpPr>
            <a:spLocks noGrp="1"/>
          </p:cNvSpPr>
          <p:nvPr>
            <p:ph type="sldNum" sz="quarter" idx="12"/>
          </p:nvPr>
        </p:nvSpPr>
        <p:spPr/>
        <p:txBody>
          <a:bodyPr/>
          <a:lstStyle/>
          <a:p>
            <a:fld id="{B51F072F-37B6-45A2-9687-725991B954A3}"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p:nvPr>
        </p:nvSpPr>
        <p:spPr/>
        <p:txBody>
          <a:bodyPr>
            <a:normAutofit/>
          </a:bodyPr>
          <a:lstStyle/>
          <a:p>
            <a:r>
              <a:rPr lang="en-US" sz="4400" dirty="0"/>
              <a:t>Case 2 Patient “K” Continued </a:t>
            </a:r>
          </a:p>
        </p:txBody>
      </p:sp>
      <p:sp>
        <p:nvSpPr>
          <p:cNvPr id="36867" name="Content Placeholder 2"/>
          <p:cNvSpPr>
            <a:spLocks noGrp="1"/>
          </p:cNvSpPr>
          <p:nvPr>
            <p:ph sz="quarter" idx="10"/>
          </p:nvPr>
        </p:nvSpPr>
        <p:spPr>
          <a:xfrm>
            <a:off x="3744952" y="1290828"/>
            <a:ext cx="5211157" cy="4824222"/>
          </a:xfrm>
        </p:spPr>
        <p:txBody>
          <a:bodyPr/>
          <a:lstStyle/>
          <a:p>
            <a:r>
              <a:rPr lang="en-US" dirty="0"/>
              <a:t>Mental health provider</a:t>
            </a:r>
          </a:p>
          <a:p>
            <a:pPr lvl="1"/>
            <a:r>
              <a:rPr lang="en-US" dirty="0"/>
              <a:t>Assess/treat other mental health concerns</a:t>
            </a:r>
          </a:p>
          <a:p>
            <a:r>
              <a:rPr lang="en-US" dirty="0"/>
              <a:t>Medical provider</a:t>
            </a:r>
          </a:p>
          <a:p>
            <a:pPr lvl="1"/>
            <a:r>
              <a:rPr lang="en-US" dirty="0"/>
              <a:t>Assess and consent for hormonal management</a:t>
            </a:r>
          </a:p>
          <a:p>
            <a:r>
              <a:rPr lang="en-US" dirty="0"/>
              <a:t>Consider appropriate referrals to providers with experience in transgender care</a:t>
            </a:r>
          </a:p>
          <a:p>
            <a:r>
              <a:rPr lang="en-US" dirty="0"/>
              <a:t>Focus on individual needs of young person &amp; family </a:t>
            </a:r>
          </a:p>
          <a:p>
            <a:pPr marL="457200" lvl="1" indent="0">
              <a:buNone/>
            </a:pPr>
            <a:endParaRPr lang="en-US" dirty="0"/>
          </a:p>
          <a:p>
            <a:endParaRPr lang="en-US" dirty="0"/>
          </a:p>
        </p:txBody>
      </p:sp>
      <p:pic>
        <p:nvPicPr>
          <p:cNvPr id="5" name="Picture 4" descr="C:\Users\Kaiyti Duffy\AppData\Local\Microsoft\Windows\Temporary Internet Files\Content.IE5\GAJ9IWY7\MP900448307[1].jpg"/>
          <p:cNvPicPr>
            <a:picLocks noChangeAspect="1" noChangeArrowheads="1"/>
          </p:cNvPicPr>
          <p:nvPr/>
        </p:nvPicPr>
        <p:blipFill rotWithShape="1">
          <a:blip r:embed="rId3" cstate="print"/>
          <a:srcRect t="-1012" b="-1012"/>
          <a:stretch/>
        </p:blipFill>
        <p:spPr bwMode="auto">
          <a:xfrm>
            <a:off x="9154434" y="896646"/>
            <a:ext cx="2932790" cy="482837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2"/>
          <p:cNvSpPr>
            <a:spLocks noGrp="1"/>
          </p:cNvSpPr>
          <p:nvPr>
            <p:ph type="title"/>
          </p:nvPr>
        </p:nvSpPr>
        <p:spPr/>
        <p:txBody>
          <a:bodyPr>
            <a:normAutofit/>
          </a:bodyPr>
          <a:lstStyle/>
          <a:p>
            <a:r>
              <a:rPr lang="en-US" sz="4400" dirty="0"/>
              <a:t>Referrals and Seeking Specialized Care</a:t>
            </a:r>
          </a:p>
        </p:txBody>
      </p:sp>
      <p:sp>
        <p:nvSpPr>
          <p:cNvPr id="44034" name="Content Placeholder 1"/>
          <p:cNvSpPr>
            <a:spLocks noGrp="1"/>
          </p:cNvSpPr>
          <p:nvPr>
            <p:ph sz="quarter" idx="10"/>
          </p:nvPr>
        </p:nvSpPr>
        <p:spPr>
          <a:xfrm>
            <a:off x="3673512" y="2633970"/>
            <a:ext cx="7487178" cy="3365973"/>
          </a:xfrm>
        </p:spPr>
        <p:txBody>
          <a:bodyPr/>
          <a:lstStyle/>
          <a:p>
            <a:r>
              <a:rPr lang="en-US" dirty="0"/>
              <a:t>Many mental health and medical providers may not have expertise in transgender health</a:t>
            </a:r>
          </a:p>
          <a:p>
            <a:r>
              <a:rPr lang="en-US" dirty="0"/>
              <a:t>Transgender health “specialists”</a:t>
            </a:r>
          </a:p>
          <a:p>
            <a:pPr lvl="1"/>
            <a:r>
              <a:rPr lang="en-US" dirty="0"/>
              <a:t>Variety of providers with experience and/or training in caring for transgender patients</a:t>
            </a:r>
          </a:p>
          <a:p>
            <a:pPr lvl="1"/>
            <a:r>
              <a:rPr lang="en-US" dirty="0"/>
              <a:t>Wide variety of disciplines, degrees, specialties</a:t>
            </a:r>
          </a:p>
        </p:txBody>
      </p:sp>
      <p:sp>
        <p:nvSpPr>
          <p:cNvPr id="4" name="Oval Callout 3"/>
          <p:cNvSpPr/>
          <p:nvPr/>
        </p:nvSpPr>
        <p:spPr>
          <a:xfrm>
            <a:off x="5007334" y="7277621"/>
            <a:ext cx="2003390" cy="1603332"/>
          </a:xfrm>
          <a:prstGeom prst="wedgeEllipse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latin typeface="Adobe Garamond Pro"/>
              </a:rPr>
              <a:t>YET!</a:t>
            </a:r>
          </a:p>
          <a:p>
            <a:pPr algn="ctr"/>
            <a:r>
              <a:rPr lang="en-US" sz="1400" dirty="0">
                <a:solidFill>
                  <a:srgbClr val="FFFFFF"/>
                </a:solidFill>
                <a:latin typeface="Adobe Garamond Pro"/>
              </a:rPr>
              <a:t>We have lots of work to do </a:t>
            </a:r>
            <a:r>
              <a:rPr lang="en-US" sz="1600" dirty="0">
                <a:solidFill>
                  <a:srgbClr val="FFFFFF"/>
                </a:solidFill>
                <a:latin typeface="Adobe Garamond Pro"/>
                <a:sym typeface="Wingdings" pitchFamily="2" charset="2"/>
              </a:rPr>
              <a:t></a:t>
            </a:r>
            <a:endParaRPr lang="en-US" sz="1600" dirty="0">
              <a:solidFill>
                <a:srgbClr val="FFFFFF"/>
              </a:solidFill>
              <a:latin typeface="Adobe Garamond Pro"/>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46</a:t>
            </a:fld>
            <a:endParaRPr lang="en-US"/>
          </a:p>
        </p:txBody>
      </p:sp>
      <p:pic>
        <p:nvPicPr>
          <p:cNvPr id="3" name="Picture 2">
            <a:extLst>
              <a:ext uri="{FF2B5EF4-FFF2-40B4-BE49-F238E27FC236}">
                <a16:creationId xmlns="" xmlns:a16="http://schemas.microsoft.com/office/drawing/2014/main" id="{F85897FC-FA4E-4AB0-BA1E-624219DD8EA0}"/>
              </a:ext>
            </a:extLst>
          </p:cNvPr>
          <p:cNvPicPr>
            <a:picLocks noChangeAspect="1"/>
          </p:cNvPicPr>
          <p:nvPr/>
        </p:nvPicPr>
        <p:blipFill>
          <a:blip r:embed="rId3"/>
          <a:stretch>
            <a:fillRect/>
          </a:stretch>
        </p:blipFill>
        <p:spPr>
          <a:xfrm>
            <a:off x="6911496" y="86812"/>
            <a:ext cx="4381500" cy="21907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sz="4400" dirty="0"/>
              <a:t>Case 2 Patient “K” Continued</a:t>
            </a:r>
          </a:p>
        </p:txBody>
      </p:sp>
      <p:sp>
        <p:nvSpPr>
          <p:cNvPr id="36867" name="Content Placeholder 2"/>
          <p:cNvSpPr>
            <a:spLocks noGrp="1"/>
          </p:cNvSpPr>
          <p:nvPr>
            <p:ph sz="quarter" idx="10"/>
          </p:nvPr>
        </p:nvSpPr>
        <p:spPr>
          <a:xfrm>
            <a:off x="3859251" y="1123837"/>
            <a:ext cx="7261185" cy="5232513"/>
          </a:xfrm>
        </p:spPr>
        <p:txBody>
          <a:bodyPr>
            <a:normAutofit/>
          </a:bodyPr>
          <a:lstStyle/>
          <a:p>
            <a:r>
              <a:rPr lang="en-US" sz="2000" u="sng" dirty="0"/>
              <a:t>Medical and mental providers assist with identifying </a:t>
            </a:r>
          </a:p>
          <a:p>
            <a:pPr lvl="1"/>
            <a:r>
              <a:rPr lang="en-US" dirty="0"/>
              <a:t>Gender identity and gender needs</a:t>
            </a:r>
          </a:p>
          <a:p>
            <a:pPr lvl="1"/>
            <a:r>
              <a:rPr lang="en-US" dirty="0"/>
              <a:t>Gender dysphoria, other psychosocial stressors</a:t>
            </a:r>
          </a:p>
          <a:p>
            <a:pPr lvl="1"/>
            <a:r>
              <a:rPr lang="en-US" dirty="0"/>
              <a:t>Options, planning for safe social transition</a:t>
            </a:r>
          </a:p>
          <a:p>
            <a:pPr lvl="1"/>
            <a:r>
              <a:rPr lang="en-US" dirty="0"/>
              <a:t>Benefit from delaying puberty</a:t>
            </a:r>
          </a:p>
          <a:p>
            <a:pPr lvl="1"/>
            <a:r>
              <a:rPr lang="en-US" dirty="0"/>
              <a:t>Benefit of gender affirming hormones</a:t>
            </a:r>
          </a:p>
          <a:p>
            <a:pPr lvl="1"/>
            <a:r>
              <a:rPr lang="en-US" dirty="0"/>
              <a:t>Benefit of surgical referrals</a:t>
            </a:r>
          </a:p>
          <a:p>
            <a:pPr lvl="1"/>
            <a:r>
              <a:rPr lang="en-US" dirty="0"/>
              <a:t>Documentation and support for name, gender marker, and other options for transition </a:t>
            </a:r>
          </a:p>
          <a:p>
            <a:pPr lvl="1"/>
            <a:endParaRPr lang="en-US" dirty="0"/>
          </a:p>
          <a:p>
            <a:r>
              <a:rPr lang="en-US" sz="2000" dirty="0"/>
              <a:t>K’s mother is supportive</a:t>
            </a:r>
          </a:p>
          <a:p>
            <a:r>
              <a:rPr lang="en-US" sz="2000" dirty="0"/>
              <a:t>What options for care might you offer this family?</a:t>
            </a:r>
          </a:p>
          <a:p>
            <a:pPr marL="0" indent="0">
              <a:buNone/>
            </a:pPr>
            <a:endParaRPr lang="en-US" sz="2000"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rmAutofit/>
          </a:bodyPr>
          <a:lstStyle/>
          <a:p>
            <a:r>
              <a:rPr lang="en-US" sz="4400"/>
              <a:t>Treatment Goals</a:t>
            </a:r>
            <a:endParaRPr lang="en-US" sz="4400" dirty="0"/>
          </a:p>
        </p:txBody>
      </p:sp>
      <p:sp>
        <p:nvSpPr>
          <p:cNvPr id="48130" name="Rectangle 3"/>
          <p:cNvSpPr>
            <a:spLocks noGrp="1" noChangeArrowheads="1"/>
          </p:cNvSpPr>
          <p:nvPr>
            <p:ph sz="quarter" idx="10"/>
          </p:nvPr>
        </p:nvSpPr>
        <p:spPr>
          <a:xfrm>
            <a:off x="3916401" y="1290828"/>
            <a:ext cx="7261185" cy="4267200"/>
          </a:xfrm>
        </p:spPr>
        <p:txBody>
          <a:bodyPr/>
          <a:lstStyle/>
          <a:p>
            <a:pPr marL="0" indent="0">
              <a:buNone/>
            </a:pPr>
            <a:r>
              <a:rPr lang="en-US" b="1" dirty="0">
                <a:solidFill>
                  <a:schemeClr val="accent4"/>
                </a:solidFill>
              </a:rPr>
              <a:t>Improve quality of life by: </a:t>
            </a:r>
          </a:p>
          <a:p>
            <a:r>
              <a:rPr lang="en-US" dirty="0"/>
              <a:t>Facilitating transition to physical state that more closely represents the individual’s sense of self </a:t>
            </a:r>
          </a:p>
          <a:p>
            <a:r>
              <a:rPr lang="en-US" dirty="0"/>
              <a:t>Experiencing puberty congruent with gender</a:t>
            </a:r>
          </a:p>
          <a:p>
            <a:r>
              <a:rPr lang="en-US" dirty="0"/>
              <a:t>Preventing unwanted secondary gender/sex characteristics </a:t>
            </a:r>
          </a:p>
          <a:p>
            <a:pPr lvl="1"/>
            <a:r>
              <a:rPr lang="en-US" dirty="0"/>
              <a:t>Reduce need for future medical, surgical interventions</a:t>
            </a:r>
          </a:p>
          <a:p>
            <a:r>
              <a:rPr lang="en-US" dirty="0"/>
              <a:t>Avoiding depression, risk-taking</a:t>
            </a:r>
          </a:p>
          <a:p>
            <a:r>
              <a:rPr lang="en-US" dirty="0"/>
              <a:t>Establishing early, strong social support </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48</a:t>
            </a:fld>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0626" y="-200206"/>
            <a:ext cx="7729973" cy="1557872"/>
          </a:xfrm>
        </p:spPr>
        <p:txBody>
          <a:bodyPr>
            <a:normAutofit/>
          </a:bodyPr>
          <a:lstStyle/>
          <a:p>
            <a:r>
              <a:rPr lang="en-US" sz="4000" dirty="0">
                <a:solidFill>
                  <a:schemeClr val="accent1"/>
                </a:solidFill>
              </a:rPr>
              <a:t>Range of Treatment Approaches</a:t>
            </a:r>
          </a:p>
        </p:txBody>
      </p:sp>
      <p:sp>
        <p:nvSpPr>
          <p:cNvPr id="5" name="Right Arrow 4"/>
          <p:cNvSpPr/>
          <p:nvPr/>
        </p:nvSpPr>
        <p:spPr>
          <a:xfrm>
            <a:off x="1563195" y="3595569"/>
            <a:ext cx="9099550" cy="733663"/>
          </a:xfrm>
          <a:prstGeom prst="rightArrow">
            <a:avLst/>
          </a:prstGeom>
          <a:ln>
            <a:noFill/>
          </a:ln>
        </p:spPr>
        <p:style>
          <a:lnRef idx="1">
            <a:schemeClr val="dk1"/>
          </a:lnRef>
          <a:fillRef idx="2">
            <a:schemeClr val="dk1"/>
          </a:fillRef>
          <a:effectRef idx="1">
            <a:schemeClr val="dk1"/>
          </a:effectRef>
          <a:fontRef idx="minor">
            <a:schemeClr val="dk1"/>
          </a:fontRef>
        </p:style>
        <p:txBody>
          <a:bodyPr anchor="ctr">
            <a:normAutofit/>
          </a:bodyPr>
          <a:lstStyle/>
          <a:p>
            <a:pPr algn="ctr">
              <a:defRPr/>
            </a:pPr>
            <a:endParaRPr lang="en-US"/>
          </a:p>
        </p:txBody>
      </p:sp>
      <p:sp>
        <p:nvSpPr>
          <p:cNvPr id="6" name="Up Arrow 5"/>
          <p:cNvSpPr>
            <a:spLocks noChangeArrowheads="1"/>
          </p:cNvSpPr>
          <p:nvPr/>
        </p:nvSpPr>
        <p:spPr bwMode="auto">
          <a:xfrm flipH="1">
            <a:off x="3218244" y="4130894"/>
            <a:ext cx="419100" cy="472916"/>
          </a:xfrm>
          <a:prstGeom prst="upArrow">
            <a:avLst>
              <a:gd name="adj1" fmla="val 50000"/>
              <a:gd name="adj2" fmla="val 50000"/>
            </a:avLst>
          </a:prstGeom>
          <a:solidFill>
            <a:schemeClr val="accent2">
              <a:lumMod val="60000"/>
              <a:lumOff val="40000"/>
            </a:schemeClr>
          </a:solidFill>
          <a:ln>
            <a:noFill/>
            <a:headEnd/>
            <a:tailEnd/>
          </a:ln>
        </p:spPr>
        <p:style>
          <a:lnRef idx="1">
            <a:schemeClr val="accent4"/>
          </a:lnRef>
          <a:fillRef idx="3">
            <a:schemeClr val="accent4"/>
          </a:fillRef>
          <a:effectRef idx="2">
            <a:schemeClr val="accent4"/>
          </a:effectRef>
          <a:fontRef idx="minor">
            <a:schemeClr val="lt1"/>
          </a:fontRef>
        </p:style>
        <p:txBody>
          <a:bodyPr anchor="ctr">
            <a:normAutofit/>
          </a:bodyPr>
          <a:lstStyle/>
          <a:p>
            <a:pPr algn="ctr">
              <a:defRPr/>
            </a:pPr>
            <a:endParaRPr lang="en-US"/>
          </a:p>
        </p:txBody>
      </p:sp>
      <p:sp>
        <p:nvSpPr>
          <p:cNvPr id="7" name="Down Arrow 6"/>
          <p:cNvSpPr>
            <a:spLocks noChangeArrowheads="1"/>
          </p:cNvSpPr>
          <p:nvPr/>
        </p:nvSpPr>
        <p:spPr bwMode="auto">
          <a:xfrm>
            <a:off x="1575897" y="2286000"/>
            <a:ext cx="304800" cy="1524000"/>
          </a:xfrm>
          <a:prstGeom prst="downArrow">
            <a:avLst>
              <a:gd name="adj1" fmla="val 50000"/>
              <a:gd name="adj2" fmla="val 50000"/>
            </a:avLst>
          </a:prstGeom>
          <a:solidFill>
            <a:schemeClr val="accent2">
              <a:lumMod val="60000"/>
              <a:lumOff val="40000"/>
            </a:schemeClr>
          </a:solidFill>
          <a:ln>
            <a:noFill/>
            <a:headEnd/>
            <a:tailEn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18"/>
          <p:cNvSpPr txBox="1">
            <a:spLocks noChangeArrowheads="1"/>
          </p:cNvSpPr>
          <p:nvPr/>
        </p:nvSpPr>
        <p:spPr bwMode="auto">
          <a:xfrm>
            <a:off x="1586515" y="4585962"/>
            <a:ext cx="3581400" cy="1323439"/>
          </a:xfrm>
          <a:prstGeom prst="rect">
            <a:avLst/>
          </a:prstGeom>
          <a:solidFill>
            <a:schemeClr val="accent2">
              <a:lumMod val="60000"/>
              <a:lumOff val="40000"/>
            </a:schemeClr>
          </a:solidFill>
          <a:ln>
            <a:noFill/>
            <a:headEnd/>
            <a:tailEnd/>
          </a:ln>
        </p:spPr>
        <p:style>
          <a:lnRef idx="1">
            <a:schemeClr val="accent4"/>
          </a:lnRef>
          <a:fillRef idx="3">
            <a:schemeClr val="accent4"/>
          </a:fillRef>
          <a:effectRef idx="2">
            <a:schemeClr val="accent4"/>
          </a:effectRef>
          <a:fontRef idx="minor">
            <a:schemeClr val="lt1"/>
          </a:fontRef>
        </p:style>
        <p:txBody>
          <a:bodyPr>
            <a:normAutofit/>
          </a:bodyPr>
          <a:lstStyle/>
          <a:p>
            <a:pPr algn="ctr">
              <a:buFont typeface="Wingdings" pitchFamily="2" charset="2"/>
              <a:buNone/>
              <a:defRPr/>
            </a:pPr>
            <a:r>
              <a:rPr lang="en-US" sz="2000" b="1" dirty="0">
                <a:solidFill>
                  <a:schemeClr val="tx1">
                    <a:lumMod val="90000"/>
                    <a:lumOff val="10000"/>
                  </a:schemeClr>
                </a:solidFill>
              </a:rPr>
              <a:t>Allow some experience puberty, to age 15-16 or Tanner 4,  then  start </a:t>
            </a:r>
            <a:r>
              <a:rPr lang="en-US" sz="2000" b="1" dirty="0" err="1">
                <a:solidFill>
                  <a:schemeClr val="tx1">
                    <a:lumMod val="90000"/>
                    <a:lumOff val="10000"/>
                  </a:schemeClr>
                </a:solidFill>
              </a:rPr>
              <a:t>GnRH</a:t>
            </a:r>
            <a:r>
              <a:rPr lang="en-US" sz="2000" b="1" dirty="0">
                <a:solidFill>
                  <a:schemeClr val="tx1">
                    <a:lumMod val="90000"/>
                    <a:lumOff val="10000"/>
                  </a:schemeClr>
                </a:solidFill>
              </a:rPr>
              <a:t> analogues or hormones </a:t>
            </a:r>
          </a:p>
        </p:txBody>
      </p:sp>
      <p:sp>
        <p:nvSpPr>
          <p:cNvPr id="9" name="Up Arrow 8"/>
          <p:cNvSpPr>
            <a:spLocks noChangeArrowheads="1"/>
          </p:cNvSpPr>
          <p:nvPr/>
        </p:nvSpPr>
        <p:spPr bwMode="auto">
          <a:xfrm>
            <a:off x="6166945" y="4179570"/>
            <a:ext cx="457200" cy="654338"/>
          </a:xfrm>
          <a:prstGeom prst="upArrow">
            <a:avLst>
              <a:gd name="adj1" fmla="val 50000"/>
              <a:gd name="adj2" fmla="val 50000"/>
            </a:avLst>
          </a:prstGeom>
          <a:solidFill>
            <a:schemeClr val="accent4"/>
          </a:solidFill>
          <a:ln>
            <a:noFill/>
            <a:headEnd/>
            <a:tailEnd/>
          </a:ln>
        </p:spPr>
        <p:style>
          <a:lnRef idx="1">
            <a:schemeClr val="accent6"/>
          </a:lnRef>
          <a:fillRef idx="3">
            <a:schemeClr val="accent6"/>
          </a:fillRef>
          <a:effectRef idx="2">
            <a:schemeClr val="accent6"/>
          </a:effectRef>
          <a:fontRef idx="minor">
            <a:schemeClr val="lt1"/>
          </a:fontRef>
        </p:style>
        <p:txBody>
          <a:bodyPr anchor="ctr">
            <a:normAutofit/>
          </a:bodyPr>
          <a:lstStyle/>
          <a:p>
            <a:pPr algn="ctr">
              <a:defRPr/>
            </a:pPr>
            <a:endParaRPr lang="en-US"/>
          </a:p>
        </p:txBody>
      </p:sp>
      <p:sp>
        <p:nvSpPr>
          <p:cNvPr id="10" name="TextBox 22"/>
          <p:cNvSpPr txBox="1">
            <a:spLocks noChangeArrowheads="1"/>
          </p:cNvSpPr>
          <p:nvPr/>
        </p:nvSpPr>
        <p:spPr bwMode="auto">
          <a:xfrm>
            <a:off x="6166945" y="4800601"/>
            <a:ext cx="4430110" cy="1015663"/>
          </a:xfrm>
          <a:prstGeom prst="rect">
            <a:avLst/>
          </a:prstGeom>
          <a:solidFill>
            <a:schemeClr val="accent4"/>
          </a:solidFill>
          <a:ln>
            <a:noFill/>
            <a:headEnd/>
            <a:tailEnd/>
          </a:ln>
        </p:spPr>
        <p:style>
          <a:lnRef idx="1">
            <a:schemeClr val="accent6"/>
          </a:lnRef>
          <a:fillRef idx="3">
            <a:schemeClr val="accent6"/>
          </a:fillRef>
          <a:effectRef idx="2">
            <a:schemeClr val="accent6"/>
          </a:effectRef>
          <a:fontRef idx="minor">
            <a:schemeClr val="lt1"/>
          </a:fontRef>
        </p:style>
        <p:txBody>
          <a:bodyPr wrap="square">
            <a:normAutofit/>
          </a:bodyPr>
          <a:lstStyle/>
          <a:p>
            <a:pPr marL="609600" indent="-609600" algn="ctr">
              <a:defRPr/>
            </a:pPr>
            <a:r>
              <a:rPr lang="en-US" sz="2000" b="1" dirty="0">
                <a:solidFill>
                  <a:schemeClr val="bg1"/>
                </a:solidFill>
              </a:rPr>
              <a:t>Gender identity stable</a:t>
            </a:r>
          </a:p>
          <a:p>
            <a:pPr marL="609600" indent="-609600" algn="ctr">
              <a:defRPr/>
            </a:pPr>
            <a:r>
              <a:rPr lang="en-US" sz="2000" b="1" dirty="0">
                <a:solidFill>
                  <a:schemeClr val="bg1"/>
                </a:solidFill>
              </a:rPr>
              <a:t> Start </a:t>
            </a:r>
            <a:r>
              <a:rPr lang="en-US" sz="2000" b="1" dirty="0" err="1">
                <a:solidFill>
                  <a:schemeClr val="bg1"/>
                </a:solidFill>
              </a:rPr>
              <a:t>GnRH</a:t>
            </a:r>
            <a:r>
              <a:rPr lang="en-US" sz="2000" b="1" dirty="0">
                <a:solidFill>
                  <a:schemeClr val="bg1"/>
                </a:solidFill>
              </a:rPr>
              <a:t> analogues at Tanner 2</a:t>
            </a:r>
          </a:p>
          <a:p>
            <a:pPr marL="609600" indent="-609600" algn="ctr">
              <a:defRPr/>
            </a:pPr>
            <a:r>
              <a:rPr lang="en-US" sz="2000" b="1" dirty="0">
                <a:solidFill>
                  <a:schemeClr val="bg1"/>
                </a:solidFill>
              </a:rPr>
              <a:t> Initiate hormones several years later</a:t>
            </a:r>
          </a:p>
        </p:txBody>
      </p:sp>
      <p:sp>
        <p:nvSpPr>
          <p:cNvPr id="11" name="Rectangle 10"/>
          <p:cNvSpPr/>
          <p:nvPr/>
        </p:nvSpPr>
        <p:spPr>
          <a:xfrm>
            <a:off x="1899745" y="3281690"/>
            <a:ext cx="8382000" cy="523220"/>
          </a:xfrm>
          <a:prstGeom prst="rect">
            <a:avLst/>
          </a:prstGeom>
        </p:spPr>
        <p:style>
          <a:lnRef idx="1">
            <a:schemeClr val="dk1"/>
          </a:lnRef>
          <a:fillRef idx="3">
            <a:schemeClr val="dk1"/>
          </a:fillRef>
          <a:effectRef idx="2">
            <a:schemeClr val="dk1"/>
          </a:effectRef>
          <a:fontRef idx="minor">
            <a:schemeClr val="lt1"/>
          </a:fontRef>
        </p:style>
        <p:txBody>
          <a:bodyPr anchor="ctr">
            <a:normAutofit/>
          </a:bodyPr>
          <a:lstStyle/>
          <a:p>
            <a:pPr algn="ctr">
              <a:defRPr/>
            </a:pPr>
            <a:r>
              <a:rPr lang="en-US" sz="2800" b="1" dirty="0">
                <a:solidFill>
                  <a:schemeClr val="bg1"/>
                </a:solidFill>
              </a:rPr>
              <a:t> Living in Asserted Gender </a:t>
            </a:r>
          </a:p>
        </p:txBody>
      </p:sp>
      <p:sp>
        <p:nvSpPr>
          <p:cNvPr id="12" name="Down Arrow 11"/>
          <p:cNvSpPr>
            <a:spLocks noChangeArrowheads="1"/>
          </p:cNvSpPr>
          <p:nvPr/>
        </p:nvSpPr>
        <p:spPr bwMode="auto">
          <a:xfrm>
            <a:off x="7767145" y="2357286"/>
            <a:ext cx="457200" cy="910116"/>
          </a:xfrm>
          <a:prstGeom prst="downArrow">
            <a:avLst>
              <a:gd name="adj1" fmla="val 50000"/>
              <a:gd name="adj2" fmla="val 40000"/>
            </a:avLst>
          </a:prstGeom>
          <a:solidFill>
            <a:schemeClr val="accent4"/>
          </a:solidFill>
          <a:ln>
            <a:noFill/>
            <a:headEnd/>
            <a:tailEnd/>
          </a:ln>
        </p:spPr>
        <p:style>
          <a:lnRef idx="1">
            <a:schemeClr val="accent2"/>
          </a:lnRef>
          <a:fillRef idx="3">
            <a:schemeClr val="accent2"/>
          </a:fillRef>
          <a:effectRef idx="2">
            <a:schemeClr val="accent2"/>
          </a:effectRef>
          <a:fontRef idx="minor">
            <a:schemeClr val="lt1"/>
          </a:fontRef>
        </p:style>
        <p:txBody>
          <a:bodyPr anchor="ctr">
            <a:normAutofit/>
          </a:bodyPr>
          <a:lstStyle/>
          <a:p>
            <a:pPr algn="ctr">
              <a:defRPr/>
            </a:pPr>
            <a:endParaRPr lang="en-US"/>
          </a:p>
        </p:txBody>
      </p:sp>
      <p:sp>
        <p:nvSpPr>
          <p:cNvPr id="13" name="Down Arrow 12"/>
          <p:cNvSpPr/>
          <p:nvPr/>
        </p:nvSpPr>
        <p:spPr>
          <a:xfrm flipH="1">
            <a:off x="9505457" y="3073477"/>
            <a:ext cx="304800" cy="444341"/>
          </a:xfrm>
          <a:prstGeom prst="downArrow">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anchor="ctr">
            <a:normAutofit/>
          </a:bodyPr>
          <a:lstStyle/>
          <a:p>
            <a:pPr algn="ctr">
              <a:defRPr/>
            </a:pPr>
            <a:endParaRPr lang="en-US"/>
          </a:p>
        </p:txBody>
      </p:sp>
      <p:sp>
        <p:nvSpPr>
          <p:cNvPr id="14" name="TextBox 24"/>
          <p:cNvSpPr txBox="1">
            <a:spLocks noChangeArrowheads="1"/>
          </p:cNvSpPr>
          <p:nvPr/>
        </p:nvSpPr>
        <p:spPr bwMode="auto">
          <a:xfrm>
            <a:off x="5862145" y="1528768"/>
            <a:ext cx="4495800" cy="1015663"/>
          </a:xfrm>
          <a:prstGeom prst="rect">
            <a:avLst/>
          </a:prstGeom>
          <a:solidFill>
            <a:schemeClr val="accent4"/>
          </a:solidFill>
          <a:ln>
            <a:noFill/>
            <a:headEnd/>
            <a:tailEnd/>
          </a:ln>
        </p:spPr>
        <p:style>
          <a:lnRef idx="1">
            <a:schemeClr val="accent2"/>
          </a:lnRef>
          <a:fillRef idx="3">
            <a:schemeClr val="accent2"/>
          </a:fillRef>
          <a:effectRef idx="2">
            <a:schemeClr val="accent2"/>
          </a:effectRef>
          <a:fontRef idx="minor">
            <a:schemeClr val="lt1"/>
          </a:fontRef>
        </p:style>
        <p:txBody>
          <a:bodyPr wrap="square">
            <a:normAutofit/>
          </a:bodyPr>
          <a:lstStyle/>
          <a:p>
            <a:pPr marL="609600" indent="-609600" algn="ctr">
              <a:defRPr/>
            </a:pPr>
            <a:r>
              <a:rPr lang="en-US" sz="2000" b="1" dirty="0">
                <a:solidFill>
                  <a:schemeClr val="bg1"/>
                </a:solidFill>
              </a:rPr>
              <a:t>Gender identity stable</a:t>
            </a:r>
            <a:endParaRPr lang="en-US" sz="2000" dirty="0">
              <a:solidFill>
                <a:schemeClr val="bg1"/>
              </a:solidFill>
            </a:endParaRPr>
          </a:p>
          <a:p>
            <a:pPr marL="609600" indent="-609600" algn="ctr">
              <a:defRPr/>
            </a:pPr>
            <a:r>
              <a:rPr lang="en-US" sz="2000" dirty="0">
                <a:solidFill>
                  <a:schemeClr val="bg1"/>
                </a:solidFill>
              </a:rPr>
              <a:t> </a:t>
            </a:r>
            <a:r>
              <a:rPr lang="en-US" sz="2000" b="1" dirty="0">
                <a:solidFill>
                  <a:schemeClr val="bg1"/>
                </a:solidFill>
              </a:rPr>
              <a:t>Initiate puberty with hormones</a:t>
            </a:r>
          </a:p>
          <a:p>
            <a:pPr marL="609600" indent="-609600" algn="ctr">
              <a:defRPr/>
            </a:pPr>
            <a:r>
              <a:rPr lang="en-US" sz="2000" b="1" dirty="0">
                <a:solidFill>
                  <a:schemeClr val="bg1"/>
                </a:solidFill>
              </a:rPr>
              <a:t>congruent with gender identity</a:t>
            </a:r>
            <a:r>
              <a:rPr lang="en-US" sz="2000" b="1" dirty="0">
                <a:solidFill>
                  <a:srgbClr val="92D050"/>
                </a:solidFill>
              </a:rPr>
              <a:t> </a:t>
            </a:r>
          </a:p>
        </p:txBody>
      </p:sp>
      <p:sp>
        <p:nvSpPr>
          <p:cNvPr id="15" name="TextBox 9"/>
          <p:cNvSpPr txBox="1">
            <a:spLocks noChangeArrowheads="1"/>
          </p:cNvSpPr>
          <p:nvPr/>
        </p:nvSpPr>
        <p:spPr bwMode="auto">
          <a:xfrm>
            <a:off x="1091709" y="1679378"/>
            <a:ext cx="2980230" cy="1227652"/>
          </a:xfrm>
          <a:prstGeom prst="rect">
            <a:avLst/>
          </a:prstGeom>
          <a:solidFill>
            <a:schemeClr val="accent2">
              <a:lumMod val="60000"/>
              <a:lumOff val="40000"/>
            </a:schemeClr>
          </a:solidFill>
          <a:ln>
            <a:noFill/>
            <a:headEnd/>
            <a:tailEnd/>
          </a:ln>
        </p:spPr>
        <p:style>
          <a:lnRef idx="1">
            <a:schemeClr val="accent1"/>
          </a:lnRef>
          <a:fillRef idx="3">
            <a:schemeClr val="accent1"/>
          </a:fillRef>
          <a:effectRef idx="2">
            <a:schemeClr val="accent1"/>
          </a:effectRef>
          <a:fontRef idx="minor">
            <a:schemeClr val="lt1"/>
          </a:fontRef>
        </p:style>
        <p:txBody>
          <a:bodyPr wrap="square" anchor="ctr">
            <a:normAutofit/>
          </a:bodyPr>
          <a:lstStyle/>
          <a:p>
            <a:pPr marL="609600" indent="-609600" algn="ctr">
              <a:defRPr/>
            </a:pPr>
            <a:r>
              <a:rPr lang="en-US" sz="2000" b="1" dirty="0">
                <a:solidFill>
                  <a:schemeClr val="tx1">
                    <a:lumMod val="90000"/>
                    <a:lumOff val="10000"/>
                  </a:schemeClr>
                </a:solidFill>
              </a:rPr>
              <a:t>No treatment until 18</a:t>
            </a:r>
          </a:p>
          <a:p>
            <a:pPr algn="ctr">
              <a:defRPr/>
            </a:pPr>
            <a:r>
              <a:rPr lang="en-US" sz="2000" b="1" dirty="0">
                <a:solidFill>
                  <a:schemeClr val="tx1">
                    <a:lumMod val="90000"/>
                    <a:lumOff val="10000"/>
                  </a:schemeClr>
                </a:solidFill>
              </a:rPr>
              <a:t>(after full pubertal experience) </a:t>
            </a:r>
          </a:p>
        </p:txBody>
      </p:sp>
      <p:sp>
        <p:nvSpPr>
          <p:cNvPr id="16" name="Rectangle 15"/>
          <p:cNvSpPr/>
          <p:nvPr/>
        </p:nvSpPr>
        <p:spPr>
          <a:xfrm>
            <a:off x="8534401" y="2690783"/>
            <a:ext cx="2133599" cy="400110"/>
          </a:xfrm>
          <a:prstGeom prst="rect">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anchor="ctr">
            <a:normAutofit/>
          </a:bodyPr>
          <a:lstStyle/>
          <a:p>
            <a:pPr algn="ctr">
              <a:defRPr/>
            </a:pPr>
            <a:r>
              <a:rPr lang="en-US" sz="2000" b="1" dirty="0">
                <a:solidFill>
                  <a:schemeClr val="tx1"/>
                </a:solidFill>
                <a:cs typeface="Arial" pitchFamily="34" charset="0"/>
              </a:rPr>
              <a:t>GCS</a:t>
            </a:r>
          </a:p>
        </p:txBody>
      </p:sp>
      <p:sp>
        <p:nvSpPr>
          <p:cNvPr id="19" name="TextBox 18"/>
          <p:cNvSpPr txBox="1"/>
          <p:nvPr/>
        </p:nvSpPr>
        <p:spPr>
          <a:xfrm>
            <a:off x="2057507" y="4493449"/>
            <a:ext cx="3056814" cy="1931100"/>
          </a:xfrm>
          <a:prstGeom prst="rect">
            <a:avLst/>
          </a:prstGeom>
          <a:noFill/>
        </p:spPr>
        <p:txBody>
          <a:bodyPr wrap="square" rtlCol="0">
            <a:noAutofit/>
          </a:bodyPr>
          <a:lstStyle/>
          <a:p>
            <a:pPr algn="ctr"/>
            <a:r>
              <a:rPr lang="en-US" sz="9600" b="1" dirty="0">
                <a:solidFill>
                  <a:schemeClr val="bg1">
                    <a:alpha val="75000"/>
                  </a:schemeClr>
                </a:solidFill>
                <a:latin typeface="Arial" charset="0"/>
                <a:ea typeface="Arial" charset="0"/>
                <a:cs typeface="Arial" charset="0"/>
              </a:rPr>
              <a:t>NO!</a:t>
            </a:r>
          </a:p>
        </p:txBody>
      </p:sp>
      <p:sp>
        <p:nvSpPr>
          <p:cNvPr id="20" name="Rectangle 19"/>
          <p:cNvSpPr/>
          <p:nvPr/>
        </p:nvSpPr>
        <p:spPr>
          <a:xfrm>
            <a:off x="8983748" y="6010634"/>
            <a:ext cx="1653017" cy="276999"/>
          </a:xfrm>
          <a:prstGeom prst="rect">
            <a:avLst/>
          </a:prstGeom>
        </p:spPr>
        <p:txBody>
          <a:bodyPr wrap="none">
            <a:spAutoFit/>
          </a:bodyPr>
          <a:lstStyle/>
          <a:p>
            <a:r>
              <a:rPr lang="en-US" sz="1200" dirty="0">
                <a:latin typeface="Arial" charset="0"/>
                <a:ea typeface="Arial" charset="0"/>
                <a:cs typeface="Arial" charset="0"/>
              </a:rPr>
              <a:t>https://ceitraining.org/</a:t>
            </a:r>
          </a:p>
        </p:txBody>
      </p:sp>
      <p:sp>
        <p:nvSpPr>
          <p:cNvPr id="22" name="TextBox 21"/>
          <p:cNvSpPr txBox="1"/>
          <p:nvPr/>
        </p:nvSpPr>
        <p:spPr>
          <a:xfrm>
            <a:off x="1137446" y="1550543"/>
            <a:ext cx="3056814" cy="1931100"/>
          </a:xfrm>
          <a:prstGeom prst="rect">
            <a:avLst/>
          </a:prstGeom>
          <a:noFill/>
        </p:spPr>
        <p:txBody>
          <a:bodyPr wrap="square" rtlCol="0">
            <a:noAutofit/>
          </a:bodyPr>
          <a:lstStyle/>
          <a:p>
            <a:pPr algn="ctr"/>
            <a:r>
              <a:rPr lang="en-US" sz="9600" b="1" dirty="0">
                <a:solidFill>
                  <a:schemeClr val="bg1">
                    <a:alpha val="75000"/>
                  </a:schemeClr>
                </a:solidFill>
                <a:latin typeface="Arial" charset="0"/>
                <a:ea typeface="Arial" charset="0"/>
                <a:cs typeface="Arial" charset="0"/>
              </a:rPr>
              <a:t>NO!</a:t>
            </a:r>
          </a:p>
        </p:txBody>
      </p:sp>
      <p:sp>
        <p:nvSpPr>
          <p:cNvPr id="23" name="Slide Number Placeholder 22"/>
          <p:cNvSpPr>
            <a:spLocks noGrp="1"/>
          </p:cNvSpPr>
          <p:nvPr>
            <p:ph type="sldNum" sz="quarter" idx="14"/>
          </p:nvPr>
        </p:nvSpPr>
        <p:spPr/>
        <p:txBody>
          <a:bodyPr/>
          <a:lstStyle/>
          <a:p>
            <a:fld id="{B51F072F-37B6-45A2-9687-725991B954A3}" type="slidenum">
              <a:rPr lang="en-US" smtClean="0"/>
              <a:pPr/>
              <a:t>49</a:t>
            </a:fld>
            <a:endParaRPr lang="en-US"/>
          </a:p>
        </p:txBody>
      </p:sp>
    </p:spTree>
    <p:extLst>
      <p:ext uri="{BB962C8B-B14F-4D97-AF65-F5344CB8AC3E}">
        <p14:creationId xmlns:p14="http://schemas.microsoft.com/office/powerpoint/2010/main" val="7007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29" y="1166682"/>
            <a:ext cx="3335233" cy="4601183"/>
          </a:xfrm>
        </p:spPr>
        <p:txBody>
          <a:bodyPr>
            <a:normAutofit/>
          </a:bodyPr>
          <a:lstStyle/>
          <a:p>
            <a:r>
              <a:rPr lang="en-US" sz="4000" dirty="0"/>
              <a:t>ARSHEP Commitment to </a:t>
            </a:r>
            <a:br>
              <a:rPr lang="en-US" sz="4000" dirty="0"/>
            </a:br>
            <a:r>
              <a:rPr lang="en-US" sz="4000" dirty="0"/>
              <a:t>Reproductive Justice </a:t>
            </a:r>
          </a:p>
        </p:txBody>
      </p:sp>
      <p:sp>
        <p:nvSpPr>
          <p:cNvPr id="3" name="Content Placeholder 2"/>
          <p:cNvSpPr>
            <a:spLocks noGrp="1"/>
          </p:cNvSpPr>
          <p:nvPr>
            <p:ph sz="half" idx="1"/>
          </p:nvPr>
        </p:nvSpPr>
        <p:spPr>
          <a:xfrm>
            <a:off x="3799108" y="3286130"/>
            <a:ext cx="7888067" cy="2067244"/>
          </a:xfrm>
          <a:noFill/>
        </p:spPr>
        <p:txBody>
          <a:bodyPr/>
          <a:lstStyle/>
          <a:p>
            <a:pPr>
              <a:lnSpc>
                <a:spcPct val="100000"/>
              </a:lnSpc>
            </a:pPr>
            <a:r>
              <a:rPr lang="en-US" dirty="0"/>
              <a:t>Reproductive Justice </a:t>
            </a:r>
          </a:p>
          <a:p>
            <a:pPr lvl="1">
              <a:lnSpc>
                <a:spcPct val="100000"/>
              </a:lnSpc>
              <a:buFont typeface="Arial" charset="0"/>
              <a:buChar char="•"/>
            </a:pPr>
            <a:r>
              <a:rPr lang="en-US" dirty="0"/>
              <a:t>Autonomy over self, body, family, destiny</a:t>
            </a:r>
          </a:p>
          <a:p>
            <a:pPr lvl="1">
              <a:lnSpc>
                <a:spcPct val="100000"/>
              </a:lnSpc>
              <a:buFont typeface="Arial" charset="0"/>
              <a:buChar char="•"/>
            </a:pPr>
            <a:r>
              <a:rPr lang="en-US" dirty="0"/>
              <a:t>Focus on underserved populations</a:t>
            </a:r>
          </a:p>
          <a:p>
            <a:pPr lvl="1">
              <a:lnSpc>
                <a:spcPct val="100000"/>
              </a:lnSpc>
              <a:buFont typeface="Arial" charset="0"/>
              <a:buChar char="•"/>
            </a:pPr>
            <a:r>
              <a:rPr lang="en-US" dirty="0"/>
              <a:t>“Make sense” working together </a:t>
            </a:r>
            <a:r>
              <a:rPr lang="en-US" dirty="0" err="1"/>
              <a:t>together</a:t>
            </a:r>
            <a:endParaRPr lang="en-US" dirty="0"/>
          </a:p>
          <a:p>
            <a:pPr lvl="1">
              <a:lnSpc>
                <a:spcPct val="100000"/>
              </a:lnSpc>
            </a:pPr>
            <a:endParaRPr lang="en-US" dirty="0"/>
          </a:p>
        </p:txBody>
      </p:sp>
      <p:sp>
        <p:nvSpPr>
          <p:cNvPr id="4" name="Content Placeholder 3"/>
          <p:cNvSpPr>
            <a:spLocks noGrp="1"/>
          </p:cNvSpPr>
          <p:nvPr>
            <p:ph sz="half" idx="2"/>
          </p:nvPr>
        </p:nvSpPr>
        <p:spPr>
          <a:xfrm>
            <a:off x="3799108" y="1292493"/>
            <a:ext cx="8030942" cy="2293675"/>
          </a:xfrm>
        </p:spPr>
        <p:txBody>
          <a:bodyPr/>
          <a:lstStyle/>
          <a:p>
            <a:r>
              <a:rPr lang="en-US" dirty="0"/>
              <a:t>Reproductive &amp; sexuality health experts</a:t>
            </a:r>
          </a:p>
          <a:p>
            <a:pPr lvl="1"/>
            <a:r>
              <a:rPr lang="en-US" dirty="0"/>
              <a:t>Comfort talking about “sensitive” health topics</a:t>
            </a:r>
          </a:p>
          <a:p>
            <a:pPr lvl="1"/>
            <a:r>
              <a:rPr lang="en-US" dirty="0"/>
              <a:t>Effective health education, health promotion</a:t>
            </a:r>
          </a:p>
          <a:p>
            <a:pPr lvl="1"/>
            <a:r>
              <a:rPr lang="en-US" dirty="0"/>
              <a:t>Advocacy in public &amp; legislative health settings</a:t>
            </a:r>
          </a:p>
          <a:p>
            <a:pPr lvl="1"/>
            <a:r>
              <a:rPr lang="en-US" dirty="0"/>
              <a:t>Empower other providers to engage &amp; gain knowledge, improve attitudes, develop skills</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663" y="3286130"/>
            <a:ext cx="251777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51F072F-37B6-45A2-9687-725991B954A3}" type="slidenum">
              <a:rPr lang="en-US" smtClean="0"/>
              <a:pPr/>
              <a:t>5</a:t>
            </a:fld>
            <a:endParaRPr lang="en-US"/>
          </a:p>
        </p:txBody>
      </p:sp>
    </p:spTree>
    <p:extLst>
      <p:ext uri="{BB962C8B-B14F-4D97-AF65-F5344CB8AC3E}">
        <p14:creationId xmlns:p14="http://schemas.microsoft.com/office/powerpoint/2010/main" val="643418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normAutofit/>
          </a:bodyPr>
          <a:lstStyle/>
          <a:p>
            <a:r>
              <a:rPr lang="en-US"/>
              <a:t>Phases of Transitioning</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057579611"/>
              </p:ext>
            </p:extLst>
          </p:nvPr>
        </p:nvGraphicFramePr>
        <p:xfrm>
          <a:off x="3695700" y="1281112"/>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B51F072F-37B6-45A2-9687-725991B954A3}"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normAutofit/>
          </a:bodyPr>
          <a:lstStyle/>
          <a:p>
            <a:r>
              <a:rPr lang="en-US" sz="4400"/>
              <a:t>Benefits of Early Treatment</a:t>
            </a:r>
            <a:endParaRPr lang="en-US" sz="4400" dirty="0"/>
          </a:p>
        </p:txBody>
      </p:sp>
      <p:sp>
        <p:nvSpPr>
          <p:cNvPr id="50178" name="Rectangle 3"/>
          <p:cNvSpPr>
            <a:spLocks noGrp="1" noChangeArrowheads="1"/>
          </p:cNvSpPr>
          <p:nvPr>
            <p:ph sz="quarter" idx="10"/>
          </p:nvPr>
        </p:nvSpPr>
        <p:spPr/>
        <p:txBody>
          <a:bodyPr>
            <a:normAutofit lnSpcReduction="10000"/>
          </a:bodyPr>
          <a:lstStyle/>
          <a:p>
            <a:r>
              <a:rPr lang="en-US" dirty="0"/>
              <a:t>Children with gender diversity or questions </a:t>
            </a:r>
          </a:p>
          <a:p>
            <a:pPr lvl="1"/>
            <a:r>
              <a:rPr lang="en-US" dirty="0"/>
              <a:t>See when concerns identified, ideally BEFORE puberty</a:t>
            </a:r>
          </a:p>
          <a:p>
            <a:pPr lvl="1"/>
            <a:r>
              <a:rPr lang="en-US" dirty="0"/>
              <a:t>Gives providers time to engage with family and patient, build rapport and trust</a:t>
            </a:r>
          </a:p>
          <a:p>
            <a:pPr lvl="1"/>
            <a:r>
              <a:rPr lang="en-US" dirty="0"/>
              <a:t>Offer relief to patient worried about upcoming puberty </a:t>
            </a:r>
          </a:p>
          <a:p>
            <a:pPr lvl="1"/>
            <a:endParaRPr lang="en-US" dirty="0"/>
          </a:p>
          <a:p>
            <a:r>
              <a:rPr lang="en-US" dirty="0"/>
              <a:t>Consider  “blocking” puberty</a:t>
            </a:r>
          </a:p>
          <a:p>
            <a:pPr lvl="1"/>
            <a:r>
              <a:rPr lang="en-US" dirty="0"/>
              <a:t>Effects fully reversible</a:t>
            </a:r>
          </a:p>
          <a:p>
            <a:pPr lvl="1"/>
            <a:r>
              <a:rPr lang="en-US" dirty="0"/>
              <a:t>“Buys time” and avoid reactive depression</a:t>
            </a:r>
          </a:p>
          <a:p>
            <a:pPr lvl="1"/>
            <a:r>
              <a:rPr lang="en-US" dirty="0"/>
              <a:t>Psychotherapy facilitated when distress eased  </a:t>
            </a:r>
          </a:p>
          <a:p>
            <a:pPr lvl="1"/>
            <a:r>
              <a:rPr lang="en-US" dirty="0"/>
              <a:t>Prevent unwanted secondary sex characteristics </a:t>
            </a:r>
          </a:p>
          <a:p>
            <a:pPr lvl="1"/>
            <a:r>
              <a:rPr lang="en-US" dirty="0"/>
              <a:t>Reduces needs for future medical interventions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r>
              <a:rPr lang="en-US" sz="4400"/>
              <a:t>Beginning Hormonal Treatment</a:t>
            </a:r>
            <a:endParaRPr lang="en-US" sz="4400" dirty="0"/>
          </a:p>
        </p:txBody>
      </p:sp>
      <p:sp>
        <p:nvSpPr>
          <p:cNvPr id="41987" name="Content Placeholder 2"/>
          <p:cNvSpPr>
            <a:spLocks noGrp="1"/>
          </p:cNvSpPr>
          <p:nvPr>
            <p:ph sz="quarter" idx="10"/>
          </p:nvPr>
        </p:nvSpPr>
        <p:spPr>
          <a:xfrm>
            <a:off x="3582444" y="1300619"/>
            <a:ext cx="7277622" cy="4267200"/>
          </a:xfrm>
        </p:spPr>
        <p:txBody>
          <a:bodyPr/>
          <a:lstStyle/>
          <a:p>
            <a:r>
              <a:rPr lang="en-US" dirty="0"/>
              <a:t>Assess needs of young person around phenotypic transition</a:t>
            </a:r>
          </a:p>
          <a:p>
            <a:pPr lvl="1"/>
            <a:r>
              <a:rPr lang="en-US" dirty="0"/>
              <a:t>Physical (Tanner stage)</a:t>
            </a:r>
          </a:p>
          <a:p>
            <a:pPr lvl="1"/>
            <a:r>
              <a:rPr lang="en-US" dirty="0"/>
              <a:t>Psychological </a:t>
            </a:r>
          </a:p>
          <a:p>
            <a:pPr lvl="1"/>
            <a:r>
              <a:rPr lang="en-US" dirty="0"/>
              <a:t>Social</a:t>
            </a:r>
          </a:p>
          <a:p>
            <a:pPr lvl="1"/>
            <a:endParaRPr lang="en-US" dirty="0"/>
          </a:p>
          <a:p>
            <a:r>
              <a:rPr lang="en-US" dirty="0"/>
              <a:t>Review risks and benefits of hormone therapy</a:t>
            </a:r>
          </a:p>
          <a:p>
            <a:pPr lvl="1"/>
            <a:r>
              <a:rPr lang="en-US" dirty="0"/>
              <a:t>Differentiate between reversible and irreversible  physical changes</a:t>
            </a:r>
          </a:p>
          <a:p>
            <a:pPr lvl="1"/>
            <a:r>
              <a:rPr lang="en-US" dirty="0"/>
              <a:t>Determine that youth has a realistic sense of what can and can’t be impacted by hormones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t>Timing Puberty Blocking</a:t>
            </a:r>
          </a:p>
        </p:txBody>
      </p:sp>
      <p:sp>
        <p:nvSpPr>
          <p:cNvPr id="8" name="Content Placeholder 2"/>
          <p:cNvSpPr>
            <a:spLocks noGrp="1"/>
          </p:cNvSpPr>
          <p:nvPr>
            <p:ph sz="half" idx="4294967295"/>
          </p:nvPr>
        </p:nvSpPr>
        <p:spPr>
          <a:xfrm>
            <a:off x="3530252" y="588129"/>
            <a:ext cx="4267200" cy="5257800"/>
          </a:xfrm>
          <a:prstGeom prst="rect">
            <a:avLst/>
          </a:prstGeom>
        </p:spPr>
        <p:txBody>
          <a:bodyPr>
            <a:normAutofit/>
          </a:bodyPr>
          <a:lstStyle/>
          <a:p>
            <a:r>
              <a:rPr lang="en-US" dirty="0"/>
              <a:t>Ideal before or early Tanner 2</a:t>
            </a:r>
          </a:p>
          <a:p>
            <a:pPr lvl="1"/>
            <a:r>
              <a:rPr lang="en-US" sz="2000" dirty="0"/>
              <a:t>Maintain </a:t>
            </a:r>
            <a:r>
              <a:rPr lang="en-US" sz="2000" dirty="0" err="1"/>
              <a:t>prepubertal</a:t>
            </a:r>
            <a:r>
              <a:rPr lang="en-US" sz="2000" dirty="0"/>
              <a:t> status </a:t>
            </a:r>
          </a:p>
          <a:p>
            <a:pPr lvl="1"/>
            <a:r>
              <a:rPr lang="en-US" sz="2000" dirty="0"/>
              <a:t>Follow exam, LH, estradiol/testosterone</a:t>
            </a:r>
          </a:p>
          <a:p>
            <a:r>
              <a:rPr lang="en-US" dirty="0"/>
              <a:t>Can use Tanner 3-5</a:t>
            </a:r>
          </a:p>
          <a:p>
            <a:pPr lvl="1"/>
            <a:r>
              <a:rPr lang="en-US" sz="2000" dirty="0"/>
              <a:t>Halt continued puberty changes</a:t>
            </a:r>
          </a:p>
          <a:p>
            <a:pPr lvl="1"/>
            <a:r>
              <a:rPr lang="en-US" sz="2000" dirty="0"/>
              <a:t>Prevent continued 2nd gender characteristics</a:t>
            </a:r>
          </a:p>
          <a:p>
            <a:pPr lvl="1"/>
            <a:r>
              <a:rPr lang="en-US" sz="2000" dirty="0"/>
              <a:t>Mental health &amp; </a:t>
            </a:r>
            <a:r>
              <a:rPr lang="en-US" sz="2000" dirty="0" err="1"/>
              <a:t>perimenopausal</a:t>
            </a:r>
            <a:r>
              <a:rPr lang="en-US" sz="2000" dirty="0"/>
              <a:t> symptoms</a:t>
            </a:r>
          </a:p>
        </p:txBody>
      </p:sp>
      <p:pic>
        <p:nvPicPr>
          <p:cNvPr id="9"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189850" y="2555310"/>
            <a:ext cx="3389309" cy="3049348"/>
          </a:xfrm>
          <a:prstGeom prst="rect">
            <a:avLst/>
          </a:prstGeom>
        </p:spPr>
      </p:pic>
      <p:sp>
        <p:nvSpPr>
          <p:cNvPr id="4" name="Rectangle 3">
            <a:extLst>
              <a:ext uri="{FF2B5EF4-FFF2-40B4-BE49-F238E27FC236}">
                <a16:creationId xmlns="" xmlns:a16="http://schemas.microsoft.com/office/drawing/2014/main" id="{BD58FE62-2FE0-42A1-A02C-5CE5B8623702}"/>
              </a:ext>
            </a:extLst>
          </p:cNvPr>
          <p:cNvSpPr/>
          <p:nvPr/>
        </p:nvSpPr>
        <p:spPr>
          <a:xfrm>
            <a:off x="137786" y="2555310"/>
            <a:ext cx="2233807" cy="1323439"/>
          </a:xfrm>
          <a:prstGeom prst="rect">
            <a:avLst/>
          </a:prstGeom>
        </p:spPr>
        <p:txBody>
          <a:bodyPr wrap="square">
            <a:spAutoFit/>
          </a:bodyPr>
          <a:lstStyle/>
          <a:p>
            <a:r>
              <a:rPr lang="en-US" sz="4000" dirty="0">
                <a:solidFill>
                  <a:schemeClr val="bg1"/>
                </a:solidFill>
                <a:latin typeface="Times New Roman" panose="02020603050405020304" pitchFamily="18" charset="0"/>
                <a:cs typeface="Times New Roman" panose="02020603050405020304" pitchFamily="18" charset="0"/>
              </a:rPr>
              <a:t>Puberty Blocking</a:t>
            </a:r>
          </a:p>
        </p:txBody>
      </p:sp>
      <p:sp>
        <p:nvSpPr>
          <p:cNvPr id="5" name="Rectangle 4"/>
          <p:cNvSpPr/>
          <p:nvPr/>
        </p:nvSpPr>
        <p:spPr>
          <a:xfrm>
            <a:off x="11792532" y="6368534"/>
            <a:ext cx="399468" cy="369332"/>
          </a:xfrm>
          <a:prstGeom prst="rect">
            <a:avLst/>
          </a:prstGeom>
        </p:spPr>
        <p:txBody>
          <a:bodyPr wrap="none">
            <a:spAutoFit/>
          </a:bodyPr>
          <a:lstStyle/>
          <a:p>
            <a:r>
              <a:rPr lang="en-US" dirty="0" smtClean="0">
                <a:solidFill>
                  <a:schemeClr val="tx2">
                    <a:lumMod val="60000"/>
                    <a:lumOff val="40000"/>
                  </a:schemeClr>
                </a:solidFill>
              </a:rPr>
              <a:t>53</a:t>
            </a:r>
            <a:endParaRPr lang="en-US" dirty="0">
              <a:solidFill>
                <a:schemeClr val="tx2">
                  <a:lumMod val="60000"/>
                  <a:lumOff val="40000"/>
                </a:schemeClr>
              </a:solidFill>
            </a:endParaRPr>
          </a:p>
        </p:txBody>
      </p:sp>
    </p:spTree>
    <p:extLst>
      <p:ext uri="{BB962C8B-B14F-4D97-AF65-F5344CB8AC3E}">
        <p14:creationId xmlns:p14="http://schemas.microsoft.com/office/powerpoint/2010/main" val="4063656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p:txBody>
          <a:bodyPr>
            <a:normAutofit/>
          </a:bodyPr>
          <a:lstStyle/>
          <a:p>
            <a:r>
              <a:rPr lang="en-US" sz="4400"/>
              <a:t>Planning for Hormonal Treatment </a:t>
            </a:r>
            <a:endParaRPr lang="en-US" sz="4400" dirty="0"/>
          </a:p>
        </p:txBody>
      </p:sp>
      <p:sp>
        <p:nvSpPr>
          <p:cNvPr id="48131" name="Content Placeholder 2"/>
          <p:cNvSpPr>
            <a:spLocks noGrp="1"/>
          </p:cNvSpPr>
          <p:nvPr>
            <p:ph sz="quarter" idx="10"/>
          </p:nvPr>
        </p:nvSpPr>
        <p:spPr/>
        <p:txBody>
          <a:bodyPr/>
          <a:lstStyle/>
          <a:p>
            <a:r>
              <a:rPr lang="en-US" dirty="0"/>
              <a:t>Prescribing provider will establish</a:t>
            </a:r>
          </a:p>
          <a:p>
            <a:pPr lvl="1"/>
            <a:r>
              <a:rPr lang="en-US" dirty="0"/>
              <a:t>Informed consent</a:t>
            </a:r>
          </a:p>
          <a:p>
            <a:pPr lvl="1"/>
            <a:r>
              <a:rPr lang="en-US" dirty="0"/>
              <a:t>Reasonable goals, expectations</a:t>
            </a:r>
          </a:p>
          <a:p>
            <a:pPr lvl="1"/>
            <a:r>
              <a:rPr lang="en-US" dirty="0"/>
              <a:t>Baseline screening labs</a:t>
            </a:r>
          </a:p>
          <a:p>
            <a:pPr lvl="1"/>
            <a:r>
              <a:rPr lang="en-US" dirty="0"/>
              <a:t>Set up referrals and/or follow up</a:t>
            </a:r>
          </a:p>
          <a:p>
            <a:pPr lvl="1"/>
            <a:endParaRPr lang="en-US" dirty="0"/>
          </a:p>
          <a:p>
            <a:r>
              <a:rPr lang="en-US" dirty="0"/>
              <a:t>Provider and patient should establish </a:t>
            </a:r>
          </a:p>
          <a:p>
            <a:pPr lvl="1"/>
            <a:r>
              <a:rPr lang="en-US" dirty="0"/>
              <a:t>Disclosure when patient is ready</a:t>
            </a:r>
          </a:p>
          <a:p>
            <a:pPr lvl="1"/>
            <a:r>
              <a:rPr lang="en-US" dirty="0"/>
              <a:t>Sources of social support</a:t>
            </a:r>
          </a:p>
          <a:p>
            <a:pPr lvl="1"/>
            <a:r>
              <a:rPr lang="en-US" dirty="0"/>
              <a:t>Impact on school or work</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4114799" y="985837"/>
            <a:ext cx="4100514" cy="1162050"/>
          </a:xfrm>
        </p:spPr>
        <p:txBody>
          <a:bodyPr>
            <a:normAutofit fontScale="90000"/>
          </a:bodyPr>
          <a:lstStyle/>
          <a:p>
            <a:r>
              <a:rPr lang="en-US">
                <a:solidFill>
                  <a:schemeClr val="accent1"/>
                </a:solidFill>
              </a:rPr>
              <a:t>Case 3 Patient “B”</a:t>
            </a:r>
            <a:endParaRPr lang="en-US" dirty="0">
              <a:solidFill>
                <a:schemeClr val="accent1"/>
              </a:solidFill>
            </a:endParaRPr>
          </a:p>
        </p:txBody>
      </p:sp>
      <p:sp>
        <p:nvSpPr>
          <p:cNvPr id="54275" name="Content Placeholder 2"/>
          <p:cNvSpPr>
            <a:spLocks noGrp="1"/>
          </p:cNvSpPr>
          <p:nvPr>
            <p:ph idx="1"/>
          </p:nvPr>
        </p:nvSpPr>
        <p:spPr>
          <a:xfrm>
            <a:off x="4114799" y="1814513"/>
            <a:ext cx="7467601" cy="4052888"/>
          </a:xfrm>
        </p:spPr>
        <p:txBody>
          <a:bodyPr/>
          <a:lstStyle/>
          <a:p>
            <a:r>
              <a:rPr lang="en-US" dirty="0">
                <a:latin typeface="Arial" charset="0"/>
              </a:rPr>
              <a:t>B is 16 </a:t>
            </a:r>
            <a:r>
              <a:rPr lang="en-US" dirty="0" err="1">
                <a:latin typeface="Arial" charset="0"/>
              </a:rPr>
              <a:t>yro</a:t>
            </a:r>
            <a:r>
              <a:rPr lang="en-US" dirty="0">
                <a:latin typeface="Arial" charset="0"/>
              </a:rPr>
              <a:t> MTF kicked out by her mother’s boyfriend for being “gay”</a:t>
            </a:r>
          </a:p>
          <a:p>
            <a:r>
              <a:rPr lang="en-US" dirty="0">
                <a:latin typeface="Arial" charset="0"/>
              </a:rPr>
              <a:t>B presents as female </a:t>
            </a:r>
          </a:p>
          <a:p>
            <a:r>
              <a:rPr lang="en-US" dirty="0">
                <a:latin typeface="Arial" charset="0"/>
              </a:rPr>
              <a:t>B is new to you and presents with chief complaint of “genital rash”</a:t>
            </a:r>
          </a:p>
          <a:p>
            <a:r>
              <a:rPr lang="en-US" dirty="0">
                <a:latin typeface="Arial" charset="0"/>
              </a:rPr>
              <a:t>What next?</a:t>
            </a:r>
          </a:p>
          <a:p>
            <a:pPr marL="0" indent="0">
              <a:buNone/>
            </a:pPr>
            <a:endParaRPr lang="en-US" dirty="0">
              <a:latin typeface="Arial" charset="0"/>
            </a:endParaRPr>
          </a:p>
        </p:txBody>
      </p:sp>
      <p:pic>
        <p:nvPicPr>
          <p:cNvPr id="54276" name="Picture 1" descr="Picture 209.JPG"/>
          <p:cNvPicPr>
            <a:picLocks noChangeAspect="1" noChangeArrowheads="1"/>
          </p:cNvPicPr>
          <p:nvPr/>
        </p:nvPicPr>
        <p:blipFill>
          <a:blip r:embed="rId3" cstate="print"/>
          <a:srcRect r="23077"/>
          <a:stretch>
            <a:fillRect/>
          </a:stretch>
        </p:blipFill>
        <p:spPr bwMode="auto">
          <a:xfrm>
            <a:off x="-100013" y="694881"/>
            <a:ext cx="3805246" cy="541959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51F072F-37B6-45A2-9687-725991B954A3}"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noGrp="1"/>
          </p:cNvSpPr>
          <p:nvPr>
            <p:ph type="title"/>
          </p:nvPr>
        </p:nvSpPr>
        <p:spPr/>
        <p:txBody>
          <a:bodyPr/>
          <a:lstStyle/>
          <a:p>
            <a:r>
              <a:rPr lang="en-US" dirty="0"/>
              <a:t>Sexual Health History</a:t>
            </a:r>
          </a:p>
        </p:txBody>
      </p:sp>
      <p:sp>
        <p:nvSpPr>
          <p:cNvPr id="56323" name="Content Placeholder 2"/>
          <p:cNvSpPr>
            <a:spLocks noGrp="1"/>
          </p:cNvSpPr>
          <p:nvPr>
            <p:ph sz="half" idx="1"/>
          </p:nvPr>
        </p:nvSpPr>
        <p:spPr>
          <a:xfrm>
            <a:off x="3886200" y="1600201"/>
            <a:ext cx="7429500" cy="4525963"/>
          </a:xfrm>
        </p:spPr>
        <p:txBody>
          <a:bodyPr/>
          <a:lstStyle/>
          <a:p>
            <a:r>
              <a:rPr lang="en-US" dirty="0"/>
              <a:t>What name or pronouns should I use? </a:t>
            </a:r>
          </a:p>
          <a:p>
            <a:r>
              <a:rPr lang="en-US" dirty="0"/>
              <a:t>What are gender(s) of your partner(s)?</a:t>
            </a:r>
          </a:p>
          <a:p>
            <a:r>
              <a:rPr lang="en-US" dirty="0"/>
              <a:t>Have you ever had anal, genital, or oral sex?</a:t>
            </a:r>
          </a:p>
          <a:p>
            <a:pPr lvl="1"/>
            <a:r>
              <a:rPr lang="en-US" dirty="0"/>
              <a:t>Do you give, receive, or both? </a:t>
            </a:r>
          </a:p>
          <a:p>
            <a:pPr lvl="1"/>
            <a:r>
              <a:rPr lang="en-US" dirty="0"/>
              <a:t>Other sexual activities?</a:t>
            </a:r>
          </a:p>
          <a:p>
            <a:r>
              <a:rPr lang="en-US" dirty="0"/>
              <a:t>How many partners have you had in past six months?</a:t>
            </a:r>
          </a:p>
          <a:p>
            <a:r>
              <a:rPr lang="en-US" dirty="0"/>
              <a:t>Do you use condoms…never, some, most, all of the time?</a:t>
            </a:r>
          </a:p>
          <a:p>
            <a:r>
              <a:rPr lang="en-US" dirty="0"/>
              <a:t>Any symptoms of STIs?</a:t>
            </a:r>
          </a:p>
          <a:p>
            <a:r>
              <a:rPr lang="en-US" dirty="0"/>
              <a:t>Any sex for shelter, food, drugs, other?</a:t>
            </a:r>
          </a:p>
          <a:p>
            <a:r>
              <a:rPr lang="en-US" dirty="0"/>
              <a:t>Any forced sex or rape?</a:t>
            </a:r>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p:cNvSpPr>
            <a:spLocks noGrp="1"/>
          </p:cNvSpPr>
          <p:nvPr>
            <p:ph type="title"/>
          </p:nvPr>
        </p:nvSpPr>
        <p:spPr/>
        <p:txBody>
          <a:bodyPr>
            <a:normAutofit/>
          </a:bodyPr>
          <a:lstStyle/>
          <a:p>
            <a:r>
              <a:rPr lang="en-US" sz="4400"/>
              <a:t>Case 3 Patient “B”</a:t>
            </a:r>
            <a:endParaRPr lang="en-US" sz="4400" dirty="0"/>
          </a:p>
        </p:txBody>
      </p:sp>
      <p:sp>
        <p:nvSpPr>
          <p:cNvPr id="55298" name="Content Placeholder 2"/>
          <p:cNvSpPr>
            <a:spLocks noGrp="1"/>
          </p:cNvSpPr>
          <p:nvPr>
            <p:ph sz="quarter" idx="10"/>
          </p:nvPr>
        </p:nvSpPr>
        <p:spPr/>
        <p:txBody>
          <a:bodyPr>
            <a:normAutofit lnSpcReduction="10000"/>
          </a:bodyPr>
          <a:lstStyle/>
          <a:p>
            <a:r>
              <a:rPr lang="en-US" sz="2200" dirty="0"/>
              <a:t>Establish safety, trust, rapport</a:t>
            </a:r>
          </a:p>
          <a:p>
            <a:r>
              <a:rPr lang="en-US" sz="2200" dirty="0"/>
              <a:t>Evaluate problem patient wants help with</a:t>
            </a:r>
          </a:p>
          <a:p>
            <a:r>
              <a:rPr lang="en-US" sz="2200" dirty="0"/>
              <a:t>If there’s time, begin HEEADDSSS assessment knowing health risks for transgender population</a:t>
            </a:r>
          </a:p>
          <a:p>
            <a:r>
              <a:rPr lang="en-US" sz="2200" dirty="0"/>
              <a:t>HEADDSSS screen reveals</a:t>
            </a:r>
          </a:p>
          <a:p>
            <a:pPr lvl="1"/>
            <a:r>
              <a:rPr lang="en-US" dirty="0"/>
              <a:t>Victimization at home and school</a:t>
            </a:r>
          </a:p>
          <a:p>
            <a:pPr lvl="1"/>
            <a:r>
              <a:rPr lang="en-US" dirty="0"/>
              <a:t>Sex work with consistent unprotected receptive anal and oral sex </a:t>
            </a:r>
          </a:p>
          <a:p>
            <a:pPr lvl="1"/>
            <a:r>
              <a:rPr lang="en-US" dirty="0"/>
              <a:t>Depression, considered suicide in past</a:t>
            </a:r>
          </a:p>
          <a:p>
            <a:pPr lvl="1"/>
            <a:r>
              <a:rPr lang="en-US" dirty="0"/>
              <a:t>Substance use—meth and alcohol</a:t>
            </a:r>
          </a:p>
          <a:p>
            <a:pPr lvl="1"/>
            <a:r>
              <a:rPr lang="en-US" dirty="0"/>
              <a:t>Street hormones and silicone injection</a:t>
            </a:r>
          </a:p>
          <a:p>
            <a:r>
              <a:rPr lang="en-US" sz="2200" dirty="0"/>
              <a:t>Last HIV test—one year ago</a:t>
            </a:r>
          </a:p>
          <a:p>
            <a:pPr lvl="1"/>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501150" y="406812"/>
            <a:ext cx="6737350" cy="920359"/>
          </a:xfrm>
        </p:spPr>
        <p:txBody>
          <a:bodyPr/>
          <a:lstStyle/>
          <a:p>
            <a:r>
              <a:rPr lang="en-US" dirty="0"/>
              <a:t>Trans Student Health…Risks</a:t>
            </a:r>
          </a:p>
        </p:txBody>
      </p:sp>
      <p:sp>
        <p:nvSpPr>
          <p:cNvPr id="3" name="Slide Number Placeholder 2"/>
          <p:cNvSpPr>
            <a:spLocks noGrp="1"/>
          </p:cNvSpPr>
          <p:nvPr>
            <p:ph type="sldNum" sz="quarter" idx="14"/>
          </p:nvPr>
        </p:nvSpPr>
        <p:spPr/>
        <p:txBody>
          <a:bodyPr/>
          <a:lstStyle/>
          <a:p>
            <a:fld id="{B51F072F-37B6-45A2-9687-725991B954A3}" type="slidenum">
              <a:rPr lang="en-US" smtClean="0"/>
              <a:pPr/>
              <a:t>58</a:t>
            </a:fld>
            <a:endParaRPr lang="en-US"/>
          </a:p>
        </p:txBody>
      </p:sp>
      <p:graphicFrame>
        <p:nvGraphicFramePr>
          <p:cNvPr id="8" name="Group 74"/>
          <p:cNvGraphicFramePr>
            <a:graphicFrameLocks noGrp="1"/>
          </p:cNvGraphicFramePr>
          <p:nvPr>
            <p:extLst>
              <p:ext uri="{D42A27DB-BD31-4B8C-83A1-F6EECF244321}">
                <p14:modId xmlns:p14="http://schemas.microsoft.com/office/powerpoint/2010/main" val="1493789239"/>
              </p:ext>
            </p:extLst>
          </p:nvPr>
        </p:nvGraphicFramePr>
        <p:xfrm>
          <a:off x="6190518" y="1026617"/>
          <a:ext cx="5534757" cy="5010912"/>
        </p:xfrm>
        <a:graphic>
          <a:graphicData uri="http://schemas.openxmlformats.org/drawingml/2006/table">
            <a:tbl>
              <a:tblPr/>
              <a:tblGrid>
                <a:gridCol w="2782854">
                  <a:extLst>
                    <a:ext uri="{9D8B030D-6E8A-4147-A177-3AD203B41FA5}">
                      <a16:colId xmlns="" xmlns:a16="http://schemas.microsoft.com/office/drawing/2014/main" val="20000"/>
                    </a:ext>
                  </a:extLst>
                </a:gridCol>
                <a:gridCol w="1342900">
                  <a:extLst>
                    <a:ext uri="{9D8B030D-6E8A-4147-A177-3AD203B41FA5}">
                      <a16:colId xmlns="" xmlns:a16="http://schemas.microsoft.com/office/drawing/2014/main" val="20001"/>
                    </a:ext>
                  </a:extLst>
                </a:gridCol>
                <a:gridCol w="1409003">
                  <a:extLst>
                    <a:ext uri="{9D8B030D-6E8A-4147-A177-3AD203B41FA5}">
                      <a16:colId xmlns="" xmlns:a16="http://schemas.microsoft.com/office/drawing/2014/main" val="20002"/>
                    </a:ext>
                  </a:extLst>
                </a:gridCol>
              </a:tblGrid>
              <a:tr h="886154">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bg1"/>
                          </a:solidFill>
                          <a:effectLst/>
                          <a:latin typeface="Times New Roman" charset="0"/>
                          <a:ea typeface="Times New Roman" charset="0"/>
                          <a:cs typeface="Times New Roman" charset="0"/>
                        </a:rPr>
                        <a:t>Health Risk Behavior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bg1"/>
                          </a:solidFill>
                          <a:effectLst/>
                          <a:latin typeface="Times New Roman" charset="0"/>
                          <a:ea typeface="Times New Roman" charset="0"/>
                          <a:cs typeface="Times New Roman" charset="0"/>
                        </a:rPr>
                        <a:t>Trans/Non-Conforming Youth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bg1"/>
                          </a:solidFill>
                          <a:effectLst/>
                          <a:latin typeface="Times New Roman" charset="0"/>
                          <a:ea typeface="Times New Roman" charset="0"/>
                          <a:cs typeface="Times New Roman" charset="0"/>
                        </a:rPr>
                        <a:t>Cis Youth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 xmlns:a16="http://schemas.microsoft.com/office/drawing/2014/main" val="10000"/>
                  </a:ext>
                </a:extLst>
              </a:tr>
              <a:tr h="354461">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Alcohol 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1"/>
                  </a:ext>
                </a:extLst>
              </a:tr>
              <a:tr h="354461">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No condom at last sex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2"/>
                  </a:ext>
                </a:extLst>
              </a:tr>
              <a:tr h="354461">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No birth control at last sex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a:ln>
                            <a:noFill/>
                          </a:ln>
                          <a:solidFill>
                            <a:schemeClr val="accent4"/>
                          </a:solidFill>
                          <a:effectLst/>
                          <a:latin typeface="Times New Roman" charset="0"/>
                          <a:ea typeface="Times New Roman" charset="0"/>
                          <a:cs typeface="Times New Roman" charset="0"/>
                        </a:rPr>
                        <a:t>25%</a:t>
                      </a:r>
                      <a:endPar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3"/>
                  </a:ext>
                </a:extLst>
              </a:tr>
              <a:tr h="354461">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Depressive symptoms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4"/>
                  </a:ext>
                </a:extLst>
              </a:tr>
              <a:tr h="354461">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Self-harm past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5"/>
                  </a:ext>
                </a:extLst>
              </a:tr>
              <a:tr h="354461">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Suicidal Ideation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a:ln>
                            <a:noFill/>
                          </a:ln>
                          <a:solidFill>
                            <a:schemeClr val="accent4"/>
                          </a:solidFill>
                          <a:effectLst/>
                          <a:latin typeface="Times New Roman" charset="0"/>
                          <a:ea typeface="Times New Roman" charset="0"/>
                          <a:cs typeface="Times New Roman" charset="0"/>
                        </a:rPr>
                        <a:t>20%</a:t>
                      </a:r>
                      <a:endPar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6"/>
                  </a:ext>
                </a:extLst>
              </a:tr>
              <a:tr h="1843199">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Physical bullying</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Relational bullying</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Prejudice-based reason: gender</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Prejudice-based reason: gender expression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25%</a:t>
                      </a:r>
                    </a:p>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52%</a:t>
                      </a:r>
                    </a:p>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a:ln>
                            <a:noFill/>
                          </a:ln>
                          <a:solidFill>
                            <a:schemeClr val="accent4"/>
                          </a:solidFill>
                          <a:effectLst/>
                          <a:latin typeface="Times New Roman" charset="0"/>
                          <a:ea typeface="Times New Roman" charset="0"/>
                          <a:cs typeface="Times New Roman" charset="0"/>
                        </a:rPr>
                        <a:t>35</a:t>
                      </a: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a:t>
                      </a:r>
                    </a:p>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12%</a:t>
                      </a:r>
                    </a:p>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32%</a:t>
                      </a:r>
                    </a:p>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5%</a:t>
                      </a:r>
                    </a:p>
                    <a:p>
                      <a:pPr marL="0" marR="0" lvl="0" indent="0" algn="ctr"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accent4"/>
                          </a:solidFill>
                          <a:effectLst/>
                          <a:latin typeface="Times New Roman" charset="0"/>
                          <a:ea typeface="Times New Roman" charset="0"/>
                          <a:cs typeface="Times New Roman"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7"/>
                  </a:ext>
                </a:extLst>
              </a:tr>
            </a:tbl>
          </a:graphicData>
        </a:graphic>
      </p:graphicFrame>
      <p:sp>
        <p:nvSpPr>
          <p:cNvPr id="9" name="TextBox 8"/>
          <p:cNvSpPr txBox="1"/>
          <p:nvPr/>
        </p:nvSpPr>
        <p:spPr>
          <a:xfrm>
            <a:off x="6190518" y="6151829"/>
            <a:ext cx="6201507" cy="246221"/>
          </a:xfrm>
          <a:prstGeom prst="rect">
            <a:avLst/>
          </a:prstGeom>
          <a:noFill/>
        </p:spPr>
        <p:txBody>
          <a:bodyPr wrap="square" rtlCol="0">
            <a:spAutoFit/>
          </a:bodyPr>
          <a:lstStyle/>
          <a:p>
            <a:pPr>
              <a:defRPr/>
            </a:pPr>
            <a:r>
              <a:rPr lang="en-US" sz="1000" dirty="0">
                <a:latin typeface="Arial" charset="0"/>
                <a:ea typeface="Arial" charset="0"/>
                <a:cs typeface="Arial" charset="0"/>
              </a:rPr>
              <a:t> Eisenberg, Gower, </a:t>
            </a:r>
            <a:r>
              <a:rPr lang="en-US" sz="1000" dirty="0" err="1">
                <a:latin typeface="Arial" charset="0"/>
                <a:ea typeface="Arial" charset="0"/>
                <a:cs typeface="Arial" charset="0"/>
              </a:rPr>
              <a:t>McMorris</a:t>
            </a:r>
            <a:r>
              <a:rPr lang="en-US" sz="1000" dirty="0">
                <a:latin typeface="Arial" charset="0"/>
                <a:ea typeface="Arial" charset="0"/>
                <a:cs typeface="Arial" charset="0"/>
              </a:rPr>
              <a:t>, Rider, </a:t>
            </a:r>
            <a:r>
              <a:rPr lang="en-US" sz="1000" dirty="0" err="1">
                <a:latin typeface="Arial" charset="0"/>
                <a:ea typeface="Arial" charset="0"/>
                <a:cs typeface="Arial" charset="0"/>
              </a:rPr>
              <a:t>Shea</a:t>
            </a:r>
            <a:r>
              <a:rPr lang="en-US" sz="1000" dirty="0">
                <a:latin typeface="Arial" charset="0"/>
                <a:ea typeface="Arial" charset="0"/>
                <a:cs typeface="Arial" charset="0"/>
              </a:rPr>
              <a:t> and Coleman. </a:t>
            </a:r>
            <a:r>
              <a:rPr lang="en-US" sz="1000" i="1" dirty="0">
                <a:latin typeface="Arial" charset="0"/>
                <a:ea typeface="Arial" charset="0"/>
                <a:cs typeface="Arial" charset="0"/>
              </a:rPr>
              <a:t>J </a:t>
            </a:r>
            <a:r>
              <a:rPr lang="en-US" sz="1000" i="1" dirty="0" err="1">
                <a:latin typeface="Arial" charset="0"/>
                <a:ea typeface="Arial" charset="0"/>
                <a:cs typeface="Arial" charset="0"/>
              </a:rPr>
              <a:t>Adolesc</a:t>
            </a:r>
            <a:r>
              <a:rPr lang="en-US" sz="1000" i="1" dirty="0">
                <a:latin typeface="Arial" charset="0"/>
                <a:ea typeface="Arial" charset="0"/>
                <a:cs typeface="Arial" charset="0"/>
              </a:rPr>
              <a:t> Health 2017.</a:t>
            </a:r>
          </a:p>
        </p:txBody>
      </p:sp>
      <p:sp>
        <p:nvSpPr>
          <p:cNvPr id="10" name="Text Placeholder 8"/>
          <p:cNvSpPr txBox="1">
            <a:spLocks/>
          </p:cNvSpPr>
          <p:nvPr/>
        </p:nvSpPr>
        <p:spPr>
          <a:xfrm>
            <a:off x="501150" y="1650597"/>
            <a:ext cx="5486773" cy="4501232"/>
          </a:xfrm>
          <a:prstGeom prst="rect">
            <a:avLst/>
          </a:prstGeom>
          <a:noFill/>
        </p:spPr>
        <p:txBody>
          <a:bodyPr wrap="square" rtlCol="0">
            <a:sp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a:t>Student Survey 9</a:t>
            </a:r>
            <a:r>
              <a:rPr lang="en-US" baseline="30000" dirty="0"/>
              <a:t>th</a:t>
            </a:r>
            <a:r>
              <a:rPr lang="en-US" dirty="0"/>
              <a:t> and 11</a:t>
            </a:r>
            <a:r>
              <a:rPr lang="en-US" baseline="30000" dirty="0"/>
              <a:t>th</a:t>
            </a:r>
            <a:r>
              <a:rPr lang="en-US" dirty="0"/>
              <a:t> graders, n=81,885</a:t>
            </a:r>
          </a:p>
          <a:p>
            <a:r>
              <a:rPr lang="en-US" dirty="0"/>
              <a:t>Trans/</a:t>
            </a:r>
            <a:r>
              <a:rPr lang="en-US" dirty="0" err="1"/>
              <a:t>genderfluid</a:t>
            </a:r>
            <a:r>
              <a:rPr lang="en-US" dirty="0"/>
              <a:t>/non-conforming n=2,168 (2.7%)</a:t>
            </a:r>
          </a:p>
          <a:p>
            <a:r>
              <a:rPr lang="en-US" dirty="0"/>
              <a:t>Risk behaviors significantly higher among trans than cis</a:t>
            </a:r>
          </a:p>
          <a:p>
            <a:r>
              <a:rPr lang="en-US" dirty="0"/>
              <a:t>Emotional distress, bullying significantly more common among birth-assigned females than males</a:t>
            </a:r>
          </a:p>
          <a:p>
            <a:r>
              <a:rPr lang="en-US" dirty="0"/>
              <a:t>Protective factors</a:t>
            </a:r>
          </a:p>
          <a:p>
            <a:pPr lvl="1">
              <a:buFont typeface="Arial" panose="020B0604020202020204" pitchFamily="34" charset="0"/>
              <a:buChar char="•"/>
            </a:pPr>
            <a:r>
              <a:rPr lang="en-US" sz="2000" dirty="0"/>
              <a:t>Family connectedness</a:t>
            </a:r>
          </a:p>
          <a:p>
            <a:pPr lvl="1">
              <a:buFont typeface="Arial" panose="020B0604020202020204" pitchFamily="34" charset="0"/>
              <a:buChar char="•"/>
            </a:pPr>
            <a:r>
              <a:rPr lang="en-US" sz="2000" dirty="0"/>
              <a:t>Student-teacher relationships</a:t>
            </a:r>
          </a:p>
          <a:p>
            <a:pPr lvl="1">
              <a:buFont typeface="Arial" panose="020B0604020202020204" pitchFamily="34" charset="0"/>
              <a:buChar char="•"/>
            </a:pPr>
            <a:r>
              <a:rPr lang="en-US" sz="2000" dirty="0"/>
              <a:t>Feel safe in community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3 Patient “B”</a:t>
            </a:r>
          </a:p>
        </p:txBody>
      </p:sp>
      <p:sp>
        <p:nvSpPr>
          <p:cNvPr id="59395" name="Content Placeholder 2"/>
          <p:cNvSpPr>
            <a:spLocks noGrp="1"/>
          </p:cNvSpPr>
          <p:nvPr>
            <p:ph sz="half" idx="1"/>
          </p:nvPr>
        </p:nvSpPr>
        <p:spPr>
          <a:xfrm>
            <a:off x="3743324" y="1371601"/>
            <a:ext cx="8015289" cy="4525963"/>
          </a:xfrm>
        </p:spPr>
        <p:txBody>
          <a:bodyPr/>
          <a:lstStyle/>
          <a:p>
            <a:r>
              <a:rPr lang="en-US" sz="2400" dirty="0"/>
              <a:t>Given B’s sexual &amp; drug history</a:t>
            </a:r>
          </a:p>
          <a:p>
            <a:pPr lvl="1"/>
            <a:r>
              <a:rPr lang="en-US" sz="2000" dirty="0"/>
              <a:t>HIV serology</a:t>
            </a:r>
          </a:p>
          <a:p>
            <a:pPr lvl="1"/>
            <a:r>
              <a:rPr lang="en-US" sz="2000" dirty="0"/>
              <a:t>Syphilis serology</a:t>
            </a:r>
          </a:p>
          <a:p>
            <a:pPr lvl="1"/>
            <a:r>
              <a:rPr lang="en-US" sz="2000" dirty="0"/>
              <a:t>NAAT urine GC/CT</a:t>
            </a:r>
          </a:p>
          <a:p>
            <a:pPr lvl="1"/>
            <a:r>
              <a:rPr lang="en-US" sz="2000" dirty="0"/>
              <a:t>Rectal GC /CT</a:t>
            </a:r>
          </a:p>
          <a:p>
            <a:pPr lvl="1"/>
            <a:r>
              <a:rPr lang="en-US" sz="2000" dirty="0"/>
              <a:t>Hepatitis C</a:t>
            </a:r>
          </a:p>
          <a:p>
            <a:pPr lvl="1"/>
            <a:endParaRPr lang="en-US" dirty="0"/>
          </a:p>
          <a:p>
            <a:r>
              <a:rPr lang="en-US" sz="2400" dirty="0"/>
              <a:t>What immunizations?</a:t>
            </a:r>
          </a:p>
          <a:p>
            <a:pPr lvl="1"/>
            <a:r>
              <a:rPr lang="en-US" sz="2000" dirty="0"/>
              <a:t>Hepatitis A &amp; B </a:t>
            </a:r>
          </a:p>
          <a:p>
            <a:pPr lvl="1"/>
            <a:r>
              <a:rPr lang="en-US" sz="2000" dirty="0"/>
              <a:t>HPV</a:t>
            </a:r>
          </a:p>
          <a:p>
            <a:endParaRPr lang="en-US" dirty="0"/>
          </a:p>
        </p:txBody>
      </p:sp>
      <p:sp>
        <p:nvSpPr>
          <p:cNvPr id="3" name="Slide Number Placeholder 2"/>
          <p:cNvSpPr>
            <a:spLocks noGrp="1"/>
          </p:cNvSpPr>
          <p:nvPr>
            <p:ph type="sldNum" sz="quarter" idx="12"/>
          </p:nvPr>
        </p:nvSpPr>
        <p:spPr/>
        <p:txBody>
          <a:bodyPr/>
          <a:lstStyle/>
          <a:p>
            <a:fld id="{B51F072F-37B6-45A2-9687-725991B954A3}"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Childhood and Prepubescent </a:t>
            </a:r>
            <a:br>
              <a:rPr lang="en-US" dirty="0"/>
            </a:br>
            <a:r>
              <a:rPr lang="en-US" dirty="0"/>
              <a:t>Gender Development</a:t>
            </a:r>
          </a:p>
        </p:txBody>
      </p:sp>
      <p:sp>
        <p:nvSpPr>
          <p:cNvPr id="3" name="Slide Number Placeholder 2"/>
          <p:cNvSpPr>
            <a:spLocks noGrp="1"/>
          </p:cNvSpPr>
          <p:nvPr>
            <p:ph type="sldNum" sz="quarter" idx="12"/>
          </p:nvPr>
        </p:nvSpPr>
        <p:spPr/>
        <p:txBody>
          <a:bodyPr/>
          <a:lstStyle/>
          <a:p>
            <a:fld id="{B51F072F-37B6-45A2-9687-725991B954A3}"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1"/>
          <p:cNvSpPr>
            <a:spLocks noGrp="1"/>
          </p:cNvSpPr>
          <p:nvPr>
            <p:ph type="title"/>
          </p:nvPr>
        </p:nvSpPr>
        <p:spPr/>
        <p:txBody>
          <a:bodyPr/>
          <a:lstStyle/>
          <a:p>
            <a:r>
              <a:rPr lang="en-US" dirty="0"/>
              <a:t>Harm Reduction Counseling</a:t>
            </a:r>
          </a:p>
        </p:txBody>
      </p:sp>
      <p:sp>
        <p:nvSpPr>
          <p:cNvPr id="2" name="Text Placeholder 1"/>
          <p:cNvSpPr>
            <a:spLocks noGrp="1"/>
          </p:cNvSpPr>
          <p:nvPr>
            <p:ph type="body" idx="1"/>
          </p:nvPr>
        </p:nvSpPr>
        <p:spPr/>
        <p:txBody>
          <a:bodyPr>
            <a:normAutofit/>
          </a:bodyPr>
          <a:lstStyle/>
          <a:p>
            <a:r>
              <a:rPr lang="en-US" sz="2400" dirty="0">
                <a:solidFill>
                  <a:schemeClr val="accent4"/>
                </a:solidFill>
              </a:rPr>
              <a:t>Sexual </a:t>
            </a:r>
          </a:p>
        </p:txBody>
      </p:sp>
      <p:sp>
        <p:nvSpPr>
          <p:cNvPr id="60418" name="Content Placeholder 2"/>
          <p:cNvSpPr>
            <a:spLocks noGrp="1"/>
          </p:cNvSpPr>
          <p:nvPr>
            <p:ph sz="half" idx="2"/>
          </p:nvPr>
        </p:nvSpPr>
        <p:spPr>
          <a:ln>
            <a:solidFill>
              <a:srgbClr val="0070C0"/>
            </a:solidFill>
          </a:ln>
        </p:spPr>
        <p:txBody>
          <a:bodyPr/>
          <a:lstStyle/>
          <a:p>
            <a:pPr marL="0" indent="0">
              <a:buNone/>
            </a:pPr>
            <a:r>
              <a:rPr lang="en-US" dirty="0"/>
              <a:t>Safer sex options</a:t>
            </a:r>
          </a:p>
          <a:p>
            <a:r>
              <a:rPr lang="en-US" dirty="0"/>
              <a:t>Facilitate condom use</a:t>
            </a:r>
          </a:p>
          <a:p>
            <a:r>
              <a:rPr lang="en-US" dirty="0"/>
              <a:t>Plan for future STI testing</a:t>
            </a:r>
          </a:p>
          <a:p>
            <a:r>
              <a:rPr lang="en-US" dirty="0"/>
              <a:t>Family planning as appropriate </a:t>
            </a:r>
          </a:p>
          <a:p>
            <a:pPr lvl="1"/>
            <a:r>
              <a:rPr lang="en-US" dirty="0"/>
              <a:t>Egg-sperm sex</a:t>
            </a:r>
          </a:p>
          <a:p>
            <a:r>
              <a:rPr lang="en-US" dirty="0" err="1"/>
              <a:t>PreP</a:t>
            </a:r>
            <a:r>
              <a:rPr lang="en-US" dirty="0"/>
              <a:t> or </a:t>
            </a:r>
            <a:r>
              <a:rPr lang="en-US" dirty="0" err="1"/>
              <a:t>PeP</a:t>
            </a:r>
            <a:r>
              <a:rPr lang="en-US" dirty="0"/>
              <a:t> education</a:t>
            </a:r>
          </a:p>
          <a:p>
            <a:r>
              <a:rPr lang="en-US" dirty="0"/>
              <a:t>Close follow-up</a:t>
            </a:r>
          </a:p>
          <a:p>
            <a:endParaRPr lang="en-US" dirty="0"/>
          </a:p>
        </p:txBody>
      </p:sp>
      <p:sp>
        <p:nvSpPr>
          <p:cNvPr id="3" name="Text Placeholder 2"/>
          <p:cNvSpPr>
            <a:spLocks noGrp="1"/>
          </p:cNvSpPr>
          <p:nvPr>
            <p:ph type="body" sz="quarter" idx="3"/>
          </p:nvPr>
        </p:nvSpPr>
        <p:spPr>
          <a:ln w="28575">
            <a:noFill/>
          </a:ln>
        </p:spPr>
        <p:txBody>
          <a:bodyPr>
            <a:normAutofit/>
          </a:bodyPr>
          <a:lstStyle/>
          <a:p>
            <a:r>
              <a:rPr lang="en-US" sz="2400" dirty="0">
                <a:solidFill>
                  <a:schemeClr val="accent4"/>
                </a:solidFill>
              </a:rPr>
              <a:t>Psychosocial </a:t>
            </a:r>
          </a:p>
        </p:txBody>
      </p:sp>
      <p:sp>
        <p:nvSpPr>
          <p:cNvPr id="4" name="Content Placeholder 3"/>
          <p:cNvSpPr>
            <a:spLocks noGrp="1"/>
          </p:cNvSpPr>
          <p:nvPr>
            <p:ph sz="quarter" idx="4"/>
          </p:nvPr>
        </p:nvSpPr>
        <p:spPr>
          <a:ln>
            <a:solidFill>
              <a:srgbClr val="0070C0"/>
            </a:solidFill>
          </a:ln>
        </p:spPr>
        <p:txBody>
          <a:bodyPr/>
          <a:lstStyle/>
          <a:p>
            <a:pPr marL="0" indent="0">
              <a:buNone/>
            </a:pPr>
            <a:r>
              <a:rPr lang="en-US" dirty="0"/>
              <a:t>Support and survival</a:t>
            </a:r>
          </a:p>
          <a:p>
            <a:r>
              <a:rPr lang="en-US" dirty="0"/>
              <a:t>Housing/shelter/food referral</a:t>
            </a:r>
          </a:p>
          <a:p>
            <a:r>
              <a:rPr lang="en-US" dirty="0"/>
              <a:t>Vocational assistance</a:t>
            </a:r>
          </a:p>
          <a:p>
            <a:r>
              <a:rPr lang="en-US" dirty="0"/>
              <a:t>Substance abuse screen/counseling</a:t>
            </a:r>
          </a:p>
          <a:p>
            <a:r>
              <a:rPr lang="en-US" dirty="0"/>
              <a:t>Mental health screen/counseling</a:t>
            </a:r>
          </a:p>
          <a:p>
            <a:endParaRPr lang="en-US" dirty="0"/>
          </a:p>
        </p:txBody>
      </p:sp>
      <p:sp>
        <p:nvSpPr>
          <p:cNvPr id="5" name="Slide Number Placeholder 4"/>
          <p:cNvSpPr>
            <a:spLocks noGrp="1"/>
          </p:cNvSpPr>
          <p:nvPr>
            <p:ph type="sldNum" sz="quarter" idx="12"/>
          </p:nvPr>
        </p:nvSpPr>
        <p:spPr/>
        <p:txBody>
          <a:bodyPr/>
          <a:lstStyle/>
          <a:p>
            <a:fld id="{B51F072F-37B6-45A2-9687-725991B954A3}"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13671161"/>
              </p:ext>
            </p:extLst>
          </p:nvPr>
        </p:nvGraphicFramePr>
        <p:xfrm>
          <a:off x="3897879" y="300626"/>
          <a:ext cx="7632008" cy="5814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2"/>
          <p:cNvSpPr>
            <a:spLocks noGrp="1"/>
          </p:cNvSpPr>
          <p:nvPr>
            <p:ph type="title"/>
          </p:nvPr>
        </p:nvSpPr>
        <p:spPr/>
        <p:txBody>
          <a:bodyPr/>
          <a:lstStyle/>
          <a:p>
            <a:r>
              <a:rPr lang="en-US"/>
              <a:t>Minority Stress Theory</a:t>
            </a:r>
            <a:endParaRPr lang="en-US" dirty="0"/>
          </a:p>
        </p:txBody>
      </p:sp>
      <p:sp>
        <p:nvSpPr>
          <p:cNvPr id="3" name="TextBox 2"/>
          <p:cNvSpPr txBox="1"/>
          <p:nvPr/>
        </p:nvSpPr>
        <p:spPr>
          <a:xfrm>
            <a:off x="3609975" y="6157912"/>
            <a:ext cx="4362450" cy="553998"/>
          </a:xfrm>
          <a:prstGeom prst="rect">
            <a:avLst/>
          </a:prstGeom>
          <a:noFill/>
        </p:spPr>
        <p:txBody>
          <a:bodyPr wrap="square" rtlCol="0">
            <a:spAutoFit/>
          </a:bodyPr>
          <a:lstStyle/>
          <a:p>
            <a:pPr eaLnBrk="0" hangingPunct="0">
              <a:spcBef>
                <a:spcPct val="30000"/>
              </a:spcBef>
              <a:defRPr/>
            </a:pPr>
            <a:r>
              <a:rPr lang="en-US" altLang="en-US" sz="1000" dirty="0">
                <a:latin typeface="Arial" charset="0"/>
                <a:ea typeface="Arial" charset="0"/>
                <a:cs typeface="Arial" charset="0"/>
              </a:rPr>
              <a:t>Adapted from </a:t>
            </a:r>
            <a:r>
              <a:rPr lang="en-US" altLang="en-US" sz="1000" dirty="0" err="1">
                <a:latin typeface="Arial" charset="0"/>
                <a:ea typeface="Arial" charset="0"/>
                <a:cs typeface="Arial" charset="0"/>
              </a:rPr>
              <a:t>O’Hanlan</a:t>
            </a:r>
            <a:r>
              <a:rPr lang="en-US" altLang="en-US" sz="1000" dirty="0">
                <a:latin typeface="Arial" charset="0"/>
                <a:ea typeface="Arial" charset="0"/>
                <a:cs typeface="Arial" charset="0"/>
              </a:rPr>
              <a:t>, et al (1997). A review of the medical consequences of homophobia with suggestions for resolution. </a:t>
            </a:r>
            <a:r>
              <a:rPr lang="en-US" altLang="en-US" sz="1000" i="1" dirty="0">
                <a:latin typeface="Arial" charset="0"/>
                <a:ea typeface="Arial" charset="0"/>
                <a:cs typeface="Arial" charset="0"/>
              </a:rPr>
              <a:t>JGLMA</a:t>
            </a:r>
            <a:r>
              <a:rPr lang="en-US" altLang="en-US" sz="1000" dirty="0">
                <a:latin typeface="Arial" charset="0"/>
                <a:ea typeface="Arial" charset="0"/>
                <a:cs typeface="Arial" charset="0"/>
              </a:rPr>
              <a:t>;1:25‐39.)</a:t>
            </a:r>
          </a:p>
        </p:txBody>
      </p:sp>
      <p:sp>
        <p:nvSpPr>
          <p:cNvPr id="5" name="Slide Number Placeholder 4"/>
          <p:cNvSpPr>
            <a:spLocks noGrp="1"/>
          </p:cNvSpPr>
          <p:nvPr>
            <p:ph type="sldNum" sz="quarter" idx="12"/>
          </p:nvPr>
        </p:nvSpPr>
        <p:spPr/>
        <p:txBody>
          <a:bodyPr/>
          <a:lstStyle/>
          <a:p>
            <a:fld id="{B51F072F-37B6-45A2-9687-725991B954A3}" type="slidenum">
              <a:rPr lang="en-US" smtClean="0"/>
              <a:pPr/>
              <a:t>61</a:t>
            </a:fld>
            <a:endParaRPr lang="en-US"/>
          </a:p>
        </p:txBody>
      </p:sp>
    </p:spTree>
    <p:extLst>
      <p:ext uri="{BB962C8B-B14F-4D97-AF65-F5344CB8AC3E}">
        <p14:creationId xmlns:p14="http://schemas.microsoft.com/office/powerpoint/2010/main" val="493641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Bias       Negative Effects YRBS 2015</a:t>
            </a:r>
          </a:p>
        </p:txBody>
      </p:sp>
      <p:sp>
        <p:nvSpPr>
          <p:cNvPr id="4" name="Content Placeholder 3"/>
          <p:cNvSpPr>
            <a:spLocks noGrp="1"/>
          </p:cNvSpPr>
          <p:nvPr>
            <p:ph sz="quarter" idx="11"/>
          </p:nvPr>
        </p:nvSpPr>
        <p:spPr>
          <a:xfrm>
            <a:off x="3572259" y="745429"/>
            <a:ext cx="5534163" cy="4800600"/>
          </a:xfrm>
        </p:spPr>
        <p:txBody>
          <a:bodyPr/>
          <a:lstStyle/>
          <a:p>
            <a:pPr algn="l"/>
            <a:r>
              <a:rPr lang="en-US" sz="2400" dirty="0">
                <a:latin typeface="Arial" panose="020B0604020202020204" pitchFamily="34" charset="0"/>
                <a:cs typeface="Arial" panose="020B0604020202020204" pitchFamily="34" charset="0"/>
              </a:rPr>
              <a:t>Exposure to violence health disparities </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LGB students 12% v 5% more likely to not go to school at least one day during 30 days prior                                   because of safety concerns</a:t>
            </a:r>
          </a:p>
          <a:p>
            <a:pPr lvl="1"/>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Absenteeism linked to low graduation rates, SES impact</a:t>
            </a:r>
          </a:p>
          <a:p>
            <a:pPr lvl="1"/>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29% LGB youth attempted suicide at least once prior year compared to 6% of heterosexual youth</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2014, YMSM 80% HIV diagnoses among youth</a:t>
            </a:r>
          </a:p>
          <a:p>
            <a:endParaRPr lang="en-US" dirty="0"/>
          </a:p>
        </p:txBody>
      </p:sp>
      <p:sp>
        <p:nvSpPr>
          <p:cNvPr id="5" name="Right Arrow 4"/>
          <p:cNvSpPr/>
          <p:nvPr/>
        </p:nvSpPr>
        <p:spPr>
          <a:xfrm>
            <a:off x="3023724" y="990600"/>
            <a:ext cx="457200" cy="15240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a:off x="3530759" y="3029812"/>
            <a:ext cx="457200" cy="39461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757" y="990599"/>
            <a:ext cx="3027641" cy="517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745198" y="6355834"/>
            <a:ext cx="420628" cy="369332"/>
          </a:xfrm>
          <a:prstGeom prst="rect">
            <a:avLst/>
          </a:prstGeom>
        </p:spPr>
        <p:txBody>
          <a:bodyPr wrap="none">
            <a:spAutoFit/>
          </a:bodyPr>
          <a:lstStyle/>
          <a:p>
            <a:r>
              <a:rPr lang="en-US" dirty="0" smtClean="0">
                <a:solidFill>
                  <a:schemeClr val="tx2">
                    <a:lumMod val="60000"/>
                    <a:lumOff val="40000"/>
                  </a:schemeClr>
                </a:solidFill>
              </a:rPr>
              <a:t>62</a:t>
            </a:r>
            <a:endParaRPr lang="en-US" dirty="0">
              <a:solidFill>
                <a:schemeClr val="tx2">
                  <a:lumMod val="60000"/>
                  <a:lumOff val="40000"/>
                </a:schemeClr>
              </a:solidFill>
            </a:endParaRPr>
          </a:p>
        </p:txBody>
      </p:sp>
    </p:spTree>
    <p:extLst>
      <p:ext uri="{BB962C8B-B14F-4D97-AF65-F5344CB8AC3E}">
        <p14:creationId xmlns:p14="http://schemas.microsoft.com/office/powerpoint/2010/main" val="3241358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rved Right Arrow 21"/>
          <p:cNvSpPr>
            <a:spLocks noChangeArrowheads="1"/>
          </p:cNvSpPr>
          <p:nvPr/>
        </p:nvSpPr>
        <p:spPr bwMode="auto">
          <a:xfrm rot="5575491">
            <a:off x="6482525" y="1021305"/>
            <a:ext cx="1373982" cy="4541234"/>
          </a:xfrm>
          <a:prstGeom prst="curvedRightArrow">
            <a:avLst>
              <a:gd name="adj1" fmla="val 24990"/>
              <a:gd name="adj2" fmla="val 59844"/>
              <a:gd name="adj3" fmla="val 25000"/>
            </a:avLst>
          </a:prstGeom>
          <a:solidFill>
            <a:schemeClr val="accent1">
              <a:lumMod val="40000"/>
              <a:lumOff val="60000"/>
            </a:schemeClr>
          </a:solidFill>
          <a:ln w="28575" algn="ctr">
            <a:noFill/>
            <a:miter lim="800000"/>
            <a:headEnd/>
            <a:tailEnd/>
          </a:ln>
        </p:spPr>
        <p:txBody>
          <a:bodyPr rot="10800000" vert="eaVert" anchor="ctr"/>
          <a:lstStyle/>
          <a:p>
            <a:pPr algn="ctr" eaLnBrk="1" hangingPunct="1">
              <a:defRPr/>
            </a:pPr>
            <a:endParaRPr lang="en-US" sz="900"/>
          </a:p>
        </p:txBody>
      </p:sp>
      <p:sp>
        <p:nvSpPr>
          <p:cNvPr id="2" name="Title 1"/>
          <p:cNvSpPr>
            <a:spLocks noGrp="1"/>
          </p:cNvSpPr>
          <p:nvPr>
            <p:ph type="title"/>
          </p:nvPr>
        </p:nvSpPr>
        <p:spPr/>
        <p:txBody>
          <a:bodyPr/>
          <a:lstStyle/>
          <a:p>
            <a:r>
              <a:rPr lang="en-US" dirty="0"/>
              <a:t>Countering Minority Stress </a:t>
            </a:r>
          </a:p>
        </p:txBody>
      </p:sp>
      <p:sp>
        <p:nvSpPr>
          <p:cNvPr id="52226" name="Content Placeholder 2"/>
          <p:cNvSpPr>
            <a:spLocks noGrp="1"/>
          </p:cNvSpPr>
          <p:nvPr>
            <p:ph sz="quarter" idx="4294967295"/>
          </p:nvPr>
        </p:nvSpPr>
        <p:spPr>
          <a:xfrm>
            <a:off x="1524000" y="1752600"/>
            <a:ext cx="3714750" cy="5105400"/>
          </a:xfrm>
          <a:prstGeom prst="rect">
            <a:avLst/>
          </a:prstGeom>
        </p:spPr>
        <p:txBody>
          <a:bodyPr/>
          <a:lstStyle/>
          <a:p>
            <a:pPr eaLnBrk="1" hangingPunct="1">
              <a:lnSpc>
                <a:spcPct val="80000"/>
              </a:lnSpc>
              <a:buFontTx/>
              <a:buNone/>
            </a:pPr>
            <a:r>
              <a:rPr lang="en-US" altLang="en-US" sz="1875" dirty="0"/>
              <a:t>    </a:t>
            </a:r>
            <a:endParaRPr lang="en-US" altLang="en-US" sz="1575" u="sng" dirty="0"/>
          </a:p>
          <a:p>
            <a:pPr eaLnBrk="1" hangingPunct="1">
              <a:lnSpc>
                <a:spcPct val="80000"/>
              </a:lnSpc>
              <a:buFontTx/>
              <a:buNone/>
            </a:pPr>
            <a:endParaRPr lang="en-US" altLang="en-US" sz="1875" u="sng" dirty="0"/>
          </a:p>
          <a:p>
            <a:pPr eaLnBrk="1" hangingPunct="1">
              <a:lnSpc>
                <a:spcPct val="80000"/>
              </a:lnSpc>
              <a:buFontTx/>
              <a:buNone/>
            </a:pPr>
            <a:endParaRPr lang="en-US" altLang="en-US" sz="1875" dirty="0"/>
          </a:p>
          <a:p>
            <a:pPr eaLnBrk="1" hangingPunct="1">
              <a:lnSpc>
                <a:spcPct val="80000"/>
              </a:lnSpc>
              <a:buFontTx/>
              <a:buNone/>
            </a:pPr>
            <a:endParaRPr lang="en-US" altLang="en-US" sz="1875" dirty="0"/>
          </a:p>
          <a:p>
            <a:pPr eaLnBrk="1" hangingPunct="1">
              <a:lnSpc>
                <a:spcPct val="80000"/>
              </a:lnSpc>
              <a:buFontTx/>
              <a:buNone/>
            </a:pPr>
            <a:endParaRPr lang="en-US" altLang="en-US" sz="1875" dirty="0"/>
          </a:p>
          <a:p>
            <a:pPr eaLnBrk="1" hangingPunct="1">
              <a:lnSpc>
                <a:spcPct val="80000"/>
              </a:lnSpc>
              <a:buFontTx/>
              <a:buNone/>
            </a:pPr>
            <a:r>
              <a:rPr lang="en-US" altLang="en-US" sz="1875" dirty="0"/>
              <a:t>        </a:t>
            </a:r>
          </a:p>
        </p:txBody>
      </p:sp>
      <p:sp>
        <p:nvSpPr>
          <p:cNvPr id="7" name="Rounded Rectangle 6"/>
          <p:cNvSpPr/>
          <p:nvPr/>
        </p:nvSpPr>
        <p:spPr>
          <a:xfrm>
            <a:off x="6375172" y="1222781"/>
            <a:ext cx="1569223" cy="10668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C00000"/>
                </a:solidFill>
                <a:latin typeface="Arial" charset="0"/>
                <a:ea typeface="Arial" charset="0"/>
                <a:cs typeface="Arial" charset="0"/>
              </a:rPr>
              <a:t>Minority stress</a:t>
            </a:r>
          </a:p>
        </p:txBody>
      </p:sp>
      <p:sp>
        <p:nvSpPr>
          <p:cNvPr id="10" name="Rounded Rectangle 9"/>
          <p:cNvSpPr>
            <a:spLocks noChangeArrowheads="1"/>
          </p:cNvSpPr>
          <p:nvPr/>
        </p:nvSpPr>
        <p:spPr bwMode="auto">
          <a:xfrm>
            <a:off x="7753418" y="4084610"/>
            <a:ext cx="3910937" cy="2057400"/>
          </a:xfrm>
          <a:prstGeom prst="roundRect">
            <a:avLst>
              <a:gd name="adj" fmla="val 16667"/>
            </a:avLst>
          </a:prstGeom>
          <a:solidFill>
            <a:schemeClr val="accent1">
              <a:lumMod val="60000"/>
              <a:lumOff val="40000"/>
            </a:schemeClr>
          </a:solidFill>
          <a:ln w="57150" algn="ctr">
            <a:noFill/>
            <a:round/>
            <a:headEnd/>
            <a:tailEnd/>
          </a:ln>
        </p:spPr>
        <p:txBody>
          <a:bodyPr anchor="ctr"/>
          <a:lstStyle/>
          <a:p>
            <a:pPr algn="ctr" eaLnBrk="1" hangingPunct="1">
              <a:defRPr/>
            </a:pPr>
            <a:r>
              <a:rPr lang="en-US" sz="1600" b="1" dirty="0">
                <a:solidFill>
                  <a:schemeClr val="bg1"/>
                </a:solidFill>
                <a:latin typeface="Arial" charset="0"/>
                <a:ea typeface="Arial" charset="0"/>
                <a:cs typeface="Arial" charset="0"/>
              </a:rPr>
              <a:t>Identity congruent with anatomy/physiology</a:t>
            </a:r>
          </a:p>
          <a:p>
            <a:pPr algn="ctr">
              <a:defRPr/>
            </a:pPr>
            <a:r>
              <a:rPr lang="en-US" sz="1600" b="1" dirty="0">
                <a:solidFill>
                  <a:schemeClr val="bg1"/>
                </a:solidFill>
                <a:latin typeface="Arial" charset="0"/>
                <a:ea typeface="Arial" charset="0"/>
                <a:cs typeface="Arial" charset="0"/>
              </a:rPr>
              <a:t>Puberty in gender identified. living safely in identified gender  </a:t>
            </a:r>
          </a:p>
        </p:txBody>
      </p:sp>
      <p:sp>
        <p:nvSpPr>
          <p:cNvPr id="12" name="Rounded Rectangle 11"/>
          <p:cNvSpPr/>
          <p:nvPr/>
        </p:nvSpPr>
        <p:spPr>
          <a:xfrm>
            <a:off x="8038010" y="1032360"/>
            <a:ext cx="3607285" cy="144048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bg1"/>
                </a:solidFill>
                <a:latin typeface="Arial" charset="0"/>
                <a:ea typeface="Arial" charset="0"/>
                <a:cs typeface="Arial" charset="0"/>
              </a:rPr>
              <a:t>Early identification</a:t>
            </a:r>
          </a:p>
          <a:p>
            <a:pPr algn="ctr" eaLnBrk="1" hangingPunct="1">
              <a:defRPr/>
            </a:pPr>
            <a:r>
              <a:rPr lang="en-US" sz="1600" b="1" dirty="0">
                <a:solidFill>
                  <a:schemeClr val="bg1"/>
                </a:solidFill>
                <a:latin typeface="Arial" charset="0"/>
                <a:ea typeface="Arial" charset="0"/>
                <a:cs typeface="Arial" charset="0"/>
              </a:rPr>
              <a:t>Resources, connection, support</a:t>
            </a:r>
          </a:p>
          <a:p>
            <a:pPr algn="ctr" eaLnBrk="1" hangingPunct="1">
              <a:defRPr/>
            </a:pPr>
            <a:r>
              <a:rPr lang="en-US" sz="1600" b="1" dirty="0">
                <a:solidFill>
                  <a:schemeClr val="bg1"/>
                </a:solidFill>
                <a:latin typeface="Arial" charset="0"/>
                <a:ea typeface="Arial" charset="0"/>
                <a:cs typeface="Arial" charset="0"/>
              </a:rPr>
              <a:t>Change cultural appreciation for diversity</a:t>
            </a:r>
          </a:p>
        </p:txBody>
      </p:sp>
      <p:sp>
        <p:nvSpPr>
          <p:cNvPr id="13" name="Down Arrow 12"/>
          <p:cNvSpPr/>
          <p:nvPr/>
        </p:nvSpPr>
        <p:spPr>
          <a:xfrm rot="2594314">
            <a:off x="10050364" y="2067111"/>
            <a:ext cx="457200" cy="2153187"/>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900"/>
          </a:p>
        </p:txBody>
      </p:sp>
      <p:sp>
        <p:nvSpPr>
          <p:cNvPr id="23" name="Oval 22"/>
          <p:cNvSpPr/>
          <p:nvPr/>
        </p:nvSpPr>
        <p:spPr>
          <a:xfrm>
            <a:off x="3516292" y="952385"/>
            <a:ext cx="2349476" cy="179007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sz="1600" b="1" u="sng" dirty="0">
                <a:solidFill>
                  <a:srgbClr val="C00000"/>
                </a:solidFill>
                <a:latin typeface="Arial" charset="0"/>
                <a:ea typeface="Arial" charset="0"/>
                <a:cs typeface="Arial" charset="0"/>
              </a:rPr>
              <a:t>Social stigma</a:t>
            </a:r>
          </a:p>
          <a:p>
            <a:pPr algn="ctr" eaLnBrk="1" hangingPunct="1">
              <a:lnSpc>
                <a:spcPct val="80000"/>
              </a:lnSpc>
              <a:defRPr/>
            </a:pPr>
            <a:endParaRPr lang="en-US" sz="1600" b="1" u="sng" dirty="0">
              <a:solidFill>
                <a:srgbClr val="C00000"/>
              </a:solidFill>
              <a:latin typeface="Arial" charset="0"/>
              <a:ea typeface="Arial" charset="0"/>
              <a:cs typeface="Arial" charset="0"/>
            </a:endParaRPr>
          </a:p>
          <a:p>
            <a:pPr algn="ctr" eaLnBrk="1" hangingPunct="1">
              <a:lnSpc>
                <a:spcPct val="80000"/>
              </a:lnSpc>
              <a:defRPr/>
            </a:pPr>
            <a:r>
              <a:rPr lang="en-US" sz="1600" dirty="0">
                <a:solidFill>
                  <a:srgbClr val="C00000"/>
                </a:solidFill>
                <a:latin typeface="Arial" charset="0"/>
                <a:ea typeface="Arial" charset="0"/>
                <a:cs typeface="Arial" charset="0"/>
              </a:rPr>
              <a:t>Familial rejection</a:t>
            </a:r>
          </a:p>
          <a:p>
            <a:pPr algn="ctr" eaLnBrk="1" hangingPunct="1">
              <a:lnSpc>
                <a:spcPct val="80000"/>
              </a:lnSpc>
              <a:defRPr/>
            </a:pPr>
            <a:r>
              <a:rPr lang="en-US" sz="1600" dirty="0">
                <a:solidFill>
                  <a:srgbClr val="C00000"/>
                </a:solidFill>
                <a:latin typeface="Arial" charset="0"/>
                <a:ea typeface="Arial" charset="0"/>
                <a:cs typeface="Arial" charset="0"/>
              </a:rPr>
              <a:t>Social isolation Fear of physical attacks </a:t>
            </a:r>
          </a:p>
        </p:txBody>
      </p:sp>
      <p:sp>
        <p:nvSpPr>
          <p:cNvPr id="24" name="Oval 23"/>
          <p:cNvSpPr/>
          <p:nvPr/>
        </p:nvSpPr>
        <p:spPr>
          <a:xfrm>
            <a:off x="3516292" y="3902679"/>
            <a:ext cx="2976847" cy="245367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0000"/>
              </a:lnSpc>
              <a:defRPr/>
            </a:pPr>
            <a:r>
              <a:rPr lang="en-US" b="1" u="sng" dirty="0">
                <a:solidFill>
                  <a:schemeClr val="tx1"/>
                </a:solidFill>
                <a:latin typeface="Arial" charset="0"/>
                <a:ea typeface="Arial" charset="0"/>
                <a:cs typeface="Arial" charset="0"/>
              </a:rPr>
              <a:t>Improved Health Outcomes</a:t>
            </a:r>
          </a:p>
          <a:p>
            <a:pPr algn="ctr" eaLnBrk="1" hangingPunct="1">
              <a:lnSpc>
                <a:spcPct val="80000"/>
              </a:lnSpc>
              <a:defRPr/>
            </a:pPr>
            <a:endParaRPr lang="en-US" b="1" u="sng" dirty="0">
              <a:solidFill>
                <a:schemeClr val="tx1"/>
              </a:solidFill>
              <a:latin typeface="Arial" charset="0"/>
              <a:ea typeface="Arial" charset="0"/>
              <a:cs typeface="Arial" charset="0"/>
            </a:endParaRPr>
          </a:p>
          <a:p>
            <a:pPr algn="ctr" eaLnBrk="1" hangingPunct="1">
              <a:lnSpc>
                <a:spcPct val="80000"/>
              </a:lnSpc>
              <a:defRPr/>
            </a:pPr>
            <a:r>
              <a:rPr lang="en-US" dirty="0">
                <a:solidFill>
                  <a:schemeClr val="tx1"/>
                </a:solidFill>
                <a:latin typeface="Arial" charset="0"/>
                <a:ea typeface="Arial" charset="0"/>
                <a:cs typeface="Arial" charset="0"/>
              </a:rPr>
              <a:t>Mental health </a:t>
            </a:r>
          </a:p>
          <a:p>
            <a:pPr algn="ctr" eaLnBrk="1" hangingPunct="1">
              <a:lnSpc>
                <a:spcPct val="80000"/>
              </a:lnSpc>
              <a:defRPr/>
            </a:pPr>
            <a:r>
              <a:rPr lang="en-US" dirty="0">
                <a:solidFill>
                  <a:schemeClr val="tx1"/>
                </a:solidFill>
                <a:latin typeface="Arial" charset="0"/>
                <a:ea typeface="Arial" charset="0"/>
                <a:cs typeface="Arial" charset="0"/>
              </a:rPr>
              <a:t>Social </a:t>
            </a:r>
          </a:p>
          <a:p>
            <a:pPr algn="ctr" eaLnBrk="1" hangingPunct="1">
              <a:lnSpc>
                <a:spcPct val="80000"/>
              </a:lnSpc>
              <a:defRPr/>
            </a:pPr>
            <a:r>
              <a:rPr lang="en-US" dirty="0">
                <a:solidFill>
                  <a:schemeClr val="tx1"/>
                </a:solidFill>
                <a:latin typeface="Arial" charset="0"/>
                <a:ea typeface="Arial" charset="0"/>
                <a:cs typeface="Arial" charset="0"/>
              </a:rPr>
              <a:t>Medical </a:t>
            </a:r>
          </a:p>
          <a:p>
            <a:pPr algn="ctr" eaLnBrk="1" hangingPunct="1">
              <a:lnSpc>
                <a:spcPct val="80000"/>
              </a:lnSpc>
              <a:defRPr/>
            </a:pPr>
            <a:r>
              <a:rPr lang="en-US" dirty="0">
                <a:solidFill>
                  <a:schemeClr val="tx1"/>
                </a:solidFill>
                <a:latin typeface="Arial" charset="0"/>
                <a:ea typeface="Arial" charset="0"/>
                <a:cs typeface="Arial" charset="0"/>
              </a:rPr>
              <a:t>Financial</a:t>
            </a:r>
          </a:p>
          <a:p>
            <a:pPr algn="ctr" eaLnBrk="1" hangingPunct="1">
              <a:lnSpc>
                <a:spcPct val="80000"/>
              </a:lnSpc>
              <a:defRPr/>
            </a:pPr>
            <a:r>
              <a:rPr lang="en-US" dirty="0">
                <a:solidFill>
                  <a:schemeClr val="tx1"/>
                </a:solidFill>
                <a:latin typeface="Arial" charset="0"/>
                <a:ea typeface="Arial" charset="0"/>
                <a:cs typeface="Arial" charset="0"/>
              </a:rPr>
              <a:t>Educational</a:t>
            </a:r>
          </a:p>
        </p:txBody>
      </p:sp>
      <p:sp>
        <p:nvSpPr>
          <p:cNvPr id="14" name="Right Arrow 13"/>
          <p:cNvSpPr/>
          <p:nvPr/>
        </p:nvSpPr>
        <p:spPr>
          <a:xfrm>
            <a:off x="5635288" y="1641451"/>
            <a:ext cx="710803" cy="381000"/>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p>
        </p:txBody>
      </p:sp>
      <p:sp>
        <p:nvSpPr>
          <p:cNvPr id="15" name="Rounded Rectangle 14"/>
          <p:cNvSpPr/>
          <p:nvPr/>
        </p:nvSpPr>
        <p:spPr>
          <a:xfrm>
            <a:off x="6329275" y="2964214"/>
            <a:ext cx="1955120" cy="80882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Arial" charset="0"/>
                <a:ea typeface="Arial" charset="0"/>
                <a:cs typeface="Arial" charset="0"/>
              </a:rPr>
              <a:t>Pro-diversity</a:t>
            </a:r>
          </a:p>
          <a:p>
            <a:pPr algn="ctr" eaLnBrk="1" hangingPunct="1">
              <a:defRPr/>
            </a:pPr>
            <a:r>
              <a:rPr lang="en-US" b="1" dirty="0">
                <a:solidFill>
                  <a:schemeClr val="bg1"/>
                </a:solidFill>
                <a:latin typeface="Arial" charset="0"/>
                <a:ea typeface="Arial" charset="0"/>
                <a:cs typeface="Arial" charset="0"/>
              </a:rPr>
              <a:t>Resiliency</a:t>
            </a:r>
          </a:p>
        </p:txBody>
      </p:sp>
      <p:sp>
        <p:nvSpPr>
          <p:cNvPr id="3" name="Slide Number Placeholder 2"/>
          <p:cNvSpPr>
            <a:spLocks noGrp="1"/>
          </p:cNvSpPr>
          <p:nvPr>
            <p:ph type="sldNum" sz="quarter" idx="12"/>
          </p:nvPr>
        </p:nvSpPr>
        <p:spPr/>
        <p:txBody>
          <a:bodyPr/>
          <a:lstStyle/>
          <a:p>
            <a:fld id="{B51F072F-37B6-45A2-9687-725991B954A3}" type="slidenum">
              <a:rPr lang="en-US" smtClean="0"/>
              <a:pPr/>
              <a:t>63</a:t>
            </a:fld>
            <a:endParaRPr lang="en-US"/>
          </a:p>
        </p:txBody>
      </p:sp>
    </p:spTree>
    <p:extLst>
      <p:ext uri="{BB962C8B-B14F-4D97-AF65-F5344CB8AC3E}">
        <p14:creationId xmlns:p14="http://schemas.microsoft.com/office/powerpoint/2010/main" val="200298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hape 763"/>
          <p:cNvCxnSpPr>
            <a:cxnSpLocks noChangeShapeType="1"/>
          </p:cNvCxnSpPr>
          <p:nvPr/>
        </p:nvCxnSpPr>
        <p:spPr bwMode="auto">
          <a:xfrm rot="5400000" flipH="1" flipV="1">
            <a:off x="6666707" y="3334544"/>
            <a:ext cx="790575" cy="776288"/>
          </a:xfrm>
          <a:prstGeom prst="straightConnector1">
            <a:avLst/>
          </a:prstGeom>
          <a:noFill/>
          <a:ln w="25400">
            <a:solidFill>
              <a:schemeClr val="bg2">
                <a:lumMod val="50000"/>
              </a:schemeClr>
            </a:solidFill>
            <a:round/>
            <a:headEnd type="none" w="lg" len="lg"/>
            <a:tailEnd type="triangle" w="lg" len="lg"/>
          </a:ln>
          <a:effectLst>
            <a:outerShdw blurRad="63500" dist="20000" dir="5400000" rotWithShape="0">
              <a:srgbClr val="000000">
                <a:alpha val="37999"/>
              </a:srgbClr>
            </a:outerShdw>
          </a:effectLst>
        </p:spPr>
      </p:cxnSp>
      <p:sp>
        <p:nvSpPr>
          <p:cNvPr id="4" name="Shape 760"/>
          <p:cNvSpPr txBox="1"/>
          <p:nvPr/>
        </p:nvSpPr>
        <p:spPr bwMode="auto">
          <a:xfrm>
            <a:off x="847726" y="795337"/>
            <a:ext cx="3128963" cy="2089150"/>
          </a:xfrm>
          <a:prstGeom prst="rect">
            <a:avLst/>
          </a:prstGeom>
          <a:ln>
            <a:solidFill>
              <a:schemeClr val="bg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37931725" indent="-37474525" eaLnBrk="0" hangingPunct="0">
              <a:defRPr sz="1400">
                <a:solidFill>
                  <a:srgbClr val="000000"/>
                </a:solidFill>
                <a:latin typeface="Arial" pitchFamily="34" charset="0"/>
                <a:cs typeface="Arial" pitchFamily="34" charset="0"/>
                <a:sym typeface="Arial" pitchFamily="34" charset="0"/>
              </a:defRPr>
            </a:lvl2pPr>
            <a:lvl3pPr eaLnBrk="0" hangingPunct="0">
              <a:defRPr sz="1400">
                <a:solidFill>
                  <a:srgbClr val="000000"/>
                </a:solidFill>
                <a:latin typeface="Arial" pitchFamily="34" charset="0"/>
                <a:cs typeface="Arial" pitchFamily="34" charset="0"/>
                <a:sym typeface="Arial" pitchFamily="34" charset="0"/>
              </a:defRPr>
            </a:lvl3pPr>
            <a:lvl4pPr eaLnBrk="0" hangingPunct="0">
              <a:defRPr sz="1400">
                <a:solidFill>
                  <a:srgbClr val="000000"/>
                </a:solidFill>
                <a:latin typeface="Arial" pitchFamily="34" charset="0"/>
                <a:cs typeface="Arial" pitchFamily="34" charset="0"/>
                <a:sym typeface="Arial" pitchFamily="34" charset="0"/>
              </a:defRPr>
            </a:lvl4pPr>
            <a:lvl5pPr eaLnBrk="0" hangingPunct="0">
              <a:defRPr sz="1400">
                <a:solidFill>
                  <a:srgbClr val="000000"/>
                </a:solidFill>
                <a:latin typeface="Arial" pitchFamily="34" charset="0"/>
                <a:cs typeface="Arial" pitchFamily="34" charset="0"/>
                <a:sym typeface="Arial" pitchFamily="34" charset="0"/>
              </a:defRPr>
            </a:lvl5pPr>
            <a:lvl6pPr marL="4572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altLang="en-US" sz="1800" b="1" dirty="0">
                <a:latin typeface="Arial" charset="0"/>
                <a:ea typeface="Arial" charset="0"/>
                <a:cs typeface="Arial" charset="0"/>
              </a:rPr>
              <a:t>Impact of homophobia/ </a:t>
            </a:r>
            <a:r>
              <a:rPr lang="en-US" altLang="en-US" sz="1800" b="1" dirty="0" err="1">
                <a:latin typeface="Arial" charset="0"/>
                <a:ea typeface="Arial" charset="0"/>
                <a:cs typeface="Arial" charset="0"/>
              </a:rPr>
              <a:t>transphobia</a:t>
            </a:r>
            <a:endParaRPr lang="en-US" altLang="en-US" sz="1800" b="1" dirty="0">
              <a:latin typeface="Arial" charset="0"/>
              <a:ea typeface="Arial" charset="0"/>
              <a:cs typeface="Arial" charset="0"/>
            </a:endParaRPr>
          </a:p>
          <a:p>
            <a:pPr algn="ctr" eaLnBrk="1" hangingPunct="1">
              <a:defRPr/>
            </a:pPr>
            <a:endParaRPr lang="en-US" altLang="en-US" sz="1600" b="1" dirty="0">
              <a:latin typeface="Arial" charset="0"/>
              <a:ea typeface="Arial" charset="0"/>
              <a:cs typeface="Arial" charset="0"/>
            </a:endParaRPr>
          </a:p>
          <a:p>
            <a:pPr eaLnBrk="1" hangingPunct="1">
              <a:buFont typeface="Arial" pitchFamily="34" charset="0"/>
              <a:buChar char="•"/>
              <a:defRPr/>
            </a:pPr>
            <a:r>
              <a:rPr lang="en-US" altLang="en-US" sz="1600" dirty="0">
                <a:latin typeface="Arial" charset="0"/>
                <a:ea typeface="Arial" charset="0"/>
                <a:cs typeface="Arial" charset="0"/>
              </a:rPr>
              <a:t> Trauma/violence</a:t>
            </a:r>
          </a:p>
          <a:p>
            <a:pPr eaLnBrk="1" hangingPunct="1">
              <a:buFont typeface="Arial" pitchFamily="34" charset="0"/>
              <a:buChar char="•"/>
              <a:defRPr/>
            </a:pPr>
            <a:r>
              <a:rPr lang="en-US" altLang="en-US" sz="1600" dirty="0">
                <a:latin typeface="Arial" charset="0"/>
                <a:ea typeface="Arial" charset="0"/>
                <a:cs typeface="Arial" charset="0"/>
              </a:rPr>
              <a:t> Discrimination</a:t>
            </a:r>
          </a:p>
          <a:p>
            <a:pPr eaLnBrk="1" hangingPunct="1">
              <a:buFont typeface="Arial" pitchFamily="34" charset="0"/>
              <a:buChar char="•"/>
              <a:defRPr/>
            </a:pPr>
            <a:r>
              <a:rPr lang="en-US" altLang="en-US" sz="1600" dirty="0">
                <a:latin typeface="Arial" charset="0"/>
                <a:ea typeface="Arial" charset="0"/>
                <a:cs typeface="Arial" charset="0"/>
              </a:rPr>
              <a:t> Rejection</a:t>
            </a:r>
          </a:p>
          <a:p>
            <a:pPr eaLnBrk="1" hangingPunct="1">
              <a:buFont typeface="Arial" pitchFamily="34" charset="0"/>
              <a:buChar char="•"/>
              <a:defRPr/>
            </a:pPr>
            <a:r>
              <a:rPr lang="en-US" altLang="en-US" sz="1600" dirty="0">
                <a:latin typeface="Arial" charset="0"/>
                <a:ea typeface="Arial" charset="0"/>
                <a:cs typeface="Arial" charset="0"/>
              </a:rPr>
              <a:t> Lack of civil rights</a:t>
            </a:r>
          </a:p>
          <a:p>
            <a:pPr eaLnBrk="1" hangingPunct="1">
              <a:buFont typeface="Arial" pitchFamily="34" charset="0"/>
              <a:buChar char="•"/>
              <a:defRPr/>
            </a:pPr>
            <a:endParaRPr lang="en-US" altLang="en-US" sz="1600" dirty="0">
              <a:latin typeface="Arial" charset="0"/>
              <a:ea typeface="Arial" charset="0"/>
              <a:cs typeface="Arial" charset="0"/>
            </a:endParaRPr>
          </a:p>
        </p:txBody>
      </p:sp>
      <p:sp>
        <p:nvSpPr>
          <p:cNvPr id="5" name="Shape 761"/>
          <p:cNvSpPr txBox="1"/>
          <p:nvPr/>
        </p:nvSpPr>
        <p:spPr bwMode="auto">
          <a:xfrm>
            <a:off x="6323012" y="277815"/>
            <a:ext cx="4935537" cy="2930704"/>
          </a:xfrm>
          <a:prstGeom prst="rect">
            <a:avLst/>
          </a:prstGeom>
          <a:ln>
            <a:solidFill>
              <a:schemeClr val="bg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91425" tIns="91425" rIns="91425" bIns="91425" anchor="ctr"/>
          <a:lstStyle>
            <a:lvl1pPr eaLnBrk="0" hangingPunct="0">
              <a:defRPr sz="1400">
                <a:solidFill>
                  <a:srgbClr val="000000"/>
                </a:solidFill>
                <a:latin typeface="Arial" pitchFamily="34" charset="0"/>
                <a:cs typeface="Arial" pitchFamily="34" charset="0"/>
                <a:sym typeface="Arial" pitchFamily="34" charset="0"/>
              </a:defRPr>
            </a:lvl1pPr>
            <a:lvl2pPr marL="37931725" indent="-37474525" eaLnBrk="0" hangingPunct="0">
              <a:defRPr sz="1400">
                <a:solidFill>
                  <a:srgbClr val="000000"/>
                </a:solidFill>
                <a:latin typeface="Arial" pitchFamily="34" charset="0"/>
                <a:cs typeface="Arial" pitchFamily="34" charset="0"/>
                <a:sym typeface="Arial" pitchFamily="34" charset="0"/>
              </a:defRPr>
            </a:lvl2pPr>
            <a:lvl3pPr eaLnBrk="0" hangingPunct="0">
              <a:defRPr sz="1400">
                <a:solidFill>
                  <a:srgbClr val="000000"/>
                </a:solidFill>
                <a:latin typeface="Arial" pitchFamily="34" charset="0"/>
                <a:cs typeface="Arial" pitchFamily="34" charset="0"/>
                <a:sym typeface="Arial" pitchFamily="34" charset="0"/>
              </a:defRPr>
            </a:lvl3pPr>
            <a:lvl4pPr eaLnBrk="0" hangingPunct="0">
              <a:defRPr sz="1400">
                <a:solidFill>
                  <a:srgbClr val="000000"/>
                </a:solidFill>
                <a:latin typeface="Arial" pitchFamily="34" charset="0"/>
                <a:cs typeface="Arial" pitchFamily="34" charset="0"/>
                <a:sym typeface="Arial" pitchFamily="34" charset="0"/>
              </a:defRPr>
            </a:lvl4pPr>
            <a:lvl5pPr eaLnBrk="0" hangingPunct="0">
              <a:defRPr sz="1400">
                <a:solidFill>
                  <a:srgbClr val="000000"/>
                </a:solidFill>
                <a:latin typeface="Arial" pitchFamily="34" charset="0"/>
                <a:cs typeface="Arial" pitchFamily="34" charset="0"/>
                <a:sym typeface="Arial" pitchFamily="34" charset="0"/>
              </a:defRPr>
            </a:lvl5pPr>
            <a:lvl6pPr marL="4572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600" b="1" dirty="0">
              <a:latin typeface="Arial" charset="0"/>
              <a:ea typeface="Arial" charset="0"/>
              <a:cs typeface="Arial" charset="0"/>
            </a:endParaRPr>
          </a:p>
          <a:p>
            <a:pPr algn="ctr" eaLnBrk="1" hangingPunct="1">
              <a:defRPr/>
            </a:pPr>
            <a:endParaRPr lang="en-US" altLang="en-US" sz="1600" b="1" dirty="0">
              <a:latin typeface="Arial" charset="0"/>
              <a:ea typeface="Arial" charset="0"/>
              <a:cs typeface="Arial" charset="0"/>
            </a:endParaRPr>
          </a:p>
          <a:p>
            <a:pPr algn="ctr" eaLnBrk="1" hangingPunct="1">
              <a:defRPr/>
            </a:pPr>
            <a:endParaRPr lang="en-US" altLang="en-US" sz="1600" b="1" dirty="0">
              <a:latin typeface="Arial" charset="0"/>
              <a:ea typeface="Arial" charset="0"/>
              <a:cs typeface="Arial" charset="0"/>
            </a:endParaRPr>
          </a:p>
          <a:p>
            <a:pPr algn="ctr" eaLnBrk="1" hangingPunct="1">
              <a:defRPr/>
            </a:pPr>
            <a:r>
              <a:rPr lang="en-US" altLang="en-US" sz="1800" b="1" dirty="0">
                <a:latin typeface="Arial" charset="0"/>
                <a:ea typeface="Arial" charset="0"/>
                <a:cs typeface="Arial" charset="0"/>
              </a:rPr>
              <a:t>Internalizing effects of homophobia/ </a:t>
            </a:r>
            <a:r>
              <a:rPr lang="en-US" altLang="en-US" sz="1800" b="1" dirty="0" err="1">
                <a:latin typeface="Arial" charset="0"/>
                <a:ea typeface="Arial" charset="0"/>
                <a:cs typeface="Arial" charset="0"/>
              </a:rPr>
              <a:t>transphobia</a:t>
            </a: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a:p>
            <a:pPr eaLnBrk="1" hangingPunct="1">
              <a:defRPr/>
            </a:pPr>
            <a:endParaRPr lang="en-US" altLang="en-US" sz="1600" dirty="0">
              <a:latin typeface="Arial" charset="0"/>
              <a:ea typeface="Arial" charset="0"/>
              <a:cs typeface="Arial" charset="0"/>
            </a:endParaRPr>
          </a:p>
          <a:p>
            <a:pPr eaLnBrk="1" hangingPunct="1">
              <a:buFont typeface="Arial" pitchFamily="34" charset="0"/>
              <a:buChar char="•"/>
              <a:defRPr/>
            </a:pPr>
            <a:endParaRPr lang="en-US" altLang="en-US" sz="1600" dirty="0">
              <a:latin typeface="Arial" charset="0"/>
              <a:ea typeface="Arial" charset="0"/>
              <a:cs typeface="Arial" charset="0"/>
            </a:endParaRPr>
          </a:p>
          <a:p>
            <a:pPr algn="ctr" eaLnBrk="1" hangingPunct="1">
              <a:defRPr/>
            </a:pPr>
            <a:endParaRPr lang="en-US" altLang="en-US" sz="1200" dirty="0">
              <a:latin typeface="Arial" charset="0"/>
              <a:ea typeface="Arial" charset="0"/>
              <a:cs typeface="Arial" charset="0"/>
            </a:endParaRPr>
          </a:p>
          <a:p>
            <a:pPr algn="ctr" eaLnBrk="1" hangingPunct="1">
              <a:defRPr/>
            </a:pPr>
            <a:endParaRPr lang="en-US" altLang="en-US" sz="1600" dirty="0">
              <a:latin typeface="Arial" charset="0"/>
              <a:ea typeface="Arial" charset="0"/>
              <a:cs typeface="Arial" charset="0"/>
            </a:endParaRPr>
          </a:p>
          <a:p>
            <a:pPr algn="ctr" eaLnBrk="1" hangingPunct="1">
              <a:defRPr/>
            </a:pPr>
            <a:endParaRPr lang="en-US" altLang="en-US" sz="1600" dirty="0">
              <a:latin typeface="Arial" charset="0"/>
              <a:ea typeface="Arial" charset="0"/>
              <a:cs typeface="Arial" charset="0"/>
            </a:endParaRPr>
          </a:p>
        </p:txBody>
      </p:sp>
      <p:sp>
        <p:nvSpPr>
          <p:cNvPr id="6" name="Shape 767"/>
          <p:cNvSpPr txBox="1"/>
          <p:nvPr/>
        </p:nvSpPr>
        <p:spPr bwMode="auto">
          <a:xfrm>
            <a:off x="2809875" y="3430588"/>
            <a:ext cx="1970088" cy="1141412"/>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lIns="91425" tIns="91425" rIns="91425" bIns="91425" anchor="ctr" anchorCtr="1"/>
          <a:lstStyle/>
          <a:p>
            <a:pPr algn="ctr">
              <a:defRPr/>
            </a:pPr>
            <a:r>
              <a:rPr lang="en-US" b="1" kern="0" dirty="0">
                <a:latin typeface="Arial" charset="0"/>
                <a:ea typeface="Arial" charset="0"/>
                <a:cs typeface="Arial" charset="0"/>
                <a:sym typeface="Arial"/>
              </a:rPr>
              <a:t>Decreased access to competent health services</a:t>
            </a:r>
          </a:p>
        </p:txBody>
      </p:sp>
      <p:cxnSp>
        <p:nvCxnSpPr>
          <p:cNvPr id="9" name="Shape 763"/>
          <p:cNvCxnSpPr>
            <a:cxnSpLocks noChangeShapeType="1"/>
          </p:cNvCxnSpPr>
          <p:nvPr/>
        </p:nvCxnSpPr>
        <p:spPr bwMode="auto">
          <a:xfrm flipV="1">
            <a:off x="3976689" y="2016126"/>
            <a:ext cx="2346325" cy="4762"/>
          </a:xfrm>
          <a:prstGeom prst="straightConnector1">
            <a:avLst/>
          </a:prstGeom>
          <a:noFill/>
          <a:ln w="25400">
            <a:solidFill>
              <a:schemeClr val="bg2">
                <a:lumMod val="50000"/>
              </a:schemeClr>
            </a:solidFill>
            <a:round/>
            <a:headEnd type="none" w="lg" len="lg"/>
            <a:tailEnd type="triangle" w="lg" len="lg"/>
          </a:ln>
          <a:effectLst>
            <a:outerShdw blurRad="63500" dist="20000" dir="5400000" rotWithShape="0">
              <a:srgbClr val="000000">
                <a:alpha val="37999"/>
              </a:srgbClr>
            </a:outerShdw>
          </a:effectLst>
        </p:spPr>
      </p:cxnSp>
      <p:cxnSp>
        <p:nvCxnSpPr>
          <p:cNvPr id="11" name="Shape 763"/>
          <p:cNvCxnSpPr>
            <a:cxnSpLocks noChangeShapeType="1"/>
          </p:cNvCxnSpPr>
          <p:nvPr/>
        </p:nvCxnSpPr>
        <p:spPr bwMode="auto">
          <a:xfrm rot="16200000" flipH="1">
            <a:off x="4904582" y="2928144"/>
            <a:ext cx="1217612" cy="1130300"/>
          </a:xfrm>
          <a:prstGeom prst="straightConnector1">
            <a:avLst/>
          </a:prstGeom>
          <a:noFill/>
          <a:ln w="25400">
            <a:solidFill>
              <a:schemeClr val="bg2">
                <a:lumMod val="50000"/>
              </a:schemeClr>
            </a:solidFill>
            <a:round/>
            <a:headEnd type="none" w="lg" len="lg"/>
            <a:tailEnd type="triangle" w="lg" len="lg"/>
          </a:ln>
          <a:effectLst>
            <a:outerShdw blurRad="63500" dist="20000" dir="5400000" rotWithShape="0">
              <a:srgbClr val="000000">
                <a:alpha val="37999"/>
              </a:srgbClr>
            </a:outerShdw>
          </a:effectLst>
        </p:spPr>
      </p:cxnSp>
      <p:cxnSp>
        <p:nvCxnSpPr>
          <p:cNvPr id="18" name="Shape 763"/>
          <p:cNvCxnSpPr>
            <a:cxnSpLocks noChangeShapeType="1"/>
          </p:cNvCxnSpPr>
          <p:nvPr/>
        </p:nvCxnSpPr>
        <p:spPr bwMode="auto">
          <a:xfrm rot="5400000">
            <a:off x="8085138" y="3357563"/>
            <a:ext cx="774700" cy="714375"/>
          </a:xfrm>
          <a:prstGeom prst="straightConnector1">
            <a:avLst/>
          </a:prstGeom>
          <a:noFill/>
          <a:ln w="25400">
            <a:solidFill>
              <a:schemeClr val="bg2">
                <a:lumMod val="50000"/>
              </a:schemeClr>
            </a:solidFill>
            <a:round/>
            <a:headEnd type="none" w="lg" len="lg"/>
            <a:tailEnd type="triangle" w="lg" len="lg"/>
          </a:ln>
          <a:effectLst>
            <a:outerShdw blurRad="63500" dist="20000" dir="5400000" rotWithShape="0">
              <a:srgbClr val="000000">
                <a:alpha val="37999"/>
              </a:srgbClr>
            </a:outerShdw>
          </a:effectLst>
        </p:spPr>
      </p:cxnSp>
      <p:sp>
        <p:nvSpPr>
          <p:cNvPr id="97300" name="TextBox 24"/>
          <p:cNvSpPr txBox="1">
            <a:spLocks noChangeArrowheads="1"/>
          </p:cNvSpPr>
          <p:nvPr/>
        </p:nvSpPr>
        <p:spPr bwMode="auto">
          <a:xfrm>
            <a:off x="5391150" y="1557339"/>
            <a:ext cx="364202" cy="646331"/>
          </a:xfrm>
          <a:prstGeom prst="rect">
            <a:avLst/>
          </a:prstGeom>
          <a:noFill/>
          <a:ln w="9525">
            <a:noFill/>
            <a:miter lim="800000"/>
            <a:headEnd/>
            <a:tailEnd/>
          </a:ln>
        </p:spPr>
        <p:txBody>
          <a:bodyPr wrap="none">
            <a:spAutoFit/>
          </a:bodyPr>
          <a:lstStyle/>
          <a:p>
            <a:r>
              <a:rPr lang="en-US" altLang="en-US" sz="3600" dirty="0">
                <a:latin typeface="Adobe Garamond Pro"/>
                <a:ea typeface="MS PGothic" pitchFamily="34" charset="-128"/>
              </a:rPr>
              <a:t>*</a:t>
            </a:r>
          </a:p>
        </p:txBody>
      </p:sp>
      <p:sp>
        <p:nvSpPr>
          <p:cNvPr id="97301" name="TextBox 26"/>
          <p:cNvSpPr txBox="1">
            <a:spLocks noChangeArrowheads="1"/>
          </p:cNvSpPr>
          <p:nvPr/>
        </p:nvSpPr>
        <p:spPr bwMode="auto">
          <a:xfrm>
            <a:off x="5280026" y="2970214"/>
            <a:ext cx="582613" cy="646331"/>
          </a:xfrm>
          <a:prstGeom prst="rect">
            <a:avLst/>
          </a:prstGeom>
          <a:noFill/>
          <a:ln w="9525">
            <a:solidFill>
              <a:schemeClr val="bg2"/>
            </a:solidFill>
            <a:miter lim="800000"/>
            <a:headEnd/>
            <a:tailEnd/>
          </a:ln>
        </p:spPr>
        <p:txBody>
          <a:bodyPr>
            <a:spAutoFit/>
          </a:bodyPr>
          <a:lstStyle/>
          <a:p>
            <a:r>
              <a:rPr lang="en-US" altLang="en-US" sz="3600" dirty="0">
                <a:latin typeface="Adobe Garamond Pro"/>
                <a:ea typeface="MS PGothic" pitchFamily="34" charset="-128"/>
              </a:rPr>
              <a:t>*</a:t>
            </a:r>
          </a:p>
        </p:txBody>
      </p:sp>
      <p:sp>
        <p:nvSpPr>
          <p:cNvPr id="97302" name="TextBox 27"/>
          <p:cNvSpPr txBox="1">
            <a:spLocks noChangeArrowheads="1"/>
          </p:cNvSpPr>
          <p:nvPr/>
        </p:nvSpPr>
        <p:spPr bwMode="auto">
          <a:xfrm flipH="1">
            <a:off x="6673328" y="3376594"/>
            <a:ext cx="520700" cy="646331"/>
          </a:xfrm>
          <a:prstGeom prst="rect">
            <a:avLst/>
          </a:prstGeom>
          <a:noFill/>
          <a:ln w="9525">
            <a:solidFill>
              <a:schemeClr val="bg2"/>
            </a:solidFill>
            <a:miter lim="800000"/>
            <a:headEnd/>
            <a:tailEnd/>
          </a:ln>
        </p:spPr>
        <p:txBody>
          <a:bodyPr>
            <a:spAutoFit/>
          </a:bodyPr>
          <a:lstStyle/>
          <a:p>
            <a:r>
              <a:rPr lang="en-US" altLang="en-US" sz="3600" dirty="0">
                <a:latin typeface="Adobe Garamond Pro"/>
                <a:ea typeface="MS PGothic" pitchFamily="34" charset="-128"/>
              </a:rPr>
              <a:t>*</a:t>
            </a:r>
          </a:p>
        </p:txBody>
      </p:sp>
      <p:sp>
        <p:nvSpPr>
          <p:cNvPr id="97303" name="TextBox 28"/>
          <p:cNvSpPr txBox="1">
            <a:spLocks noChangeArrowheads="1"/>
          </p:cNvSpPr>
          <p:nvPr/>
        </p:nvSpPr>
        <p:spPr bwMode="auto">
          <a:xfrm>
            <a:off x="8459788" y="3527426"/>
            <a:ext cx="254000" cy="646331"/>
          </a:xfrm>
          <a:prstGeom prst="rect">
            <a:avLst/>
          </a:prstGeom>
          <a:noFill/>
          <a:ln w="9525">
            <a:noFill/>
            <a:miter lim="800000"/>
            <a:headEnd/>
            <a:tailEnd/>
          </a:ln>
        </p:spPr>
        <p:txBody>
          <a:bodyPr>
            <a:spAutoFit/>
          </a:bodyPr>
          <a:lstStyle/>
          <a:p>
            <a:r>
              <a:rPr lang="en-US" altLang="en-US" sz="3600" dirty="0">
                <a:latin typeface="Adobe Garamond Pro"/>
                <a:ea typeface="MS PGothic" pitchFamily="34" charset="-128"/>
              </a:rPr>
              <a:t>*</a:t>
            </a:r>
          </a:p>
        </p:txBody>
      </p:sp>
      <p:sp>
        <p:nvSpPr>
          <p:cNvPr id="36" name="TextBox 35"/>
          <p:cNvSpPr txBox="1"/>
          <p:nvPr/>
        </p:nvSpPr>
        <p:spPr bwMode="auto">
          <a:xfrm>
            <a:off x="5943600" y="4191000"/>
            <a:ext cx="4038600" cy="2185214"/>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1400">
                <a:solidFill>
                  <a:srgbClr val="000000"/>
                </a:solidFill>
                <a:latin typeface="Arial" pitchFamily="34" charset="0"/>
                <a:cs typeface="Arial" pitchFamily="34" charset="0"/>
                <a:sym typeface="Arial" pitchFamily="34" charset="0"/>
              </a:defRPr>
            </a:lvl1pPr>
            <a:lvl2pPr eaLnBrk="0" hangingPunct="0">
              <a:defRPr sz="1400">
                <a:solidFill>
                  <a:srgbClr val="000000"/>
                </a:solidFill>
                <a:latin typeface="Arial" pitchFamily="34" charset="0"/>
                <a:cs typeface="Arial" pitchFamily="34" charset="0"/>
                <a:sym typeface="Arial" pitchFamily="34" charset="0"/>
              </a:defRPr>
            </a:lvl2pPr>
            <a:lvl3pPr eaLnBrk="0" hangingPunct="0">
              <a:defRPr sz="1400">
                <a:solidFill>
                  <a:srgbClr val="000000"/>
                </a:solidFill>
                <a:latin typeface="Arial" pitchFamily="34" charset="0"/>
                <a:cs typeface="Arial" pitchFamily="34" charset="0"/>
                <a:sym typeface="Arial" pitchFamily="34" charset="0"/>
              </a:defRPr>
            </a:lvl3pPr>
            <a:lvl4pPr eaLnBrk="0" hangingPunct="0">
              <a:defRPr sz="1400">
                <a:solidFill>
                  <a:srgbClr val="000000"/>
                </a:solidFill>
                <a:latin typeface="Arial" pitchFamily="34" charset="0"/>
                <a:cs typeface="Arial" pitchFamily="34" charset="0"/>
                <a:sym typeface="Arial" pitchFamily="34" charset="0"/>
              </a:defRPr>
            </a:lvl4pPr>
            <a:lvl5pPr eaLnBrk="0" hangingPunct="0">
              <a:defRPr sz="1400">
                <a:solidFill>
                  <a:srgbClr val="000000"/>
                </a:solidFill>
                <a:latin typeface="Arial" pitchFamily="34" charset="0"/>
                <a:cs typeface="Arial" pitchFamily="34" charset="0"/>
                <a:sym typeface="Arial" pitchFamily="34" charset="0"/>
              </a:defRPr>
            </a:lvl5pPr>
            <a:lvl6pPr marL="4572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altLang="en-US" sz="1800" b="1" dirty="0">
                <a:latin typeface="Arial" charset="0"/>
                <a:ea typeface="Arial" charset="0"/>
                <a:cs typeface="Arial" charset="0"/>
              </a:rPr>
              <a:t>Poor health outcomes</a:t>
            </a:r>
          </a:p>
          <a:p>
            <a:pPr lvl="1" eaLnBrk="1" hangingPunct="1">
              <a:buFont typeface="Arial" pitchFamily="34" charset="0"/>
              <a:buChar char="•"/>
              <a:defRPr/>
            </a:pPr>
            <a:r>
              <a:rPr lang="en-US" altLang="en-US" sz="1600" dirty="0">
                <a:latin typeface="Arial" charset="0"/>
                <a:ea typeface="Arial" charset="0"/>
                <a:cs typeface="Arial" charset="0"/>
              </a:rPr>
              <a:t> No screening</a:t>
            </a:r>
          </a:p>
          <a:p>
            <a:pPr lvl="1" eaLnBrk="1" hangingPunct="1">
              <a:buFont typeface="Arial" pitchFamily="34" charset="0"/>
              <a:buChar char="•"/>
              <a:defRPr/>
            </a:pPr>
            <a:r>
              <a:rPr lang="en-US" altLang="en-US" sz="1600" dirty="0">
                <a:latin typeface="Arial" charset="0"/>
                <a:ea typeface="Arial" charset="0"/>
                <a:cs typeface="Arial" charset="0"/>
              </a:rPr>
              <a:t> Low compliance</a:t>
            </a:r>
          </a:p>
          <a:p>
            <a:pPr lvl="1" eaLnBrk="1" hangingPunct="1">
              <a:buFont typeface="Arial" pitchFamily="34" charset="0"/>
              <a:buChar char="•"/>
              <a:defRPr/>
            </a:pPr>
            <a:r>
              <a:rPr lang="en-US" altLang="en-US" sz="1600" dirty="0">
                <a:latin typeface="Arial" charset="0"/>
                <a:ea typeface="Arial" charset="0"/>
                <a:cs typeface="Arial" charset="0"/>
              </a:rPr>
              <a:t> Present late in disease</a:t>
            </a:r>
          </a:p>
          <a:p>
            <a:pPr lvl="1" eaLnBrk="1" hangingPunct="1">
              <a:buFont typeface="Arial" pitchFamily="34" charset="0"/>
              <a:buChar char="•"/>
              <a:defRPr/>
            </a:pPr>
            <a:r>
              <a:rPr lang="en-US" altLang="en-US" sz="1600" dirty="0">
                <a:latin typeface="Arial" charset="0"/>
                <a:ea typeface="Arial" charset="0"/>
                <a:cs typeface="Arial" charset="0"/>
              </a:rPr>
              <a:t> Unsafe sex</a:t>
            </a:r>
          </a:p>
          <a:p>
            <a:pPr algn="ctr" eaLnBrk="1" hangingPunct="1">
              <a:defRPr/>
            </a:pPr>
            <a:r>
              <a:rPr lang="en-US" altLang="en-US" sz="1800" b="1" dirty="0">
                <a:latin typeface="Arial" charset="0"/>
                <a:ea typeface="Arial" charset="0"/>
                <a:cs typeface="Arial" charset="0"/>
              </a:rPr>
              <a:t>Poor psychological outcomes</a:t>
            </a:r>
          </a:p>
          <a:p>
            <a:pPr algn="ctr" eaLnBrk="1" hangingPunct="1">
              <a:defRPr/>
            </a:pPr>
            <a:endParaRPr lang="en-US" altLang="en-US" sz="1800" b="1" dirty="0">
              <a:latin typeface="Arial" charset="0"/>
              <a:ea typeface="Arial" charset="0"/>
              <a:cs typeface="Arial" charset="0"/>
            </a:endParaRPr>
          </a:p>
          <a:p>
            <a:pPr algn="ctr" eaLnBrk="1" hangingPunct="1">
              <a:defRPr/>
            </a:pPr>
            <a:endParaRPr lang="en-US" altLang="en-US" sz="1800" b="1" dirty="0">
              <a:latin typeface="Arial" charset="0"/>
              <a:ea typeface="Arial" charset="0"/>
              <a:cs typeface="Arial" charset="0"/>
            </a:endParaRPr>
          </a:p>
        </p:txBody>
      </p:sp>
      <p:sp>
        <p:nvSpPr>
          <p:cNvPr id="97285" name="Shape 771"/>
          <p:cNvSpPr txBox="1">
            <a:spLocks noChangeArrowheads="1"/>
          </p:cNvSpPr>
          <p:nvPr/>
        </p:nvSpPr>
        <p:spPr bwMode="auto">
          <a:xfrm>
            <a:off x="1159104" y="5656852"/>
            <a:ext cx="3926453" cy="1050925"/>
          </a:xfrm>
          <a:prstGeom prst="rect">
            <a:avLst/>
          </a:prstGeom>
          <a:solidFill>
            <a:schemeClr val="bg1"/>
          </a:solidFill>
          <a:ln w="9525">
            <a:solidFill>
              <a:schemeClr val="bg2"/>
            </a:solidFill>
            <a:miter lim="800000"/>
            <a:headEnd/>
            <a:tailEnd/>
          </a:ln>
        </p:spPr>
        <p:txBody>
          <a:bodyPr lIns="91425" tIns="91425" rIns="91425" bIns="91425"/>
          <a:lstStyle/>
          <a:p>
            <a:pPr>
              <a:spcAft>
                <a:spcPts val="1200"/>
              </a:spcAft>
            </a:pPr>
            <a:r>
              <a:rPr lang="en-US" altLang="en-US" sz="2800" dirty="0">
                <a:solidFill>
                  <a:schemeClr val="bg2">
                    <a:lumMod val="75000"/>
                  </a:schemeClr>
                </a:solidFill>
                <a:latin typeface="Arial" charset="0"/>
                <a:ea typeface="Arial" charset="0"/>
                <a:cs typeface="Arial" charset="0"/>
              </a:rPr>
              <a:t>*</a:t>
            </a:r>
            <a:r>
              <a:rPr lang="en-US" altLang="en-US" dirty="0">
                <a:solidFill>
                  <a:schemeClr val="bg2">
                    <a:lumMod val="75000"/>
                  </a:schemeClr>
                </a:solidFill>
                <a:latin typeface="Arial" charset="0"/>
                <a:ea typeface="Arial" charset="0"/>
                <a:cs typeface="Arial" charset="0"/>
              </a:rPr>
              <a:t> </a:t>
            </a:r>
            <a:r>
              <a:rPr lang="en-US" altLang="en-US" i="1" dirty="0">
                <a:solidFill>
                  <a:schemeClr val="bg2">
                    <a:lumMod val="75000"/>
                  </a:schemeClr>
                </a:solidFill>
                <a:latin typeface="Arial" charset="0"/>
                <a:ea typeface="Arial" charset="0"/>
                <a:cs typeface="Arial" charset="0"/>
              </a:rPr>
              <a:t>Where culturally competent medical and mental health care can be a mitigating factor</a:t>
            </a:r>
          </a:p>
          <a:p>
            <a:endParaRPr lang="en-US" altLang="en-US" sz="1600" dirty="0">
              <a:solidFill>
                <a:schemeClr val="accent4"/>
              </a:solidFill>
              <a:latin typeface="Arial" charset="0"/>
              <a:ea typeface="Arial" charset="0"/>
              <a:cs typeface="Arial" charset="0"/>
            </a:endParaRPr>
          </a:p>
        </p:txBody>
      </p:sp>
      <p:cxnSp>
        <p:nvCxnSpPr>
          <p:cNvPr id="17" name="Straight Arrow Connector 16"/>
          <p:cNvCxnSpPr>
            <a:cxnSpLocks noChangeShapeType="1"/>
          </p:cNvCxnSpPr>
          <p:nvPr/>
        </p:nvCxnSpPr>
        <p:spPr bwMode="auto">
          <a:xfrm flipV="1">
            <a:off x="4779964" y="3327400"/>
            <a:ext cx="611187" cy="420688"/>
          </a:xfrm>
          <a:prstGeom prst="straightConnector1">
            <a:avLst/>
          </a:prstGeom>
          <a:noFill/>
          <a:ln w="25400">
            <a:solidFill>
              <a:schemeClr val="bg2">
                <a:lumMod val="50000"/>
              </a:schemeClr>
            </a:solidFill>
            <a:round/>
            <a:headEnd/>
            <a:tailEnd type="arrow" w="med" len="med"/>
          </a:ln>
          <a:effectLst>
            <a:outerShdw blurRad="63500" dist="20000" dir="5400000" rotWithShape="0">
              <a:srgbClr val="000000">
                <a:alpha val="37999"/>
              </a:srgbClr>
            </a:outerShdw>
          </a:effectLst>
        </p:spPr>
      </p:cxnSp>
      <p:graphicFrame>
        <p:nvGraphicFramePr>
          <p:cNvPr id="26" name="Table 25"/>
          <p:cNvGraphicFramePr>
            <a:graphicFrameLocks noGrp="1"/>
          </p:cNvGraphicFramePr>
          <p:nvPr>
            <p:extLst>
              <p:ext uri="{D42A27DB-BD31-4B8C-83A1-F6EECF244321}">
                <p14:modId xmlns:p14="http://schemas.microsoft.com/office/powerpoint/2010/main" val="164077029"/>
              </p:ext>
            </p:extLst>
          </p:nvPr>
        </p:nvGraphicFramePr>
        <p:xfrm>
          <a:off x="6890674" y="1244792"/>
          <a:ext cx="4235450" cy="1737346"/>
        </p:xfrm>
        <a:graphic>
          <a:graphicData uri="http://schemas.openxmlformats.org/drawingml/2006/table">
            <a:tbl>
              <a:tblPr/>
              <a:tblGrid>
                <a:gridCol w="2225092">
                  <a:extLst>
                    <a:ext uri="{9D8B030D-6E8A-4147-A177-3AD203B41FA5}">
                      <a16:colId xmlns="" xmlns:a16="http://schemas.microsoft.com/office/drawing/2014/main" val="20000"/>
                    </a:ext>
                  </a:extLst>
                </a:gridCol>
                <a:gridCol w="2010358">
                  <a:extLst>
                    <a:ext uri="{9D8B030D-6E8A-4147-A177-3AD203B41FA5}">
                      <a16:colId xmlns="" xmlns:a16="http://schemas.microsoft.com/office/drawing/2014/main" val="20001"/>
                    </a:ext>
                  </a:extLst>
                </a:gridCol>
              </a:tblGrid>
              <a:tr h="1711628">
                <a:tc>
                  <a:txBody>
                    <a:bodyPr/>
                    <a:lstStyle>
                      <a:lvl1pPr eaLnBrk="0" hangingPunct="0">
                        <a:spcBef>
                          <a:spcPts val="800"/>
                        </a:spcBef>
                        <a:buFont typeface="Arial" pitchFamily="34" charset="0"/>
                        <a:defRPr sz="1400" b="1">
                          <a:solidFill>
                            <a:schemeClr val="tx1"/>
                          </a:solidFill>
                          <a:latin typeface="Franklin Gothic Book" pitchFamily="34" charset="0"/>
                          <a:ea typeface="ＭＳ Ｐゴシック" pitchFamily="34" charset="-128"/>
                        </a:defRPr>
                      </a:lvl1pPr>
                      <a:lvl2pPr marL="37931725" indent="-37474525" eaLnBrk="0" hangingPunct="0">
                        <a:spcBef>
                          <a:spcPts val="300"/>
                        </a:spcBef>
                        <a:buClr>
                          <a:schemeClr val="accent2"/>
                        </a:buClr>
                        <a:buFont typeface="Wingdings" pitchFamily="2" charset="2"/>
                        <a:defRPr sz="1400">
                          <a:solidFill>
                            <a:schemeClr val="tx1"/>
                          </a:solidFill>
                          <a:latin typeface="Franklin Gothic Book" pitchFamily="34" charset="0"/>
                          <a:ea typeface="ＭＳ Ｐゴシック" pitchFamily="34" charset="-128"/>
                        </a:defRPr>
                      </a:lvl2pPr>
                      <a:lvl3pPr eaLnBrk="0" hangingPunct="0">
                        <a:spcBef>
                          <a:spcPts val="300"/>
                        </a:spcBef>
                        <a:defRPr sz="1400">
                          <a:solidFill>
                            <a:schemeClr val="tx1"/>
                          </a:solidFill>
                          <a:latin typeface="Franklin Gothic Book" pitchFamily="34" charset="0"/>
                          <a:ea typeface="ＭＳ Ｐゴシック" pitchFamily="34" charset="-128"/>
                        </a:defRPr>
                      </a:lvl3pPr>
                      <a:lvl4pPr eaLnBrk="0" hangingPunct="0">
                        <a:spcBef>
                          <a:spcPts val="300"/>
                        </a:spcBef>
                        <a:defRPr sz="1400">
                          <a:solidFill>
                            <a:schemeClr val="tx1"/>
                          </a:solidFill>
                          <a:latin typeface="Franklin Gothic Book" pitchFamily="34" charset="0"/>
                          <a:ea typeface="ＭＳ Ｐゴシック" pitchFamily="34" charset="-128"/>
                        </a:defRPr>
                      </a:lvl4pPr>
                      <a:lvl5pPr eaLnBrk="0" hangingPunct="0">
                        <a:spcBef>
                          <a:spcPts val="300"/>
                        </a:spcBef>
                        <a:defRPr sz="1400">
                          <a:solidFill>
                            <a:schemeClr val="tx1"/>
                          </a:solidFill>
                          <a:latin typeface="Franklin Gothic Book" pitchFamily="34" charset="0"/>
                          <a:ea typeface="ＭＳ Ｐゴシック" pitchFamily="34" charset="-128"/>
                        </a:defRPr>
                      </a:lvl5pPr>
                      <a:lvl6pPr marL="4572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6pPr>
                      <a:lvl7pPr marL="9144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7pPr>
                      <a:lvl8pPr marL="13716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8pPr>
                      <a:lvl9pPr marL="18288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Stigma</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Shame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Isolation</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Stress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Depression</a:t>
                      </a:r>
                    </a:p>
                  </a:txBody>
                  <a:tcPr marT="45713" marB="45713" horzOverflow="overflow">
                    <a:lnL>
                      <a:noFill/>
                    </a:lnL>
                    <a:lnR>
                      <a:noFill/>
                    </a:lnR>
                    <a:lnT>
                      <a:noFill/>
                    </a:lnT>
                    <a:lnB>
                      <a:noFill/>
                    </a:lnB>
                    <a:lnTlToBr>
                      <a:noFill/>
                    </a:lnTlToBr>
                    <a:lnBlToTr>
                      <a:noFill/>
                    </a:lnBlToTr>
                    <a:noFill/>
                  </a:tcPr>
                </a:tc>
                <a:tc>
                  <a:txBody>
                    <a:bodyPr/>
                    <a:lstStyle>
                      <a:lvl1pPr eaLnBrk="0" hangingPunct="0">
                        <a:spcBef>
                          <a:spcPts val="800"/>
                        </a:spcBef>
                        <a:buFont typeface="Arial" pitchFamily="34" charset="0"/>
                        <a:defRPr sz="1400" b="1">
                          <a:solidFill>
                            <a:schemeClr val="tx1"/>
                          </a:solidFill>
                          <a:latin typeface="Franklin Gothic Book" pitchFamily="34" charset="0"/>
                          <a:ea typeface="ＭＳ Ｐゴシック" pitchFamily="34" charset="-128"/>
                        </a:defRPr>
                      </a:lvl1pPr>
                      <a:lvl2pPr marL="37931725" indent="-37474525" eaLnBrk="0" hangingPunct="0">
                        <a:spcBef>
                          <a:spcPts val="300"/>
                        </a:spcBef>
                        <a:buClr>
                          <a:schemeClr val="accent2"/>
                        </a:buClr>
                        <a:buFont typeface="Wingdings" pitchFamily="2" charset="2"/>
                        <a:defRPr sz="1400">
                          <a:solidFill>
                            <a:schemeClr val="tx1"/>
                          </a:solidFill>
                          <a:latin typeface="Franklin Gothic Book" pitchFamily="34" charset="0"/>
                          <a:ea typeface="ＭＳ Ｐゴシック" pitchFamily="34" charset="-128"/>
                        </a:defRPr>
                      </a:lvl2pPr>
                      <a:lvl3pPr eaLnBrk="0" hangingPunct="0">
                        <a:spcBef>
                          <a:spcPts val="300"/>
                        </a:spcBef>
                        <a:defRPr sz="1400">
                          <a:solidFill>
                            <a:schemeClr val="tx1"/>
                          </a:solidFill>
                          <a:latin typeface="Franklin Gothic Book" pitchFamily="34" charset="0"/>
                          <a:ea typeface="ＭＳ Ｐゴシック" pitchFamily="34" charset="-128"/>
                        </a:defRPr>
                      </a:lvl3pPr>
                      <a:lvl4pPr eaLnBrk="0" hangingPunct="0">
                        <a:spcBef>
                          <a:spcPts val="300"/>
                        </a:spcBef>
                        <a:defRPr sz="1400">
                          <a:solidFill>
                            <a:schemeClr val="tx1"/>
                          </a:solidFill>
                          <a:latin typeface="Franklin Gothic Book" pitchFamily="34" charset="0"/>
                          <a:ea typeface="ＭＳ Ｐゴシック" pitchFamily="34" charset="-128"/>
                        </a:defRPr>
                      </a:lvl4pPr>
                      <a:lvl5pPr eaLnBrk="0" hangingPunct="0">
                        <a:spcBef>
                          <a:spcPts val="300"/>
                        </a:spcBef>
                        <a:defRPr sz="1400">
                          <a:solidFill>
                            <a:schemeClr val="tx1"/>
                          </a:solidFill>
                          <a:latin typeface="Franklin Gothic Book" pitchFamily="34" charset="0"/>
                          <a:ea typeface="ＭＳ Ｐゴシック" pitchFamily="34" charset="-128"/>
                        </a:defRPr>
                      </a:lvl5pPr>
                      <a:lvl6pPr marL="4572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6pPr>
                      <a:lvl7pPr marL="9144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7pPr>
                      <a:lvl8pPr marL="13716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8pPr>
                      <a:lvl9pPr marL="18288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kern="1200" cap="none" normalizeH="0" baseline="0" dirty="0">
                          <a:ln>
                            <a:noFill/>
                          </a:ln>
                          <a:solidFill>
                            <a:schemeClr val="tx1"/>
                          </a:solidFill>
                          <a:effectLst/>
                          <a:latin typeface="Franklin Gothic Book" pitchFamily="34" charset="0"/>
                          <a:ea typeface="ＭＳ Ｐゴシック" pitchFamily="34" charset="-128"/>
                          <a:cs typeface="Arial" pitchFamily="34" charset="0"/>
                          <a:sym typeface="Arial" pitchFamily="34" charset="0"/>
                        </a:rPr>
                        <a:t> Anxiety</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kern="1200" cap="none" normalizeH="0" baseline="0" dirty="0">
                          <a:ln>
                            <a:noFill/>
                          </a:ln>
                          <a:solidFill>
                            <a:schemeClr val="tx1"/>
                          </a:solidFill>
                          <a:effectLst/>
                          <a:latin typeface="Franklin Gothic Book" pitchFamily="34" charset="0"/>
                          <a:ea typeface="ＭＳ Ｐゴシック" pitchFamily="34" charset="-128"/>
                          <a:cs typeface="Arial" pitchFamily="34" charset="0"/>
                          <a:sym typeface="Arial" pitchFamily="34" charset="0"/>
                        </a:rPr>
                        <a:t> Low self-esteem</a:t>
                      </a:r>
                      <a:endPar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(Resiliency)</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 (Better coping strategies)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endParaRPr>
                    </a:p>
                  </a:txBody>
                  <a:tcPr marT="45713" marB="45713"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27" name="Table 26"/>
          <p:cNvGraphicFramePr>
            <a:graphicFrameLocks noGrp="1"/>
          </p:cNvGraphicFramePr>
          <p:nvPr/>
        </p:nvGraphicFramePr>
        <p:xfrm>
          <a:off x="6019800" y="5791270"/>
          <a:ext cx="3733800" cy="822890"/>
        </p:xfrm>
        <a:graphic>
          <a:graphicData uri="http://schemas.openxmlformats.org/drawingml/2006/table">
            <a:tbl>
              <a:tblPr/>
              <a:tblGrid>
                <a:gridCol w="1483558">
                  <a:extLst>
                    <a:ext uri="{9D8B030D-6E8A-4147-A177-3AD203B41FA5}">
                      <a16:colId xmlns="" xmlns:a16="http://schemas.microsoft.com/office/drawing/2014/main" val="20000"/>
                    </a:ext>
                  </a:extLst>
                </a:gridCol>
                <a:gridCol w="2250242">
                  <a:extLst>
                    <a:ext uri="{9D8B030D-6E8A-4147-A177-3AD203B41FA5}">
                      <a16:colId xmlns="" xmlns:a16="http://schemas.microsoft.com/office/drawing/2014/main" val="20001"/>
                    </a:ext>
                  </a:extLst>
                </a:gridCol>
              </a:tblGrid>
              <a:tr h="822325">
                <a:tc>
                  <a:txBody>
                    <a:bodyPr/>
                    <a:lstStyle>
                      <a:lvl1pPr marL="171450" indent="-171450" eaLnBrk="0" hangingPunct="0">
                        <a:spcBef>
                          <a:spcPts val="800"/>
                        </a:spcBef>
                        <a:buFont typeface="Arial" pitchFamily="34" charset="0"/>
                        <a:defRPr sz="1400" b="1">
                          <a:solidFill>
                            <a:schemeClr val="tx1"/>
                          </a:solidFill>
                          <a:latin typeface="Franklin Gothic Book" pitchFamily="34" charset="0"/>
                          <a:ea typeface="ＭＳ Ｐゴシック" pitchFamily="34" charset="-128"/>
                        </a:defRPr>
                      </a:lvl1pPr>
                      <a:lvl2pPr marL="37931725" indent="-37474525" eaLnBrk="0" hangingPunct="0">
                        <a:spcBef>
                          <a:spcPts val="300"/>
                        </a:spcBef>
                        <a:buClr>
                          <a:schemeClr val="accent2"/>
                        </a:buClr>
                        <a:buFont typeface="Wingdings" pitchFamily="2" charset="2"/>
                        <a:defRPr sz="1400">
                          <a:solidFill>
                            <a:schemeClr val="tx1"/>
                          </a:solidFill>
                          <a:latin typeface="Franklin Gothic Book" pitchFamily="34" charset="0"/>
                          <a:ea typeface="ＭＳ Ｐゴシック" pitchFamily="34" charset="-128"/>
                        </a:defRPr>
                      </a:lvl2pPr>
                      <a:lvl3pPr eaLnBrk="0" hangingPunct="0">
                        <a:spcBef>
                          <a:spcPts val="300"/>
                        </a:spcBef>
                        <a:defRPr sz="1400">
                          <a:solidFill>
                            <a:schemeClr val="tx1"/>
                          </a:solidFill>
                          <a:latin typeface="Franklin Gothic Book" pitchFamily="34" charset="0"/>
                          <a:ea typeface="ＭＳ Ｐゴシック" pitchFamily="34" charset="-128"/>
                        </a:defRPr>
                      </a:lvl3pPr>
                      <a:lvl4pPr eaLnBrk="0" hangingPunct="0">
                        <a:spcBef>
                          <a:spcPts val="300"/>
                        </a:spcBef>
                        <a:defRPr sz="1400">
                          <a:solidFill>
                            <a:schemeClr val="tx1"/>
                          </a:solidFill>
                          <a:latin typeface="Franklin Gothic Book" pitchFamily="34" charset="0"/>
                          <a:ea typeface="ＭＳ Ｐゴシック" pitchFamily="34" charset="-128"/>
                        </a:defRPr>
                      </a:lvl4pPr>
                      <a:lvl5pPr eaLnBrk="0" hangingPunct="0">
                        <a:spcBef>
                          <a:spcPts val="300"/>
                        </a:spcBef>
                        <a:defRPr sz="1400">
                          <a:solidFill>
                            <a:schemeClr val="tx1"/>
                          </a:solidFill>
                          <a:latin typeface="Franklin Gothic Book" pitchFamily="34" charset="0"/>
                          <a:ea typeface="ＭＳ Ｐゴシック" pitchFamily="34" charset="-128"/>
                        </a:defRPr>
                      </a:lvl5pPr>
                      <a:lvl6pPr marL="4572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6pPr>
                      <a:lvl7pPr marL="9144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7pPr>
                      <a:lvl8pPr marL="13716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8pPr>
                      <a:lvl9pPr marL="18288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Suicide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Unsafe sex</a:t>
                      </a:r>
                    </a:p>
                    <a:p>
                      <a:pPr marL="171450" marR="0" lvl="0" indent="-17145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endParaRPr>
                    </a:p>
                  </a:txBody>
                  <a:tcPr marT="45685" marB="45685" horzOverflow="overflow">
                    <a:lnL>
                      <a:noFill/>
                    </a:lnL>
                    <a:lnR>
                      <a:noFill/>
                    </a:lnR>
                    <a:lnT>
                      <a:noFill/>
                    </a:lnT>
                    <a:lnB>
                      <a:noFill/>
                    </a:lnB>
                    <a:lnTlToBr>
                      <a:noFill/>
                    </a:lnTlToBr>
                    <a:lnBlToTr>
                      <a:noFill/>
                    </a:lnBlToTr>
                    <a:noFill/>
                  </a:tcPr>
                </a:tc>
                <a:tc>
                  <a:txBody>
                    <a:bodyPr/>
                    <a:lstStyle>
                      <a:lvl1pPr marL="171450" indent="-171450" eaLnBrk="0" hangingPunct="0">
                        <a:spcBef>
                          <a:spcPts val="800"/>
                        </a:spcBef>
                        <a:buFont typeface="Arial" pitchFamily="34" charset="0"/>
                        <a:defRPr sz="1400" b="1">
                          <a:solidFill>
                            <a:schemeClr val="tx1"/>
                          </a:solidFill>
                          <a:latin typeface="Franklin Gothic Book" pitchFamily="34" charset="0"/>
                          <a:ea typeface="ＭＳ Ｐゴシック" pitchFamily="34" charset="-128"/>
                        </a:defRPr>
                      </a:lvl1pPr>
                      <a:lvl2pPr marL="37931725" indent="-37474525" eaLnBrk="0" hangingPunct="0">
                        <a:spcBef>
                          <a:spcPts val="300"/>
                        </a:spcBef>
                        <a:buClr>
                          <a:schemeClr val="accent2"/>
                        </a:buClr>
                        <a:buFont typeface="Wingdings" pitchFamily="2" charset="2"/>
                        <a:defRPr sz="1400">
                          <a:solidFill>
                            <a:schemeClr val="tx1"/>
                          </a:solidFill>
                          <a:latin typeface="Franklin Gothic Book" pitchFamily="34" charset="0"/>
                          <a:ea typeface="ＭＳ Ｐゴシック" pitchFamily="34" charset="-128"/>
                        </a:defRPr>
                      </a:lvl2pPr>
                      <a:lvl3pPr eaLnBrk="0" hangingPunct="0">
                        <a:spcBef>
                          <a:spcPts val="300"/>
                        </a:spcBef>
                        <a:defRPr sz="1400">
                          <a:solidFill>
                            <a:schemeClr val="tx1"/>
                          </a:solidFill>
                          <a:latin typeface="Franklin Gothic Book" pitchFamily="34" charset="0"/>
                          <a:ea typeface="ＭＳ Ｐゴシック" pitchFamily="34" charset="-128"/>
                        </a:defRPr>
                      </a:lvl3pPr>
                      <a:lvl4pPr eaLnBrk="0" hangingPunct="0">
                        <a:spcBef>
                          <a:spcPts val="300"/>
                        </a:spcBef>
                        <a:defRPr sz="1400">
                          <a:solidFill>
                            <a:schemeClr val="tx1"/>
                          </a:solidFill>
                          <a:latin typeface="Franklin Gothic Book" pitchFamily="34" charset="0"/>
                          <a:ea typeface="ＭＳ Ｐゴシック" pitchFamily="34" charset="-128"/>
                        </a:defRPr>
                      </a:lvl4pPr>
                      <a:lvl5pPr eaLnBrk="0" hangingPunct="0">
                        <a:spcBef>
                          <a:spcPts val="300"/>
                        </a:spcBef>
                        <a:defRPr sz="1400">
                          <a:solidFill>
                            <a:schemeClr val="tx1"/>
                          </a:solidFill>
                          <a:latin typeface="Franklin Gothic Book" pitchFamily="34" charset="0"/>
                          <a:ea typeface="ＭＳ Ｐゴシック" pitchFamily="34" charset="-128"/>
                        </a:defRPr>
                      </a:lvl5pPr>
                      <a:lvl6pPr marL="4572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6pPr>
                      <a:lvl7pPr marL="9144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7pPr>
                      <a:lvl8pPr marL="13716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8pPr>
                      <a:lvl9pPr marL="1828800" eaLnBrk="0" fontAlgn="base" hangingPunct="0">
                        <a:spcBef>
                          <a:spcPts val="300"/>
                        </a:spcBef>
                        <a:spcAft>
                          <a:spcPct val="0"/>
                        </a:spcAft>
                        <a:defRPr sz="1400">
                          <a:solidFill>
                            <a:schemeClr val="tx1"/>
                          </a:solidFill>
                          <a:latin typeface="Franklin Gothic Book" pitchFamily="34" charset="0"/>
                          <a:ea typeface="ＭＳ Ｐゴシック" pitchFamily="34"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Substance use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rPr>
                        <a:t>Eating disorders</a:t>
                      </a:r>
                    </a:p>
                    <a:p>
                      <a:pPr marL="171450" marR="0" lvl="0" indent="-17145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n-lt"/>
                        <a:ea typeface="ＭＳ Ｐゴシック" pitchFamily="34" charset="-128"/>
                        <a:cs typeface="Arial" pitchFamily="34" charset="0"/>
                        <a:sym typeface="Arial" pitchFamily="34" charset="0"/>
                      </a:endParaRPr>
                    </a:p>
                  </a:txBody>
                  <a:tcPr marT="45685" marB="45685"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19" name="Rectangle 3"/>
          <p:cNvSpPr>
            <a:spLocks noChangeArrowheads="1"/>
          </p:cNvSpPr>
          <p:nvPr/>
        </p:nvSpPr>
        <p:spPr bwMode="auto">
          <a:xfrm>
            <a:off x="5775990" y="6393457"/>
            <a:ext cx="3013244" cy="261610"/>
          </a:xfrm>
          <a:prstGeom prst="rect">
            <a:avLst/>
          </a:prstGeom>
          <a:noFill/>
          <a:ln w="9525">
            <a:noFill/>
            <a:miter lim="800000"/>
            <a:headEnd/>
            <a:tailEnd/>
          </a:ln>
        </p:spPr>
        <p:txBody>
          <a:bodyPr wrap="square">
            <a:spAutoFit/>
          </a:bodyPr>
          <a:lstStyle/>
          <a:p>
            <a:r>
              <a:rPr lang="en-US" altLang="en-US" sz="1100" b="1" dirty="0">
                <a:solidFill>
                  <a:schemeClr val="bg1"/>
                </a:solidFill>
                <a:latin typeface="Arial" charset="0"/>
                <a:ea typeface="Arial" charset="0"/>
                <a:cs typeface="Arial" charset="0"/>
              </a:rPr>
              <a:t>5. </a:t>
            </a:r>
            <a:r>
              <a:rPr lang="en-US" altLang="en-US" sz="1050" dirty="0" err="1">
                <a:latin typeface="Arial" charset="0"/>
                <a:ea typeface="Arial" charset="0"/>
                <a:cs typeface="Arial" charset="0"/>
              </a:rPr>
              <a:t>O’Hanlan</a:t>
            </a:r>
            <a:r>
              <a:rPr lang="en-US" altLang="en-US" sz="1050" dirty="0">
                <a:latin typeface="Arial" charset="0"/>
                <a:ea typeface="Arial" charset="0"/>
                <a:cs typeface="Arial" charset="0"/>
              </a:rPr>
              <a:t>, et al (1997)</a:t>
            </a:r>
          </a:p>
        </p:txBody>
      </p:sp>
      <p:sp>
        <p:nvSpPr>
          <p:cNvPr id="2" name="Slide Number Placeholder 1"/>
          <p:cNvSpPr>
            <a:spLocks noGrp="1"/>
          </p:cNvSpPr>
          <p:nvPr>
            <p:ph type="sldNum" sz="quarter" idx="14"/>
          </p:nvPr>
        </p:nvSpPr>
        <p:spPr/>
        <p:txBody>
          <a:bodyPr/>
          <a:lstStyle/>
          <a:p>
            <a:fld id="{B51F072F-37B6-45A2-9687-725991B954A3}" type="slidenum">
              <a:rPr lang="en-US" smtClean="0"/>
              <a:pPr/>
              <a:t>64</a:t>
            </a:fld>
            <a:endParaRPr lang="en-US"/>
          </a:p>
        </p:txBody>
      </p:sp>
    </p:spTree>
    <p:extLst>
      <p:ext uri="{BB962C8B-B14F-4D97-AF65-F5344CB8AC3E}">
        <p14:creationId xmlns:p14="http://schemas.microsoft.com/office/powerpoint/2010/main" val="2507997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title"/>
          </p:nvPr>
        </p:nvSpPr>
        <p:spPr/>
        <p:txBody>
          <a:bodyPr>
            <a:normAutofit/>
          </a:bodyPr>
          <a:lstStyle/>
          <a:p>
            <a:r>
              <a:rPr lang="en-US" sz="4400" dirty="0"/>
              <a:t>Trans Survival-</a:t>
            </a:r>
            <a:br>
              <a:rPr lang="en-US" sz="4400" dirty="0"/>
            </a:br>
            <a:r>
              <a:rPr lang="en-US" sz="4400" dirty="0"/>
              <a:t/>
            </a:r>
            <a:br>
              <a:rPr lang="en-US" sz="4400" dirty="0"/>
            </a:br>
            <a:r>
              <a:rPr lang="en-US" sz="4400" dirty="0"/>
              <a:t>Barriers to Care</a:t>
            </a:r>
          </a:p>
        </p:txBody>
      </p:sp>
      <p:sp>
        <p:nvSpPr>
          <p:cNvPr id="50179" name="Content Placeholder 2"/>
          <p:cNvSpPr>
            <a:spLocks noGrp="1"/>
          </p:cNvSpPr>
          <p:nvPr>
            <p:ph sz="quarter" idx="10"/>
          </p:nvPr>
        </p:nvSpPr>
        <p:spPr>
          <a:xfrm>
            <a:off x="4016414" y="1457820"/>
            <a:ext cx="7261185" cy="4267200"/>
          </a:xfrm>
        </p:spPr>
        <p:txBody>
          <a:bodyPr>
            <a:normAutofit/>
          </a:bodyPr>
          <a:lstStyle/>
          <a:p>
            <a:r>
              <a:rPr lang="en-US" dirty="0"/>
              <a:t>Loss of parental and familial support</a:t>
            </a:r>
          </a:p>
          <a:p>
            <a:pPr lvl="1"/>
            <a:r>
              <a:rPr lang="en-US" dirty="0"/>
              <a:t>Loss of housing, emotional, and financial care</a:t>
            </a:r>
          </a:p>
          <a:p>
            <a:pPr lvl="1"/>
            <a:r>
              <a:rPr lang="en-US" dirty="0"/>
              <a:t>Loss of education, activities, opportunities</a:t>
            </a:r>
          </a:p>
          <a:p>
            <a:r>
              <a:rPr lang="en-US" dirty="0"/>
              <a:t>Lack of health care</a:t>
            </a:r>
          </a:p>
          <a:p>
            <a:pPr lvl="1"/>
            <a:r>
              <a:rPr lang="en-US" dirty="0"/>
              <a:t>Loss of insurance/ability to pay</a:t>
            </a:r>
          </a:p>
          <a:p>
            <a:pPr lvl="1"/>
            <a:r>
              <a:rPr lang="en-US" dirty="0"/>
              <a:t>Access, availability of health providers</a:t>
            </a:r>
          </a:p>
          <a:p>
            <a:pPr lvl="1"/>
            <a:r>
              <a:rPr lang="en-US" dirty="0"/>
              <a:t>Concerns regarding confidentiality, rights to care</a:t>
            </a:r>
          </a:p>
          <a:p>
            <a:r>
              <a:rPr lang="en-US" dirty="0"/>
              <a:t>Social stigma </a:t>
            </a:r>
          </a:p>
          <a:p>
            <a:pPr lvl="1"/>
            <a:r>
              <a:rPr lang="en-US" dirty="0"/>
              <a:t>Hostile or violent social environments</a:t>
            </a:r>
          </a:p>
          <a:p>
            <a:pPr lvl="1"/>
            <a:r>
              <a:rPr lang="en-US" dirty="0"/>
              <a:t>Mental health sequelae</a:t>
            </a:r>
          </a:p>
          <a:p>
            <a:pPr lvl="1"/>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 Survival-</a:t>
            </a:r>
            <a:br>
              <a:rPr lang="en-US" dirty="0"/>
            </a:br>
            <a:r>
              <a:rPr lang="en-US" dirty="0"/>
              <a:t/>
            </a:r>
            <a:br>
              <a:rPr lang="en-US" dirty="0"/>
            </a:br>
            <a:r>
              <a:rPr lang="en-US" dirty="0"/>
              <a:t>Barriers to Care</a:t>
            </a:r>
          </a:p>
        </p:txBody>
      </p:sp>
      <p:sp>
        <p:nvSpPr>
          <p:cNvPr id="4" name="Slide Number Placeholder 3"/>
          <p:cNvSpPr>
            <a:spLocks noGrp="1"/>
          </p:cNvSpPr>
          <p:nvPr>
            <p:ph type="sldNum" sz="quarter" idx="12"/>
          </p:nvPr>
        </p:nvSpPr>
        <p:spPr/>
        <p:txBody>
          <a:bodyPr/>
          <a:lstStyle/>
          <a:p>
            <a:fld id="{B51F072F-37B6-45A2-9687-725991B954A3}" type="slidenum">
              <a:rPr lang="en-US" smtClean="0"/>
              <a:pPr/>
              <a:t>66</a:t>
            </a:fld>
            <a:endParaRPr lang="en-US"/>
          </a:p>
        </p:txBody>
      </p:sp>
      <p:sp>
        <p:nvSpPr>
          <p:cNvPr id="5" name="Content Placeholder 2"/>
          <p:cNvSpPr>
            <a:spLocks noGrp="1"/>
          </p:cNvSpPr>
          <p:nvPr>
            <p:ph idx="1"/>
          </p:nvPr>
        </p:nvSpPr>
        <p:spPr>
          <a:xfrm>
            <a:off x="3783540" y="1321439"/>
            <a:ext cx="7589307" cy="5120640"/>
          </a:xfrm>
        </p:spPr>
        <p:txBody>
          <a:bodyPr>
            <a:normAutofit/>
          </a:bodyPr>
          <a:lstStyle/>
          <a:p>
            <a:pPr marL="342900" indent="-342900">
              <a:buFont typeface="Arial" charset="0"/>
              <a:buChar char="•"/>
            </a:pPr>
            <a:r>
              <a:rPr lang="en-US" sz="2000" dirty="0"/>
              <a:t>Transgender and gender diverse  patients experience decreased access to care/worse health outcomes compared to LGB counterparts</a:t>
            </a:r>
          </a:p>
          <a:p>
            <a:pPr marL="342900" indent="-342900">
              <a:buFont typeface="Arial" charset="0"/>
              <a:buChar char="•"/>
            </a:pPr>
            <a:r>
              <a:rPr lang="en-US" sz="2000" dirty="0"/>
              <a:t>Racially diverse LGBTQ emerging adults’ health care access study</a:t>
            </a:r>
          </a:p>
          <a:p>
            <a:pPr marL="788670" lvl="1" indent="-285750">
              <a:buFont typeface="Arial" charset="0"/>
              <a:buChar char="•"/>
            </a:pPr>
            <a:r>
              <a:rPr lang="en-US" sz="1800" dirty="0"/>
              <a:t>206 participants, ages18-27; 86% racial/ethnic minority, 10% transgender</a:t>
            </a:r>
          </a:p>
          <a:p>
            <a:pPr marL="342900" indent="-342900">
              <a:buFont typeface="Arial" charset="0"/>
              <a:buChar char="•"/>
            </a:pPr>
            <a:r>
              <a:rPr lang="en-US" sz="2200" dirty="0"/>
              <a:t>Findings: </a:t>
            </a:r>
          </a:p>
          <a:p>
            <a:pPr marL="788670" lvl="1" indent="-285750">
              <a:buFont typeface="Arial" charset="0"/>
              <a:buChar char="•"/>
            </a:pPr>
            <a:r>
              <a:rPr lang="en-US" sz="1800" dirty="0"/>
              <a:t>68% reported relatively easy access to care</a:t>
            </a:r>
            <a:endParaRPr lang="en-US" dirty="0"/>
          </a:p>
          <a:p>
            <a:pPr marL="788670" lvl="1" indent="-285750">
              <a:buFont typeface="Arial" charset="0"/>
              <a:buChar char="•"/>
            </a:pPr>
            <a:r>
              <a:rPr lang="en-US" dirty="0"/>
              <a:t>White and bisexual participants higher rates of insurance than racial/ethnic minority and gay or lesbian participants. </a:t>
            </a:r>
          </a:p>
          <a:p>
            <a:pPr marL="788670" lvl="1" indent="-285750">
              <a:buFont typeface="Arial" charset="0"/>
              <a:buChar char="•"/>
            </a:pPr>
            <a:r>
              <a:rPr lang="en-US" sz="1800" dirty="0"/>
              <a:t>Trans patients more likely than cis to report delay in care and negative effects of disclosure to provider</a:t>
            </a:r>
          </a:p>
          <a:p>
            <a:pPr marL="788670" lvl="1" indent="-285750">
              <a:buFont typeface="Arial" charset="0"/>
              <a:buChar char="•"/>
            </a:pPr>
            <a:r>
              <a:rPr lang="en-US" dirty="0"/>
              <a:t>D</a:t>
            </a:r>
            <a:r>
              <a:rPr lang="en-US" sz="1800" dirty="0"/>
              <a:t>iscrimination based on LGBTQ in healthcare, more limited access to/use of health services</a:t>
            </a:r>
          </a:p>
          <a:p>
            <a:pPr marL="342900" indent="-342900">
              <a:buFont typeface="Arial" charset="0"/>
              <a:buChar char="•"/>
            </a:pPr>
            <a:endParaRPr lang="en-US" sz="2200" dirty="0"/>
          </a:p>
          <a:p>
            <a:pPr marL="342900" indent="-342900">
              <a:buFont typeface="Arial" charset="0"/>
              <a:buChar char="•"/>
            </a:pPr>
            <a:endParaRPr lang="en-US" sz="2200" dirty="0"/>
          </a:p>
        </p:txBody>
      </p:sp>
      <p:sp>
        <p:nvSpPr>
          <p:cNvPr id="3" name="TextBox 2">
            <a:extLst>
              <a:ext uri="{FF2B5EF4-FFF2-40B4-BE49-F238E27FC236}">
                <a16:creationId xmlns="" xmlns:a16="http://schemas.microsoft.com/office/drawing/2014/main" id="{7EBC1A05-AE60-4530-AD61-FD76C674CF18}"/>
              </a:ext>
            </a:extLst>
          </p:cNvPr>
          <p:cNvSpPr txBox="1"/>
          <p:nvPr/>
        </p:nvSpPr>
        <p:spPr>
          <a:xfrm>
            <a:off x="6356371" y="5973025"/>
            <a:ext cx="3582443" cy="1292662"/>
          </a:xfrm>
          <a:prstGeom prst="rect">
            <a:avLst/>
          </a:prstGeom>
          <a:noFill/>
        </p:spPr>
        <p:txBody>
          <a:bodyPr wrap="square" rtlCol="0">
            <a:spAutoFit/>
          </a:bodyPr>
          <a:lstStyle/>
          <a:p>
            <a:r>
              <a:rPr lang="en-US" sz="1000" dirty="0" err="1"/>
              <a:t>Macapagal</a:t>
            </a:r>
            <a:r>
              <a:rPr lang="en-US" sz="1000" dirty="0"/>
              <a:t> K, Bhatia R, Greene GJ. Differences in Healthcare Access, Use, and Experiences Within a Community Sample of Racially Diverse LGBTQ Emerging Adults. </a:t>
            </a:r>
            <a:r>
              <a:rPr lang="en-US" sz="1000" i="1" u="sng" dirty="0" err="1"/>
              <a:t>LGBTHealth</a:t>
            </a:r>
            <a:r>
              <a:rPr lang="en-US" sz="1000" i="1" u="sng" dirty="0"/>
              <a:t> </a:t>
            </a:r>
            <a:r>
              <a:rPr lang="en-US" sz="1000" dirty="0"/>
              <a:t>Vol 3, Number 6, 2016. DOI: 10.1089/lgbt.2015.0124 </a:t>
            </a:r>
          </a:p>
          <a:p>
            <a:endParaRPr lang="en-US" dirty="0"/>
          </a:p>
          <a:p>
            <a:endParaRPr lang="en-US" dirty="0"/>
          </a:p>
        </p:txBody>
      </p:sp>
    </p:spTree>
    <p:extLst>
      <p:ext uri="{BB962C8B-B14F-4D97-AF65-F5344CB8AC3E}">
        <p14:creationId xmlns:p14="http://schemas.microsoft.com/office/powerpoint/2010/main" val="1978029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252918" y="1123837"/>
            <a:ext cx="3061781" cy="4601183"/>
          </a:xfrm>
        </p:spPr>
        <p:txBody>
          <a:bodyPr>
            <a:normAutofit/>
          </a:bodyPr>
          <a:lstStyle/>
          <a:p>
            <a:r>
              <a:rPr lang="en-US" sz="4400"/>
              <a:t>Create a Trans-Friendly Environment</a:t>
            </a:r>
            <a:endParaRPr lang="en-US" sz="4400" dirty="0"/>
          </a:p>
        </p:txBody>
      </p:sp>
      <p:sp>
        <p:nvSpPr>
          <p:cNvPr id="49155" name="Rectangle 3"/>
          <p:cNvSpPr>
            <a:spLocks noGrp="1" noChangeArrowheads="1"/>
          </p:cNvSpPr>
          <p:nvPr>
            <p:ph sz="quarter" idx="10"/>
          </p:nvPr>
        </p:nvSpPr>
        <p:spPr/>
        <p:txBody>
          <a:bodyPr/>
          <a:lstStyle/>
          <a:p>
            <a:r>
              <a:rPr lang="en-US" dirty="0"/>
              <a:t>Visible nondiscrimination policy</a:t>
            </a:r>
          </a:p>
          <a:p>
            <a:r>
              <a:rPr lang="en-US" dirty="0"/>
              <a:t>Staff training, openness </a:t>
            </a:r>
          </a:p>
          <a:p>
            <a:r>
              <a:rPr lang="en-US" dirty="0"/>
              <a:t>Use pronoun and name that patient requests </a:t>
            </a:r>
          </a:p>
          <a:p>
            <a:pPr lvl="1"/>
            <a:r>
              <a:rPr lang="en-US" dirty="0"/>
              <a:t>This improves care for both trans and </a:t>
            </a:r>
            <a:r>
              <a:rPr lang="en-US" dirty="0" err="1"/>
              <a:t>cis</a:t>
            </a:r>
            <a:r>
              <a:rPr lang="en-US" dirty="0"/>
              <a:t> persons as it indicates carefully listening &amp; respect</a:t>
            </a:r>
          </a:p>
          <a:p>
            <a:r>
              <a:rPr lang="en-US" dirty="0"/>
              <a:t>Transgender-inclusive materials</a:t>
            </a:r>
          </a:p>
          <a:p>
            <a:r>
              <a:rPr lang="en-US" dirty="0"/>
              <a:t>Unisex/individual bathrooms</a:t>
            </a:r>
          </a:p>
          <a:p>
            <a:r>
              <a:rPr lang="en-US" dirty="0"/>
              <a:t>Respect confidentiality, don’t “out”</a:t>
            </a:r>
          </a:p>
        </p:txBody>
      </p:sp>
      <p:pic>
        <p:nvPicPr>
          <p:cNvPr id="62468" name="Picture 4"/>
          <p:cNvPicPr>
            <a:picLocks noChangeAspect="1" noChangeArrowheads="1"/>
          </p:cNvPicPr>
          <p:nvPr/>
        </p:nvPicPr>
        <p:blipFill>
          <a:blip r:embed="rId3" cstate="print"/>
          <a:srcRect/>
          <a:stretch>
            <a:fillRect/>
          </a:stretch>
        </p:blipFill>
        <p:spPr bwMode="auto">
          <a:xfrm>
            <a:off x="9391650" y="3905250"/>
            <a:ext cx="2133600" cy="2133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67</a:t>
            </a:fld>
            <a:endParaRPr lang="en-US"/>
          </a:p>
        </p:txBody>
      </p:sp>
    </p:spTree>
    <p:extLst>
      <p:ext uri="{BB962C8B-B14F-4D97-AF65-F5344CB8AC3E}">
        <p14:creationId xmlns:p14="http://schemas.microsoft.com/office/powerpoint/2010/main" val="336380019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dirty="0"/>
              <a:t>Welcoming Office</a:t>
            </a:r>
          </a:p>
        </p:txBody>
      </p:sp>
      <p:sp>
        <p:nvSpPr>
          <p:cNvPr id="76803" name="Content Placeholder 2"/>
          <p:cNvSpPr>
            <a:spLocks noGrp="1"/>
          </p:cNvSpPr>
          <p:nvPr>
            <p:ph sz="quarter" idx="1"/>
          </p:nvPr>
        </p:nvSpPr>
        <p:spPr>
          <a:xfrm>
            <a:off x="3711466" y="1260857"/>
            <a:ext cx="3632309" cy="1537793"/>
          </a:xfrm>
          <a:noFill/>
        </p:spPr>
        <p:txBody>
          <a:bodyPr/>
          <a:lstStyle/>
          <a:p>
            <a:pPr marL="285750" indent="-285750">
              <a:buFont typeface="Arial" pitchFamily="34" charset="0"/>
              <a:buChar char="•"/>
            </a:pPr>
            <a:r>
              <a:rPr lang="en-US" altLang="en-US" dirty="0">
                <a:latin typeface="Calibri" panose="020F0502020204030204" pitchFamily="34" charset="0"/>
              </a:rPr>
              <a:t>Inclusive intake forms</a:t>
            </a:r>
          </a:p>
          <a:p>
            <a:pPr marL="285750" indent="-285750">
              <a:buFont typeface="Arial" pitchFamily="34" charset="0"/>
              <a:buChar char="•"/>
            </a:pPr>
            <a:r>
              <a:rPr lang="en-US" altLang="en-US" dirty="0">
                <a:latin typeface="Calibri" panose="020F0502020204030204" pitchFamily="34" charset="0"/>
              </a:rPr>
              <a:t>Welcoming signage</a:t>
            </a:r>
          </a:p>
          <a:p>
            <a:pPr marL="285750" indent="-285750">
              <a:buFont typeface="Arial" pitchFamily="34" charset="0"/>
              <a:buChar char="•"/>
            </a:pPr>
            <a:r>
              <a:rPr lang="en-US" altLang="en-US" dirty="0">
                <a:latin typeface="Calibri" panose="020F0502020204030204" pitchFamily="34" charset="0"/>
              </a:rPr>
              <a:t>Staff training and education</a:t>
            </a:r>
          </a:p>
        </p:txBody>
      </p:sp>
      <p:sp>
        <p:nvSpPr>
          <p:cNvPr id="4" name="TextBox 3"/>
          <p:cNvSpPr txBox="1"/>
          <p:nvPr/>
        </p:nvSpPr>
        <p:spPr>
          <a:xfrm>
            <a:off x="10412414" y="2690813"/>
            <a:ext cx="185737" cy="368300"/>
          </a:xfrm>
          <a:prstGeom prst="rect">
            <a:avLst/>
          </a:prstGeom>
          <a:noFill/>
        </p:spPr>
        <p:txBody>
          <a:bodyPr wrap="none">
            <a:spAutoFit/>
          </a:bodyPr>
          <a:lstStyle/>
          <a:p>
            <a:pPr>
              <a:defRPr/>
            </a:pPr>
            <a:endParaRPr lang="en-US" dirty="0">
              <a:solidFill>
                <a:prstClr val="white"/>
              </a:solidFill>
              <a:latin typeface="Calisto MT"/>
            </a:endParaRPr>
          </a:p>
        </p:txBody>
      </p:sp>
      <p:pic>
        <p:nvPicPr>
          <p:cNvPr id="768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791" y="1098543"/>
            <a:ext cx="4103688" cy="455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7" name="Picture 3"/>
          <p:cNvPicPr>
            <a:picLocks noChangeAspect="1" noChangeArrowheads="1"/>
          </p:cNvPicPr>
          <p:nvPr/>
        </p:nvPicPr>
        <p:blipFill>
          <a:blip r:embed="rId3"/>
          <a:srcRect/>
          <a:stretch>
            <a:fillRect/>
          </a:stretch>
        </p:blipFill>
        <p:spPr bwMode="auto">
          <a:xfrm>
            <a:off x="3857625" y="3126283"/>
            <a:ext cx="2671762"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12"/>
          </p:nvPr>
        </p:nvSpPr>
        <p:spPr/>
        <p:txBody>
          <a:bodyPr/>
          <a:lstStyle/>
          <a:p>
            <a:fld id="{B51F072F-37B6-45A2-9687-725991B954A3}" type="slidenum">
              <a:rPr lang="en-US" smtClean="0"/>
              <a:pPr/>
              <a:t>68</a:t>
            </a:fld>
            <a:endParaRPr lang="en-US"/>
          </a:p>
        </p:txBody>
      </p:sp>
    </p:spTree>
    <p:extLst>
      <p:ext uri="{BB962C8B-B14F-4D97-AF65-F5344CB8AC3E}">
        <p14:creationId xmlns:p14="http://schemas.microsoft.com/office/powerpoint/2010/main" val="3247225303"/>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300944"/>
            <a:ext cx="2900363" cy="2733675"/>
          </a:xfrm>
        </p:spPr>
        <p:txBody>
          <a:bodyPr>
            <a:normAutofit/>
          </a:bodyPr>
          <a:lstStyle/>
          <a:p>
            <a:pPr eaLnBrk="1" hangingPunct="1">
              <a:defRPr/>
            </a:pPr>
            <a:r>
              <a:rPr lang="en-US" altLang="en-US" dirty="0"/>
              <a:t>Welcoming Office</a:t>
            </a:r>
          </a:p>
        </p:txBody>
      </p:sp>
      <p:pic>
        <p:nvPicPr>
          <p:cNvPr id="5" name="Content Placeholder 2"/>
          <p:cNvPicPr>
            <a:picLocks noChangeAspect="1"/>
          </p:cNvPicPr>
          <p:nvPr/>
        </p:nvPicPr>
        <p:blipFill>
          <a:blip r:embed="rId3">
            <a:extLst>
              <a:ext uri="{28A0092B-C50C-407E-A947-70E740481C1C}">
                <a14:useLocalDpi xmlns:a14="http://schemas.microsoft.com/office/drawing/2010/main" val="0"/>
              </a:ext>
            </a:extLst>
          </a:blip>
          <a:srcRect t="5322" b="5322"/>
          <a:stretch>
            <a:fillRect/>
          </a:stretch>
        </p:blipFill>
        <p:spPr>
          <a:xfrm>
            <a:off x="3886200" y="1552575"/>
            <a:ext cx="7086600" cy="4230414"/>
          </a:xfrm>
          <a:prstGeom prst="rect">
            <a:avLst/>
          </a:prstGeom>
          <a:solidFill>
            <a:schemeClr val="bg2">
              <a:lumMod val="75000"/>
            </a:schemeClr>
          </a:solidFill>
        </p:spPr>
      </p:pic>
      <p:sp>
        <p:nvSpPr>
          <p:cNvPr id="3" name="Slide Number Placeholder 2"/>
          <p:cNvSpPr>
            <a:spLocks noGrp="1"/>
          </p:cNvSpPr>
          <p:nvPr>
            <p:ph type="sldNum" sz="quarter" idx="12"/>
          </p:nvPr>
        </p:nvSpPr>
        <p:spPr/>
        <p:txBody>
          <a:bodyPr/>
          <a:lstStyle/>
          <a:p>
            <a:fld id="{B51F072F-37B6-45A2-9687-725991B954A3}" type="slidenum">
              <a:rPr lang="en-US" smtClean="0"/>
              <a:pPr/>
              <a:t>69</a:t>
            </a:fld>
            <a:endParaRPr lang="en-US"/>
          </a:p>
        </p:txBody>
      </p:sp>
    </p:spTree>
    <p:extLst>
      <p:ext uri="{BB962C8B-B14F-4D97-AF65-F5344CB8AC3E}">
        <p14:creationId xmlns:p14="http://schemas.microsoft.com/office/powerpoint/2010/main" val="358607993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2"/>
          <p:cNvSpPr>
            <a:spLocks noGrp="1"/>
          </p:cNvSpPr>
          <p:nvPr>
            <p:ph type="title" idx="4294967295"/>
          </p:nvPr>
        </p:nvSpPr>
        <p:spPr>
          <a:xfrm>
            <a:off x="3944931" y="917898"/>
            <a:ext cx="7666299" cy="1162050"/>
          </a:xfrm>
        </p:spPr>
        <p:txBody>
          <a:bodyPr>
            <a:normAutofit fontScale="90000"/>
          </a:bodyPr>
          <a:lstStyle/>
          <a:p>
            <a:r>
              <a:rPr lang="en-US" dirty="0">
                <a:solidFill>
                  <a:schemeClr val="accent1"/>
                </a:solidFill>
              </a:rPr>
              <a:t>Case 1 Patient “R”   </a:t>
            </a:r>
            <a:br>
              <a:rPr lang="en-US" dirty="0">
                <a:solidFill>
                  <a:schemeClr val="accent1"/>
                </a:solidFill>
              </a:rPr>
            </a:br>
            <a:r>
              <a:rPr lang="en-US" dirty="0" err="1">
                <a:solidFill>
                  <a:schemeClr val="accent1"/>
                </a:solidFill>
              </a:rPr>
              <a:t>Prepubertal</a:t>
            </a:r>
            <a:r>
              <a:rPr lang="en-US" dirty="0">
                <a:solidFill>
                  <a:schemeClr val="accent1"/>
                </a:solidFill>
              </a:rPr>
              <a:t> Gender Nonconformity</a:t>
            </a:r>
          </a:p>
        </p:txBody>
      </p:sp>
      <p:sp>
        <p:nvSpPr>
          <p:cNvPr id="2" name="Content Placeholder 1"/>
          <p:cNvSpPr>
            <a:spLocks noGrp="1"/>
          </p:cNvSpPr>
          <p:nvPr>
            <p:ph idx="1"/>
          </p:nvPr>
        </p:nvSpPr>
        <p:spPr>
          <a:xfrm>
            <a:off x="3944931" y="1498923"/>
            <a:ext cx="6815667" cy="4495800"/>
          </a:xfrm>
        </p:spPr>
        <p:txBody>
          <a:bodyPr/>
          <a:lstStyle/>
          <a:p>
            <a:r>
              <a:rPr lang="en-US"/>
              <a:t>R is an 8 y/o natal male</a:t>
            </a:r>
          </a:p>
          <a:p>
            <a:r>
              <a:rPr lang="en-US" dirty="0"/>
              <a:t>During the visit, R’s parent expresses concern that:</a:t>
            </a:r>
          </a:p>
          <a:p>
            <a:pPr lvl="1"/>
            <a:r>
              <a:rPr lang="en-US" dirty="0"/>
              <a:t>“Most of his friends are female.”</a:t>
            </a:r>
          </a:p>
          <a:p>
            <a:pPr lvl="1"/>
            <a:r>
              <a:rPr lang="en-US" dirty="0"/>
              <a:t>“He hates sports.” </a:t>
            </a:r>
          </a:p>
          <a:p>
            <a:pPr lvl="1"/>
            <a:r>
              <a:rPr lang="en-US" dirty="0"/>
              <a:t>“I caught him wearing his older sister’s clothes and make-up last week.”</a:t>
            </a:r>
          </a:p>
          <a:p>
            <a:pPr lvl="1"/>
            <a:r>
              <a:rPr lang="en-US" dirty="0"/>
              <a:t> “He loves to paint his nails.” </a:t>
            </a:r>
          </a:p>
        </p:txBody>
      </p:sp>
      <p:sp>
        <p:nvSpPr>
          <p:cNvPr id="3" name="Slide Number Placeholder 2"/>
          <p:cNvSpPr>
            <a:spLocks noGrp="1"/>
          </p:cNvSpPr>
          <p:nvPr>
            <p:ph type="sldNum" sz="quarter" idx="12"/>
          </p:nvPr>
        </p:nvSpPr>
        <p:spPr/>
        <p:txBody>
          <a:bodyPr/>
          <a:lstStyle/>
          <a:p>
            <a:fld id="{B51F072F-37B6-45A2-9687-725991B954A3}" type="slidenum">
              <a:rPr lang="en-US" smtClean="0"/>
              <a:pPr/>
              <a:t>7</a:t>
            </a:fld>
            <a:endParaRPr lang="en-US"/>
          </a:p>
        </p:txBody>
      </p:sp>
      <p:pic>
        <p:nvPicPr>
          <p:cNvPr id="4" name="Picture 3">
            <a:extLst>
              <a:ext uri="{FF2B5EF4-FFF2-40B4-BE49-F238E27FC236}">
                <a16:creationId xmlns="" xmlns:a16="http://schemas.microsoft.com/office/drawing/2014/main" id="{F08B1A60-7DD7-4CD4-88F1-F5414C1876BA}"/>
              </a:ext>
            </a:extLst>
          </p:cNvPr>
          <p:cNvPicPr>
            <a:picLocks noChangeAspect="1"/>
          </p:cNvPicPr>
          <p:nvPr/>
        </p:nvPicPr>
        <p:blipFill>
          <a:blip r:embed="rId3"/>
          <a:stretch>
            <a:fillRect/>
          </a:stretch>
        </p:blipFill>
        <p:spPr>
          <a:xfrm>
            <a:off x="0" y="759911"/>
            <a:ext cx="3585846" cy="535279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altLang="en-US" dirty="0"/>
              <a:t>Welcoming Office</a:t>
            </a:r>
          </a:p>
        </p:txBody>
      </p:sp>
      <p:sp>
        <p:nvSpPr>
          <p:cNvPr id="3" name="Content Placeholder 2"/>
          <p:cNvSpPr>
            <a:spLocks noGrp="1"/>
          </p:cNvSpPr>
          <p:nvPr>
            <p:ph sz="quarter" idx="1"/>
          </p:nvPr>
        </p:nvSpPr>
        <p:spPr>
          <a:xfrm>
            <a:off x="3738562" y="1281112"/>
            <a:ext cx="5562600" cy="4572000"/>
          </a:xfrm>
          <a:noFill/>
        </p:spPr>
        <p:txBody>
          <a:bodyPr/>
          <a:lstStyle/>
          <a:p>
            <a:pPr>
              <a:buFont typeface="Calisto MT" pitchFamily="18" charset="0"/>
              <a:buChar char="•"/>
              <a:defRPr/>
            </a:pPr>
            <a:r>
              <a:rPr lang="en-US" sz="2400" dirty="0">
                <a:ea typeface="+mn-ea"/>
                <a:cs typeface="+mn-cs"/>
              </a:rPr>
              <a:t>Create accountability for homophobic/transphobic remarks </a:t>
            </a:r>
          </a:p>
          <a:p>
            <a:pPr lvl="1">
              <a:buFont typeface="Calisto MT" pitchFamily="18" charset="0"/>
              <a:buChar char="•"/>
              <a:defRPr/>
            </a:pPr>
            <a:r>
              <a:rPr lang="en-US" sz="2200" dirty="0"/>
              <a:t>Staff</a:t>
            </a:r>
          </a:p>
          <a:p>
            <a:pPr lvl="1">
              <a:buFont typeface="Calisto MT" pitchFamily="18" charset="0"/>
              <a:buChar char="•"/>
              <a:defRPr/>
            </a:pPr>
            <a:r>
              <a:rPr lang="en-US" dirty="0"/>
              <a:t>Caregivers</a:t>
            </a:r>
          </a:p>
          <a:p>
            <a:pPr>
              <a:buFont typeface="Calisto MT" pitchFamily="18" charset="0"/>
              <a:buChar char="•"/>
              <a:defRPr/>
            </a:pPr>
            <a:r>
              <a:rPr lang="en-US" dirty="0">
                <a:ea typeface="+mn-ea"/>
                <a:cs typeface="+mn-cs"/>
              </a:rPr>
              <a:t>Model acceptance, support for diversity</a:t>
            </a:r>
            <a:endParaRPr lang="en-US" sz="2400" dirty="0">
              <a:ea typeface="+mn-ea"/>
              <a:cs typeface="+mn-cs"/>
            </a:endParaRPr>
          </a:p>
          <a:p>
            <a:pPr>
              <a:buFont typeface="Calisto MT" pitchFamily="18" charset="0"/>
              <a:buChar char="•"/>
              <a:defRPr/>
            </a:pPr>
            <a:r>
              <a:rPr lang="en-US" sz="2400" dirty="0">
                <a:ea typeface="+mn-ea"/>
                <a:cs typeface="+mn-cs"/>
              </a:rPr>
              <a:t>Knowledge about local resources</a:t>
            </a:r>
          </a:p>
          <a:p>
            <a:pPr lvl="1">
              <a:buFont typeface="Calisto MT" pitchFamily="18" charset="0"/>
              <a:buChar char="•"/>
              <a:defRPr/>
            </a:pPr>
            <a:r>
              <a:rPr lang="en-US" sz="2200" dirty="0"/>
              <a:t>Therapist, psychiatrists, voice therapists, hair removal specialists, s</a:t>
            </a:r>
            <a:r>
              <a:rPr lang="en-US" sz="2200" dirty="0">
                <a:ea typeface="+mn-ea"/>
                <a:cs typeface="+mn-cs"/>
              </a:rPr>
              <a:t>urgeons</a:t>
            </a:r>
          </a:p>
          <a:p>
            <a:pPr lvl="1">
              <a:buFont typeface="Calisto MT" pitchFamily="18" charset="0"/>
              <a:buChar char="•"/>
              <a:defRPr/>
            </a:pPr>
            <a:r>
              <a:rPr lang="en-US" dirty="0"/>
              <a:t>I</a:t>
            </a:r>
            <a:r>
              <a:rPr lang="en-US" sz="2200" dirty="0">
                <a:ea typeface="+mn-ea"/>
                <a:cs typeface="+mn-cs"/>
              </a:rPr>
              <a:t>nsurance coverage issues</a:t>
            </a:r>
          </a:p>
          <a:p>
            <a:pPr>
              <a:buFont typeface="Calisto MT" pitchFamily="18" charset="0"/>
              <a:buChar char="•"/>
              <a:defRPr/>
            </a:pPr>
            <a:endParaRPr lang="en-US" dirty="0">
              <a:ea typeface="+mn-ea"/>
              <a:cs typeface="+mn-cs"/>
            </a:endParaRPr>
          </a:p>
        </p:txBody>
      </p:sp>
      <p:pic>
        <p:nvPicPr>
          <p:cNvPr id="78852" name="Picture 2" descr="http://transyrambler.com/wp-content/uploads/2013/09/all-gender-restroom-braille-sign-se-5634_210.gif"/>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138" r="4221" b="5193"/>
          <a:stretch>
            <a:fillRect/>
          </a:stretch>
        </p:blipFill>
        <p:spPr>
          <a:xfrm>
            <a:off x="8814881" y="787400"/>
            <a:ext cx="2774298" cy="2779712"/>
          </a:xfrm>
          <a:noFill/>
        </p:spPr>
      </p:pic>
      <p:sp>
        <p:nvSpPr>
          <p:cNvPr id="4" name="Slide Number Placeholder 3"/>
          <p:cNvSpPr>
            <a:spLocks noGrp="1"/>
          </p:cNvSpPr>
          <p:nvPr>
            <p:ph type="sldNum" sz="quarter" idx="12"/>
          </p:nvPr>
        </p:nvSpPr>
        <p:spPr/>
        <p:txBody>
          <a:bodyPr/>
          <a:lstStyle/>
          <a:p>
            <a:fld id="{B51F072F-37B6-45A2-9687-725991B954A3}" type="slidenum">
              <a:rPr lang="en-US" smtClean="0"/>
              <a:pPr/>
              <a:t>70</a:t>
            </a:fld>
            <a:endParaRPr lang="en-US"/>
          </a:p>
        </p:txBody>
      </p:sp>
    </p:spTree>
    <p:extLst>
      <p:ext uri="{BB962C8B-B14F-4D97-AF65-F5344CB8AC3E}">
        <p14:creationId xmlns:p14="http://schemas.microsoft.com/office/powerpoint/2010/main" val="3517863317"/>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8626" y="2633712"/>
            <a:ext cx="3008313" cy="1162050"/>
          </a:xfrm>
        </p:spPr>
        <p:txBody>
          <a:bodyPr>
            <a:normAutofit/>
          </a:bodyPr>
          <a:lstStyle/>
          <a:p>
            <a:pPr eaLnBrk="1" hangingPunct="1">
              <a:defRPr/>
            </a:pPr>
            <a:r>
              <a:rPr lang="en-US" altLang="en-US" dirty="0"/>
              <a:t>Forms</a:t>
            </a:r>
          </a:p>
        </p:txBody>
      </p:sp>
      <p:sp>
        <p:nvSpPr>
          <p:cNvPr id="3" name="Content Placeholder 2"/>
          <p:cNvSpPr>
            <a:spLocks noGrp="1"/>
          </p:cNvSpPr>
          <p:nvPr>
            <p:ph sz="quarter" idx="1"/>
          </p:nvPr>
        </p:nvSpPr>
        <p:spPr>
          <a:xfrm>
            <a:off x="3843337" y="1404942"/>
            <a:ext cx="6866416" cy="3848198"/>
          </a:xfrm>
          <a:noFill/>
        </p:spPr>
        <p:txBody>
          <a:bodyPr/>
          <a:lstStyle/>
          <a:p>
            <a:pPr eaLnBrk="1" hangingPunct="1">
              <a:defRPr/>
            </a:pPr>
            <a:r>
              <a:rPr lang="en-US" altLang="en-US" dirty="0">
                <a:latin typeface="Arial" charset="0"/>
              </a:rPr>
              <a:t>If done correctly, can signal welcoming office</a:t>
            </a:r>
          </a:p>
          <a:p>
            <a:pPr eaLnBrk="1" hangingPunct="1">
              <a:defRPr/>
            </a:pPr>
            <a:r>
              <a:rPr lang="en-US" altLang="en-US" dirty="0">
                <a:latin typeface="Arial" charset="0"/>
              </a:rPr>
              <a:t>Some patients may be more comfortable answering questions by self-report</a:t>
            </a:r>
          </a:p>
          <a:p>
            <a:pPr lvl="1" eaLnBrk="1" hangingPunct="1">
              <a:defRPr/>
            </a:pPr>
            <a:r>
              <a:rPr lang="en-US" altLang="en-US" dirty="0">
                <a:latin typeface="Arial" charset="0"/>
              </a:rPr>
              <a:t>Can use as screening questions to flag areas for f/u in face to face </a:t>
            </a:r>
          </a:p>
          <a:p>
            <a:pPr eaLnBrk="1" hangingPunct="1">
              <a:defRPr/>
            </a:pPr>
            <a:r>
              <a:rPr lang="en-US" altLang="en-US" dirty="0">
                <a:latin typeface="Arial" charset="0"/>
              </a:rPr>
              <a:t>Consider using blanks for write-ins</a:t>
            </a:r>
          </a:p>
          <a:p>
            <a:pPr eaLnBrk="1" hangingPunct="1">
              <a:defRPr/>
            </a:pPr>
            <a:r>
              <a:rPr lang="en-US" altLang="en-US" dirty="0">
                <a:latin typeface="Arial" charset="0"/>
              </a:rPr>
              <a:t>Instead of marital status – relationship status</a:t>
            </a:r>
          </a:p>
          <a:p>
            <a:pPr eaLnBrk="1" hangingPunct="1">
              <a:defRPr/>
            </a:pPr>
            <a:endParaRPr lang="en-US" altLang="en-US" dirty="0">
              <a:effectLst>
                <a:outerShdw blurRad="38100" dist="38100" dir="2700000" algn="tl">
                  <a:srgbClr val="C0C0C0"/>
                </a:outerShdw>
              </a:effectLst>
              <a:latin typeface="Arial" charset="0"/>
            </a:endParaRPr>
          </a:p>
        </p:txBody>
      </p:sp>
      <p:sp>
        <p:nvSpPr>
          <p:cNvPr id="6" name="TextBox 5"/>
          <p:cNvSpPr txBox="1"/>
          <p:nvPr/>
        </p:nvSpPr>
        <p:spPr>
          <a:xfrm>
            <a:off x="3843337" y="4837641"/>
            <a:ext cx="6007099" cy="830997"/>
          </a:xfrm>
          <a:prstGeom prst="rect">
            <a:avLst/>
          </a:prstGeom>
          <a:noFill/>
        </p:spPr>
        <p:txBody>
          <a:bodyPr wrap="square">
            <a:spAutoFit/>
          </a:bodyPr>
          <a:lstStyle/>
          <a:p>
            <a:pPr>
              <a:defRPr/>
            </a:pPr>
            <a:r>
              <a:rPr lang="en-US" sz="2400" dirty="0">
                <a:solidFill>
                  <a:schemeClr val="accent1"/>
                </a:solidFill>
                <a:latin typeface="Times New Roman" charset="0"/>
                <a:ea typeface="Times New Roman" charset="0"/>
                <a:cs typeface="Times New Roman" charset="0"/>
              </a:rPr>
              <a:t>A sign to youth, that your office will </a:t>
            </a:r>
            <a:r>
              <a:rPr lang="en-US" sz="2400">
                <a:solidFill>
                  <a:schemeClr val="accent1"/>
                </a:solidFill>
                <a:latin typeface="Times New Roman" charset="0"/>
                <a:ea typeface="Times New Roman" charset="0"/>
                <a:cs typeface="Times New Roman" charset="0"/>
              </a:rPr>
              <a:t>know </a:t>
            </a:r>
          </a:p>
          <a:p>
            <a:pPr>
              <a:defRPr/>
            </a:pPr>
            <a:r>
              <a:rPr lang="en-US" sz="2400" dirty="0">
                <a:solidFill>
                  <a:schemeClr val="accent1"/>
                </a:solidFill>
                <a:latin typeface="Times New Roman" charset="0"/>
                <a:ea typeface="Times New Roman" charset="0"/>
                <a:cs typeface="Times New Roman" charset="0"/>
              </a:rPr>
              <a:t>how to care for him/her/they/</a:t>
            </a:r>
            <a:r>
              <a:rPr lang="en-US" sz="2400" dirty="0" err="1">
                <a:solidFill>
                  <a:schemeClr val="accent1"/>
                </a:solidFill>
                <a:latin typeface="Times New Roman" charset="0"/>
                <a:ea typeface="Times New Roman" charset="0"/>
                <a:cs typeface="Times New Roman" charset="0"/>
              </a:rPr>
              <a:t>ze</a:t>
            </a:r>
            <a:r>
              <a:rPr lang="en-US" sz="2400" dirty="0">
                <a:solidFill>
                  <a:schemeClr val="accent1"/>
                </a:solidFill>
                <a:latin typeface="Times New Roman" charset="0"/>
                <a:ea typeface="Times New Roman" charset="0"/>
                <a:cs typeface="Times New Roman" charset="0"/>
              </a:rPr>
              <a:t>.</a:t>
            </a:r>
          </a:p>
        </p:txBody>
      </p:sp>
      <p:sp>
        <p:nvSpPr>
          <p:cNvPr id="4" name="Slide Number Placeholder 3"/>
          <p:cNvSpPr>
            <a:spLocks noGrp="1"/>
          </p:cNvSpPr>
          <p:nvPr>
            <p:ph type="sldNum" sz="quarter" idx="12"/>
          </p:nvPr>
        </p:nvSpPr>
        <p:spPr/>
        <p:txBody>
          <a:bodyPr/>
          <a:lstStyle/>
          <a:p>
            <a:fld id="{B51F072F-37B6-45A2-9687-725991B954A3}" type="slidenum">
              <a:rPr lang="en-US" smtClean="0"/>
              <a:pPr/>
              <a:t>71</a:t>
            </a:fld>
            <a:endParaRPr lang="en-US"/>
          </a:p>
        </p:txBody>
      </p:sp>
    </p:spTree>
    <p:extLst>
      <p:ext uri="{BB962C8B-B14F-4D97-AF65-F5344CB8AC3E}">
        <p14:creationId xmlns:p14="http://schemas.microsoft.com/office/powerpoint/2010/main" val="2100878723"/>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8978" y="1801950"/>
            <a:ext cx="2807110" cy="3684450"/>
          </a:xfrm>
        </p:spPr>
        <p:txBody>
          <a:bodyPr>
            <a:normAutofit/>
          </a:bodyPr>
          <a:lstStyle/>
          <a:p>
            <a:pPr eaLnBrk="1" hangingPunct="1">
              <a:defRPr/>
            </a:pPr>
            <a:r>
              <a:rPr lang="en-US" altLang="en-US" dirty="0"/>
              <a:t>SO/GI collection</a:t>
            </a:r>
          </a:p>
        </p:txBody>
      </p:sp>
      <p:pic>
        <p:nvPicPr>
          <p:cNvPr id="809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6230" y="3319460"/>
            <a:ext cx="3505200" cy="2309813"/>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090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4811" y="687609"/>
            <a:ext cx="3979798" cy="53845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73860" y="1219202"/>
            <a:ext cx="3547570" cy="1754326"/>
          </a:xfrm>
          <a:prstGeom prst="rect">
            <a:avLst/>
          </a:prstGeom>
          <a:solidFill>
            <a:schemeClr val="accent6"/>
          </a:solidFill>
        </p:spPr>
        <p:txBody>
          <a:bodyPr wrap="square" rtlCol="0">
            <a:spAutoFit/>
          </a:bodyPr>
          <a:lstStyle/>
          <a:p>
            <a:r>
              <a:rPr lang="en-US" b="1" dirty="0">
                <a:solidFill>
                  <a:schemeClr val="bg1"/>
                </a:solidFill>
              </a:rPr>
              <a:t>Important personal health history as well </a:t>
            </a:r>
          </a:p>
          <a:p>
            <a:endParaRPr lang="en-US" b="1" dirty="0">
              <a:solidFill>
                <a:schemeClr val="bg1"/>
              </a:solidFill>
            </a:endParaRPr>
          </a:p>
          <a:p>
            <a:r>
              <a:rPr lang="en-US" b="1" dirty="0">
                <a:solidFill>
                  <a:schemeClr val="bg1"/>
                </a:solidFill>
              </a:rPr>
              <a:t>Data that does not allow gender/sex minorities to remain “invisible”</a:t>
            </a:r>
          </a:p>
        </p:txBody>
      </p:sp>
      <p:sp>
        <p:nvSpPr>
          <p:cNvPr id="4" name="Slide Number Placeholder 3"/>
          <p:cNvSpPr>
            <a:spLocks noGrp="1"/>
          </p:cNvSpPr>
          <p:nvPr>
            <p:ph type="sldNum" sz="quarter" idx="12"/>
          </p:nvPr>
        </p:nvSpPr>
        <p:spPr/>
        <p:txBody>
          <a:bodyPr/>
          <a:lstStyle/>
          <a:p>
            <a:fld id="{B51F072F-37B6-45A2-9687-725991B954A3}" type="slidenum">
              <a:rPr lang="en-US" smtClean="0"/>
              <a:pPr/>
              <a:t>72</a:t>
            </a:fld>
            <a:endParaRPr lang="en-US"/>
          </a:p>
        </p:txBody>
      </p:sp>
    </p:spTree>
    <p:extLst>
      <p:ext uri="{BB962C8B-B14F-4D97-AF65-F5344CB8AC3E}">
        <p14:creationId xmlns:p14="http://schemas.microsoft.com/office/powerpoint/2010/main" val="428468913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sz="4400"/>
              <a:t>Transgender Youth</a:t>
            </a:r>
            <a:br>
              <a:rPr lang="en-US" sz="4400"/>
            </a:br>
            <a:r>
              <a:rPr lang="en-US" sz="4400"/>
              <a:t>Take Home Points</a:t>
            </a:r>
            <a:endParaRPr lang="en-US" sz="4400" dirty="0"/>
          </a:p>
        </p:txBody>
      </p:sp>
      <p:sp>
        <p:nvSpPr>
          <p:cNvPr id="63491" name="Content Placeholder 2"/>
          <p:cNvSpPr>
            <a:spLocks noGrp="1"/>
          </p:cNvSpPr>
          <p:nvPr>
            <p:ph sz="quarter" idx="10"/>
          </p:nvPr>
        </p:nvSpPr>
        <p:spPr>
          <a:xfrm>
            <a:off x="3887826" y="1534020"/>
            <a:ext cx="7261185" cy="4191000"/>
          </a:xfrm>
        </p:spPr>
        <p:txBody>
          <a:bodyPr/>
          <a:lstStyle/>
          <a:p>
            <a:r>
              <a:rPr lang="en-US" dirty="0"/>
              <a:t>Children and youth explore gender as well as sexual identity</a:t>
            </a:r>
          </a:p>
          <a:p>
            <a:endParaRPr lang="en-US" dirty="0"/>
          </a:p>
          <a:p>
            <a:r>
              <a:rPr lang="en-US" dirty="0"/>
              <a:t>Provider role</a:t>
            </a:r>
          </a:p>
          <a:p>
            <a:pPr lvl="1"/>
            <a:r>
              <a:rPr lang="en-US" dirty="0"/>
              <a:t>Assessing individual goals, needs, risks</a:t>
            </a:r>
          </a:p>
          <a:p>
            <a:pPr lvl="1"/>
            <a:r>
              <a:rPr lang="en-US" dirty="0"/>
              <a:t>Facilitating communication, support of family</a:t>
            </a:r>
          </a:p>
          <a:p>
            <a:pPr lvl="1"/>
            <a:r>
              <a:rPr lang="en-US" dirty="0"/>
              <a:t>Referrals for support and resources</a:t>
            </a:r>
          </a:p>
          <a:p>
            <a:pPr lvl="1"/>
            <a:r>
              <a:rPr lang="en-US" dirty="0"/>
              <a:t>Creating safe space for all youth </a:t>
            </a:r>
          </a:p>
        </p:txBody>
      </p:sp>
      <p:sp>
        <p:nvSpPr>
          <p:cNvPr id="2" name="Slide Number Placeholder 1"/>
          <p:cNvSpPr>
            <a:spLocks noGrp="1"/>
          </p:cNvSpPr>
          <p:nvPr>
            <p:ph type="sldNum" sz="quarter" idx="12"/>
          </p:nvPr>
        </p:nvSpPr>
        <p:spPr/>
        <p:txBody>
          <a:bodyPr/>
          <a:lstStyle/>
          <a:p>
            <a:fld id="{B51F072F-37B6-45A2-9687-725991B954A3}"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Caring for Transgender </a:t>
            </a:r>
            <a:br>
              <a:rPr lang="en-US" dirty="0"/>
            </a:br>
            <a:r>
              <a:rPr lang="en-US" dirty="0"/>
              <a:t>Adolescents</a:t>
            </a:r>
          </a:p>
        </p:txBody>
      </p:sp>
      <p:sp>
        <p:nvSpPr>
          <p:cNvPr id="7" name="Text Placeholder 4"/>
          <p:cNvSpPr>
            <a:spLocks noGrp="1"/>
          </p:cNvSpPr>
          <p:nvPr>
            <p:ph type="body" idx="1"/>
          </p:nvPr>
        </p:nvSpPr>
        <p:spPr/>
        <p:txBody>
          <a:bodyPr/>
          <a:lstStyle/>
          <a:p>
            <a:r>
              <a:rPr lang="en-US" dirty="0">
                <a:solidFill>
                  <a:schemeClr val="accent1"/>
                </a:solidFill>
              </a:rPr>
              <a:t>Part 2: Understanding Medical Management &amp; </a:t>
            </a:r>
            <a:br>
              <a:rPr lang="en-US" dirty="0">
                <a:solidFill>
                  <a:schemeClr val="accent1"/>
                </a:solidFill>
              </a:rPr>
            </a:br>
            <a:r>
              <a:rPr lang="en-US" dirty="0">
                <a:solidFill>
                  <a:schemeClr val="accent1"/>
                </a:solidFill>
              </a:rPr>
              <a:t>Providing Ongoing Primary Care</a:t>
            </a:r>
          </a:p>
          <a:p>
            <a:endParaRPr lang="en-US" dirty="0"/>
          </a:p>
        </p:txBody>
      </p:sp>
      <p:sp>
        <p:nvSpPr>
          <p:cNvPr id="4" name="Slide Number Placeholder 3"/>
          <p:cNvSpPr>
            <a:spLocks noGrp="1"/>
          </p:cNvSpPr>
          <p:nvPr>
            <p:ph type="sldNum" sz="quarter" idx="12"/>
          </p:nvPr>
        </p:nvSpPr>
        <p:spPr/>
        <p:txBody>
          <a:bodyPr/>
          <a:lstStyle/>
          <a:p>
            <a:fld id="{B51F072F-37B6-45A2-9687-725991B954A3}" type="slidenum">
              <a:rPr lang="en-US" smtClean="0"/>
              <a:pPr/>
              <a:t>74</a:t>
            </a:fld>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3765018" y="590550"/>
            <a:ext cx="7293505" cy="1162050"/>
          </a:xfrm>
        </p:spPr>
        <p:txBody>
          <a:bodyPr>
            <a:noAutofit/>
          </a:bodyPr>
          <a:lstStyle/>
          <a:p>
            <a:r>
              <a:rPr lang="en-US" dirty="0">
                <a:solidFill>
                  <a:schemeClr val="accent1"/>
                </a:solidFill>
              </a:rPr>
              <a:t>Case 2 Patient “K” Continued</a:t>
            </a:r>
          </a:p>
        </p:txBody>
      </p:sp>
      <p:sp>
        <p:nvSpPr>
          <p:cNvPr id="68611" name="Content Placeholder 2"/>
          <p:cNvSpPr>
            <a:spLocks noGrp="1"/>
          </p:cNvSpPr>
          <p:nvPr>
            <p:ph idx="1"/>
          </p:nvPr>
        </p:nvSpPr>
        <p:spPr>
          <a:xfrm>
            <a:off x="3913184" y="1581150"/>
            <a:ext cx="6516688" cy="4495800"/>
          </a:xfrm>
        </p:spPr>
        <p:txBody>
          <a:bodyPr/>
          <a:lstStyle/>
          <a:p>
            <a:r>
              <a:rPr lang="en-US" sz="2200" dirty="0">
                <a:latin typeface="Arial" charset="0"/>
              </a:rPr>
              <a:t>K 13 </a:t>
            </a:r>
            <a:r>
              <a:rPr lang="en-US" sz="2200" dirty="0" err="1">
                <a:latin typeface="Arial" charset="0"/>
              </a:rPr>
              <a:t>yro</a:t>
            </a:r>
            <a:r>
              <a:rPr lang="en-US" sz="2200" dirty="0">
                <a:latin typeface="Arial" charset="0"/>
              </a:rPr>
              <a:t> natal female identifying as male with some male gender expression </a:t>
            </a:r>
          </a:p>
          <a:p>
            <a:pPr lvl="1"/>
            <a:r>
              <a:rPr lang="en-US" sz="2000" dirty="0">
                <a:latin typeface="Arial" charset="0"/>
              </a:rPr>
              <a:t>K already socially transitioned and is in your office wanting to talk about hormone options for care</a:t>
            </a:r>
          </a:p>
          <a:p>
            <a:pPr lvl="1"/>
            <a:endParaRPr lang="en-US" sz="2000" dirty="0">
              <a:latin typeface="Arial" charset="0"/>
            </a:endParaRPr>
          </a:p>
          <a:p>
            <a:r>
              <a:rPr lang="en-US" dirty="0">
                <a:latin typeface="Arial" charset="0"/>
              </a:rPr>
              <a:t>K, his parents</a:t>
            </a:r>
          </a:p>
          <a:p>
            <a:pPr lvl="1"/>
            <a:r>
              <a:rPr lang="en-US" sz="1800" dirty="0">
                <a:latin typeface="Arial" charset="0"/>
              </a:rPr>
              <a:t>State they want their child to be happy and healthy</a:t>
            </a:r>
          </a:p>
          <a:p>
            <a:pPr lvl="1"/>
            <a:r>
              <a:rPr lang="en-US" sz="2000" dirty="0">
                <a:latin typeface="Arial" charset="0"/>
              </a:rPr>
              <a:t>K and parent feels like they need some time to figure things out before they consider anything “irreversible”</a:t>
            </a:r>
          </a:p>
          <a:p>
            <a:pPr lvl="1"/>
            <a:endParaRPr lang="en-US" sz="2000" dirty="0">
              <a:latin typeface="Arial" charset="0"/>
            </a:endParaRPr>
          </a:p>
        </p:txBody>
      </p:sp>
      <p:pic>
        <p:nvPicPr>
          <p:cNvPr id="5" name="Picture 4" descr="C:\Users\Kaiyti Duffy\AppData\Local\Microsoft\Windows\Temporary Internet Files\Content.IE5\GAJ9IWY7\MP900448307[1].jpg"/>
          <p:cNvPicPr>
            <a:picLocks noChangeAspect="1" noChangeArrowheads="1"/>
          </p:cNvPicPr>
          <p:nvPr/>
        </p:nvPicPr>
        <p:blipFill>
          <a:blip r:embed="rId3" cstate="print"/>
          <a:srcRect/>
          <a:stretch>
            <a:fillRect/>
          </a:stretch>
        </p:blipFill>
        <p:spPr bwMode="auto">
          <a:xfrm>
            <a:off x="-100012" y="736201"/>
            <a:ext cx="3556001" cy="541079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r>
              <a:rPr lang="en-US" sz="4400"/>
              <a:t>Beginning Hormonal Treatment</a:t>
            </a:r>
            <a:endParaRPr lang="en-US" sz="4400" dirty="0"/>
          </a:p>
        </p:txBody>
      </p:sp>
      <p:sp>
        <p:nvSpPr>
          <p:cNvPr id="69635" name="Content Placeholder 2"/>
          <p:cNvSpPr>
            <a:spLocks noGrp="1"/>
          </p:cNvSpPr>
          <p:nvPr>
            <p:ph sz="quarter" idx="10"/>
          </p:nvPr>
        </p:nvSpPr>
        <p:spPr>
          <a:xfrm>
            <a:off x="3830676" y="1123837"/>
            <a:ext cx="7261185" cy="4267200"/>
          </a:xfrm>
        </p:spPr>
        <p:txBody>
          <a:bodyPr/>
          <a:lstStyle/>
          <a:p>
            <a:r>
              <a:rPr lang="en-US" dirty="0"/>
              <a:t>Establish commitment to next steps</a:t>
            </a:r>
          </a:p>
          <a:p>
            <a:pPr lvl="1"/>
            <a:r>
              <a:rPr lang="en-US" dirty="0"/>
              <a:t>Gender questioning, </a:t>
            </a:r>
            <a:r>
              <a:rPr lang="en-US" dirty="0" err="1"/>
              <a:t>incongruency</a:t>
            </a:r>
            <a:r>
              <a:rPr lang="en-US" dirty="0"/>
              <a:t>, dysphoria</a:t>
            </a:r>
          </a:p>
          <a:p>
            <a:pPr lvl="1"/>
            <a:r>
              <a:rPr lang="en-US" dirty="0"/>
              <a:t>Readiness for medications, exploring gender, and/or planning transition</a:t>
            </a:r>
          </a:p>
          <a:p>
            <a:pPr lvl="1"/>
            <a:r>
              <a:rPr lang="en-US" dirty="0"/>
              <a:t>Expectations, goals</a:t>
            </a:r>
          </a:p>
          <a:p>
            <a:pPr lvl="1"/>
            <a:r>
              <a:rPr lang="en-US" dirty="0"/>
              <a:t>Management plan</a:t>
            </a:r>
          </a:p>
          <a:p>
            <a:r>
              <a:rPr lang="en-US" dirty="0"/>
              <a:t>Obtain informed consent</a:t>
            </a:r>
          </a:p>
          <a:p>
            <a:r>
              <a:rPr lang="en-US" dirty="0"/>
              <a:t>Order baseline labs</a:t>
            </a:r>
          </a:p>
          <a:p>
            <a:r>
              <a:rPr lang="en-US" dirty="0"/>
              <a:t>Establish follow-up</a:t>
            </a:r>
          </a:p>
          <a:p>
            <a:endParaRPr lang="en-US" dirty="0"/>
          </a:p>
          <a:p>
            <a:endParaRPr lang="en-US" dirty="0"/>
          </a:p>
        </p:txBody>
      </p:sp>
      <p:sp>
        <p:nvSpPr>
          <p:cNvPr id="4" name="TextBox 3"/>
          <p:cNvSpPr txBox="1">
            <a:spLocks noChangeArrowheads="1"/>
          </p:cNvSpPr>
          <p:nvPr/>
        </p:nvSpPr>
        <p:spPr bwMode="auto">
          <a:xfrm>
            <a:off x="-2667000" y="1676400"/>
            <a:ext cx="1905000" cy="762000"/>
          </a:xfrm>
          <a:prstGeom prst="rect">
            <a:avLst/>
          </a:prstGeom>
          <a:noFill/>
          <a:ln w="9525">
            <a:noFill/>
            <a:miter lim="800000"/>
            <a:headEnd/>
            <a:tailEnd/>
          </a:ln>
        </p:spPr>
        <p:txBody>
          <a:bodyPr>
            <a:spAutoFit/>
          </a:bodyPr>
          <a:lstStyle/>
          <a:p>
            <a:endParaRPr lang="en-US" sz="4400" dirty="0">
              <a:latin typeface="Adobe Garamond Pro"/>
            </a:endParaRPr>
          </a:p>
        </p:txBody>
      </p:sp>
      <p:sp>
        <p:nvSpPr>
          <p:cNvPr id="8" name="TextBox 5"/>
          <p:cNvSpPr txBox="1">
            <a:spLocks noChangeArrowheads="1"/>
          </p:cNvSpPr>
          <p:nvPr/>
        </p:nvSpPr>
        <p:spPr bwMode="auto">
          <a:xfrm>
            <a:off x="3912733" y="5007922"/>
            <a:ext cx="7385744" cy="1323439"/>
          </a:xfrm>
          <a:prstGeom prst="rect">
            <a:avLst/>
          </a:prstGeom>
          <a:solidFill>
            <a:schemeClr val="accent1">
              <a:lumMod val="75000"/>
            </a:schemeClr>
          </a:solidFill>
          <a:ln w="9525">
            <a:noFill/>
            <a:miter lim="800000"/>
            <a:headEnd/>
            <a:tailEnd/>
          </a:ln>
        </p:spPr>
        <p:txBody>
          <a:bodyPr wrap="square">
            <a:spAutoFit/>
          </a:bodyPr>
          <a:lstStyle/>
          <a:p>
            <a:r>
              <a:rPr lang="en-US" sz="2000" dirty="0">
                <a:solidFill>
                  <a:schemeClr val="bg1"/>
                </a:solidFill>
                <a:latin typeface="Times New Roman" charset="0"/>
                <a:ea typeface="Times New Roman" charset="0"/>
                <a:cs typeface="Times New Roman" charset="0"/>
              </a:rPr>
              <a:t>Letters from mental health professionals may help inform providers and allow for coordinated care. </a:t>
            </a:r>
          </a:p>
          <a:p>
            <a:r>
              <a:rPr lang="en-US" sz="2000" dirty="0">
                <a:solidFill>
                  <a:schemeClr val="bg1"/>
                </a:solidFill>
                <a:latin typeface="Times New Roman" charset="0"/>
                <a:ea typeface="Times New Roman" charset="0"/>
                <a:cs typeface="Times New Roman" charset="0"/>
              </a:rPr>
              <a:t>However, not all children or families have immediate mental health needs that “require” mental health evaluation.  </a:t>
            </a:r>
          </a:p>
        </p:txBody>
      </p:sp>
      <p:sp>
        <p:nvSpPr>
          <p:cNvPr id="3" name="Slide Number Placeholder 2"/>
          <p:cNvSpPr>
            <a:spLocks noGrp="1"/>
          </p:cNvSpPr>
          <p:nvPr>
            <p:ph type="sldNum" sz="quarter" idx="12"/>
          </p:nvPr>
        </p:nvSpPr>
        <p:spPr/>
        <p:txBody>
          <a:bodyPr/>
          <a:lstStyle/>
          <a:p>
            <a:fld id="{B51F072F-37B6-45A2-9687-725991B954A3}" type="slidenum">
              <a:rPr lang="en-US" smtClean="0"/>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lstStyle/>
          <a:p>
            <a:r>
              <a:rPr lang="en-US"/>
              <a:t>Phases of Transitioning</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723679818"/>
              </p:ext>
            </p:extLst>
          </p:nvPr>
        </p:nvGraphicFramePr>
        <p:xfrm>
          <a:off x="3767137" y="1395413"/>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5-Point Star 4"/>
          <p:cNvSpPr/>
          <p:nvPr/>
        </p:nvSpPr>
        <p:spPr>
          <a:xfrm>
            <a:off x="3524252" y="1123837"/>
            <a:ext cx="1066800" cy="914400"/>
          </a:xfrm>
          <a:prstGeom prst="star5">
            <a:avLst/>
          </a:prstGeom>
          <a:solidFill>
            <a:srgbClr val="FBE9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fld id="{B51F072F-37B6-45A2-9687-725991B954A3}"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nvPr>
        </p:nvSpPr>
        <p:spPr/>
        <p:txBody>
          <a:bodyPr>
            <a:normAutofit/>
          </a:bodyPr>
          <a:lstStyle/>
          <a:p>
            <a:r>
              <a:rPr lang="en-US" sz="4400"/>
              <a:t>Benefits of “Blockers” </a:t>
            </a:r>
            <a:endParaRPr lang="en-US" sz="4400" dirty="0"/>
          </a:p>
        </p:txBody>
      </p:sp>
      <p:sp>
        <p:nvSpPr>
          <p:cNvPr id="71682" name="Content Placeholder 2"/>
          <p:cNvSpPr>
            <a:spLocks noGrp="1"/>
          </p:cNvSpPr>
          <p:nvPr>
            <p:ph sz="quarter" idx="10"/>
          </p:nvPr>
        </p:nvSpPr>
        <p:spPr>
          <a:xfrm>
            <a:off x="3773527" y="1457820"/>
            <a:ext cx="7261185" cy="4267200"/>
          </a:xfrm>
        </p:spPr>
        <p:txBody>
          <a:bodyPr/>
          <a:lstStyle/>
          <a:p>
            <a:r>
              <a:rPr lang="en-US" dirty="0"/>
              <a:t>Gonadotropin-Releasing Hormone (GnRH) analogues block puberty</a:t>
            </a:r>
          </a:p>
          <a:p>
            <a:pPr lvl="1"/>
            <a:r>
              <a:rPr lang="en-US" dirty="0"/>
              <a:t>Leuprolide</a:t>
            </a:r>
          </a:p>
          <a:p>
            <a:pPr lvl="1"/>
            <a:r>
              <a:rPr lang="en-US" dirty="0" err="1"/>
              <a:t>Histrelin</a:t>
            </a:r>
            <a:endParaRPr lang="en-US" dirty="0"/>
          </a:p>
          <a:p>
            <a:r>
              <a:rPr lang="en-US" dirty="0"/>
              <a:t>Delay irreversible secondary sex characteristics </a:t>
            </a:r>
          </a:p>
          <a:p>
            <a:pPr lvl="1"/>
            <a:r>
              <a:rPr lang="en-US" dirty="0"/>
              <a:t>Allow time for teen to mature and make decision</a:t>
            </a:r>
          </a:p>
          <a:p>
            <a:pPr lvl="1"/>
            <a:r>
              <a:rPr lang="en-US" dirty="0"/>
              <a:t>Allow time for parent and social support to develop</a:t>
            </a:r>
          </a:p>
          <a:p>
            <a:pPr lvl="1"/>
            <a:r>
              <a:rPr lang="en-US" dirty="0"/>
              <a:t>Allow provider reluctance for irreversible effects in minor</a:t>
            </a:r>
          </a:p>
        </p:txBody>
      </p:sp>
      <p:sp>
        <p:nvSpPr>
          <p:cNvPr id="2" name="Slide Number Placeholder 1"/>
          <p:cNvSpPr>
            <a:spLocks noGrp="1"/>
          </p:cNvSpPr>
          <p:nvPr>
            <p:ph type="sldNum" sz="quarter" idx="12"/>
          </p:nvPr>
        </p:nvSpPr>
        <p:spPr/>
        <p:txBody>
          <a:bodyPr/>
          <a:lstStyle/>
          <a:p>
            <a:fld id="{B51F072F-37B6-45A2-9687-725991B954A3}"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GnRH</a:t>
            </a:r>
            <a:r>
              <a:rPr lang="en-US" dirty="0"/>
              <a:t> Agonists</a:t>
            </a:r>
          </a:p>
        </p:txBody>
      </p:sp>
      <p:sp>
        <p:nvSpPr>
          <p:cNvPr id="7" name="Content Placeholder 2"/>
          <p:cNvSpPr>
            <a:spLocks noGrp="1"/>
          </p:cNvSpPr>
          <p:nvPr>
            <p:ph sz="half" idx="4294967295"/>
          </p:nvPr>
        </p:nvSpPr>
        <p:spPr>
          <a:xfrm>
            <a:off x="3634635" y="2137741"/>
            <a:ext cx="4038600" cy="4952998"/>
          </a:xfrm>
          <a:prstGeom prst="rect">
            <a:avLst/>
          </a:prstGeom>
        </p:spPr>
        <p:txBody>
          <a:bodyPr/>
          <a:lstStyle/>
          <a:p>
            <a:pPr marL="0" indent="0">
              <a:buNone/>
            </a:pPr>
            <a:r>
              <a:rPr lang="en-US" b="1" i="1" dirty="0" err="1">
                <a:solidFill>
                  <a:schemeClr val="accent1"/>
                </a:solidFill>
              </a:rPr>
              <a:t>Leuprorelin</a:t>
            </a:r>
            <a:endParaRPr lang="en-US" b="1" i="1" dirty="0">
              <a:solidFill>
                <a:schemeClr val="accent1"/>
              </a:solidFill>
            </a:endParaRPr>
          </a:p>
          <a:p>
            <a:pPr marL="0" indent="0">
              <a:buNone/>
            </a:pPr>
            <a:r>
              <a:rPr lang="en-US" b="1" i="1" dirty="0" err="1">
                <a:solidFill>
                  <a:schemeClr val="accent1"/>
                </a:solidFill>
              </a:rPr>
              <a:t>Triptorelin</a:t>
            </a:r>
            <a:r>
              <a:rPr lang="en-US" b="1" i="1" dirty="0">
                <a:solidFill>
                  <a:schemeClr val="accent1"/>
                </a:solidFill>
              </a:rPr>
              <a:t> </a:t>
            </a:r>
          </a:p>
          <a:p>
            <a:pPr marL="0" indent="0">
              <a:buNone/>
            </a:pPr>
            <a:r>
              <a:rPr lang="en-US" b="1" i="1" dirty="0" err="1">
                <a:solidFill>
                  <a:schemeClr val="accent1"/>
                </a:solidFill>
              </a:rPr>
              <a:t>Goserelin</a:t>
            </a:r>
            <a:endParaRPr lang="en-US" b="1" i="1" dirty="0">
              <a:solidFill>
                <a:schemeClr val="accent1"/>
              </a:solidFill>
            </a:endParaRPr>
          </a:p>
          <a:p>
            <a:pPr lvl="1"/>
            <a:r>
              <a:rPr lang="en-US" b="1" dirty="0"/>
              <a:t>Monthly</a:t>
            </a:r>
            <a:r>
              <a:rPr lang="en-US" dirty="0"/>
              <a:t> $500-1000</a:t>
            </a:r>
          </a:p>
          <a:p>
            <a:pPr lvl="1"/>
            <a:r>
              <a:rPr lang="en-US" b="1" dirty="0"/>
              <a:t>3-monthly depot  </a:t>
            </a:r>
            <a:r>
              <a:rPr lang="en-US" dirty="0"/>
              <a:t>$1500-2000</a:t>
            </a:r>
          </a:p>
          <a:p>
            <a:pPr marL="0" indent="0">
              <a:buNone/>
            </a:pPr>
            <a:r>
              <a:rPr lang="en-US" b="1" i="1" dirty="0" err="1">
                <a:solidFill>
                  <a:schemeClr val="accent1"/>
                </a:solidFill>
              </a:rPr>
              <a:t>Histrelin</a:t>
            </a:r>
            <a:r>
              <a:rPr lang="en-US" b="1" i="1" dirty="0">
                <a:solidFill>
                  <a:schemeClr val="accent1"/>
                </a:solidFill>
              </a:rPr>
              <a:t> implant </a:t>
            </a:r>
          </a:p>
          <a:p>
            <a:pPr marL="466725" lvl="1" indent="0">
              <a:buNone/>
            </a:pPr>
            <a:r>
              <a:rPr lang="en-US" b="1" dirty="0"/>
              <a:t>24 + months</a:t>
            </a:r>
          </a:p>
          <a:p>
            <a:pPr lvl="1"/>
            <a:r>
              <a:rPr lang="en-US" dirty="0"/>
              <a:t>$3500 (</a:t>
            </a:r>
            <a:r>
              <a:rPr lang="en-US" dirty="0" err="1"/>
              <a:t>Vantas</a:t>
            </a:r>
            <a:r>
              <a:rPr lang="en-US" dirty="0"/>
              <a:t>) </a:t>
            </a:r>
          </a:p>
          <a:p>
            <a:pPr lvl="1"/>
            <a:r>
              <a:rPr lang="en-US" dirty="0"/>
              <a:t>15,379.16 -$12,560.00 (</a:t>
            </a:r>
            <a:r>
              <a:rPr lang="en-US" dirty="0" err="1"/>
              <a:t>Supprelin</a:t>
            </a:r>
            <a:r>
              <a:rPr lang="en-US" dirty="0"/>
              <a:t>) </a:t>
            </a:r>
          </a:p>
          <a:p>
            <a:endParaRPr lang="en-US" dirty="0"/>
          </a:p>
        </p:txBody>
      </p:sp>
      <p:pic>
        <p:nvPicPr>
          <p:cNvPr id="8"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951945" y="2137741"/>
            <a:ext cx="4782783" cy="354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 xmlns:a16="http://schemas.microsoft.com/office/drawing/2014/main" id="{4BBB8D61-B246-4C90-B76B-B5AB418058D4}"/>
              </a:ext>
            </a:extLst>
          </p:cNvPr>
          <p:cNvSpPr/>
          <p:nvPr/>
        </p:nvSpPr>
        <p:spPr>
          <a:xfrm>
            <a:off x="6100175" y="315623"/>
            <a:ext cx="5747287" cy="1200329"/>
          </a:xfrm>
          <a:prstGeom prst="rect">
            <a:avLst/>
          </a:prstGeom>
          <a:solidFill>
            <a:schemeClr val="accent1">
              <a:lumMod val="75000"/>
            </a:schemeClr>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Continuous GnRH secretion </a:t>
            </a:r>
          </a:p>
          <a:p>
            <a:pPr lvl="1"/>
            <a:r>
              <a:rPr lang="en-US" dirty="0">
                <a:solidFill>
                  <a:schemeClr val="bg1"/>
                </a:solidFill>
                <a:latin typeface="Arial" panose="020B0604020202020204" pitchFamily="34" charset="0"/>
                <a:cs typeface="Arial" panose="020B0604020202020204" pitchFamily="34" charset="0"/>
              </a:rPr>
              <a:t>Suppress FSH, LH</a:t>
            </a:r>
          </a:p>
          <a:p>
            <a:pPr lvl="1"/>
            <a:r>
              <a:rPr lang="en-US" dirty="0">
                <a:solidFill>
                  <a:schemeClr val="bg1"/>
                </a:solidFill>
                <a:latin typeface="Arial" panose="020B0604020202020204" pitchFamily="34" charset="0"/>
                <a:cs typeface="Arial" panose="020B0604020202020204" pitchFamily="34" charset="0"/>
              </a:rPr>
              <a:t>Initial ↑ LH, FSH followed by desensitized pituitary</a:t>
            </a:r>
          </a:p>
          <a:p>
            <a:pPr lvl="1"/>
            <a:r>
              <a:rPr lang="en-US" dirty="0">
                <a:solidFill>
                  <a:schemeClr val="bg1"/>
                </a:solidFill>
                <a:latin typeface="Arial" panose="020B0604020202020204" pitchFamily="34" charset="0"/>
                <a:cs typeface="Arial" panose="020B0604020202020204" pitchFamily="34" charset="0"/>
              </a:rPr>
              <a:t>LH, FSH secretion suppressed</a:t>
            </a:r>
          </a:p>
        </p:txBody>
      </p:sp>
      <p:sp>
        <p:nvSpPr>
          <p:cNvPr id="5" name="Rectangle 4"/>
          <p:cNvSpPr/>
          <p:nvPr/>
        </p:nvSpPr>
        <p:spPr>
          <a:xfrm>
            <a:off x="5896266" y="3244334"/>
            <a:ext cx="399468" cy="369332"/>
          </a:xfrm>
          <a:prstGeom prst="rect">
            <a:avLst/>
          </a:prstGeom>
        </p:spPr>
        <p:txBody>
          <a:bodyPr wrap="none">
            <a:spAutoFit/>
          </a:bodyPr>
          <a:lstStyle/>
          <a:p>
            <a:r>
              <a:rPr lang="en-US" dirty="0"/>
              <a:t>15</a:t>
            </a:r>
          </a:p>
        </p:txBody>
      </p:sp>
      <p:sp>
        <p:nvSpPr>
          <p:cNvPr id="6" name="Rectangle 5"/>
          <p:cNvSpPr/>
          <p:nvPr/>
        </p:nvSpPr>
        <p:spPr>
          <a:xfrm>
            <a:off x="11734728" y="6353366"/>
            <a:ext cx="405880" cy="369332"/>
          </a:xfrm>
          <a:prstGeom prst="rect">
            <a:avLst/>
          </a:prstGeom>
        </p:spPr>
        <p:txBody>
          <a:bodyPr wrap="none">
            <a:spAutoFit/>
          </a:bodyPr>
          <a:lstStyle/>
          <a:p>
            <a:r>
              <a:rPr lang="en-US" dirty="0" smtClean="0">
                <a:solidFill>
                  <a:schemeClr val="tx2">
                    <a:lumMod val="60000"/>
                    <a:lumOff val="40000"/>
                  </a:schemeClr>
                </a:solidFill>
              </a:rPr>
              <a:t>79</a:t>
            </a:r>
            <a:endParaRPr lang="en-US" dirty="0">
              <a:solidFill>
                <a:schemeClr val="tx2">
                  <a:lumMod val="60000"/>
                  <a:lumOff val="40000"/>
                </a:schemeClr>
              </a:solidFill>
            </a:endParaRPr>
          </a:p>
        </p:txBody>
      </p:sp>
    </p:spTree>
    <p:extLst>
      <p:ext uri="{BB962C8B-B14F-4D97-AF65-F5344CB8AC3E}">
        <p14:creationId xmlns:p14="http://schemas.microsoft.com/office/powerpoint/2010/main" val="348085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2"/>
          <p:cNvSpPr>
            <a:spLocks noGrp="1"/>
          </p:cNvSpPr>
          <p:nvPr>
            <p:ph type="title"/>
          </p:nvPr>
        </p:nvSpPr>
        <p:spPr/>
        <p:txBody>
          <a:bodyPr/>
          <a:lstStyle/>
          <a:p>
            <a:r>
              <a:rPr lang="en-US" dirty="0"/>
              <a:t>Case 1 Patient “R” </a:t>
            </a:r>
          </a:p>
        </p:txBody>
      </p:sp>
      <p:sp>
        <p:nvSpPr>
          <p:cNvPr id="5" name="Content Placeholder 4"/>
          <p:cNvSpPr>
            <a:spLocks noGrp="1"/>
          </p:cNvSpPr>
          <p:nvPr>
            <p:ph sz="quarter" idx="10"/>
          </p:nvPr>
        </p:nvSpPr>
        <p:spPr/>
        <p:txBody>
          <a:bodyPr/>
          <a:lstStyle/>
          <a:p>
            <a:endParaRPr lang="en-US" dirty="0"/>
          </a:p>
          <a:p>
            <a:r>
              <a:rPr lang="en-US" dirty="0"/>
              <a:t>What is your initial reaction?</a:t>
            </a:r>
          </a:p>
          <a:p>
            <a:endParaRPr lang="en-US" dirty="0"/>
          </a:p>
          <a:p>
            <a:r>
              <a:rPr lang="en-US" dirty="0"/>
              <a:t> Are you concerned? </a:t>
            </a:r>
          </a:p>
          <a:p>
            <a:endParaRPr lang="en-US" dirty="0"/>
          </a:p>
          <a:p>
            <a:r>
              <a:rPr lang="en-US" dirty="0"/>
              <a:t> Should his parent be concerned?</a:t>
            </a:r>
          </a:p>
        </p:txBody>
      </p:sp>
      <p:sp>
        <p:nvSpPr>
          <p:cNvPr id="2" name="Slide Number Placeholder 1"/>
          <p:cNvSpPr>
            <a:spLocks noGrp="1"/>
          </p:cNvSpPr>
          <p:nvPr>
            <p:ph type="sldNum" sz="quarter" idx="12"/>
          </p:nvPr>
        </p:nvSpPr>
        <p:spPr/>
        <p:txBody>
          <a:bodyPr/>
          <a:lstStyle/>
          <a:p>
            <a:fld id="{B51F072F-37B6-45A2-9687-725991B954A3}"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p:txBody>
          <a:bodyPr>
            <a:normAutofit/>
          </a:bodyPr>
          <a:lstStyle/>
          <a:p>
            <a:r>
              <a:rPr lang="en-US" sz="4400"/>
              <a:t>Dosing GnRH Analogues</a:t>
            </a:r>
            <a:endParaRPr lang="en-US" sz="4400" dirty="0"/>
          </a:p>
        </p:txBody>
      </p:sp>
      <p:sp>
        <p:nvSpPr>
          <p:cNvPr id="74754" name="Rectangle 3"/>
          <p:cNvSpPr>
            <a:spLocks noGrp="1" noChangeArrowheads="1"/>
          </p:cNvSpPr>
          <p:nvPr>
            <p:ph sz="quarter" idx="10"/>
          </p:nvPr>
        </p:nvSpPr>
        <p:spPr>
          <a:xfrm>
            <a:off x="3571874" y="1295400"/>
            <a:ext cx="7843839" cy="4800600"/>
          </a:xfrm>
          <a:noFill/>
        </p:spPr>
        <p:txBody>
          <a:bodyPr>
            <a:normAutofit/>
          </a:bodyPr>
          <a:lstStyle/>
          <a:p>
            <a:r>
              <a:rPr lang="en-US" dirty="0"/>
              <a:t>Select dosing schedule</a:t>
            </a:r>
          </a:p>
          <a:p>
            <a:pPr lvl="1"/>
            <a:r>
              <a:rPr lang="en-US" dirty="0"/>
              <a:t>Monthly or every 3 month depot SQ or IM </a:t>
            </a:r>
          </a:p>
          <a:p>
            <a:pPr lvl="2"/>
            <a:r>
              <a:rPr lang="en-US" dirty="0"/>
              <a:t>Range 3.75, 7.5, 11.5 mg, 22.5 mg, 30 mg</a:t>
            </a:r>
          </a:p>
          <a:p>
            <a:pPr lvl="1"/>
            <a:r>
              <a:rPr lang="en-US" dirty="0"/>
              <a:t>Starting dose long-acting 11.25 – 22.5 mg IM Q 3 months</a:t>
            </a:r>
          </a:p>
          <a:p>
            <a:pPr lvl="1"/>
            <a:endParaRPr lang="en-US" dirty="0"/>
          </a:p>
          <a:p>
            <a:r>
              <a:rPr lang="en-US" dirty="0"/>
              <a:t>Counseling and consent </a:t>
            </a:r>
          </a:p>
          <a:p>
            <a:pPr lvl="1"/>
            <a:r>
              <a:rPr lang="en-US" dirty="0"/>
              <a:t>Few side effects aside from injection pain, need for labs &amp; follow up</a:t>
            </a:r>
          </a:p>
          <a:p>
            <a:pPr lvl="1"/>
            <a:r>
              <a:rPr lang="en-US" dirty="0"/>
              <a:t>Withdrawal bleed if peri-</a:t>
            </a:r>
            <a:r>
              <a:rPr lang="en-US" dirty="0" err="1"/>
              <a:t>menarchal</a:t>
            </a:r>
            <a:r>
              <a:rPr lang="en-US" dirty="0"/>
              <a:t> </a:t>
            </a:r>
          </a:p>
          <a:p>
            <a:pPr lvl="1"/>
            <a:r>
              <a:rPr lang="en-US" dirty="0"/>
              <a:t>Hot flashes, mood changes…. “menopausal symptoms”</a:t>
            </a:r>
          </a:p>
          <a:p>
            <a:pPr lvl="1"/>
            <a:r>
              <a:rPr lang="en-US" dirty="0"/>
              <a:t>Expect to see some “effects” in 2-4 week range</a:t>
            </a:r>
          </a:p>
          <a:p>
            <a:pPr lvl="1"/>
            <a:r>
              <a:rPr lang="en-US" dirty="0"/>
              <a:t>Effect = no changes, halting new gender characteristics, no menses, erectile dysfunction</a:t>
            </a:r>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80</a:t>
            </a:fld>
            <a:endParaRPr lang="en-US"/>
          </a:p>
        </p:txBody>
      </p:sp>
    </p:spTree>
    <p:extLst>
      <p:ext uri="{BB962C8B-B14F-4D97-AF65-F5344CB8AC3E}">
        <p14:creationId xmlns:p14="http://schemas.microsoft.com/office/powerpoint/2010/main" val="297419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Assigned Male Puberty</a:t>
            </a:r>
          </a:p>
        </p:txBody>
      </p:sp>
      <p:graphicFrame>
        <p:nvGraphicFramePr>
          <p:cNvPr id="5" name="Content Placeholder 7"/>
          <p:cNvGraphicFramePr>
            <a:graphicFrameLocks noGrp="1"/>
          </p:cNvGraphicFramePr>
          <p:nvPr>
            <p:ph sz="quarter" idx="11"/>
            <p:extLst/>
          </p:nvPr>
        </p:nvGraphicFramePr>
        <p:xfrm>
          <a:off x="3457183" y="664400"/>
          <a:ext cx="5433896" cy="5698821"/>
        </p:xfrm>
        <a:graphic>
          <a:graphicData uri="http://schemas.openxmlformats.org/drawingml/2006/table">
            <a:tbl>
              <a:tblPr firstRow="1" bandRow="1">
                <a:tableStyleId>{5C22544A-7EE6-4342-B048-85BDC9FD1C3A}</a:tableStyleId>
              </a:tblPr>
              <a:tblGrid>
                <a:gridCol w="1358474">
                  <a:extLst>
                    <a:ext uri="{9D8B030D-6E8A-4147-A177-3AD203B41FA5}">
                      <a16:colId xmlns="" xmlns:a16="http://schemas.microsoft.com/office/drawing/2014/main" val="20000"/>
                    </a:ext>
                  </a:extLst>
                </a:gridCol>
                <a:gridCol w="1358474">
                  <a:extLst>
                    <a:ext uri="{9D8B030D-6E8A-4147-A177-3AD203B41FA5}">
                      <a16:colId xmlns="" xmlns:a16="http://schemas.microsoft.com/office/drawing/2014/main" val="20001"/>
                    </a:ext>
                  </a:extLst>
                </a:gridCol>
                <a:gridCol w="1358474">
                  <a:extLst>
                    <a:ext uri="{9D8B030D-6E8A-4147-A177-3AD203B41FA5}">
                      <a16:colId xmlns="" xmlns:a16="http://schemas.microsoft.com/office/drawing/2014/main" val="20002"/>
                    </a:ext>
                  </a:extLst>
                </a:gridCol>
                <a:gridCol w="1358474">
                  <a:extLst>
                    <a:ext uri="{9D8B030D-6E8A-4147-A177-3AD203B41FA5}">
                      <a16:colId xmlns="" xmlns:a16="http://schemas.microsoft.com/office/drawing/2014/main" val="20003"/>
                    </a:ext>
                  </a:extLst>
                </a:gridCol>
              </a:tblGrid>
              <a:tr h="703973">
                <a:tc>
                  <a:txBody>
                    <a:bodyPr/>
                    <a:lstStyle/>
                    <a:p>
                      <a:r>
                        <a:rPr lang="en-US" sz="1800" dirty="0"/>
                        <a:t>Tanner</a:t>
                      </a:r>
                      <a:r>
                        <a:rPr lang="en-US" sz="1800" baseline="0" dirty="0"/>
                        <a:t> stage</a:t>
                      </a:r>
                      <a:endParaRPr lang="en-US" sz="1800" dirty="0"/>
                    </a:p>
                  </a:txBody>
                  <a:tcPr marT="45722" marB="45722"/>
                </a:tc>
                <a:tc>
                  <a:txBody>
                    <a:bodyPr/>
                    <a:lstStyle/>
                    <a:p>
                      <a:r>
                        <a:rPr lang="en-US" sz="1800" dirty="0"/>
                        <a:t>Testicles (volume cc)</a:t>
                      </a:r>
                    </a:p>
                  </a:txBody>
                  <a:tcPr marT="45722" marB="45722"/>
                </a:tc>
                <a:tc>
                  <a:txBody>
                    <a:bodyPr/>
                    <a:lstStyle/>
                    <a:p>
                      <a:r>
                        <a:rPr lang="en-US" sz="1800" dirty="0"/>
                        <a:t>Penis</a:t>
                      </a:r>
                    </a:p>
                    <a:p>
                      <a:r>
                        <a:rPr lang="en-US" sz="1800" dirty="0"/>
                        <a:t>(length cm)</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Pubic Hair</a:t>
                      </a:r>
                    </a:p>
                  </a:txBody>
                  <a:tcPr marT="45722" marB="45722"/>
                </a:tc>
                <a:extLst>
                  <a:ext uri="{0D108BD9-81ED-4DB2-BD59-A6C34878D82A}">
                    <a16:rowId xmlns="" xmlns:a16="http://schemas.microsoft.com/office/drawing/2014/main" val="10000"/>
                  </a:ext>
                </a:extLst>
              </a:tr>
              <a:tr h="670451">
                <a:tc>
                  <a:txBody>
                    <a:bodyPr/>
                    <a:lstStyle/>
                    <a:p>
                      <a:r>
                        <a:rPr lang="en-US" sz="1800" dirty="0"/>
                        <a:t>1 </a:t>
                      </a:r>
                      <a:endParaRPr lang="en-US" sz="1600" dirty="0"/>
                    </a:p>
                    <a:p>
                      <a:r>
                        <a:rPr lang="en-US" sz="1600" dirty="0" err="1"/>
                        <a:t>prepubertal</a:t>
                      </a:r>
                      <a:endParaRPr lang="en-US" sz="1600" dirty="0"/>
                    </a:p>
                  </a:txBody>
                  <a:tcPr marT="45722" marB="45722"/>
                </a:tc>
                <a:tc>
                  <a:txBody>
                    <a:bodyPr/>
                    <a:lstStyle/>
                    <a:p>
                      <a:r>
                        <a:rPr lang="en-US" sz="1800" dirty="0"/>
                        <a:t>&lt;1.5</a:t>
                      </a:r>
                    </a:p>
                  </a:txBody>
                  <a:tcPr marT="45722" marB="45722"/>
                </a:tc>
                <a:tc>
                  <a:txBody>
                    <a:bodyPr/>
                    <a:lstStyle/>
                    <a:p>
                      <a:r>
                        <a:rPr lang="en-US" sz="1800" dirty="0"/>
                        <a:t>&lt;=3</a:t>
                      </a:r>
                    </a:p>
                  </a:txBody>
                  <a:tcPr marT="45722" marB="45722"/>
                </a:tc>
                <a:tc>
                  <a:txBody>
                    <a:bodyPr/>
                    <a:lstStyle/>
                    <a:p>
                      <a:endParaRPr lang="en-US" sz="1800" dirty="0"/>
                    </a:p>
                  </a:txBody>
                  <a:tcPr marT="45722" marB="45722"/>
                </a:tc>
                <a:extLst>
                  <a:ext uri="{0D108BD9-81ED-4DB2-BD59-A6C34878D82A}">
                    <a16:rowId xmlns="" xmlns:a16="http://schemas.microsoft.com/office/drawing/2014/main" val="10001"/>
                  </a:ext>
                </a:extLst>
              </a:tr>
              <a:tr h="1307375">
                <a:tc>
                  <a:txBody>
                    <a:bodyPr/>
                    <a:lstStyle/>
                    <a:p>
                      <a:r>
                        <a:rPr lang="en-US" sz="1800" dirty="0"/>
                        <a:t>2</a:t>
                      </a:r>
                    </a:p>
                  </a:txBody>
                  <a:tcPr marT="45722" marB="45722"/>
                </a:tc>
                <a:tc>
                  <a:txBody>
                    <a:bodyPr/>
                    <a:lstStyle/>
                    <a:p>
                      <a:r>
                        <a:rPr lang="en-US" sz="1800" dirty="0"/>
                        <a:t>1.6-6</a:t>
                      </a:r>
                    </a:p>
                    <a:p>
                      <a:r>
                        <a:rPr lang="en-US" sz="1800" dirty="0"/>
                        <a:t>Scrotal</a:t>
                      </a:r>
                      <a:r>
                        <a:rPr lang="en-US" sz="1800" baseline="0" dirty="0"/>
                        <a:t> skin thins, reddens</a:t>
                      </a:r>
                      <a:endParaRPr lang="en-US" sz="1800" dirty="0"/>
                    </a:p>
                  </a:txBody>
                  <a:tcPr marT="45722" marB="45722"/>
                </a:tc>
                <a:tc>
                  <a:txBody>
                    <a:bodyPr/>
                    <a:lstStyle/>
                    <a:p>
                      <a:r>
                        <a:rPr lang="en-US" sz="1800" dirty="0"/>
                        <a:t>No change</a:t>
                      </a:r>
                    </a:p>
                  </a:txBody>
                  <a:tcPr marT="45722" marB="45722"/>
                </a:tc>
                <a:tc>
                  <a:txBody>
                    <a:bodyPr/>
                    <a:lstStyle/>
                    <a:p>
                      <a:r>
                        <a:rPr lang="en-US" sz="1800" dirty="0"/>
                        <a:t>Downy</a:t>
                      </a:r>
                      <a:r>
                        <a:rPr lang="en-US" sz="1800" baseline="0" dirty="0"/>
                        <a:t> sparse</a:t>
                      </a:r>
                      <a:endParaRPr lang="en-US" sz="1800" dirty="0"/>
                    </a:p>
                  </a:txBody>
                  <a:tcPr marT="45722" marB="45722"/>
                </a:tc>
                <a:extLst>
                  <a:ext uri="{0D108BD9-81ED-4DB2-BD59-A6C34878D82A}">
                    <a16:rowId xmlns="" xmlns:a16="http://schemas.microsoft.com/office/drawing/2014/main" val="10002"/>
                  </a:ext>
                </a:extLst>
              </a:tr>
              <a:tr h="1307375">
                <a:tc>
                  <a:txBody>
                    <a:bodyPr/>
                    <a:lstStyle/>
                    <a:p>
                      <a:r>
                        <a:rPr lang="en-US" sz="1800" dirty="0"/>
                        <a:t>3</a:t>
                      </a:r>
                    </a:p>
                  </a:txBody>
                  <a:tcPr marT="45722" marB="45722"/>
                </a:tc>
                <a:tc>
                  <a:txBody>
                    <a:bodyPr/>
                    <a:lstStyle/>
                    <a:p>
                      <a:r>
                        <a:rPr lang="en-US" sz="1800" dirty="0"/>
                        <a:t>6-12</a:t>
                      </a:r>
                    </a:p>
                  </a:txBody>
                  <a:tcPr marT="45722" marB="45722"/>
                </a:tc>
                <a:tc>
                  <a:txBody>
                    <a:bodyPr/>
                    <a:lstStyle/>
                    <a:p>
                      <a:r>
                        <a:rPr lang="en-US" sz="1800" dirty="0"/>
                        <a:t>&lt;6</a:t>
                      </a:r>
                    </a:p>
                  </a:txBody>
                  <a:tcPr marT="45722" marB="45722"/>
                </a:tc>
                <a:tc>
                  <a:txBody>
                    <a:bodyPr/>
                    <a:lstStyle/>
                    <a:p>
                      <a:r>
                        <a:rPr lang="en-US" sz="1800" dirty="0"/>
                        <a:t>More coarse, spread laterally</a:t>
                      </a:r>
                    </a:p>
                  </a:txBody>
                  <a:tcPr marT="45722" marB="45722"/>
                </a:tc>
                <a:extLst>
                  <a:ext uri="{0D108BD9-81ED-4DB2-BD59-A6C34878D82A}">
                    <a16:rowId xmlns="" xmlns:a16="http://schemas.microsoft.com/office/drawing/2014/main" val="10003"/>
                  </a:ext>
                </a:extLst>
              </a:tr>
              <a:tr h="1005674">
                <a:tc>
                  <a:txBody>
                    <a:bodyPr/>
                    <a:lstStyle/>
                    <a:p>
                      <a:r>
                        <a:rPr lang="en-US" sz="1800" dirty="0"/>
                        <a:t>4</a:t>
                      </a:r>
                    </a:p>
                  </a:txBody>
                  <a:tcPr marT="45722" marB="45722"/>
                </a:tc>
                <a:tc>
                  <a:txBody>
                    <a:bodyPr/>
                    <a:lstStyle/>
                    <a:p>
                      <a:r>
                        <a:rPr lang="en-US" sz="1800" dirty="0"/>
                        <a:t>12-20</a:t>
                      </a:r>
                    </a:p>
                    <a:p>
                      <a:r>
                        <a:rPr lang="en-US" sz="1800" dirty="0"/>
                        <a:t>Scrotum darkens</a:t>
                      </a:r>
                    </a:p>
                  </a:txBody>
                  <a:tcPr marT="45722" marB="45722"/>
                </a:tc>
                <a:tc>
                  <a:txBody>
                    <a:bodyPr/>
                    <a:lstStyle/>
                    <a:p>
                      <a:r>
                        <a:rPr lang="en-US" sz="1800" dirty="0"/>
                        <a:t>&lt;10</a:t>
                      </a:r>
                    </a:p>
                  </a:txBody>
                  <a:tcPr marT="45722" marB="45722"/>
                </a:tc>
                <a:tc>
                  <a:txBody>
                    <a:bodyPr/>
                    <a:lstStyle/>
                    <a:p>
                      <a:r>
                        <a:rPr lang="en-US" sz="1800" dirty="0"/>
                        <a:t>Adult quality</a:t>
                      </a:r>
                    </a:p>
                  </a:txBody>
                  <a:tcPr marT="45722" marB="45722"/>
                </a:tc>
                <a:extLst>
                  <a:ext uri="{0D108BD9-81ED-4DB2-BD59-A6C34878D82A}">
                    <a16:rowId xmlns="" xmlns:a16="http://schemas.microsoft.com/office/drawing/2014/main" val="10004"/>
                  </a:ext>
                </a:extLst>
              </a:tr>
              <a:tr h="703973">
                <a:tc>
                  <a:txBody>
                    <a:bodyPr/>
                    <a:lstStyle/>
                    <a:p>
                      <a:r>
                        <a:rPr lang="en-US" sz="1800" dirty="0"/>
                        <a:t>5</a:t>
                      </a:r>
                    </a:p>
                    <a:p>
                      <a:r>
                        <a:rPr lang="en-US" sz="1600" dirty="0"/>
                        <a:t>adult</a:t>
                      </a:r>
                    </a:p>
                  </a:txBody>
                  <a:tcPr marT="45722" marB="45722"/>
                </a:tc>
                <a:tc>
                  <a:txBody>
                    <a:bodyPr/>
                    <a:lstStyle/>
                    <a:p>
                      <a:r>
                        <a:rPr lang="en-US" sz="1800" dirty="0"/>
                        <a:t>&gt;20</a:t>
                      </a:r>
                    </a:p>
                  </a:txBody>
                  <a:tcPr marT="45722" marB="45722"/>
                </a:tc>
                <a:tc>
                  <a:txBody>
                    <a:bodyPr/>
                    <a:lstStyle/>
                    <a:p>
                      <a:r>
                        <a:rPr lang="en-US" sz="1800" dirty="0"/>
                        <a:t>Average 15</a:t>
                      </a:r>
                    </a:p>
                  </a:txBody>
                  <a:tcPr marT="45722" marB="45722"/>
                </a:tc>
                <a:tc>
                  <a:txBody>
                    <a:bodyPr/>
                    <a:lstStyle/>
                    <a:p>
                      <a:r>
                        <a:rPr lang="en-US" sz="1800" dirty="0"/>
                        <a:t>Spreads</a:t>
                      </a:r>
                      <a:r>
                        <a:rPr lang="en-US" sz="1800" baseline="0" dirty="0"/>
                        <a:t> to thighs</a:t>
                      </a:r>
                      <a:endParaRPr lang="en-US" sz="1800" dirty="0"/>
                    </a:p>
                  </a:txBody>
                  <a:tcPr marT="45722" marB="45722"/>
                </a:tc>
                <a:extLst>
                  <a:ext uri="{0D108BD9-81ED-4DB2-BD59-A6C34878D82A}">
                    <a16:rowId xmlns="" xmlns:a16="http://schemas.microsoft.com/office/drawing/2014/main" val="10005"/>
                  </a:ext>
                </a:extLst>
              </a:tr>
            </a:tbl>
          </a:graphicData>
        </a:graphic>
      </p:graphicFrame>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081" y="664400"/>
            <a:ext cx="3300919" cy="553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636666" y="6363221"/>
            <a:ext cx="407484" cy="369332"/>
          </a:xfrm>
          <a:prstGeom prst="rect">
            <a:avLst/>
          </a:prstGeom>
        </p:spPr>
        <p:txBody>
          <a:bodyPr wrap="none">
            <a:spAutoFit/>
          </a:bodyPr>
          <a:lstStyle/>
          <a:p>
            <a:r>
              <a:rPr lang="en-US" dirty="0" smtClean="0">
                <a:solidFill>
                  <a:schemeClr val="tx2">
                    <a:lumMod val="60000"/>
                    <a:lumOff val="40000"/>
                  </a:schemeClr>
                </a:solidFill>
              </a:rPr>
              <a:t>81</a:t>
            </a:r>
            <a:endParaRPr lang="en-US" dirty="0">
              <a:solidFill>
                <a:schemeClr val="tx2">
                  <a:lumMod val="60000"/>
                  <a:lumOff val="40000"/>
                </a:schemeClr>
              </a:solidFill>
            </a:endParaRPr>
          </a:p>
        </p:txBody>
      </p:sp>
    </p:spTree>
    <p:extLst>
      <p:ext uri="{BB962C8B-B14F-4D97-AF65-F5344CB8AC3E}">
        <p14:creationId xmlns:p14="http://schemas.microsoft.com/office/powerpoint/2010/main" val="4078844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Assigned Females</a:t>
            </a:r>
            <a:br>
              <a:rPr lang="en-US" dirty="0"/>
            </a:br>
            <a:r>
              <a:rPr lang="en-US" dirty="0"/>
              <a:t>Puberty</a:t>
            </a:r>
          </a:p>
        </p:txBody>
      </p:sp>
      <p:graphicFrame>
        <p:nvGraphicFramePr>
          <p:cNvPr id="5" name="Content Placeholder 9"/>
          <p:cNvGraphicFramePr>
            <a:graphicFrameLocks noGrp="1"/>
          </p:cNvGraphicFramePr>
          <p:nvPr>
            <p:ph sz="quarter" idx="11"/>
            <p:extLst/>
          </p:nvPr>
        </p:nvGraphicFramePr>
        <p:xfrm>
          <a:off x="3468665" y="636310"/>
          <a:ext cx="5174294" cy="5773604"/>
        </p:xfrm>
        <a:graphic>
          <a:graphicData uri="http://schemas.openxmlformats.org/drawingml/2006/table">
            <a:tbl>
              <a:tblPr firstRow="1" bandRow="1">
                <a:tableStyleId>{93296810-A885-4BE3-A3E7-6D5BEEA58F35}</a:tableStyleId>
              </a:tblPr>
              <a:tblGrid>
                <a:gridCol w="780242">
                  <a:extLst>
                    <a:ext uri="{9D8B030D-6E8A-4147-A177-3AD203B41FA5}">
                      <a16:colId xmlns="" xmlns:a16="http://schemas.microsoft.com/office/drawing/2014/main" val="20000"/>
                    </a:ext>
                  </a:extLst>
                </a:gridCol>
                <a:gridCol w="1673317">
                  <a:extLst>
                    <a:ext uri="{9D8B030D-6E8A-4147-A177-3AD203B41FA5}">
                      <a16:colId xmlns="" xmlns:a16="http://schemas.microsoft.com/office/drawing/2014/main" val="20001"/>
                    </a:ext>
                  </a:extLst>
                </a:gridCol>
                <a:gridCol w="1588859">
                  <a:extLst>
                    <a:ext uri="{9D8B030D-6E8A-4147-A177-3AD203B41FA5}">
                      <a16:colId xmlns="" xmlns:a16="http://schemas.microsoft.com/office/drawing/2014/main" val="20002"/>
                    </a:ext>
                  </a:extLst>
                </a:gridCol>
                <a:gridCol w="1131876">
                  <a:extLst>
                    <a:ext uri="{9D8B030D-6E8A-4147-A177-3AD203B41FA5}">
                      <a16:colId xmlns="" xmlns:a16="http://schemas.microsoft.com/office/drawing/2014/main" val="20003"/>
                    </a:ext>
                  </a:extLst>
                </a:gridCol>
              </a:tblGrid>
              <a:tr h="544413">
                <a:tc>
                  <a:txBody>
                    <a:bodyPr/>
                    <a:lstStyle/>
                    <a:p>
                      <a:r>
                        <a:rPr lang="en-US" sz="1600" dirty="0"/>
                        <a:t>Tanner stage</a:t>
                      </a:r>
                    </a:p>
                  </a:txBody>
                  <a:tcPr marT="45719" marB="45719"/>
                </a:tc>
                <a:tc>
                  <a:txBody>
                    <a:bodyPr/>
                    <a:lstStyle/>
                    <a:p>
                      <a:r>
                        <a:rPr lang="en-US" sz="1600" dirty="0"/>
                        <a:t>Breast</a:t>
                      </a:r>
                    </a:p>
                  </a:txBody>
                  <a:tcPr marT="45719" marB="45719"/>
                </a:tc>
                <a:tc>
                  <a:txBody>
                    <a:bodyPr/>
                    <a:lstStyle/>
                    <a:p>
                      <a:r>
                        <a:rPr lang="en-US" sz="1600" dirty="0" err="1"/>
                        <a:t>Aerola</a:t>
                      </a:r>
                      <a:endParaRPr lang="en-US" sz="1600" dirty="0"/>
                    </a:p>
                  </a:txBody>
                  <a:tcPr marT="45719" marB="45719"/>
                </a:tc>
                <a:tc>
                  <a:txBody>
                    <a:bodyPr/>
                    <a:lstStyle/>
                    <a:p>
                      <a:r>
                        <a:rPr lang="en-US" sz="1600" dirty="0"/>
                        <a:t>Pubic Hair</a:t>
                      </a:r>
                    </a:p>
                  </a:txBody>
                  <a:tcPr marT="45719" marB="45719"/>
                </a:tc>
                <a:extLst>
                  <a:ext uri="{0D108BD9-81ED-4DB2-BD59-A6C34878D82A}">
                    <a16:rowId xmlns="" xmlns:a16="http://schemas.microsoft.com/office/drawing/2014/main" val="10000"/>
                  </a:ext>
                </a:extLst>
              </a:tr>
              <a:tr h="716333">
                <a:tc>
                  <a:txBody>
                    <a:bodyPr/>
                    <a:lstStyle/>
                    <a:p>
                      <a:r>
                        <a:rPr lang="en-US" sz="1600" dirty="0"/>
                        <a:t>1</a:t>
                      </a:r>
                    </a:p>
                    <a:p>
                      <a:r>
                        <a:rPr lang="en-US" sz="1400" dirty="0" err="1"/>
                        <a:t>Prepub-ertal</a:t>
                      </a:r>
                      <a:endParaRPr lang="en-US" sz="1200" dirty="0"/>
                    </a:p>
                  </a:txBody>
                  <a:tcPr marT="45719" marB="45719"/>
                </a:tc>
                <a:tc>
                  <a:txBody>
                    <a:bodyPr/>
                    <a:lstStyle/>
                    <a:p>
                      <a:r>
                        <a:rPr lang="en-US" sz="1600" dirty="0"/>
                        <a:t>No glandular</a:t>
                      </a:r>
                      <a:r>
                        <a:rPr lang="en-US" sz="1600" baseline="0" dirty="0"/>
                        <a:t> tissue</a:t>
                      </a:r>
                      <a:endParaRPr lang="en-US" sz="1600" dirty="0"/>
                    </a:p>
                  </a:txBody>
                  <a:tcPr marT="45719" marB="45719"/>
                </a:tc>
                <a:tc>
                  <a:txBody>
                    <a:bodyPr/>
                    <a:lstStyle/>
                    <a:p>
                      <a:endParaRPr lang="en-US" sz="1600" dirty="0"/>
                    </a:p>
                  </a:txBody>
                  <a:tcPr marT="45719" marB="45719"/>
                </a:tc>
                <a:tc>
                  <a:txBody>
                    <a:bodyPr/>
                    <a:lstStyle/>
                    <a:p>
                      <a:r>
                        <a:rPr lang="en-US" sz="1600" dirty="0"/>
                        <a:t>None</a:t>
                      </a:r>
                    </a:p>
                  </a:txBody>
                  <a:tcPr marT="45719" marB="45719"/>
                </a:tc>
                <a:extLst>
                  <a:ext uri="{0D108BD9-81ED-4DB2-BD59-A6C34878D82A}">
                    <a16:rowId xmlns="" xmlns:a16="http://schemas.microsoft.com/office/drawing/2014/main" val="10001"/>
                  </a:ext>
                </a:extLst>
              </a:tr>
              <a:tr h="1232094">
                <a:tc>
                  <a:txBody>
                    <a:bodyPr/>
                    <a:lstStyle/>
                    <a:p>
                      <a:r>
                        <a:rPr lang="en-US" sz="1600" dirty="0"/>
                        <a:t>2</a:t>
                      </a:r>
                    </a:p>
                  </a:txBody>
                  <a:tcPr marT="45719" marB="45719"/>
                </a:tc>
                <a:tc>
                  <a:txBody>
                    <a:bodyPr/>
                    <a:lstStyle/>
                    <a:p>
                      <a:r>
                        <a:rPr lang="en-US" sz="1600" dirty="0"/>
                        <a:t>Breast bud, small firm tender glandular tissue</a:t>
                      </a:r>
                    </a:p>
                  </a:txBody>
                  <a:tcPr marT="45719" marB="45719"/>
                </a:tc>
                <a:tc>
                  <a:txBody>
                    <a:bodyPr/>
                    <a:lstStyle/>
                    <a:p>
                      <a:r>
                        <a:rPr lang="en-US" sz="1600" dirty="0" err="1"/>
                        <a:t>Areaola</a:t>
                      </a:r>
                      <a:r>
                        <a:rPr lang="en-US" sz="1600" baseline="0" dirty="0"/>
                        <a:t> widens but in contour of breast</a:t>
                      </a:r>
                      <a:endParaRPr lang="en-US" sz="1600" dirty="0"/>
                    </a:p>
                  </a:txBody>
                  <a:tcPr marT="45719" marB="45719"/>
                </a:tc>
                <a:tc>
                  <a:txBody>
                    <a:bodyPr/>
                    <a:lstStyle/>
                    <a:p>
                      <a:r>
                        <a:rPr lang="en-US" sz="1600" dirty="0"/>
                        <a:t>Sparse, fine</a:t>
                      </a:r>
                    </a:p>
                  </a:txBody>
                  <a:tcPr marT="45719" marB="45719"/>
                </a:tc>
                <a:extLst>
                  <a:ext uri="{0D108BD9-81ED-4DB2-BD59-A6C34878D82A}">
                    <a16:rowId xmlns="" xmlns:a16="http://schemas.microsoft.com/office/drawing/2014/main" val="10002"/>
                  </a:ext>
                </a:extLst>
              </a:tr>
              <a:tr h="1002867">
                <a:tc>
                  <a:txBody>
                    <a:bodyPr/>
                    <a:lstStyle/>
                    <a:p>
                      <a:r>
                        <a:rPr lang="en-US" sz="1600" dirty="0"/>
                        <a:t>3</a:t>
                      </a:r>
                    </a:p>
                  </a:txBody>
                  <a:tcPr marT="45719" marB="45719"/>
                </a:tc>
                <a:tc>
                  <a:txBody>
                    <a:bodyPr/>
                    <a:lstStyle/>
                    <a:p>
                      <a:r>
                        <a:rPr lang="en-US" sz="1600" dirty="0"/>
                        <a:t>Elevates</a:t>
                      </a:r>
                      <a:r>
                        <a:rPr lang="en-US" sz="1600" baseline="0" dirty="0"/>
                        <a:t> extends beyond </a:t>
                      </a:r>
                      <a:r>
                        <a:rPr lang="en-US" sz="1600" baseline="0" dirty="0" err="1"/>
                        <a:t>aerola</a:t>
                      </a:r>
                      <a:endParaRPr lang="en-US" sz="1600" dirty="0"/>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Areaola</a:t>
                      </a:r>
                      <a:r>
                        <a:rPr lang="en-US" sz="1600" baseline="0" dirty="0"/>
                        <a:t> widens but in contour of breast</a:t>
                      </a:r>
                      <a:endParaRPr lang="en-US" sz="1600" dirty="0"/>
                    </a:p>
                  </a:txBody>
                  <a:tcPr marT="45719" marB="45719"/>
                </a:tc>
                <a:tc>
                  <a:txBody>
                    <a:bodyPr/>
                    <a:lstStyle/>
                    <a:p>
                      <a:r>
                        <a:rPr lang="en-US" sz="1600" dirty="0"/>
                        <a:t>Increasing</a:t>
                      </a:r>
                      <a:r>
                        <a:rPr lang="en-US" sz="1600" baseline="0" dirty="0"/>
                        <a:t> </a:t>
                      </a:r>
                      <a:r>
                        <a:rPr lang="en-US" sz="1600" baseline="0" dirty="0" err="1"/>
                        <a:t>coarsenesslateral</a:t>
                      </a:r>
                      <a:r>
                        <a:rPr lang="en-US" sz="1600" baseline="0" dirty="0"/>
                        <a:t> spread</a:t>
                      </a:r>
                      <a:endParaRPr lang="en-US" sz="1600" dirty="0"/>
                    </a:p>
                  </a:txBody>
                  <a:tcPr marT="45719" marB="45719"/>
                </a:tc>
                <a:extLst>
                  <a:ext uri="{0D108BD9-81ED-4DB2-BD59-A6C34878D82A}">
                    <a16:rowId xmlns="" xmlns:a16="http://schemas.microsoft.com/office/drawing/2014/main" val="10003"/>
                  </a:ext>
                </a:extLst>
              </a:tr>
              <a:tr h="773640">
                <a:tc>
                  <a:txBody>
                    <a:bodyPr/>
                    <a:lstStyle/>
                    <a:p>
                      <a:r>
                        <a:rPr lang="en-US" sz="1600" dirty="0"/>
                        <a:t>4</a:t>
                      </a:r>
                    </a:p>
                  </a:txBody>
                  <a:tcPr marT="45719" marB="45719"/>
                </a:tc>
                <a:tc>
                  <a:txBody>
                    <a:bodyPr/>
                    <a:lstStyle/>
                    <a:p>
                      <a:r>
                        <a:rPr lang="en-US" sz="1600" dirty="0"/>
                        <a:t>Increases </a:t>
                      </a:r>
                    </a:p>
                  </a:txBody>
                  <a:tcPr marT="45719" marB="45719"/>
                </a:tc>
                <a:tc>
                  <a:txBody>
                    <a:bodyPr/>
                    <a:lstStyle/>
                    <a:p>
                      <a:r>
                        <a:rPr lang="en-US" sz="1600" dirty="0"/>
                        <a:t>Secondary</a:t>
                      </a:r>
                      <a:r>
                        <a:rPr lang="en-US" sz="1600" baseline="0" dirty="0"/>
                        <a:t> mound, project from contour</a:t>
                      </a:r>
                      <a:endParaRPr lang="en-US" sz="1600" dirty="0"/>
                    </a:p>
                  </a:txBody>
                  <a:tcPr marT="45719" marB="45719"/>
                </a:tc>
                <a:tc>
                  <a:txBody>
                    <a:bodyPr/>
                    <a:lstStyle/>
                    <a:p>
                      <a:r>
                        <a:rPr lang="en-US" sz="1600" dirty="0"/>
                        <a:t>Adult quality</a:t>
                      </a:r>
                    </a:p>
                  </a:txBody>
                  <a:tcPr marT="45719" marB="45719"/>
                </a:tc>
                <a:extLst>
                  <a:ext uri="{0D108BD9-81ED-4DB2-BD59-A6C34878D82A}">
                    <a16:rowId xmlns="" xmlns:a16="http://schemas.microsoft.com/office/drawing/2014/main" val="10004"/>
                  </a:ext>
                </a:extLst>
              </a:tr>
              <a:tr h="1232094">
                <a:tc>
                  <a:txBody>
                    <a:bodyPr/>
                    <a:lstStyle/>
                    <a:p>
                      <a:r>
                        <a:rPr lang="en-US" sz="1600" dirty="0"/>
                        <a:t>5</a:t>
                      </a:r>
                    </a:p>
                    <a:p>
                      <a:endParaRPr lang="en-US" sz="1600" dirty="0"/>
                    </a:p>
                    <a:p>
                      <a:r>
                        <a:rPr lang="en-US" sz="1400" dirty="0"/>
                        <a:t>Adult</a:t>
                      </a:r>
                      <a:endParaRPr lang="en-US" sz="1600" dirty="0"/>
                    </a:p>
                  </a:txBody>
                  <a:tcPr marT="45719" marB="45719"/>
                </a:tc>
                <a:tc>
                  <a:txBody>
                    <a:bodyPr/>
                    <a:lstStyle/>
                    <a:p>
                      <a:endParaRPr lang="en-US" sz="1600" dirty="0"/>
                    </a:p>
                  </a:txBody>
                  <a:tcPr marT="45719" marB="45719"/>
                </a:tc>
                <a:tc>
                  <a:txBody>
                    <a:bodyPr/>
                    <a:lstStyle/>
                    <a:p>
                      <a:r>
                        <a:rPr lang="en-US" sz="1600" dirty="0"/>
                        <a:t>Returns</a:t>
                      </a:r>
                      <a:r>
                        <a:rPr lang="en-US" sz="1600" baseline="0" dirty="0"/>
                        <a:t> to contour of breast, projecting papilla</a:t>
                      </a:r>
                      <a:endParaRPr lang="en-US" sz="1600" dirty="0"/>
                    </a:p>
                  </a:txBody>
                  <a:tcPr marT="45719" marB="45719"/>
                </a:tc>
                <a:tc>
                  <a:txBody>
                    <a:bodyPr/>
                    <a:lstStyle/>
                    <a:p>
                      <a:r>
                        <a:rPr lang="en-US" sz="1600" dirty="0"/>
                        <a:t>Spreads to thighs</a:t>
                      </a:r>
                    </a:p>
                  </a:txBody>
                  <a:tcPr marT="45719" marB="45719"/>
                </a:tc>
                <a:extLst>
                  <a:ext uri="{0D108BD9-81ED-4DB2-BD59-A6C34878D82A}">
                    <a16:rowId xmlns="" xmlns:a16="http://schemas.microsoft.com/office/drawing/2014/main" val="10005"/>
                  </a:ext>
                </a:extLst>
              </a:tr>
            </a:tbl>
          </a:graphicData>
        </a:graphic>
      </p:graphicFrame>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959" y="647847"/>
            <a:ext cx="3549041" cy="548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647391" y="6432034"/>
            <a:ext cx="479618" cy="369332"/>
          </a:xfrm>
          <a:prstGeom prst="rect">
            <a:avLst/>
          </a:prstGeom>
        </p:spPr>
        <p:txBody>
          <a:bodyPr wrap="none">
            <a:spAutoFit/>
          </a:bodyPr>
          <a:lstStyle/>
          <a:p>
            <a:fld id="{B9BE600C-E191-4938-A669-4E982F4F3928}" type="slidenum">
              <a:rPr lang="en-US">
                <a:solidFill>
                  <a:srgbClr val="717073">
                    <a:tint val="75000"/>
                  </a:srgbClr>
                </a:solidFill>
                <a:latin typeface="Verdana"/>
              </a:rPr>
              <a:pPr/>
              <a:t>82</a:t>
            </a:fld>
            <a:endParaRPr lang="en-US" dirty="0"/>
          </a:p>
        </p:txBody>
      </p:sp>
    </p:spTree>
    <p:extLst>
      <p:ext uri="{BB962C8B-B14F-4D97-AF65-F5344CB8AC3E}">
        <p14:creationId xmlns:p14="http://schemas.microsoft.com/office/powerpoint/2010/main" val="531412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138071" cy="4601183"/>
          </a:xfrm>
        </p:spPr>
        <p:txBody>
          <a:bodyPr>
            <a:normAutofit/>
          </a:bodyPr>
          <a:lstStyle/>
          <a:p>
            <a:r>
              <a:rPr lang="en-US" sz="4000" dirty="0"/>
              <a:t>Blocker Considerations for…</a:t>
            </a:r>
          </a:p>
        </p:txBody>
      </p:sp>
      <p:sp>
        <p:nvSpPr>
          <p:cNvPr id="4" name="Text Placeholder 3"/>
          <p:cNvSpPr>
            <a:spLocks noGrp="1"/>
          </p:cNvSpPr>
          <p:nvPr>
            <p:ph type="body" idx="1"/>
          </p:nvPr>
        </p:nvSpPr>
        <p:spPr>
          <a:solidFill>
            <a:schemeClr val="bg2">
              <a:lumMod val="85000"/>
            </a:schemeClr>
          </a:solidFill>
        </p:spPr>
        <p:txBody>
          <a:bodyPr/>
          <a:lstStyle/>
          <a:p>
            <a:endParaRPr lang="en-US" dirty="0"/>
          </a:p>
        </p:txBody>
      </p:sp>
      <p:sp>
        <p:nvSpPr>
          <p:cNvPr id="6" name="Content Placeholder 4"/>
          <p:cNvSpPr>
            <a:spLocks noGrp="1"/>
          </p:cNvSpPr>
          <p:nvPr>
            <p:ph sz="half" idx="2"/>
          </p:nvPr>
        </p:nvSpPr>
        <p:spPr>
          <a:prstGeom prst="rect">
            <a:avLst/>
          </a:prstGeom>
        </p:spPr>
        <p:txBody>
          <a:bodyPr>
            <a:normAutofit lnSpcReduction="10000"/>
          </a:bodyPr>
          <a:lstStyle/>
          <a:p>
            <a:r>
              <a:rPr lang="en-US" sz="2600" dirty="0"/>
              <a:t>Breast development early in puberty</a:t>
            </a:r>
          </a:p>
          <a:p>
            <a:r>
              <a:rPr lang="en-US" sz="2600" dirty="0"/>
              <a:t>Broaden hips</a:t>
            </a:r>
          </a:p>
          <a:p>
            <a:r>
              <a:rPr lang="en-US" sz="2600" dirty="0"/>
              <a:t>Early epiphyseal closure, shorter height</a:t>
            </a:r>
          </a:p>
          <a:p>
            <a:r>
              <a:rPr lang="en-US" sz="2600" dirty="0"/>
              <a:t>Early identification before menses</a:t>
            </a:r>
          </a:p>
          <a:p>
            <a:r>
              <a:rPr lang="en-US" sz="2600" dirty="0"/>
              <a:t>Low dose T for promoting height</a:t>
            </a:r>
          </a:p>
          <a:p>
            <a:endParaRPr lang="en-US" dirty="0"/>
          </a:p>
          <a:p>
            <a:endParaRPr lang="en-US" dirty="0"/>
          </a:p>
        </p:txBody>
      </p:sp>
      <p:sp>
        <p:nvSpPr>
          <p:cNvPr id="9" name="Text Placeholder 8"/>
          <p:cNvSpPr>
            <a:spLocks noGrp="1"/>
          </p:cNvSpPr>
          <p:nvPr>
            <p:ph type="body" sz="quarter" idx="3"/>
          </p:nvPr>
        </p:nvSpPr>
        <p:spPr>
          <a:solidFill>
            <a:schemeClr val="bg2">
              <a:lumMod val="85000"/>
            </a:schemeClr>
          </a:solidFill>
        </p:spPr>
        <p:txBody>
          <a:bodyPr/>
          <a:lstStyle/>
          <a:p>
            <a:endParaRPr lang="en-US" dirty="0"/>
          </a:p>
        </p:txBody>
      </p:sp>
      <p:sp>
        <p:nvSpPr>
          <p:cNvPr id="8" name="Content Placeholder 5"/>
          <p:cNvSpPr>
            <a:spLocks noGrp="1"/>
          </p:cNvSpPr>
          <p:nvPr>
            <p:ph sz="quarter" idx="4"/>
          </p:nvPr>
        </p:nvSpPr>
        <p:spPr>
          <a:prstGeom prst="rect">
            <a:avLst/>
          </a:prstGeom>
        </p:spPr>
        <p:txBody>
          <a:bodyPr>
            <a:normAutofit fontScale="92500" lnSpcReduction="10000"/>
          </a:bodyPr>
          <a:lstStyle/>
          <a:p>
            <a:r>
              <a:rPr lang="en-US" sz="2600" dirty="0"/>
              <a:t>Tanner 4-5 testes but minimal external gender characteristics</a:t>
            </a:r>
          </a:p>
          <a:p>
            <a:r>
              <a:rPr lang="en-US" sz="2600" dirty="0"/>
              <a:t>Bigger heavier skeleton</a:t>
            </a:r>
          </a:p>
          <a:p>
            <a:r>
              <a:rPr lang="en-US" sz="2600" dirty="0"/>
              <a:t>Adam’s apple</a:t>
            </a:r>
          </a:p>
          <a:p>
            <a:r>
              <a:rPr lang="en-US" sz="2600" dirty="0"/>
              <a:t>Male pattern face, body hair</a:t>
            </a:r>
          </a:p>
          <a:p>
            <a:r>
              <a:rPr lang="en-US" sz="2600" dirty="0"/>
              <a:t>Estradiol earlier for earlier puberty &amp; height reduction</a:t>
            </a:r>
          </a:p>
        </p:txBody>
      </p:sp>
      <p:sp>
        <p:nvSpPr>
          <p:cNvPr id="5" name="Text Placeholder 1"/>
          <p:cNvSpPr txBox="1">
            <a:spLocks/>
          </p:cNvSpPr>
          <p:nvPr/>
        </p:nvSpPr>
        <p:spPr>
          <a:xfrm>
            <a:off x="4149725" y="1086234"/>
            <a:ext cx="4040188" cy="792162"/>
          </a:xfrm>
          <a:prstGeom prst="rect">
            <a:avLst/>
          </a:prstGeom>
        </p:spPr>
        <p:txBody>
          <a:bodyPr/>
          <a:lst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GNC Boys</a:t>
            </a:r>
          </a:p>
        </p:txBody>
      </p:sp>
      <p:sp>
        <p:nvSpPr>
          <p:cNvPr id="7" name="Text Placeholder 2"/>
          <p:cNvSpPr txBox="1">
            <a:spLocks/>
          </p:cNvSpPr>
          <p:nvPr/>
        </p:nvSpPr>
        <p:spPr>
          <a:xfrm>
            <a:off x="8010143" y="1044595"/>
            <a:ext cx="4041775" cy="792162"/>
          </a:xfrm>
          <a:prstGeom prst="rect">
            <a:avLst/>
          </a:prstGeom>
        </p:spPr>
        <p:txBody>
          <a:bodyPr/>
          <a:lst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GNC Girls</a:t>
            </a:r>
          </a:p>
        </p:txBody>
      </p:sp>
      <p:sp>
        <p:nvSpPr>
          <p:cNvPr id="10" name="Rectangle 9"/>
          <p:cNvSpPr/>
          <p:nvPr/>
        </p:nvSpPr>
        <p:spPr>
          <a:xfrm>
            <a:off x="11647391" y="6343134"/>
            <a:ext cx="479618" cy="369332"/>
          </a:xfrm>
          <a:prstGeom prst="rect">
            <a:avLst/>
          </a:prstGeom>
        </p:spPr>
        <p:txBody>
          <a:bodyPr wrap="none">
            <a:spAutoFit/>
          </a:bodyPr>
          <a:lstStyle/>
          <a:p>
            <a:fld id="{B9BE600C-E191-4938-A669-4E982F4F3928}" type="slidenum">
              <a:rPr lang="en-US">
                <a:solidFill>
                  <a:srgbClr val="717073">
                    <a:tint val="75000"/>
                  </a:srgbClr>
                </a:solidFill>
                <a:latin typeface="Verdana"/>
              </a:rPr>
              <a:pPr/>
              <a:t>83</a:t>
            </a:fld>
            <a:endParaRPr lang="en-US" dirty="0">
              <a:solidFill>
                <a:srgbClr val="717073">
                  <a:tint val="75000"/>
                </a:srgbClr>
              </a:solidFill>
              <a:latin typeface="Verdana"/>
            </a:endParaRPr>
          </a:p>
        </p:txBody>
      </p:sp>
    </p:spTree>
    <p:extLst>
      <p:ext uri="{BB962C8B-B14F-4D97-AF65-F5344CB8AC3E}">
        <p14:creationId xmlns:p14="http://schemas.microsoft.com/office/powerpoint/2010/main" val="790099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Blocking</a:t>
            </a:r>
          </a:p>
        </p:txBody>
      </p:sp>
      <p:sp>
        <p:nvSpPr>
          <p:cNvPr id="5" name="Text Placeholder 11"/>
          <p:cNvSpPr txBox="1">
            <a:spLocks/>
          </p:cNvSpPr>
          <p:nvPr/>
        </p:nvSpPr>
        <p:spPr>
          <a:xfrm>
            <a:off x="3759896" y="934833"/>
            <a:ext cx="4040188" cy="792162"/>
          </a:xfrm>
          <a:prstGeom prst="rect">
            <a:avLst/>
          </a:prstGeom>
        </p:spPr>
        <p:txBody>
          <a:bodyPr/>
          <a:lst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u="sng" dirty="0"/>
              <a:t>CONS</a:t>
            </a:r>
          </a:p>
        </p:txBody>
      </p:sp>
      <p:sp>
        <p:nvSpPr>
          <p:cNvPr id="6" name="Content Placeholder 5"/>
          <p:cNvSpPr>
            <a:spLocks noGrp="1" noChangeArrowheads="1"/>
          </p:cNvSpPr>
          <p:nvPr>
            <p:ph sz="half" idx="4294967295"/>
          </p:nvPr>
        </p:nvSpPr>
        <p:spPr>
          <a:xfrm>
            <a:off x="3637402" y="1523064"/>
            <a:ext cx="4040188" cy="4946271"/>
          </a:xfrm>
          <a:prstGeom prst="rect">
            <a:avLst/>
          </a:prstGeom>
        </p:spPr>
        <p:txBody>
          <a:bodyPr>
            <a:normAutofit fontScale="77500" lnSpcReduction="20000"/>
          </a:bodyPr>
          <a:lstStyle/>
          <a:p>
            <a:r>
              <a:rPr lang="en-US" sz="2300" dirty="0"/>
              <a:t>Few long term, lifetime outcome data</a:t>
            </a:r>
          </a:p>
          <a:p>
            <a:r>
              <a:rPr lang="en-US" sz="2300" dirty="0"/>
              <a:t>Possible temporary adverse effect on bone density</a:t>
            </a:r>
          </a:p>
          <a:p>
            <a:pPr lvl="1"/>
            <a:r>
              <a:rPr lang="en-US" sz="2300" dirty="0"/>
              <a:t>Reversible once hormones initiated</a:t>
            </a:r>
          </a:p>
          <a:p>
            <a:pPr lvl="1"/>
            <a:r>
              <a:rPr lang="en-US" sz="2300" dirty="0"/>
              <a:t>BMD normal in teens with precocious puberty treatment</a:t>
            </a:r>
          </a:p>
          <a:p>
            <a:r>
              <a:rPr lang="en-US" sz="2300" dirty="0"/>
              <a:t>Height reduction (MTF) if started early </a:t>
            </a:r>
          </a:p>
          <a:p>
            <a:pPr lvl="1"/>
            <a:r>
              <a:rPr lang="en-US" sz="2300" dirty="0"/>
              <a:t>Not necessarily a bad thing</a:t>
            </a:r>
          </a:p>
          <a:p>
            <a:pPr lvl="1"/>
            <a:r>
              <a:rPr lang="en-US" sz="2300" dirty="0"/>
              <a:t>Negligible impact on height for FTMs</a:t>
            </a:r>
          </a:p>
          <a:p>
            <a:r>
              <a:rPr lang="en-US" sz="2300" dirty="0"/>
              <a:t>Lack of 2ndary sex characteristics compared to peers</a:t>
            </a:r>
          </a:p>
          <a:p>
            <a:r>
              <a:rPr lang="en-US" sz="2300" dirty="0"/>
              <a:t>Expensive!  Insurance sometimes covers</a:t>
            </a:r>
          </a:p>
          <a:p>
            <a:endParaRPr lang="en-US" sz="1800" dirty="0"/>
          </a:p>
          <a:p>
            <a:endParaRPr lang="en-US" sz="1800" dirty="0"/>
          </a:p>
        </p:txBody>
      </p:sp>
      <p:sp>
        <p:nvSpPr>
          <p:cNvPr id="7" name="Text Placeholder 12"/>
          <p:cNvSpPr txBox="1">
            <a:spLocks/>
          </p:cNvSpPr>
          <p:nvPr/>
        </p:nvSpPr>
        <p:spPr>
          <a:xfrm>
            <a:off x="7872163" y="934833"/>
            <a:ext cx="4041775" cy="792162"/>
          </a:xfrm>
          <a:prstGeom prst="rect">
            <a:avLst/>
          </a:prstGeom>
        </p:spPr>
        <p:txBody>
          <a:bodyPr/>
          <a:lstStyle>
            <a:lvl1pPr marL="290513" indent="-290513" algn="l" defTabSz="457200" rtl="0" eaLnBrk="1" fontAlgn="base" hangingPunct="1">
              <a:spcBef>
                <a:spcPct val="20000"/>
              </a:spcBef>
              <a:spcAft>
                <a:spcPct val="0"/>
              </a:spcAft>
              <a:buClr>
                <a:schemeClr val="accent2"/>
              </a:buClr>
              <a:buSzPct val="90000"/>
              <a:buFont typeface="Wingdings" panose="05000000000000000000" pitchFamily="2" charset="2"/>
              <a:buChar char="§"/>
              <a:defRPr sz="2800" kern="1200">
                <a:solidFill>
                  <a:schemeClr val="tx2"/>
                </a:solidFill>
                <a:latin typeface="+mn-lt"/>
                <a:ea typeface="Verdana" panose="020B0604030504040204" pitchFamily="34" charset="0"/>
                <a:cs typeface="Verdana" panose="020B0604030504040204" pitchFamily="34" charset="0"/>
              </a:defRPr>
            </a:lvl1pPr>
            <a:lvl2pPr marL="739775" indent="-273050" algn="l" defTabSz="457200" rtl="0" eaLnBrk="1" fontAlgn="base" hangingPunct="1">
              <a:spcBef>
                <a:spcPct val="20000"/>
              </a:spcBef>
              <a:spcAft>
                <a:spcPct val="0"/>
              </a:spcAft>
              <a:buClr>
                <a:schemeClr val="accent1"/>
              </a:buClr>
              <a:buFont typeface="Wingdings" charset="2"/>
              <a:buChar char="§"/>
              <a:defRPr sz="2400" kern="1200">
                <a:solidFill>
                  <a:schemeClr val="tx2"/>
                </a:solidFill>
                <a:latin typeface="+mn-lt"/>
                <a:ea typeface="Verdana" panose="020B0604030504040204" pitchFamily="34" charset="0"/>
                <a:cs typeface="Verdana" panose="020B0604030504040204" pitchFamily="34" charset="0"/>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000" kern="1200">
                <a:solidFill>
                  <a:schemeClr val="tx2"/>
                </a:solidFill>
                <a:latin typeface="+mn-lt"/>
                <a:ea typeface="Verdana" panose="020B0604030504040204" pitchFamily="34" charset="0"/>
                <a:cs typeface="Verdana" panose="020B0604030504040204" pitchFamily="34" charset="0"/>
              </a:defRPr>
            </a:lvl3pPr>
            <a:lvl4pPr marL="1600200" indent="-228600" algn="l" defTabSz="457200" rtl="0" eaLnBrk="1" fontAlgn="base" hangingPunct="1">
              <a:spcBef>
                <a:spcPct val="20000"/>
              </a:spcBef>
              <a:spcAft>
                <a:spcPct val="0"/>
              </a:spcAft>
              <a:buClr>
                <a:srgbClr val="AAA9AB"/>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4pPr>
            <a:lvl5pPr marL="2057400" indent="-228600" algn="l" defTabSz="457200" rtl="0" eaLnBrk="1" fontAlgn="base" hangingPunct="1">
              <a:spcBef>
                <a:spcPct val="20000"/>
              </a:spcBef>
              <a:spcAft>
                <a:spcPct val="0"/>
              </a:spcAft>
              <a:buClr>
                <a:srgbClr val="C6C6C7"/>
              </a:buClr>
              <a:buFont typeface="Wingdings" charset="2"/>
              <a:buChar char="§"/>
              <a:defRPr sz="1800" kern="1200">
                <a:solidFill>
                  <a:schemeClr val="tx2"/>
                </a:solidFill>
                <a:latin typeface="+mn-lt"/>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u="sng" dirty="0"/>
              <a:t>PROS</a:t>
            </a:r>
          </a:p>
        </p:txBody>
      </p:sp>
      <p:sp>
        <p:nvSpPr>
          <p:cNvPr id="8" name="Rectangle 4"/>
          <p:cNvSpPr>
            <a:spLocks noGrp="1" noChangeArrowheads="1"/>
          </p:cNvSpPr>
          <p:nvPr>
            <p:ph sz="quarter" idx="4294967295"/>
          </p:nvPr>
        </p:nvSpPr>
        <p:spPr>
          <a:xfrm>
            <a:off x="7872162" y="1621739"/>
            <a:ext cx="4041775" cy="4237038"/>
          </a:xfrm>
          <a:prstGeom prst="rect">
            <a:avLst/>
          </a:prstGeom>
        </p:spPr>
        <p:txBody>
          <a:bodyPr/>
          <a:lstStyle/>
          <a:p>
            <a:r>
              <a:rPr lang="en-US" dirty="0"/>
              <a:t>Delays decision to undergo cross hormone therapy until child is older</a:t>
            </a:r>
          </a:p>
          <a:p>
            <a:r>
              <a:rPr lang="en-US" dirty="0"/>
              <a:t>Prevents undesired irreversible pubertal changes</a:t>
            </a:r>
          </a:p>
          <a:p>
            <a:r>
              <a:rPr lang="en-US" dirty="0"/>
              <a:t>Decreases distress, with mental health/self esteem benefits</a:t>
            </a:r>
          </a:p>
          <a:p>
            <a:r>
              <a:rPr lang="en-US" dirty="0"/>
              <a:t>Prevents need for costly and invasive surgery as adult</a:t>
            </a:r>
          </a:p>
          <a:p>
            <a:r>
              <a:rPr lang="en-US" dirty="0"/>
              <a:t>Cosmetic congruency as adult leading to passing &amp; greater social &amp; financial opportunities</a:t>
            </a:r>
          </a:p>
          <a:p>
            <a:endParaRPr lang="en-US" dirty="0"/>
          </a:p>
        </p:txBody>
      </p:sp>
      <p:sp>
        <p:nvSpPr>
          <p:cNvPr id="9" name="TextBox 3"/>
          <p:cNvSpPr txBox="1">
            <a:spLocks noChangeArrowheads="1"/>
          </p:cNvSpPr>
          <p:nvPr/>
        </p:nvSpPr>
        <p:spPr bwMode="auto">
          <a:xfrm>
            <a:off x="6738686" y="6331222"/>
            <a:ext cx="3154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accent1"/>
              </a:buClr>
              <a:buSzPct val="85000"/>
              <a:buFont typeface="Arial" pitchFamily="34" charset="0"/>
              <a:buChar char="•"/>
              <a:defRPr sz="2400">
                <a:solidFill>
                  <a:schemeClr val="tx1"/>
                </a:solidFill>
                <a:latin typeface="Calibri" pitchFamily="34" charset="0"/>
              </a:defRPr>
            </a:lvl1pPr>
            <a:lvl2pPr marL="742950" indent="-285750" algn="l" eaLnBrk="0" hangingPunct="0">
              <a:spcBef>
                <a:spcPct val="20000"/>
              </a:spcBef>
              <a:buClr>
                <a:schemeClr val="accent1"/>
              </a:buClr>
              <a:buSzPct val="85000"/>
              <a:buFont typeface="Arial" pitchFamily="34" charset="0"/>
              <a:buChar char="•"/>
              <a:defRPr sz="2000">
                <a:solidFill>
                  <a:schemeClr val="tx1"/>
                </a:solidFill>
                <a:latin typeface="Calibri" pitchFamily="34" charset="0"/>
              </a:defRPr>
            </a:lvl2pPr>
            <a:lvl3pPr marL="1143000" indent="-228600" algn="l" eaLnBrk="0" hangingPunct="0">
              <a:spcBef>
                <a:spcPct val="20000"/>
              </a:spcBef>
              <a:buClr>
                <a:schemeClr val="accent1"/>
              </a:buClr>
              <a:buSzPct val="90000"/>
              <a:buFont typeface="Arial" pitchFamily="34" charset="0"/>
              <a:buChar char="•"/>
              <a:defRPr>
                <a:solidFill>
                  <a:schemeClr val="tx1"/>
                </a:solidFill>
                <a:latin typeface="Calibri" pitchFamily="34" charset="0"/>
              </a:defRPr>
            </a:lvl3pPr>
            <a:lvl4pPr marL="1600200" indent="-228600" algn="l" eaLnBrk="0" hangingPunct="0">
              <a:spcBef>
                <a:spcPct val="20000"/>
              </a:spcBef>
              <a:buClr>
                <a:schemeClr val="accent1"/>
              </a:buClr>
              <a:buFont typeface="Arial" pitchFamily="34" charset="0"/>
              <a:buChar char="•"/>
              <a:defRPr sz="1600">
                <a:solidFill>
                  <a:schemeClr val="tx1"/>
                </a:solidFill>
                <a:latin typeface="Calibri" pitchFamily="34" charset="0"/>
              </a:defRPr>
            </a:lvl4pPr>
            <a:lvl5pPr marL="2057400" indent="-228600" algn="l" eaLnBrk="0" hangingPunct="0">
              <a:spcBef>
                <a:spcPct val="20000"/>
              </a:spcBef>
              <a:buClr>
                <a:schemeClr val="accent1"/>
              </a:buClr>
              <a:buSzPct val="100000"/>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Calibri" pitchFamily="34" charset="0"/>
              </a:defRPr>
            </a:lvl9pPr>
          </a:lstStyle>
          <a:p>
            <a:pPr eaLnBrk="1" hangingPunct="1">
              <a:spcBef>
                <a:spcPct val="0"/>
              </a:spcBef>
              <a:buClrTx/>
              <a:buSzTx/>
              <a:buFontTx/>
              <a:buNone/>
            </a:pPr>
            <a:r>
              <a:rPr lang="en-US" altLang="en-US" sz="1200" dirty="0">
                <a:latin typeface="Arial" pitchFamily="34" charset="0"/>
              </a:rPr>
              <a:t> </a:t>
            </a:r>
            <a:r>
              <a:rPr lang="en-US" altLang="en-US" sz="1200" dirty="0" err="1">
                <a:latin typeface="Arial" pitchFamily="34" charset="0"/>
              </a:rPr>
              <a:t>Delemarre</a:t>
            </a:r>
            <a:r>
              <a:rPr lang="en-US" altLang="en-US" sz="1200" dirty="0">
                <a:latin typeface="Arial" pitchFamily="34" charset="0"/>
              </a:rPr>
              <a:t>-van de Waal, </a:t>
            </a:r>
            <a:r>
              <a:rPr lang="en-US" altLang="en-US" sz="1200" dirty="0" err="1">
                <a:latin typeface="Arial" pitchFamily="34" charset="0"/>
              </a:rPr>
              <a:t>EuropJEndo</a:t>
            </a:r>
            <a:r>
              <a:rPr lang="en-US" altLang="en-US" sz="1200" dirty="0">
                <a:latin typeface="Arial" pitchFamily="34" charset="0"/>
              </a:rPr>
              <a:t> 2006</a:t>
            </a:r>
          </a:p>
        </p:txBody>
      </p:sp>
      <p:sp>
        <p:nvSpPr>
          <p:cNvPr id="10" name="Text Box 8"/>
          <p:cNvSpPr txBox="1">
            <a:spLocks noChangeArrowheads="1"/>
          </p:cNvSpPr>
          <p:nvPr/>
        </p:nvSpPr>
        <p:spPr bwMode="auto">
          <a:xfrm rot="20607044">
            <a:off x="4290763" y="2962466"/>
            <a:ext cx="7162800" cy="9239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a:spcBef>
                <a:spcPct val="50000"/>
              </a:spcBef>
              <a:defRPr/>
            </a:pPr>
            <a:r>
              <a:rPr lang="en-US" sz="5400" dirty="0">
                <a:solidFill>
                  <a:schemeClr val="tx1"/>
                </a:solidFill>
              </a:rPr>
              <a:t>Completely Reversible!</a:t>
            </a:r>
          </a:p>
        </p:txBody>
      </p:sp>
      <p:sp>
        <p:nvSpPr>
          <p:cNvPr id="4" name="Rectangle 3"/>
          <p:cNvSpPr/>
          <p:nvPr/>
        </p:nvSpPr>
        <p:spPr>
          <a:xfrm>
            <a:off x="11761691" y="6457434"/>
            <a:ext cx="479618" cy="369332"/>
          </a:xfrm>
          <a:prstGeom prst="rect">
            <a:avLst/>
          </a:prstGeom>
        </p:spPr>
        <p:txBody>
          <a:bodyPr wrap="none">
            <a:spAutoFit/>
          </a:bodyPr>
          <a:lstStyle/>
          <a:p>
            <a:fld id="{B9BE600C-E191-4938-A669-4E982F4F3928}" type="slidenum">
              <a:rPr lang="en-US">
                <a:solidFill>
                  <a:srgbClr val="717073">
                    <a:tint val="75000"/>
                  </a:srgbClr>
                </a:solidFill>
                <a:latin typeface="Verdana"/>
              </a:rPr>
              <a:pPr/>
              <a:t>84</a:t>
            </a:fld>
            <a:endParaRPr lang="en-US" dirty="0">
              <a:solidFill>
                <a:srgbClr val="717073">
                  <a:tint val="75000"/>
                </a:srgbClr>
              </a:solidFill>
              <a:latin typeface="Verdana"/>
            </a:endParaRPr>
          </a:p>
        </p:txBody>
      </p:sp>
    </p:spTree>
    <p:extLst>
      <p:ext uri="{BB962C8B-B14F-4D97-AF65-F5344CB8AC3E}">
        <p14:creationId xmlns:p14="http://schemas.microsoft.com/office/powerpoint/2010/main" val="27974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t>Risks of “Blockers”</a:t>
            </a:r>
            <a:endParaRPr lang="en-US" dirty="0"/>
          </a:p>
        </p:txBody>
      </p:sp>
      <p:sp>
        <p:nvSpPr>
          <p:cNvPr id="72707" name="Content Placeholder 2"/>
          <p:cNvSpPr>
            <a:spLocks noGrp="1"/>
          </p:cNvSpPr>
          <p:nvPr>
            <p:ph sz="quarter" idx="10"/>
          </p:nvPr>
        </p:nvSpPr>
        <p:spPr>
          <a:xfrm>
            <a:off x="3906646" y="1229217"/>
            <a:ext cx="7558088" cy="4267200"/>
          </a:xfrm>
        </p:spPr>
        <p:txBody>
          <a:bodyPr/>
          <a:lstStyle/>
          <a:p>
            <a:r>
              <a:rPr lang="en-US" dirty="0"/>
              <a:t>Required medical visits, injections, labs, exam</a:t>
            </a:r>
          </a:p>
          <a:p>
            <a:r>
              <a:rPr lang="en-US" dirty="0"/>
              <a:t>Height consideration</a:t>
            </a:r>
          </a:p>
          <a:p>
            <a:r>
              <a:rPr lang="en-US" dirty="0"/>
              <a:t>Expense</a:t>
            </a:r>
          </a:p>
          <a:p>
            <a:pPr lvl="1"/>
            <a:r>
              <a:rPr lang="en-US" dirty="0"/>
              <a:t>Time &amp; effort with prior authorizations</a:t>
            </a:r>
          </a:p>
          <a:p>
            <a:r>
              <a:rPr lang="en-US" dirty="0"/>
              <a:t>Wait and anxiety for patients/parents</a:t>
            </a:r>
          </a:p>
          <a:p>
            <a:r>
              <a:rPr lang="en-US" dirty="0"/>
              <a:t>Bone mineral density reduced</a:t>
            </a:r>
          </a:p>
          <a:p>
            <a:pPr lvl="1"/>
            <a:r>
              <a:rPr lang="en-US" dirty="0"/>
              <a:t>Reversible once hormones initiated</a:t>
            </a:r>
          </a:p>
          <a:p>
            <a:r>
              <a:rPr lang="en-US" dirty="0"/>
              <a:t>Lack of secondary sex characteristics compared to peers</a:t>
            </a:r>
          </a:p>
          <a:p>
            <a:pPr lvl="1"/>
            <a:endParaRPr lang="en-US" dirty="0"/>
          </a:p>
        </p:txBody>
      </p:sp>
      <p:sp>
        <p:nvSpPr>
          <p:cNvPr id="3" name="TextBox 2"/>
          <p:cNvSpPr txBox="1"/>
          <p:nvPr/>
        </p:nvSpPr>
        <p:spPr>
          <a:xfrm>
            <a:off x="5257800" y="5463410"/>
            <a:ext cx="4855779" cy="523220"/>
          </a:xfrm>
          <a:prstGeom prst="rect">
            <a:avLst/>
          </a:prstGeom>
          <a:solidFill>
            <a:schemeClr val="accent1">
              <a:lumMod val="20000"/>
              <a:lumOff val="80000"/>
            </a:schemeClr>
          </a:solidFill>
          <a:ln>
            <a:noFill/>
          </a:ln>
        </p:spPr>
        <p:txBody>
          <a:bodyPr wrap="square" rtlCol="0">
            <a:spAutoFit/>
          </a:bodyPr>
          <a:lstStyle/>
          <a:p>
            <a:pPr algn="ctr"/>
            <a:r>
              <a:rPr lang="en-US" sz="2800" b="1" dirty="0">
                <a:solidFill>
                  <a:schemeClr val="accent3"/>
                </a:solidFill>
              </a:rPr>
              <a:t>Relief &gt;&gt;&gt; Risk </a:t>
            </a:r>
            <a:r>
              <a:rPr lang="en-US" sz="2800" b="1">
                <a:solidFill>
                  <a:schemeClr val="accent3"/>
                </a:solidFill>
              </a:rPr>
              <a:t>or Harms</a:t>
            </a:r>
            <a:endParaRPr lang="en-US" sz="2800" b="1" dirty="0">
              <a:solidFill>
                <a:schemeClr val="accent3"/>
              </a:solidFill>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167190" y="1152413"/>
            <a:ext cx="3271333" cy="4601183"/>
          </a:xfrm>
        </p:spPr>
        <p:txBody>
          <a:bodyPr>
            <a:normAutofit/>
          </a:bodyPr>
          <a:lstStyle/>
          <a:p>
            <a:r>
              <a:rPr lang="en-US" sz="4400"/>
              <a:t>Phases of Transitioning</a:t>
            </a:r>
            <a:endParaRPr lang="en-US" sz="4400" dirty="0"/>
          </a:p>
        </p:txBody>
      </p:sp>
      <p:graphicFrame>
        <p:nvGraphicFramePr>
          <p:cNvPr id="6" name="Content Placeholder 3"/>
          <p:cNvGraphicFramePr>
            <a:graphicFrameLocks/>
          </p:cNvGraphicFramePr>
          <p:nvPr>
            <p:extLst>
              <p:ext uri="{D42A27DB-BD31-4B8C-83A1-F6EECF244321}">
                <p14:modId xmlns:p14="http://schemas.microsoft.com/office/powerpoint/2010/main" val="4177848294"/>
              </p:ext>
            </p:extLst>
          </p:nvPr>
        </p:nvGraphicFramePr>
        <p:xfrm>
          <a:off x="3767137" y="1395413"/>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5-Point Star 6"/>
          <p:cNvSpPr/>
          <p:nvPr/>
        </p:nvSpPr>
        <p:spPr>
          <a:xfrm>
            <a:off x="3438523" y="2995804"/>
            <a:ext cx="1066800" cy="914400"/>
          </a:xfrm>
          <a:prstGeom prst="star5">
            <a:avLst/>
          </a:prstGeom>
          <a:solidFill>
            <a:srgbClr val="FBE9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lide Number Placeholder 2"/>
          <p:cNvSpPr>
            <a:spLocks noGrp="1"/>
          </p:cNvSpPr>
          <p:nvPr>
            <p:ph type="sldNum" sz="quarter" idx="12"/>
          </p:nvPr>
        </p:nvSpPr>
        <p:spPr/>
        <p:txBody>
          <a:bodyPr/>
          <a:lstStyle/>
          <a:p>
            <a:fld id="{B51F072F-37B6-45A2-9687-725991B954A3}" type="slidenum">
              <a:rPr lang="en-US" smtClean="0"/>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a:xfrm>
            <a:off x="4524375" y="576263"/>
            <a:ext cx="4991100" cy="1162050"/>
          </a:xfrm>
        </p:spPr>
        <p:txBody>
          <a:bodyPr>
            <a:noAutofit/>
          </a:bodyPr>
          <a:lstStyle/>
          <a:p>
            <a:r>
              <a:rPr lang="en-US">
                <a:solidFill>
                  <a:schemeClr val="accent1"/>
                </a:solidFill>
              </a:rPr>
              <a:t>Case 3 Patient “B” </a:t>
            </a:r>
            <a:endParaRPr lang="en-US" dirty="0">
              <a:solidFill>
                <a:schemeClr val="accent1"/>
              </a:solidFill>
            </a:endParaRPr>
          </a:p>
        </p:txBody>
      </p:sp>
      <p:sp>
        <p:nvSpPr>
          <p:cNvPr id="75779" name="Content Placeholder 2"/>
          <p:cNvSpPr>
            <a:spLocks noGrp="1"/>
          </p:cNvSpPr>
          <p:nvPr>
            <p:ph idx="1"/>
          </p:nvPr>
        </p:nvSpPr>
        <p:spPr>
          <a:xfrm>
            <a:off x="4524375" y="1457326"/>
            <a:ext cx="6815667" cy="4495800"/>
          </a:xfrm>
        </p:spPr>
        <p:txBody>
          <a:bodyPr/>
          <a:lstStyle/>
          <a:p>
            <a:r>
              <a:rPr lang="en-US" dirty="0"/>
              <a:t>Homeless 16  y/o MTF returns</a:t>
            </a:r>
          </a:p>
          <a:p>
            <a:r>
              <a:rPr lang="en-US" dirty="0"/>
              <a:t>Presents as female</a:t>
            </a:r>
          </a:p>
          <a:p>
            <a:r>
              <a:rPr lang="en-US" dirty="0"/>
              <a:t>Trades sex for drugs and shelter</a:t>
            </a:r>
          </a:p>
          <a:p>
            <a:r>
              <a:rPr lang="en-US" dirty="0"/>
              <a:t>Diagnosed genital HPV last visit</a:t>
            </a:r>
          </a:p>
          <a:p>
            <a:r>
              <a:rPr lang="en-US" dirty="0"/>
              <a:t>Follow visit plan </a:t>
            </a:r>
          </a:p>
          <a:p>
            <a:pPr lvl="1"/>
            <a:r>
              <a:rPr lang="en-US" dirty="0"/>
              <a:t>To learn more about how you can medically support her transition </a:t>
            </a:r>
          </a:p>
          <a:p>
            <a:endParaRPr lang="en-US" dirty="0"/>
          </a:p>
        </p:txBody>
      </p:sp>
      <p:pic>
        <p:nvPicPr>
          <p:cNvPr id="75780" name="Picture 1" descr="Picture 209.JPG"/>
          <p:cNvPicPr>
            <a:picLocks noChangeAspect="1" noChangeArrowheads="1"/>
          </p:cNvPicPr>
          <p:nvPr/>
        </p:nvPicPr>
        <p:blipFill>
          <a:blip r:embed="rId3" cstate="print"/>
          <a:srcRect r="23077"/>
          <a:stretch>
            <a:fillRect/>
          </a:stretch>
        </p:blipFill>
        <p:spPr bwMode="auto">
          <a:xfrm>
            <a:off x="-300043" y="738187"/>
            <a:ext cx="4500563" cy="537651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51F072F-37B6-45A2-9687-725991B954A3}" type="slidenum">
              <a:rPr lang="en-US" smtClean="0"/>
              <a:pPr/>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2918" y="1180988"/>
            <a:ext cx="3457070" cy="4601183"/>
          </a:xfrm>
        </p:spPr>
        <p:txBody>
          <a:bodyPr>
            <a:normAutofit/>
          </a:bodyPr>
          <a:lstStyle/>
          <a:p>
            <a:r>
              <a:rPr lang="en-US" sz="4400" dirty="0"/>
              <a:t>Early Access </a:t>
            </a:r>
            <a:r>
              <a:rPr lang="en-US" sz="4400"/>
              <a:t>to Gender </a:t>
            </a:r>
            <a:r>
              <a:rPr lang="en-US" sz="4400" dirty="0"/>
              <a:t>Affirming Hormones</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889047024"/>
              </p:ext>
            </p:extLst>
          </p:nvPr>
        </p:nvGraphicFramePr>
        <p:xfrm>
          <a:off x="3709988" y="1366837"/>
          <a:ext cx="7772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B51F072F-37B6-45A2-9687-725991B954A3}" type="slidenum">
              <a:rPr lang="en-US" smtClean="0"/>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685799" y="1123837"/>
            <a:ext cx="2514601" cy="4601183"/>
          </a:xfrm>
        </p:spPr>
        <p:txBody>
          <a:bodyPr>
            <a:normAutofit/>
          </a:bodyPr>
          <a:lstStyle/>
          <a:p>
            <a:r>
              <a:rPr lang="en-US" sz="4400"/>
              <a:t>Estrogen</a:t>
            </a:r>
            <a:endParaRPr lang="en-US" sz="4400" dirty="0"/>
          </a:p>
        </p:txBody>
      </p:sp>
      <p:sp>
        <p:nvSpPr>
          <p:cNvPr id="78851" name="Rectangle 1027"/>
          <p:cNvSpPr>
            <a:spLocks noGrp="1" noChangeArrowheads="1"/>
          </p:cNvSpPr>
          <p:nvPr>
            <p:ph sz="quarter" idx="10"/>
          </p:nvPr>
        </p:nvSpPr>
        <p:spPr>
          <a:xfrm>
            <a:off x="3786187" y="881063"/>
            <a:ext cx="7443788" cy="5410200"/>
          </a:xfrm>
          <a:noFill/>
        </p:spPr>
        <p:txBody>
          <a:bodyPr/>
          <a:lstStyle/>
          <a:p>
            <a:r>
              <a:rPr lang="en-US" dirty="0"/>
              <a:t>Estradiol</a:t>
            </a:r>
          </a:p>
          <a:p>
            <a:pPr lvl="1"/>
            <a:r>
              <a:rPr lang="en-US" dirty="0"/>
              <a:t>Sublingual 2- ??  mg/day total dose</a:t>
            </a:r>
          </a:p>
          <a:p>
            <a:pPr lvl="2"/>
            <a:r>
              <a:rPr lang="en-US" dirty="0"/>
              <a:t>Decreased risk  VTE preferred over oral daily</a:t>
            </a:r>
          </a:p>
          <a:p>
            <a:pPr lvl="1"/>
            <a:r>
              <a:rPr lang="en-US" dirty="0"/>
              <a:t>Patch 0.1-0.4 mg twice weekly</a:t>
            </a:r>
          </a:p>
          <a:p>
            <a:pPr lvl="1"/>
            <a:r>
              <a:rPr lang="en-US" dirty="0"/>
              <a:t>Estradiol </a:t>
            </a:r>
            <a:r>
              <a:rPr lang="en-US" dirty="0" err="1"/>
              <a:t>cypionate</a:t>
            </a:r>
            <a:r>
              <a:rPr lang="en-US" dirty="0"/>
              <a:t> or </a:t>
            </a:r>
            <a:r>
              <a:rPr lang="en-US" dirty="0" err="1"/>
              <a:t>valerate</a:t>
            </a:r>
            <a:r>
              <a:rPr lang="en-US" dirty="0"/>
              <a:t> injection</a:t>
            </a:r>
          </a:p>
          <a:p>
            <a:pPr lvl="2"/>
            <a:r>
              <a:rPr lang="en-US" dirty="0"/>
              <a:t>5–20 mg IM q 2 </a:t>
            </a:r>
            <a:r>
              <a:rPr lang="en-US" dirty="0" err="1"/>
              <a:t>wks</a:t>
            </a:r>
            <a:r>
              <a:rPr lang="en-US" dirty="0"/>
              <a:t>, 5-10 mg IM weekly</a:t>
            </a:r>
          </a:p>
          <a:p>
            <a:pPr lvl="2"/>
            <a:endParaRPr lang="en-US" dirty="0"/>
          </a:p>
          <a:p>
            <a:pPr lvl="1"/>
            <a:r>
              <a:rPr lang="en-US" dirty="0"/>
              <a:t>Tailor hormone support according to</a:t>
            </a:r>
          </a:p>
          <a:p>
            <a:pPr lvl="2"/>
            <a:r>
              <a:rPr lang="en-US" dirty="0"/>
              <a:t>Desired effects- acknowledges each patient may want &amp; identify in different ways</a:t>
            </a:r>
          </a:p>
          <a:p>
            <a:pPr lvl="2"/>
            <a:r>
              <a:rPr lang="en-US" dirty="0"/>
              <a:t>Average female levels 100-350 mimicking “known” healthy cis </a:t>
            </a:r>
            <a:r>
              <a:rPr lang="en-US" dirty="0" err="1"/>
              <a:t>phyisiology</a:t>
            </a:r>
            <a:r>
              <a:rPr lang="en-US" dirty="0"/>
              <a:t>, until we have more data</a:t>
            </a:r>
          </a:p>
          <a:p>
            <a:pPr lvl="2"/>
            <a:r>
              <a:rPr lang="en-US" dirty="0"/>
              <a:t>Avoiding side effects, adverse effects- harm reduction explicit</a:t>
            </a:r>
            <a:br>
              <a:rPr lang="en-US" dirty="0"/>
            </a:br>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89</a:t>
            </a:fld>
            <a:endParaRPr lang="en-US"/>
          </a:p>
        </p:txBody>
      </p:sp>
    </p:spTree>
    <p:extLst>
      <p:ext uri="{BB962C8B-B14F-4D97-AF65-F5344CB8AC3E}">
        <p14:creationId xmlns:p14="http://schemas.microsoft.com/office/powerpoint/2010/main" val="102526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18"/>
          <p:cNvSpPr txBox="1">
            <a:spLocks noChangeArrowheads="1"/>
          </p:cNvSpPr>
          <p:nvPr/>
        </p:nvSpPr>
        <p:spPr bwMode="auto">
          <a:xfrm>
            <a:off x="4953000" y="3200401"/>
            <a:ext cx="1371600" cy="581025"/>
          </a:xfrm>
          <a:prstGeom prst="rect">
            <a:avLst/>
          </a:prstGeom>
          <a:noFill/>
          <a:ln w="9525">
            <a:noFill/>
            <a:miter lim="800000"/>
            <a:headEnd/>
            <a:tailEnd/>
          </a:ln>
        </p:spPr>
        <p:txBody>
          <a:bodyPr>
            <a:spAutoFit/>
          </a:bodyPr>
          <a:lstStyle/>
          <a:p>
            <a:r>
              <a:rPr lang="en-US" sz="1600" b="1">
                <a:solidFill>
                  <a:schemeClr val="bg1"/>
                </a:solidFill>
                <a:latin typeface="Tahoma" pitchFamily="34" charset="0"/>
                <a:cs typeface="Tahoma" pitchFamily="34" charset="0"/>
              </a:rPr>
              <a:t>Gender Expression</a:t>
            </a:r>
          </a:p>
        </p:txBody>
      </p:sp>
      <p:pic>
        <p:nvPicPr>
          <p:cNvPr id="10246" name="Picture 34" descr="C:\Users\mforcier\Pictures\paradigm gendersex 11_12.gif"/>
          <p:cNvPicPr>
            <a:picLocks noChangeAspect="1" noChangeArrowheads="1"/>
          </p:cNvPicPr>
          <p:nvPr/>
        </p:nvPicPr>
        <p:blipFill>
          <a:blip r:embed="rId3" cstate="print"/>
          <a:srcRect/>
          <a:stretch>
            <a:fillRect/>
          </a:stretch>
        </p:blipFill>
        <p:spPr bwMode="auto">
          <a:xfrm>
            <a:off x="6805914" y="2974694"/>
            <a:ext cx="4874836" cy="3184893"/>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a:t>Defining Gender</a:t>
            </a:r>
          </a:p>
        </p:txBody>
      </p:sp>
      <p:sp>
        <p:nvSpPr>
          <p:cNvPr id="9" name="TextBox 8"/>
          <p:cNvSpPr txBox="1"/>
          <p:nvPr/>
        </p:nvSpPr>
        <p:spPr>
          <a:xfrm>
            <a:off x="3681714" y="4914186"/>
            <a:ext cx="1505540" cy="430887"/>
          </a:xfrm>
          <a:prstGeom prst="rect">
            <a:avLst/>
          </a:prstGeom>
          <a:noFill/>
        </p:spPr>
        <p:txBody>
          <a:bodyPr wrap="none" rtlCol="0">
            <a:spAutoFit/>
          </a:bodyPr>
          <a:lstStyle/>
          <a:p>
            <a:r>
              <a:rPr lang="en-US" sz="1100" i="1" dirty="0"/>
              <a:t>Citation:  Olson, </a:t>
            </a:r>
            <a:r>
              <a:rPr lang="en-US" sz="1100" i="1" dirty="0" err="1"/>
              <a:t>Forcier</a:t>
            </a:r>
            <a:endParaRPr lang="en-US" sz="1100" i="1" dirty="0"/>
          </a:p>
          <a:p>
            <a:endParaRPr lang="en-US" sz="1100" i="1" dirty="0"/>
          </a:p>
        </p:txBody>
      </p:sp>
      <p:sp>
        <p:nvSpPr>
          <p:cNvPr id="10243" name="TextBox 3"/>
          <p:cNvSpPr txBox="1">
            <a:spLocks noChangeArrowheads="1"/>
          </p:cNvSpPr>
          <p:nvPr/>
        </p:nvSpPr>
        <p:spPr bwMode="auto">
          <a:xfrm>
            <a:off x="3681714" y="851145"/>
            <a:ext cx="6326581" cy="4093428"/>
          </a:xfrm>
          <a:prstGeom prst="rect">
            <a:avLst/>
          </a:prstGeom>
          <a:noFill/>
          <a:ln w="9525">
            <a:noFill/>
            <a:miter lim="800000"/>
            <a:headEnd/>
            <a:tailEnd/>
          </a:ln>
        </p:spPr>
        <p:txBody>
          <a:bodyPr wrap="square">
            <a:spAutoFit/>
          </a:bodyPr>
          <a:lstStyle/>
          <a:p>
            <a:pPr algn="l"/>
            <a:r>
              <a:rPr lang="en-US" sz="2000" b="1" dirty="0">
                <a:solidFill>
                  <a:schemeClr val="accent4"/>
                </a:solidFill>
                <a:latin typeface="Arial" charset="0"/>
                <a:ea typeface="Arial" charset="0"/>
                <a:cs typeface="Arial" charset="0"/>
              </a:rPr>
              <a:t>Assigned gender/sex at birth: </a:t>
            </a:r>
            <a:r>
              <a:rPr lang="en-US" sz="2000" dirty="0">
                <a:latin typeface="Arial" charset="0"/>
                <a:ea typeface="Arial" charset="0"/>
                <a:cs typeface="Arial" charset="0"/>
              </a:rPr>
              <a:t>Sex assigned at birth; body parts, hormones, biology. </a:t>
            </a:r>
          </a:p>
          <a:p>
            <a:pPr algn="l"/>
            <a:endParaRPr lang="en-US" sz="2000" dirty="0">
              <a:latin typeface="Arial" charset="0"/>
              <a:ea typeface="Arial" charset="0"/>
              <a:cs typeface="Arial" charset="0"/>
            </a:endParaRPr>
          </a:p>
          <a:p>
            <a:pPr algn="l"/>
            <a:r>
              <a:rPr lang="en-US" sz="2000" b="1" dirty="0">
                <a:solidFill>
                  <a:schemeClr val="accent4"/>
                </a:solidFill>
                <a:latin typeface="Arial" charset="0"/>
                <a:ea typeface="Arial" charset="0"/>
                <a:cs typeface="Arial" charset="0"/>
              </a:rPr>
              <a:t>Gender Identity: </a:t>
            </a:r>
            <a:r>
              <a:rPr lang="en-US" sz="2000" dirty="0">
                <a:latin typeface="Arial" charset="0"/>
                <a:ea typeface="Arial" charset="0"/>
                <a:cs typeface="Arial" charset="0"/>
              </a:rPr>
              <a:t>The understanding of one’s self (Female, male, transgender, gender non-conforming, genderqueer, non-binary, gender fluid, cisgender)</a:t>
            </a:r>
          </a:p>
          <a:p>
            <a:pPr algn="l"/>
            <a:endParaRPr lang="en-US" sz="2000" dirty="0">
              <a:latin typeface="Arial" charset="0"/>
              <a:ea typeface="Arial" charset="0"/>
              <a:cs typeface="Arial" charset="0"/>
            </a:endParaRPr>
          </a:p>
          <a:p>
            <a:pPr algn="l"/>
            <a:r>
              <a:rPr lang="en-US" sz="2000" b="1" dirty="0">
                <a:solidFill>
                  <a:schemeClr val="accent4"/>
                </a:solidFill>
                <a:latin typeface="Arial" charset="0"/>
                <a:ea typeface="Arial" charset="0"/>
                <a:cs typeface="Arial" charset="0"/>
              </a:rPr>
              <a:t>Gender Expression: </a:t>
            </a:r>
          </a:p>
          <a:p>
            <a:pPr algn="l"/>
            <a:r>
              <a:rPr lang="en-US" sz="2000" dirty="0">
                <a:latin typeface="Arial" charset="0"/>
                <a:ea typeface="Arial" charset="0"/>
                <a:cs typeface="Arial" charset="0"/>
              </a:rPr>
              <a:t>Ways in which a person </a:t>
            </a:r>
          </a:p>
          <a:p>
            <a:pPr algn="l"/>
            <a:r>
              <a:rPr lang="en-US" sz="2000" dirty="0">
                <a:latin typeface="Arial" charset="0"/>
                <a:ea typeface="Arial" charset="0"/>
                <a:cs typeface="Arial" charset="0"/>
              </a:rPr>
              <a:t>acts, presents self, and </a:t>
            </a:r>
          </a:p>
          <a:p>
            <a:pPr algn="l"/>
            <a:r>
              <a:rPr lang="en-US" sz="2000" dirty="0">
                <a:latin typeface="Arial" charset="0"/>
                <a:ea typeface="Arial" charset="0"/>
                <a:cs typeface="Arial" charset="0"/>
              </a:rPr>
              <a:t>communicates gender </a:t>
            </a:r>
          </a:p>
          <a:p>
            <a:pPr algn="l"/>
            <a:r>
              <a:rPr lang="en-US" sz="2000" dirty="0">
                <a:latin typeface="Arial" charset="0"/>
                <a:ea typeface="Arial" charset="0"/>
                <a:cs typeface="Arial" charset="0"/>
              </a:rPr>
              <a:t>within a given culture</a:t>
            </a:r>
          </a:p>
          <a:p>
            <a:pPr algn="l"/>
            <a:endParaRPr lang="en-US" sz="2000" dirty="0">
              <a:latin typeface="Arial" charset="0"/>
              <a:ea typeface="Arial" charset="0"/>
              <a:cs typeface="Arial" charset="0"/>
            </a:endParaRPr>
          </a:p>
        </p:txBody>
      </p:sp>
      <p:sp>
        <p:nvSpPr>
          <p:cNvPr id="2" name="Slide Number Placeholder 1"/>
          <p:cNvSpPr>
            <a:spLocks noGrp="1"/>
          </p:cNvSpPr>
          <p:nvPr>
            <p:ph type="sldNum" sz="quarter" idx="12"/>
          </p:nvPr>
        </p:nvSpPr>
        <p:spPr/>
        <p:txBody>
          <a:bodyPr/>
          <a:lstStyle/>
          <a:p>
            <a:fld id="{B51F072F-37B6-45A2-9687-725991B954A3}" type="slidenum">
              <a:rPr lang="en-US" smtClean="0"/>
              <a:t>9</a:t>
            </a:fld>
            <a:endParaRPr lang="en-US" dirty="0"/>
          </a:p>
        </p:txBody>
      </p:sp>
    </p:spTree>
    <p:extLst>
      <p:ext uri="{BB962C8B-B14F-4D97-AF65-F5344CB8AC3E}">
        <p14:creationId xmlns:p14="http://schemas.microsoft.com/office/powerpoint/2010/main" val="3636839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noGrp="1"/>
          </p:cNvGraphicFramePr>
          <p:nvPr>
            <p:ph sz="quarter" idx="12"/>
            <p:extLst>
              <p:ext uri="{D42A27DB-BD31-4B8C-83A1-F6EECF244321}">
                <p14:modId xmlns:p14="http://schemas.microsoft.com/office/powerpoint/2010/main" val="124832895"/>
              </p:ext>
            </p:extLst>
          </p:nvPr>
        </p:nvGraphicFramePr>
        <p:xfrm>
          <a:off x="1014411" y="2021286"/>
          <a:ext cx="10144126" cy="3573767"/>
        </p:xfrm>
        <a:graphic>
          <a:graphicData uri="http://schemas.openxmlformats.org/drawingml/2006/table">
            <a:tbl>
              <a:tblPr firstRow="1" firstCol="1" bandRow="1">
                <a:tableStyleId>{3B4B98B0-60AC-42C2-AFA5-B58CD77FA1E5}</a:tableStyleId>
              </a:tblPr>
              <a:tblGrid>
                <a:gridCol w="1774436">
                  <a:extLst>
                    <a:ext uri="{9D8B030D-6E8A-4147-A177-3AD203B41FA5}">
                      <a16:colId xmlns="" xmlns:a16="http://schemas.microsoft.com/office/drawing/2014/main" val="20000"/>
                    </a:ext>
                  </a:extLst>
                </a:gridCol>
                <a:gridCol w="1675490">
                  <a:extLst>
                    <a:ext uri="{9D8B030D-6E8A-4147-A177-3AD203B41FA5}">
                      <a16:colId xmlns="" xmlns:a16="http://schemas.microsoft.com/office/drawing/2014/main" val="20001"/>
                    </a:ext>
                  </a:extLst>
                </a:gridCol>
                <a:gridCol w="2041126">
                  <a:extLst>
                    <a:ext uri="{9D8B030D-6E8A-4147-A177-3AD203B41FA5}">
                      <a16:colId xmlns="" xmlns:a16="http://schemas.microsoft.com/office/drawing/2014/main" val="20002"/>
                    </a:ext>
                  </a:extLst>
                </a:gridCol>
                <a:gridCol w="1925243">
                  <a:extLst>
                    <a:ext uri="{9D8B030D-6E8A-4147-A177-3AD203B41FA5}">
                      <a16:colId xmlns="" xmlns:a16="http://schemas.microsoft.com/office/drawing/2014/main" val="20003"/>
                    </a:ext>
                  </a:extLst>
                </a:gridCol>
                <a:gridCol w="2727831">
                  <a:extLst>
                    <a:ext uri="{9D8B030D-6E8A-4147-A177-3AD203B41FA5}">
                      <a16:colId xmlns="" xmlns:a16="http://schemas.microsoft.com/office/drawing/2014/main" val="20004"/>
                    </a:ext>
                  </a:extLst>
                </a:gridCol>
              </a:tblGrid>
              <a:tr h="41844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Sublingual</a:t>
                      </a:r>
                      <a:endParaRPr kumimoji="0" lang="en-US" sz="1600" b="1"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Intramuscular</a:t>
                      </a:r>
                      <a:endParaRPr kumimoji="0" lang="en-US" sz="1600" b="1"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Transdermal</a:t>
                      </a:r>
                      <a:endParaRPr kumimoji="0" lang="en-US" sz="1600" b="1"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hMerge="1">
                  <a:txBody>
                    <a:bodyPr/>
                    <a:lstStyle/>
                    <a:p>
                      <a:endParaRPr lang="en-US"/>
                    </a:p>
                  </a:txBody>
                  <a:tcPr/>
                </a:tc>
                <a:extLst>
                  <a:ext uri="{0D108BD9-81ED-4DB2-BD59-A6C34878D82A}">
                    <a16:rowId xmlns="" xmlns:a16="http://schemas.microsoft.com/office/drawing/2014/main" val="10000"/>
                  </a:ext>
                </a:extLst>
              </a:tr>
              <a:tr h="10386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a:ln>
                            <a:noFill/>
                          </a:ln>
                          <a:effectLst/>
                          <a:latin typeface="Arial" charset="0"/>
                          <a:ea typeface="Arial" charset="0"/>
                          <a:cs typeface="Arial" charset="0"/>
                        </a:rPr>
                        <a:t>Agent</a:t>
                      </a:r>
                      <a:endParaRPr kumimoji="0" lang="en-US" sz="1600" b="1" i="0" u="none" strike="noStrike" cap="none" normalizeH="0" baseline="0">
                        <a:ln>
                          <a:noFill/>
                        </a:ln>
                        <a:solidFill>
                          <a:schemeClr val="tx1"/>
                        </a:solidFill>
                        <a:effectLst/>
                        <a:latin typeface="Arial" charset="0"/>
                        <a:ea typeface="Arial" charset="0"/>
                        <a:cs typeface="Arial" charset="0"/>
                      </a:endParaRPr>
                    </a:p>
                  </a:txBody>
                  <a:tcPr marL="61660" marR="61660" marT="45717" marB="45717" anchor="ctr" anchorCtr="1" horzOverflow="overflow"/>
                </a:tc>
                <a:tc>
                  <a:txBody>
                    <a:bodyPr/>
                    <a:lstStyle/>
                    <a:p>
                      <a:r>
                        <a:rPr lang="en-US" sz="1600" dirty="0">
                          <a:latin typeface="Arial" charset="0"/>
                          <a:ea typeface="Arial" charset="0"/>
                          <a:cs typeface="Arial" charset="0"/>
                        </a:rPr>
                        <a:t>17 b estradiol</a:t>
                      </a:r>
                      <a:endParaRPr lang="en-US" sz="1600" b="1" dirty="0">
                        <a:solidFill>
                          <a:schemeClr val="bg1"/>
                        </a:solidFill>
                        <a:latin typeface="Arial" charset="0"/>
                        <a:ea typeface="Arial" charset="0"/>
                        <a:cs typeface="Arial" charset="0"/>
                      </a:endParaRPr>
                    </a:p>
                  </a:txBody>
                  <a:tcPr marL="61660" marR="61660" marT="45717" marB="45717"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Estradiol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err="1">
                          <a:ln>
                            <a:noFill/>
                          </a:ln>
                          <a:effectLst/>
                          <a:latin typeface="Arial" charset="0"/>
                          <a:ea typeface="Arial" charset="0"/>
                          <a:cs typeface="Arial" charset="0"/>
                        </a:rPr>
                        <a:t>Cypionate</a:t>
                      </a:r>
                      <a:endParaRPr kumimoji="0" lang="en-US" sz="1600" u="none" strike="noStrike" cap="none" normalizeH="0" baseline="0" dirty="0">
                        <a:ln>
                          <a:noFill/>
                        </a:ln>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err="1">
                          <a:ln>
                            <a:noFill/>
                          </a:ln>
                          <a:effectLst/>
                          <a:latin typeface="Arial" charset="0"/>
                          <a:ea typeface="Arial" charset="0"/>
                          <a:cs typeface="Arial" charset="0"/>
                        </a:rPr>
                        <a:t>Valerate</a:t>
                      </a:r>
                      <a:endParaRPr kumimoji="0" lang="en-US" sz="1600" b="1" i="0" u="none" strike="noStrike" cap="none" normalizeH="0" baseline="0" dirty="0">
                        <a:ln>
                          <a:noFill/>
                        </a:ln>
                        <a:solidFill>
                          <a:schemeClr val="bg1"/>
                        </a:solidFill>
                        <a:effectLst/>
                        <a:latin typeface="Arial" charset="0"/>
                        <a:ea typeface="Arial" charset="0"/>
                        <a:cs typeface="Arial" charset="0"/>
                      </a:endParaRPr>
                    </a:p>
                  </a:txBody>
                  <a:tcPr marL="61660" marR="61660" marT="45717" marB="45717" anchor="ctr" anchorCtr="1" horzOverflow="overflow"/>
                </a:tc>
                <a:tc>
                  <a:txBody>
                    <a:bodyPr/>
                    <a:lstStyle/>
                    <a:p>
                      <a:r>
                        <a:rPr lang="en-US" sz="1600" dirty="0">
                          <a:latin typeface="Arial" charset="0"/>
                          <a:ea typeface="Arial" charset="0"/>
                          <a:cs typeface="Arial" charset="0"/>
                        </a:rPr>
                        <a:t>Patch</a:t>
                      </a:r>
                      <a:endParaRPr lang="en-US" sz="1600" b="1" dirty="0">
                        <a:solidFill>
                          <a:schemeClr val="bg1"/>
                        </a:solidFill>
                        <a:latin typeface="Arial" charset="0"/>
                        <a:ea typeface="Arial" charset="0"/>
                        <a:cs typeface="Arial" charset="0"/>
                      </a:endParaRPr>
                    </a:p>
                  </a:txBody>
                  <a:tcPr marL="61660" marR="61660" marT="45717" marB="45717" anchor="ctr" anchorCtr="1" horzOverflow="overflow"/>
                </a:tc>
                <a:tc>
                  <a:txBody>
                    <a:bodyPr/>
                    <a:lstStyle/>
                    <a:p>
                      <a:r>
                        <a:rPr lang="en-US" sz="1600" dirty="0">
                          <a:latin typeface="Arial" charset="0"/>
                          <a:ea typeface="Arial" charset="0"/>
                          <a:cs typeface="Arial" charset="0"/>
                        </a:rPr>
                        <a:t>Gel</a:t>
                      </a:r>
                      <a:endParaRPr lang="en-US" sz="1600" b="1" dirty="0">
                        <a:solidFill>
                          <a:schemeClr val="bg1"/>
                        </a:solidFill>
                        <a:latin typeface="Arial" charset="0"/>
                        <a:ea typeface="Arial" charset="0"/>
                        <a:cs typeface="Arial" charset="0"/>
                      </a:endParaRPr>
                    </a:p>
                  </a:txBody>
                  <a:tcPr marL="61660" marR="61660" marT="45717" marB="45717" anchor="ctr" anchorCtr="1" horzOverflow="overflow"/>
                </a:tc>
                <a:extLst>
                  <a:ext uri="{0D108BD9-81ED-4DB2-BD59-A6C34878D82A}">
                    <a16:rowId xmlns="" xmlns:a16="http://schemas.microsoft.com/office/drawing/2014/main" val="10001"/>
                  </a:ext>
                </a:extLst>
              </a:tr>
              <a:tr h="131380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Pre-orchiectomy</a:t>
                      </a:r>
                      <a:endParaRPr kumimoji="0" lang="en-US" sz="1600" b="1"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 2-12 mg daily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Sublingual 30 minutes, swish spit</a:t>
                      </a: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5-20 mg IM q 1-2 weeks</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u="none" strike="noStrike" cap="none" normalizeH="0" baseline="0" dirty="0">
                        <a:ln>
                          <a:noFill/>
                        </a:ln>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?New data Subcutaneous?</a:t>
                      </a: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marL="30830" marR="30830" marT="45717" marB="45717" anchor="ctr" anchorCtr="1" horzOverflow="overflow"/>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charset="0"/>
                          <a:ea typeface="Arial" charset="0"/>
                          <a:cs typeface="Arial" charset="0"/>
                        </a:rPr>
                        <a:t>0.1-0.4 mg twice weekly</a:t>
                      </a:r>
                      <a:endParaRPr lang="en-US" sz="1600" b="1" dirty="0">
                        <a:solidFill>
                          <a:schemeClr val="tx1"/>
                        </a:solidFill>
                        <a:latin typeface="Arial" charset="0"/>
                        <a:ea typeface="Arial" charset="0"/>
                        <a:cs typeface="Arial" charset="0"/>
                      </a:endParaRPr>
                    </a:p>
                  </a:txBody>
                  <a:tcPr marL="30830" marR="30830" marT="45717" marB="45717" anchor="ctr" anchorCtr="1" horzOverflow="overflow"/>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charset="0"/>
                          <a:ea typeface="Arial" charset="0"/>
                          <a:cs typeface="Arial" charset="0"/>
                        </a:rPr>
                        <a:t>1gm applied to skin 2-3 times daily</a:t>
                      </a:r>
                      <a:endParaRPr lang="en-US" sz="1600" b="1" dirty="0">
                        <a:solidFill>
                          <a:schemeClr val="tx1"/>
                        </a:solidFill>
                        <a:latin typeface="Arial" charset="0"/>
                        <a:ea typeface="Arial" charset="0"/>
                        <a:cs typeface="Arial" charset="0"/>
                      </a:endParaRPr>
                    </a:p>
                  </a:txBody>
                  <a:tcPr marL="30830" marR="30830" marT="45717" marB="45717" anchor="ctr" anchorCtr="1" horzOverflow="overflow"/>
                </a:tc>
                <a:extLst>
                  <a:ext uri="{0D108BD9-81ED-4DB2-BD59-A6C34878D82A}">
                    <a16:rowId xmlns="" xmlns:a16="http://schemas.microsoft.com/office/drawing/2014/main" val="10002"/>
                  </a:ext>
                </a:extLst>
              </a:tr>
              <a:tr h="70848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Maintenance after 2 years</a:t>
                      </a:r>
                      <a:endParaRPr kumimoji="0" lang="en-US" sz="1600" b="1"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gridSpan="4">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Reduce to level needed to keep serum free testosterone suppressed,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600" u="none" strike="noStrike" cap="none" normalizeH="0" baseline="0" dirty="0">
                          <a:ln>
                            <a:noFill/>
                          </a:ln>
                          <a:effectLst/>
                          <a:latin typeface="Arial" charset="0"/>
                          <a:ea typeface="Arial" charset="0"/>
                          <a:cs typeface="Arial" charset="0"/>
                        </a:rPr>
                        <a:t>estradiol within average female range</a:t>
                      </a: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marL="61660" marR="61660" marT="45717" marB="45717" anchor="ctr" anchorCtr="1" horzOverflow="overflow"/>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
        <p:nvSpPr>
          <p:cNvPr id="2" name="Title 1"/>
          <p:cNvSpPr>
            <a:spLocks noGrp="1"/>
          </p:cNvSpPr>
          <p:nvPr>
            <p:ph type="title" idx="4294967295"/>
          </p:nvPr>
        </p:nvSpPr>
        <p:spPr>
          <a:xfrm>
            <a:off x="1014411" y="642938"/>
            <a:ext cx="5900739" cy="1378348"/>
          </a:xfrm>
          <a:prstGeom prst="rect">
            <a:avLst/>
          </a:prstGeom>
        </p:spPr>
        <p:txBody>
          <a:bodyPr>
            <a:normAutofit/>
          </a:bodyPr>
          <a:lstStyle/>
          <a:p>
            <a:r>
              <a:rPr lang="en-US" sz="4400" dirty="0">
                <a:solidFill>
                  <a:schemeClr val="accent1"/>
                </a:solidFill>
              </a:rPr>
              <a:t>Estradiol Feminization</a:t>
            </a:r>
          </a:p>
        </p:txBody>
      </p:sp>
      <p:sp>
        <p:nvSpPr>
          <p:cNvPr id="7" name="Oval 6"/>
          <p:cNvSpPr/>
          <p:nvPr/>
        </p:nvSpPr>
        <p:spPr>
          <a:xfrm>
            <a:off x="2786063" y="3424237"/>
            <a:ext cx="1752600" cy="1371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9590479" y="5724525"/>
            <a:ext cx="1568058" cy="261610"/>
          </a:xfrm>
          <a:prstGeom prst="rect">
            <a:avLst/>
          </a:prstGeom>
        </p:spPr>
        <p:txBody>
          <a:bodyPr wrap="none">
            <a:spAutoFit/>
          </a:bodyPr>
          <a:lstStyle/>
          <a:p>
            <a:r>
              <a:rPr lang="en-US" sz="1100" dirty="0">
                <a:latin typeface="Arial" charset="0"/>
                <a:ea typeface="Arial" charset="0"/>
                <a:cs typeface="Arial" charset="0"/>
              </a:rPr>
              <a:t>https://ceitraining.org/ </a:t>
            </a:r>
          </a:p>
        </p:txBody>
      </p:sp>
      <p:sp>
        <p:nvSpPr>
          <p:cNvPr id="5" name="Slide Number Placeholder 4"/>
          <p:cNvSpPr>
            <a:spLocks noGrp="1"/>
          </p:cNvSpPr>
          <p:nvPr>
            <p:ph type="sldNum" sz="quarter" idx="14"/>
          </p:nvPr>
        </p:nvSpPr>
        <p:spPr/>
        <p:txBody>
          <a:bodyPr/>
          <a:lstStyle/>
          <a:p>
            <a:fld id="{B51F072F-37B6-45A2-9687-725991B954A3}" type="slidenum">
              <a:rPr lang="en-US" smtClean="0"/>
              <a:pPr/>
              <a:t>90</a:t>
            </a:fld>
            <a:endParaRPr lang="en-US"/>
          </a:p>
        </p:txBody>
      </p:sp>
      <p:pic>
        <p:nvPicPr>
          <p:cNvPr id="3" name="Picture 2">
            <a:extLst>
              <a:ext uri="{FF2B5EF4-FFF2-40B4-BE49-F238E27FC236}">
                <a16:creationId xmlns="" xmlns:a16="http://schemas.microsoft.com/office/drawing/2014/main" id="{07A6066C-1817-4C90-BF84-09D268396A60}"/>
              </a:ext>
            </a:extLst>
          </p:cNvPr>
          <p:cNvPicPr>
            <a:picLocks noChangeAspect="1"/>
          </p:cNvPicPr>
          <p:nvPr/>
        </p:nvPicPr>
        <p:blipFill>
          <a:blip r:embed="rId3"/>
          <a:stretch>
            <a:fillRect/>
          </a:stretch>
        </p:blipFill>
        <p:spPr>
          <a:xfrm>
            <a:off x="9356942" y="0"/>
            <a:ext cx="2367419" cy="2007806"/>
          </a:xfrm>
          <a:prstGeom prst="rect">
            <a:avLst/>
          </a:prstGeom>
        </p:spPr>
      </p:pic>
    </p:spTree>
    <p:extLst>
      <p:ext uri="{BB962C8B-B14F-4D97-AF65-F5344CB8AC3E}">
        <p14:creationId xmlns:p14="http://schemas.microsoft.com/office/powerpoint/2010/main" val="4861883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1000125" y="-1074189"/>
            <a:ext cx="10072883" cy="3643200"/>
          </a:xfrm>
        </p:spPr>
        <p:txBody>
          <a:bodyPr>
            <a:normAutofit/>
          </a:bodyPr>
          <a:lstStyle/>
          <a:p>
            <a:r>
              <a:rPr lang="en-US" dirty="0">
                <a:solidFill>
                  <a:schemeClr val="accent1"/>
                </a:solidFill>
              </a:rPr>
              <a:t>Predicting Effects of Feminizing Hormones</a:t>
            </a:r>
          </a:p>
        </p:txBody>
      </p:sp>
      <p:graphicFrame>
        <p:nvGraphicFramePr>
          <p:cNvPr id="271411" name="Group 51"/>
          <p:cNvGraphicFramePr>
            <a:graphicFrameLocks noGrp="1"/>
          </p:cNvGraphicFramePr>
          <p:nvPr>
            <p:extLst>
              <p:ext uri="{D42A27DB-BD31-4B8C-83A1-F6EECF244321}">
                <p14:modId xmlns:p14="http://schemas.microsoft.com/office/powerpoint/2010/main" val="3558970540"/>
              </p:ext>
            </p:extLst>
          </p:nvPr>
        </p:nvGraphicFramePr>
        <p:xfrm>
          <a:off x="1000125" y="1774781"/>
          <a:ext cx="10458450" cy="4245729"/>
        </p:xfrm>
        <a:graphic>
          <a:graphicData uri="http://schemas.openxmlformats.org/drawingml/2006/table">
            <a:tbl>
              <a:tblPr/>
              <a:tblGrid>
                <a:gridCol w="4448697">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3266553">
                  <a:extLst>
                    <a:ext uri="{9D8B030D-6E8A-4147-A177-3AD203B41FA5}">
                      <a16:colId xmlns="" xmlns:a16="http://schemas.microsoft.com/office/drawing/2014/main" val="20002"/>
                    </a:ext>
                  </a:extLst>
                </a:gridCol>
              </a:tblGrid>
              <a:tr h="371082">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Action</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Onset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Max </a:t>
                      </a: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0"/>
                  </a:ext>
                </a:extLst>
              </a:tr>
              <a:tr h="509655">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Breast growth</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3-6 months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2-3 </a:t>
                      </a:r>
                      <a:r>
                        <a:rPr kumimoji="0" lang="en-US" sz="1800" b="0" i="0" u="none" strike="noStrike" cap="none" normalizeH="0" baseline="0" dirty="0" err="1">
                          <a:ln>
                            <a:noFill/>
                          </a:ln>
                          <a:solidFill>
                            <a:schemeClr val="tx2">
                              <a:lumMod val="75000"/>
                            </a:schemeClr>
                          </a:solidFill>
                          <a:effectLst/>
                          <a:latin typeface="Arial" charset="0"/>
                          <a:ea typeface="Arial" charset="0"/>
                          <a:cs typeface="Arial" charset="0"/>
                        </a:rPr>
                        <a:t>yrs</a:t>
                      </a: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1"/>
                  </a:ext>
                </a:extLst>
              </a:tr>
              <a:tr h="1439799">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Body fat, muscle changes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Softening skin</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Softer, less male pattern terminal hair</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Emotional changes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3–6 months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3-6 months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6-12 months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1-3 months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2-3 </a:t>
                      </a:r>
                      <a:r>
                        <a:rPr kumimoji="0" lang="en-US" sz="1800" b="0" i="0" u="none" strike="noStrike" cap="none" normalizeH="0" baseline="0" dirty="0" err="1">
                          <a:ln>
                            <a:noFill/>
                          </a:ln>
                          <a:solidFill>
                            <a:schemeClr val="tx2">
                              <a:lumMod val="75000"/>
                            </a:schemeClr>
                          </a:solidFill>
                          <a:effectLst/>
                          <a:latin typeface="Arial" charset="0"/>
                          <a:ea typeface="Arial" charset="0"/>
                          <a:cs typeface="Arial" charset="0"/>
                        </a:rPr>
                        <a:t>yrs</a:t>
                      </a: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&gt; 3 years</a:t>
                      </a: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2"/>
                  </a:ext>
                </a:extLst>
              </a:tr>
              <a:tr h="1148808">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Change in libido, erectile dysfunction</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Decrease testicular volume</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Decrease sperm production</a:t>
                      </a:r>
                    </a:p>
                  </a:txBody>
                  <a:tcP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1-3 months </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25% see change in 1 </a:t>
                      </a:r>
                      <a:r>
                        <a:rPr kumimoji="0" lang="en-US" sz="1800" b="0" i="0" u="none" strike="noStrike" cap="none" normalizeH="0" baseline="0" dirty="0" err="1">
                          <a:ln>
                            <a:noFill/>
                          </a:ln>
                          <a:solidFill>
                            <a:schemeClr val="tx2">
                              <a:lumMod val="75000"/>
                            </a:schemeClr>
                          </a:solidFill>
                          <a:effectLst/>
                          <a:latin typeface="Arial" charset="0"/>
                          <a:ea typeface="Arial" charset="0"/>
                          <a:cs typeface="Arial" charset="0"/>
                        </a:rPr>
                        <a:t>yr</a:t>
                      </a: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3-6 months</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50% see change by 2–3 </a:t>
                      </a:r>
                      <a:r>
                        <a:rPr kumimoji="0" lang="en-US" sz="1800" b="0" i="0" u="none" strike="noStrike" cap="none" normalizeH="0" baseline="0" dirty="0" err="1">
                          <a:ln>
                            <a:noFill/>
                          </a:ln>
                          <a:solidFill>
                            <a:schemeClr val="tx2">
                              <a:lumMod val="75000"/>
                            </a:schemeClr>
                          </a:solidFill>
                          <a:effectLst/>
                          <a:latin typeface="Arial" charset="0"/>
                          <a:ea typeface="Arial" charset="0"/>
                          <a:cs typeface="Arial" charset="0"/>
                        </a:rPr>
                        <a:t>yrs</a:t>
                      </a: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r>
                        <a:rPr kumimoji="0" lang="en-US" sz="1800" b="0" i="0" u="none" strike="noStrike" cap="none" normalizeH="0" baseline="0" dirty="0">
                          <a:ln>
                            <a:noFill/>
                          </a:ln>
                          <a:solidFill>
                            <a:schemeClr val="tx2">
                              <a:lumMod val="75000"/>
                            </a:schemeClr>
                          </a:solidFill>
                          <a:effectLst/>
                          <a:latin typeface="Arial" charset="0"/>
                          <a:ea typeface="Arial" charset="0"/>
                          <a:cs typeface="Arial" charset="0"/>
                        </a:rPr>
                        <a:t>?</a:t>
                      </a:r>
                    </a:p>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pPr>
                      <a:endParaRPr kumimoji="0" lang="en-US" sz="1800" b="0" i="0" u="none" strike="noStrike" cap="none" normalizeH="0" baseline="0" dirty="0">
                        <a:ln>
                          <a:noFill/>
                        </a:ln>
                        <a:solidFill>
                          <a:schemeClr val="tx2">
                            <a:lumMod val="75000"/>
                          </a:schemeClr>
                        </a:solidFill>
                        <a:effectLst/>
                        <a:latin typeface="Arial" charset="0"/>
                        <a:ea typeface="Arial" charset="0"/>
                        <a:cs typeface="Arial" charset="0"/>
                      </a:endParaRPr>
                    </a:p>
                  </a:txBody>
                  <a:tcP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3"/>
                  </a:ext>
                </a:extLst>
              </a:tr>
            </a:tbl>
          </a:graphicData>
        </a:graphic>
      </p:graphicFrame>
      <p:sp>
        <p:nvSpPr>
          <p:cNvPr id="4" name="Slide Number Placeholder 3"/>
          <p:cNvSpPr>
            <a:spLocks noGrp="1"/>
          </p:cNvSpPr>
          <p:nvPr>
            <p:ph type="sldNum" sz="quarter" idx="14"/>
          </p:nvPr>
        </p:nvSpPr>
        <p:spPr/>
        <p:txBody>
          <a:bodyPr/>
          <a:lstStyle/>
          <a:p>
            <a:fld id="{B51F072F-37B6-45A2-9687-725991B954A3}" type="slidenum">
              <a:rPr lang="en-US" smtClean="0"/>
              <a:pPr/>
              <a:t>91</a:t>
            </a:fld>
            <a:endParaRPr lang="en-US"/>
          </a:p>
        </p:txBody>
      </p:sp>
    </p:spTree>
    <p:extLst>
      <p:ext uri="{BB962C8B-B14F-4D97-AF65-F5344CB8AC3E}">
        <p14:creationId xmlns:p14="http://schemas.microsoft.com/office/powerpoint/2010/main" val="415559796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ChangeArrowheads="1"/>
          </p:cNvSpPr>
          <p:nvPr>
            <p:ph type="title"/>
          </p:nvPr>
        </p:nvSpPr>
        <p:spPr/>
        <p:txBody>
          <a:bodyPr>
            <a:normAutofit/>
          </a:bodyPr>
          <a:lstStyle/>
          <a:p>
            <a:r>
              <a:rPr lang="en-US" sz="4400"/>
              <a:t>Other Feminizing Options</a:t>
            </a:r>
            <a:endParaRPr lang="en-US" sz="4400" dirty="0"/>
          </a:p>
        </p:txBody>
      </p:sp>
      <p:sp>
        <p:nvSpPr>
          <p:cNvPr id="79875" name="Rectangle 1027"/>
          <p:cNvSpPr>
            <a:spLocks noGrp="1" noChangeArrowheads="1"/>
          </p:cNvSpPr>
          <p:nvPr>
            <p:ph sz="quarter" idx="10"/>
          </p:nvPr>
        </p:nvSpPr>
        <p:spPr>
          <a:xfrm>
            <a:off x="4002127" y="1662303"/>
            <a:ext cx="7261185" cy="4267200"/>
          </a:xfrm>
          <a:noFill/>
        </p:spPr>
        <p:txBody>
          <a:bodyPr>
            <a:normAutofit lnSpcReduction="10000"/>
          </a:bodyPr>
          <a:lstStyle/>
          <a:p>
            <a:r>
              <a:rPr lang="en-US" dirty="0"/>
              <a:t>Anti-androgens</a:t>
            </a:r>
          </a:p>
          <a:p>
            <a:pPr lvl="1"/>
            <a:r>
              <a:rPr lang="en-US" dirty="0"/>
              <a:t>Spironolactone 50-100 mg PO BID</a:t>
            </a:r>
          </a:p>
          <a:p>
            <a:pPr lvl="1"/>
            <a:r>
              <a:rPr lang="en-US" dirty="0"/>
              <a:t>Finasteride 1-5 mg PO QD</a:t>
            </a:r>
          </a:p>
          <a:p>
            <a:r>
              <a:rPr lang="en-US" dirty="0"/>
              <a:t>Progesterone</a:t>
            </a:r>
          </a:p>
          <a:p>
            <a:pPr lvl="1"/>
            <a:r>
              <a:rPr lang="en-US" dirty="0" err="1"/>
              <a:t>Prometrium</a:t>
            </a:r>
            <a:r>
              <a:rPr lang="en-US" dirty="0"/>
              <a:t> 100-200 mg nightly</a:t>
            </a:r>
          </a:p>
          <a:p>
            <a:pPr lvl="1"/>
            <a:r>
              <a:rPr lang="en-US" dirty="0"/>
              <a:t>Other options </a:t>
            </a:r>
          </a:p>
          <a:p>
            <a:pPr lvl="2"/>
            <a:r>
              <a:rPr lang="en-US" dirty="0" err="1"/>
              <a:t>Medroxyprogesterone</a:t>
            </a:r>
            <a:r>
              <a:rPr lang="en-US" dirty="0"/>
              <a:t> (Provera) 5-10 mg PO QD</a:t>
            </a:r>
          </a:p>
          <a:p>
            <a:pPr lvl="2"/>
            <a:r>
              <a:rPr lang="en-US" dirty="0"/>
              <a:t>DMPA 150 IM Q3 months</a:t>
            </a:r>
          </a:p>
          <a:p>
            <a:pPr lvl="1"/>
            <a:r>
              <a:rPr lang="en-US" dirty="0"/>
              <a:t>Unclear if benefit or harm</a:t>
            </a:r>
          </a:p>
          <a:p>
            <a:pPr lvl="1"/>
            <a:endParaRPr lang="en-US" dirty="0"/>
          </a:p>
          <a:p>
            <a:r>
              <a:rPr lang="en-US" dirty="0"/>
              <a:t>Cosmetics</a:t>
            </a:r>
          </a:p>
          <a:p>
            <a:pPr lvl="1"/>
            <a:r>
              <a:rPr lang="en-US" dirty="0"/>
              <a:t>Hydroquinone, </a:t>
            </a:r>
            <a:r>
              <a:rPr lang="en-US" dirty="0" err="1"/>
              <a:t>Vaniqua</a:t>
            </a:r>
            <a:r>
              <a:rPr lang="en-US" dirty="0"/>
              <a:t>®, laser, electrolysis</a:t>
            </a:r>
          </a:p>
          <a:p>
            <a:endParaRPr lang="en-US"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92</a:t>
            </a:fld>
            <a:endParaRPr lang="en-US"/>
          </a:p>
        </p:txBody>
      </p:sp>
    </p:spTree>
    <p:extLst>
      <p:ext uri="{BB962C8B-B14F-4D97-AF65-F5344CB8AC3E}">
        <p14:creationId xmlns:p14="http://schemas.microsoft.com/office/powerpoint/2010/main" val="2652396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p:txBody>
          <a:bodyPr>
            <a:normAutofit/>
          </a:bodyPr>
          <a:lstStyle/>
          <a:p>
            <a:r>
              <a:rPr lang="en-US" dirty="0"/>
              <a:t>Risks of Feminizing Hormones </a:t>
            </a:r>
          </a:p>
        </p:txBody>
      </p:sp>
      <p:sp>
        <p:nvSpPr>
          <p:cNvPr id="83971" name="Content Placeholder 2"/>
          <p:cNvSpPr>
            <a:spLocks noGrp="1"/>
          </p:cNvSpPr>
          <p:nvPr>
            <p:ph sz="half" idx="1"/>
          </p:nvPr>
        </p:nvSpPr>
        <p:spPr/>
        <p:txBody>
          <a:bodyPr/>
          <a:lstStyle/>
          <a:p>
            <a:r>
              <a:rPr lang="en-US" dirty="0"/>
              <a:t>VTE</a:t>
            </a:r>
          </a:p>
          <a:p>
            <a:r>
              <a:rPr lang="en-US" dirty="0"/>
              <a:t>Increased Weight  </a:t>
            </a:r>
          </a:p>
          <a:p>
            <a:r>
              <a:rPr lang="en-US" dirty="0"/>
              <a:t>Decreased Libido </a:t>
            </a:r>
          </a:p>
          <a:p>
            <a:r>
              <a:rPr lang="en-US" dirty="0"/>
              <a:t>Erectile dysfunction</a:t>
            </a:r>
          </a:p>
          <a:p>
            <a:r>
              <a:rPr lang="en-US" dirty="0"/>
              <a:t>Liver dysfunction</a:t>
            </a:r>
          </a:p>
          <a:p>
            <a:r>
              <a:rPr lang="en-US" dirty="0"/>
              <a:t>TG ↑ (pancreatitis)</a:t>
            </a:r>
          </a:p>
          <a:p>
            <a:r>
              <a:rPr lang="en-US" dirty="0"/>
              <a:t>HDL ↑  LDL ↓</a:t>
            </a:r>
          </a:p>
          <a:p>
            <a:endParaRPr lang="en-US" dirty="0"/>
          </a:p>
        </p:txBody>
      </p:sp>
      <p:sp>
        <p:nvSpPr>
          <p:cNvPr id="83972" name="Content Placeholder 4"/>
          <p:cNvSpPr>
            <a:spLocks noGrp="1"/>
          </p:cNvSpPr>
          <p:nvPr>
            <p:ph sz="half" idx="2"/>
          </p:nvPr>
        </p:nvSpPr>
        <p:spPr>
          <a:xfrm>
            <a:off x="7525520" y="651098"/>
            <a:ext cx="3474720" cy="5120640"/>
          </a:xfrm>
          <a:noFill/>
        </p:spPr>
        <p:txBody>
          <a:bodyPr/>
          <a:lstStyle/>
          <a:p>
            <a:r>
              <a:rPr lang="en-US" dirty="0"/>
              <a:t>Increased BP  </a:t>
            </a:r>
          </a:p>
          <a:p>
            <a:r>
              <a:rPr lang="en-US" dirty="0"/>
              <a:t>Glucose intolerance </a:t>
            </a:r>
          </a:p>
          <a:p>
            <a:r>
              <a:rPr lang="en-US" dirty="0"/>
              <a:t>Gall bladder disease</a:t>
            </a:r>
          </a:p>
          <a:p>
            <a:r>
              <a:rPr lang="en-US" dirty="0"/>
              <a:t>Pituitary adenoma</a:t>
            </a:r>
          </a:p>
          <a:p>
            <a:r>
              <a:rPr lang="en-US" dirty="0"/>
              <a:t>Breast cancer (3 cases)</a:t>
            </a:r>
          </a:p>
          <a:p>
            <a:r>
              <a:rPr lang="en-US" dirty="0"/>
              <a:t>Anti-androgens</a:t>
            </a:r>
          </a:p>
          <a:p>
            <a:r>
              <a:rPr lang="en-US" dirty="0"/>
              <a:t>  ↑ K      ↓ BP </a:t>
            </a:r>
          </a:p>
        </p:txBody>
      </p:sp>
      <p:sp>
        <p:nvSpPr>
          <p:cNvPr id="4" name="Rectangle 1"/>
          <p:cNvSpPr>
            <a:spLocks noChangeArrowheads="1"/>
          </p:cNvSpPr>
          <p:nvPr/>
        </p:nvSpPr>
        <p:spPr bwMode="auto">
          <a:xfrm>
            <a:off x="2324101" y="127703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a:latin typeface="Arial" pitchFamily="34" charset="0"/>
                <a:cs typeface="Arial" pitchFamily="34" charset="0"/>
              </a:rPr>
              <a:t/>
            </a:r>
            <a:br>
              <a:rPr lang="en-US" altLang="en-US">
                <a:latin typeface="Arial" pitchFamily="34" charset="0"/>
                <a:cs typeface="Arial" pitchFamily="34" charset="0"/>
              </a:rPr>
            </a:br>
            <a:endParaRPr lang="en-US" altLang="en-US">
              <a:latin typeface="Arial" pitchFamily="34" charset="0"/>
              <a:cs typeface="Arial" pitchFamily="34" charset="0"/>
            </a:endParaRPr>
          </a:p>
        </p:txBody>
      </p:sp>
      <p:sp>
        <p:nvSpPr>
          <p:cNvPr id="5" name="TextBox 4"/>
          <p:cNvSpPr txBox="1"/>
          <p:nvPr/>
        </p:nvSpPr>
        <p:spPr>
          <a:xfrm>
            <a:off x="7010401" y="5410200"/>
            <a:ext cx="184731" cy="369332"/>
          </a:xfrm>
          <a:prstGeom prst="rect">
            <a:avLst/>
          </a:prstGeom>
          <a:noFill/>
        </p:spPr>
        <p:txBody>
          <a:bodyPr wrap="none" rtlCol="0">
            <a:spAutoFit/>
          </a:bodyPr>
          <a:lstStyle/>
          <a:p>
            <a:endParaRPr lang="en-US" dirty="0"/>
          </a:p>
        </p:txBody>
      </p:sp>
      <p:sp>
        <p:nvSpPr>
          <p:cNvPr id="2" name="TextBox 1"/>
          <p:cNvSpPr txBox="1"/>
          <p:nvPr/>
        </p:nvSpPr>
        <p:spPr>
          <a:xfrm>
            <a:off x="3880932" y="407015"/>
            <a:ext cx="8076250" cy="984885"/>
          </a:xfrm>
          <a:prstGeom prst="rect">
            <a:avLst/>
          </a:prstGeom>
          <a:noFill/>
        </p:spPr>
        <p:txBody>
          <a:bodyPr wrap="none" rtlCol="0">
            <a:spAutoFit/>
          </a:bodyPr>
          <a:lstStyle/>
          <a:p>
            <a:r>
              <a:rPr lang="en-US" sz="2000" i="1" dirty="0">
                <a:solidFill>
                  <a:schemeClr val="accent4"/>
                </a:solidFill>
                <a:latin typeface="Arial" charset="0"/>
                <a:ea typeface="Arial" charset="0"/>
                <a:cs typeface="Arial" charset="0"/>
              </a:rPr>
              <a:t>Studies over time indicate that hormones have minimal clinically </a:t>
            </a:r>
          </a:p>
          <a:p>
            <a:r>
              <a:rPr lang="en-US" sz="2000" i="1" dirty="0">
                <a:solidFill>
                  <a:schemeClr val="accent4"/>
                </a:solidFill>
                <a:latin typeface="Arial" charset="0"/>
                <a:ea typeface="Arial" charset="0"/>
                <a:cs typeface="Arial" charset="0"/>
              </a:rPr>
              <a:t>significant physiologic affects &amp; suggest we can do less labs in future</a:t>
            </a:r>
            <a:r>
              <a:rPr lang="en-US" sz="2000" dirty="0">
                <a:solidFill>
                  <a:schemeClr val="accent4"/>
                </a:solidFill>
                <a:latin typeface="Arial" charset="0"/>
                <a:ea typeface="Arial" charset="0"/>
                <a:cs typeface="Arial" charset="0"/>
              </a:rPr>
              <a:t> </a:t>
            </a:r>
          </a:p>
          <a:p>
            <a:endParaRPr lang="en-US" dirty="0">
              <a:solidFill>
                <a:schemeClr val="accent4"/>
              </a:solidFill>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B51F072F-37B6-45A2-9687-725991B954A3}" type="slidenum">
              <a:rPr lang="en-US" smtClean="0"/>
              <a:pPr/>
              <a:t>93</a:t>
            </a:fld>
            <a:endParaRPr lang="en-US"/>
          </a:p>
        </p:txBody>
      </p:sp>
    </p:spTree>
    <p:extLst>
      <p:ext uri="{BB962C8B-B14F-4D97-AF65-F5344CB8AC3E}">
        <p14:creationId xmlns:p14="http://schemas.microsoft.com/office/powerpoint/2010/main" val="22427412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2"/>
          <p:cNvSpPr>
            <a:spLocks noGrp="1"/>
          </p:cNvSpPr>
          <p:nvPr>
            <p:ph type="title"/>
          </p:nvPr>
        </p:nvSpPr>
        <p:spPr/>
        <p:txBody>
          <a:bodyPr>
            <a:normAutofit/>
          </a:bodyPr>
          <a:lstStyle/>
          <a:p>
            <a:r>
              <a:rPr lang="en-US" dirty="0"/>
              <a:t>Baseline Labs</a:t>
            </a:r>
            <a:br>
              <a:rPr lang="en-US" dirty="0"/>
            </a:br>
            <a:r>
              <a:rPr lang="en-US" dirty="0"/>
              <a:t>Feminizing Hormone Therapy</a:t>
            </a:r>
          </a:p>
        </p:txBody>
      </p:sp>
      <p:sp>
        <p:nvSpPr>
          <p:cNvPr id="3" name="Content Placeholder 2"/>
          <p:cNvSpPr>
            <a:spLocks noGrp="1"/>
          </p:cNvSpPr>
          <p:nvPr>
            <p:ph sz="quarter" idx="10"/>
          </p:nvPr>
        </p:nvSpPr>
        <p:spPr>
          <a:xfrm>
            <a:off x="3800144" y="1129838"/>
            <a:ext cx="7261185" cy="5083071"/>
          </a:xfrm>
        </p:spPr>
        <p:txBody>
          <a:bodyPr>
            <a:normAutofit fontScale="92500" lnSpcReduction="10000"/>
          </a:bodyPr>
          <a:lstStyle/>
          <a:p>
            <a:pPr marL="0" indent="0">
              <a:buNone/>
            </a:pPr>
            <a:r>
              <a:rPr lang="en-US" dirty="0"/>
              <a:t>No single protocol when administering hormone therapy to transgender patients</a:t>
            </a:r>
          </a:p>
          <a:p>
            <a:endParaRPr lang="en-US" dirty="0"/>
          </a:p>
          <a:p>
            <a:r>
              <a:rPr lang="en-US" dirty="0"/>
              <a:t>Labs common prior to starting estradiol hormone therapy </a:t>
            </a:r>
          </a:p>
          <a:p>
            <a:pPr lvl="1"/>
            <a:r>
              <a:rPr lang="en-US" dirty="0"/>
              <a:t>AST</a:t>
            </a:r>
          </a:p>
          <a:p>
            <a:pPr lvl="1"/>
            <a:endParaRPr lang="en-US" dirty="0"/>
          </a:p>
          <a:p>
            <a:r>
              <a:rPr lang="en-US" dirty="0"/>
              <a:t>Labs for spironolactone use</a:t>
            </a:r>
          </a:p>
          <a:p>
            <a:pPr lvl="1"/>
            <a:r>
              <a:rPr lang="en-US" dirty="0"/>
              <a:t>Cr, Na, K</a:t>
            </a:r>
          </a:p>
          <a:p>
            <a:pPr lvl="1"/>
            <a:endParaRPr lang="en-US" dirty="0"/>
          </a:p>
          <a:p>
            <a:r>
              <a:rPr lang="en-US" dirty="0"/>
              <a:t>Labs for patients already using hormones</a:t>
            </a:r>
          </a:p>
          <a:p>
            <a:pPr lvl="1"/>
            <a:r>
              <a:rPr lang="en-US" dirty="0"/>
              <a:t>Estradiol vs  Testosterone </a:t>
            </a:r>
          </a:p>
          <a:p>
            <a:pPr lvl="1"/>
            <a:r>
              <a:rPr lang="en-US" dirty="0"/>
              <a:t>LC-MS/MS (liquid chromatography–tandem mass spectrometry) most accurate for comparing measures over time </a:t>
            </a:r>
          </a:p>
          <a:p>
            <a:pPr lvl="1"/>
            <a:endParaRPr lang="en-US"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94</a:t>
            </a:fld>
            <a:endParaRPr lang="en-US"/>
          </a:p>
        </p:txBody>
      </p:sp>
    </p:spTree>
    <p:extLst>
      <p:ext uri="{BB962C8B-B14F-4D97-AF65-F5344CB8AC3E}">
        <p14:creationId xmlns:p14="http://schemas.microsoft.com/office/powerpoint/2010/main" val="20785456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28592" y="1357198"/>
            <a:ext cx="3466595" cy="4601183"/>
          </a:xfrm>
        </p:spPr>
        <p:txBody>
          <a:bodyPr>
            <a:normAutofit/>
          </a:bodyPr>
          <a:lstStyle/>
          <a:p>
            <a:r>
              <a:rPr lang="en-US" dirty="0"/>
              <a:t>Lab Follow-Up </a:t>
            </a:r>
            <a:br>
              <a:rPr lang="en-US" dirty="0"/>
            </a:br>
            <a:r>
              <a:rPr lang="en-US" dirty="0"/>
              <a:t>for </a:t>
            </a:r>
            <a:br>
              <a:rPr lang="en-US" dirty="0"/>
            </a:br>
            <a:r>
              <a:rPr lang="en-US" dirty="0"/>
              <a:t>Feminizing Hormone Therapy</a:t>
            </a:r>
          </a:p>
        </p:txBody>
      </p:sp>
      <p:sp>
        <p:nvSpPr>
          <p:cNvPr id="88067" name="Rectangle 4"/>
          <p:cNvSpPr>
            <a:spLocks noGrp="1" noChangeArrowheads="1"/>
          </p:cNvSpPr>
          <p:nvPr>
            <p:ph sz="quarter" idx="10"/>
          </p:nvPr>
        </p:nvSpPr>
        <p:spPr>
          <a:xfrm>
            <a:off x="3905251" y="137786"/>
            <a:ext cx="5181600" cy="6583690"/>
          </a:xfrm>
          <a:noFill/>
        </p:spPr>
        <p:txBody>
          <a:bodyPr>
            <a:normAutofit/>
          </a:bodyPr>
          <a:lstStyle/>
          <a:p>
            <a:r>
              <a:rPr lang="en-US" dirty="0"/>
              <a:t>? How often</a:t>
            </a:r>
          </a:p>
          <a:p>
            <a:pPr lvl="1"/>
            <a:r>
              <a:rPr lang="en-US" dirty="0"/>
              <a:t>Used to be Q 3 months</a:t>
            </a:r>
          </a:p>
          <a:p>
            <a:pPr lvl="1"/>
            <a:r>
              <a:rPr lang="en-US" dirty="0"/>
              <a:t>Yearly</a:t>
            </a:r>
          </a:p>
          <a:p>
            <a:pPr lvl="1"/>
            <a:r>
              <a:rPr lang="en-US" dirty="0"/>
              <a:t>Test according to need</a:t>
            </a:r>
          </a:p>
          <a:p>
            <a:pPr marL="502920" lvl="1" indent="0">
              <a:buNone/>
            </a:pPr>
            <a:endParaRPr lang="en-US" dirty="0"/>
          </a:p>
          <a:p>
            <a:r>
              <a:rPr lang="en-US" dirty="0"/>
              <a:t>Testosterone &lt; 70 </a:t>
            </a:r>
            <a:r>
              <a:rPr lang="en-US" dirty="0" err="1"/>
              <a:t>ng</a:t>
            </a:r>
            <a:r>
              <a:rPr lang="en-US" dirty="0"/>
              <a:t>/</a:t>
            </a:r>
            <a:r>
              <a:rPr lang="en-US" dirty="0" err="1"/>
              <a:t>dL</a:t>
            </a:r>
            <a:endParaRPr lang="en-US" dirty="0"/>
          </a:p>
          <a:p>
            <a:r>
              <a:rPr lang="en-US" dirty="0"/>
              <a:t>Estradiol 100-350 </a:t>
            </a:r>
            <a:r>
              <a:rPr lang="en-US" dirty="0" err="1"/>
              <a:t>ng</a:t>
            </a:r>
            <a:r>
              <a:rPr lang="en-US" dirty="0"/>
              <a:t>/dl</a:t>
            </a:r>
          </a:p>
          <a:p>
            <a:pPr lvl="1"/>
            <a:r>
              <a:rPr lang="en-US" dirty="0"/>
              <a:t>If concerns re overuse</a:t>
            </a:r>
          </a:p>
          <a:p>
            <a:pPr lvl="1"/>
            <a:r>
              <a:rPr lang="en-US" dirty="0"/>
              <a:t>Goal “average female levels”</a:t>
            </a:r>
          </a:p>
          <a:p>
            <a:pPr lvl="1"/>
            <a:r>
              <a:rPr lang="en-US" dirty="0"/>
              <a:t>Reassure patient</a:t>
            </a:r>
          </a:p>
          <a:p>
            <a:pPr lvl="1"/>
            <a:r>
              <a:rPr lang="en-US" dirty="0"/>
              <a:t>How useful vs expensive</a:t>
            </a:r>
          </a:p>
          <a:p>
            <a:pPr lvl="1"/>
            <a:endParaRPr lang="en-US" dirty="0"/>
          </a:p>
          <a:p>
            <a:r>
              <a:rPr lang="en-US" dirty="0"/>
              <a:t>BP, Na, K (Cr)</a:t>
            </a:r>
          </a:p>
          <a:p>
            <a:pPr lvl="1"/>
            <a:r>
              <a:rPr lang="en-US" dirty="0"/>
              <a:t>If spironolactone	</a:t>
            </a:r>
          </a:p>
          <a:p>
            <a:r>
              <a:rPr lang="en-US" dirty="0"/>
              <a:t>Prolactin only if symptoms		</a:t>
            </a:r>
          </a:p>
        </p:txBody>
      </p:sp>
      <p:sp>
        <p:nvSpPr>
          <p:cNvPr id="6" name="Rectangle 5"/>
          <p:cNvSpPr/>
          <p:nvPr/>
        </p:nvSpPr>
        <p:spPr>
          <a:xfrm>
            <a:off x="8301037" y="1821978"/>
            <a:ext cx="3276600" cy="34719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nchorCtr="0"/>
          <a:lstStyle/>
          <a:p>
            <a:pPr algn="ctr">
              <a:lnSpc>
                <a:spcPct val="150000"/>
              </a:lnSpc>
            </a:pPr>
            <a:r>
              <a:rPr lang="en-US" sz="2800" b="1" dirty="0">
                <a:solidFill>
                  <a:srgbClr val="FFFFFF"/>
                </a:solidFill>
                <a:latin typeface="Times New Roman" charset="0"/>
                <a:ea typeface="Times New Roman" charset="0"/>
                <a:cs typeface="Times New Roman" charset="0"/>
              </a:rPr>
              <a:t>Goals</a:t>
            </a:r>
          </a:p>
          <a:p>
            <a:pPr>
              <a:lnSpc>
                <a:spcPct val="150000"/>
              </a:lnSpc>
            </a:pPr>
            <a:r>
              <a:rPr lang="en-US" sz="2400" u="sng" dirty="0">
                <a:solidFill>
                  <a:srgbClr val="FFFFFF"/>
                </a:solidFill>
                <a:latin typeface="Times New Roman" charset="0"/>
                <a:ea typeface="Times New Roman" charset="0"/>
                <a:cs typeface="Times New Roman" charset="0"/>
              </a:rPr>
              <a:t>Dosing &amp; labs by</a:t>
            </a:r>
            <a:endParaRPr lang="en-US" sz="2400" dirty="0">
              <a:solidFill>
                <a:srgbClr val="FFFFFF"/>
              </a:solidFill>
              <a:latin typeface="Times New Roman" charset="0"/>
              <a:ea typeface="Times New Roman" charset="0"/>
              <a:cs typeface="Times New Roman" charset="0"/>
            </a:endParaRPr>
          </a:p>
          <a:p>
            <a:pPr marL="342900" indent="-342900">
              <a:buFont typeface="Arial" charset="0"/>
              <a:buChar char="•"/>
            </a:pPr>
            <a:r>
              <a:rPr lang="en-US" sz="2400" dirty="0">
                <a:solidFill>
                  <a:srgbClr val="FFFFFF"/>
                </a:solidFill>
                <a:latin typeface="Times New Roman" charset="0"/>
                <a:ea typeface="Times New Roman" charset="0"/>
                <a:cs typeface="Times New Roman" charset="0"/>
              </a:rPr>
              <a:t>Generate desired effects</a:t>
            </a:r>
          </a:p>
          <a:p>
            <a:pPr marL="342900" indent="-342900">
              <a:lnSpc>
                <a:spcPct val="150000"/>
              </a:lnSpc>
              <a:buFont typeface="Arial" charset="0"/>
              <a:buChar char="•"/>
            </a:pPr>
            <a:r>
              <a:rPr lang="en-US" sz="2400" dirty="0">
                <a:solidFill>
                  <a:srgbClr val="FFFFFF"/>
                </a:solidFill>
                <a:latin typeface="Times New Roman" charset="0"/>
                <a:ea typeface="Times New Roman" charset="0"/>
                <a:cs typeface="Times New Roman" charset="0"/>
              </a:rPr>
              <a:t>Avoid side effects </a:t>
            </a:r>
          </a:p>
          <a:p>
            <a:pPr marL="342900" indent="-342900">
              <a:lnSpc>
                <a:spcPct val="150000"/>
              </a:lnSpc>
              <a:buFont typeface="Arial" charset="0"/>
              <a:buChar char="•"/>
            </a:pPr>
            <a:r>
              <a:rPr lang="en-US" sz="2400" dirty="0">
                <a:solidFill>
                  <a:srgbClr val="FFFFFF"/>
                </a:solidFill>
                <a:latin typeface="Times New Roman" charset="0"/>
                <a:ea typeface="Times New Roman" charset="0"/>
                <a:cs typeface="Times New Roman" charset="0"/>
              </a:rPr>
              <a:t>Average natal levels</a:t>
            </a:r>
          </a:p>
        </p:txBody>
      </p:sp>
      <p:sp>
        <p:nvSpPr>
          <p:cNvPr id="2" name="Slide Number Placeholder 1"/>
          <p:cNvSpPr>
            <a:spLocks noGrp="1"/>
          </p:cNvSpPr>
          <p:nvPr>
            <p:ph type="sldNum" sz="quarter" idx="12"/>
          </p:nvPr>
        </p:nvSpPr>
        <p:spPr/>
        <p:txBody>
          <a:bodyPr/>
          <a:lstStyle/>
          <a:p>
            <a:fld id="{B51F072F-37B6-45A2-9687-725991B954A3}" type="slidenum">
              <a:rPr lang="en-US" smtClean="0"/>
              <a:pPr/>
              <a:t>95</a:t>
            </a:fld>
            <a:endParaRPr lang="en-US"/>
          </a:p>
        </p:txBody>
      </p:sp>
    </p:spTree>
    <p:extLst>
      <p:ext uri="{BB962C8B-B14F-4D97-AF65-F5344CB8AC3E}">
        <p14:creationId xmlns:p14="http://schemas.microsoft.com/office/powerpoint/2010/main" val="36467310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2918" y="1123837"/>
            <a:ext cx="3139505" cy="4601183"/>
          </a:xfrm>
        </p:spPr>
        <p:txBody>
          <a:bodyPr/>
          <a:lstStyle/>
          <a:p>
            <a:r>
              <a:rPr lang="en-US"/>
              <a:t>Health Care Maintenance for MTFs</a:t>
            </a:r>
            <a:endParaRPr lang="en-US" dirty="0"/>
          </a:p>
        </p:txBody>
      </p:sp>
      <p:sp>
        <p:nvSpPr>
          <p:cNvPr id="91139" name="Rectangle 4"/>
          <p:cNvSpPr>
            <a:spLocks noGrp="1" noChangeArrowheads="1"/>
          </p:cNvSpPr>
          <p:nvPr>
            <p:ph sz="half" idx="1"/>
          </p:nvPr>
        </p:nvSpPr>
        <p:spPr>
          <a:xfrm>
            <a:off x="3579813" y="1123837"/>
            <a:ext cx="3474720" cy="3260404"/>
          </a:xfrm>
        </p:spPr>
        <p:txBody>
          <a:bodyPr anchor="t"/>
          <a:lstStyle/>
          <a:p>
            <a:r>
              <a:rPr lang="en-US" sz="2400" dirty="0"/>
              <a:t>Emotional well-being</a:t>
            </a:r>
          </a:p>
          <a:p>
            <a:r>
              <a:rPr lang="en-US" sz="2400" dirty="0"/>
              <a:t>STI testing, prevention</a:t>
            </a:r>
          </a:p>
          <a:p>
            <a:r>
              <a:rPr lang="en-US" sz="2400" dirty="0"/>
              <a:t>Fertility considerations</a:t>
            </a:r>
          </a:p>
          <a:p>
            <a:pPr lvl="1"/>
            <a:r>
              <a:rPr lang="en-US" sz="2400" dirty="0"/>
              <a:t>Sperm/embryo banking</a:t>
            </a:r>
          </a:p>
          <a:p>
            <a:pPr lvl="1"/>
            <a:r>
              <a:rPr lang="en-US" sz="2400" dirty="0"/>
              <a:t> Contraception </a:t>
            </a:r>
          </a:p>
          <a:p>
            <a:endParaRPr lang="en-US" dirty="0"/>
          </a:p>
        </p:txBody>
      </p:sp>
      <p:sp>
        <p:nvSpPr>
          <p:cNvPr id="91140" name="Content Placeholder 3"/>
          <p:cNvSpPr>
            <a:spLocks noGrp="1"/>
          </p:cNvSpPr>
          <p:nvPr>
            <p:ph sz="half" idx="2"/>
          </p:nvPr>
        </p:nvSpPr>
        <p:spPr>
          <a:xfrm>
            <a:off x="7628351" y="1123837"/>
            <a:ext cx="3664489" cy="5001390"/>
          </a:xfrm>
        </p:spPr>
        <p:txBody>
          <a:bodyPr anchor="t">
            <a:normAutofit lnSpcReduction="10000"/>
          </a:bodyPr>
          <a:lstStyle/>
          <a:p>
            <a:r>
              <a:rPr lang="en-US" sz="2400" dirty="0"/>
              <a:t>Breast cancer screening</a:t>
            </a:r>
          </a:p>
          <a:p>
            <a:pPr lvl="1"/>
            <a:r>
              <a:rPr lang="en-US" sz="2400" dirty="0"/>
              <a:t>Self breast exam</a:t>
            </a:r>
          </a:p>
          <a:p>
            <a:pPr lvl="1"/>
            <a:r>
              <a:rPr lang="en-US" sz="2400" dirty="0"/>
              <a:t>Mammography 10+ years estradiol,    age 50</a:t>
            </a:r>
          </a:p>
          <a:p>
            <a:pPr lvl="1"/>
            <a:r>
              <a:rPr lang="en-US" sz="2400" dirty="0"/>
              <a:t>According to cis guidelines at present</a:t>
            </a:r>
          </a:p>
          <a:p>
            <a:r>
              <a:rPr lang="en-US" sz="2400" dirty="0"/>
              <a:t>Additional screenings, limited evidence</a:t>
            </a:r>
          </a:p>
          <a:p>
            <a:pPr lvl="1"/>
            <a:r>
              <a:rPr lang="en-US" sz="2400" dirty="0"/>
              <a:t>?Prostate screening for older patients</a:t>
            </a:r>
          </a:p>
          <a:p>
            <a:pPr lvl="1"/>
            <a:r>
              <a:rPr lang="en-US" sz="2400" dirty="0"/>
              <a:t>?Pap if neo cervix created</a:t>
            </a:r>
          </a:p>
          <a:p>
            <a:pPr lvl="1"/>
            <a:endParaRPr lang="en-US" dirty="0"/>
          </a:p>
        </p:txBody>
      </p:sp>
      <p:sp>
        <p:nvSpPr>
          <p:cNvPr id="3" name="Slide Number Placeholder 2"/>
          <p:cNvSpPr>
            <a:spLocks noGrp="1"/>
          </p:cNvSpPr>
          <p:nvPr>
            <p:ph type="sldNum" sz="quarter" idx="12"/>
          </p:nvPr>
        </p:nvSpPr>
        <p:spPr/>
        <p:txBody>
          <a:bodyPr/>
          <a:lstStyle/>
          <a:p>
            <a:fld id="{B51F072F-37B6-45A2-9687-725991B954A3}" type="slidenum">
              <a:rPr lang="en-US" smtClean="0"/>
              <a:pPr/>
              <a:t>96</a:t>
            </a:fld>
            <a:endParaRPr lang="en-US"/>
          </a:p>
        </p:txBody>
      </p:sp>
    </p:spTree>
    <p:extLst>
      <p:ext uri="{BB962C8B-B14F-4D97-AF65-F5344CB8AC3E}">
        <p14:creationId xmlns:p14="http://schemas.microsoft.com/office/powerpoint/2010/main" val="199108901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r>
              <a:rPr lang="en-US" sz="4000" dirty="0"/>
              <a:t>Cancer Risks for MTFs</a:t>
            </a:r>
          </a:p>
        </p:txBody>
      </p:sp>
      <p:sp>
        <p:nvSpPr>
          <p:cNvPr id="91139" name="Rectangle 4"/>
          <p:cNvSpPr>
            <a:spLocks noGrp="1" noChangeArrowheads="1"/>
          </p:cNvSpPr>
          <p:nvPr>
            <p:ph sz="half" idx="1"/>
          </p:nvPr>
        </p:nvSpPr>
        <p:spPr>
          <a:xfrm>
            <a:off x="3609974" y="466724"/>
            <a:ext cx="3562351" cy="4525963"/>
          </a:xfrm>
          <a:noFill/>
        </p:spPr>
        <p:txBody>
          <a:bodyPr>
            <a:normAutofit/>
          </a:bodyPr>
          <a:lstStyle/>
          <a:p>
            <a:r>
              <a:rPr lang="en-US" dirty="0"/>
              <a:t>?</a:t>
            </a:r>
          </a:p>
          <a:p>
            <a:endParaRPr lang="en-US" dirty="0"/>
          </a:p>
        </p:txBody>
      </p:sp>
      <p:sp>
        <p:nvSpPr>
          <p:cNvPr id="91140" name="Content Placeholder 3"/>
          <p:cNvSpPr>
            <a:spLocks noGrp="1"/>
          </p:cNvSpPr>
          <p:nvPr>
            <p:ph sz="half" idx="2"/>
          </p:nvPr>
        </p:nvSpPr>
        <p:spPr>
          <a:xfrm>
            <a:off x="4176452" y="853988"/>
            <a:ext cx="7009290" cy="5334000"/>
          </a:xfrm>
          <a:noFill/>
        </p:spPr>
        <p:txBody>
          <a:bodyPr>
            <a:normAutofit/>
          </a:bodyPr>
          <a:lstStyle/>
          <a:p>
            <a:pPr marL="0" indent="0">
              <a:buNone/>
            </a:pPr>
            <a:r>
              <a:rPr lang="en-US" dirty="0"/>
              <a:t>No evidence of increased cancer in trans pop</a:t>
            </a:r>
          </a:p>
          <a:p>
            <a:r>
              <a:rPr lang="en-US" sz="1800" dirty="0"/>
              <a:t>Breast </a:t>
            </a:r>
          </a:p>
          <a:p>
            <a:pPr lvl="1"/>
            <a:r>
              <a:rPr lang="en-US" dirty="0" err="1"/>
              <a:t>Gooring</a:t>
            </a:r>
            <a:r>
              <a:rPr lang="en-US" dirty="0"/>
              <a:t> 2013, </a:t>
            </a:r>
            <a:r>
              <a:rPr lang="en-US" dirty="0" err="1"/>
              <a:t>Turo</a:t>
            </a:r>
            <a:r>
              <a:rPr lang="en-US" dirty="0"/>
              <a:t> 2013, Van Hurst, Doff</a:t>
            </a:r>
          </a:p>
          <a:p>
            <a:r>
              <a:rPr lang="en-US" sz="1800" dirty="0"/>
              <a:t>Uterine</a:t>
            </a:r>
          </a:p>
          <a:p>
            <a:pPr lvl="1"/>
            <a:r>
              <a:rPr lang="en-US" dirty="0"/>
              <a:t>Urban 2011 – 1 case report</a:t>
            </a:r>
          </a:p>
          <a:p>
            <a:pPr lvl="1"/>
            <a:r>
              <a:rPr lang="en-US" dirty="0" err="1"/>
              <a:t>Goynbert</a:t>
            </a:r>
            <a:r>
              <a:rPr lang="en-US" dirty="0"/>
              <a:t> 2004, </a:t>
            </a:r>
            <a:r>
              <a:rPr lang="en-US" dirty="0" err="1"/>
              <a:t>Perrone</a:t>
            </a:r>
            <a:r>
              <a:rPr lang="en-US" dirty="0"/>
              <a:t> 1994 – endometrial atrophy</a:t>
            </a:r>
          </a:p>
          <a:p>
            <a:r>
              <a:rPr lang="en-US" sz="1800" dirty="0"/>
              <a:t>Ovarian</a:t>
            </a:r>
          </a:p>
          <a:p>
            <a:pPr lvl="1"/>
            <a:r>
              <a:rPr lang="en-US" dirty="0"/>
              <a:t>Barry 2014, Erickson BK 2013, </a:t>
            </a:r>
            <a:r>
              <a:rPr lang="en-US" dirty="0" err="1"/>
              <a:t>Dizon</a:t>
            </a:r>
            <a:r>
              <a:rPr lang="en-US" dirty="0"/>
              <a:t> 2006, </a:t>
            </a:r>
          </a:p>
          <a:p>
            <a:r>
              <a:rPr lang="en-US" dirty="0"/>
              <a:t>Cervical</a:t>
            </a:r>
          </a:p>
          <a:p>
            <a:pPr lvl="1"/>
            <a:r>
              <a:rPr lang="en-US" dirty="0" err="1"/>
              <a:t>Peltzmeier</a:t>
            </a:r>
            <a:r>
              <a:rPr lang="en-US" dirty="0"/>
              <a:t> 2014</a:t>
            </a:r>
          </a:p>
          <a:p>
            <a:r>
              <a:rPr lang="en-US" sz="1800" dirty="0"/>
              <a:t>Prostate</a:t>
            </a:r>
          </a:p>
          <a:p>
            <a:pPr lvl="1"/>
            <a:r>
              <a:rPr lang="en-US" dirty="0"/>
              <a:t>6 cases, older women E &gt; 50</a:t>
            </a:r>
          </a:p>
          <a:p>
            <a:endParaRPr lang="en-US" dirty="0"/>
          </a:p>
          <a:p>
            <a:endParaRPr lang="en-US" dirty="0"/>
          </a:p>
        </p:txBody>
      </p:sp>
      <p:sp>
        <p:nvSpPr>
          <p:cNvPr id="2" name="Slide Number Placeholder 1"/>
          <p:cNvSpPr>
            <a:spLocks noGrp="1"/>
          </p:cNvSpPr>
          <p:nvPr>
            <p:ph type="sldNum" sz="quarter" idx="12"/>
          </p:nvPr>
        </p:nvSpPr>
        <p:spPr/>
        <p:txBody>
          <a:bodyPr/>
          <a:lstStyle/>
          <a:p>
            <a:fld id="{B51F072F-37B6-45A2-9687-725991B954A3}" type="slidenum">
              <a:rPr lang="en-US" smtClean="0"/>
              <a:pPr/>
              <a:t>97</a:t>
            </a:fld>
            <a:endParaRPr lang="en-US"/>
          </a:p>
        </p:txBody>
      </p:sp>
    </p:spTree>
    <p:extLst>
      <p:ext uri="{BB962C8B-B14F-4D97-AF65-F5344CB8AC3E}">
        <p14:creationId xmlns:p14="http://schemas.microsoft.com/office/powerpoint/2010/main" val="324882690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Fertility</a:t>
            </a:r>
          </a:p>
        </p:txBody>
      </p:sp>
      <p:sp>
        <p:nvSpPr>
          <p:cNvPr id="3" name="Content Placeholder 2"/>
          <p:cNvSpPr>
            <a:spLocks noGrp="1"/>
          </p:cNvSpPr>
          <p:nvPr>
            <p:ph sz="half" idx="1"/>
          </p:nvPr>
        </p:nvSpPr>
        <p:spPr>
          <a:xfrm>
            <a:off x="7315200" y="1199057"/>
            <a:ext cx="4419600" cy="4525963"/>
          </a:xfrm>
          <a:noFill/>
        </p:spPr>
        <p:txBody>
          <a:bodyPr/>
          <a:lstStyle/>
          <a:p>
            <a:pPr marL="0" indent="0">
              <a:buNone/>
            </a:pPr>
            <a:r>
              <a:rPr lang="en-US" b="1" dirty="0"/>
              <a:t>Ever changing technologies</a:t>
            </a:r>
          </a:p>
          <a:p>
            <a:pPr marL="0" indent="0">
              <a:buNone/>
            </a:pPr>
            <a:endParaRPr lang="en-US" b="1" dirty="0"/>
          </a:p>
          <a:p>
            <a:r>
              <a:rPr lang="en-US" sz="1800" dirty="0"/>
              <a:t>Post </a:t>
            </a:r>
            <a:r>
              <a:rPr lang="en-US" sz="1800" dirty="0" err="1"/>
              <a:t>GnRA</a:t>
            </a:r>
            <a:r>
              <a:rPr lang="en-US" sz="1800" dirty="0"/>
              <a:t>, no change in fertility or birth defects (Lazar 2014)</a:t>
            </a:r>
          </a:p>
          <a:p>
            <a:r>
              <a:rPr lang="en-US" sz="1800" dirty="0"/>
              <a:t>Live births after cryopreservation </a:t>
            </a:r>
            <a:r>
              <a:rPr lang="en-US" sz="1800" dirty="0" err="1"/>
              <a:t>prepubertal</a:t>
            </a:r>
            <a:r>
              <a:rPr lang="en-US" sz="1800" dirty="0"/>
              <a:t> ovary (</a:t>
            </a:r>
            <a:r>
              <a:rPr lang="en-US" sz="1800" dirty="0" err="1"/>
              <a:t>Demeestre</a:t>
            </a:r>
            <a:r>
              <a:rPr lang="en-US" sz="1800" dirty="0"/>
              <a:t> 2015)</a:t>
            </a:r>
          </a:p>
          <a:p>
            <a:r>
              <a:rPr lang="en-US" sz="1800" dirty="0"/>
              <a:t>Uterine transplant, successful live birth (</a:t>
            </a:r>
            <a:r>
              <a:rPr lang="en-US" sz="1800" dirty="0" err="1"/>
              <a:t>Brannstrom</a:t>
            </a:r>
            <a:r>
              <a:rPr lang="en-US" sz="1800" dirty="0"/>
              <a:t> 2015)</a:t>
            </a:r>
          </a:p>
          <a:p>
            <a:r>
              <a:rPr lang="en-US" sz="1800" dirty="0"/>
              <a:t>Trans men experiencing pregnancy  (Light AD, </a:t>
            </a:r>
            <a:r>
              <a:rPr lang="en-US" sz="1800" dirty="0" err="1"/>
              <a:t>Obedin-Maliver</a:t>
            </a:r>
            <a:r>
              <a:rPr lang="en-US" sz="1800" dirty="0"/>
              <a:t> J, Sevelius JM, Kerns JL. Transgender men who experienced pregnancy after female-to-male gender transitioning. </a:t>
            </a:r>
            <a:r>
              <a:rPr lang="en-US" sz="1800" dirty="0" err="1"/>
              <a:t>Obstet</a:t>
            </a:r>
            <a:r>
              <a:rPr lang="en-US" sz="1800" dirty="0"/>
              <a:t> Gynecol. 2014;124(6):1120–7.)</a:t>
            </a:r>
          </a:p>
        </p:txBody>
      </p:sp>
      <p:sp>
        <p:nvSpPr>
          <p:cNvPr id="4" name="Content Placeholder 3"/>
          <p:cNvSpPr>
            <a:spLocks noGrp="1"/>
          </p:cNvSpPr>
          <p:nvPr>
            <p:ph sz="half" idx="2"/>
          </p:nvPr>
        </p:nvSpPr>
        <p:spPr>
          <a:xfrm>
            <a:off x="3648075" y="1695450"/>
            <a:ext cx="3538538" cy="3810000"/>
          </a:xfrm>
          <a:noFill/>
        </p:spPr>
        <p:txBody>
          <a:bodyPr/>
          <a:lstStyle/>
          <a:p>
            <a:r>
              <a:rPr lang="en-US" u="sng" dirty="0"/>
              <a:t>Sperm preservation</a:t>
            </a:r>
          </a:p>
          <a:p>
            <a:pPr lvl="1"/>
            <a:r>
              <a:rPr lang="en-US" sz="2000" dirty="0"/>
              <a:t>1 month </a:t>
            </a:r>
          </a:p>
          <a:p>
            <a:pPr lvl="1"/>
            <a:r>
              <a:rPr lang="en-US" sz="2000" dirty="0"/>
              <a:t>Masturbate, freeze</a:t>
            </a:r>
          </a:p>
          <a:p>
            <a:endParaRPr lang="en-US" dirty="0"/>
          </a:p>
          <a:p>
            <a:r>
              <a:rPr lang="en-US" u="sng" dirty="0"/>
              <a:t>Oocyte preservation</a:t>
            </a:r>
          </a:p>
          <a:p>
            <a:pPr lvl="1"/>
            <a:r>
              <a:rPr lang="en-US" sz="2000" dirty="0"/>
              <a:t>1-3 months</a:t>
            </a:r>
          </a:p>
          <a:p>
            <a:pPr lvl="1"/>
            <a:r>
              <a:rPr lang="en-US" sz="2000" dirty="0"/>
              <a:t>Consult, labs, TVUS</a:t>
            </a:r>
          </a:p>
          <a:p>
            <a:pPr lvl="1"/>
            <a:r>
              <a:rPr lang="en-US" sz="2000" dirty="0"/>
              <a:t>Daily US  x 2 weeks cycle</a:t>
            </a:r>
          </a:p>
          <a:p>
            <a:pPr lvl="1"/>
            <a:r>
              <a:rPr lang="en-US" sz="2000" dirty="0"/>
              <a:t>1-3 cycles</a:t>
            </a:r>
          </a:p>
          <a:p>
            <a:pPr lvl="1"/>
            <a:endParaRPr lang="en-US" sz="2000" dirty="0"/>
          </a:p>
          <a:p>
            <a:pPr lvl="1"/>
            <a:endParaRPr lang="en-US" dirty="0"/>
          </a:p>
        </p:txBody>
      </p:sp>
      <p:sp>
        <p:nvSpPr>
          <p:cNvPr id="5" name="Slide Number Placeholder 4"/>
          <p:cNvSpPr>
            <a:spLocks noGrp="1"/>
          </p:cNvSpPr>
          <p:nvPr>
            <p:ph type="sldNum" sz="quarter" idx="12"/>
          </p:nvPr>
        </p:nvSpPr>
        <p:spPr/>
        <p:txBody>
          <a:bodyPr/>
          <a:lstStyle/>
          <a:p>
            <a:fld id="{B51F072F-37B6-45A2-9687-725991B954A3}" type="slidenum">
              <a:rPr lang="en-US" smtClean="0"/>
              <a:pPr/>
              <a:t>98</a:t>
            </a:fld>
            <a:endParaRPr lang="en-US"/>
          </a:p>
        </p:txBody>
      </p:sp>
    </p:spTree>
    <p:extLst>
      <p:ext uri="{BB962C8B-B14F-4D97-AF65-F5344CB8AC3E}">
        <p14:creationId xmlns:p14="http://schemas.microsoft.com/office/powerpoint/2010/main" val="193303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Fertility</a:t>
            </a:r>
          </a:p>
        </p:txBody>
      </p:sp>
      <p:sp>
        <p:nvSpPr>
          <p:cNvPr id="3" name="Content Placeholder 2"/>
          <p:cNvSpPr>
            <a:spLocks noGrp="1"/>
          </p:cNvSpPr>
          <p:nvPr>
            <p:ph sz="half" idx="1"/>
          </p:nvPr>
        </p:nvSpPr>
        <p:spPr>
          <a:xfrm>
            <a:off x="3738563" y="857278"/>
            <a:ext cx="4038600" cy="4525963"/>
          </a:xfrm>
          <a:noFill/>
        </p:spPr>
        <p:txBody>
          <a:bodyPr/>
          <a:lstStyle/>
          <a:p>
            <a:pPr marL="0" indent="0">
              <a:buNone/>
            </a:pPr>
            <a:r>
              <a:rPr lang="en-US" sz="2400" dirty="0"/>
              <a:t>Sperm </a:t>
            </a:r>
            <a:endParaRPr lang="en-US" sz="2000" dirty="0"/>
          </a:p>
          <a:p>
            <a:r>
              <a:rPr lang="en-US" sz="2200" dirty="0"/>
              <a:t>Success rates</a:t>
            </a:r>
          </a:p>
          <a:p>
            <a:pPr lvl="1"/>
            <a:r>
              <a:rPr lang="en-US" sz="2000" dirty="0"/>
              <a:t>IUI 15%</a:t>
            </a:r>
          </a:p>
          <a:p>
            <a:pPr lvl="1"/>
            <a:r>
              <a:rPr lang="en-US" sz="2000" dirty="0" err="1"/>
              <a:t>Intracervical</a:t>
            </a:r>
            <a:r>
              <a:rPr lang="en-US" sz="2000" dirty="0"/>
              <a:t> 5%</a:t>
            </a:r>
          </a:p>
          <a:p>
            <a:endParaRPr lang="en-US" sz="2200" dirty="0"/>
          </a:p>
          <a:p>
            <a:r>
              <a:rPr lang="en-US" sz="2200" dirty="0"/>
              <a:t>Costs</a:t>
            </a:r>
          </a:p>
          <a:p>
            <a:pPr lvl="1"/>
            <a:r>
              <a:rPr lang="en-US" sz="2000" dirty="0"/>
              <a:t>$500/vial sperm</a:t>
            </a:r>
          </a:p>
          <a:p>
            <a:pPr lvl="1"/>
            <a:r>
              <a:rPr lang="en-US" sz="2000" dirty="0"/>
              <a:t>$ 200-1000 + annual fee</a:t>
            </a:r>
          </a:p>
          <a:p>
            <a:pPr lvl="1"/>
            <a:endParaRPr lang="en-US" sz="2000" dirty="0"/>
          </a:p>
          <a:p>
            <a:pPr marL="457200" lvl="1" indent="0">
              <a:buNone/>
            </a:pPr>
            <a:endParaRPr lang="en-US" dirty="0"/>
          </a:p>
        </p:txBody>
      </p:sp>
      <p:sp>
        <p:nvSpPr>
          <p:cNvPr id="4" name="Content Placeholder 3"/>
          <p:cNvSpPr>
            <a:spLocks noGrp="1"/>
          </p:cNvSpPr>
          <p:nvPr>
            <p:ph sz="half" idx="2"/>
          </p:nvPr>
        </p:nvSpPr>
        <p:spPr>
          <a:xfrm>
            <a:off x="7577137" y="1243040"/>
            <a:ext cx="4038600" cy="5334000"/>
          </a:xfrm>
          <a:noFill/>
        </p:spPr>
        <p:txBody>
          <a:bodyPr/>
          <a:lstStyle/>
          <a:p>
            <a:pPr marL="0" indent="0">
              <a:buNone/>
            </a:pPr>
            <a:r>
              <a:rPr lang="en-US" sz="2400" dirty="0"/>
              <a:t>Oocyte</a:t>
            </a:r>
          </a:p>
          <a:p>
            <a:r>
              <a:rPr lang="en-US" sz="2200" dirty="0"/>
              <a:t>Success rates</a:t>
            </a:r>
          </a:p>
          <a:p>
            <a:pPr lvl="1"/>
            <a:r>
              <a:rPr lang="en-US" sz="2000" dirty="0"/>
              <a:t>5% chance live birth per egg frozen</a:t>
            </a:r>
          </a:p>
          <a:p>
            <a:pPr lvl="1"/>
            <a:r>
              <a:rPr lang="en-US" sz="2000" dirty="0"/>
              <a:t>Goal 20 eggs= 50% success</a:t>
            </a:r>
          </a:p>
          <a:p>
            <a:endParaRPr lang="en-US" sz="2200" dirty="0"/>
          </a:p>
          <a:p>
            <a:r>
              <a:rPr lang="en-US" sz="2200" dirty="0"/>
              <a:t>Costs </a:t>
            </a:r>
          </a:p>
          <a:p>
            <a:pPr lvl="1"/>
            <a:r>
              <a:rPr lang="en-US" sz="2000" dirty="0"/>
              <a:t>$500 consult</a:t>
            </a:r>
          </a:p>
          <a:p>
            <a:pPr lvl="1"/>
            <a:r>
              <a:rPr lang="en-US" sz="2000" dirty="0"/>
              <a:t>$500 US/blood</a:t>
            </a:r>
          </a:p>
          <a:p>
            <a:pPr lvl="1"/>
            <a:r>
              <a:rPr lang="en-US" sz="2000" dirty="0"/>
              <a:t>$150,000/cycle</a:t>
            </a:r>
          </a:p>
          <a:p>
            <a:pPr lvl="1"/>
            <a:r>
              <a:rPr lang="en-US" sz="2000" dirty="0"/>
              <a:t>$500 annual fee</a:t>
            </a:r>
          </a:p>
          <a:p>
            <a:pPr lvl="1"/>
            <a:r>
              <a:rPr lang="en-US" sz="2000" dirty="0"/>
              <a:t>$7,000 oocyte thaw, frozen embryo transfer</a:t>
            </a:r>
          </a:p>
          <a:p>
            <a:pPr lvl="1"/>
            <a:endParaRPr lang="en-US" sz="2000" dirty="0"/>
          </a:p>
          <a:p>
            <a:pPr lvl="1"/>
            <a:endParaRPr lang="en-US" dirty="0"/>
          </a:p>
        </p:txBody>
      </p:sp>
      <p:sp>
        <p:nvSpPr>
          <p:cNvPr id="5" name="Slide Number Placeholder 4"/>
          <p:cNvSpPr>
            <a:spLocks noGrp="1"/>
          </p:cNvSpPr>
          <p:nvPr>
            <p:ph type="sldNum" sz="quarter" idx="12"/>
          </p:nvPr>
        </p:nvSpPr>
        <p:spPr/>
        <p:txBody>
          <a:bodyPr/>
          <a:lstStyle/>
          <a:p>
            <a:fld id="{B51F072F-37B6-45A2-9687-725991B954A3}" type="slidenum">
              <a:rPr lang="en-US" smtClean="0"/>
              <a:pPr/>
              <a:t>99</a:t>
            </a:fld>
            <a:endParaRPr lang="en-US"/>
          </a:p>
        </p:txBody>
      </p:sp>
    </p:spTree>
    <p:extLst>
      <p:ext uri="{BB962C8B-B14F-4D97-AF65-F5344CB8AC3E}">
        <p14:creationId xmlns:p14="http://schemas.microsoft.com/office/powerpoint/2010/main" val="1570736937"/>
      </p:ext>
    </p:extLst>
  </p:cSld>
  <p:clrMapOvr>
    <a:masterClrMapping/>
  </p:clrMapOvr>
</p:sld>
</file>

<file path=ppt/theme/theme1.xml><?xml version="1.0" encoding="utf-8"?>
<a:theme xmlns:a="http://schemas.openxmlformats.org/drawingml/2006/main" name="Frame">
  <a:themeElements>
    <a:clrScheme name="Physicians Color Palette">
      <a:dk1>
        <a:srgbClr val="000000"/>
      </a:dk1>
      <a:lt1>
        <a:srgbClr val="FFFFFF"/>
      </a:lt1>
      <a:dk2>
        <a:srgbClr val="545454"/>
      </a:dk2>
      <a:lt2>
        <a:srgbClr val="BFBFBF"/>
      </a:lt2>
      <a:accent1>
        <a:srgbClr val="007FC4"/>
      </a:accent1>
      <a:accent2>
        <a:srgbClr val="FF6D88"/>
      </a:accent2>
      <a:accent3>
        <a:srgbClr val="3C4676"/>
      </a:accent3>
      <a:accent4>
        <a:srgbClr val="E84D69"/>
      </a:accent4>
      <a:accent5>
        <a:srgbClr val="89D6F7"/>
      </a:accent5>
      <a:accent6>
        <a:srgbClr val="F79992"/>
      </a:accent6>
      <a:hlink>
        <a:srgbClr val="007FC4"/>
      </a:hlink>
      <a:folHlink>
        <a:srgbClr val="8CABD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H - General Presentation Template" id="{B7D2FE11-07B8-BF43-8F18-A536AB0629FF}" vid="{64858E48-02BE-AC4A-BF56-F424012586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PRH - General Presentation Template copy</Template>
  <TotalTime>16072</TotalTime>
  <Words>16136</Words>
  <Application>Microsoft Office PowerPoint</Application>
  <PresentationFormat>Widescreen</PresentationFormat>
  <Paragraphs>2169</Paragraphs>
  <Slides>130</Slides>
  <Notes>112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130</vt:i4>
      </vt:variant>
    </vt:vector>
  </HeadingPairs>
  <TitlesOfParts>
    <vt:vector size="151" baseType="lpstr">
      <vt:lpstr>Arial Unicode MS</vt:lpstr>
      <vt:lpstr>MS PGothic</vt:lpstr>
      <vt:lpstr>MS PGothic</vt:lpstr>
      <vt:lpstr>SimSun</vt:lpstr>
      <vt:lpstr>Adobe Garamond Pro</vt:lpstr>
      <vt:lpstr>Arial</vt:lpstr>
      <vt:lpstr>Arial</vt:lpstr>
      <vt:lpstr>Calibri</vt:lpstr>
      <vt:lpstr>Calisto MT</vt:lpstr>
      <vt:lpstr>Corbel</vt:lpstr>
      <vt:lpstr>Franklin Gothic Book</vt:lpstr>
      <vt:lpstr>Georgia</vt:lpstr>
      <vt:lpstr>IrisUPC</vt:lpstr>
      <vt:lpstr>ScalaSansOT-Light</vt:lpstr>
      <vt:lpstr>Tahoma</vt:lpstr>
      <vt:lpstr>Times New Roman</vt:lpstr>
      <vt:lpstr>Tw Cen MT</vt:lpstr>
      <vt:lpstr>Verdana</vt:lpstr>
      <vt:lpstr>Wingdings</vt:lpstr>
      <vt:lpstr>Wingdings 2</vt:lpstr>
      <vt:lpstr>Frame</vt:lpstr>
      <vt:lpstr>Caring for Transgender  Adolescent Patients</vt:lpstr>
      <vt:lpstr> Objectives</vt:lpstr>
      <vt:lpstr>Content Overview </vt:lpstr>
      <vt:lpstr>Why Talk About Gender?</vt:lpstr>
      <vt:lpstr>ARSHEP Commitment to  Reproductive Justice </vt:lpstr>
      <vt:lpstr>Early Childhood and Prepubescent  Gender Development</vt:lpstr>
      <vt:lpstr>Case 1 Patient “R”    Prepubertal Gender Nonconformity</vt:lpstr>
      <vt:lpstr>Case 1 Patient “R” </vt:lpstr>
      <vt:lpstr>Defining Gender</vt:lpstr>
      <vt:lpstr>Gender Terminology</vt:lpstr>
      <vt:lpstr>Identities and Transition</vt:lpstr>
      <vt:lpstr>Defining Sexuality</vt:lpstr>
      <vt:lpstr>Sexual Orientation Identities</vt:lpstr>
      <vt:lpstr>Case 1 Patient “R” </vt:lpstr>
      <vt:lpstr>Awareness of Gender Identity</vt:lpstr>
      <vt:lpstr>Sexual Orientation and Gender Identity of  Middle School Students</vt:lpstr>
      <vt:lpstr>How Many Adults Identify as LGBT in the U.S.?</vt:lpstr>
      <vt:lpstr>Coming Out—Transgender</vt:lpstr>
      <vt:lpstr>Gender Play</vt:lpstr>
      <vt:lpstr>Gender Nonconforming </vt:lpstr>
      <vt:lpstr>Common Parental Reports</vt:lpstr>
      <vt:lpstr>Who to Screen?</vt:lpstr>
      <vt:lpstr>How to Screen</vt:lpstr>
      <vt:lpstr>Gender Screening </vt:lpstr>
      <vt:lpstr>Case 1 Patient “R” </vt:lpstr>
      <vt:lpstr>Case 1 Patient “R” </vt:lpstr>
      <vt:lpstr>PowerPoint Presentation</vt:lpstr>
      <vt:lpstr>Pathology Based  </vt:lpstr>
      <vt:lpstr>Developmental Perspective </vt:lpstr>
      <vt:lpstr>Early Intervention: Gender  </vt:lpstr>
      <vt:lpstr>TransYouth Project</vt:lpstr>
      <vt:lpstr>PowerPoint Presentation</vt:lpstr>
      <vt:lpstr>PowerPoint Presentation</vt:lpstr>
      <vt:lpstr>Family Acceptance Project</vt:lpstr>
      <vt:lpstr>Behaviors and expression may be nonconforming,  but children can still feel that they are in the right-gendered body</vt:lpstr>
      <vt:lpstr>Adolescents and Gender</vt:lpstr>
      <vt:lpstr>Case 2 Patient “K”</vt:lpstr>
      <vt:lpstr>PowerPoint Presentation</vt:lpstr>
      <vt:lpstr>Setting Up the Initial Assessment </vt:lpstr>
      <vt:lpstr>What Not to Do</vt:lpstr>
      <vt:lpstr>Strength  &amp; Risk Assessment </vt:lpstr>
      <vt:lpstr>Gender Experience</vt:lpstr>
      <vt:lpstr>Case 2 Patient “K”</vt:lpstr>
      <vt:lpstr>Remind Youth and Parents…What Is Healthy?</vt:lpstr>
      <vt:lpstr>Case 2 Patient “K” Continued </vt:lpstr>
      <vt:lpstr>Referrals and Seeking Specialized Care</vt:lpstr>
      <vt:lpstr>Case 2 Patient “K” Continued</vt:lpstr>
      <vt:lpstr>Treatment Goals</vt:lpstr>
      <vt:lpstr>Range of Treatment Approaches</vt:lpstr>
      <vt:lpstr>Phases of Transitioning</vt:lpstr>
      <vt:lpstr>Benefits of Early Treatment</vt:lpstr>
      <vt:lpstr>Beginning Hormonal Treatment</vt:lpstr>
      <vt:lpstr>Timing Puberty Blocking</vt:lpstr>
      <vt:lpstr>Planning for Hormonal Treatment </vt:lpstr>
      <vt:lpstr>Case 3 Patient “B”</vt:lpstr>
      <vt:lpstr>Sexual Health History</vt:lpstr>
      <vt:lpstr>Case 3 Patient “B”</vt:lpstr>
      <vt:lpstr>PowerPoint Presentation</vt:lpstr>
      <vt:lpstr>Case 3 Patient “B”</vt:lpstr>
      <vt:lpstr>Harm Reduction Counseling</vt:lpstr>
      <vt:lpstr>Minority Stress Theory</vt:lpstr>
      <vt:lpstr>Bias       Negative Effects YRBS 2015</vt:lpstr>
      <vt:lpstr>Countering Minority Stress </vt:lpstr>
      <vt:lpstr>PowerPoint Presentation</vt:lpstr>
      <vt:lpstr>Trans Survival-  Barriers to Care</vt:lpstr>
      <vt:lpstr>Trans Survival-  Barriers to Care</vt:lpstr>
      <vt:lpstr>Create a Trans-Friendly Environment</vt:lpstr>
      <vt:lpstr>Welcoming Office</vt:lpstr>
      <vt:lpstr>Welcoming Office</vt:lpstr>
      <vt:lpstr>Welcoming Office</vt:lpstr>
      <vt:lpstr>Forms</vt:lpstr>
      <vt:lpstr>SO/GI collection</vt:lpstr>
      <vt:lpstr>Transgender Youth Take Home Points</vt:lpstr>
      <vt:lpstr>Caring for Transgender  Adolescents</vt:lpstr>
      <vt:lpstr>Case 2 Patient “K” Continued</vt:lpstr>
      <vt:lpstr>Beginning Hormonal Treatment</vt:lpstr>
      <vt:lpstr>Phases of Transitioning</vt:lpstr>
      <vt:lpstr>Benefits of “Blockers” </vt:lpstr>
      <vt:lpstr>GnRH Agonists</vt:lpstr>
      <vt:lpstr>Dosing GnRH Analogues</vt:lpstr>
      <vt:lpstr>Assigned Male Puberty</vt:lpstr>
      <vt:lpstr>Assigned Females Puberty</vt:lpstr>
      <vt:lpstr>Blocker Considerations for…</vt:lpstr>
      <vt:lpstr>Blocking</vt:lpstr>
      <vt:lpstr>Risks of “Blockers”</vt:lpstr>
      <vt:lpstr>Phases of Transitioning</vt:lpstr>
      <vt:lpstr>Case 3 Patient “B” </vt:lpstr>
      <vt:lpstr>Early Access to Gender Affirming Hormones</vt:lpstr>
      <vt:lpstr>Estrogen</vt:lpstr>
      <vt:lpstr>Estradiol Feminization</vt:lpstr>
      <vt:lpstr>Predicting Effects of Feminizing Hormones</vt:lpstr>
      <vt:lpstr>Other Feminizing Options</vt:lpstr>
      <vt:lpstr>Risks of Feminizing Hormones </vt:lpstr>
      <vt:lpstr>Baseline Labs Feminizing Hormone Therapy</vt:lpstr>
      <vt:lpstr>Lab Follow-Up  for  Feminizing Hormone Therapy</vt:lpstr>
      <vt:lpstr>Health Care Maintenance for MTFs</vt:lpstr>
      <vt:lpstr>Cancer Risks for MTFs</vt:lpstr>
      <vt:lpstr>Fertility</vt:lpstr>
      <vt:lpstr>Fertility</vt:lpstr>
      <vt:lpstr>Case 3 Patient “B”</vt:lpstr>
      <vt:lpstr>Issues with Self-Prescribed  Hormonal Therapy</vt:lpstr>
      <vt:lpstr>HIV in  Gender Minority  Populations</vt:lpstr>
      <vt:lpstr>Health Care Maintenance for MTFs</vt:lpstr>
      <vt:lpstr>Case 4 Patient “C” </vt:lpstr>
      <vt:lpstr>Testosterone Masculinization</vt:lpstr>
      <vt:lpstr>Masculinizing Hormones</vt:lpstr>
      <vt:lpstr>Predicting Effects of Masculinizing Hormones</vt:lpstr>
      <vt:lpstr>Risks of Masculinizing Hormones</vt:lpstr>
      <vt:lpstr>Management of Side  Effects of  Masculinizing Hormones</vt:lpstr>
      <vt:lpstr>Initial Lab Testing for  Masculinizing Hormone Therapy</vt:lpstr>
      <vt:lpstr>Lab Follow-Up  for  Masculinizing Hormone Therapy</vt:lpstr>
      <vt:lpstr>PowerPoint Presentation</vt:lpstr>
      <vt:lpstr>STI Screening    All trans patients</vt:lpstr>
      <vt:lpstr>Case 4 Patient  “C”</vt:lpstr>
      <vt:lpstr>Asserted Males &amp;  Cervical Cancer Screening</vt:lpstr>
      <vt:lpstr>Contraception</vt:lpstr>
      <vt:lpstr>Reproductive Counseling</vt:lpstr>
      <vt:lpstr>Gender Confirmation Surgeries for Transmasculine Individuals</vt:lpstr>
      <vt:lpstr>Health Care Maintenance for FTMs</vt:lpstr>
      <vt:lpstr>PowerPoint Presentation</vt:lpstr>
      <vt:lpstr>Trans Supportive Culture</vt:lpstr>
      <vt:lpstr>Transgender Youth Take-Home Points</vt:lpstr>
      <vt:lpstr>Resources on Transgender Health Care</vt:lpstr>
      <vt:lpstr>Provider Resources—Transgender Health</vt:lpstr>
      <vt:lpstr>Trainings on Transgender Health</vt:lpstr>
      <vt:lpstr>Resources: Changing Name and Gender</vt:lpstr>
      <vt:lpstr>Insurance and Billing Information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Kelsie Harris</dc:creator>
  <cp:lastModifiedBy>Taylor Rose</cp:lastModifiedBy>
  <cp:revision>83</cp:revision>
  <dcterms:created xsi:type="dcterms:W3CDTF">2017-08-28T21:02:23Z</dcterms:created>
  <dcterms:modified xsi:type="dcterms:W3CDTF">2018-01-02T21:31:05Z</dcterms:modified>
</cp:coreProperties>
</file>