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3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3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4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4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notesSlides/notesSlide4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notesSlides/notesSlide5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notesSlides/notesSlide5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3.xml" ContentType="application/vnd.openxmlformats-officedocument.themeOverride+xml"/>
  <Override PartName="/ppt/notesSlides/notesSlide6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4.xml" ContentType="application/vnd.openxmlformats-officedocument.themeOverr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5.xml" ContentType="application/vnd.openxmlformats-officedocument.themeOverride+xml"/>
  <Override PartName="/ppt/notesSlides/notesSlide6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6.xml" ContentType="application/vnd.openxmlformats-officedocument.themeOverride+xml"/>
  <Override PartName="/ppt/notesSlides/notesSlide6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7.xml" ContentType="application/vnd.openxmlformats-officedocument.themeOverr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8.xml" ContentType="application/vnd.openxmlformats-officedocument.themeOverride+xml"/>
  <Override PartName="/ppt/notesSlides/notesSlide72.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9.xml" ContentType="application/vnd.openxmlformats-officedocument.themeOverr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0" r:id="rId1"/>
  </p:sldMasterIdLst>
  <p:notesMasterIdLst>
    <p:notesMasterId r:id="rId78"/>
  </p:notesMasterIdLst>
  <p:handoutMasterIdLst>
    <p:handoutMasterId r:id="rId79"/>
  </p:handoutMasterIdLst>
  <p:sldIdLst>
    <p:sldId id="337" r:id="rId2"/>
    <p:sldId id="339" r:id="rId3"/>
    <p:sldId id="340" r:id="rId4"/>
    <p:sldId id="341" r:id="rId5"/>
    <p:sldId id="342" r:id="rId6"/>
    <p:sldId id="343" r:id="rId7"/>
    <p:sldId id="344" r:id="rId8"/>
    <p:sldId id="345" r:id="rId9"/>
    <p:sldId id="346" r:id="rId10"/>
    <p:sldId id="347" r:id="rId11"/>
    <p:sldId id="348" r:id="rId12"/>
    <p:sldId id="352" r:id="rId13"/>
    <p:sldId id="353" r:id="rId14"/>
    <p:sldId id="354" r:id="rId15"/>
    <p:sldId id="355" r:id="rId16"/>
    <p:sldId id="361" r:id="rId17"/>
    <p:sldId id="362" r:id="rId18"/>
    <p:sldId id="363" r:id="rId19"/>
    <p:sldId id="364" r:id="rId20"/>
    <p:sldId id="365" r:id="rId21"/>
    <p:sldId id="366" r:id="rId22"/>
    <p:sldId id="367" r:id="rId23"/>
    <p:sldId id="368" r:id="rId24"/>
    <p:sldId id="369" r:id="rId25"/>
    <p:sldId id="371" r:id="rId26"/>
    <p:sldId id="372" r:id="rId27"/>
    <p:sldId id="374" r:id="rId28"/>
    <p:sldId id="375" r:id="rId29"/>
    <p:sldId id="377" r:id="rId30"/>
    <p:sldId id="378" r:id="rId31"/>
    <p:sldId id="379" r:id="rId32"/>
    <p:sldId id="384" r:id="rId33"/>
    <p:sldId id="382" r:id="rId34"/>
    <p:sldId id="409" r:id="rId35"/>
    <p:sldId id="410" r:id="rId36"/>
    <p:sldId id="411" r:id="rId37"/>
    <p:sldId id="412" r:id="rId38"/>
    <p:sldId id="413" r:id="rId39"/>
    <p:sldId id="385" r:id="rId40"/>
    <p:sldId id="414" r:id="rId41"/>
    <p:sldId id="415" r:id="rId42"/>
    <p:sldId id="416" r:id="rId43"/>
    <p:sldId id="417" r:id="rId44"/>
    <p:sldId id="388" r:id="rId45"/>
    <p:sldId id="390" r:id="rId46"/>
    <p:sldId id="391" r:id="rId47"/>
    <p:sldId id="418" r:id="rId48"/>
    <p:sldId id="419" r:id="rId49"/>
    <p:sldId id="420" r:id="rId50"/>
    <p:sldId id="421" r:id="rId51"/>
    <p:sldId id="422" r:id="rId52"/>
    <p:sldId id="423" r:id="rId53"/>
    <p:sldId id="392" r:id="rId54"/>
    <p:sldId id="434" r:id="rId55"/>
    <p:sldId id="424" r:id="rId56"/>
    <p:sldId id="425" r:id="rId57"/>
    <p:sldId id="426" r:id="rId58"/>
    <p:sldId id="427" r:id="rId59"/>
    <p:sldId id="396" r:id="rId60"/>
    <p:sldId id="428" r:id="rId61"/>
    <p:sldId id="398" r:id="rId62"/>
    <p:sldId id="429" r:id="rId63"/>
    <p:sldId id="430" r:id="rId64"/>
    <p:sldId id="399" r:id="rId65"/>
    <p:sldId id="401" r:id="rId66"/>
    <p:sldId id="402" r:id="rId67"/>
    <p:sldId id="431" r:id="rId68"/>
    <p:sldId id="432" r:id="rId69"/>
    <p:sldId id="433" r:id="rId70"/>
    <p:sldId id="404" r:id="rId71"/>
    <p:sldId id="435" r:id="rId72"/>
    <p:sldId id="436" r:id="rId73"/>
    <p:sldId id="437" r:id="rId74"/>
    <p:sldId id="405" r:id="rId75"/>
    <p:sldId id="438" r:id="rId76"/>
    <p:sldId id="336"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C5"/>
    <a:srgbClr val="3C47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7"/>
    <p:restoredTop sz="86401"/>
  </p:normalViewPr>
  <p:slideViewPr>
    <p:cSldViewPr snapToGrid="0" snapToObjects="1">
      <p:cViewPr>
        <p:scale>
          <a:sx n="71" d="100"/>
          <a:sy n="71" d="100"/>
        </p:scale>
        <p:origin x="592" y="9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6" d="100"/>
          <a:sy n="96" d="100"/>
        </p:scale>
        <p:origin x="3608" y="16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60E8-614E-97C5-088A1223A413}"/>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60E8-614E-97C5-088A1223A413}"/>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60E8-614E-97C5-088A1223A413}"/>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7-60E8-614E-97C5-088A1223A413}"/>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9-60E8-614E-97C5-088A1223A413}"/>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B-60E8-614E-97C5-088A1223A413}"/>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D-60E8-614E-97C5-088A1223A413}"/>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0F-60E8-614E-97C5-088A1223A413}"/>
              </c:ext>
            </c:extLst>
          </c:dPt>
          <c:dPt>
            <c:idx val="11"/>
            <c:invertIfNegative val="0"/>
            <c:bubble3D val="0"/>
            <c:spPr>
              <a:solidFill>
                <a:schemeClr val="accent5"/>
              </a:solidFill>
              <a:ln>
                <a:noFill/>
              </a:ln>
              <a:effectLst/>
            </c:spPr>
            <c:extLst>
              <c:ext xmlns:c16="http://schemas.microsoft.com/office/drawing/2014/chart" uri="{C3380CC4-5D6E-409C-BE32-E72D297353CC}">
                <c16:uniqueId val="{00000011-60E8-614E-97C5-088A1223A413}"/>
              </c:ext>
            </c:extLst>
          </c:dPt>
          <c:dPt>
            <c:idx val="12"/>
            <c:invertIfNegative val="0"/>
            <c:bubble3D val="0"/>
            <c:spPr>
              <a:solidFill>
                <a:schemeClr val="accent5"/>
              </a:solidFill>
              <a:ln>
                <a:noFill/>
              </a:ln>
              <a:effectLst/>
            </c:spPr>
            <c:extLst>
              <c:ext xmlns:c16="http://schemas.microsoft.com/office/drawing/2014/chart" uri="{C3380CC4-5D6E-409C-BE32-E72D297353CC}">
                <c16:uniqueId val="{00000013-60E8-614E-97C5-088A1223A413}"/>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15-60E8-614E-97C5-088A1223A413}"/>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17-60E8-614E-97C5-088A1223A413}"/>
              </c:ext>
            </c:extLst>
          </c:dPt>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13.9</c:v>
                </c:pt>
                <c:pt idx="2">
                  <c:v>16.8</c:v>
                </c:pt>
                <c:pt idx="3">
                  <c:v>10.8</c:v>
                </c:pt>
                <c:pt idx="5">
                  <c:v>13</c:v>
                </c:pt>
                <c:pt idx="6">
                  <c:v>15.2</c:v>
                </c:pt>
                <c:pt idx="7">
                  <c:v>14.5</c:v>
                </c:pt>
                <c:pt idx="8">
                  <c:v>12.7</c:v>
                </c:pt>
                <c:pt idx="10">
                  <c:v>16.8</c:v>
                </c:pt>
                <c:pt idx="11">
                  <c:v>16.399999999999999</c:v>
                </c:pt>
                <c:pt idx="12">
                  <c:v>12.4</c:v>
                </c:pt>
              </c:numCache>
            </c:numRef>
          </c:val>
          <c:extLst>
            <c:ext xmlns:c16="http://schemas.microsoft.com/office/drawing/2014/chart" uri="{C3380CC4-5D6E-409C-BE32-E72D297353CC}">
              <c16:uniqueId val="{00000018-60E8-614E-97C5-088A1223A413}"/>
            </c:ext>
          </c:extLst>
        </c:ser>
        <c:dLbls>
          <c:showLegendKey val="0"/>
          <c:showVal val="0"/>
          <c:showCatName val="0"/>
          <c:showSerName val="0"/>
          <c:showPercent val="0"/>
          <c:showBubbleSize val="0"/>
        </c:dLbls>
        <c:gapWidth val="34"/>
        <c:overlap val="100"/>
        <c:axId val="414702400"/>
        <c:axId val="414703968"/>
      </c:barChart>
      <c:catAx>
        <c:axId val="414702400"/>
        <c:scaling>
          <c:orientation val="minMax"/>
        </c:scaling>
        <c:delete val="0"/>
        <c:axPos val="b"/>
        <c:numFmt formatCode="General" sourceLinked="0"/>
        <c:majorTickMark val="none"/>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3968"/>
        <c:crosses val="autoZero"/>
        <c:auto val="1"/>
        <c:lblAlgn val="ctr"/>
        <c:lblOffset val="100"/>
        <c:noMultiLvlLbl val="0"/>
      </c:catAx>
      <c:valAx>
        <c:axId val="414703968"/>
        <c:scaling>
          <c:orientation val="minMax"/>
          <c:max val="100"/>
          <c:min val="0"/>
        </c:scaling>
        <c:delete val="0"/>
        <c:axPos val="l"/>
        <c:majorGridlines>
          <c:spPr>
            <a:ln w="9525" cap="flat" cmpd="sng" algn="ctr">
              <a:no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a:t>Percent</a:t>
                </a:r>
              </a:p>
            </c:rich>
          </c:tx>
          <c:layout>
            <c:manualLayout>
              <c:xMode val="edge"/>
              <c:yMode val="edge"/>
              <c:x val="1.6115676642697339E-2"/>
              <c:y val="0.38642630557751345"/>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2400"/>
        <c:crosses val="autoZero"/>
        <c:crossBetween val="between"/>
        <c:majorUnit val="20"/>
      </c:valAx>
      <c:spPr>
        <a:noFill/>
        <a:ln>
          <a:noFill/>
        </a:ln>
        <a:effectLst/>
      </c:spPr>
    </c:plotArea>
    <c:plotVisOnly val="1"/>
    <c:dispBlanksAs val="gap"/>
    <c:showDLblsOverMax val="0"/>
  </c:chart>
  <c:spPr>
    <a:noFill/>
    <a:ln w="9525" cap="flat" cmpd="sng" algn="ctr">
      <a:noFill/>
      <a:prstDash val="solid"/>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60E8-614E-97C5-088A1223A413}"/>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60E8-614E-97C5-088A1223A413}"/>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60E8-614E-97C5-088A1223A413}"/>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7-60E8-614E-97C5-088A1223A413}"/>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9-60E8-614E-97C5-088A1223A413}"/>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B-60E8-614E-97C5-088A1223A413}"/>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D-60E8-614E-97C5-088A1223A413}"/>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0F-60E8-614E-97C5-088A1223A413}"/>
              </c:ext>
            </c:extLst>
          </c:dPt>
          <c:dPt>
            <c:idx val="11"/>
            <c:invertIfNegative val="0"/>
            <c:bubble3D val="0"/>
            <c:spPr>
              <a:solidFill>
                <a:schemeClr val="accent5"/>
              </a:solidFill>
              <a:ln>
                <a:noFill/>
              </a:ln>
              <a:effectLst/>
            </c:spPr>
            <c:extLst>
              <c:ext xmlns:c16="http://schemas.microsoft.com/office/drawing/2014/chart" uri="{C3380CC4-5D6E-409C-BE32-E72D297353CC}">
                <c16:uniqueId val="{00000011-60E8-614E-97C5-088A1223A413}"/>
              </c:ext>
            </c:extLst>
          </c:dPt>
          <c:dPt>
            <c:idx val="12"/>
            <c:invertIfNegative val="0"/>
            <c:bubble3D val="0"/>
            <c:spPr>
              <a:solidFill>
                <a:schemeClr val="accent5"/>
              </a:solidFill>
              <a:ln>
                <a:noFill/>
              </a:ln>
              <a:effectLst/>
            </c:spPr>
            <c:extLst>
              <c:ext xmlns:c16="http://schemas.microsoft.com/office/drawing/2014/chart" uri="{C3380CC4-5D6E-409C-BE32-E72D297353CC}">
                <c16:uniqueId val="{00000013-60E8-614E-97C5-088A1223A413}"/>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15-60E8-614E-97C5-088A1223A413}"/>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17-60E8-614E-97C5-088A1223A413}"/>
              </c:ext>
            </c:extLst>
          </c:dPt>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16.8</c:v>
                </c:pt>
                <c:pt idx="2">
                  <c:v>17.8</c:v>
                </c:pt>
                <c:pt idx="3">
                  <c:v>15.6</c:v>
                </c:pt>
                <c:pt idx="5">
                  <c:v>13</c:v>
                </c:pt>
                <c:pt idx="6">
                  <c:v>15.3</c:v>
                </c:pt>
                <c:pt idx="7">
                  <c:v>18.899999999999999</c:v>
                </c:pt>
                <c:pt idx="8">
                  <c:v>20.3</c:v>
                </c:pt>
                <c:pt idx="10">
                  <c:v>14.8</c:v>
                </c:pt>
                <c:pt idx="11">
                  <c:v>17.5</c:v>
                </c:pt>
                <c:pt idx="12">
                  <c:v>16.5</c:v>
                </c:pt>
              </c:numCache>
            </c:numRef>
          </c:val>
          <c:extLst>
            <c:ext xmlns:c16="http://schemas.microsoft.com/office/drawing/2014/chart" uri="{C3380CC4-5D6E-409C-BE32-E72D297353CC}">
              <c16:uniqueId val="{00000018-60E8-614E-97C5-088A1223A413}"/>
            </c:ext>
          </c:extLst>
        </c:ser>
        <c:dLbls>
          <c:showLegendKey val="0"/>
          <c:showVal val="0"/>
          <c:showCatName val="0"/>
          <c:showSerName val="0"/>
          <c:showPercent val="0"/>
          <c:showBubbleSize val="0"/>
        </c:dLbls>
        <c:gapWidth val="34"/>
        <c:overlap val="100"/>
        <c:axId val="414702400"/>
        <c:axId val="414703968"/>
      </c:barChart>
      <c:catAx>
        <c:axId val="414702400"/>
        <c:scaling>
          <c:orientation val="minMax"/>
        </c:scaling>
        <c:delete val="0"/>
        <c:axPos val="b"/>
        <c:numFmt formatCode="General" sourceLinked="0"/>
        <c:majorTickMark val="none"/>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3968"/>
        <c:crosses val="autoZero"/>
        <c:auto val="1"/>
        <c:lblAlgn val="ctr"/>
        <c:lblOffset val="100"/>
        <c:noMultiLvlLbl val="0"/>
      </c:catAx>
      <c:valAx>
        <c:axId val="414703968"/>
        <c:scaling>
          <c:orientation val="minMax"/>
          <c:max val="100"/>
          <c:min val="0"/>
        </c:scaling>
        <c:delete val="0"/>
        <c:axPos val="l"/>
        <c:majorGridlines>
          <c:spPr>
            <a:ln w="9525" cap="flat" cmpd="sng" algn="ctr">
              <a:no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a:t>Title</a:t>
                </a:r>
              </a:p>
            </c:rich>
          </c:tx>
          <c:layout>
            <c:manualLayout>
              <c:xMode val="edge"/>
              <c:yMode val="edge"/>
              <c:x val="1.6115676642697339E-2"/>
              <c:y val="0.38642630557751345"/>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2400"/>
        <c:crosses val="autoZero"/>
        <c:crossBetween val="between"/>
        <c:majorUnit val="20"/>
      </c:valAx>
      <c:spPr>
        <a:noFill/>
        <a:ln>
          <a:noFill/>
        </a:ln>
        <a:effectLst/>
      </c:spPr>
    </c:plotArea>
    <c:plotVisOnly val="1"/>
    <c:dispBlanksAs val="gap"/>
    <c:showDLblsOverMax val="0"/>
  </c:chart>
  <c:spPr>
    <a:noFill/>
    <a:ln w="9525" cap="flat" cmpd="sng" algn="ctr">
      <a:noFill/>
      <a:prstDash val="solid"/>
    </a:ln>
    <a:effectLst/>
  </c:spPr>
  <c:txPr>
    <a:bodyPr/>
    <a:lstStyle/>
    <a:p>
      <a:pPr>
        <a:defRPr sz="1800">
          <a:latin typeface="Arial" panose="020B0604020202020204" pitchFamily="34" charset="0"/>
          <a:cs typeface="Arial" panose="020B060402020202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60E8-614E-97C5-088A1223A413}"/>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60E8-614E-97C5-088A1223A413}"/>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60E8-614E-97C5-088A1223A413}"/>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7-60E8-614E-97C5-088A1223A413}"/>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9-60E8-614E-97C5-088A1223A413}"/>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B-60E8-614E-97C5-088A1223A413}"/>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D-60E8-614E-97C5-088A1223A413}"/>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0F-60E8-614E-97C5-088A1223A413}"/>
              </c:ext>
            </c:extLst>
          </c:dPt>
          <c:dPt>
            <c:idx val="11"/>
            <c:invertIfNegative val="0"/>
            <c:bubble3D val="0"/>
            <c:spPr>
              <a:solidFill>
                <a:schemeClr val="accent5"/>
              </a:solidFill>
              <a:ln>
                <a:noFill/>
              </a:ln>
              <a:effectLst/>
            </c:spPr>
            <c:extLst>
              <c:ext xmlns:c16="http://schemas.microsoft.com/office/drawing/2014/chart" uri="{C3380CC4-5D6E-409C-BE32-E72D297353CC}">
                <c16:uniqueId val="{00000011-60E8-614E-97C5-088A1223A413}"/>
              </c:ext>
            </c:extLst>
          </c:dPt>
          <c:dPt>
            <c:idx val="12"/>
            <c:invertIfNegative val="0"/>
            <c:bubble3D val="0"/>
            <c:spPr>
              <a:solidFill>
                <a:schemeClr val="accent5"/>
              </a:solidFill>
              <a:ln>
                <a:noFill/>
              </a:ln>
              <a:effectLst/>
            </c:spPr>
            <c:extLst>
              <c:ext xmlns:c16="http://schemas.microsoft.com/office/drawing/2014/chart" uri="{C3380CC4-5D6E-409C-BE32-E72D297353CC}">
                <c16:uniqueId val="{00000013-60E8-614E-97C5-088A1223A413}"/>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15-60E8-614E-97C5-088A1223A413}"/>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17-60E8-614E-97C5-088A1223A413}"/>
              </c:ext>
            </c:extLst>
          </c:dPt>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5</c:v>
                </c:pt>
                <c:pt idx="2">
                  <c:v>6</c:v>
                </c:pt>
                <c:pt idx="3">
                  <c:v>3.9</c:v>
                </c:pt>
                <c:pt idx="5">
                  <c:v>3.2</c:v>
                </c:pt>
                <c:pt idx="6">
                  <c:v>4.9000000000000004</c:v>
                </c:pt>
                <c:pt idx="7">
                  <c:v>5.7</c:v>
                </c:pt>
                <c:pt idx="8">
                  <c:v>6.1</c:v>
                </c:pt>
                <c:pt idx="10">
                  <c:v>4.3</c:v>
                </c:pt>
                <c:pt idx="11">
                  <c:v>6.1</c:v>
                </c:pt>
                <c:pt idx="12">
                  <c:v>4.3</c:v>
                </c:pt>
              </c:numCache>
            </c:numRef>
          </c:val>
          <c:extLst>
            <c:ext xmlns:c16="http://schemas.microsoft.com/office/drawing/2014/chart" uri="{C3380CC4-5D6E-409C-BE32-E72D297353CC}">
              <c16:uniqueId val="{00000018-60E8-614E-97C5-088A1223A413}"/>
            </c:ext>
          </c:extLst>
        </c:ser>
        <c:dLbls>
          <c:showLegendKey val="0"/>
          <c:showVal val="0"/>
          <c:showCatName val="0"/>
          <c:showSerName val="0"/>
          <c:showPercent val="0"/>
          <c:showBubbleSize val="0"/>
        </c:dLbls>
        <c:gapWidth val="34"/>
        <c:overlap val="100"/>
        <c:axId val="414702400"/>
        <c:axId val="414703968"/>
      </c:barChart>
      <c:catAx>
        <c:axId val="414702400"/>
        <c:scaling>
          <c:orientation val="minMax"/>
        </c:scaling>
        <c:delete val="0"/>
        <c:axPos val="b"/>
        <c:numFmt formatCode="General" sourceLinked="0"/>
        <c:majorTickMark val="none"/>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3968"/>
        <c:crosses val="autoZero"/>
        <c:auto val="1"/>
        <c:lblAlgn val="ctr"/>
        <c:lblOffset val="100"/>
        <c:noMultiLvlLbl val="0"/>
      </c:catAx>
      <c:valAx>
        <c:axId val="414703968"/>
        <c:scaling>
          <c:orientation val="minMax"/>
          <c:max val="100"/>
          <c:min val="0"/>
        </c:scaling>
        <c:delete val="0"/>
        <c:axPos val="l"/>
        <c:majorGridlines>
          <c:spPr>
            <a:ln w="9525" cap="flat" cmpd="sng" algn="ctr">
              <a:no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a:t>Title</a:t>
                </a:r>
              </a:p>
            </c:rich>
          </c:tx>
          <c:layout>
            <c:manualLayout>
              <c:xMode val="edge"/>
              <c:yMode val="edge"/>
              <c:x val="1.6115676642697339E-2"/>
              <c:y val="0.38642630557751345"/>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2400"/>
        <c:crosses val="autoZero"/>
        <c:crossBetween val="between"/>
        <c:majorUnit val="20"/>
      </c:valAx>
      <c:spPr>
        <a:noFill/>
        <a:ln>
          <a:noFill/>
        </a:ln>
        <a:effectLst/>
      </c:spPr>
    </c:plotArea>
    <c:plotVisOnly val="1"/>
    <c:dispBlanksAs val="gap"/>
    <c:showDLblsOverMax val="0"/>
  </c:chart>
  <c:spPr>
    <a:noFill/>
    <a:ln w="9525" cap="flat" cmpd="sng" algn="ctr">
      <a:noFill/>
      <a:prstDash val="solid"/>
    </a:ln>
    <a:effectLst/>
  </c:spPr>
  <c:txPr>
    <a:bodyPr/>
    <a:lstStyle/>
    <a:p>
      <a:pPr>
        <a:defRPr sz="1800">
          <a:latin typeface="Arial" panose="020B0604020202020204" pitchFamily="34" charset="0"/>
          <a:cs typeface="Arial" panose="020B0604020202020204" pitchFamily="3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60E8-614E-97C5-088A1223A413}"/>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60E8-614E-97C5-088A1223A413}"/>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60E8-614E-97C5-088A1223A413}"/>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7-60E8-614E-97C5-088A1223A413}"/>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9-60E8-614E-97C5-088A1223A413}"/>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B-60E8-614E-97C5-088A1223A413}"/>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D-60E8-614E-97C5-088A1223A413}"/>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0F-60E8-614E-97C5-088A1223A413}"/>
              </c:ext>
            </c:extLst>
          </c:dPt>
          <c:dPt>
            <c:idx val="11"/>
            <c:invertIfNegative val="0"/>
            <c:bubble3D val="0"/>
            <c:spPr>
              <a:solidFill>
                <a:schemeClr val="accent5"/>
              </a:solidFill>
              <a:ln>
                <a:noFill/>
              </a:ln>
              <a:effectLst/>
            </c:spPr>
            <c:extLst>
              <c:ext xmlns:c16="http://schemas.microsoft.com/office/drawing/2014/chart" uri="{C3380CC4-5D6E-409C-BE32-E72D297353CC}">
                <c16:uniqueId val="{00000011-60E8-614E-97C5-088A1223A413}"/>
              </c:ext>
            </c:extLst>
          </c:dPt>
          <c:dPt>
            <c:idx val="12"/>
            <c:invertIfNegative val="0"/>
            <c:bubble3D val="0"/>
            <c:spPr>
              <a:solidFill>
                <a:schemeClr val="accent5"/>
              </a:solidFill>
              <a:ln>
                <a:noFill/>
              </a:ln>
              <a:effectLst/>
            </c:spPr>
            <c:extLst>
              <c:ext xmlns:c16="http://schemas.microsoft.com/office/drawing/2014/chart" uri="{C3380CC4-5D6E-409C-BE32-E72D297353CC}">
                <c16:uniqueId val="{00000013-60E8-614E-97C5-088A1223A413}"/>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15-60E8-614E-97C5-088A1223A413}"/>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17-60E8-614E-97C5-088A1223A413}"/>
              </c:ext>
            </c:extLst>
          </c:dPt>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41.2</c:v>
                </c:pt>
                <c:pt idx="2">
                  <c:v>43.2</c:v>
                </c:pt>
                <c:pt idx="3">
                  <c:v>39.200000000000003</c:v>
                </c:pt>
                <c:pt idx="5">
                  <c:v>24.1</c:v>
                </c:pt>
                <c:pt idx="6">
                  <c:v>35.700000000000003</c:v>
                </c:pt>
                <c:pt idx="7">
                  <c:v>49.6</c:v>
                </c:pt>
                <c:pt idx="8">
                  <c:v>58.1</c:v>
                </c:pt>
                <c:pt idx="10">
                  <c:v>48.5</c:v>
                </c:pt>
                <c:pt idx="11">
                  <c:v>42.5</c:v>
                </c:pt>
                <c:pt idx="12">
                  <c:v>39.9</c:v>
                </c:pt>
              </c:numCache>
            </c:numRef>
          </c:val>
          <c:extLst>
            <c:ext xmlns:c16="http://schemas.microsoft.com/office/drawing/2014/chart" uri="{C3380CC4-5D6E-409C-BE32-E72D297353CC}">
              <c16:uniqueId val="{00000018-60E8-614E-97C5-088A1223A413}"/>
            </c:ext>
          </c:extLst>
        </c:ser>
        <c:dLbls>
          <c:showLegendKey val="0"/>
          <c:showVal val="0"/>
          <c:showCatName val="0"/>
          <c:showSerName val="0"/>
          <c:showPercent val="0"/>
          <c:showBubbleSize val="0"/>
        </c:dLbls>
        <c:gapWidth val="34"/>
        <c:overlap val="100"/>
        <c:axId val="414702400"/>
        <c:axId val="414703968"/>
      </c:barChart>
      <c:catAx>
        <c:axId val="414702400"/>
        <c:scaling>
          <c:orientation val="minMax"/>
        </c:scaling>
        <c:delete val="0"/>
        <c:axPos val="b"/>
        <c:numFmt formatCode="General" sourceLinked="0"/>
        <c:majorTickMark val="none"/>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3968"/>
        <c:crosses val="autoZero"/>
        <c:auto val="1"/>
        <c:lblAlgn val="ctr"/>
        <c:lblOffset val="100"/>
        <c:noMultiLvlLbl val="0"/>
      </c:catAx>
      <c:valAx>
        <c:axId val="414703968"/>
        <c:scaling>
          <c:orientation val="minMax"/>
          <c:max val="100"/>
          <c:min val="0"/>
        </c:scaling>
        <c:delete val="0"/>
        <c:axPos val="l"/>
        <c:majorGridlines>
          <c:spPr>
            <a:ln w="9525" cap="flat" cmpd="sng" algn="ctr">
              <a:no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a:t>Title</a:t>
                </a:r>
              </a:p>
            </c:rich>
          </c:tx>
          <c:layout>
            <c:manualLayout>
              <c:xMode val="edge"/>
              <c:yMode val="edge"/>
              <c:x val="1.6115676642697339E-2"/>
              <c:y val="0.38642630557751345"/>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2400"/>
        <c:crosses val="autoZero"/>
        <c:crossBetween val="between"/>
        <c:majorUnit val="20"/>
      </c:valAx>
      <c:spPr>
        <a:noFill/>
        <a:ln>
          <a:noFill/>
        </a:ln>
        <a:effectLst/>
      </c:spPr>
    </c:plotArea>
    <c:plotVisOnly val="1"/>
    <c:dispBlanksAs val="gap"/>
    <c:showDLblsOverMax val="0"/>
  </c:chart>
  <c:spPr>
    <a:noFill/>
    <a:ln w="9525" cap="flat" cmpd="sng" algn="ctr">
      <a:noFill/>
      <a:prstDash val="solid"/>
    </a:ln>
    <a:effectLst/>
  </c:spPr>
  <c:txPr>
    <a:bodyPr/>
    <a:lstStyle/>
    <a:p>
      <a:pPr>
        <a:defRPr sz="18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60E8-614E-97C5-088A1223A413}"/>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60E8-614E-97C5-088A1223A413}"/>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60E8-614E-97C5-088A1223A413}"/>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7-60E8-614E-97C5-088A1223A413}"/>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9-60E8-614E-97C5-088A1223A413}"/>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B-60E8-614E-97C5-088A1223A413}"/>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D-60E8-614E-97C5-088A1223A413}"/>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0F-60E8-614E-97C5-088A1223A413}"/>
              </c:ext>
            </c:extLst>
          </c:dPt>
          <c:dPt>
            <c:idx val="11"/>
            <c:invertIfNegative val="0"/>
            <c:bubble3D val="0"/>
            <c:spPr>
              <a:solidFill>
                <a:schemeClr val="accent5"/>
              </a:solidFill>
              <a:ln>
                <a:noFill/>
              </a:ln>
              <a:effectLst/>
            </c:spPr>
            <c:extLst>
              <c:ext xmlns:c16="http://schemas.microsoft.com/office/drawing/2014/chart" uri="{C3380CC4-5D6E-409C-BE32-E72D297353CC}">
                <c16:uniqueId val="{00000011-60E8-614E-97C5-088A1223A413}"/>
              </c:ext>
            </c:extLst>
          </c:dPt>
          <c:dPt>
            <c:idx val="12"/>
            <c:invertIfNegative val="0"/>
            <c:bubble3D val="0"/>
            <c:spPr>
              <a:solidFill>
                <a:schemeClr val="accent5"/>
              </a:solidFill>
              <a:ln>
                <a:noFill/>
              </a:ln>
              <a:effectLst/>
            </c:spPr>
            <c:extLst>
              <c:ext xmlns:c16="http://schemas.microsoft.com/office/drawing/2014/chart" uri="{C3380CC4-5D6E-409C-BE32-E72D297353CC}">
                <c16:uniqueId val="{00000013-60E8-614E-97C5-088A1223A413}"/>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15-60E8-614E-97C5-088A1223A413}"/>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17-60E8-614E-97C5-088A1223A413}"/>
              </c:ext>
            </c:extLst>
          </c:dPt>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30.1</c:v>
                </c:pt>
                <c:pt idx="2">
                  <c:v>30.3</c:v>
                </c:pt>
                <c:pt idx="3">
                  <c:v>29.8</c:v>
                </c:pt>
                <c:pt idx="5">
                  <c:v>15.7</c:v>
                </c:pt>
                <c:pt idx="6">
                  <c:v>25.5</c:v>
                </c:pt>
                <c:pt idx="7">
                  <c:v>35.5</c:v>
                </c:pt>
                <c:pt idx="8">
                  <c:v>46</c:v>
                </c:pt>
                <c:pt idx="10">
                  <c:v>33.1</c:v>
                </c:pt>
                <c:pt idx="11">
                  <c:v>30.3</c:v>
                </c:pt>
                <c:pt idx="12">
                  <c:v>30.3</c:v>
                </c:pt>
              </c:numCache>
            </c:numRef>
          </c:val>
          <c:extLst>
            <c:ext xmlns:c16="http://schemas.microsoft.com/office/drawing/2014/chart" uri="{C3380CC4-5D6E-409C-BE32-E72D297353CC}">
              <c16:uniqueId val="{00000018-60E8-614E-97C5-088A1223A413}"/>
            </c:ext>
          </c:extLst>
        </c:ser>
        <c:dLbls>
          <c:showLegendKey val="0"/>
          <c:showVal val="0"/>
          <c:showCatName val="0"/>
          <c:showSerName val="0"/>
          <c:showPercent val="0"/>
          <c:showBubbleSize val="0"/>
        </c:dLbls>
        <c:gapWidth val="34"/>
        <c:overlap val="100"/>
        <c:axId val="414702400"/>
        <c:axId val="414703968"/>
      </c:barChart>
      <c:catAx>
        <c:axId val="414702400"/>
        <c:scaling>
          <c:orientation val="minMax"/>
        </c:scaling>
        <c:delete val="0"/>
        <c:axPos val="b"/>
        <c:numFmt formatCode="General" sourceLinked="0"/>
        <c:majorTickMark val="none"/>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3968"/>
        <c:crosses val="autoZero"/>
        <c:auto val="1"/>
        <c:lblAlgn val="ctr"/>
        <c:lblOffset val="100"/>
        <c:noMultiLvlLbl val="0"/>
      </c:catAx>
      <c:valAx>
        <c:axId val="414703968"/>
        <c:scaling>
          <c:orientation val="minMax"/>
          <c:max val="100"/>
          <c:min val="0"/>
        </c:scaling>
        <c:delete val="0"/>
        <c:axPos val="l"/>
        <c:majorGridlines>
          <c:spPr>
            <a:ln w="9525" cap="flat" cmpd="sng" algn="ctr">
              <a:no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a:t>Title</a:t>
                </a:r>
              </a:p>
            </c:rich>
          </c:tx>
          <c:layout>
            <c:manualLayout>
              <c:xMode val="edge"/>
              <c:yMode val="edge"/>
              <c:x val="1.6115676642697339E-2"/>
              <c:y val="0.38642630557751345"/>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2400"/>
        <c:crosses val="autoZero"/>
        <c:crossBetween val="between"/>
        <c:majorUnit val="20"/>
      </c:valAx>
      <c:spPr>
        <a:noFill/>
        <a:ln>
          <a:noFill/>
        </a:ln>
        <a:effectLst/>
      </c:spPr>
    </c:plotArea>
    <c:plotVisOnly val="1"/>
    <c:dispBlanksAs val="gap"/>
    <c:showDLblsOverMax val="0"/>
  </c:chart>
  <c:spPr>
    <a:noFill/>
    <a:ln w="9525" cap="flat" cmpd="sng" algn="ctr">
      <a:noFill/>
      <a:prstDash val="solid"/>
    </a:ln>
    <a:effectLst/>
  </c:spPr>
  <c:txPr>
    <a:bodyPr/>
    <a:lstStyle/>
    <a:p>
      <a:pPr>
        <a:defRPr sz="1800">
          <a:latin typeface="Arial" panose="020B0604020202020204" pitchFamily="34" charset="0"/>
          <a:cs typeface="Arial" panose="020B0604020202020204" pitchFamily="3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60E8-614E-97C5-088A1223A413}"/>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60E8-614E-97C5-088A1223A413}"/>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60E8-614E-97C5-088A1223A413}"/>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7-60E8-614E-97C5-088A1223A413}"/>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9-60E8-614E-97C5-088A1223A413}"/>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B-60E8-614E-97C5-088A1223A413}"/>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D-60E8-614E-97C5-088A1223A413}"/>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0F-60E8-614E-97C5-088A1223A413}"/>
              </c:ext>
            </c:extLst>
          </c:dPt>
          <c:dPt>
            <c:idx val="11"/>
            <c:invertIfNegative val="0"/>
            <c:bubble3D val="0"/>
            <c:spPr>
              <a:solidFill>
                <a:schemeClr val="accent5"/>
              </a:solidFill>
              <a:ln>
                <a:noFill/>
              </a:ln>
              <a:effectLst/>
            </c:spPr>
            <c:extLst>
              <c:ext xmlns:c16="http://schemas.microsoft.com/office/drawing/2014/chart" uri="{C3380CC4-5D6E-409C-BE32-E72D297353CC}">
                <c16:uniqueId val="{00000011-60E8-614E-97C5-088A1223A413}"/>
              </c:ext>
            </c:extLst>
          </c:dPt>
          <c:dPt>
            <c:idx val="12"/>
            <c:invertIfNegative val="0"/>
            <c:bubble3D val="0"/>
            <c:spPr>
              <a:solidFill>
                <a:schemeClr val="accent5"/>
              </a:solidFill>
              <a:ln>
                <a:noFill/>
              </a:ln>
              <a:effectLst/>
            </c:spPr>
            <c:extLst>
              <c:ext xmlns:c16="http://schemas.microsoft.com/office/drawing/2014/chart" uri="{C3380CC4-5D6E-409C-BE32-E72D297353CC}">
                <c16:uniqueId val="{00000013-60E8-614E-97C5-088A1223A413}"/>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15-60E8-614E-97C5-088A1223A413}"/>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17-60E8-614E-97C5-088A1223A413}"/>
              </c:ext>
            </c:extLst>
          </c:dPt>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29.9</c:v>
                </c:pt>
                <c:pt idx="2">
                  <c:v>20.3</c:v>
                </c:pt>
                <c:pt idx="3">
                  <c:v>39.799999999999997</c:v>
                </c:pt>
                <c:pt idx="5">
                  <c:v>28.4</c:v>
                </c:pt>
                <c:pt idx="6">
                  <c:v>29.8</c:v>
                </c:pt>
                <c:pt idx="7">
                  <c:v>31.4</c:v>
                </c:pt>
                <c:pt idx="8">
                  <c:v>30</c:v>
                </c:pt>
                <c:pt idx="10">
                  <c:v>25.2</c:v>
                </c:pt>
                <c:pt idx="11">
                  <c:v>35.299999999999997</c:v>
                </c:pt>
                <c:pt idx="12">
                  <c:v>28.6</c:v>
                </c:pt>
              </c:numCache>
            </c:numRef>
          </c:val>
          <c:extLst>
            <c:ext xmlns:c16="http://schemas.microsoft.com/office/drawing/2014/chart" uri="{C3380CC4-5D6E-409C-BE32-E72D297353CC}">
              <c16:uniqueId val="{00000018-60E8-614E-97C5-088A1223A413}"/>
            </c:ext>
          </c:extLst>
        </c:ser>
        <c:dLbls>
          <c:showLegendKey val="0"/>
          <c:showVal val="0"/>
          <c:showCatName val="0"/>
          <c:showSerName val="0"/>
          <c:showPercent val="0"/>
          <c:showBubbleSize val="0"/>
        </c:dLbls>
        <c:gapWidth val="34"/>
        <c:overlap val="100"/>
        <c:axId val="414702400"/>
        <c:axId val="414703968"/>
      </c:barChart>
      <c:catAx>
        <c:axId val="414702400"/>
        <c:scaling>
          <c:orientation val="minMax"/>
        </c:scaling>
        <c:delete val="0"/>
        <c:axPos val="b"/>
        <c:numFmt formatCode="General" sourceLinked="0"/>
        <c:majorTickMark val="none"/>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3968"/>
        <c:crosses val="autoZero"/>
        <c:auto val="1"/>
        <c:lblAlgn val="ctr"/>
        <c:lblOffset val="100"/>
        <c:noMultiLvlLbl val="0"/>
      </c:catAx>
      <c:valAx>
        <c:axId val="414703968"/>
        <c:scaling>
          <c:orientation val="minMax"/>
          <c:max val="100"/>
          <c:min val="0"/>
        </c:scaling>
        <c:delete val="0"/>
        <c:axPos val="l"/>
        <c:majorGridlines>
          <c:spPr>
            <a:ln w="9525" cap="flat" cmpd="sng" algn="ctr">
              <a:no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a:t>Title</a:t>
                </a:r>
              </a:p>
            </c:rich>
          </c:tx>
          <c:layout>
            <c:manualLayout>
              <c:xMode val="edge"/>
              <c:yMode val="edge"/>
              <c:x val="1.6115676642697339E-2"/>
              <c:y val="0.38642630557751345"/>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2400"/>
        <c:crosses val="autoZero"/>
        <c:crossBetween val="between"/>
        <c:majorUnit val="20"/>
      </c:valAx>
      <c:spPr>
        <a:noFill/>
        <a:ln>
          <a:noFill/>
        </a:ln>
        <a:effectLst/>
      </c:spPr>
    </c:plotArea>
    <c:plotVisOnly val="1"/>
    <c:dispBlanksAs val="gap"/>
    <c:showDLblsOverMax val="0"/>
  </c:chart>
  <c:spPr>
    <a:noFill/>
    <a:ln w="9525" cap="flat" cmpd="sng" algn="ctr">
      <a:noFill/>
      <a:prstDash val="solid"/>
    </a:ln>
    <a:effectLst/>
  </c:spPr>
  <c:txPr>
    <a:bodyPr/>
    <a:lstStyle/>
    <a:p>
      <a:pPr>
        <a:defRPr sz="1800">
          <a:latin typeface="Arial" panose="020B0604020202020204" pitchFamily="34" charset="0"/>
          <a:cs typeface="Arial" panose="020B0604020202020204" pitchFamily="3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60E8-614E-97C5-088A1223A413}"/>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60E8-614E-97C5-088A1223A413}"/>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60E8-614E-97C5-088A1223A413}"/>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7-60E8-614E-97C5-088A1223A413}"/>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9-60E8-614E-97C5-088A1223A413}"/>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B-60E8-614E-97C5-088A1223A413}"/>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D-60E8-614E-97C5-088A1223A413}"/>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0F-60E8-614E-97C5-088A1223A413}"/>
              </c:ext>
            </c:extLst>
          </c:dPt>
          <c:dPt>
            <c:idx val="11"/>
            <c:invertIfNegative val="0"/>
            <c:bubble3D val="0"/>
            <c:spPr>
              <a:solidFill>
                <a:schemeClr val="accent5"/>
              </a:solidFill>
              <a:ln>
                <a:noFill/>
              </a:ln>
              <a:effectLst/>
            </c:spPr>
            <c:extLst>
              <c:ext xmlns:c16="http://schemas.microsoft.com/office/drawing/2014/chart" uri="{C3380CC4-5D6E-409C-BE32-E72D297353CC}">
                <c16:uniqueId val="{00000011-60E8-614E-97C5-088A1223A413}"/>
              </c:ext>
            </c:extLst>
          </c:dPt>
          <c:dPt>
            <c:idx val="12"/>
            <c:invertIfNegative val="0"/>
            <c:bubble3D val="0"/>
            <c:spPr>
              <a:solidFill>
                <a:schemeClr val="accent5"/>
              </a:solidFill>
              <a:ln>
                <a:noFill/>
              </a:ln>
              <a:effectLst/>
            </c:spPr>
            <c:extLst>
              <c:ext xmlns:c16="http://schemas.microsoft.com/office/drawing/2014/chart" uri="{C3380CC4-5D6E-409C-BE32-E72D297353CC}">
                <c16:uniqueId val="{00000013-60E8-614E-97C5-088A1223A413}"/>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15-60E8-614E-97C5-088A1223A413}"/>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17-60E8-614E-97C5-088A1223A413}"/>
              </c:ext>
            </c:extLst>
          </c:dPt>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8.6</c:v>
                </c:pt>
                <c:pt idx="2">
                  <c:v>5.5</c:v>
                </c:pt>
                <c:pt idx="3">
                  <c:v>11.6</c:v>
                </c:pt>
                <c:pt idx="5">
                  <c:v>9.9</c:v>
                </c:pt>
                <c:pt idx="6">
                  <c:v>9.4</c:v>
                </c:pt>
                <c:pt idx="7">
                  <c:v>8</c:v>
                </c:pt>
                <c:pt idx="8">
                  <c:v>6.2</c:v>
                </c:pt>
                <c:pt idx="10">
                  <c:v>8.9</c:v>
                </c:pt>
                <c:pt idx="11">
                  <c:v>11.3</c:v>
                </c:pt>
                <c:pt idx="12">
                  <c:v>6.8</c:v>
                </c:pt>
              </c:numCache>
            </c:numRef>
          </c:val>
          <c:extLst>
            <c:ext xmlns:c16="http://schemas.microsoft.com/office/drawing/2014/chart" uri="{C3380CC4-5D6E-409C-BE32-E72D297353CC}">
              <c16:uniqueId val="{00000018-60E8-614E-97C5-088A1223A413}"/>
            </c:ext>
          </c:extLst>
        </c:ser>
        <c:dLbls>
          <c:showLegendKey val="0"/>
          <c:showVal val="0"/>
          <c:showCatName val="0"/>
          <c:showSerName val="0"/>
          <c:showPercent val="0"/>
          <c:showBubbleSize val="0"/>
        </c:dLbls>
        <c:gapWidth val="34"/>
        <c:overlap val="100"/>
        <c:axId val="414702400"/>
        <c:axId val="414703968"/>
      </c:barChart>
      <c:catAx>
        <c:axId val="414702400"/>
        <c:scaling>
          <c:orientation val="minMax"/>
        </c:scaling>
        <c:delete val="0"/>
        <c:axPos val="b"/>
        <c:numFmt formatCode="General" sourceLinked="0"/>
        <c:majorTickMark val="none"/>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3968"/>
        <c:crosses val="autoZero"/>
        <c:auto val="1"/>
        <c:lblAlgn val="ctr"/>
        <c:lblOffset val="100"/>
        <c:noMultiLvlLbl val="0"/>
      </c:catAx>
      <c:valAx>
        <c:axId val="414703968"/>
        <c:scaling>
          <c:orientation val="minMax"/>
          <c:max val="100"/>
          <c:min val="0"/>
        </c:scaling>
        <c:delete val="0"/>
        <c:axPos val="l"/>
        <c:majorGridlines>
          <c:spPr>
            <a:ln w="9525" cap="flat" cmpd="sng" algn="ctr">
              <a:no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a:t>Title</a:t>
                </a:r>
              </a:p>
            </c:rich>
          </c:tx>
          <c:layout>
            <c:manualLayout>
              <c:xMode val="edge"/>
              <c:yMode val="edge"/>
              <c:x val="1.6115676642697339E-2"/>
              <c:y val="0.38642630557751345"/>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2400"/>
        <c:crosses val="autoZero"/>
        <c:crossBetween val="between"/>
        <c:majorUnit val="20"/>
      </c:valAx>
      <c:spPr>
        <a:noFill/>
        <a:ln>
          <a:noFill/>
        </a:ln>
        <a:effectLst/>
      </c:spPr>
    </c:plotArea>
    <c:plotVisOnly val="1"/>
    <c:dispBlanksAs val="gap"/>
    <c:showDLblsOverMax val="0"/>
  </c:chart>
  <c:spPr>
    <a:noFill/>
    <a:ln w="9525" cap="flat" cmpd="sng" algn="ctr">
      <a:noFill/>
      <a:prstDash val="solid"/>
    </a:ln>
    <a:effectLst/>
  </c:spPr>
  <c:txPr>
    <a:bodyPr/>
    <a:lstStyle/>
    <a:p>
      <a:pPr>
        <a:defRPr sz="1800">
          <a:latin typeface="Arial" panose="020B0604020202020204" pitchFamily="34" charset="0"/>
          <a:cs typeface="Arial" panose="020B0604020202020204" pitchFamily="34" charset="0"/>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60E8-614E-97C5-088A1223A413}"/>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60E8-614E-97C5-088A1223A413}"/>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60E8-614E-97C5-088A1223A413}"/>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7-60E8-614E-97C5-088A1223A413}"/>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9-60E8-614E-97C5-088A1223A413}"/>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B-60E8-614E-97C5-088A1223A413}"/>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D-60E8-614E-97C5-088A1223A413}"/>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0F-60E8-614E-97C5-088A1223A413}"/>
              </c:ext>
            </c:extLst>
          </c:dPt>
          <c:dPt>
            <c:idx val="11"/>
            <c:invertIfNegative val="0"/>
            <c:bubble3D val="0"/>
            <c:spPr>
              <a:solidFill>
                <a:schemeClr val="accent5"/>
              </a:solidFill>
              <a:ln>
                <a:noFill/>
              </a:ln>
              <a:effectLst/>
            </c:spPr>
            <c:extLst>
              <c:ext xmlns:c16="http://schemas.microsoft.com/office/drawing/2014/chart" uri="{C3380CC4-5D6E-409C-BE32-E72D297353CC}">
                <c16:uniqueId val="{00000011-60E8-614E-97C5-088A1223A413}"/>
              </c:ext>
            </c:extLst>
          </c:dPt>
          <c:dPt>
            <c:idx val="12"/>
            <c:invertIfNegative val="0"/>
            <c:bubble3D val="0"/>
            <c:spPr>
              <a:solidFill>
                <a:schemeClr val="accent5"/>
              </a:solidFill>
              <a:ln>
                <a:noFill/>
              </a:ln>
              <a:effectLst/>
            </c:spPr>
            <c:extLst>
              <c:ext xmlns:c16="http://schemas.microsoft.com/office/drawing/2014/chart" uri="{C3380CC4-5D6E-409C-BE32-E72D297353CC}">
                <c16:uniqueId val="{00000013-60E8-614E-97C5-088A1223A413}"/>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15-60E8-614E-97C5-088A1223A413}"/>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17-60E8-614E-97C5-088A1223A413}"/>
              </c:ext>
            </c:extLst>
          </c:dPt>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6.7</c:v>
                </c:pt>
                <c:pt idx="2">
                  <c:v>3.1</c:v>
                </c:pt>
                <c:pt idx="3">
                  <c:v>10.3</c:v>
                </c:pt>
                <c:pt idx="5">
                  <c:v>5.6</c:v>
                </c:pt>
                <c:pt idx="6">
                  <c:v>5.9</c:v>
                </c:pt>
                <c:pt idx="7">
                  <c:v>7.6</c:v>
                </c:pt>
                <c:pt idx="8">
                  <c:v>7.6</c:v>
                </c:pt>
                <c:pt idx="10">
                  <c:v>7.3</c:v>
                </c:pt>
                <c:pt idx="11">
                  <c:v>7</c:v>
                </c:pt>
                <c:pt idx="12">
                  <c:v>6</c:v>
                </c:pt>
              </c:numCache>
            </c:numRef>
          </c:val>
          <c:extLst>
            <c:ext xmlns:c16="http://schemas.microsoft.com/office/drawing/2014/chart" uri="{C3380CC4-5D6E-409C-BE32-E72D297353CC}">
              <c16:uniqueId val="{00000018-60E8-614E-97C5-088A1223A413}"/>
            </c:ext>
          </c:extLst>
        </c:ser>
        <c:dLbls>
          <c:showLegendKey val="0"/>
          <c:showVal val="0"/>
          <c:showCatName val="0"/>
          <c:showSerName val="0"/>
          <c:showPercent val="0"/>
          <c:showBubbleSize val="0"/>
        </c:dLbls>
        <c:gapWidth val="34"/>
        <c:overlap val="100"/>
        <c:axId val="414702400"/>
        <c:axId val="414703968"/>
      </c:barChart>
      <c:catAx>
        <c:axId val="414702400"/>
        <c:scaling>
          <c:orientation val="minMax"/>
        </c:scaling>
        <c:delete val="0"/>
        <c:axPos val="b"/>
        <c:numFmt formatCode="General" sourceLinked="0"/>
        <c:majorTickMark val="none"/>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3968"/>
        <c:crosses val="autoZero"/>
        <c:auto val="1"/>
        <c:lblAlgn val="ctr"/>
        <c:lblOffset val="100"/>
        <c:noMultiLvlLbl val="0"/>
      </c:catAx>
      <c:valAx>
        <c:axId val="414703968"/>
        <c:scaling>
          <c:orientation val="minMax"/>
          <c:max val="100"/>
          <c:min val="0"/>
        </c:scaling>
        <c:delete val="0"/>
        <c:axPos val="l"/>
        <c:majorGridlines>
          <c:spPr>
            <a:ln w="9525" cap="flat" cmpd="sng" algn="ctr">
              <a:no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a:t>Title</a:t>
                </a:r>
              </a:p>
            </c:rich>
          </c:tx>
          <c:layout>
            <c:manualLayout>
              <c:xMode val="edge"/>
              <c:yMode val="edge"/>
              <c:x val="1.6115676642697339E-2"/>
              <c:y val="0.38642630557751345"/>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2400"/>
        <c:crosses val="autoZero"/>
        <c:crossBetween val="between"/>
        <c:majorUnit val="20"/>
      </c:valAx>
      <c:spPr>
        <a:noFill/>
        <a:ln>
          <a:noFill/>
        </a:ln>
        <a:effectLst/>
      </c:spPr>
    </c:plotArea>
    <c:plotVisOnly val="1"/>
    <c:dispBlanksAs val="gap"/>
    <c:showDLblsOverMax val="0"/>
  </c:chart>
  <c:spPr>
    <a:noFill/>
    <a:ln w="9525" cap="flat" cmpd="sng" algn="ctr">
      <a:noFill/>
      <a:prstDash val="solid"/>
    </a:ln>
    <a:effectLst/>
  </c:spPr>
  <c:txPr>
    <a:bodyPr/>
    <a:lstStyle/>
    <a:p>
      <a:pPr>
        <a:defRPr sz="1800">
          <a:latin typeface="Arial" panose="020B0604020202020204" pitchFamily="34" charset="0"/>
          <a:cs typeface="Arial" panose="020B0604020202020204" pitchFamily="34"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60E8-614E-97C5-088A1223A413}"/>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60E8-614E-97C5-088A1223A413}"/>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60E8-614E-97C5-088A1223A413}"/>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7-60E8-614E-97C5-088A1223A413}"/>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9-60E8-614E-97C5-088A1223A413}"/>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B-60E8-614E-97C5-088A1223A413}"/>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D-60E8-614E-97C5-088A1223A413}"/>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0F-60E8-614E-97C5-088A1223A413}"/>
              </c:ext>
            </c:extLst>
          </c:dPt>
          <c:dPt>
            <c:idx val="11"/>
            <c:invertIfNegative val="0"/>
            <c:bubble3D val="0"/>
            <c:spPr>
              <a:solidFill>
                <a:schemeClr val="accent5"/>
              </a:solidFill>
              <a:ln>
                <a:noFill/>
              </a:ln>
              <a:effectLst/>
            </c:spPr>
            <c:extLst>
              <c:ext xmlns:c16="http://schemas.microsoft.com/office/drawing/2014/chart" uri="{C3380CC4-5D6E-409C-BE32-E72D297353CC}">
                <c16:uniqueId val="{00000011-60E8-614E-97C5-088A1223A413}"/>
              </c:ext>
            </c:extLst>
          </c:dPt>
          <c:dPt>
            <c:idx val="12"/>
            <c:invertIfNegative val="0"/>
            <c:bubble3D val="0"/>
            <c:spPr>
              <a:solidFill>
                <a:schemeClr val="accent5"/>
              </a:solidFill>
              <a:ln>
                <a:noFill/>
              </a:ln>
              <a:effectLst/>
            </c:spPr>
            <c:extLst>
              <c:ext xmlns:c16="http://schemas.microsoft.com/office/drawing/2014/chart" uri="{C3380CC4-5D6E-409C-BE32-E72D297353CC}">
                <c16:uniqueId val="{00000013-60E8-614E-97C5-088A1223A413}"/>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15-60E8-614E-97C5-088A1223A413}"/>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17-60E8-614E-97C5-088A1223A413}"/>
              </c:ext>
            </c:extLst>
          </c:dPt>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9.6</c:v>
                </c:pt>
                <c:pt idx="2">
                  <c:v>7.4</c:v>
                </c:pt>
                <c:pt idx="3">
                  <c:v>11.7</c:v>
                </c:pt>
                <c:pt idx="5">
                  <c:v>8.1</c:v>
                </c:pt>
                <c:pt idx="6">
                  <c:v>9.6</c:v>
                </c:pt>
                <c:pt idx="7">
                  <c:v>10.1</c:v>
                </c:pt>
                <c:pt idx="8">
                  <c:v>10.5</c:v>
                </c:pt>
                <c:pt idx="10">
                  <c:v>10.5</c:v>
                </c:pt>
                <c:pt idx="11">
                  <c:v>9.6999999999999993</c:v>
                </c:pt>
                <c:pt idx="12">
                  <c:v>9</c:v>
                </c:pt>
              </c:numCache>
            </c:numRef>
          </c:val>
          <c:extLst>
            <c:ext xmlns:c16="http://schemas.microsoft.com/office/drawing/2014/chart" uri="{C3380CC4-5D6E-409C-BE32-E72D297353CC}">
              <c16:uniqueId val="{00000018-60E8-614E-97C5-088A1223A413}"/>
            </c:ext>
          </c:extLst>
        </c:ser>
        <c:dLbls>
          <c:showLegendKey val="0"/>
          <c:showVal val="0"/>
          <c:showCatName val="0"/>
          <c:showSerName val="0"/>
          <c:showPercent val="0"/>
          <c:showBubbleSize val="0"/>
        </c:dLbls>
        <c:gapWidth val="34"/>
        <c:overlap val="100"/>
        <c:axId val="414702400"/>
        <c:axId val="414703968"/>
      </c:barChart>
      <c:catAx>
        <c:axId val="414702400"/>
        <c:scaling>
          <c:orientation val="minMax"/>
        </c:scaling>
        <c:delete val="0"/>
        <c:axPos val="b"/>
        <c:numFmt formatCode="General" sourceLinked="0"/>
        <c:majorTickMark val="none"/>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3968"/>
        <c:crosses val="autoZero"/>
        <c:auto val="1"/>
        <c:lblAlgn val="ctr"/>
        <c:lblOffset val="100"/>
        <c:noMultiLvlLbl val="0"/>
      </c:catAx>
      <c:valAx>
        <c:axId val="414703968"/>
        <c:scaling>
          <c:orientation val="minMax"/>
          <c:max val="100"/>
          <c:min val="0"/>
        </c:scaling>
        <c:delete val="0"/>
        <c:axPos val="l"/>
        <c:majorGridlines>
          <c:spPr>
            <a:ln w="9525" cap="flat" cmpd="sng" algn="ctr">
              <a:no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a:t>Title</a:t>
                </a:r>
              </a:p>
            </c:rich>
          </c:tx>
          <c:layout>
            <c:manualLayout>
              <c:xMode val="edge"/>
              <c:yMode val="edge"/>
              <c:x val="1.6115676642697339E-2"/>
              <c:y val="0.38642630557751345"/>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2400"/>
        <c:crosses val="autoZero"/>
        <c:crossBetween val="between"/>
        <c:majorUnit val="20"/>
      </c:valAx>
      <c:spPr>
        <a:noFill/>
        <a:ln>
          <a:noFill/>
        </a:ln>
        <a:effectLst/>
      </c:spPr>
    </c:plotArea>
    <c:plotVisOnly val="1"/>
    <c:dispBlanksAs val="gap"/>
    <c:showDLblsOverMax val="0"/>
  </c:chart>
  <c:spPr>
    <a:noFill/>
    <a:ln w="9525" cap="flat" cmpd="sng" algn="ctr">
      <a:noFill/>
      <a:prstDash val="solid"/>
    </a:ln>
    <a:effectLst/>
  </c:spPr>
  <c:txPr>
    <a:bodyPr/>
    <a:lstStyle/>
    <a:p>
      <a:pPr>
        <a:defRPr sz="1800">
          <a:latin typeface="Arial" panose="020B0604020202020204" pitchFamily="34" charset="0"/>
          <a:cs typeface="Arial" panose="020B0604020202020204" pitchFamily="34" charset="0"/>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60E8-614E-97C5-088A1223A413}"/>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60E8-614E-97C5-088A1223A413}"/>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60E8-614E-97C5-088A1223A413}"/>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7-60E8-614E-97C5-088A1223A413}"/>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9-60E8-614E-97C5-088A1223A413}"/>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B-60E8-614E-97C5-088A1223A413}"/>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D-60E8-614E-97C5-088A1223A413}"/>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0F-60E8-614E-97C5-088A1223A413}"/>
              </c:ext>
            </c:extLst>
          </c:dPt>
          <c:dPt>
            <c:idx val="11"/>
            <c:invertIfNegative val="0"/>
            <c:bubble3D val="0"/>
            <c:spPr>
              <a:solidFill>
                <a:schemeClr val="accent5"/>
              </a:solidFill>
              <a:ln>
                <a:noFill/>
              </a:ln>
              <a:effectLst/>
            </c:spPr>
            <c:extLst>
              <c:ext xmlns:c16="http://schemas.microsoft.com/office/drawing/2014/chart" uri="{C3380CC4-5D6E-409C-BE32-E72D297353CC}">
                <c16:uniqueId val="{00000011-60E8-614E-97C5-088A1223A413}"/>
              </c:ext>
            </c:extLst>
          </c:dPt>
          <c:dPt>
            <c:idx val="12"/>
            <c:invertIfNegative val="0"/>
            <c:bubble3D val="0"/>
            <c:spPr>
              <a:solidFill>
                <a:schemeClr val="accent5"/>
              </a:solidFill>
              <a:ln>
                <a:noFill/>
              </a:ln>
              <a:effectLst/>
            </c:spPr>
            <c:extLst>
              <c:ext xmlns:c16="http://schemas.microsoft.com/office/drawing/2014/chart" uri="{C3380CC4-5D6E-409C-BE32-E72D297353CC}">
                <c16:uniqueId val="{00000013-60E8-614E-97C5-088A1223A413}"/>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15-60E8-614E-97C5-088A1223A413}"/>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17-60E8-614E-97C5-088A1223A413}"/>
              </c:ext>
            </c:extLst>
          </c:dPt>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10.6</c:v>
                </c:pt>
                <c:pt idx="2">
                  <c:v>5.4</c:v>
                </c:pt>
                <c:pt idx="3">
                  <c:v>15.6</c:v>
                </c:pt>
                <c:pt idx="5">
                  <c:v>10.8</c:v>
                </c:pt>
                <c:pt idx="6">
                  <c:v>11.8</c:v>
                </c:pt>
                <c:pt idx="7">
                  <c:v>10.3</c:v>
                </c:pt>
                <c:pt idx="8">
                  <c:v>9.1999999999999993</c:v>
                </c:pt>
                <c:pt idx="10">
                  <c:v>10</c:v>
                </c:pt>
                <c:pt idx="11">
                  <c:v>10.6</c:v>
                </c:pt>
                <c:pt idx="12">
                  <c:v>10.1</c:v>
                </c:pt>
              </c:numCache>
            </c:numRef>
          </c:val>
          <c:extLst>
            <c:ext xmlns:c16="http://schemas.microsoft.com/office/drawing/2014/chart" uri="{C3380CC4-5D6E-409C-BE32-E72D297353CC}">
              <c16:uniqueId val="{00000018-60E8-614E-97C5-088A1223A413}"/>
            </c:ext>
          </c:extLst>
        </c:ser>
        <c:dLbls>
          <c:showLegendKey val="0"/>
          <c:showVal val="0"/>
          <c:showCatName val="0"/>
          <c:showSerName val="0"/>
          <c:showPercent val="0"/>
          <c:showBubbleSize val="0"/>
        </c:dLbls>
        <c:gapWidth val="34"/>
        <c:overlap val="100"/>
        <c:axId val="414702400"/>
        <c:axId val="414703968"/>
      </c:barChart>
      <c:catAx>
        <c:axId val="414702400"/>
        <c:scaling>
          <c:orientation val="minMax"/>
        </c:scaling>
        <c:delete val="0"/>
        <c:axPos val="b"/>
        <c:numFmt formatCode="General" sourceLinked="0"/>
        <c:majorTickMark val="none"/>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3968"/>
        <c:crosses val="autoZero"/>
        <c:auto val="1"/>
        <c:lblAlgn val="ctr"/>
        <c:lblOffset val="100"/>
        <c:noMultiLvlLbl val="0"/>
      </c:catAx>
      <c:valAx>
        <c:axId val="414703968"/>
        <c:scaling>
          <c:orientation val="minMax"/>
          <c:max val="100"/>
          <c:min val="0"/>
        </c:scaling>
        <c:delete val="0"/>
        <c:axPos val="l"/>
        <c:majorGridlines>
          <c:spPr>
            <a:ln w="9525" cap="flat" cmpd="sng" algn="ctr">
              <a:no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a:t>Title</a:t>
                </a:r>
              </a:p>
            </c:rich>
          </c:tx>
          <c:layout>
            <c:manualLayout>
              <c:xMode val="edge"/>
              <c:yMode val="edge"/>
              <c:x val="1.6115676642697339E-2"/>
              <c:y val="0.38642630557751345"/>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2400"/>
        <c:crosses val="autoZero"/>
        <c:crossBetween val="between"/>
        <c:majorUnit val="20"/>
      </c:valAx>
      <c:spPr>
        <a:noFill/>
        <a:ln>
          <a:noFill/>
        </a:ln>
        <a:effectLst/>
      </c:spPr>
    </c:plotArea>
    <c:plotVisOnly val="1"/>
    <c:dispBlanksAs val="gap"/>
    <c:showDLblsOverMax val="0"/>
  </c:chart>
  <c:spPr>
    <a:noFill/>
    <a:ln w="9525" cap="flat" cmpd="sng" algn="ctr">
      <a:noFill/>
      <a:prstDash val="solid"/>
    </a:ln>
    <a:effectLst/>
  </c:spPr>
  <c:txPr>
    <a:bodyPr/>
    <a:lstStyle/>
    <a:p>
      <a:pPr>
        <a:defRPr sz="1800">
          <a:latin typeface="Arial" panose="020B0604020202020204" pitchFamily="34" charset="0"/>
          <a:cs typeface="Arial" panose="020B0604020202020204" pitchFamily="34" charset="0"/>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60E8-614E-97C5-088A1223A413}"/>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60E8-614E-97C5-088A1223A413}"/>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60E8-614E-97C5-088A1223A413}"/>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7-60E8-614E-97C5-088A1223A413}"/>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9-60E8-614E-97C5-088A1223A413}"/>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B-60E8-614E-97C5-088A1223A413}"/>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D-60E8-614E-97C5-088A1223A413}"/>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0F-60E8-614E-97C5-088A1223A413}"/>
              </c:ext>
            </c:extLst>
          </c:dPt>
          <c:dPt>
            <c:idx val="11"/>
            <c:invertIfNegative val="0"/>
            <c:bubble3D val="0"/>
            <c:spPr>
              <a:solidFill>
                <a:schemeClr val="accent5"/>
              </a:solidFill>
              <a:ln>
                <a:noFill/>
              </a:ln>
              <a:effectLst/>
            </c:spPr>
            <c:extLst>
              <c:ext xmlns:c16="http://schemas.microsoft.com/office/drawing/2014/chart" uri="{C3380CC4-5D6E-409C-BE32-E72D297353CC}">
                <c16:uniqueId val="{00000011-60E8-614E-97C5-088A1223A413}"/>
              </c:ext>
            </c:extLst>
          </c:dPt>
          <c:dPt>
            <c:idx val="12"/>
            <c:invertIfNegative val="0"/>
            <c:bubble3D val="0"/>
            <c:spPr>
              <a:solidFill>
                <a:schemeClr val="accent5"/>
              </a:solidFill>
              <a:ln>
                <a:noFill/>
              </a:ln>
              <a:effectLst/>
            </c:spPr>
            <c:extLst>
              <c:ext xmlns:c16="http://schemas.microsoft.com/office/drawing/2014/chart" uri="{C3380CC4-5D6E-409C-BE32-E72D297353CC}">
                <c16:uniqueId val="{00000013-60E8-614E-97C5-088A1223A413}"/>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15-60E8-614E-97C5-088A1223A413}"/>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17-60E8-614E-97C5-088A1223A413}"/>
              </c:ext>
            </c:extLst>
          </c:dPt>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20</c:v>
                </c:pt>
                <c:pt idx="2">
                  <c:v>19.600000000000001</c:v>
                </c:pt>
                <c:pt idx="3">
                  <c:v>20.2</c:v>
                </c:pt>
                <c:pt idx="5">
                  <c:v>20.2</c:v>
                </c:pt>
                <c:pt idx="6">
                  <c:v>18.7</c:v>
                </c:pt>
                <c:pt idx="7">
                  <c:v>20.6</c:v>
                </c:pt>
                <c:pt idx="8">
                  <c:v>20.399999999999999</c:v>
                </c:pt>
                <c:pt idx="10">
                  <c:v>21.1</c:v>
                </c:pt>
                <c:pt idx="11">
                  <c:v>26.2</c:v>
                </c:pt>
                <c:pt idx="12">
                  <c:v>17.7</c:v>
                </c:pt>
              </c:numCache>
            </c:numRef>
          </c:val>
          <c:extLst>
            <c:ext xmlns:c16="http://schemas.microsoft.com/office/drawing/2014/chart" uri="{C3380CC4-5D6E-409C-BE32-E72D297353CC}">
              <c16:uniqueId val="{00000018-60E8-614E-97C5-088A1223A413}"/>
            </c:ext>
          </c:extLst>
        </c:ser>
        <c:dLbls>
          <c:showLegendKey val="0"/>
          <c:showVal val="0"/>
          <c:showCatName val="0"/>
          <c:showSerName val="0"/>
          <c:showPercent val="0"/>
          <c:showBubbleSize val="0"/>
        </c:dLbls>
        <c:gapWidth val="34"/>
        <c:overlap val="100"/>
        <c:axId val="414702400"/>
        <c:axId val="414703968"/>
      </c:barChart>
      <c:catAx>
        <c:axId val="414702400"/>
        <c:scaling>
          <c:orientation val="minMax"/>
        </c:scaling>
        <c:delete val="0"/>
        <c:axPos val="b"/>
        <c:numFmt formatCode="General" sourceLinked="0"/>
        <c:majorTickMark val="none"/>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3968"/>
        <c:crosses val="autoZero"/>
        <c:auto val="1"/>
        <c:lblAlgn val="ctr"/>
        <c:lblOffset val="100"/>
        <c:noMultiLvlLbl val="0"/>
      </c:catAx>
      <c:valAx>
        <c:axId val="414703968"/>
        <c:scaling>
          <c:orientation val="minMax"/>
          <c:max val="100"/>
          <c:min val="0"/>
        </c:scaling>
        <c:delete val="0"/>
        <c:axPos val="l"/>
        <c:majorGridlines>
          <c:spPr>
            <a:ln w="9525" cap="flat" cmpd="sng" algn="ctr">
              <a:no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a:t>Title</a:t>
                </a:r>
              </a:p>
            </c:rich>
          </c:tx>
          <c:layout>
            <c:manualLayout>
              <c:xMode val="edge"/>
              <c:yMode val="edge"/>
              <c:x val="1.6115676642697339E-2"/>
              <c:y val="0.38642630557751345"/>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2400"/>
        <c:crosses val="autoZero"/>
        <c:crossBetween val="between"/>
        <c:majorUnit val="20"/>
      </c:valAx>
      <c:spPr>
        <a:noFill/>
        <a:ln>
          <a:noFill/>
        </a:ln>
        <a:effectLst/>
      </c:spPr>
    </c:plotArea>
    <c:plotVisOnly val="1"/>
    <c:dispBlanksAs val="gap"/>
    <c:showDLblsOverMax val="0"/>
  </c:chart>
  <c:spPr>
    <a:noFill/>
    <a:ln w="9525" cap="flat" cmpd="sng" algn="ctr">
      <a:noFill/>
      <a:prstDash val="solid"/>
    </a:ln>
    <a:effectLst/>
  </c:spPr>
  <c:txPr>
    <a:bodyPr/>
    <a:lstStyle/>
    <a:p>
      <a:pPr>
        <a:defRPr sz="1800">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60E8-614E-97C5-088A1223A413}"/>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60E8-614E-97C5-088A1223A413}"/>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60E8-614E-97C5-088A1223A413}"/>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7-60E8-614E-97C5-088A1223A413}"/>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9-60E8-614E-97C5-088A1223A413}"/>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B-60E8-614E-97C5-088A1223A413}"/>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D-60E8-614E-97C5-088A1223A413}"/>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0F-60E8-614E-97C5-088A1223A413}"/>
              </c:ext>
            </c:extLst>
          </c:dPt>
          <c:dPt>
            <c:idx val="11"/>
            <c:invertIfNegative val="0"/>
            <c:bubble3D val="0"/>
            <c:spPr>
              <a:solidFill>
                <a:schemeClr val="accent5"/>
              </a:solidFill>
              <a:ln>
                <a:noFill/>
              </a:ln>
              <a:effectLst/>
            </c:spPr>
            <c:extLst>
              <c:ext xmlns:c16="http://schemas.microsoft.com/office/drawing/2014/chart" uri="{C3380CC4-5D6E-409C-BE32-E72D297353CC}">
                <c16:uniqueId val="{00000011-60E8-614E-97C5-088A1223A413}"/>
              </c:ext>
            </c:extLst>
          </c:dPt>
          <c:dPt>
            <c:idx val="12"/>
            <c:invertIfNegative val="0"/>
            <c:bubble3D val="0"/>
            <c:spPr>
              <a:solidFill>
                <a:schemeClr val="accent5"/>
              </a:solidFill>
              <a:ln>
                <a:noFill/>
              </a:ln>
              <a:effectLst/>
            </c:spPr>
            <c:extLst>
              <c:ext xmlns:c16="http://schemas.microsoft.com/office/drawing/2014/chart" uri="{C3380CC4-5D6E-409C-BE32-E72D297353CC}">
                <c16:uniqueId val="{00000013-60E8-614E-97C5-088A1223A413}"/>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15-60E8-614E-97C5-088A1223A413}"/>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17-60E8-614E-97C5-088A1223A413}"/>
              </c:ext>
            </c:extLst>
          </c:dPt>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16</c:v>
                </c:pt>
                <c:pt idx="2">
                  <c:v>15.5</c:v>
                </c:pt>
                <c:pt idx="3">
                  <c:v>16.600000000000001</c:v>
                </c:pt>
                <c:pt idx="5">
                  <c:v>16.8</c:v>
                </c:pt>
                <c:pt idx="6">
                  <c:v>15.5</c:v>
                </c:pt>
                <c:pt idx="7">
                  <c:v>15.9</c:v>
                </c:pt>
                <c:pt idx="8">
                  <c:v>16</c:v>
                </c:pt>
                <c:pt idx="10">
                  <c:v>17.2</c:v>
                </c:pt>
                <c:pt idx="11">
                  <c:v>18.399999999999999</c:v>
                </c:pt>
                <c:pt idx="12">
                  <c:v>15.2</c:v>
                </c:pt>
              </c:numCache>
            </c:numRef>
          </c:val>
          <c:extLst>
            <c:ext xmlns:c16="http://schemas.microsoft.com/office/drawing/2014/chart" uri="{C3380CC4-5D6E-409C-BE32-E72D297353CC}">
              <c16:uniqueId val="{00000018-60E8-614E-97C5-088A1223A413}"/>
            </c:ext>
          </c:extLst>
        </c:ser>
        <c:dLbls>
          <c:showLegendKey val="0"/>
          <c:showVal val="0"/>
          <c:showCatName val="0"/>
          <c:showSerName val="0"/>
          <c:showPercent val="0"/>
          <c:showBubbleSize val="0"/>
        </c:dLbls>
        <c:gapWidth val="34"/>
        <c:overlap val="100"/>
        <c:axId val="414702400"/>
        <c:axId val="414703968"/>
      </c:barChart>
      <c:catAx>
        <c:axId val="414702400"/>
        <c:scaling>
          <c:orientation val="minMax"/>
        </c:scaling>
        <c:delete val="0"/>
        <c:axPos val="b"/>
        <c:numFmt formatCode="General" sourceLinked="0"/>
        <c:majorTickMark val="none"/>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3968"/>
        <c:crosses val="autoZero"/>
        <c:auto val="1"/>
        <c:lblAlgn val="ctr"/>
        <c:lblOffset val="100"/>
        <c:noMultiLvlLbl val="0"/>
      </c:catAx>
      <c:valAx>
        <c:axId val="414703968"/>
        <c:scaling>
          <c:orientation val="minMax"/>
          <c:max val="100"/>
          <c:min val="0"/>
        </c:scaling>
        <c:delete val="0"/>
        <c:axPos val="l"/>
        <c:majorGridlines>
          <c:spPr>
            <a:ln w="9525" cap="flat" cmpd="sng" algn="ctr">
              <a:no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a:t>Title</a:t>
                </a:r>
              </a:p>
            </c:rich>
          </c:tx>
          <c:layout>
            <c:manualLayout>
              <c:xMode val="edge"/>
              <c:yMode val="edge"/>
              <c:x val="1.6115676642697339E-2"/>
              <c:y val="0.38642630557751345"/>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2400"/>
        <c:crosses val="autoZero"/>
        <c:crossBetween val="between"/>
        <c:majorUnit val="20"/>
      </c:valAx>
      <c:spPr>
        <a:noFill/>
        <a:ln>
          <a:noFill/>
        </a:ln>
        <a:effectLst/>
      </c:spPr>
    </c:plotArea>
    <c:plotVisOnly val="1"/>
    <c:dispBlanksAs val="gap"/>
    <c:showDLblsOverMax val="0"/>
  </c:chart>
  <c:spPr>
    <a:noFill/>
    <a:ln w="9525" cap="flat" cmpd="sng" algn="ctr">
      <a:noFill/>
      <a:prstDash val="solid"/>
    </a:ln>
    <a:effectLst/>
  </c:spPr>
  <c:txPr>
    <a:bodyPr/>
    <a:lstStyle/>
    <a:p>
      <a:pPr>
        <a:defRPr sz="18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60E8-614E-97C5-088A1223A413}"/>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60E8-614E-97C5-088A1223A413}"/>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60E8-614E-97C5-088A1223A413}"/>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7-60E8-614E-97C5-088A1223A413}"/>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9-60E8-614E-97C5-088A1223A413}"/>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B-60E8-614E-97C5-088A1223A413}"/>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D-60E8-614E-97C5-088A1223A413}"/>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0F-60E8-614E-97C5-088A1223A413}"/>
              </c:ext>
            </c:extLst>
          </c:dPt>
          <c:dPt>
            <c:idx val="11"/>
            <c:invertIfNegative val="0"/>
            <c:bubble3D val="0"/>
            <c:spPr>
              <a:solidFill>
                <a:schemeClr val="accent5"/>
              </a:solidFill>
              <a:ln>
                <a:noFill/>
              </a:ln>
              <a:effectLst/>
            </c:spPr>
            <c:extLst>
              <c:ext xmlns:c16="http://schemas.microsoft.com/office/drawing/2014/chart" uri="{C3380CC4-5D6E-409C-BE32-E72D297353CC}">
                <c16:uniqueId val="{00000011-60E8-614E-97C5-088A1223A413}"/>
              </c:ext>
            </c:extLst>
          </c:dPt>
          <c:dPt>
            <c:idx val="12"/>
            <c:invertIfNegative val="0"/>
            <c:bubble3D val="0"/>
            <c:spPr>
              <a:solidFill>
                <a:schemeClr val="accent5"/>
              </a:solidFill>
              <a:ln>
                <a:noFill/>
              </a:ln>
              <a:effectLst/>
            </c:spPr>
            <c:extLst>
              <c:ext xmlns:c16="http://schemas.microsoft.com/office/drawing/2014/chart" uri="{C3380CC4-5D6E-409C-BE32-E72D297353CC}">
                <c16:uniqueId val="{00000013-60E8-614E-97C5-088A1223A413}"/>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15-60E8-614E-97C5-088A1223A413}"/>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17-60E8-614E-97C5-088A1223A413}"/>
              </c:ext>
            </c:extLst>
          </c:dPt>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41.5</c:v>
                </c:pt>
                <c:pt idx="2">
                  <c:v>42.4</c:v>
                </c:pt>
                <c:pt idx="3">
                  <c:v>40.4</c:v>
                </c:pt>
                <c:pt idx="5">
                  <c:v>15.9</c:v>
                </c:pt>
                <c:pt idx="6">
                  <c:v>25</c:v>
                </c:pt>
                <c:pt idx="7">
                  <c:v>47.9</c:v>
                </c:pt>
                <c:pt idx="8">
                  <c:v>61.4</c:v>
                </c:pt>
                <c:pt idx="10">
                  <c:v>32.799999999999997</c:v>
                </c:pt>
                <c:pt idx="11">
                  <c:v>35.799999999999997</c:v>
                </c:pt>
                <c:pt idx="12">
                  <c:v>45.2</c:v>
                </c:pt>
              </c:numCache>
            </c:numRef>
          </c:val>
          <c:extLst>
            <c:ext xmlns:c16="http://schemas.microsoft.com/office/drawing/2014/chart" uri="{C3380CC4-5D6E-409C-BE32-E72D297353CC}">
              <c16:uniqueId val="{00000018-60E8-614E-97C5-088A1223A413}"/>
            </c:ext>
          </c:extLst>
        </c:ser>
        <c:dLbls>
          <c:showLegendKey val="0"/>
          <c:showVal val="0"/>
          <c:showCatName val="0"/>
          <c:showSerName val="0"/>
          <c:showPercent val="0"/>
          <c:showBubbleSize val="0"/>
        </c:dLbls>
        <c:gapWidth val="34"/>
        <c:overlap val="100"/>
        <c:axId val="414702400"/>
        <c:axId val="414703968"/>
      </c:barChart>
      <c:catAx>
        <c:axId val="414702400"/>
        <c:scaling>
          <c:orientation val="minMax"/>
        </c:scaling>
        <c:delete val="0"/>
        <c:axPos val="b"/>
        <c:numFmt formatCode="General" sourceLinked="0"/>
        <c:majorTickMark val="none"/>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3968"/>
        <c:crosses val="autoZero"/>
        <c:auto val="1"/>
        <c:lblAlgn val="ctr"/>
        <c:lblOffset val="100"/>
        <c:noMultiLvlLbl val="0"/>
      </c:catAx>
      <c:valAx>
        <c:axId val="414703968"/>
        <c:scaling>
          <c:orientation val="minMax"/>
          <c:max val="100"/>
          <c:min val="0"/>
        </c:scaling>
        <c:delete val="0"/>
        <c:axPos val="l"/>
        <c:majorGridlines>
          <c:spPr>
            <a:ln w="9525" cap="flat" cmpd="sng" algn="ctr">
              <a:no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a:t>Title</a:t>
                </a:r>
              </a:p>
            </c:rich>
          </c:tx>
          <c:layout>
            <c:manualLayout>
              <c:xMode val="edge"/>
              <c:yMode val="edge"/>
              <c:x val="1.6115676642697339E-2"/>
              <c:y val="0.38642630557751345"/>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2400"/>
        <c:crosses val="autoZero"/>
        <c:crossBetween val="between"/>
        <c:majorUnit val="20"/>
      </c:valAx>
      <c:spPr>
        <a:noFill/>
        <a:ln>
          <a:noFill/>
        </a:ln>
        <a:effectLst/>
      </c:spPr>
    </c:plotArea>
    <c:plotVisOnly val="1"/>
    <c:dispBlanksAs val="gap"/>
    <c:showDLblsOverMax val="0"/>
  </c:chart>
  <c:spPr>
    <a:noFill/>
    <a:ln w="9525" cap="flat" cmpd="sng" algn="ctr">
      <a:noFill/>
      <a:prstDash val="solid"/>
    </a:ln>
    <a:effectLst/>
  </c:spPr>
  <c:txPr>
    <a:bodyPr/>
    <a:lstStyle/>
    <a:p>
      <a:pPr>
        <a:defRPr sz="1800">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60E8-614E-97C5-088A1223A413}"/>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60E8-614E-97C5-088A1223A413}"/>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60E8-614E-97C5-088A1223A413}"/>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7-60E8-614E-97C5-088A1223A413}"/>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9-60E8-614E-97C5-088A1223A413}"/>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B-60E8-614E-97C5-088A1223A413}"/>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D-60E8-614E-97C5-088A1223A413}"/>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0F-60E8-614E-97C5-088A1223A413}"/>
              </c:ext>
            </c:extLst>
          </c:dPt>
          <c:dPt>
            <c:idx val="11"/>
            <c:invertIfNegative val="0"/>
            <c:bubble3D val="0"/>
            <c:spPr>
              <a:solidFill>
                <a:schemeClr val="accent5"/>
              </a:solidFill>
              <a:ln>
                <a:noFill/>
              </a:ln>
              <a:effectLst/>
            </c:spPr>
            <c:extLst>
              <c:ext xmlns:c16="http://schemas.microsoft.com/office/drawing/2014/chart" uri="{C3380CC4-5D6E-409C-BE32-E72D297353CC}">
                <c16:uniqueId val="{00000011-60E8-614E-97C5-088A1223A413}"/>
              </c:ext>
            </c:extLst>
          </c:dPt>
          <c:dPt>
            <c:idx val="12"/>
            <c:invertIfNegative val="0"/>
            <c:bubble3D val="0"/>
            <c:spPr>
              <a:solidFill>
                <a:schemeClr val="accent5"/>
              </a:solidFill>
              <a:ln>
                <a:noFill/>
              </a:ln>
              <a:effectLst/>
            </c:spPr>
            <c:extLst>
              <c:ext xmlns:c16="http://schemas.microsoft.com/office/drawing/2014/chart" uri="{C3380CC4-5D6E-409C-BE32-E72D297353CC}">
                <c16:uniqueId val="{00000013-60E8-614E-97C5-088A1223A413}"/>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15-60E8-614E-97C5-088A1223A413}"/>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17-60E8-614E-97C5-088A1223A413}"/>
              </c:ext>
            </c:extLst>
          </c:dPt>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31.5</c:v>
                </c:pt>
                <c:pt idx="2">
                  <c:v>25.3</c:v>
                </c:pt>
                <c:pt idx="3">
                  <c:v>38.200000000000003</c:v>
                </c:pt>
                <c:pt idx="5">
                  <c:v>30.3</c:v>
                </c:pt>
                <c:pt idx="6">
                  <c:v>32</c:v>
                </c:pt>
                <c:pt idx="7">
                  <c:v>31.6</c:v>
                </c:pt>
                <c:pt idx="8">
                  <c:v>32.299999999999997</c:v>
                </c:pt>
                <c:pt idx="10">
                  <c:v>27</c:v>
                </c:pt>
                <c:pt idx="11">
                  <c:v>36.4</c:v>
                </c:pt>
                <c:pt idx="12">
                  <c:v>30.3</c:v>
                </c:pt>
              </c:numCache>
            </c:numRef>
          </c:val>
          <c:extLst>
            <c:ext xmlns:c16="http://schemas.microsoft.com/office/drawing/2014/chart" uri="{C3380CC4-5D6E-409C-BE32-E72D297353CC}">
              <c16:uniqueId val="{00000018-60E8-614E-97C5-088A1223A413}"/>
            </c:ext>
          </c:extLst>
        </c:ser>
        <c:dLbls>
          <c:showLegendKey val="0"/>
          <c:showVal val="0"/>
          <c:showCatName val="0"/>
          <c:showSerName val="0"/>
          <c:showPercent val="0"/>
          <c:showBubbleSize val="0"/>
        </c:dLbls>
        <c:gapWidth val="34"/>
        <c:overlap val="100"/>
        <c:axId val="414702400"/>
        <c:axId val="414703968"/>
      </c:barChart>
      <c:catAx>
        <c:axId val="414702400"/>
        <c:scaling>
          <c:orientation val="minMax"/>
        </c:scaling>
        <c:delete val="0"/>
        <c:axPos val="b"/>
        <c:numFmt formatCode="General" sourceLinked="0"/>
        <c:majorTickMark val="none"/>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3968"/>
        <c:crosses val="autoZero"/>
        <c:auto val="1"/>
        <c:lblAlgn val="ctr"/>
        <c:lblOffset val="100"/>
        <c:noMultiLvlLbl val="0"/>
      </c:catAx>
      <c:valAx>
        <c:axId val="414703968"/>
        <c:scaling>
          <c:orientation val="minMax"/>
          <c:max val="100"/>
          <c:min val="0"/>
        </c:scaling>
        <c:delete val="0"/>
        <c:axPos val="l"/>
        <c:majorGridlines>
          <c:spPr>
            <a:ln w="9525" cap="flat" cmpd="sng" algn="ctr">
              <a:no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a:t>Title</a:t>
                </a:r>
              </a:p>
            </c:rich>
          </c:tx>
          <c:layout>
            <c:manualLayout>
              <c:xMode val="edge"/>
              <c:yMode val="edge"/>
              <c:x val="1.6115676642697339E-2"/>
              <c:y val="0.38642630557751345"/>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2400"/>
        <c:crosses val="autoZero"/>
        <c:crossBetween val="between"/>
        <c:majorUnit val="20"/>
      </c:valAx>
      <c:spPr>
        <a:noFill/>
        <a:ln>
          <a:noFill/>
        </a:ln>
        <a:effectLst/>
      </c:spPr>
    </c:plotArea>
    <c:plotVisOnly val="1"/>
    <c:dispBlanksAs val="gap"/>
    <c:showDLblsOverMax val="0"/>
  </c:chart>
  <c:spPr>
    <a:noFill/>
    <a:ln w="9525" cap="flat" cmpd="sng" algn="ctr">
      <a:noFill/>
      <a:prstDash val="solid"/>
    </a:ln>
    <a:effectLst/>
  </c:spPr>
  <c:txPr>
    <a:bodyPr/>
    <a:lstStyle/>
    <a:p>
      <a:pPr>
        <a:defRPr sz="1800">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60E8-614E-97C5-088A1223A413}"/>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60E8-614E-97C5-088A1223A413}"/>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60E8-614E-97C5-088A1223A413}"/>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7-60E8-614E-97C5-088A1223A413}"/>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9-60E8-614E-97C5-088A1223A413}"/>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B-60E8-614E-97C5-088A1223A413}"/>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D-60E8-614E-97C5-088A1223A413}"/>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0F-60E8-614E-97C5-088A1223A413}"/>
              </c:ext>
            </c:extLst>
          </c:dPt>
          <c:dPt>
            <c:idx val="11"/>
            <c:invertIfNegative val="0"/>
            <c:bubble3D val="0"/>
            <c:spPr>
              <a:solidFill>
                <a:schemeClr val="accent5"/>
              </a:solidFill>
              <a:ln>
                <a:noFill/>
              </a:ln>
              <a:effectLst/>
            </c:spPr>
            <c:extLst>
              <c:ext xmlns:c16="http://schemas.microsoft.com/office/drawing/2014/chart" uri="{C3380CC4-5D6E-409C-BE32-E72D297353CC}">
                <c16:uniqueId val="{00000011-60E8-614E-97C5-088A1223A413}"/>
              </c:ext>
            </c:extLst>
          </c:dPt>
          <c:dPt>
            <c:idx val="12"/>
            <c:invertIfNegative val="0"/>
            <c:bubble3D val="0"/>
            <c:spPr>
              <a:solidFill>
                <a:schemeClr val="accent5"/>
              </a:solidFill>
              <a:ln>
                <a:noFill/>
              </a:ln>
              <a:effectLst/>
            </c:spPr>
            <c:extLst>
              <c:ext xmlns:c16="http://schemas.microsoft.com/office/drawing/2014/chart" uri="{C3380CC4-5D6E-409C-BE32-E72D297353CC}">
                <c16:uniqueId val="{00000013-60E8-614E-97C5-088A1223A413}"/>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15-60E8-614E-97C5-088A1223A413}"/>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17-60E8-614E-97C5-088A1223A413}"/>
              </c:ext>
            </c:extLst>
          </c:dPt>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45.6</c:v>
                </c:pt>
                <c:pt idx="2">
                  <c:v>31.4</c:v>
                </c:pt>
                <c:pt idx="3">
                  <c:v>60.6</c:v>
                </c:pt>
                <c:pt idx="5">
                  <c:v>44.3</c:v>
                </c:pt>
                <c:pt idx="6">
                  <c:v>45.7</c:v>
                </c:pt>
                <c:pt idx="7">
                  <c:v>45.7</c:v>
                </c:pt>
                <c:pt idx="8">
                  <c:v>47.3</c:v>
                </c:pt>
                <c:pt idx="10">
                  <c:v>39.4</c:v>
                </c:pt>
                <c:pt idx="11">
                  <c:v>53.1</c:v>
                </c:pt>
                <c:pt idx="12">
                  <c:v>44.1</c:v>
                </c:pt>
              </c:numCache>
            </c:numRef>
          </c:val>
          <c:extLst>
            <c:ext xmlns:c16="http://schemas.microsoft.com/office/drawing/2014/chart" uri="{C3380CC4-5D6E-409C-BE32-E72D297353CC}">
              <c16:uniqueId val="{00000018-60E8-614E-97C5-088A1223A413}"/>
            </c:ext>
          </c:extLst>
        </c:ser>
        <c:dLbls>
          <c:showLegendKey val="0"/>
          <c:showVal val="0"/>
          <c:showCatName val="0"/>
          <c:showSerName val="0"/>
          <c:showPercent val="0"/>
          <c:showBubbleSize val="0"/>
        </c:dLbls>
        <c:gapWidth val="34"/>
        <c:overlap val="100"/>
        <c:axId val="414702400"/>
        <c:axId val="414703968"/>
      </c:barChart>
      <c:catAx>
        <c:axId val="414702400"/>
        <c:scaling>
          <c:orientation val="minMax"/>
        </c:scaling>
        <c:delete val="0"/>
        <c:axPos val="b"/>
        <c:numFmt formatCode="General" sourceLinked="0"/>
        <c:majorTickMark val="none"/>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3968"/>
        <c:crosses val="autoZero"/>
        <c:auto val="1"/>
        <c:lblAlgn val="ctr"/>
        <c:lblOffset val="100"/>
        <c:noMultiLvlLbl val="0"/>
      </c:catAx>
      <c:valAx>
        <c:axId val="414703968"/>
        <c:scaling>
          <c:orientation val="minMax"/>
          <c:max val="100"/>
          <c:min val="0"/>
        </c:scaling>
        <c:delete val="0"/>
        <c:axPos val="l"/>
        <c:majorGridlines>
          <c:spPr>
            <a:ln w="9525" cap="flat" cmpd="sng" algn="ctr">
              <a:no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a:t>Title</a:t>
                </a:r>
              </a:p>
            </c:rich>
          </c:tx>
          <c:layout>
            <c:manualLayout>
              <c:xMode val="edge"/>
              <c:yMode val="edge"/>
              <c:x val="1.6115676642697339E-2"/>
              <c:y val="0.38642630557751345"/>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2400"/>
        <c:crosses val="autoZero"/>
        <c:crossBetween val="between"/>
        <c:majorUnit val="20"/>
      </c:valAx>
      <c:spPr>
        <a:noFill/>
        <a:ln>
          <a:noFill/>
        </a:ln>
        <a:effectLst/>
      </c:spPr>
    </c:plotArea>
    <c:plotVisOnly val="1"/>
    <c:dispBlanksAs val="gap"/>
    <c:showDLblsOverMax val="0"/>
  </c:chart>
  <c:spPr>
    <a:noFill/>
    <a:ln w="9525" cap="flat" cmpd="sng" algn="ctr">
      <a:noFill/>
      <a:prstDash val="solid"/>
    </a:ln>
    <a:effectLst/>
  </c:spPr>
  <c:txPr>
    <a:bodyPr/>
    <a:lstStyle/>
    <a:p>
      <a:pPr>
        <a:defRPr sz="1800">
          <a:latin typeface="Arial" panose="020B0604020202020204" pitchFamily="34"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60E8-614E-97C5-088A1223A413}"/>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60E8-614E-97C5-088A1223A413}"/>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60E8-614E-97C5-088A1223A413}"/>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7-60E8-614E-97C5-088A1223A413}"/>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9-60E8-614E-97C5-088A1223A413}"/>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B-60E8-614E-97C5-088A1223A413}"/>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D-60E8-614E-97C5-088A1223A413}"/>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0F-60E8-614E-97C5-088A1223A413}"/>
              </c:ext>
            </c:extLst>
          </c:dPt>
          <c:dPt>
            <c:idx val="11"/>
            <c:invertIfNegative val="0"/>
            <c:bubble3D val="0"/>
            <c:spPr>
              <a:solidFill>
                <a:schemeClr val="accent5"/>
              </a:solidFill>
              <a:ln>
                <a:noFill/>
              </a:ln>
              <a:effectLst/>
            </c:spPr>
            <c:extLst>
              <c:ext xmlns:c16="http://schemas.microsoft.com/office/drawing/2014/chart" uri="{C3380CC4-5D6E-409C-BE32-E72D297353CC}">
                <c16:uniqueId val="{00000011-60E8-614E-97C5-088A1223A413}"/>
              </c:ext>
            </c:extLst>
          </c:dPt>
          <c:dPt>
            <c:idx val="12"/>
            <c:invertIfNegative val="0"/>
            <c:bubble3D val="0"/>
            <c:spPr>
              <a:solidFill>
                <a:schemeClr val="accent5"/>
              </a:solidFill>
              <a:ln>
                <a:noFill/>
              </a:ln>
              <a:effectLst/>
            </c:spPr>
            <c:extLst>
              <c:ext xmlns:c16="http://schemas.microsoft.com/office/drawing/2014/chart" uri="{C3380CC4-5D6E-409C-BE32-E72D297353CC}">
                <c16:uniqueId val="{00000013-60E8-614E-97C5-088A1223A413}"/>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15-60E8-614E-97C5-088A1223A413}"/>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17-60E8-614E-97C5-088A1223A413}"/>
              </c:ext>
            </c:extLst>
          </c:dPt>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48.6</c:v>
                </c:pt>
                <c:pt idx="2">
                  <c:v>57.8</c:v>
                </c:pt>
                <c:pt idx="3">
                  <c:v>39.1</c:v>
                </c:pt>
                <c:pt idx="5">
                  <c:v>53.7</c:v>
                </c:pt>
                <c:pt idx="6">
                  <c:v>50.2</c:v>
                </c:pt>
                <c:pt idx="7">
                  <c:v>46.5</c:v>
                </c:pt>
                <c:pt idx="8">
                  <c:v>43.5</c:v>
                </c:pt>
                <c:pt idx="10">
                  <c:v>43.5</c:v>
                </c:pt>
                <c:pt idx="11">
                  <c:v>43.4</c:v>
                </c:pt>
                <c:pt idx="12">
                  <c:v>52.7</c:v>
                </c:pt>
              </c:numCache>
            </c:numRef>
          </c:val>
          <c:extLst>
            <c:ext xmlns:c16="http://schemas.microsoft.com/office/drawing/2014/chart" uri="{C3380CC4-5D6E-409C-BE32-E72D297353CC}">
              <c16:uniqueId val="{00000018-60E8-614E-97C5-088A1223A413}"/>
            </c:ext>
          </c:extLst>
        </c:ser>
        <c:dLbls>
          <c:showLegendKey val="0"/>
          <c:showVal val="0"/>
          <c:showCatName val="0"/>
          <c:showSerName val="0"/>
          <c:showPercent val="0"/>
          <c:showBubbleSize val="0"/>
        </c:dLbls>
        <c:gapWidth val="34"/>
        <c:overlap val="100"/>
        <c:axId val="414702400"/>
        <c:axId val="414703968"/>
      </c:barChart>
      <c:catAx>
        <c:axId val="414702400"/>
        <c:scaling>
          <c:orientation val="minMax"/>
        </c:scaling>
        <c:delete val="0"/>
        <c:axPos val="b"/>
        <c:numFmt formatCode="General" sourceLinked="0"/>
        <c:majorTickMark val="none"/>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3968"/>
        <c:crosses val="autoZero"/>
        <c:auto val="1"/>
        <c:lblAlgn val="ctr"/>
        <c:lblOffset val="100"/>
        <c:noMultiLvlLbl val="0"/>
      </c:catAx>
      <c:valAx>
        <c:axId val="414703968"/>
        <c:scaling>
          <c:orientation val="minMax"/>
          <c:max val="100"/>
          <c:min val="0"/>
        </c:scaling>
        <c:delete val="0"/>
        <c:axPos val="l"/>
        <c:majorGridlines>
          <c:spPr>
            <a:ln w="9525" cap="flat" cmpd="sng" algn="ctr">
              <a:no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a:t>Title</a:t>
                </a:r>
              </a:p>
            </c:rich>
          </c:tx>
          <c:layout>
            <c:manualLayout>
              <c:xMode val="edge"/>
              <c:yMode val="edge"/>
              <c:x val="1.6115676642697339E-2"/>
              <c:y val="0.38642630557751345"/>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2400"/>
        <c:crosses val="autoZero"/>
        <c:crossBetween val="between"/>
        <c:majorUnit val="20"/>
      </c:valAx>
      <c:spPr>
        <a:noFill/>
        <a:ln>
          <a:noFill/>
        </a:ln>
        <a:effectLst/>
      </c:spPr>
    </c:plotArea>
    <c:plotVisOnly val="1"/>
    <c:dispBlanksAs val="gap"/>
    <c:showDLblsOverMax val="0"/>
  </c:chart>
  <c:spPr>
    <a:noFill/>
    <a:ln w="9525" cap="flat" cmpd="sng" algn="ctr">
      <a:noFill/>
      <a:prstDash val="solid"/>
    </a:ln>
    <a:effectLst/>
  </c:spPr>
  <c:txPr>
    <a:bodyPr/>
    <a:lstStyle/>
    <a:p>
      <a:pPr>
        <a:defRPr sz="1800">
          <a:latin typeface="Arial" panose="020B0604020202020204" pitchFamily="34" charset="0"/>
          <a:cs typeface="Arial" panose="020B06040202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60E8-614E-97C5-088A1223A413}"/>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60E8-614E-97C5-088A1223A413}"/>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60E8-614E-97C5-088A1223A413}"/>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7-60E8-614E-97C5-088A1223A413}"/>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9-60E8-614E-97C5-088A1223A413}"/>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B-60E8-614E-97C5-088A1223A413}"/>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D-60E8-614E-97C5-088A1223A413}"/>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0F-60E8-614E-97C5-088A1223A413}"/>
              </c:ext>
            </c:extLst>
          </c:dPt>
          <c:dPt>
            <c:idx val="11"/>
            <c:invertIfNegative val="0"/>
            <c:bubble3D val="0"/>
            <c:spPr>
              <a:solidFill>
                <a:schemeClr val="accent5"/>
              </a:solidFill>
              <a:ln>
                <a:noFill/>
              </a:ln>
              <a:effectLst/>
            </c:spPr>
            <c:extLst>
              <c:ext xmlns:c16="http://schemas.microsoft.com/office/drawing/2014/chart" uri="{C3380CC4-5D6E-409C-BE32-E72D297353CC}">
                <c16:uniqueId val="{00000011-60E8-614E-97C5-088A1223A413}"/>
              </c:ext>
            </c:extLst>
          </c:dPt>
          <c:dPt>
            <c:idx val="12"/>
            <c:invertIfNegative val="0"/>
            <c:bubble3D val="0"/>
            <c:spPr>
              <a:solidFill>
                <a:schemeClr val="accent5"/>
              </a:solidFill>
              <a:ln>
                <a:noFill/>
              </a:ln>
              <a:effectLst/>
            </c:spPr>
            <c:extLst>
              <c:ext xmlns:c16="http://schemas.microsoft.com/office/drawing/2014/chart" uri="{C3380CC4-5D6E-409C-BE32-E72D297353CC}">
                <c16:uniqueId val="{00000013-60E8-614E-97C5-088A1223A413}"/>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15-60E8-614E-97C5-088A1223A413}"/>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17-60E8-614E-97C5-088A1223A413}"/>
              </c:ext>
            </c:extLst>
          </c:dPt>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57.6</c:v>
                </c:pt>
                <c:pt idx="2">
                  <c:v>62.2</c:v>
                </c:pt>
                <c:pt idx="3">
                  <c:v>53</c:v>
                </c:pt>
                <c:pt idx="5">
                  <c:v>63</c:v>
                </c:pt>
                <c:pt idx="6">
                  <c:v>59.2</c:v>
                </c:pt>
                <c:pt idx="7">
                  <c:v>57</c:v>
                </c:pt>
                <c:pt idx="8">
                  <c:v>50.8</c:v>
                </c:pt>
                <c:pt idx="10">
                  <c:v>57.6</c:v>
                </c:pt>
                <c:pt idx="11">
                  <c:v>48.5</c:v>
                </c:pt>
                <c:pt idx="12">
                  <c:v>62.4</c:v>
                </c:pt>
              </c:numCache>
            </c:numRef>
          </c:val>
          <c:extLst>
            <c:ext xmlns:c16="http://schemas.microsoft.com/office/drawing/2014/chart" uri="{C3380CC4-5D6E-409C-BE32-E72D297353CC}">
              <c16:uniqueId val="{00000018-60E8-614E-97C5-088A1223A413}"/>
            </c:ext>
          </c:extLst>
        </c:ser>
        <c:dLbls>
          <c:showLegendKey val="0"/>
          <c:showVal val="0"/>
          <c:showCatName val="0"/>
          <c:showSerName val="0"/>
          <c:showPercent val="0"/>
          <c:showBubbleSize val="0"/>
        </c:dLbls>
        <c:gapWidth val="34"/>
        <c:overlap val="100"/>
        <c:axId val="414702400"/>
        <c:axId val="414703968"/>
      </c:barChart>
      <c:catAx>
        <c:axId val="414702400"/>
        <c:scaling>
          <c:orientation val="minMax"/>
        </c:scaling>
        <c:delete val="0"/>
        <c:axPos val="b"/>
        <c:numFmt formatCode="General" sourceLinked="0"/>
        <c:majorTickMark val="none"/>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3968"/>
        <c:crosses val="autoZero"/>
        <c:auto val="1"/>
        <c:lblAlgn val="ctr"/>
        <c:lblOffset val="100"/>
        <c:noMultiLvlLbl val="0"/>
      </c:catAx>
      <c:valAx>
        <c:axId val="414703968"/>
        <c:scaling>
          <c:orientation val="minMax"/>
          <c:max val="100"/>
          <c:min val="0"/>
        </c:scaling>
        <c:delete val="0"/>
        <c:axPos val="l"/>
        <c:majorGridlines>
          <c:spPr>
            <a:ln w="9525" cap="flat" cmpd="sng" algn="ctr">
              <a:no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a:t>Title</a:t>
                </a:r>
              </a:p>
            </c:rich>
          </c:tx>
          <c:layout>
            <c:manualLayout>
              <c:xMode val="edge"/>
              <c:yMode val="edge"/>
              <c:x val="1.6115676642697339E-2"/>
              <c:y val="0.38642630557751345"/>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2400"/>
        <c:crosses val="autoZero"/>
        <c:crossBetween val="between"/>
        <c:majorUnit val="20"/>
      </c:valAx>
      <c:spPr>
        <a:noFill/>
        <a:ln>
          <a:noFill/>
        </a:ln>
        <a:effectLst/>
      </c:spPr>
    </c:plotArea>
    <c:plotVisOnly val="1"/>
    <c:dispBlanksAs val="gap"/>
    <c:showDLblsOverMax val="0"/>
  </c:chart>
  <c:spPr>
    <a:noFill/>
    <a:ln w="9525" cap="flat" cmpd="sng" algn="ctr">
      <a:noFill/>
      <a:prstDash val="solid"/>
    </a:ln>
    <a:effectLst/>
  </c:spPr>
  <c:txPr>
    <a:bodyPr/>
    <a:lstStyle/>
    <a:p>
      <a:pPr>
        <a:defRPr sz="1800">
          <a:latin typeface="Arial" panose="020B0604020202020204" pitchFamily="34" charset="0"/>
          <a:cs typeface="Arial" panose="020B0604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60E8-614E-97C5-088A1223A413}"/>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60E8-614E-97C5-088A1223A413}"/>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60E8-614E-97C5-088A1223A413}"/>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7-60E8-614E-97C5-088A1223A413}"/>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9-60E8-614E-97C5-088A1223A413}"/>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B-60E8-614E-97C5-088A1223A413}"/>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D-60E8-614E-97C5-088A1223A413}"/>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0F-60E8-614E-97C5-088A1223A413}"/>
              </c:ext>
            </c:extLst>
          </c:dPt>
          <c:dPt>
            <c:idx val="11"/>
            <c:invertIfNegative val="0"/>
            <c:bubble3D val="0"/>
            <c:spPr>
              <a:solidFill>
                <a:schemeClr val="accent5"/>
              </a:solidFill>
              <a:ln>
                <a:noFill/>
              </a:ln>
              <a:effectLst/>
            </c:spPr>
            <c:extLst>
              <c:ext xmlns:c16="http://schemas.microsoft.com/office/drawing/2014/chart" uri="{C3380CC4-5D6E-409C-BE32-E72D297353CC}">
                <c16:uniqueId val="{00000011-60E8-614E-97C5-088A1223A413}"/>
              </c:ext>
            </c:extLst>
          </c:dPt>
          <c:dPt>
            <c:idx val="12"/>
            <c:invertIfNegative val="0"/>
            <c:bubble3D val="0"/>
            <c:spPr>
              <a:solidFill>
                <a:schemeClr val="accent5"/>
              </a:solidFill>
              <a:ln>
                <a:noFill/>
              </a:ln>
              <a:effectLst/>
            </c:spPr>
            <c:extLst>
              <c:ext xmlns:c16="http://schemas.microsoft.com/office/drawing/2014/chart" uri="{C3380CC4-5D6E-409C-BE32-E72D297353CC}">
                <c16:uniqueId val="{00000013-60E8-614E-97C5-088A1223A413}"/>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15-60E8-614E-97C5-088A1223A413}"/>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17-60E8-614E-97C5-088A1223A413}"/>
              </c:ext>
            </c:extLst>
          </c:dPt>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41.7</c:v>
                </c:pt>
                <c:pt idx="2">
                  <c:v>40.6</c:v>
                </c:pt>
                <c:pt idx="3">
                  <c:v>42.8</c:v>
                </c:pt>
                <c:pt idx="5">
                  <c:v>45.4</c:v>
                </c:pt>
                <c:pt idx="6">
                  <c:v>43.4</c:v>
                </c:pt>
                <c:pt idx="7">
                  <c:v>37.200000000000003</c:v>
                </c:pt>
                <c:pt idx="8">
                  <c:v>40.5</c:v>
                </c:pt>
                <c:pt idx="10">
                  <c:v>44.6</c:v>
                </c:pt>
                <c:pt idx="11">
                  <c:v>46.2</c:v>
                </c:pt>
                <c:pt idx="12">
                  <c:v>38.6</c:v>
                </c:pt>
              </c:numCache>
            </c:numRef>
          </c:val>
          <c:extLst>
            <c:ext xmlns:c16="http://schemas.microsoft.com/office/drawing/2014/chart" uri="{C3380CC4-5D6E-409C-BE32-E72D297353CC}">
              <c16:uniqueId val="{00000018-60E8-614E-97C5-088A1223A413}"/>
            </c:ext>
          </c:extLst>
        </c:ser>
        <c:dLbls>
          <c:showLegendKey val="0"/>
          <c:showVal val="0"/>
          <c:showCatName val="0"/>
          <c:showSerName val="0"/>
          <c:showPercent val="0"/>
          <c:showBubbleSize val="0"/>
        </c:dLbls>
        <c:gapWidth val="34"/>
        <c:overlap val="100"/>
        <c:axId val="414702400"/>
        <c:axId val="414703968"/>
      </c:barChart>
      <c:catAx>
        <c:axId val="414702400"/>
        <c:scaling>
          <c:orientation val="minMax"/>
        </c:scaling>
        <c:delete val="0"/>
        <c:axPos val="b"/>
        <c:numFmt formatCode="General" sourceLinked="0"/>
        <c:majorTickMark val="none"/>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3968"/>
        <c:crosses val="autoZero"/>
        <c:auto val="1"/>
        <c:lblAlgn val="ctr"/>
        <c:lblOffset val="100"/>
        <c:noMultiLvlLbl val="0"/>
      </c:catAx>
      <c:valAx>
        <c:axId val="414703968"/>
        <c:scaling>
          <c:orientation val="minMax"/>
          <c:max val="100"/>
          <c:min val="0"/>
        </c:scaling>
        <c:delete val="0"/>
        <c:axPos val="l"/>
        <c:majorGridlines>
          <c:spPr>
            <a:ln w="9525" cap="flat" cmpd="sng" algn="ctr">
              <a:no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a:t>Title</a:t>
                </a:r>
              </a:p>
            </c:rich>
          </c:tx>
          <c:layout>
            <c:manualLayout>
              <c:xMode val="edge"/>
              <c:yMode val="edge"/>
              <c:x val="1.6115676642697339E-2"/>
              <c:y val="0.38642630557751345"/>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2400"/>
        <c:crosses val="autoZero"/>
        <c:crossBetween val="between"/>
        <c:majorUnit val="20"/>
      </c:valAx>
      <c:spPr>
        <a:noFill/>
        <a:ln>
          <a:noFill/>
        </a:ln>
        <a:effectLst/>
      </c:spPr>
    </c:plotArea>
    <c:plotVisOnly val="1"/>
    <c:dispBlanksAs val="gap"/>
    <c:showDLblsOverMax val="0"/>
  </c:chart>
  <c:spPr>
    <a:noFill/>
    <a:ln w="9525" cap="flat" cmpd="sng" algn="ctr">
      <a:noFill/>
      <a:prstDash val="solid"/>
    </a:ln>
    <a:effectLst/>
  </c:spPr>
  <c:txPr>
    <a:bodyPr/>
    <a:lstStyle/>
    <a:p>
      <a:pPr>
        <a:defRPr sz="1800">
          <a:latin typeface="Arial" panose="020B0604020202020204" pitchFamily="34" charset="0"/>
          <a:cs typeface="Arial" panose="020B0604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60E8-614E-97C5-088A1223A413}"/>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60E8-614E-97C5-088A1223A413}"/>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60E8-614E-97C5-088A1223A413}"/>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7-60E8-614E-97C5-088A1223A413}"/>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9-60E8-614E-97C5-088A1223A413}"/>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B-60E8-614E-97C5-088A1223A413}"/>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D-60E8-614E-97C5-088A1223A413}"/>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0F-60E8-614E-97C5-088A1223A413}"/>
              </c:ext>
            </c:extLst>
          </c:dPt>
          <c:dPt>
            <c:idx val="11"/>
            <c:invertIfNegative val="0"/>
            <c:bubble3D val="0"/>
            <c:spPr>
              <a:solidFill>
                <a:schemeClr val="accent5"/>
              </a:solidFill>
              <a:ln>
                <a:noFill/>
              </a:ln>
              <a:effectLst/>
            </c:spPr>
            <c:extLst>
              <c:ext xmlns:c16="http://schemas.microsoft.com/office/drawing/2014/chart" uri="{C3380CC4-5D6E-409C-BE32-E72D297353CC}">
                <c16:uniqueId val="{00000011-60E8-614E-97C5-088A1223A413}"/>
              </c:ext>
            </c:extLst>
          </c:dPt>
          <c:dPt>
            <c:idx val="12"/>
            <c:invertIfNegative val="0"/>
            <c:bubble3D val="0"/>
            <c:spPr>
              <a:solidFill>
                <a:schemeClr val="accent5"/>
              </a:solidFill>
              <a:ln>
                <a:noFill/>
              </a:ln>
              <a:effectLst/>
            </c:spPr>
            <c:extLst>
              <c:ext xmlns:c16="http://schemas.microsoft.com/office/drawing/2014/chart" uri="{C3380CC4-5D6E-409C-BE32-E72D297353CC}">
                <c16:uniqueId val="{00000013-60E8-614E-97C5-088A1223A413}"/>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15-60E8-614E-97C5-088A1223A413}"/>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17-60E8-614E-97C5-088A1223A413}"/>
              </c:ext>
            </c:extLst>
          </c:dPt>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32.799999999999997</c:v>
                </c:pt>
                <c:pt idx="2">
                  <c:v>32.200000000000003</c:v>
                </c:pt>
                <c:pt idx="3">
                  <c:v>33.5</c:v>
                </c:pt>
                <c:pt idx="5">
                  <c:v>23.4</c:v>
                </c:pt>
                <c:pt idx="6">
                  <c:v>29</c:v>
                </c:pt>
                <c:pt idx="7">
                  <c:v>38</c:v>
                </c:pt>
                <c:pt idx="8">
                  <c:v>42.4</c:v>
                </c:pt>
                <c:pt idx="10">
                  <c:v>23.8</c:v>
                </c:pt>
                <c:pt idx="11">
                  <c:v>34.4</c:v>
                </c:pt>
                <c:pt idx="12">
                  <c:v>35.200000000000003</c:v>
                </c:pt>
              </c:numCache>
            </c:numRef>
          </c:val>
          <c:extLst>
            <c:ext xmlns:c16="http://schemas.microsoft.com/office/drawing/2014/chart" uri="{C3380CC4-5D6E-409C-BE32-E72D297353CC}">
              <c16:uniqueId val="{00000018-60E8-614E-97C5-088A1223A413}"/>
            </c:ext>
          </c:extLst>
        </c:ser>
        <c:dLbls>
          <c:showLegendKey val="0"/>
          <c:showVal val="0"/>
          <c:showCatName val="0"/>
          <c:showSerName val="0"/>
          <c:showPercent val="0"/>
          <c:showBubbleSize val="0"/>
        </c:dLbls>
        <c:gapWidth val="34"/>
        <c:overlap val="100"/>
        <c:axId val="414702400"/>
        <c:axId val="414703968"/>
      </c:barChart>
      <c:catAx>
        <c:axId val="414702400"/>
        <c:scaling>
          <c:orientation val="minMax"/>
        </c:scaling>
        <c:delete val="0"/>
        <c:axPos val="b"/>
        <c:numFmt formatCode="General" sourceLinked="0"/>
        <c:majorTickMark val="none"/>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3968"/>
        <c:crosses val="autoZero"/>
        <c:auto val="1"/>
        <c:lblAlgn val="ctr"/>
        <c:lblOffset val="100"/>
        <c:noMultiLvlLbl val="0"/>
      </c:catAx>
      <c:valAx>
        <c:axId val="414703968"/>
        <c:scaling>
          <c:orientation val="minMax"/>
          <c:max val="100"/>
          <c:min val="0"/>
        </c:scaling>
        <c:delete val="0"/>
        <c:axPos val="l"/>
        <c:majorGridlines>
          <c:spPr>
            <a:ln w="9525" cap="flat" cmpd="sng" algn="ctr">
              <a:no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a:t>Title</a:t>
                </a:r>
              </a:p>
            </c:rich>
          </c:tx>
          <c:layout>
            <c:manualLayout>
              <c:xMode val="edge"/>
              <c:yMode val="edge"/>
              <c:x val="1.6115676642697339E-2"/>
              <c:y val="0.38642630557751345"/>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2400"/>
        <c:crosses val="autoZero"/>
        <c:crossBetween val="between"/>
        <c:majorUnit val="20"/>
      </c:valAx>
      <c:spPr>
        <a:noFill/>
        <a:ln>
          <a:noFill/>
        </a:ln>
        <a:effectLst/>
      </c:spPr>
    </c:plotArea>
    <c:plotVisOnly val="1"/>
    <c:dispBlanksAs val="gap"/>
    <c:showDLblsOverMax val="0"/>
  </c:chart>
  <c:spPr>
    <a:noFill/>
    <a:ln w="9525" cap="flat" cmpd="sng" algn="ctr">
      <a:noFill/>
      <a:prstDash val="solid"/>
    </a:ln>
    <a:effectLst/>
  </c:spPr>
  <c:txPr>
    <a:bodyPr/>
    <a:lstStyle/>
    <a:p>
      <a:pPr>
        <a:defRPr sz="1800">
          <a:latin typeface="Arial" panose="020B0604020202020204" pitchFamily="34" charset="0"/>
          <a:cs typeface="Arial" panose="020B060402020202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60E8-614E-97C5-088A1223A413}"/>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60E8-614E-97C5-088A1223A413}"/>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60E8-614E-97C5-088A1223A413}"/>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7-60E8-614E-97C5-088A1223A413}"/>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9-60E8-614E-97C5-088A1223A413}"/>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B-60E8-614E-97C5-088A1223A413}"/>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D-60E8-614E-97C5-088A1223A413}"/>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0F-60E8-614E-97C5-088A1223A413}"/>
              </c:ext>
            </c:extLst>
          </c:dPt>
          <c:dPt>
            <c:idx val="11"/>
            <c:invertIfNegative val="0"/>
            <c:bubble3D val="0"/>
            <c:spPr>
              <a:solidFill>
                <a:schemeClr val="accent5"/>
              </a:solidFill>
              <a:ln>
                <a:noFill/>
              </a:ln>
              <a:effectLst/>
            </c:spPr>
            <c:extLst>
              <c:ext xmlns:c16="http://schemas.microsoft.com/office/drawing/2014/chart" uri="{C3380CC4-5D6E-409C-BE32-E72D297353CC}">
                <c16:uniqueId val="{00000011-60E8-614E-97C5-088A1223A413}"/>
              </c:ext>
            </c:extLst>
          </c:dPt>
          <c:dPt>
            <c:idx val="12"/>
            <c:invertIfNegative val="0"/>
            <c:bubble3D val="0"/>
            <c:spPr>
              <a:solidFill>
                <a:schemeClr val="accent5"/>
              </a:solidFill>
              <a:ln>
                <a:noFill/>
              </a:ln>
              <a:effectLst/>
            </c:spPr>
            <c:extLst>
              <c:ext xmlns:c16="http://schemas.microsoft.com/office/drawing/2014/chart" uri="{C3380CC4-5D6E-409C-BE32-E72D297353CC}">
                <c16:uniqueId val="{00000013-60E8-614E-97C5-088A1223A413}"/>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15-60E8-614E-97C5-088A1223A413}"/>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17-60E8-614E-97C5-088A1223A413}"/>
              </c:ext>
            </c:extLst>
          </c:dPt>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21.7</c:v>
                </c:pt>
                <c:pt idx="2">
                  <c:v>23.2</c:v>
                </c:pt>
                <c:pt idx="3">
                  <c:v>20.100000000000001</c:v>
                </c:pt>
                <c:pt idx="5">
                  <c:v>15.2</c:v>
                </c:pt>
                <c:pt idx="6">
                  <c:v>20</c:v>
                </c:pt>
                <c:pt idx="7">
                  <c:v>24.8</c:v>
                </c:pt>
                <c:pt idx="8">
                  <c:v>27.6</c:v>
                </c:pt>
                <c:pt idx="10">
                  <c:v>27.1</c:v>
                </c:pt>
                <c:pt idx="11">
                  <c:v>24.5</c:v>
                </c:pt>
                <c:pt idx="12">
                  <c:v>19.899999999999999</c:v>
                </c:pt>
              </c:numCache>
            </c:numRef>
          </c:val>
          <c:extLst>
            <c:ext xmlns:c16="http://schemas.microsoft.com/office/drawing/2014/chart" uri="{C3380CC4-5D6E-409C-BE32-E72D297353CC}">
              <c16:uniqueId val="{00000018-60E8-614E-97C5-088A1223A413}"/>
            </c:ext>
          </c:extLst>
        </c:ser>
        <c:dLbls>
          <c:showLegendKey val="0"/>
          <c:showVal val="0"/>
          <c:showCatName val="0"/>
          <c:showSerName val="0"/>
          <c:showPercent val="0"/>
          <c:showBubbleSize val="0"/>
        </c:dLbls>
        <c:gapWidth val="34"/>
        <c:overlap val="100"/>
        <c:axId val="414702400"/>
        <c:axId val="414703968"/>
      </c:barChart>
      <c:catAx>
        <c:axId val="414702400"/>
        <c:scaling>
          <c:orientation val="minMax"/>
        </c:scaling>
        <c:delete val="0"/>
        <c:axPos val="b"/>
        <c:numFmt formatCode="General" sourceLinked="0"/>
        <c:majorTickMark val="none"/>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3968"/>
        <c:crosses val="autoZero"/>
        <c:auto val="1"/>
        <c:lblAlgn val="ctr"/>
        <c:lblOffset val="100"/>
        <c:noMultiLvlLbl val="0"/>
      </c:catAx>
      <c:valAx>
        <c:axId val="414703968"/>
        <c:scaling>
          <c:orientation val="minMax"/>
          <c:max val="100"/>
          <c:min val="0"/>
        </c:scaling>
        <c:delete val="0"/>
        <c:axPos val="l"/>
        <c:majorGridlines>
          <c:spPr>
            <a:ln w="9525" cap="flat" cmpd="sng" algn="ctr">
              <a:no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a:t>Title</a:t>
                </a:r>
              </a:p>
            </c:rich>
          </c:tx>
          <c:layout>
            <c:manualLayout>
              <c:xMode val="edge"/>
              <c:yMode val="edge"/>
              <c:x val="1.6115676642697339E-2"/>
              <c:y val="0.38642630557751345"/>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254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702400"/>
        <c:crosses val="autoZero"/>
        <c:crossBetween val="between"/>
        <c:majorUnit val="20"/>
      </c:valAx>
      <c:spPr>
        <a:noFill/>
        <a:ln>
          <a:noFill/>
        </a:ln>
        <a:effectLst/>
      </c:spPr>
    </c:plotArea>
    <c:plotVisOnly val="1"/>
    <c:dispBlanksAs val="gap"/>
    <c:showDLblsOverMax val="0"/>
  </c:chart>
  <c:spPr>
    <a:noFill/>
    <a:ln w="9525" cap="flat" cmpd="sng" algn="ctr">
      <a:noFill/>
      <a:prstDash val="solid"/>
    </a:ln>
    <a:effectLst/>
  </c:spPr>
  <c:txPr>
    <a:bodyPr/>
    <a:lstStyle/>
    <a:p>
      <a:pPr>
        <a:defRPr sz="1800">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B8E3F5-F4DF-DE40-AC2F-C4138E9FEE6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BC13AC08-795E-3A46-8E0C-4A513EF183CC}">
      <dgm:prSet phldrT="[Text]" custT="1">
        <dgm:style>
          <a:lnRef idx="1">
            <a:schemeClr val="accent6"/>
          </a:lnRef>
          <a:fillRef idx="3">
            <a:schemeClr val="accent6"/>
          </a:fillRef>
          <a:effectRef idx="2">
            <a:schemeClr val="accent6"/>
          </a:effectRef>
          <a:fontRef idx="minor">
            <a:schemeClr val="lt1"/>
          </a:fontRef>
        </dgm:style>
      </dgm:prSet>
      <dgm:spPr>
        <a:solidFill>
          <a:schemeClr val="accent4"/>
        </a:solidFill>
        <a:ln>
          <a:noFill/>
        </a:ln>
        <a:effectLst/>
        <a:scene3d>
          <a:camera prst="orthographicFront">
            <a:rot lat="0" lon="0" rev="0"/>
          </a:camera>
          <a:lightRig rig="contrasting" dir="t">
            <a:rot lat="0" lon="0" rev="7800000"/>
          </a:lightRig>
        </a:scene3d>
        <a:sp3d>
          <a:bevelT w="139700" h="139700"/>
        </a:sp3d>
      </dgm:spPr>
      <dgm:t>
        <a:bodyPr/>
        <a:lstStyle/>
        <a:p>
          <a:r>
            <a:rPr lang="en-US" sz="2400" dirty="0">
              <a:solidFill>
                <a:schemeClr val="bg1"/>
              </a:solidFill>
              <a:latin typeface="Arial" charset="0"/>
              <a:ea typeface="Arial" charset="0"/>
              <a:cs typeface="Arial" charset="0"/>
            </a:rPr>
            <a:t>Confidentiality in Adolescent Health Care</a:t>
          </a:r>
        </a:p>
      </dgm:t>
    </dgm:pt>
    <dgm:pt modelId="{FB8C409A-FD52-3E4D-BE3E-246A2EA9BFCC}" type="parTrans" cxnId="{82C4FCAB-EF46-BA48-9557-19D5E7B8D257}">
      <dgm:prSet/>
      <dgm:spPr/>
      <dgm:t>
        <a:bodyPr/>
        <a:lstStyle/>
        <a:p>
          <a:endParaRPr lang="en-US">
            <a:latin typeface="Arial" charset="0"/>
            <a:ea typeface="Arial" charset="0"/>
            <a:cs typeface="Arial" charset="0"/>
          </a:endParaRPr>
        </a:p>
      </dgm:t>
    </dgm:pt>
    <dgm:pt modelId="{5848041C-620C-6A41-ADD8-3F14C2945275}" type="sibTrans" cxnId="{82C4FCAB-EF46-BA48-9557-19D5E7B8D257}">
      <dgm:prSet/>
      <dgm:spPr/>
      <dgm:t>
        <a:bodyPr/>
        <a:lstStyle/>
        <a:p>
          <a:endParaRPr lang="en-US">
            <a:latin typeface="Arial" charset="0"/>
            <a:ea typeface="Arial" charset="0"/>
            <a:cs typeface="Arial" charset="0"/>
          </a:endParaRPr>
        </a:p>
      </dgm:t>
    </dgm:pt>
    <dgm:pt modelId="{95C74DB9-C37A-CD4F-855D-D966069CABCA}">
      <dgm:prSet phldrT="[Text]" custT="1"/>
      <dgm:spPr>
        <a:solidFill>
          <a:schemeClr val="accent4">
            <a:lumMod val="60000"/>
            <a:lumOff val="40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2200">
              <a:solidFill>
                <a:srgbClr val="FFFFFF"/>
              </a:solidFill>
              <a:latin typeface="Arial" charset="0"/>
              <a:ea typeface="Arial" charset="0"/>
              <a:cs typeface="Arial" charset="0"/>
            </a:rPr>
            <a:t>Clinically </a:t>
          </a:r>
        </a:p>
        <a:p>
          <a:r>
            <a:rPr lang="en-US" sz="2200">
              <a:solidFill>
                <a:srgbClr val="FFFFFF"/>
              </a:solidFill>
              <a:latin typeface="Arial" charset="0"/>
              <a:ea typeface="Arial" charset="0"/>
              <a:cs typeface="Arial" charset="0"/>
            </a:rPr>
            <a:t>Essential</a:t>
          </a:r>
          <a:endParaRPr lang="en-US" sz="2200" dirty="0">
            <a:solidFill>
              <a:srgbClr val="FFFFFF"/>
            </a:solidFill>
            <a:latin typeface="Arial" charset="0"/>
            <a:ea typeface="Arial" charset="0"/>
            <a:cs typeface="Arial" charset="0"/>
          </a:endParaRPr>
        </a:p>
      </dgm:t>
    </dgm:pt>
    <dgm:pt modelId="{6B19BFC4-2BDB-FE44-8BCF-494F1323355D}" type="parTrans" cxnId="{DBA3C544-25FA-B048-84A0-0F47D09A6E1B}">
      <dgm:prSet/>
      <dgm:spPr/>
      <dgm:t>
        <a:bodyPr/>
        <a:lstStyle/>
        <a:p>
          <a:endParaRPr lang="en-US">
            <a:latin typeface="Arial" charset="0"/>
            <a:ea typeface="Arial" charset="0"/>
            <a:cs typeface="Arial" charset="0"/>
          </a:endParaRPr>
        </a:p>
      </dgm:t>
    </dgm:pt>
    <dgm:pt modelId="{9FD5DBBD-0AF5-A547-A7FB-1E10C297E365}" type="sibTrans" cxnId="{DBA3C544-25FA-B048-84A0-0F47D09A6E1B}">
      <dgm:prSet/>
      <dgm:spPr/>
      <dgm:t>
        <a:bodyPr/>
        <a:lstStyle/>
        <a:p>
          <a:endParaRPr lang="en-US">
            <a:latin typeface="Arial" charset="0"/>
            <a:ea typeface="Arial" charset="0"/>
            <a:cs typeface="Arial" charset="0"/>
          </a:endParaRPr>
        </a:p>
      </dgm:t>
    </dgm:pt>
    <dgm:pt modelId="{81D3AF16-901A-334B-A5BE-CF59076CA6B1}">
      <dgm:prSet phldrT="[Text]" custT="1"/>
      <dgm:spPr>
        <a:solidFill>
          <a:schemeClr val="accent4">
            <a:lumMod val="60000"/>
            <a:lumOff val="40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2200" dirty="0">
              <a:solidFill>
                <a:srgbClr val="FFFFFF"/>
              </a:solidFill>
              <a:latin typeface="Arial" charset="0"/>
              <a:ea typeface="Arial" charset="0"/>
              <a:cs typeface="Arial" charset="0"/>
            </a:rPr>
            <a:t>Developmentally </a:t>
          </a:r>
        </a:p>
        <a:p>
          <a:r>
            <a:rPr lang="en-US" sz="2200" dirty="0">
              <a:solidFill>
                <a:srgbClr val="FFFFFF"/>
              </a:solidFill>
              <a:latin typeface="Arial" charset="0"/>
              <a:ea typeface="Arial" charset="0"/>
              <a:cs typeface="Arial" charset="0"/>
            </a:rPr>
            <a:t>Expected</a:t>
          </a:r>
        </a:p>
      </dgm:t>
    </dgm:pt>
    <dgm:pt modelId="{77B58066-66A0-1E42-9465-0BE12EA9DC28}" type="parTrans" cxnId="{E87AF837-53CE-F040-B3C9-BC36D93E85B2}">
      <dgm:prSet/>
      <dgm:spPr/>
      <dgm:t>
        <a:bodyPr/>
        <a:lstStyle/>
        <a:p>
          <a:endParaRPr lang="en-US">
            <a:latin typeface="Arial" charset="0"/>
            <a:ea typeface="Arial" charset="0"/>
            <a:cs typeface="Arial" charset="0"/>
          </a:endParaRPr>
        </a:p>
      </dgm:t>
    </dgm:pt>
    <dgm:pt modelId="{CD4E09B4-F47F-2C4B-A6FC-66C4466BB473}" type="sibTrans" cxnId="{E87AF837-53CE-F040-B3C9-BC36D93E85B2}">
      <dgm:prSet/>
      <dgm:spPr/>
      <dgm:t>
        <a:bodyPr/>
        <a:lstStyle/>
        <a:p>
          <a:endParaRPr lang="en-US">
            <a:latin typeface="Arial" charset="0"/>
            <a:ea typeface="Arial" charset="0"/>
            <a:cs typeface="Arial" charset="0"/>
          </a:endParaRPr>
        </a:p>
      </dgm:t>
    </dgm:pt>
    <dgm:pt modelId="{E395550B-D441-2F4F-B406-E305FE690290}">
      <dgm:prSet phldrT="[Text]" custT="1"/>
      <dgm:spPr>
        <a:solidFill>
          <a:schemeClr val="accent4">
            <a:lumMod val="60000"/>
            <a:lumOff val="40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2200" dirty="0">
              <a:solidFill>
                <a:srgbClr val="FFFFFF"/>
              </a:solidFill>
              <a:latin typeface="Arial" charset="0"/>
              <a:ea typeface="Arial" charset="0"/>
              <a:cs typeface="Arial" charset="0"/>
            </a:rPr>
            <a:t>Supported by Expert Consensus</a:t>
          </a:r>
        </a:p>
      </dgm:t>
    </dgm:pt>
    <dgm:pt modelId="{5C98EDD2-B335-F145-A337-1E7C1EC2BECA}" type="parTrans" cxnId="{A9FE094F-D779-B246-9452-01F2C5AFBDE1}">
      <dgm:prSet/>
      <dgm:spPr/>
      <dgm:t>
        <a:bodyPr/>
        <a:lstStyle/>
        <a:p>
          <a:endParaRPr lang="en-US">
            <a:latin typeface="Arial" charset="0"/>
            <a:ea typeface="Arial" charset="0"/>
            <a:cs typeface="Arial" charset="0"/>
          </a:endParaRPr>
        </a:p>
      </dgm:t>
    </dgm:pt>
    <dgm:pt modelId="{E640D7F9-717D-8C48-A22D-EDF4B924A407}" type="sibTrans" cxnId="{A9FE094F-D779-B246-9452-01F2C5AFBDE1}">
      <dgm:prSet/>
      <dgm:spPr/>
      <dgm:t>
        <a:bodyPr/>
        <a:lstStyle/>
        <a:p>
          <a:endParaRPr lang="en-US">
            <a:latin typeface="Arial" charset="0"/>
            <a:ea typeface="Arial" charset="0"/>
            <a:cs typeface="Arial" charset="0"/>
          </a:endParaRPr>
        </a:p>
      </dgm:t>
    </dgm:pt>
    <dgm:pt modelId="{10B2A597-459F-4740-8855-0B3150779393}" type="pres">
      <dgm:prSet presAssocID="{79B8E3F5-F4DF-DE40-AC2F-C4138E9FEE63}" presName="composite" presStyleCnt="0">
        <dgm:presLayoutVars>
          <dgm:chMax val="1"/>
          <dgm:dir/>
          <dgm:resizeHandles val="exact"/>
        </dgm:presLayoutVars>
      </dgm:prSet>
      <dgm:spPr/>
    </dgm:pt>
    <dgm:pt modelId="{088602E3-7937-8542-8903-D9C392DA1935}" type="pres">
      <dgm:prSet presAssocID="{BC13AC08-795E-3A46-8E0C-4A513EF183CC}" presName="roof" presStyleLbl="dkBgShp" presStyleIdx="0" presStyleCnt="2"/>
      <dgm:spPr/>
    </dgm:pt>
    <dgm:pt modelId="{1F8FEB72-139D-7544-B67F-B2B4E9CFBCA4}" type="pres">
      <dgm:prSet presAssocID="{BC13AC08-795E-3A46-8E0C-4A513EF183CC}" presName="pillars" presStyleCnt="0"/>
      <dgm:spPr/>
    </dgm:pt>
    <dgm:pt modelId="{0F50B7C9-89B9-C740-8AB0-353340EC7729}" type="pres">
      <dgm:prSet presAssocID="{BC13AC08-795E-3A46-8E0C-4A513EF183CC}" presName="pillar1" presStyleLbl="node1" presStyleIdx="0" presStyleCnt="3" custScaleY="94457">
        <dgm:presLayoutVars>
          <dgm:bulletEnabled val="1"/>
        </dgm:presLayoutVars>
      </dgm:prSet>
      <dgm:spPr/>
    </dgm:pt>
    <dgm:pt modelId="{7CC3DB40-F327-454B-9195-14FAA5907823}" type="pres">
      <dgm:prSet presAssocID="{81D3AF16-901A-334B-A5BE-CF59076CA6B1}" presName="pillarX" presStyleLbl="node1" presStyleIdx="1" presStyleCnt="3" custScaleX="138858" custScaleY="94457">
        <dgm:presLayoutVars>
          <dgm:bulletEnabled val="1"/>
        </dgm:presLayoutVars>
      </dgm:prSet>
      <dgm:spPr/>
    </dgm:pt>
    <dgm:pt modelId="{6FBFA718-A948-FF41-B8B1-96EC26C2F896}" type="pres">
      <dgm:prSet presAssocID="{E395550B-D441-2F4F-B406-E305FE690290}" presName="pillarX" presStyleLbl="node1" presStyleIdx="2" presStyleCnt="3" custScaleY="94457">
        <dgm:presLayoutVars>
          <dgm:bulletEnabled val="1"/>
        </dgm:presLayoutVars>
      </dgm:prSet>
      <dgm:spPr/>
    </dgm:pt>
    <dgm:pt modelId="{30F41C1F-BA43-004F-BA00-49DE8A3993BF}" type="pres">
      <dgm:prSet presAssocID="{BC13AC08-795E-3A46-8E0C-4A513EF183CC}" presName="base" presStyleLbl="dkBgShp" presStyleIdx="1" presStyleCnt="2" custLinFactNeighborY="3755"/>
      <dgm:spPr>
        <a:solidFill>
          <a:schemeClr val="accent4"/>
        </a:solidFill>
        <a:ln>
          <a:noFill/>
        </a:ln>
        <a:effectLst/>
        <a:scene3d>
          <a:camera prst="orthographicFront">
            <a:rot lat="0" lon="0" rev="0"/>
          </a:camera>
          <a:lightRig rig="contrasting" dir="t">
            <a:rot lat="0" lon="0" rev="7800000"/>
          </a:lightRig>
        </a:scene3d>
        <a:sp3d>
          <a:bevelT w="139700" h="139700"/>
        </a:sp3d>
      </dgm:spPr>
    </dgm:pt>
  </dgm:ptLst>
  <dgm:cxnLst>
    <dgm:cxn modelId="{C5431C02-A0D6-4443-8DFC-58B7DF2415C9}" type="presOf" srcId="{E395550B-D441-2F4F-B406-E305FE690290}" destId="{6FBFA718-A948-FF41-B8B1-96EC26C2F896}" srcOrd="0" destOrd="0" presId="urn:microsoft.com/office/officeart/2005/8/layout/hList3"/>
    <dgm:cxn modelId="{E87AF837-53CE-F040-B3C9-BC36D93E85B2}" srcId="{BC13AC08-795E-3A46-8E0C-4A513EF183CC}" destId="{81D3AF16-901A-334B-A5BE-CF59076CA6B1}" srcOrd="1" destOrd="0" parTransId="{77B58066-66A0-1E42-9465-0BE12EA9DC28}" sibTransId="{CD4E09B4-F47F-2C4B-A6FC-66C4466BB473}"/>
    <dgm:cxn modelId="{9D3F873A-0072-654A-AC61-57F6E5CC70D1}" type="presOf" srcId="{95C74DB9-C37A-CD4F-855D-D966069CABCA}" destId="{0F50B7C9-89B9-C740-8AB0-353340EC7729}" srcOrd="0" destOrd="0" presId="urn:microsoft.com/office/officeart/2005/8/layout/hList3"/>
    <dgm:cxn modelId="{DBA3C544-25FA-B048-84A0-0F47D09A6E1B}" srcId="{BC13AC08-795E-3A46-8E0C-4A513EF183CC}" destId="{95C74DB9-C37A-CD4F-855D-D966069CABCA}" srcOrd="0" destOrd="0" parTransId="{6B19BFC4-2BDB-FE44-8BCF-494F1323355D}" sibTransId="{9FD5DBBD-0AF5-A547-A7FB-1E10C297E365}"/>
    <dgm:cxn modelId="{A9FE094F-D779-B246-9452-01F2C5AFBDE1}" srcId="{BC13AC08-795E-3A46-8E0C-4A513EF183CC}" destId="{E395550B-D441-2F4F-B406-E305FE690290}" srcOrd="2" destOrd="0" parTransId="{5C98EDD2-B335-F145-A337-1E7C1EC2BECA}" sibTransId="{E640D7F9-717D-8C48-A22D-EDF4B924A407}"/>
    <dgm:cxn modelId="{4577BFA7-9594-0B41-BA17-9E67CC8B8BEC}" type="presOf" srcId="{BC13AC08-795E-3A46-8E0C-4A513EF183CC}" destId="{088602E3-7937-8542-8903-D9C392DA1935}" srcOrd="0" destOrd="0" presId="urn:microsoft.com/office/officeart/2005/8/layout/hList3"/>
    <dgm:cxn modelId="{82C4FCAB-EF46-BA48-9557-19D5E7B8D257}" srcId="{79B8E3F5-F4DF-DE40-AC2F-C4138E9FEE63}" destId="{BC13AC08-795E-3A46-8E0C-4A513EF183CC}" srcOrd="0" destOrd="0" parTransId="{FB8C409A-FD52-3E4D-BE3E-246A2EA9BFCC}" sibTransId="{5848041C-620C-6A41-ADD8-3F14C2945275}"/>
    <dgm:cxn modelId="{31CBE5B5-E91F-0442-8F6E-D9BBA5E6BE86}" type="presOf" srcId="{79B8E3F5-F4DF-DE40-AC2F-C4138E9FEE63}" destId="{10B2A597-459F-4740-8855-0B3150779393}" srcOrd="0" destOrd="0" presId="urn:microsoft.com/office/officeart/2005/8/layout/hList3"/>
    <dgm:cxn modelId="{01095BB7-557E-0B49-80D9-C86E9568AE43}" type="presOf" srcId="{81D3AF16-901A-334B-A5BE-CF59076CA6B1}" destId="{7CC3DB40-F327-454B-9195-14FAA5907823}" srcOrd="0" destOrd="0" presId="urn:microsoft.com/office/officeart/2005/8/layout/hList3"/>
    <dgm:cxn modelId="{830DCCF7-76E2-FF47-9CC0-059D811846F6}" type="presParOf" srcId="{10B2A597-459F-4740-8855-0B3150779393}" destId="{088602E3-7937-8542-8903-D9C392DA1935}" srcOrd="0" destOrd="0" presId="urn:microsoft.com/office/officeart/2005/8/layout/hList3"/>
    <dgm:cxn modelId="{CB264B92-6123-A54B-A5B5-F5B3B33E7DAA}" type="presParOf" srcId="{10B2A597-459F-4740-8855-0B3150779393}" destId="{1F8FEB72-139D-7544-B67F-B2B4E9CFBCA4}" srcOrd="1" destOrd="0" presId="urn:microsoft.com/office/officeart/2005/8/layout/hList3"/>
    <dgm:cxn modelId="{0DDFE62F-FA38-204D-9E89-816D4F499E2D}" type="presParOf" srcId="{1F8FEB72-139D-7544-B67F-B2B4E9CFBCA4}" destId="{0F50B7C9-89B9-C740-8AB0-353340EC7729}" srcOrd="0" destOrd="0" presId="urn:microsoft.com/office/officeart/2005/8/layout/hList3"/>
    <dgm:cxn modelId="{46E653F3-B358-BD43-AAA4-809E2925D236}" type="presParOf" srcId="{1F8FEB72-139D-7544-B67F-B2B4E9CFBCA4}" destId="{7CC3DB40-F327-454B-9195-14FAA5907823}" srcOrd="1" destOrd="0" presId="urn:microsoft.com/office/officeart/2005/8/layout/hList3"/>
    <dgm:cxn modelId="{FEF4266C-E7C9-7A42-AEDD-61640D550862}" type="presParOf" srcId="{1F8FEB72-139D-7544-B67F-B2B4E9CFBCA4}" destId="{6FBFA718-A948-FF41-B8B1-96EC26C2F896}" srcOrd="2" destOrd="0" presId="urn:microsoft.com/office/officeart/2005/8/layout/hList3"/>
    <dgm:cxn modelId="{C7F71F87-54E0-B54C-B0C3-1CEB67382FEF}" type="presParOf" srcId="{10B2A597-459F-4740-8855-0B3150779393}" destId="{30F41C1F-BA43-004F-BA00-49DE8A3993B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602E3-7937-8542-8903-D9C392DA1935}">
      <dsp:nvSpPr>
        <dsp:cNvPr id="0" name=""/>
        <dsp:cNvSpPr/>
      </dsp:nvSpPr>
      <dsp:spPr>
        <a:xfrm>
          <a:off x="0" y="0"/>
          <a:ext cx="7948915" cy="1320926"/>
        </a:xfrm>
        <a:prstGeom prst="rect">
          <a:avLst/>
        </a:prstGeom>
        <a:solidFill>
          <a:schemeClr val="accent4"/>
        </a:solidFill>
        <a:ln w="9525" cap="flat" cmpd="sng" algn="ctr">
          <a:noFill/>
          <a:prstDash val="solid"/>
        </a:ln>
        <a:effectLst/>
        <a:scene3d>
          <a:camera prst="orthographicFront">
            <a:rot lat="0" lon="0" rev="0"/>
          </a:camera>
          <a:lightRig rig="contrasting" dir="t">
            <a:rot lat="0" lon="0" rev="7800000"/>
          </a:lightRig>
        </a:scene3d>
        <a:sp3d>
          <a:bevelT w="139700" h="139700"/>
        </a:sp3d>
      </dsp:spPr>
      <dsp:style>
        <a:lnRef idx="1">
          <a:schemeClr val="accent6"/>
        </a:lnRef>
        <a:fillRef idx="3">
          <a:schemeClr val="accent6"/>
        </a:fillRef>
        <a:effectRef idx="2">
          <a:schemeClr val="accent6"/>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Arial" charset="0"/>
              <a:ea typeface="Arial" charset="0"/>
              <a:cs typeface="Arial" charset="0"/>
            </a:rPr>
            <a:t>Confidentiality in Adolescent Health Care</a:t>
          </a:r>
        </a:p>
      </dsp:txBody>
      <dsp:txXfrm>
        <a:off x="0" y="0"/>
        <a:ext cx="7948915" cy="1320926"/>
      </dsp:txXfrm>
    </dsp:sp>
    <dsp:sp modelId="{0F50B7C9-89B9-C740-8AB0-353340EC7729}">
      <dsp:nvSpPr>
        <dsp:cNvPr id="0" name=""/>
        <dsp:cNvSpPr/>
      </dsp:nvSpPr>
      <dsp:spPr>
        <a:xfrm>
          <a:off x="2518" y="1397806"/>
          <a:ext cx="2344308" cy="2620185"/>
        </a:xfrm>
        <a:prstGeom prst="rect">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a:bevelT w="139700" h="13970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rgbClr val="FFFFFF"/>
              </a:solidFill>
              <a:latin typeface="Arial" charset="0"/>
              <a:ea typeface="Arial" charset="0"/>
              <a:cs typeface="Arial" charset="0"/>
            </a:rPr>
            <a:t>Clinically </a:t>
          </a:r>
        </a:p>
        <a:p>
          <a:pPr marL="0" lvl="0" indent="0" algn="ctr" defTabSz="977900">
            <a:lnSpc>
              <a:spcPct val="90000"/>
            </a:lnSpc>
            <a:spcBef>
              <a:spcPct val="0"/>
            </a:spcBef>
            <a:spcAft>
              <a:spcPct val="35000"/>
            </a:spcAft>
            <a:buNone/>
          </a:pPr>
          <a:r>
            <a:rPr lang="en-US" sz="2200" kern="1200">
              <a:solidFill>
                <a:srgbClr val="FFFFFF"/>
              </a:solidFill>
              <a:latin typeface="Arial" charset="0"/>
              <a:ea typeface="Arial" charset="0"/>
              <a:cs typeface="Arial" charset="0"/>
            </a:rPr>
            <a:t>Essential</a:t>
          </a:r>
          <a:endParaRPr lang="en-US" sz="2200" kern="1200" dirty="0">
            <a:solidFill>
              <a:srgbClr val="FFFFFF"/>
            </a:solidFill>
            <a:latin typeface="Arial" charset="0"/>
            <a:ea typeface="Arial" charset="0"/>
            <a:cs typeface="Arial" charset="0"/>
          </a:endParaRPr>
        </a:p>
      </dsp:txBody>
      <dsp:txXfrm>
        <a:off x="2518" y="1397806"/>
        <a:ext cx="2344308" cy="2620185"/>
      </dsp:txXfrm>
    </dsp:sp>
    <dsp:sp modelId="{7CC3DB40-F327-454B-9195-14FAA5907823}">
      <dsp:nvSpPr>
        <dsp:cNvPr id="0" name=""/>
        <dsp:cNvSpPr/>
      </dsp:nvSpPr>
      <dsp:spPr>
        <a:xfrm>
          <a:off x="2346827" y="1397806"/>
          <a:ext cx="3255260" cy="2620185"/>
        </a:xfrm>
        <a:prstGeom prst="rect">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a:bevelT w="139700" h="13970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FFFFFF"/>
              </a:solidFill>
              <a:latin typeface="Arial" charset="0"/>
              <a:ea typeface="Arial" charset="0"/>
              <a:cs typeface="Arial" charset="0"/>
            </a:rPr>
            <a:t>Developmentally </a:t>
          </a:r>
        </a:p>
        <a:p>
          <a:pPr marL="0" lvl="0" indent="0" algn="ctr" defTabSz="977900">
            <a:lnSpc>
              <a:spcPct val="90000"/>
            </a:lnSpc>
            <a:spcBef>
              <a:spcPct val="0"/>
            </a:spcBef>
            <a:spcAft>
              <a:spcPct val="35000"/>
            </a:spcAft>
            <a:buNone/>
          </a:pPr>
          <a:r>
            <a:rPr lang="en-US" sz="2200" kern="1200" dirty="0">
              <a:solidFill>
                <a:srgbClr val="FFFFFF"/>
              </a:solidFill>
              <a:latin typeface="Arial" charset="0"/>
              <a:ea typeface="Arial" charset="0"/>
              <a:cs typeface="Arial" charset="0"/>
            </a:rPr>
            <a:t>Expected</a:t>
          </a:r>
        </a:p>
      </dsp:txBody>
      <dsp:txXfrm>
        <a:off x="2346827" y="1397806"/>
        <a:ext cx="3255260" cy="2620185"/>
      </dsp:txXfrm>
    </dsp:sp>
    <dsp:sp modelId="{6FBFA718-A948-FF41-B8B1-96EC26C2F896}">
      <dsp:nvSpPr>
        <dsp:cNvPr id="0" name=""/>
        <dsp:cNvSpPr/>
      </dsp:nvSpPr>
      <dsp:spPr>
        <a:xfrm>
          <a:off x="5602087" y="1397806"/>
          <a:ext cx="2344308" cy="2620185"/>
        </a:xfrm>
        <a:prstGeom prst="rect">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a:bevelT w="139700" h="13970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FFFFFF"/>
              </a:solidFill>
              <a:latin typeface="Arial" charset="0"/>
              <a:ea typeface="Arial" charset="0"/>
              <a:cs typeface="Arial" charset="0"/>
            </a:rPr>
            <a:t>Supported by Expert Consensus</a:t>
          </a:r>
        </a:p>
      </dsp:txBody>
      <dsp:txXfrm>
        <a:off x="5602087" y="1397806"/>
        <a:ext cx="2344308" cy="2620185"/>
      </dsp:txXfrm>
    </dsp:sp>
    <dsp:sp modelId="{30F41C1F-BA43-004F-BA00-49DE8A3993BF}">
      <dsp:nvSpPr>
        <dsp:cNvPr id="0" name=""/>
        <dsp:cNvSpPr/>
      </dsp:nvSpPr>
      <dsp:spPr>
        <a:xfrm>
          <a:off x="0" y="4094871"/>
          <a:ext cx="7948915" cy="308216"/>
        </a:xfrm>
        <a:prstGeom prst="rect">
          <a:avLst/>
        </a:prstGeom>
        <a:solidFill>
          <a:schemeClr val="accent4"/>
        </a:solidFill>
        <a:ln>
          <a:noFill/>
        </a:ln>
        <a:effectLst/>
        <a:scene3d>
          <a:camera prst="orthographicFront">
            <a:rot lat="0" lon="0" rev="0"/>
          </a:camera>
          <a:lightRig rig="contrasting" dir="t">
            <a:rot lat="0" lon="0" rev="7800000"/>
          </a:lightRig>
        </a:scene3d>
        <a:sp3d>
          <a:bevelT w="139700" h="139700"/>
        </a:sp3d>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394620-DCDA-7943-8F84-FC052C091A95}" type="datetimeFigureOut">
              <a:rPr lang="en-US" smtClean="0"/>
              <a:t>3/1/18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97872E-8146-1047-9742-91CA96817E90}" type="slidenum">
              <a:rPr lang="en-US" smtClean="0"/>
              <a:t>‹#›</a:t>
            </a:fld>
            <a:endParaRPr lang="en-US"/>
          </a:p>
        </p:txBody>
      </p:sp>
    </p:spTree>
    <p:extLst>
      <p:ext uri="{BB962C8B-B14F-4D97-AF65-F5344CB8AC3E}">
        <p14:creationId xmlns:p14="http://schemas.microsoft.com/office/powerpoint/2010/main" val="409138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924F7-DF01-D944-B06C-149A270FC16C}" type="datetimeFigureOut">
              <a:rPr lang="en-US" smtClean="0"/>
              <a:t>3/1/18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9C0F5-3A21-1842-B46F-8388C5D8C6F6}" type="slidenum">
              <a:rPr lang="en-US" smtClean="0"/>
              <a:t>‹#›</a:t>
            </a:fld>
            <a:endParaRPr lang="en-US"/>
          </a:p>
        </p:txBody>
      </p:sp>
    </p:spTree>
    <p:extLst>
      <p:ext uri="{BB962C8B-B14F-4D97-AF65-F5344CB8AC3E}">
        <p14:creationId xmlns:p14="http://schemas.microsoft.com/office/powerpoint/2010/main" val="1591835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www.cdc.gov/ncipc/osp/data.htm"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88528CD3-38F5-4EFF-ABB9-17B25DBAA011}" type="slidenum">
              <a:rPr lang="en-US"/>
              <a:pPr/>
              <a:t>2</a:t>
            </a:fld>
            <a:endParaRPr lang="en-US" dirty="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265141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F39ACA8B-C5B7-4B78-9603-0A621041FA33}" type="slidenum">
              <a:rPr lang="en-US"/>
              <a:pPr/>
              <a:t>11</a:t>
            </a:fld>
            <a:endParaRPr lang="en-US" dirty="0"/>
          </a:p>
        </p:txBody>
      </p:sp>
      <p:sp>
        <p:nvSpPr>
          <p:cNvPr id="98307" name="Rectangle 2"/>
          <p:cNvSpPr>
            <a:spLocks noGrp="1" noRot="1" noChangeAspect="1" noChangeArrowheads="1" noTextEdit="1"/>
          </p:cNvSpPr>
          <p:nvPr>
            <p:ph type="sldImg"/>
          </p:nvPr>
        </p:nvSpPr>
        <p:spPr>
          <a:xfrm>
            <a:off x="355600" y="687388"/>
            <a:ext cx="6248400" cy="3514725"/>
          </a:xfrm>
          <a:ln/>
        </p:spPr>
      </p:sp>
      <p:sp>
        <p:nvSpPr>
          <p:cNvPr id="98308" name="Rectangle 3"/>
          <p:cNvSpPr>
            <a:spLocks noGrp="1" noChangeArrowheads="1"/>
          </p:cNvSpPr>
          <p:nvPr>
            <p:ph type="body" idx="1"/>
          </p:nvPr>
        </p:nvSpPr>
        <p:spPr>
          <a:xfrm>
            <a:off x="919163" y="4432300"/>
            <a:ext cx="5122862" cy="4202113"/>
          </a:xfrm>
          <a:noFill/>
          <a:ln/>
        </p:spPr>
        <p:txBody>
          <a:bodyPr/>
          <a:lstStyle/>
          <a:p>
            <a:r>
              <a:rPr lang="en-US" dirty="0"/>
              <a:t>Additionally, adolescents face many structural and external barriers that may limit access and willingness to utilize health services.</a:t>
            </a:r>
          </a:p>
          <a:p>
            <a:pPr>
              <a:buFontTx/>
              <a:buChar char="•"/>
            </a:pPr>
            <a:r>
              <a:rPr lang="en-US" dirty="0"/>
              <a:t> Primarily, confidentiality concerns can significantly limit health care utilization for adolescents. A recent study of girls younger than 18-years-old attending family planning clinics found that 47% would no longer attend if their parents had to be notified that they were seeking prescription birth control pills or devices, and another 10% would delay or discontinue STI testing or treatment. [</a:t>
            </a:r>
            <a:r>
              <a:rPr lang="en-US" dirty="0" err="1"/>
              <a:t>i</a:t>
            </a:r>
            <a:r>
              <a:rPr lang="en-US" dirty="0"/>
              <a:t>]</a:t>
            </a:r>
          </a:p>
          <a:p>
            <a:pPr>
              <a:buFontTx/>
              <a:buChar char="•"/>
            </a:pPr>
            <a:r>
              <a:rPr lang="en-US" dirty="0"/>
              <a:t> Clinician-related barriers also exist, including insensitive attitudes on the part of providers, lack of knowledge and skills regarding reproductive and sexual health, insufficient or inadequate communication, and clinician discomfort with the discussion of sexual behavior with adolescents. [ii]</a:t>
            </a:r>
          </a:p>
          <a:p>
            <a:pPr>
              <a:buFontTx/>
              <a:buChar char="•"/>
            </a:pPr>
            <a:r>
              <a:rPr lang="en-US" dirty="0"/>
              <a:t> Since teenagers often rely on others for transportation, geographically inaccessible locales can be formidable structural barriers to care.</a:t>
            </a:r>
          </a:p>
          <a:p>
            <a:pPr lvl="0">
              <a:buFontTx/>
              <a:buNone/>
            </a:pPr>
            <a:r>
              <a:rPr lang="en-US" dirty="0"/>
              <a:t>Sources:</a:t>
            </a:r>
          </a:p>
          <a:p>
            <a:pPr lvl="1">
              <a:buFontTx/>
              <a:buChar char="•"/>
            </a:pPr>
            <a:r>
              <a:rPr lang="en-US" dirty="0"/>
              <a:t>[</a:t>
            </a:r>
            <a:r>
              <a:rPr lang="en-US" dirty="0" err="1"/>
              <a:t>i</a:t>
            </a:r>
            <a:r>
              <a:rPr lang="en-US" dirty="0"/>
              <a:t>] Reddy DM, Fleming R, Swain C. Effect of mandatory parental notification on adolescent girls’ use of sexual health care services. </a:t>
            </a:r>
            <a:r>
              <a:rPr lang="en-US" i="1" dirty="0"/>
              <a:t>JAMA</a:t>
            </a:r>
            <a:r>
              <a:rPr lang="en-US" dirty="0"/>
              <a:t> 2002;288:710–4.</a:t>
            </a:r>
          </a:p>
          <a:p>
            <a:pPr lvl="1">
              <a:buFontTx/>
              <a:buChar char="•"/>
            </a:pPr>
            <a:r>
              <a:rPr lang="en-US" dirty="0"/>
              <a:t>[ii] Huppert JS, Adams </a:t>
            </a:r>
            <a:r>
              <a:rPr lang="en-US" dirty="0" err="1"/>
              <a:t>Hillard</a:t>
            </a:r>
            <a:r>
              <a:rPr lang="en-US" dirty="0"/>
              <a:t> PK. Sexually transmitted disease screening in teens. </a:t>
            </a:r>
            <a:r>
              <a:rPr lang="en-US" i="1" dirty="0" err="1"/>
              <a:t>Curr</a:t>
            </a:r>
            <a:r>
              <a:rPr lang="en-US" i="1" dirty="0"/>
              <a:t> </a:t>
            </a:r>
            <a:r>
              <a:rPr lang="en-US" i="1" dirty="0" err="1"/>
              <a:t>Womens</a:t>
            </a:r>
            <a:r>
              <a:rPr lang="en-US" i="1" dirty="0"/>
              <a:t> Health Rep</a:t>
            </a:r>
            <a:r>
              <a:rPr lang="en-US" dirty="0"/>
              <a:t> 2003;2:451–8.</a:t>
            </a:r>
          </a:p>
          <a:p>
            <a:endParaRPr lang="en-US" dirty="0"/>
          </a:p>
        </p:txBody>
      </p:sp>
    </p:spTree>
    <p:extLst>
      <p:ext uri="{BB962C8B-B14F-4D97-AF65-F5344CB8AC3E}">
        <p14:creationId xmlns:p14="http://schemas.microsoft.com/office/powerpoint/2010/main" val="2336522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DA86F9EF-DAE3-4EAB-BBFD-1941ADA66AC8}" type="slidenum">
              <a:rPr lang="en-US"/>
              <a:pPr/>
              <a:t>12</a:t>
            </a:fld>
            <a:endParaRPr lang="en-US" dirty="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935038" y="4416425"/>
            <a:ext cx="5140325" cy="4183063"/>
          </a:xfrm>
          <a:noFill/>
          <a:ln/>
        </p:spPr>
        <p:txBody>
          <a:bodyPr lIns="92628" tIns="46315" rIns="92628" bIns="46315"/>
          <a:lstStyle/>
          <a:p>
            <a:pPr>
              <a:buFontTx/>
              <a:buChar char="•"/>
            </a:pPr>
            <a:r>
              <a:rPr lang="en-US" dirty="0"/>
              <a:t> Communication and flexibility are a vital part of adolescent care. Examination requirements and guidelines can be flexible, and providers should undertake the most appropriate steps to maximize the adolescent's health.</a:t>
            </a:r>
          </a:p>
        </p:txBody>
      </p:sp>
    </p:spTree>
    <p:extLst>
      <p:ext uri="{BB962C8B-B14F-4D97-AF65-F5344CB8AC3E}">
        <p14:creationId xmlns:p14="http://schemas.microsoft.com/office/powerpoint/2010/main" val="3234308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66FEEE4-B0F4-4FE3-A410-F06FFFFC489D}" type="slidenum">
              <a:rPr lang="en-US"/>
              <a:pPr/>
              <a:t>13</a:t>
            </a:fld>
            <a:endParaRPr lang="en-US" dirty="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48231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5C51B3A-FF0C-4E48-A419-619142806ECB}" type="slidenum">
              <a:rPr lang="en-US" smtClean="0"/>
              <a:pPr/>
              <a:t>14</a:t>
            </a:fld>
            <a:endParaRPr lang="en-US"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a:buFontTx/>
              <a:buChar char="•"/>
            </a:pPr>
            <a:r>
              <a:rPr lang="en-US" dirty="0"/>
              <a:t>Explain to the mother that though you commend her for her interest in her daughter’s health care, in your office, a patient’s confidentiality must be assured.</a:t>
            </a:r>
          </a:p>
          <a:p>
            <a:pPr>
              <a:buFontTx/>
              <a:buChar char="•"/>
            </a:pPr>
            <a:r>
              <a:rPr lang="en-US" dirty="0"/>
              <a:t> Invite the mother to wait outside in the waiting room until you have finished interviewing her daughter. </a:t>
            </a:r>
          </a:p>
          <a:p>
            <a:pPr eaLnBrk="1" hangingPunct="1"/>
            <a:endParaRPr lang="en-US" dirty="0"/>
          </a:p>
        </p:txBody>
      </p:sp>
    </p:spTree>
    <p:extLst>
      <p:ext uri="{BB962C8B-B14F-4D97-AF65-F5344CB8AC3E}">
        <p14:creationId xmlns:p14="http://schemas.microsoft.com/office/powerpoint/2010/main" val="987955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FAC6B97-21DF-40F6-9CCA-FA864DB93067}" type="slidenum">
              <a:rPr lang="en-US" smtClean="0"/>
              <a:pPr/>
              <a:t>15</a:t>
            </a:fld>
            <a:endParaRPr lang="en-US"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08348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0B27E11-FAC5-4054-ACF8-8CD0AF069EC7}" type="slidenum">
              <a:rPr lang="en-US" smtClean="0"/>
              <a:pPr/>
              <a:t>16</a:t>
            </a:fld>
            <a:endParaRPr lang="en-US" dirty="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dirty="0"/>
              <a:t>It is important to remember that in the vast majority of cases, parents have accompanied their children to the health care provider’s office out of genuine concern. They too are having to adjust to their teenagers new independence. Unfortunately, in discussing confidentiality it seems as though we are against parental involvement which is absolutely not the case. Health care providers should encourage parental involvement but leave the decision of when and how to the adolescent patient. </a:t>
            </a:r>
          </a:p>
        </p:txBody>
      </p:sp>
    </p:spTree>
    <p:extLst>
      <p:ext uri="{BB962C8B-B14F-4D97-AF65-F5344CB8AC3E}">
        <p14:creationId xmlns:p14="http://schemas.microsoft.com/office/powerpoint/2010/main" val="1787499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327E9A8-2E3B-4613-9577-62E689A824C4}" type="slidenum">
              <a:rPr lang="en-US" smtClean="0"/>
              <a:pPr/>
              <a:t>17</a:t>
            </a:fld>
            <a:endParaRPr lang="en-US" dirty="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367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9A0B9C63-620D-4DF8-A23A-E6006DCE56FE}" type="slidenum">
              <a:rPr lang="en-US"/>
              <a:pPr/>
              <a:t>18</a:t>
            </a:fld>
            <a:endParaRPr lang="en-US" dirty="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4766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A48A62D-CABE-4683-A13E-015D06DA7F82}" type="slidenum">
              <a:rPr lang="en-US"/>
              <a:pPr/>
              <a:t>19</a:t>
            </a:fld>
            <a:endParaRPr lang="en-US" dirty="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95224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1F1E9EE4-1D8F-419E-AF6B-4C1913F8386B}" type="slidenum">
              <a:rPr lang="en-US"/>
              <a:pPr/>
              <a:t>20</a:t>
            </a:fld>
            <a:endParaRPr lang="en-US" dirty="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a:buFontTx/>
              <a:buChar char="•"/>
            </a:pPr>
            <a:r>
              <a:rPr lang="en-US" dirty="0"/>
              <a:t> Is the clinic accessible? Financially affordable?</a:t>
            </a:r>
          </a:p>
          <a:p>
            <a:pPr>
              <a:buFontTx/>
              <a:buChar char="•"/>
            </a:pPr>
            <a:r>
              <a:rPr lang="en-US" dirty="0"/>
              <a:t> Are there adolescent focused materials on display such as magazines, posters, etc.?</a:t>
            </a:r>
          </a:p>
          <a:p>
            <a:pPr>
              <a:buFontTx/>
              <a:buChar char="•"/>
            </a:pPr>
            <a:r>
              <a:rPr lang="en-US" dirty="0"/>
              <a:t> Does the clinic offer flexible scheduling?</a:t>
            </a:r>
          </a:p>
          <a:p>
            <a:pPr>
              <a:buFontTx/>
              <a:buChar char="•"/>
            </a:pPr>
            <a:r>
              <a:rPr lang="en-US" dirty="0"/>
              <a:t> Has the staff been trained to be sensitive to adolescents’ needs?</a:t>
            </a:r>
          </a:p>
          <a:p>
            <a:pPr>
              <a:buFontTx/>
              <a:buChar char="•"/>
            </a:pPr>
            <a:r>
              <a:rPr lang="en-US" dirty="0"/>
              <a:t> Does the clinic offer comprehensive services?</a:t>
            </a:r>
          </a:p>
          <a:p>
            <a:pPr>
              <a:buFontTx/>
              <a:buChar char="•"/>
            </a:pPr>
            <a:r>
              <a:rPr lang="en-US" dirty="0"/>
              <a:t> Is a minor’s right to confidential health care respected, and has the staff been trained to ensure confidentiality?</a:t>
            </a:r>
          </a:p>
          <a:p>
            <a:pPr>
              <a:buFontTx/>
              <a:buChar char="•"/>
            </a:pPr>
            <a:r>
              <a:rPr lang="en-US" dirty="0"/>
              <a:t> Does the clinic have a method of helping youth transition into the adult medical care system?</a:t>
            </a:r>
          </a:p>
        </p:txBody>
      </p:sp>
    </p:spTree>
    <p:extLst>
      <p:ext uri="{BB962C8B-B14F-4D97-AF65-F5344CB8AC3E}">
        <p14:creationId xmlns:p14="http://schemas.microsoft.com/office/powerpoint/2010/main" val="1026312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DDD819B-E2CA-4835-9E9D-DAE92C6FF01E}" type="slidenum">
              <a:rPr lang="en-US" altLang="en-US">
                <a:latin typeface="Adobe Garamond Pro" panose="02020502060506020403" pitchFamily="18" charset="0"/>
              </a:rPr>
              <a:pPr eaLnBrk="1" hangingPunct="1"/>
              <a:t>3</a:t>
            </a:fld>
            <a:endParaRPr lang="en-US" altLang="en-US" dirty="0">
              <a:latin typeface="Adobe Garamond Pro" panose="02020502060506020403" pitchFamily="18"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t>ANSWER: 14 MONTHS</a:t>
            </a:r>
          </a:p>
          <a:p>
            <a:pPr eaLnBrk="1" hangingPunct="1"/>
            <a:r>
              <a:rPr lang="en-US" altLang="en-US" dirty="0"/>
              <a:t>Most common reason why adolescents seek family planning care: pregnancy test.</a:t>
            </a:r>
          </a:p>
          <a:p>
            <a:pPr eaLnBrk="1" hangingPunct="1"/>
            <a:r>
              <a:rPr lang="en-US" altLang="en-US" dirty="0"/>
              <a:t>We want to get to teens before they have sex to help them make these decisions, but to do so, we have to bring it up.</a:t>
            </a:r>
          </a:p>
          <a:p>
            <a:pPr eaLnBrk="1" hangingPunct="1"/>
            <a:r>
              <a:rPr lang="en-US" altLang="en-US" dirty="0"/>
              <a:t>Source:  </a:t>
            </a:r>
            <a:r>
              <a:rPr lang="en-US" dirty="0"/>
              <a:t>The Alan </a:t>
            </a:r>
            <a:r>
              <a:rPr lang="en-US" dirty="0" err="1"/>
              <a:t>Guttmacher</a:t>
            </a:r>
            <a:r>
              <a:rPr lang="en-US" dirty="0"/>
              <a:t> Institute, Fulfilling the Promise: Public Policy and U.S. Family Planning Clinics, 2000.</a:t>
            </a:r>
            <a:endParaRPr lang="en-US" altLang="en-US" dirty="0"/>
          </a:p>
        </p:txBody>
      </p:sp>
    </p:spTree>
    <p:extLst>
      <p:ext uri="{BB962C8B-B14F-4D97-AF65-F5344CB8AC3E}">
        <p14:creationId xmlns:p14="http://schemas.microsoft.com/office/powerpoint/2010/main" val="1440435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387EB52F-4BD5-4BAA-9A77-C47D3EA4FC3E}" type="slidenum">
              <a:rPr lang="en-US"/>
              <a:pPr/>
              <a:t>21</a:t>
            </a:fld>
            <a:endParaRPr lang="en-US" dirty="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78425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062041B0-D7BC-4D2A-83FF-9173E07ED14F}" type="slidenum">
              <a:rPr lang="en-US"/>
              <a:pPr/>
              <a:t>22</a:t>
            </a:fld>
            <a:endParaRPr lang="en-US"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a:buFontTx/>
              <a:buNone/>
            </a:pPr>
            <a:r>
              <a:rPr lang="en-US" dirty="0"/>
              <a:t>The HEEADDSSS model is a useful tool for taking a comprehensive psychosocial history for adolescent patients.</a:t>
            </a:r>
          </a:p>
          <a:p>
            <a:pPr>
              <a:buFontTx/>
              <a:buNone/>
            </a:pPr>
            <a:endParaRPr lang="en-US" dirty="0"/>
          </a:p>
          <a:p>
            <a:pPr>
              <a:buFontTx/>
              <a:buNone/>
            </a:pPr>
            <a:r>
              <a:rPr lang="en-US" dirty="0"/>
              <a:t> The HEEADDSSS Model was originally developed in 1972 by physicians. ARSHEP faculty, Melanie Gold,</a:t>
            </a:r>
            <a:r>
              <a:rPr lang="en-US" baseline="0" dirty="0"/>
              <a:t> DO, DABMA, FAAP, FACOP</a:t>
            </a:r>
            <a:r>
              <a:rPr lang="en-US" dirty="0"/>
              <a:t> developed the corresponding questions for this model.</a:t>
            </a:r>
          </a:p>
          <a:p>
            <a:pPr>
              <a:buFontTx/>
              <a:buNone/>
            </a:pPr>
            <a:r>
              <a:rPr lang="en-US" dirty="0"/>
              <a:t> The components of the model reflect the common causes of morbidity and mortality among adolescents, including unintended pregnancy and sexually transmitted diseases.</a:t>
            </a:r>
          </a:p>
          <a:p>
            <a:pPr>
              <a:buFontTx/>
              <a:buNone/>
            </a:pPr>
            <a:r>
              <a:rPr lang="en-US" dirty="0"/>
              <a:t> The health care provider who sees adolescents must be willing to take a developmentally appropriate psychosocial history, and may get more results by using non-traditional modes of physician-patient questioning.</a:t>
            </a:r>
          </a:p>
          <a:p>
            <a:pPr>
              <a:buFontTx/>
              <a:buNone/>
            </a:pPr>
            <a:r>
              <a:rPr lang="en-US" dirty="0"/>
              <a:t> The HEEADDSSS questions should be asked without a parent in the room unless the adolescent specifically gives permission or asks for a parent’s presence. If the questions are asked and answered with other people in the room, document this on chart and note that this was by patient request.</a:t>
            </a:r>
          </a:p>
          <a:p>
            <a:pPr>
              <a:buFontTx/>
              <a:buNone/>
            </a:pPr>
            <a:r>
              <a:rPr lang="en-US" dirty="0"/>
              <a:t> Some practitioners add yet another “S” to assess strengths, points of resiliency, or confidence in the patient.</a:t>
            </a:r>
          </a:p>
          <a:p>
            <a:pPr>
              <a:buFontTx/>
              <a:buNone/>
            </a:pPr>
            <a:endParaRPr lang="en-US" dirty="0"/>
          </a:p>
        </p:txBody>
      </p:sp>
    </p:spTree>
    <p:extLst>
      <p:ext uri="{BB962C8B-B14F-4D97-AF65-F5344CB8AC3E}">
        <p14:creationId xmlns:p14="http://schemas.microsoft.com/office/powerpoint/2010/main" val="453744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Tx/>
              <a:buNone/>
            </a:pPr>
            <a:r>
              <a:rPr lang="en-US" altLang="en-US" dirty="0"/>
              <a:t>You</a:t>
            </a:r>
            <a:r>
              <a:rPr lang="en-US" altLang="en-US" baseline="0" dirty="0"/>
              <a:t> may want to ask questions about strengths first thereby reversing the HEEADSSS screening in order to emphasize your patient’s positive qualities. Taking this strengths-based approach </a:t>
            </a:r>
          </a:p>
          <a:p>
            <a:pPr eaLnBrk="1" hangingPunct="1">
              <a:buFontTx/>
              <a:buNone/>
            </a:pPr>
            <a:endParaRPr lang="en-US" altLang="en-US" baseline="0" dirty="0"/>
          </a:p>
          <a:p>
            <a:pPr eaLnBrk="1" hangingPunct="1">
              <a:buFontTx/>
              <a:buNone/>
            </a:pPr>
            <a:r>
              <a:rPr lang="en-US" sz="1200" b="0" i="0" kern="1200" dirty="0">
                <a:solidFill>
                  <a:schemeClr val="tx1"/>
                </a:solidFill>
                <a:effectLst/>
                <a:ea typeface="ＭＳ Ｐゴシック" charset="-128"/>
                <a:cs typeface="ＭＳ Ｐゴシック" charset="-128"/>
              </a:rPr>
              <a:t>References:</a:t>
            </a:r>
          </a:p>
          <a:p>
            <a:pPr marL="228600" indent="-228600" eaLnBrk="1" hangingPunct="1">
              <a:buFontTx/>
              <a:buAutoNum type="arabicParenR"/>
            </a:pPr>
            <a:r>
              <a:rPr lang="en-US" sz="1200" b="0" i="0" kern="1200" dirty="0" err="1">
                <a:solidFill>
                  <a:schemeClr val="tx1"/>
                </a:solidFill>
                <a:effectLst/>
                <a:ea typeface="ＭＳ Ｐゴシック" charset="-128"/>
                <a:cs typeface="ＭＳ Ｐゴシック" charset="-128"/>
              </a:rPr>
              <a:t>Goldenring</a:t>
            </a:r>
            <a:r>
              <a:rPr lang="en-US" sz="1200" b="0" i="0" kern="1200" dirty="0">
                <a:solidFill>
                  <a:schemeClr val="tx1"/>
                </a:solidFill>
                <a:effectLst/>
                <a:ea typeface="ＭＳ Ｐゴシック" charset="-128"/>
                <a:cs typeface="ＭＳ Ｐゴシック" charset="-128"/>
              </a:rPr>
              <a:t> JM, Rosen DS. Getting into adolescent heads: an essential update. </a:t>
            </a:r>
            <a:r>
              <a:rPr lang="en-US" sz="1200" b="0" i="1" kern="1200" dirty="0" err="1">
                <a:solidFill>
                  <a:schemeClr val="tx1"/>
                </a:solidFill>
                <a:effectLst/>
                <a:ea typeface="ＭＳ Ｐゴシック" charset="-128"/>
                <a:cs typeface="ＭＳ Ｐゴシック" charset="-128"/>
              </a:rPr>
              <a:t>Contemp</a:t>
            </a:r>
            <a:r>
              <a:rPr lang="en-US" sz="1200" b="0" i="1" kern="1200" dirty="0">
                <a:solidFill>
                  <a:schemeClr val="tx1"/>
                </a:solidFill>
                <a:effectLst/>
                <a:ea typeface="ＭＳ Ｐゴシック" charset="-128"/>
                <a:cs typeface="ＭＳ Ｐゴシック" charset="-128"/>
              </a:rPr>
              <a:t> </a:t>
            </a:r>
            <a:r>
              <a:rPr lang="en-US" sz="1200" b="0" i="1" kern="1200" dirty="0" err="1">
                <a:solidFill>
                  <a:schemeClr val="tx1"/>
                </a:solidFill>
                <a:effectLst/>
                <a:ea typeface="ＭＳ Ｐゴシック" charset="-128"/>
                <a:cs typeface="ＭＳ Ｐゴシック" charset="-128"/>
              </a:rPr>
              <a:t>Pediatr</a:t>
            </a:r>
            <a:r>
              <a:rPr lang="en-US" sz="1200" b="0" i="0" kern="1200" dirty="0">
                <a:solidFill>
                  <a:schemeClr val="tx1"/>
                </a:solidFill>
                <a:effectLst/>
                <a:ea typeface="ＭＳ Ｐゴシック" charset="-128"/>
                <a:cs typeface="ＭＳ Ｐゴシック" charset="-128"/>
              </a:rPr>
              <a:t>. 2004;21(1):64-90.</a:t>
            </a:r>
          </a:p>
          <a:p>
            <a:pPr marL="228600" indent="-228600" eaLnBrk="1" hangingPunct="1">
              <a:buFontTx/>
              <a:buAutoNum type="arabicParenR"/>
            </a:pPr>
            <a:r>
              <a:rPr lang="en-US" sz="1200" b="0" i="0" kern="1200" dirty="0">
                <a:solidFill>
                  <a:schemeClr val="tx1"/>
                </a:solidFill>
                <a:effectLst/>
                <a:ea typeface="ＭＳ Ｐゴシック" charset="-128"/>
                <a:cs typeface="ＭＳ Ｐゴシック" charset="-128"/>
              </a:rPr>
              <a:t>Ginsburg KR. Viewing our adolescent patients through a positive lens. </a:t>
            </a:r>
            <a:r>
              <a:rPr lang="en-US" sz="1200" b="0" i="1" kern="1200" dirty="0" err="1">
                <a:solidFill>
                  <a:schemeClr val="tx1"/>
                </a:solidFill>
                <a:effectLst/>
                <a:ea typeface="ＭＳ Ｐゴシック" charset="-128"/>
                <a:cs typeface="ＭＳ Ｐゴシック" charset="-128"/>
              </a:rPr>
              <a:t>Contemp</a:t>
            </a:r>
            <a:r>
              <a:rPr lang="en-US" sz="1200" b="0" i="1" kern="1200" dirty="0">
                <a:solidFill>
                  <a:schemeClr val="tx1"/>
                </a:solidFill>
                <a:effectLst/>
                <a:ea typeface="ＭＳ Ｐゴシック" charset="-128"/>
                <a:cs typeface="ＭＳ Ｐゴシック" charset="-128"/>
              </a:rPr>
              <a:t> </a:t>
            </a:r>
            <a:r>
              <a:rPr lang="en-US" sz="1200" b="0" i="1" kern="1200" dirty="0" err="1">
                <a:solidFill>
                  <a:schemeClr val="tx1"/>
                </a:solidFill>
                <a:effectLst/>
                <a:ea typeface="ＭＳ Ｐゴシック" charset="-128"/>
                <a:cs typeface="ＭＳ Ｐゴシック" charset="-128"/>
              </a:rPr>
              <a:t>Pediatr</a:t>
            </a:r>
            <a:r>
              <a:rPr lang="en-US" sz="1200" b="0" i="1" kern="1200" dirty="0">
                <a:solidFill>
                  <a:schemeClr val="tx1"/>
                </a:solidFill>
                <a:effectLst/>
                <a:ea typeface="ＭＳ Ｐゴシック" charset="-128"/>
                <a:cs typeface="ＭＳ Ｐゴシック" charset="-128"/>
              </a:rPr>
              <a:t>.</a:t>
            </a:r>
            <a:r>
              <a:rPr lang="en-US" sz="1200" b="0" i="0" kern="1200" dirty="0">
                <a:solidFill>
                  <a:schemeClr val="tx1"/>
                </a:solidFill>
                <a:effectLst/>
                <a:ea typeface="ＭＳ Ｐゴシック" charset="-128"/>
                <a:cs typeface="ＭＳ Ｐゴシック" charset="-128"/>
              </a:rPr>
              <a:t> 2007;24(1):65-76.</a:t>
            </a:r>
          </a:p>
          <a:p>
            <a:pPr marL="228600" indent="-228600" eaLnBrk="1" hangingPunct="1">
              <a:buFontTx/>
              <a:buAutoNum type="arabicParenR"/>
            </a:pPr>
            <a:r>
              <a:rPr lang="en-US" altLang="en-US" dirty="0"/>
              <a:t>Resnick MD, </a:t>
            </a:r>
            <a:r>
              <a:rPr lang="en-US" altLang="en-US" dirty="0" err="1"/>
              <a:t>Bearman</a:t>
            </a:r>
            <a:r>
              <a:rPr lang="en-US" altLang="en-US" dirty="0"/>
              <a:t> PS, Blum RW, et al. Protecting adolescents from harm. Findings from the National Longitudinal Study on Adolescent Health. JAMA. 1997;278(10):823-832</a:t>
            </a:r>
          </a:p>
        </p:txBody>
      </p:sp>
    </p:spTree>
    <p:extLst>
      <p:ext uri="{BB962C8B-B14F-4D97-AF65-F5344CB8AC3E}">
        <p14:creationId xmlns:p14="http://schemas.microsoft.com/office/powerpoint/2010/main" val="2052169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talking to adolescents, emphasize</a:t>
            </a:r>
            <a:r>
              <a:rPr lang="en-US" baseline="0" dirty="0"/>
              <a:t> the positives; approaches based on risk factors only may produce feelings of shame and deter patient engagement.  </a:t>
            </a:r>
            <a:endParaRPr lang="en-US" dirty="0"/>
          </a:p>
          <a:p>
            <a:endParaRPr lang="en-US" dirty="0"/>
          </a:p>
          <a:p>
            <a:r>
              <a:rPr lang="en-US" dirty="0"/>
              <a:t>References:</a:t>
            </a:r>
          </a:p>
          <a:p>
            <a:r>
              <a:rPr lang="en-US" dirty="0" err="1"/>
              <a:t>Goldenring</a:t>
            </a:r>
            <a:r>
              <a:rPr lang="en-US" dirty="0"/>
              <a:t> JM, Rosen DS. Getting into adolescent heads: an essential update. </a:t>
            </a:r>
            <a:r>
              <a:rPr lang="en-US" dirty="0" err="1"/>
              <a:t>Contemp</a:t>
            </a:r>
            <a:r>
              <a:rPr lang="en-US" dirty="0"/>
              <a:t> </a:t>
            </a:r>
            <a:r>
              <a:rPr lang="en-US" dirty="0" err="1"/>
              <a:t>Pediatr</a:t>
            </a:r>
            <a:r>
              <a:rPr lang="en-US" dirty="0"/>
              <a:t>. 2004;21(1):64-90.</a:t>
            </a:r>
          </a:p>
          <a:p>
            <a:r>
              <a:rPr lang="en-US" dirty="0"/>
              <a:t>Ginsburg KR. Viewing our adolescent patients through a positive lens. </a:t>
            </a:r>
            <a:r>
              <a:rPr lang="en-US" dirty="0" err="1"/>
              <a:t>Contemp</a:t>
            </a:r>
            <a:r>
              <a:rPr lang="en-US" dirty="0"/>
              <a:t> </a:t>
            </a:r>
            <a:r>
              <a:rPr lang="en-US" dirty="0" err="1"/>
              <a:t>Pediatr</a:t>
            </a:r>
            <a:r>
              <a:rPr lang="en-US" dirty="0"/>
              <a:t>. 2007;24(1):65-76.</a:t>
            </a:r>
          </a:p>
          <a:p>
            <a:r>
              <a:rPr lang="en-US" dirty="0"/>
              <a:t>Resnick MD, </a:t>
            </a:r>
            <a:r>
              <a:rPr lang="en-US" dirty="0" err="1"/>
              <a:t>Bearman</a:t>
            </a:r>
            <a:r>
              <a:rPr lang="en-US" dirty="0"/>
              <a:t> PS, Blum RW, et al. Protecting adolescents from harm. Findings from the National Longitudinal Study on Adolescent Health. JAMA. 1997;278(10):823-832</a:t>
            </a:r>
          </a:p>
          <a:p>
            <a:endParaRPr lang="en-US" dirty="0"/>
          </a:p>
        </p:txBody>
      </p:sp>
      <p:sp>
        <p:nvSpPr>
          <p:cNvPr id="4" name="Slide Number Placeholder 3"/>
          <p:cNvSpPr>
            <a:spLocks noGrp="1"/>
          </p:cNvSpPr>
          <p:nvPr>
            <p:ph type="sldNum" sz="quarter" idx="10"/>
          </p:nvPr>
        </p:nvSpPr>
        <p:spPr/>
        <p:txBody>
          <a:bodyPr/>
          <a:lstStyle/>
          <a:p>
            <a:pPr>
              <a:defRPr/>
            </a:pPr>
            <a:fld id="{85142175-B499-4EA5-B460-90A0DF4A9174}" type="slidenum">
              <a:rPr lang="en-US" smtClean="0"/>
              <a:pPr>
                <a:defRPr/>
              </a:pPr>
              <a:t>24</a:t>
            </a:fld>
            <a:endParaRPr lang="en-US" dirty="0"/>
          </a:p>
        </p:txBody>
      </p:sp>
    </p:spTree>
    <p:extLst>
      <p:ext uri="{BB962C8B-B14F-4D97-AF65-F5344CB8AC3E}">
        <p14:creationId xmlns:p14="http://schemas.microsoft.com/office/powerpoint/2010/main" val="2184694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2A000062-308B-4746-B9B2-FB89424E4969}" type="slidenum">
              <a:rPr lang="en-US"/>
              <a:pPr/>
              <a:t>25</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t>*An individual’s religious and/or spiritual beliefs can have an impact on his/her health behaviors and outcomes. Health care professionals should let the patient take the initiative when approaching the discussion of religion. </a:t>
            </a:r>
          </a:p>
          <a:p>
            <a:endParaRPr lang="en-US" dirty="0"/>
          </a:p>
        </p:txBody>
      </p:sp>
    </p:spTree>
    <p:extLst>
      <p:ext uri="{BB962C8B-B14F-4D97-AF65-F5344CB8AC3E}">
        <p14:creationId xmlns:p14="http://schemas.microsoft.com/office/powerpoint/2010/main" val="2868324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40E18048-99D1-499C-A1C6-547FCC1CD058}" type="slidenum">
              <a:rPr lang="en-US"/>
              <a:pPr/>
              <a:t>26</a:t>
            </a:fld>
            <a:endParaRPr lang="en-US" dirty="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076767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14C79C10-A57A-472F-AB1C-91F4BD53D7CA}" type="slidenum">
              <a:rPr lang="en-US"/>
              <a:pPr/>
              <a:t>27</a:t>
            </a:fld>
            <a:endParaRPr lang="en-US" dirty="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a:buFontTx/>
              <a:buChar char="•"/>
            </a:pPr>
            <a:r>
              <a:rPr lang="en-US" dirty="0"/>
              <a:t> It is important to begin the assessment with questions regarding the adolescent’s home life. </a:t>
            </a:r>
          </a:p>
          <a:p>
            <a:pPr>
              <a:buFontTx/>
              <a:buChar char="•"/>
            </a:pPr>
            <a:r>
              <a:rPr lang="en-US" dirty="0"/>
              <a:t> The first question: Who lives in the home with you? Is in bold because the answer to this will dictate the rest of the interview. (no assumptions made)</a:t>
            </a:r>
          </a:p>
          <a:p>
            <a:pPr>
              <a:buFontTx/>
              <a:buChar char="•"/>
            </a:pPr>
            <a:r>
              <a:rPr lang="en-US" dirty="0"/>
              <a:t> Keep questions specific, allowing the patient to expound when needed. </a:t>
            </a:r>
          </a:p>
          <a:p>
            <a:endParaRPr lang="en-US" dirty="0"/>
          </a:p>
          <a:p>
            <a:endParaRPr lang="en-US" dirty="0"/>
          </a:p>
          <a:p>
            <a:pPr>
              <a:buFontTx/>
              <a:buNone/>
            </a:pPr>
            <a:r>
              <a:rPr lang="en-US" dirty="0"/>
              <a:t>Adapted from the presentation "Interviewing the Adolescent: Tricks of the Trade" by Dr. Melanie A. Gold.</a:t>
            </a:r>
          </a:p>
          <a:p>
            <a:pPr>
              <a:buFontTx/>
              <a:buNone/>
            </a:pPr>
            <a:endParaRPr lang="en-US" dirty="0"/>
          </a:p>
          <a:p>
            <a:pPr>
              <a:buFontTx/>
              <a:buNone/>
            </a:pPr>
            <a:r>
              <a:rPr lang="en-US" dirty="0"/>
              <a:t>1) </a:t>
            </a:r>
            <a:r>
              <a:rPr lang="en-US" dirty="0" err="1"/>
              <a:t>Goldenring</a:t>
            </a:r>
            <a:r>
              <a:rPr lang="en-US" dirty="0"/>
              <a:t> JM, Rosen DS. Getting into adolescent heads: an essential update. </a:t>
            </a:r>
            <a:r>
              <a:rPr lang="en-US" dirty="0" err="1"/>
              <a:t>Contemp</a:t>
            </a:r>
            <a:r>
              <a:rPr lang="en-US" dirty="0"/>
              <a:t> </a:t>
            </a:r>
            <a:r>
              <a:rPr lang="en-US" dirty="0" err="1"/>
              <a:t>Pediatr</a:t>
            </a:r>
            <a:r>
              <a:rPr lang="en-US" dirty="0"/>
              <a:t>. 2004;21(1):64-90.</a:t>
            </a:r>
          </a:p>
          <a:p>
            <a:pPr>
              <a:buFontTx/>
              <a:buNone/>
            </a:pPr>
            <a:r>
              <a:rPr lang="en-US" dirty="0"/>
              <a:t>2) </a:t>
            </a:r>
            <a:r>
              <a:rPr lang="en-US" dirty="0" err="1"/>
              <a:t>Goldenring</a:t>
            </a:r>
            <a:r>
              <a:rPr lang="en-US" dirty="0"/>
              <a:t> JM, Cohen E. Getting into adolescent heads. </a:t>
            </a:r>
            <a:r>
              <a:rPr lang="en-US" dirty="0" err="1"/>
              <a:t>Contemp</a:t>
            </a:r>
            <a:r>
              <a:rPr lang="en-US" dirty="0"/>
              <a:t> </a:t>
            </a:r>
            <a:r>
              <a:rPr lang="en-US" dirty="0" err="1"/>
              <a:t>Pediatr</a:t>
            </a:r>
            <a:r>
              <a:rPr lang="en-US" dirty="0"/>
              <a:t>. 1988;5(7):75-90.</a:t>
            </a:r>
          </a:p>
          <a:p>
            <a:pPr>
              <a:buFontTx/>
              <a:buNone/>
            </a:pPr>
            <a:endParaRPr lang="en-US" dirty="0"/>
          </a:p>
        </p:txBody>
      </p:sp>
    </p:spTree>
    <p:extLst>
      <p:ext uri="{BB962C8B-B14F-4D97-AF65-F5344CB8AC3E}">
        <p14:creationId xmlns:p14="http://schemas.microsoft.com/office/powerpoint/2010/main" val="1623980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05129ED0-D7B6-46B1-BEAE-2FBA42B52552}" type="slidenum">
              <a:rPr lang="en-US"/>
              <a:pPr/>
              <a:t>28</a:t>
            </a:fld>
            <a:endParaRPr lang="en-US" dirty="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a:buFontTx/>
              <a:buChar char="•"/>
            </a:pPr>
            <a:r>
              <a:rPr lang="en-US" dirty="0"/>
              <a:t> Health care providers need to be aware of the risk factors associated with poor academic performance. </a:t>
            </a:r>
          </a:p>
          <a:p>
            <a:pPr>
              <a:buFontTx/>
              <a:buChar char="•"/>
            </a:pPr>
            <a:r>
              <a:rPr lang="en-US" dirty="0"/>
              <a:t> Poor attendance and grades have  been shown to be a risk factor for early sexual initiation and teenage pregnancy.</a:t>
            </a:r>
          </a:p>
          <a:p>
            <a:pPr lvl="0">
              <a:buFontTx/>
              <a:buNone/>
            </a:pPr>
            <a:endParaRPr lang="en-US" dirty="0"/>
          </a:p>
          <a:p>
            <a:pPr lvl="0">
              <a:buFontTx/>
              <a:buNone/>
            </a:pPr>
            <a:r>
              <a:rPr lang="en-US" dirty="0"/>
              <a:t>Source: </a:t>
            </a:r>
          </a:p>
          <a:p>
            <a:pPr lvl="0">
              <a:buFontTx/>
              <a:buNone/>
            </a:pPr>
            <a:r>
              <a:rPr lang="en-US" dirty="0" err="1"/>
              <a:t>Santelli</a:t>
            </a:r>
            <a:r>
              <a:rPr lang="en-US" dirty="0"/>
              <a:t> JS, Kaiser J, Hirsch L, </a:t>
            </a:r>
            <a:r>
              <a:rPr lang="en-US" dirty="0" err="1"/>
              <a:t>Radosh</a:t>
            </a:r>
            <a:r>
              <a:rPr lang="en-US" dirty="0"/>
              <a:t> A, </a:t>
            </a:r>
            <a:r>
              <a:rPr lang="en-US" dirty="0" err="1"/>
              <a:t>Simkin</a:t>
            </a:r>
            <a:r>
              <a:rPr lang="en-US" dirty="0"/>
              <a:t> L, </a:t>
            </a:r>
            <a:r>
              <a:rPr lang="en-US" dirty="0" err="1"/>
              <a:t>Middlestadt</a:t>
            </a:r>
            <a:r>
              <a:rPr lang="en-US" dirty="0"/>
              <a:t> S. Initiation of sexual intercourse among middle school adolescents: the influence of psychosocial factors.  </a:t>
            </a:r>
            <a:r>
              <a:rPr lang="en-US" i="1" dirty="0"/>
              <a:t>J </a:t>
            </a:r>
            <a:r>
              <a:rPr lang="en-US" i="1" dirty="0" err="1"/>
              <a:t>Adolesc</a:t>
            </a:r>
            <a:r>
              <a:rPr lang="en-US" i="1" dirty="0"/>
              <a:t> Health</a:t>
            </a:r>
            <a:r>
              <a:rPr lang="en-US" dirty="0"/>
              <a:t>. 2004;34(3):200–8. </a:t>
            </a:r>
          </a:p>
          <a:p>
            <a:pPr lvl="0">
              <a:buFontTx/>
              <a:buNone/>
            </a:pPr>
            <a:endParaRPr lang="en-US" dirty="0"/>
          </a:p>
          <a:p>
            <a:pPr>
              <a:buFontTx/>
              <a:buChar char="•"/>
            </a:pPr>
            <a:r>
              <a:rPr lang="en-US" dirty="0"/>
              <a:t> Additionally, poor academic performance and truancy have been linked with alcohol abuse.</a:t>
            </a:r>
          </a:p>
          <a:p>
            <a:pPr>
              <a:buFontTx/>
              <a:buNone/>
            </a:pPr>
            <a:r>
              <a:rPr lang="en-US" dirty="0"/>
              <a:t>Source: </a:t>
            </a:r>
          </a:p>
          <a:p>
            <a:pPr>
              <a:buFontTx/>
              <a:buNone/>
            </a:pPr>
            <a:r>
              <a:rPr lang="en-US" dirty="0" err="1"/>
              <a:t>Ellickson</a:t>
            </a:r>
            <a:r>
              <a:rPr lang="en-US" dirty="0"/>
              <a:t> SL, Tucker JS, Klein DJ, </a:t>
            </a:r>
            <a:r>
              <a:rPr lang="en-US" dirty="0" err="1"/>
              <a:t>McGuigan</a:t>
            </a:r>
            <a:r>
              <a:rPr lang="en-US" dirty="0"/>
              <a:t> KA. Prospective risk factors for alcohol misuse in late adolescence. </a:t>
            </a:r>
            <a:r>
              <a:rPr lang="en-US" i="1" dirty="0"/>
              <a:t>J Stud Alcohol</a:t>
            </a:r>
            <a:r>
              <a:rPr lang="en-US" dirty="0"/>
              <a:t> 2001;62(6):773–82 </a:t>
            </a:r>
          </a:p>
        </p:txBody>
      </p:sp>
    </p:spTree>
    <p:extLst>
      <p:ext uri="{BB962C8B-B14F-4D97-AF65-F5344CB8AC3E}">
        <p14:creationId xmlns:p14="http://schemas.microsoft.com/office/powerpoint/2010/main" val="15580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D4CDA049-5C46-41B8-AEA5-A3A69A4E72D8}" type="slidenum">
              <a:rPr lang="en-US"/>
              <a:pPr/>
              <a:t>29</a:t>
            </a:fld>
            <a:endParaRPr lang="en-US" dirty="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a:buFontTx/>
              <a:buNone/>
            </a:pPr>
            <a:r>
              <a:rPr lang="en-US" dirty="0"/>
              <a:t>Adapted from the presentation "Interviewing the Adolescent: Tricks of the Trade" by Dr. Melanie A. Gold.</a:t>
            </a:r>
          </a:p>
          <a:p>
            <a:pPr>
              <a:buFontTx/>
              <a:buNone/>
            </a:pPr>
            <a:endParaRPr lang="en-US" dirty="0"/>
          </a:p>
          <a:p>
            <a:pPr fontAlgn="base"/>
            <a:r>
              <a:rPr lang="en-US" sz="1200" b="0" i="0" kern="1200" dirty="0">
                <a:solidFill>
                  <a:schemeClr val="tx1"/>
                </a:solidFill>
                <a:effectLst/>
                <a:ea typeface="ＭＳ Ｐゴシック" charset="-128"/>
                <a:cs typeface="ＭＳ Ｐゴシック" charset="-128"/>
              </a:rPr>
              <a:t>1) </a:t>
            </a:r>
            <a:r>
              <a:rPr lang="en-US" sz="1200" b="0" i="0" kern="1200" dirty="0" err="1">
                <a:solidFill>
                  <a:schemeClr val="tx1"/>
                </a:solidFill>
                <a:effectLst/>
                <a:ea typeface="ＭＳ Ｐゴシック" charset="-128"/>
                <a:cs typeface="ＭＳ Ｐゴシック" charset="-128"/>
              </a:rPr>
              <a:t>Goldenring</a:t>
            </a:r>
            <a:r>
              <a:rPr lang="en-US" sz="1200" b="0" i="0" kern="1200" dirty="0">
                <a:solidFill>
                  <a:schemeClr val="tx1"/>
                </a:solidFill>
                <a:effectLst/>
                <a:ea typeface="ＭＳ Ｐゴシック" charset="-128"/>
                <a:cs typeface="ＭＳ Ｐゴシック" charset="-128"/>
              </a:rPr>
              <a:t> JM, Rosen DS. Getting into adolescent heads: an essential update. </a:t>
            </a:r>
            <a:r>
              <a:rPr lang="en-US" sz="1200" b="0" i="1" kern="1200" dirty="0" err="1">
                <a:solidFill>
                  <a:schemeClr val="tx1"/>
                </a:solidFill>
                <a:effectLst/>
                <a:ea typeface="ＭＳ Ｐゴシック" charset="-128"/>
                <a:cs typeface="ＭＳ Ｐゴシック" charset="-128"/>
              </a:rPr>
              <a:t>Contemp</a:t>
            </a:r>
            <a:r>
              <a:rPr lang="en-US" sz="1200" b="0" i="1" kern="1200" dirty="0">
                <a:solidFill>
                  <a:schemeClr val="tx1"/>
                </a:solidFill>
                <a:effectLst/>
                <a:ea typeface="ＭＳ Ｐゴシック" charset="-128"/>
                <a:cs typeface="ＭＳ Ｐゴシック" charset="-128"/>
              </a:rPr>
              <a:t> </a:t>
            </a:r>
            <a:r>
              <a:rPr lang="en-US" sz="1200" b="0" i="1" kern="1200" dirty="0" err="1">
                <a:solidFill>
                  <a:schemeClr val="tx1"/>
                </a:solidFill>
                <a:effectLst/>
                <a:ea typeface="ＭＳ Ｐゴシック" charset="-128"/>
                <a:cs typeface="ＭＳ Ｐゴシック" charset="-128"/>
              </a:rPr>
              <a:t>Pediatr</a:t>
            </a:r>
            <a:r>
              <a:rPr lang="en-US" sz="1200" b="0" i="0" kern="1200" dirty="0">
                <a:solidFill>
                  <a:schemeClr val="tx1"/>
                </a:solidFill>
                <a:effectLst/>
                <a:ea typeface="ＭＳ Ｐゴシック" charset="-128"/>
                <a:cs typeface="ＭＳ Ｐゴシック" charset="-128"/>
              </a:rPr>
              <a:t>. 2004;21(1):64-90.</a:t>
            </a:r>
          </a:p>
          <a:p>
            <a:pPr fontAlgn="base"/>
            <a:r>
              <a:rPr lang="en-US" sz="1200" b="0" i="0" kern="1200" dirty="0">
                <a:solidFill>
                  <a:schemeClr val="tx1"/>
                </a:solidFill>
                <a:effectLst/>
                <a:ea typeface="ＭＳ Ｐゴシック" charset="-128"/>
                <a:cs typeface="ＭＳ Ｐゴシック" charset="-128"/>
              </a:rPr>
              <a:t>2)</a:t>
            </a:r>
            <a:r>
              <a:rPr lang="en-US" sz="1200" b="0" i="0" kern="1200" baseline="0" dirty="0">
                <a:solidFill>
                  <a:schemeClr val="tx1"/>
                </a:solidFill>
                <a:effectLst/>
                <a:ea typeface="ＭＳ Ｐゴシック" charset="-128"/>
                <a:cs typeface="ＭＳ Ｐゴシック" charset="-128"/>
              </a:rPr>
              <a:t> </a:t>
            </a:r>
            <a:r>
              <a:rPr lang="en-US" sz="1200" b="0" i="0" kern="1200" dirty="0" err="1">
                <a:solidFill>
                  <a:schemeClr val="tx1"/>
                </a:solidFill>
                <a:effectLst/>
                <a:ea typeface="ＭＳ Ｐゴシック" charset="-128"/>
                <a:cs typeface="ＭＳ Ｐゴシック" charset="-128"/>
              </a:rPr>
              <a:t>Goldenring</a:t>
            </a:r>
            <a:r>
              <a:rPr lang="en-US" sz="1200" b="0" i="0" kern="1200" dirty="0">
                <a:solidFill>
                  <a:schemeClr val="tx1"/>
                </a:solidFill>
                <a:effectLst/>
                <a:ea typeface="ＭＳ Ｐゴシック" charset="-128"/>
                <a:cs typeface="ＭＳ Ｐゴシック" charset="-128"/>
              </a:rPr>
              <a:t> JM, Cohen E. Getting into adolescent heads. </a:t>
            </a:r>
            <a:r>
              <a:rPr lang="en-US" sz="1200" b="0" i="1" kern="1200" dirty="0" err="1">
                <a:solidFill>
                  <a:schemeClr val="tx1"/>
                </a:solidFill>
                <a:effectLst/>
                <a:ea typeface="ＭＳ Ｐゴシック" charset="-128"/>
                <a:cs typeface="ＭＳ Ｐゴシック" charset="-128"/>
              </a:rPr>
              <a:t>Contemp</a:t>
            </a:r>
            <a:r>
              <a:rPr lang="en-US" sz="1200" b="0" i="1" kern="1200" dirty="0">
                <a:solidFill>
                  <a:schemeClr val="tx1"/>
                </a:solidFill>
                <a:effectLst/>
                <a:ea typeface="ＭＳ Ｐゴシック" charset="-128"/>
                <a:cs typeface="ＭＳ Ｐゴシック" charset="-128"/>
              </a:rPr>
              <a:t> </a:t>
            </a:r>
            <a:r>
              <a:rPr lang="en-US" sz="1200" b="0" i="1" kern="1200" dirty="0" err="1">
                <a:solidFill>
                  <a:schemeClr val="tx1"/>
                </a:solidFill>
                <a:effectLst/>
                <a:ea typeface="ＭＳ Ｐゴシック" charset="-128"/>
                <a:cs typeface="ＭＳ Ｐゴシック" charset="-128"/>
              </a:rPr>
              <a:t>Pediatr</a:t>
            </a:r>
            <a:r>
              <a:rPr lang="en-US" sz="1200" b="0" i="1" kern="1200" dirty="0">
                <a:solidFill>
                  <a:schemeClr val="tx1"/>
                </a:solidFill>
                <a:effectLst/>
                <a:ea typeface="ＭＳ Ｐゴシック" charset="-128"/>
                <a:cs typeface="ＭＳ Ｐゴシック" charset="-128"/>
              </a:rPr>
              <a:t>.</a:t>
            </a:r>
            <a:r>
              <a:rPr lang="en-US" sz="1200" b="0" i="0" kern="1200" dirty="0">
                <a:solidFill>
                  <a:schemeClr val="tx1"/>
                </a:solidFill>
                <a:effectLst/>
                <a:ea typeface="ＭＳ Ｐゴシック" charset="-128"/>
                <a:cs typeface="ＭＳ Ｐゴシック" charset="-128"/>
              </a:rPr>
              <a:t> 1988;5(7):75-90.</a:t>
            </a:r>
          </a:p>
          <a:p>
            <a:pPr>
              <a:buFontTx/>
              <a:buNone/>
            </a:pPr>
            <a:endParaRPr lang="en-US" dirty="0"/>
          </a:p>
        </p:txBody>
      </p:sp>
    </p:spTree>
    <p:extLst>
      <p:ext uri="{BB962C8B-B14F-4D97-AF65-F5344CB8AC3E}">
        <p14:creationId xmlns:p14="http://schemas.microsoft.com/office/powerpoint/2010/main" val="2728733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B622BFCE-7A8C-4E94-B543-37DB7EF8F134}" type="slidenum">
              <a:rPr lang="en-US"/>
              <a:pPr/>
              <a:t>30</a:t>
            </a:fld>
            <a:endParaRPr lang="en-US" dirty="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609600" y="4416425"/>
            <a:ext cx="5699125" cy="4422775"/>
          </a:xfrm>
          <a:noFill/>
          <a:ln/>
        </p:spPr>
        <p:txBody>
          <a:bodyPr/>
          <a:lstStyle/>
          <a:p>
            <a:pPr>
              <a:lnSpc>
                <a:spcPct val="80000"/>
              </a:lnSpc>
              <a:buFontTx/>
              <a:buChar char="•"/>
            </a:pPr>
            <a:r>
              <a:rPr lang="en-US" sz="1000" dirty="0"/>
              <a:t> Adolescents are often employed part-time during the school year. </a:t>
            </a:r>
          </a:p>
          <a:p>
            <a:pPr>
              <a:lnSpc>
                <a:spcPct val="80000"/>
              </a:lnSpc>
              <a:buFontTx/>
              <a:buChar char="•"/>
            </a:pPr>
            <a:r>
              <a:rPr lang="en-US" sz="1000" dirty="0"/>
              <a:t> Frequently by their senior year, they are working more than 20 hours a week. </a:t>
            </a:r>
          </a:p>
          <a:p>
            <a:pPr>
              <a:lnSpc>
                <a:spcPct val="80000"/>
              </a:lnSpc>
              <a:buFontTx/>
              <a:buChar char="•"/>
            </a:pPr>
            <a:r>
              <a:rPr lang="en-US" sz="1000" dirty="0"/>
              <a:t> A review of the literature reveals that adolescent employment has both positive and negative effects. </a:t>
            </a:r>
          </a:p>
          <a:p>
            <a:pPr>
              <a:lnSpc>
                <a:spcPct val="80000"/>
              </a:lnSpc>
              <a:buFontTx/>
              <a:buChar char="•"/>
            </a:pPr>
            <a:r>
              <a:rPr lang="en-US" sz="1000" dirty="0"/>
              <a:t> Positive effects of adolescent employment include a stronger sense of personal efficacy and orientation to occupational achievement.</a:t>
            </a:r>
          </a:p>
          <a:p>
            <a:pPr>
              <a:lnSpc>
                <a:spcPct val="80000"/>
              </a:lnSpc>
              <a:buFontTx/>
              <a:buChar char="•"/>
            </a:pPr>
            <a:r>
              <a:rPr lang="en-US" sz="1000" dirty="0"/>
              <a:t> Working has also been associated with negative aspects of adolescents’ psychological, behavioral, and social well-being. For example, working adolescents, especially girls, have been found to be notably more depressed.</a:t>
            </a:r>
          </a:p>
          <a:p>
            <a:pPr>
              <a:lnSpc>
                <a:spcPct val="80000"/>
              </a:lnSpc>
              <a:buFontTx/>
              <a:buChar char="•"/>
            </a:pPr>
            <a:r>
              <a:rPr lang="en-US" sz="1000" dirty="0"/>
              <a:t> Working adolescents have also been noted to experience inferior relationships with their parents, which may be related to spending less time with their families. </a:t>
            </a:r>
          </a:p>
          <a:p>
            <a:pPr>
              <a:lnSpc>
                <a:spcPct val="80000"/>
              </a:lnSpc>
              <a:buFontTx/>
              <a:buChar char="•"/>
            </a:pPr>
            <a:r>
              <a:rPr lang="en-US" sz="1000" dirty="0"/>
              <a:t> In addition to less family time, they have less time to spend on homework, which may result in a lower grade point average.</a:t>
            </a:r>
          </a:p>
          <a:p>
            <a:pPr>
              <a:lnSpc>
                <a:spcPct val="80000"/>
              </a:lnSpc>
              <a:buFontTx/>
              <a:buChar char="•"/>
            </a:pPr>
            <a:r>
              <a:rPr lang="en-US" sz="1000" dirty="0"/>
              <a:t> It is important for the health care provider to assess the impact that employment is having on the adolescent’s development, including ability to handle stress, mood, and relationships. </a:t>
            </a:r>
          </a:p>
          <a:p>
            <a:pPr>
              <a:lnSpc>
                <a:spcPct val="80000"/>
              </a:lnSpc>
            </a:pPr>
            <a:endParaRPr lang="en-US" sz="1000" dirty="0"/>
          </a:p>
          <a:p>
            <a:pPr lvl="0">
              <a:lnSpc>
                <a:spcPct val="80000"/>
              </a:lnSpc>
              <a:buFontTx/>
              <a:buNone/>
            </a:pPr>
            <a:r>
              <a:rPr lang="en-US" sz="1000" dirty="0"/>
              <a:t>Sources: </a:t>
            </a:r>
          </a:p>
          <a:p>
            <a:pPr lvl="0">
              <a:lnSpc>
                <a:spcPct val="80000"/>
              </a:lnSpc>
              <a:buFontTx/>
              <a:buChar char="•"/>
            </a:pPr>
            <a:r>
              <a:rPr lang="en-US" sz="1000" dirty="0"/>
              <a:t> Bachman J, </a:t>
            </a:r>
            <a:r>
              <a:rPr lang="en-US" sz="1000" dirty="0" err="1"/>
              <a:t>Schulenberg</a:t>
            </a:r>
            <a:r>
              <a:rPr lang="en-US" sz="1000" dirty="0"/>
              <a:t> J. How part-time work intensity relates to drug use, problem behavior, time use and satisfaction among high school seniors: Are these consequences or merely correlates? </a:t>
            </a:r>
            <a:r>
              <a:rPr lang="en-US" sz="1000" i="1" dirty="0"/>
              <a:t>Developmental Psychology</a:t>
            </a:r>
            <a:r>
              <a:rPr lang="en-US" sz="1000" dirty="0"/>
              <a:t> 2003;29:220–235. </a:t>
            </a:r>
          </a:p>
          <a:p>
            <a:pPr lvl="0">
              <a:lnSpc>
                <a:spcPct val="80000"/>
              </a:lnSpc>
              <a:buFontTx/>
              <a:buChar char="•"/>
            </a:pPr>
            <a:r>
              <a:rPr lang="en-US" sz="1000" dirty="0" err="1"/>
              <a:t>Mael</a:t>
            </a:r>
            <a:r>
              <a:rPr lang="en-US" sz="1000" dirty="0"/>
              <a:t> , </a:t>
            </a:r>
            <a:r>
              <a:rPr lang="en-US" sz="1000" dirty="0" err="1"/>
              <a:t>Morath</a:t>
            </a:r>
            <a:r>
              <a:rPr lang="en-US" sz="1000" dirty="0"/>
              <a:t> R, </a:t>
            </a:r>
            <a:r>
              <a:rPr lang="en-US" sz="1000" dirty="0" err="1"/>
              <a:t>McLellan</a:t>
            </a:r>
            <a:r>
              <a:rPr lang="en-US" sz="1000" dirty="0"/>
              <a:t> J. Dimensions of adolescent employment. </a:t>
            </a:r>
            <a:r>
              <a:rPr lang="en-US" sz="1000" i="1" dirty="0"/>
              <a:t>Career Development Quarterly</a:t>
            </a:r>
            <a:r>
              <a:rPr lang="en-US" sz="1000" dirty="0"/>
              <a:t> 1997;45:351–368. </a:t>
            </a:r>
          </a:p>
          <a:p>
            <a:pPr lvl="0">
              <a:lnSpc>
                <a:spcPct val="80000"/>
              </a:lnSpc>
              <a:buFontTx/>
              <a:buChar char="•"/>
            </a:pPr>
            <a:r>
              <a:rPr lang="en-US" sz="1000" dirty="0" err="1"/>
              <a:t>Sayfer</a:t>
            </a:r>
            <a:r>
              <a:rPr lang="en-US" sz="1000" dirty="0"/>
              <a:t> A, Leahy B, </a:t>
            </a:r>
            <a:r>
              <a:rPr lang="en-US" sz="1000" dirty="0" err="1"/>
              <a:t>Colan</a:t>
            </a:r>
            <a:r>
              <a:rPr lang="en-US" sz="1000" dirty="0"/>
              <a:t> N. The impact of work on adolescent development. </a:t>
            </a:r>
            <a:r>
              <a:rPr lang="en-US" sz="1000" i="1" dirty="0"/>
              <a:t>Journal of Contemporary Human Services</a:t>
            </a:r>
            <a:r>
              <a:rPr lang="en-US" sz="1000" dirty="0"/>
              <a:t> 1995;1:38–45. </a:t>
            </a:r>
          </a:p>
          <a:p>
            <a:pPr lvl="0">
              <a:lnSpc>
                <a:spcPct val="80000"/>
              </a:lnSpc>
              <a:buFontTx/>
              <a:buChar char="•"/>
            </a:pPr>
            <a:r>
              <a:rPr lang="en-US" sz="1000" dirty="0"/>
              <a:t>Steinberg L, </a:t>
            </a:r>
            <a:r>
              <a:rPr lang="en-US" sz="1000" dirty="0" err="1"/>
              <a:t>Dornbusch</a:t>
            </a:r>
            <a:r>
              <a:rPr lang="en-US" sz="1000" dirty="0"/>
              <a:t> S. Negative correlates of part-time employment during adolescence: Replication and elaboration. </a:t>
            </a:r>
            <a:r>
              <a:rPr lang="en-US" sz="1000" i="1" dirty="0"/>
              <a:t>Developmental Psychology</a:t>
            </a:r>
            <a:r>
              <a:rPr lang="en-US" sz="1000" dirty="0"/>
              <a:t> 1991;27:304–313.</a:t>
            </a:r>
          </a:p>
        </p:txBody>
      </p:sp>
    </p:spTree>
    <p:extLst>
      <p:ext uri="{BB962C8B-B14F-4D97-AF65-F5344CB8AC3E}">
        <p14:creationId xmlns:p14="http://schemas.microsoft.com/office/powerpoint/2010/main" val="2981508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6AF7C67-2B28-45C1-854E-D5DDE4B72F47}" type="slidenum">
              <a:rPr lang="en-US"/>
              <a:pPr/>
              <a:t>4</a:t>
            </a:fld>
            <a:endParaRPr lang="en-US"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23739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a:t> Adolescence is a critical juncture in adoption of health behaviors. </a:t>
            </a:r>
          </a:p>
          <a:p>
            <a:pPr>
              <a:buFontTx/>
              <a:buChar char="•"/>
            </a:pPr>
            <a:r>
              <a:rPr lang="en-US" dirty="0"/>
              <a:t> The early formation of health behaviors, such as eating fruits and vegetables and engaging in regular exercise, contributes to the delay of major morbidity and mortality later in life.</a:t>
            </a:r>
          </a:p>
          <a:p>
            <a:pPr>
              <a:buFontTx/>
              <a:buChar char="•"/>
            </a:pPr>
            <a:r>
              <a:rPr lang="en-US" dirty="0"/>
              <a:t> It is important to assess the adolescent’s diet and exercise regimen and to screen for eating disorders and body image distortion.</a:t>
            </a:r>
          </a:p>
          <a:p>
            <a:pPr>
              <a:buFontTx/>
              <a:buChar char="•"/>
            </a:pPr>
            <a:r>
              <a:rPr lang="en-US" dirty="0"/>
              <a:t> Two of the main eating disorders are: </a:t>
            </a:r>
          </a:p>
          <a:p>
            <a:pPr lvl="1">
              <a:buFontTx/>
              <a:buChar char="•"/>
            </a:pPr>
            <a:r>
              <a:rPr lang="en-US" dirty="0"/>
              <a:t> Anorexia nervosa</a:t>
            </a:r>
          </a:p>
          <a:p>
            <a:pPr lvl="2">
              <a:buFontTx/>
              <a:buChar char="•"/>
            </a:pPr>
            <a:r>
              <a:rPr lang="en-US" dirty="0"/>
              <a:t> A disorder that involves a distorted body image and the pursuit of thinness through drastic means including starvation and excessive exercise.</a:t>
            </a:r>
          </a:p>
          <a:p>
            <a:pPr lvl="1">
              <a:buFontTx/>
              <a:buChar char="•"/>
            </a:pPr>
            <a:r>
              <a:rPr lang="en-US" dirty="0"/>
              <a:t> Bulimia nervosa</a:t>
            </a:r>
          </a:p>
          <a:p>
            <a:pPr lvl="2">
              <a:buFontTx/>
              <a:buChar char="•"/>
            </a:pPr>
            <a:r>
              <a:rPr lang="en-US" dirty="0"/>
              <a:t> This disorder involves a cycle of binge eating followed by purging in the form of vomiting, laxatives, or exercise.</a:t>
            </a:r>
          </a:p>
        </p:txBody>
      </p:sp>
      <p:sp>
        <p:nvSpPr>
          <p:cNvPr id="4" name="Slide Number Placeholder 3"/>
          <p:cNvSpPr>
            <a:spLocks noGrp="1"/>
          </p:cNvSpPr>
          <p:nvPr>
            <p:ph type="sldNum" sz="quarter" idx="10"/>
          </p:nvPr>
        </p:nvSpPr>
        <p:spPr/>
        <p:txBody>
          <a:bodyPr/>
          <a:lstStyle/>
          <a:p>
            <a:pPr>
              <a:defRPr/>
            </a:pPr>
            <a:fld id="{85142175-B499-4EA5-B460-90A0DF4A9174}" type="slidenum">
              <a:rPr lang="en-US" smtClean="0"/>
              <a:pPr>
                <a:defRPr/>
              </a:pPr>
              <a:t>31</a:t>
            </a:fld>
            <a:endParaRPr lang="en-US" dirty="0"/>
          </a:p>
        </p:txBody>
      </p:sp>
    </p:spTree>
    <p:extLst>
      <p:ext uri="{BB962C8B-B14F-4D97-AF65-F5344CB8AC3E}">
        <p14:creationId xmlns:p14="http://schemas.microsoft.com/office/powerpoint/2010/main" val="3068043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1F1E9EE4-1D8F-419E-AF6B-4C1913F8386B}" type="slidenum">
              <a:rPr lang="en-US"/>
              <a:pPr/>
              <a:t>32</a:t>
            </a:fld>
            <a:endParaRPr lang="en-US" dirty="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a:buFontTx/>
              <a:buChar char="•"/>
            </a:pPr>
            <a:r>
              <a:rPr lang="en-US" dirty="0"/>
              <a:t> Explain that during puberty many girls gain weight in specific areas of their bodies.</a:t>
            </a:r>
          </a:p>
          <a:p>
            <a:pPr>
              <a:buFontTx/>
              <a:buChar char="•"/>
            </a:pPr>
            <a:r>
              <a:rPr lang="en-US" dirty="0"/>
              <a:t> Review “Exercise/Eating” slide of HEEADSSS</a:t>
            </a:r>
          </a:p>
          <a:p>
            <a:pPr lvl="1">
              <a:buFontTx/>
              <a:buChar char="•"/>
            </a:pPr>
            <a:r>
              <a:rPr lang="en-US" dirty="0"/>
              <a:t> Body image: </a:t>
            </a:r>
          </a:p>
          <a:p>
            <a:pPr lvl="2">
              <a:buFontTx/>
              <a:buChar char="•"/>
            </a:pPr>
            <a:r>
              <a:rPr lang="en-US" dirty="0"/>
              <a:t> Are you happy with your weight?</a:t>
            </a:r>
          </a:p>
          <a:p>
            <a:pPr lvl="2">
              <a:buFontTx/>
              <a:buChar char="•"/>
            </a:pPr>
            <a:r>
              <a:rPr lang="en-US" dirty="0"/>
              <a:t> What do you think your ideal weight should be?</a:t>
            </a:r>
          </a:p>
          <a:p>
            <a:pPr lvl="1">
              <a:buFontTx/>
              <a:buChar char="•"/>
            </a:pPr>
            <a:r>
              <a:rPr lang="en-US" dirty="0"/>
              <a:t> How many meals do you eat per day?</a:t>
            </a:r>
          </a:p>
          <a:p>
            <a:pPr lvl="1">
              <a:buFontTx/>
              <a:buChar char="•"/>
            </a:pPr>
            <a:r>
              <a:rPr lang="en-US" dirty="0"/>
              <a:t> Do you ever skip meals?</a:t>
            </a:r>
          </a:p>
          <a:p>
            <a:pPr lvl="1">
              <a:buFontTx/>
              <a:buChar char="•"/>
            </a:pPr>
            <a:r>
              <a:rPr lang="en-US" dirty="0"/>
              <a:t> Has there been any change in your eating patterns in the past three months?</a:t>
            </a:r>
          </a:p>
          <a:p>
            <a:pPr lvl="1">
              <a:buFontTx/>
              <a:buChar char="•"/>
            </a:pPr>
            <a:r>
              <a:rPr lang="en-US" dirty="0"/>
              <a:t> What do you do for exercise?</a:t>
            </a:r>
          </a:p>
          <a:p>
            <a:pPr lvl="1">
              <a:buFontTx/>
              <a:buChar char="•"/>
            </a:pPr>
            <a:r>
              <a:rPr lang="en-US" dirty="0"/>
              <a:t> How are things at home? (Assess for possible abuse)</a:t>
            </a:r>
          </a:p>
          <a:p>
            <a:pPr>
              <a:buFontTx/>
              <a:buChar char="•"/>
            </a:pPr>
            <a:r>
              <a:rPr lang="en-US" dirty="0"/>
              <a:t> Refer patient for nutritional counseling.</a:t>
            </a:r>
          </a:p>
          <a:p>
            <a:pPr>
              <a:buFontTx/>
              <a:buChar char="•"/>
            </a:pPr>
            <a:r>
              <a:rPr lang="en-US" dirty="0"/>
              <a:t> Schedule follow-up.</a:t>
            </a:r>
          </a:p>
        </p:txBody>
      </p:sp>
    </p:spTree>
    <p:extLst>
      <p:ext uri="{BB962C8B-B14F-4D97-AF65-F5344CB8AC3E}">
        <p14:creationId xmlns:p14="http://schemas.microsoft.com/office/powerpoint/2010/main" val="20892028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4437EA86-9D0B-4AE8-AD7B-9630A68C1F5A}" type="slidenum">
              <a:rPr lang="en-US"/>
              <a:pPr/>
              <a:t>33</a:t>
            </a:fld>
            <a:endParaRPr lang="en-US"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en-US" dirty="0"/>
          </a:p>
          <a:p>
            <a:r>
              <a:rPr lang="en-US" dirty="0"/>
              <a:t>1) </a:t>
            </a:r>
            <a:r>
              <a:rPr lang="en-US" dirty="0" err="1"/>
              <a:t>Goldenring</a:t>
            </a:r>
            <a:r>
              <a:rPr lang="en-US" dirty="0"/>
              <a:t> JM, Rosen DS. Getting into adolescent heads: an essential update. </a:t>
            </a:r>
            <a:r>
              <a:rPr lang="en-US" dirty="0" err="1"/>
              <a:t>Contemp</a:t>
            </a:r>
            <a:r>
              <a:rPr lang="en-US" dirty="0"/>
              <a:t> </a:t>
            </a:r>
            <a:r>
              <a:rPr lang="en-US" dirty="0" err="1"/>
              <a:t>Pediatr</a:t>
            </a:r>
            <a:r>
              <a:rPr lang="en-US" dirty="0"/>
              <a:t>. 2004;21(1):64-90.</a:t>
            </a:r>
          </a:p>
          <a:p>
            <a:r>
              <a:rPr lang="en-US" dirty="0"/>
              <a:t>2) </a:t>
            </a:r>
            <a:r>
              <a:rPr lang="en-US" dirty="0" err="1"/>
              <a:t>Goldenring</a:t>
            </a:r>
            <a:r>
              <a:rPr lang="en-US" dirty="0"/>
              <a:t> JM, Cohen E. Getting into adolescent heads. </a:t>
            </a:r>
            <a:r>
              <a:rPr lang="en-US" dirty="0" err="1"/>
              <a:t>Contemp</a:t>
            </a:r>
            <a:r>
              <a:rPr lang="en-US" dirty="0"/>
              <a:t> </a:t>
            </a:r>
            <a:r>
              <a:rPr lang="en-US" dirty="0" err="1"/>
              <a:t>Pediatr</a:t>
            </a:r>
            <a:r>
              <a:rPr lang="en-US" dirty="0"/>
              <a:t>. 1988;5(7):75-90.</a:t>
            </a:r>
          </a:p>
          <a:p>
            <a:r>
              <a:rPr lang="en-US" dirty="0"/>
              <a:t>3) Klein DA, </a:t>
            </a:r>
            <a:r>
              <a:rPr lang="en-US" dirty="0" err="1"/>
              <a:t>Goldenring</a:t>
            </a:r>
            <a:r>
              <a:rPr lang="en-US" dirty="0"/>
              <a:t> JM &amp; Adelman WP. Contemporary Pediatrics. 2014. </a:t>
            </a:r>
          </a:p>
          <a:p>
            <a:endParaRPr lang="en-US" dirty="0"/>
          </a:p>
        </p:txBody>
      </p:sp>
    </p:spTree>
    <p:extLst>
      <p:ext uri="{BB962C8B-B14F-4D97-AF65-F5344CB8AC3E}">
        <p14:creationId xmlns:p14="http://schemas.microsoft.com/office/powerpoint/2010/main" val="1197517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Source:  ARSHEP faculty, Dr. Claudia</a:t>
            </a:r>
            <a:r>
              <a:rPr lang="en-US" baseline="0" dirty="0"/>
              <a:t> </a:t>
            </a:r>
            <a:r>
              <a:rPr lang="en-US" baseline="0" dirty="0" err="1"/>
              <a:t>Borzutzky</a:t>
            </a: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Adobe Garamond Pro" panose="02020502060506020403" pitchFamily="18"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dobe Garamond Pro" panose="02020502060506020403" pitchFamily="18" charset="0"/>
                <a:ea typeface="ＭＳ Ｐゴシック" charset="-128"/>
                <a:cs typeface="ＭＳ Ｐゴシック" charset="-128"/>
              </a:rPr>
              <a:t>As with all HEADDSS questions, they have to be modified to the developmental stage and medical condition of the patient (in this case, particularly if the patient is overweight or underweight). . . so those are just starting points.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85142175-B499-4EA5-B460-90A0DF4A9174}" type="slidenum">
              <a:rPr lang="en-US" smtClean="0"/>
              <a:pPr>
                <a:defRPr/>
              </a:pPr>
              <a:t>34</a:t>
            </a:fld>
            <a:endParaRPr lang="en-US" dirty="0"/>
          </a:p>
        </p:txBody>
      </p:sp>
    </p:spTree>
    <p:extLst>
      <p:ext uri="{BB962C8B-B14F-4D97-AF65-F5344CB8AC3E}">
        <p14:creationId xmlns:p14="http://schemas.microsoft.com/office/powerpoint/2010/main" val="42075720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latin typeface="Arial" panose="020B0604020202020204" pitchFamily="34" charset="0"/>
              </a:rPr>
              <a:t>Source:  </a:t>
            </a:r>
            <a:r>
              <a:rPr lang="nl-NL" sz="1000" dirty="0">
                <a:latin typeface="Adobe Garamond Pro" panose="02020502060506020403" pitchFamily="18" charset="0"/>
                <a:cs typeface="Arial"/>
              </a:rPr>
              <a:t>MMWR / June 10, 2016 / Vol. 65 / No. 6</a:t>
            </a:r>
            <a:endParaRPr lang="en-US" sz="1000" dirty="0">
              <a:latin typeface="Arial" panose="020B0604020202020204" pitchFamily="34" charset="0"/>
            </a:endParaRPr>
          </a:p>
          <a:p>
            <a:endParaRPr lang="en-US" sz="1000" dirty="0">
              <a:latin typeface="Arial" panose="020B0604020202020204" pitchFamily="34" charset="0"/>
            </a:endParaRPr>
          </a:p>
          <a:p>
            <a:r>
              <a:rPr lang="en-US" sz="1000" dirty="0">
                <a:latin typeface="Arial" panose="020B0604020202020204" pitchFamily="34" charset="0"/>
              </a:rPr>
              <a:t>Data for this slide are from the 2015 National Youth Risk Behavior Survey. This slide shows the percentage of high school students who had obesity ( ≥ 95th percentile for body mass index, based on sex- and age-specific reference data from the 2000 CDC growth charts). </a:t>
            </a:r>
            <a:endParaRPr lang="en-US" dirty="0"/>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13.9. The percentage for Male students is 16.8. The percentage for Female students is 10.8. The percentage for 9th grade students is 13.0. The percentage for 10th grade students is 15.2. The percentage for 11th grade students is 14.5. The percentage for 12th grade students is 12.7. The percentage for Black students is 16.8. The percentage for Hispanic students is 16.4. The percentage for White students is 12.4.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12th grade students. The prevalence for Black students is higher than for White students. The prevalence for Hispanic students is higher than for White students. (Based on t-test analysis, p &lt; 0.05.)</a:t>
            </a:r>
          </a:p>
          <a:p>
            <a:pPr>
              <a:spcBef>
                <a:spcPct val="0"/>
              </a:spcBef>
            </a:pPr>
            <a:endParaRPr lang="en-US" sz="1000" baseline="0" dirty="0">
              <a:latin typeface="Arial" pitchFamily="34" charset="0"/>
            </a:endParaRPr>
          </a:p>
          <a:p>
            <a:r>
              <a:rPr lang="en-US" sz="1200" dirty="0">
                <a:solidFill>
                  <a:srgbClr val="FFCC00"/>
                </a:solidFill>
              </a:rPr>
              <a:t>* ≥ 95th percentile for body mass index, based on sex- and age-specific reference data from the 2000 CDC growth charts</a:t>
            </a:r>
          </a:p>
          <a:p>
            <a:r>
              <a:rPr lang="en-US" sz="1000" b="1" baseline="50000" dirty="0">
                <a:solidFill>
                  <a:srgbClr val="FFCC00"/>
                </a:solidFill>
              </a:rPr>
              <a:t>†</a:t>
            </a:r>
            <a:r>
              <a:rPr lang="en-US" sz="1200" dirty="0">
                <a:solidFill>
                  <a:srgbClr val="FFCC00"/>
                </a:solidFill>
              </a:rPr>
              <a:t>M &gt; F; 10th &gt; 12th; B &gt; W, H &gt; W (Based on t-test analysis, p &lt; 0.05.)</a:t>
            </a:r>
          </a:p>
          <a:p>
            <a:r>
              <a:rPr lang="en-US" sz="1200" dirty="0">
                <a:solidFill>
                  <a:srgbClr val="FFCC00"/>
                </a:solidFill>
              </a:rPr>
              <a:t>All Hispanic students are included in the Hispanic category.  All other races are non-Hispanic.</a:t>
            </a:r>
          </a:p>
          <a:p>
            <a:r>
              <a:rPr lang="en-US" sz="1200" dirty="0">
                <a:solidFill>
                  <a:srgbClr val="FFCC00"/>
                </a:solidFill>
              </a:rPr>
              <a:t>Note: This graph contains weighted results.</a:t>
            </a: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35</a:t>
            </a:fld>
            <a:endParaRPr lang="en-US"/>
          </a:p>
        </p:txBody>
      </p:sp>
    </p:spTree>
    <p:extLst>
      <p:ext uri="{BB962C8B-B14F-4D97-AF65-F5344CB8AC3E}">
        <p14:creationId xmlns:p14="http://schemas.microsoft.com/office/powerpoint/2010/main" val="33831269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latin typeface="Arial" panose="020B0604020202020204" pitchFamily="34" charset="0"/>
              </a:rPr>
              <a:t>Source:  </a:t>
            </a:r>
            <a:r>
              <a:rPr lang="nl-NL" sz="1000" dirty="0">
                <a:latin typeface="Adobe Garamond Pro" panose="02020502060506020403" pitchFamily="18" charset="0"/>
                <a:cs typeface="Arial"/>
              </a:rPr>
              <a:t>MMWR / June 10, 2016 / Vol. 65 / No. 6</a:t>
            </a:r>
            <a:endParaRPr lang="en-US" sz="1000" dirty="0">
              <a:latin typeface="Arial" panose="020B0604020202020204" pitchFamily="34" charset="0"/>
            </a:endParaRPr>
          </a:p>
          <a:p>
            <a:endParaRPr lang="en-US" sz="1000" dirty="0">
              <a:latin typeface="Arial" panose="020B0604020202020204" pitchFamily="34" charset="0"/>
            </a:endParaRPr>
          </a:p>
          <a:p>
            <a:r>
              <a:rPr lang="en-US" sz="1000" dirty="0">
                <a:latin typeface="Arial" panose="020B0604020202020204" pitchFamily="34" charset="0"/>
              </a:rPr>
              <a:t>Data for this slide are from the 2015 National Youth Risk Behavior Survey. This slide shows the percentage of high school students who were Overweight ( ≥ 85th percentile but &lt;95th percentile for body mass index, based on sex- and age-specific reference data from the 2000 CDC growth charts). </a:t>
            </a:r>
            <a:endParaRPr lang="en-US" dirty="0"/>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16.0. The percentage for Male students is 15.5. The percentage for Female students is 16.6. The percentage for 9th grade students is 16.8. The percentage for 10th grade students is 15.5. The percentage for 11th grade students is 15.9. The percentage for 12th grade students is 16.0. The percentage for Black students is 17.2. The percentage for Hispanic students is 18.4. The percentage for White students is 15.2.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White students. (Based on t-test analysis, p &lt; 0.05.)</a:t>
            </a:r>
          </a:p>
          <a:p>
            <a:pPr>
              <a:spcBef>
                <a:spcPct val="0"/>
              </a:spcBef>
            </a:pPr>
            <a:endParaRPr lang="en-US" sz="1000" baseline="0" dirty="0">
              <a:latin typeface="Arial" pitchFamily="34" charset="0"/>
            </a:endParaRPr>
          </a:p>
          <a:p>
            <a:r>
              <a:rPr lang="en-US" sz="1200" dirty="0">
                <a:solidFill>
                  <a:srgbClr val="FFCC00"/>
                </a:solidFill>
              </a:rPr>
              <a:t>* ≥ 85th percentile but &lt;95th percentile for body mass index, based on sex- and age-specific reference data from the 2000 CDC growth charts</a:t>
            </a:r>
          </a:p>
          <a:p>
            <a:r>
              <a:rPr lang="en-US" sz="1000" b="1" baseline="50000" dirty="0">
                <a:solidFill>
                  <a:srgbClr val="FFCC00"/>
                </a:solidFill>
              </a:rPr>
              <a:t>†</a:t>
            </a:r>
            <a:r>
              <a:rPr lang="en-US" sz="1200" dirty="0">
                <a:solidFill>
                  <a:srgbClr val="FFCC00"/>
                </a:solidFill>
              </a:rPr>
              <a:t>H &gt; W (Based on t-test analysis, p &lt; 0.05.)</a:t>
            </a:r>
          </a:p>
          <a:p>
            <a:r>
              <a:rPr lang="en-US" sz="1200" dirty="0">
                <a:solidFill>
                  <a:srgbClr val="FFCC00"/>
                </a:solidFill>
              </a:rPr>
              <a:t>All Hispanic students are included in the Hispanic category.  All other races are non-Hispanic.</a:t>
            </a:r>
          </a:p>
          <a:p>
            <a:r>
              <a:rPr lang="en-US" sz="1200" dirty="0">
                <a:solidFill>
                  <a:srgbClr val="FFCC00"/>
                </a:solidFill>
              </a:rPr>
              <a:t>Note: This graph contains weighted results.</a:t>
            </a: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36</a:t>
            </a:fld>
            <a:endParaRPr lang="en-US"/>
          </a:p>
        </p:txBody>
      </p:sp>
    </p:spTree>
    <p:extLst>
      <p:ext uri="{BB962C8B-B14F-4D97-AF65-F5344CB8AC3E}">
        <p14:creationId xmlns:p14="http://schemas.microsoft.com/office/powerpoint/2010/main" val="12180048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latin typeface="Arial" panose="020B0604020202020204" pitchFamily="34" charset="0"/>
              </a:rPr>
              <a:t>Source:  </a:t>
            </a:r>
            <a:r>
              <a:rPr lang="nl-NL" sz="1000" dirty="0">
                <a:latin typeface="Adobe Garamond Pro" panose="02020502060506020403" pitchFamily="18" charset="0"/>
                <a:cs typeface="Arial"/>
              </a:rPr>
              <a:t>MMWR / June 10, 2016 / Vol. 65 / No. 6</a:t>
            </a:r>
            <a:endParaRPr lang="en-US" sz="1000" dirty="0">
              <a:latin typeface="Arial" panose="020B0604020202020204" pitchFamily="34" charset="0"/>
            </a:endParaRPr>
          </a:p>
          <a:p>
            <a:endParaRPr lang="en-US" sz="1000" dirty="0">
              <a:latin typeface="Arial" panose="020B0604020202020204" pitchFamily="34" charset="0"/>
            </a:endParaRPr>
          </a:p>
          <a:p>
            <a:r>
              <a:rPr lang="en-US" sz="1000" dirty="0">
                <a:latin typeface="Arial" panose="020B0604020202020204" pitchFamily="34" charset="0"/>
              </a:rPr>
              <a:t>Data for this slide are from the 2015 National Youth Risk Behavior Survey. This slide shows percentages of high school students who described themselves as slightly or very overweight. </a:t>
            </a:r>
            <a:endParaRPr lang="en-US" dirty="0"/>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31.5. The percentage for Male students is 25.3. The percentage for Female students is 38.2. The percentage for 9th grade students is 30.3. The percentage for 10th grade students is 32.0. The percentage for 11th grade students is 31.6. The percentage for 12th grade students is 32.3. The percentage for Black students is 27.0. The percentage for Hispanic students is 36.4. The percentage for White students is 30.3.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Hispanic students is higher than for Black students. The prevalence for Hispanic students is higher than for White students. (Based on t-test analysis, p &lt; 0.05.)</a:t>
            </a:r>
          </a:p>
          <a:p>
            <a:pPr>
              <a:spcBef>
                <a:spcPct val="0"/>
              </a:spcBef>
            </a:pPr>
            <a:endParaRPr lang="en-US" sz="1000" baseline="0" dirty="0">
              <a:latin typeface="Arial" pitchFamily="34" charset="0"/>
            </a:endParaRPr>
          </a:p>
          <a:p>
            <a:r>
              <a:rPr lang="en-US" sz="1000" b="1" baseline="50000" dirty="0">
                <a:solidFill>
                  <a:srgbClr val="FFCC00"/>
                </a:solidFill>
              </a:rPr>
              <a:t>*</a:t>
            </a:r>
            <a:r>
              <a:rPr lang="en-US" sz="1200" dirty="0">
                <a:solidFill>
                  <a:srgbClr val="FFCC00"/>
                </a:solidFill>
              </a:rPr>
              <a:t>F &gt; M; H &gt; B, H &gt; W (Based on t-test analysis, p &lt; 0.05.)</a:t>
            </a:r>
          </a:p>
          <a:p>
            <a:r>
              <a:rPr lang="en-US" sz="1200" dirty="0">
                <a:solidFill>
                  <a:srgbClr val="FFCC00"/>
                </a:solidFill>
              </a:rPr>
              <a:t>All Hispanic students are included in the Hispanic category.  All other races are non-Hispanic.</a:t>
            </a:r>
          </a:p>
          <a:p>
            <a:r>
              <a:rPr lang="en-US" sz="1200" dirty="0">
                <a:solidFill>
                  <a:srgbClr val="FFCC00"/>
                </a:solidFill>
              </a:rPr>
              <a:t>Note: This graph contains weighted results.</a:t>
            </a: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37</a:t>
            </a:fld>
            <a:endParaRPr lang="en-US"/>
          </a:p>
        </p:txBody>
      </p:sp>
    </p:spTree>
    <p:extLst>
      <p:ext uri="{BB962C8B-B14F-4D97-AF65-F5344CB8AC3E}">
        <p14:creationId xmlns:p14="http://schemas.microsoft.com/office/powerpoint/2010/main" val="31083844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latin typeface="Arial" panose="020B0604020202020204" pitchFamily="34" charset="0"/>
              </a:rPr>
              <a:t>Source:  </a:t>
            </a:r>
            <a:r>
              <a:rPr lang="nl-NL" sz="1000" dirty="0">
                <a:latin typeface="Adobe Garamond Pro" panose="02020502060506020403" pitchFamily="18" charset="0"/>
                <a:cs typeface="Arial"/>
              </a:rPr>
              <a:t>MMWR / June 10, 2016 / Vol. 65 / No. 6</a:t>
            </a:r>
            <a:endParaRPr lang="en-US" sz="1000" dirty="0">
              <a:latin typeface="Arial" panose="020B0604020202020204" pitchFamily="34" charset="0"/>
            </a:endParaRPr>
          </a:p>
          <a:p>
            <a:endParaRPr lang="en-US" sz="1000" dirty="0">
              <a:latin typeface="Arial" panose="020B0604020202020204" pitchFamily="34" charset="0"/>
            </a:endParaRPr>
          </a:p>
          <a:p>
            <a:r>
              <a:rPr lang="en-US" sz="1000" dirty="0">
                <a:latin typeface="Arial" panose="020B0604020202020204" pitchFamily="34" charset="0"/>
              </a:rPr>
              <a:t>Data for this slide are from the 2015 National Youth Risk Behavior Survey. This slide shows percentages of high school students who were trying to lose weight. </a:t>
            </a:r>
            <a:endParaRPr lang="en-US" dirty="0"/>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45.6. The percentage for Male students is 31.4. The percentage for Female students is 60.6. The percentage for 9th grade students is 44.3. The percentage for 10th grade students is 45.7. The percentage for 11th grade students is 45.7. The percentage for 12th grade students is 47.3. The percentage for Black students is 39.4. The percentage for Hispanic students is 53.1. The percentage for White students is 44.1.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Hispanic students is higher than for Black students. The prevalence for Hispanic students is higher than for White students. The prevalence for White students is higher than for Black students. (Based on t-test analysis, p &lt; 0.05.)</a:t>
            </a:r>
          </a:p>
          <a:p>
            <a:pPr>
              <a:spcBef>
                <a:spcPct val="0"/>
              </a:spcBef>
            </a:pPr>
            <a:endParaRPr lang="en-US" sz="1000" baseline="0" dirty="0">
              <a:latin typeface="Arial" pitchFamily="34" charset="0"/>
            </a:endParaRPr>
          </a:p>
          <a:p>
            <a:r>
              <a:rPr lang="en-US" sz="1000" b="1" baseline="50000" dirty="0">
                <a:solidFill>
                  <a:srgbClr val="FFCC00"/>
                </a:solidFill>
              </a:rPr>
              <a:t>*</a:t>
            </a:r>
            <a:r>
              <a:rPr lang="en-US" sz="1200" dirty="0">
                <a:solidFill>
                  <a:srgbClr val="FFCC00"/>
                </a:solidFill>
              </a:rPr>
              <a:t>F &gt; M; H &gt; B, H &gt; W, W &gt; B (Based on t-test analysis, p &lt; 0.05.)</a:t>
            </a:r>
          </a:p>
          <a:p>
            <a:r>
              <a:rPr lang="en-US" sz="1200" dirty="0">
                <a:solidFill>
                  <a:srgbClr val="FFCC00"/>
                </a:solidFill>
              </a:rPr>
              <a:t>All Hispanic students are included in the Hispanic category.  All other races are non-Hispanic.</a:t>
            </a:r>
          </a:p>
          <a:p>
            <a:r>
              <a:rPr lang="en-US" sz="1200" dirty="0">
                <a:solidFill>
                  <a:srgbClr val="FFCC00"/>
                </a:solidFill>
              </a:rPr>
              <a:t>Note: This graph contains weighted results.</a:t>
            </a: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38</a:t>
            </a:fld>
            <a:endParaRPr lang="en-US"/>
          </a:p>
        </p:txBody>
      </p:sp>
    </p:spTree>
    <p:extLst>
      <p:ext uri="{BB962C8B-B14F-4D97-AF65-F5344CB8AC3E}">
        <p14:creationId xmlns:p14="http://schemas.microsoft.com/office/powerpoint/2010/main" val="34590307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3C662D13-594A-44F0-9BD1-BEFCF16CE791}" type="slidenum">
              <a:rPr lang="en-US"/>
              <a:pPr/>
              <a:t>39</a:t>
            </a:fld>
            <a:endParaRPr lang="en-US"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a:buFontTx/>
              <a:buChar char="•"/>
            </a:pPr>
            <a:r>
              <a:rPr lang="en-US" dirty="0"/>
              <a:t> An estimated 8 million school-age children are home alone after school. [</a:t>
            </a:r>
            <a:r>
              <a:rPr lang="en-US" dirty="0" err="1"/>
              <a:t>i</a:t>
            </a:r>
            <a:r>
              <a:rPr lang="en-US" dirty="0"/>
              <a:t>] </a:t>
            </a:r>
          </a:p>
          <a:p>
            <a:pPr>
              <a:buFontTx/>
              <a:buChar char="•"/>
            </a:pPr>
            <a:r>
              <a:rPr lang="en-US" dirty="0"/>
              <a:t> These are the hours when violent juvenile crime peaks and when youth are most likely to experiment with alcohol, tobacco, drugs, and sex. [ii] </a:t>
            </a:r>
          </a:p>
          <a:p>
            <a:pPr>
              <a:buFontTx/>
              <a:buChar char="•"/>
            </a:pPr>
            <a:r>
              <a:rPr lang="en-US" dirty="0"/>
              <a:t> After-school programs help to reduce juvenile crime and violence because they offer alternative activities for children and youth during their out-of-school time. [iii]</a:t>
            </a:r>
          </a:p>
          <a:p>
            <a:pPr>
              <a:buFontTx/>
              <a:buNone/>
            </a:pPr>
            <a:r>
              <a:rPr lang="en-US" dirty="0"/>
              <a:t> </a:t>
            </a:r>
          </a:p>
          <a:p>
            <a:pPr>
              <a:buFontTx/>
              <a:buNone/>
            </a:pPr>
            <a:r>
              <a:rPr lang="en-US" dirty="0"/>
              <a:t>Sources: </a:t>
            </a:r>
          </a:p>
          <a:p>
            <a:pPr lvl="0">
              <a:buFontTx/>
              <a:buChar char="•"/>
            </a:pPr>
            <a:r>
              <a:rPr lang="en-US" dirty="0"/>
              <a:t>[</a:t>
            </a:r>
            <a:r>
              <a:rPr lang="en-US" dirty="0" err="1"/>
              <a:t>i</a:t>
            </a:r>
            <a:r>
              <a:rPr lang="en-US" dirty="0"/>
              <a:t>] U.S. Department of Education. (2001). 21st Century Community Learning Centers [Online]. Available: http://</a:t>
            </a:r>
            <a:r>
              <a:rPr lang="en-US" dirty="0" err="1"/>
              <a:t>www.ed.gov</a:t>
            </a:r>
            <a:r>
              <a:rPr lang="en-US" dirty="0"/>
              <a:t>/21stcclc. </a:t>
            </a:r>
          </a:p>
          <a:p>
            <a:pPr lvl="0">
              <a:buFontTx/>
              <a:buChar char="•"/>
            </a:pPr>
            <a:r>
              <a:rPr lang="en-US" dirty="0"/>
              <a:t>[ii] Snyder, H. N., &amp; </a:t>
            </a:r>
            <a:r>
              <a:rPr lang="en-US" dirty="0" err="1"/>
              <a:t>Sickmund</a:t>
            </a:r>
            <a:r>
              <a:rPr lang="en-US" dirty="0"/>
              <a:t>, M. JUVENILE OFFENDERS AND VICTIMS: 1999 NATIONAL REPORT. Washington, DC: Office of Juvenile Justice and Delinquency Programs, 1999. </a:t>
            </a:r>
          </a:p>
          <a:p>
            <a:pPr lvl="0">
              <a:buFontTx/>
              <a:buChar char="•"/>
            </a:pPr>
            <a:r>
              <a:rPr lang="en-US" dirty="0"/>
              <a:t>[iii] Roth J, Brooks-Gunn J, Murray L, Foster W. Promoting healthy adolescents: Synthesis of youth development program evaluations. </a:t>
            </a:r>
            <a:r>
              <a:rPr lang="en-US" i="1" dirty="0"/>
              <a:t>Journal of Adolescence</a:t>
            </a:r>
            <a:r>
              <a:rPr lang="en-US" dirty="0"/>
              <a:t> 1998;8(4), 423–459. </a:t>
            </a:r>
          </a:p>
          <a:p>
            <a:endParaRPr lang="en-US" dirty="0"/>
          </a:p>
          <a:p>
            <a:endParaRPr lang="en-US" dirty="0"/>
          </a:p>
        </p:txBody>
      </p:sp>
    </p:spTree>
    <p:extLst>
      <p:ext uri="{BB962C8B-B14F-4D97-AF65-F5344CB8AC3E}">
        <p14:creationId xmlns:p14="http://schemas.microsoft.com/office/powerpoint/2010/main" val="2153819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4659A6F4-8587-4A87-9C27-407F2E167372}" type="slidenum">
              <a:rPr lang="en-US"/>
              <a:pPr/>
              <a:t>40</a:t>
            </a:fld>
            <a:endParaRPr lang="en-US" dirty="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1</a:t>
            </a:r>
            <a:r>
              <a:rPr lang="en-US" baseline="30000" dirty="0"/>
              <a:t>st</a:t>
            </a:r>
            <a:r>
              <a:rPr lang="en-US" dirty="0"/>
              <a:t> question:</a:t>
            </a:r>
            <a:r>
              <a:rPr lang="en-US" baseline="0" dirty="0"/>
              <a:t>  </a:t>
            </a:r>
            <a:r>
              <a:rPr lang="en-US" dirty="0"/>
              <a:t>Source:  ARSHEP faculty, Dr. Claudia</a:t>
            </a:r>
            <a:r>
              <a:rPr lang="en-US" baseline="0" dirty="0"/>
              <a:t> </a:t>
            </a:r>
            <a:r>
              <a:rPr lang="en-US" baseline="0" dirty="0" err="1"/>
              <a:t>Borzutzky</a:t>
            </a:r>
            <a:endParaRPr lang="en-US" dirty="0"/>
          </a:p>
          <a:p>
            <a:r>
              <a:rPr lang="en-US" dirty="0"/>
              <a:t>Adapted from the presentation "Interviewing the Adolescent: Tricks of the Trade" by Dr. Melanie A. Gold. </a:t>
            </a:r>
          </a:p>
        </p:txBody>
      </p:sp>
    </p:spTree>
    <p:extLst>
      <p:ext uri="{BB962C8B-B14F-4D97-AF65-F5344CB8AC3E}">
        <p14:creationId xmlns:p14="http://schemas.microsoft.com/office/powerpoint/2010/main" val="3266062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B67C9EA5-003E-4617-89E0-D847158FAF08}" type="slidenum">
              <a:rPr lang="en-US"/>
              <a:pPr/>
              <a:t>5</a:t>
            </a:fld>
            <a:endParaRPr lang="en-US" dirty="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450094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latin typeface="Arial" panose="020B0604020202020204" pitchFamily="34" charset="0"/>
              </a:rPr>
              <a:t>Source:  </a:t>
            </a:r>
            <a:r>
              <a:rPr lang="nl-NL" sz="1000" dirty="0">
                <a:latin typeface="Adobe Garamond Pro" panose="02020502060506020403" pitchFamily="18" charset="0"/>
                <a:cs typeface="Arial"/>
              </a:rPr>
              <a:t>MMWR / June 10, 2016 / Vol. 65 / No. 6</a:t>
            </a:r>
            <a:endParaRPr lang="en-US" sz="1000" dirty="0">
              <a:latin typeface="Arial" panose="020B0604020202020204" pitchFamily="34" charset="0"/>
            </a:endParaRPr>
          </a:p>
          <a:p>
            <a:endParaRPr lang="en-US" sz="1000" dirty="0">
              <a:latin typeface="Arial" panose="020B0604020202020204" pitchFamily="34" charset="0"/>
            </a:endParaRPr>
          </a:p>
          <a:p>
            <a:r>
              <a:rPr lang="en-US" sz="1000" dirty="0">
                <a:latin typeface="Arial" panose="020B0604020202020204" pitchFamily="34" charset="0"/>
              </a:rPr>
              <a:t>Data for this slide are from the 2015 National Youth Risk Behavior Survey. This slide shows the percentage of high school students who were physically active at least 60 minutes per day on 5 or more days (doing any kind of physical activity that increased their heart rate and made them breathe hard some of the time during the 7 days before the survey). </a:t>
            </a:r>
            <a:endParaRPr lang="en-US" dirty="0"/>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48.6. The percentage for Male students is 57.8. The percentage for Female students is 39.1. The percentage for 9th grade students is 53.7. The percentage for 10th grade students is 50.2. The percentage for 11th grade students is 46.5. The percentage for 12th grade students is 43.5. The percentage for Black students is 43.5. The percentage for Hispanic students is 43.4. The percentage for White students is 52.7.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11th grade students. The prevalence for 9th grade students is higher than for 12th grade students. The prevalence for 10th grade students is higher than for 12th grade students. The prevalence for White students is higher than for Black students. The prevalence for White students is higher than for Hispanic students. (Based on t-test analysis, p &lt; 0.05.)</a:t>
            </a:r>
          </a:p>
          <a:p>
            <a:pPr>
              <a:spcBef>
                <a:spcPct val="0"/>
              </a:spcBef>
            </a:pPr>
            <a:endParaRPr lang="en-US" sz="1000" baseline="0" dirty="0">
              <a:latin typeface="Arial" pitchFamily="34" charset="0"/>
            </a:endParaRPr>
          </a:p>
          <a:p>
            <a:r>
              <a:rPr lang="en-US" sz="1200" dirty="0">
                <a:solidFill>
                  <a:srgbClr val="FFCC00"/>
                </a:solidFill>
              </a:rPr>
              <a:t>*Doing any kind of physical activity that increased their heart rate and made them breathe hard some of the time during the 7 days before the survey</a:t>
            </a:r>
          </a:p>
          <a:p>
            <a:r>
              <a:rPr lang="en-US" sz="1000" b="1" baseline="50000" dirty="0">
                <a:solidFill>
                  <a:srgbClr val="FFCC00"/>
                </a:solidFill>
              </a:rPr>
              <a:t>†</a:t>
            </a:r>
            <a:r>
              <a:rPr lang="en-US" sz="1200" dirty="0">
                <a:solidFill>
                  <a:srgbClr val="FFCC00"/>
                </a:solidFill>
              </a:rPr>
              <a:t>M &gt; F; 9th &gt; 11th, 9th &gt; 12th, 10th &gt; 12th; W &gt; B, W &gt; H (Based on t-test analysis, p &lt; 0.05.)</a:t>
            </a:r>
          </a:p>
          <a:p>
            <a:r>
              <a:rPr lang="en-US" sz="1200" dirty="0">
                <a:solidFill>
                  <a:srgbClr val="FFCC00"/>
                </a:solidFill>
              </a:rPr>
              <a:t>All Hispanic students are included in the Hispanic category.  All other races are non-Hispanic.</a:t>
            </a:r>
          </a:p>
          <a:p>
            <a:r>
              <a:rPr lang="en-US" sz="1200" dirty="0">
                <a:solidFill>
                  <a:srgbClr val="FFCC00"/>
                </a:solidFill>
              </a:rPr>
              <a:t>Note: This graph contains weighted results.</a:t>
            </a: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41</a:t>
            </a:fld>
            <a:endParaRPr lang="en-US"/>
          </a:p>
        </p:txBody>
      </p:sp>
    </p:spTree>
    <p:extLst>
      <p:ext uri="{BB962C8B-B14F-4D97-AF65-F5344CB8AC3E}">
        <p14:creationId xmlns:p14="http://schemas.microsoft.com/office/powerpoint/2010/main" val="13052384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latin typeface="Arial" panose="020B0604020202020204" pitchFamily="34" charset="0"/>
              </a:rPr>
              <a:t>Source:  </a:t>
            </a:r>
            <a:r>
              <a:rPr lang="nl-NL" sz="1000" dirty="0">
                <a:latin typeface="Adobe Garamond Pro" panose="02020502060506020403" pitchFamily="18" charset="0"/>
                <a:cs typeface="Arial"/>
              </a:rPr>
              <a:t>MMWR / June 10, 2016 / Vol. 65 / No. 6</a:t>
            </a:r>
            <a:endParaRPr lang="en-US" sz="1000" dirty="0">
              <a:latin typeface="Arial" panose="020B0604020202020204" pitchFamily="34" charset="0"/>
            </a:endParaRPr>
          </a:p>
          <a:p>
            <a:endParaRPr lang="en-US" sz="1000" dirty="0">
              <a:latin typeface="Arial" panose="020B0604020202020204" pitchFamily="34" charset="0"/>
            </a:endParaRPr>
          </a:p>
          <a:p>
            <a:r>
              <a:rPr lang="en-US" sz="1000" dirty="0">
                <a:latin typeface="Arial" panose="020B0604020202020204" pitchFamily="34" charset="0"/>
              </a:rPr>
              <a:t>Data for this slide are from the 2015 National Youth Risk Behavior Survey. This slide shows the percentage of high school students who played on at least one sports team (run by their school or community groups during the 12 months before the survey). </a:t>
            </a:r>
            <a:endParaRPr lang="en-US" dirty="0"/>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57.6. The percentage for Male students is 62.2. The percentage for Female students is 53.0. The percentage for 9th grade students is 63.0. The percentage for 10th grade students is 59.2. The percentage for 11th grade students is 57.0. The percentage for 12th grade students is 50.8. The percentage for Black students is 57.6. The percentage for Hispanic students is 48.5. The percentage for White students is 62.4.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11th grade students. The prevalence for 9th grade students is higher than for 12th grade students. The prevalence for 10th grade students is higher than for 12th grade students. The prevalence for 11th grade students is higher than for 12th grade students. The prevalence for Black students is higher than for Hispanic students. The prevalence for White students is higher than for Hispanic students. (Based on t-test analysis, p &lt; 0.05.)</a:t>
            </a:r>
          </a:p>
          <a:p>
            <a:pPr>
              <a:spcBef>
                <a:spcPct val="0"/>
              </a:spcBef>
            </a:pPr>
            <a:endParaRPr lang="en-US" sz="1000" baseline="0" dirty="0">
              <a:latin typeface="Arial" pitchFamily="34" charset="0"/>
            </a:endParaRPr>
          </a:p>
          <a:p>
            <a:r>
              <a:rPr lang="en-US" sz="1200" dirty="0">
                <a:solidFill>
                  <a:srgbClr val="FFCC00"/>
                </a:solidFill>
              </a:rPr>
              <a:t>*Run by their school or community groups during the 12 months before the survey</a:t>
            </a:r>
          </a:p>
          <a:p>
            <a:r>
              <a:rPr lang="en-US" sz="1000" b="1" baseline="50000" dirty="0">
                <a:solidFill>
                  <a:srgbClr val="FFCC00"/>
                </a:solidFill>
              </a:rPr>
              <a:t>†</a:t>
            </a:r>
            <a:r>
              <a:rPr lang="en-US" sz="1200" dirty="0">
                <a:solidFill>
                  <a:srgbClr val="FFCC00"/>
                </a:solidFill>
              </a:rPr>
              <a:t>M &gt; F; 9th &gt; 11th, 9th &gt; 12th, 10th &gt; 12th, 11th &gt; 12th; B &gt; H, W &gt; H (Based on t-test analysis, p &lt; 0.05.)</a:t>
            </a:r>
          </a:p>
          <a:p>
            <a:r>
              <a:rPr lang="en-US" sz="1200" dirty="0">
                <a:solidFill>
                  <a:srgbClr val="FFCC00"/>
                </a:solidFill>
              </a:rPr>
              <a:t>All Hispanic students are included in the Hispanic category.  All other races are non-Hispanic.</a:t>
            </a:r>
          </a:p>
          <a:p>
            <a:r>
              <a:rPr lang="en-US" sz="1200" dirty="0">
                <a:solidFill>
                  <a:srgbClr val="FFCC00"/>
                </a:solidFill>
              </a:rPr>
              <a:t>Note: This graph contains weighted results.</a:t>
            </a: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42</a:t>
            </a:fld>
            <a:endParaRPr lang="en-US"/>
          </a:p>
        </p:txBody>
      </p:sp>
    </p:spTree>
    <p:extLst>
      <p:ext uri="{BB962C8B-B14F-4D97-AF65-F5344CB8AC3E}">
        <p14:creationId xmlns:p14="http://schemas.microsoft.com/office/powerpoint/2010/main" val="39434032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latin typeface="Arial" panose="020B0604020202020204" pitchFamily="34" charset="0"/>
              </a:rPr>
              <a:t>Source:  </a:t>
            </a:r>
            <a:r>
              <a:rPr lang="nl-NL" sz="1000" dirty="0">
                <a:latin typeface="Adobe Garamond Pro" panose="02020502060506020403" pitchFamily="18" charset="0"/>
                <a:cs typeface="Arial"/>
              </a:rPr>
              <a:t>MMWR / June 10, 2016 / Vol. 65 / No. 6</a:t>
            </a:r>
            <a:endParaRPr lang="en-US" sz="1000" dirty="0">
              <a:latin typeface="Arial" panose="020B0604020202020204" pitchFamily="34" charset="0"/>
            </a:endParaRPr>
          </a:p>
          <a:p>
            <a:endParaRPr lang="en-US" sz="1000" dirty="0">
              <a:latin typeface="Arial" panose="020B0604020202020204" pitchFamily="34" charset="0"/>
            </a:endParaRPr>
          </a:p>
          <a:p>
            <a:r>
              <a:rPr lang="en-US" sz="1000" dirty="0">
                <a:latin typeface="Arial" panose="020B0604020202020204" pitchFamily="34" charset="0"/>
              </a:rPr>
              <a:t>Data for this slide are from the 2015 National Youth Risk Behavior Survey. This slide shows the percentage of high school students who played video or computer games or used a computer 3 or more hours per day (for something that was not school work on an average school day). </a:t>
            </a:r>
            <a:endParaRPr lang="en-US" dirty="0"/>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41.7. The percentage for Male students is 40.6. The percentage for Female students is 42.8. The percentage for 9th grade students is 45.4. The percentage for 10th grade students is 43.4. The percentage for 11th grade students is 37.2. The percentage for 12th grade students is 40.5. The percentage for Black students is 44.6. The percentage for Hispanic students is 46.2. The percentage for White students is 38.6.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11th grade students. The prevalence for 9th grade students is higher than for 12th grade students. The prevalence for 10th grade students is higher than for 11th grade students. The prevalence for Black students is higher than for White students. The prevalence for Hispanic students is higher than for White students. (Based on t-test analysis, p &lt; 0.05.)</a:t>
            </a:r>
          </a:p>
          <a:p>
            <a:pPr>
              <a:spcBef>
                <a:spcPct val="0"/>
              </a:spcBef>
            </a:pPr>
            <a:endParaRPr lang="en-US" sz="1000" baseline="0" dirty="0">
              <a:latin typeface="Arial" pitchFamily="34" charset="0"/>
            </a:endParaRPr>
          </a:p>
          <a:p>
            <a:r>
              <a:rPr lang="en-US" sz="1200" dirty="0">
                <a:solidFill>
                  <a:srgbClr val="FFCC00"/>
                </a:solidFill>
              </a:rPr>
              <a:t>*For something that was not school work on an average school day</a:t>
            </a:r>
          </a:p>
          <a:p>
            <a:r>
              <a:rPr lang="en-US" sz="1000" b="1" baseline="50000" dirty="0">
                <a:solidFill>
                  <a:srgbClr val="FFCC00"/>
                </a:solidFill>
              </a:rPr>
              <a:t>†</a:t>
            </a:r>
            <a:r>
              <a:rPr lang="en-US" sz="1200" dirty="0">
                <a:solidFill>
                  <a:srgbClr val="FFCC00"/>
                </a:solidFill>
              </a:rPr>
              <a:t>9th &gt; 11th, 9th &gt; 12th, 10th &gt; 11th; B &gt; W, H &gt; W (Based on t-test analysis, p &lt; 0.05.)</a:t>
            </a:r>
          </a:p>
          <a:p>
            <a:r>
              <a:rPr lang="en-US" sz="1200" dirty="0">
                <a:solidFill>
                  <a:srgbClr val="FFCC00"/>
                </a:solidFill>
              </a:rPr>
              <a:t>All Hispanic students are included in the Hispanic category.  All other races are non-Hispanic.</a:t>
            </a:r>
          </a:p>
          <a:p>
            <a:r>
              <a:rPr lang="en-US" sz="1200" dirty="0">
                <a:solidFill>
                  <a:srgbClr val="FFCC00"/>
                </a:solidFill>
              </a:rPr>
              <a:t>Note: This graph contains weighted results.</a:t>
            </a: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43</a:t>
            </a:fld>
            <a:endParaRPr lang="en-US"/>
          </a:p>
        </p:txBody>
      </p:sp>
    </p:spTree>
    <p:extLst>
      <p:ext uri="{BB962C8B-B14F-4D97-AF65-F5344CB8AC3E}">
        <p14:creationId xmlns:p14="http://schemas.microsoft.com/office/powerpoint/2010/main" val="13887394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9AB76810-643E-4CC9-B4F8-03804C3F4E6E}" type="slidenum">
              <a:rPr lang="en-US"/>
              <a:pPr/>
              <a:t>44</a:t>
            </a:fld>
            <a:endParaRPr lang="en-US" dirty="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a:buFontTx/>
              <a:buChar char="•"/>
            </a:pPr>
            <a:r>
              <a:rPr lang="en-US" dirty="0"/>
              <a:t> In shifting from the non-sensitive, more general questions (home, activities, etc.) to questions regarding drugs, alcohol, and sex, it is important to acknowledge that a shift has taken place, explain to patients why you are asking about these behaviors, and once again secure confidentiality. </a:t>
            </a:r>
          </a:p>
          <a:p>
            <a:pPr>
              <a:buFontTx/>
              <a:buChar char="•"/>
            </a:pPr>
            <a:r>
              <a:rPr lang="en-US" dirty="0"/>
              <a:t> Most adolescents experiment with drugs at some point in their development, whether limited to alcohol, caffeine, and cigarettes or extended to marijuana, cocaine, and hard drugs. The United States has the highest rate of adolescent drug use of any industrialized nation. [</a:t>
            </a:r>
            <a:r>
              <a:rPr lang="en-US" dirty="0" err="1"/>
              <a:t>i</a:t>
            </a:r>
            <a:r>
              <a:rPr lang="en-US" dirty="0"/>
              <a:t>]</a:t>
            </a:r>
          </a:p>
          <a:p>
            <a:pPr>
              <a:buFontTx/>
              <a:buChar char="•"/>
            </a:pPr>
            <a:r>
              <a:rPr lang="en-US" dirty="0"/>
              <a:t> Adolescents who use drugs to manage stress are of particular concern as this can interfere with coping skills and responsible decision-making, and can lead to life long addiction. [ii]</a:t>
            </a:r>
          </a:p>
          <a:p>
            <a:endParaRPr lang="en-US" dirty="0"/>
          </a:p>
          <a:p>
            <a:pPr lvl="0">
              <a:buFontTx/>
              <a:buNone/>
            </a:pPr>
            <a:r>
              <a:rPr lang="en-US" dirty="0"/>
              <a:t>Sources: </a:t>
            </a:r>
          </a:p>
          <a:p>
            <a:pPr lvl="0">
              <a:buFontTx/>
              <a:buChar char="•"/>
            </a:pPr>
            <a:r>
              <a:rPr lang="en-US" dirty="0"/>
              <a:t>[</a:t>
            </a:r>
            <a:r>
              <a:rPr lang="en-US" dirty="0" err="1"/>
              <a:t>i</a:t>
            </a:r>
            <a:r>
              <a:rPr lang="en-US" dirty="0"/>
              <a:t>] Johnston L, O’Malley, P, and Bachman J. </a:t>
            </a:r>
            <a:r>
              <a:rPr lang="en-US" i="1" dirty="0"/>
              <a:t>National survey results on drug use from the Monitoring the Future Study, Vol.1: Secondary school students. </a:t>
            </a:r>
            <a:r>
              <a:rPr lang="en-US" dirty="0"/>
              <a:t>Ann Arbor: University of Michigan, Institute of Social Research, 1999.</a:t>
            </a:r>
          </a:p>
          <a:p>
            <a:pPr lvl="0">
              <a:buFontTx/>
              <a:buChar char="•"/>
            </a:pPr>
            <a:r>
              <a:rPr lang="en-US" dirty="0"/>
              <a:t>[ii] </a:t>
            </a:r>
            <a:r>
              <a:rPr lang="en-US" dirty="0" err="1"/>
              <a:t>Santrock</a:t>
            </a:r>
            <a:r>
              <a:rPr lang="en-US" dirty="0"/>
              <a:t>, J. Child Development. University of Texas: Dallas, 2001.</a:t>
            </a:r>
          </a:p>
          <a:p>
            <a:endParaRPr lang="en-US" dirty="0"/>
          </a:p>
          <a:p>
            <a:endParaRPr lang="en-US" dirty="0"/>
          </a:p>
        </p:txBody>
      </p:sp>
    </p:spTree>
    <p:extLst>
      <p:ext uri="{BB962C8B-B14F-4D97-AF65-F5344CB8AC3E}">
        <p14:creationId xmlns:p14="http://schemas.microsoft.com/office/powerpoint/2010/main" val="18544154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36F0406A-75B3-44FE-A76B-68E41D60EB2E}" type="slidenum">
              <a:rPr lang="en-US"/>
              <a:pPr/>
              <a:t>45</a:t>
            </a:fld>
            <a:endParaRPr lang="en-US" dirty="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lvl="0">
              <a:buFontTx/>
              <a:buNone/>
            </a:pPr>
            <a:r>
              <a:rPr lang="en-US" dirty="0"/>
              <a:t>Questions if time permits or if situation warrants exploration.</a:t>
            </a:r>
          </a:p>
          <a:p>
            <a:pPr lvl="0">
              <a:buFontTx/>
              <a:buNone/>
            </a:pPr>
            <a:endParaRPr lang="en-US" dirty="0"/>
          </a:p>
          <a:p>
            <a:pPr lvl="0">
              <a:buFontTx/>
              <a:buNone/>
            </a:pPr>
            <a:r>
              <a:rPr lang="en-US" dirty="0"/>
              <a:t>Do you use any illicit drugs?</a:t>
            </a:r>
          </a:p>
          <a:p>
            <a:pPr lvl="0">
              <a:buFontTx/>
              <a:buNone/>
            </a:pPr>
            <a:r>
              <a:rPr lang="en-US" dirty="0"/>
              <a:t>Marijuana, inhalants, cocaine, crack, heroin, pills, LSD, ecstasy, crystal meth, other drugs? </a:t>
            </a:r>
          </a:p>
          <a:p>
            <a:pPr lvl="0">
              <a:buFontTx/>
              <a:buNone/>
            </a:pPr>
            <a:r>
              <a:rPr lang="en-US" dirty="0"/>
              <a:t>Ever do anything you have regretted while high?</a:t>
            </a:r>
          </a:p>
          <a:p>
            <a:pPr lvl="0">
              <a:buFontTx/>
              <a:buNone/>
            </a:pPr>
            <a:r>
              <a:rPr lang="en-US" dirty="0"/>
              <a:t>Context of use: socially, alone, how often?</a:t>
            </a:r>
          </a:p>
          <a:p>
            <a:pPr lvl="0">
              <a:buFontTx/>
              <a:buNone/>
            </a:pPr>
            <a:r>
              <a:rPr lang="en-US" dirty="0"/>
              <a:t>Attitudes toward cutting back and/or quitting?</a:t>
            </a:r>
          </a:p>
          <a:p>
            <a:pPr lvl="0">
              <a:buFontTx/>
              <a:buNone/>
            </a:pPr>
            <a:r>
              <a:rPr lang="en-US" dirty="0"/>
              <a:t>Ever received drug treatment or counseling?</a:t>
            </a:r>
          </a:p>
          <a:p>
            <a:pPr lvl="0">
              <a:buFontTx/>
              <a:buNone/>
            </a:pPr>
            <a:r>
              <a:rPr lang="en-US" dirty="0"/>
              <a:t>How is your drug use supported? </a:t>
            </a:r>
          </a:p>
          <a:p>
            <a:pPr lvl="0">
              <a:buFontTx/>
              <a:buNone/>
            </a:pPr>
            <a:r>
              <a:rPr lang="en-US" dirty="0"/>
              <a:t>Have you ever had any arrests?</a:t>
            </a:r>
          </a:p>
          <a:p>
            <a:pPr lvl="0">
              <a:buFontTx/>
              <a:buNone/>
            </a:pPr>
            <a:endParaRPr lang="en-US" dirty="0"/>
          </a:p>
        </p:txBody>
      </p:sp>
    </p:spTree>
    <p:extLst>
      <p:ext uri="{BB962C8B-B14F-4D97-AF65-F5344CB8AC3E}">
        <p14:creationId xmlns:p14="http://schemas.microsoft.com/office/powerpoint/2010/main" val="39135618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81E17B3E-7C4B-45A2-B112-539E754918A7}" type="slidenum">
              <a:rPr lang="en-US"/>
              <a:pPr/>
              <a:t>46</a:t>
            </a:fld>
            <a:endParaRPr lang="en-US" dirty="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a:spcBef>
                <a:spcPct val="35000"/>
              </a:spcBef>
            </a:pPr>
            <a:r>
              <a:rPr lang="en-US" dirty="0"/>
              <a:t>Two or more “Yes” answers suggest high risk of a serious</a:t>
            </a:r>
            <a:r>
              <a:rPr lang="en-US" baseline="0" dirty="0"/>
              <a:t> </a:t>
            </a:r>
            <a:r>
              <a:rPr lang="en-US" dirty="0"/>
              <a:t>substance-use problem or a substance-use disorder.</a:t>
            </a:r>
          </a:p>
          <a:p>
            <a:pPr>
              <a:spcBef>
                <a:spcPct val="35000"/>
              </a:spcBef>
            </a:pPr>
            <a:endParaRPr lang="en-US" dirty="0"/>
          </a:p>
          <a:p>
            <a:pPr>
              <a:spcBef>
                <a:spcPct val="35000"/>
              </a:spcBef>
            </a:pPr>
            <a:r>
              <a:rPr lang="en-US" dirty="0"/>
              <a:t>This instrument was developed by John Knight, M.D., Children's Hospital Boston. </a:t>
            </a:r>
          </a:p>
          <a:p>
            <a:pPr>
              <a:spcBef>
                <a:spcPct val="35000"/>
              </a:spcBef>
            </a:pPr>
            <a:endParaRPr lang="en-US" dirty="0"/>
          </a:p>
          <a:p>
            <a:pPr>
              <a:spcBef>
                <a:spcPct val="35000"/>
              </a:spcBef>
            </a:pPr>
            <a:r>
              <a:rPr lang="en-US" dirty="0"/>
              <a:t>Knight JR, </a:t>
            </a:r>
            <a:r>
              <a:rPr lang="en-US" dirty="0" err="1"/>
              <a:t>Sherritt</a:t>
            </a:r>
            <a:r>
              <a:rPr lang="en-US" dirty="0"/>
              <a:t> L, </a:t>
            </a:r>
            <a:r>
              <a:rPr lang="en-US" dirty="0" err="1"/>
              <a:t>Shrier</a:t>
            </a:r>
            <a:r>
              <a:rPr lang="en-US" dirty="0"/>
              <a:t> LA, Harris SK, Chang G. Validity of the CRAFFT substance abuse screening test among adolescent clinic patients. Arch </a:t>
            </a:r>
            <a:r>
              <a:rPr lang="en-US" dirty="0" err="1"/>
              <a:t>Pediatr</a:t>
            </a:r>
            <a:r>
              <a:rPr lang="en-US" dirty="0"/>
              <a:t> </a:t>
            </a:r>
            <a:r>
              <a:rPr lang="en-US" dirty="0" err="1"/>
              <a:t>Adolesc</a:t>
            </a:r>
            <a:r>
              <a:rPr lang="en-US" dirty="0"/>
              <a:t> Med. 2002;156(6):607-614.</a:t>
            </a:r>
          </a:p>
        </p:txBody>
      </p:sp>
    </p:spTree>
    <p:extLst>
      <p:ext uri="{BB962C8B-B14F-4D97-AF65-F5344CB8AC3E}">
        <p14:creationId xmlns:p14="http://schemas.microsoft.com/office/powerpoint/2010/main" val="41335338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latin typeface="Arial" panose="020B0604020202020204" pitchFamily="34" charset="0"/>
              </a:rPr>
              <a:t>Source:  </a:t>
            </a:r>
            <a:r>
              <a:rPr lang="nl-NL" sz="1000" dirty="0">
                <a:latin typeface="Adobe Garamond Pro" panose="02020502060506020403" pitchFamily="18" charset="0"/>
                <a:cs typeface="Arial"/>
              </a:rPr>
              <a:t>MMWR / June 10, 2016 / Vol. 65 / No. 6</a:t>
            </a:r>
            <a:endParaRPr lang="en-US" sz="1000" dirty="0">
              <a:latin typeface="Arial" panose="020B0604020202020204" pitchFamily="34" charset="0"/>
            </a:endParaRPr>
          </a:p>
          <a:p>
            <a:endParaRPr lang="en-US" sz="1000" dirty="0">
              <a:latin typeface="Arial" panose="020B0604020202020204" pitchFamily="34" charset="0"/>
            </a:endParaRPr>
          </a:p>
          <a:p>
            <a:r>
              <a:rPr lang="en-US" sz="1000" dirty="0">
                <a:latin typeface="Arial" panose="020B0604020202020204" pitchFamily="34" charset="0"/>
              </a:rPr>
              <a:t>Data for this slide are from the 2015 National Youth Risk Behavior Survey. This slide shows the percentage of high school students who currently drank alcohol (at least one drink of alcohol on at least 1 day during the 30 days before the survey). </a:t>
            </a:r>
            <a:endParaRPr lang="en-US" dirty="0"/>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32.8. The percentage for Male students is 32.2. The percentage for Female students is 33.5. The percentage for 9th grade students is 23.4. The percentage for 10th grade students is 29.0. The percentage for 11th grade students is 38.0. The percentage for 12th grade students is 42.4. The percentage for Black students is 23.8. The percentage for Hispanic students is 34.4. The percentage for White students is 35.2.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Black students. The prevalence for White students is higher than for Black students. (Based on t-test analysis, p &lt; 0.05.)</a:t>
            </a:r>
          </a:p>
          <a:p>
            <a:pPr>
              <a:spcBef>
                <a:spcPct val="0"/>
              </a:spcBef>
            </a:pPr>
            <a:endParaRPr lang="en-US" sz="1000" baseline="0" dirty="0">
              <a:latin typeface="Arial" pitchFamily="34" charset="0"/>
            </a:endParaRPr>
          </a:p>
          <a:p>
            <a:r>
              <a:rPr lang="en-US" sz="1200" dirty="0">
                <a:solidFill>
                  <a:srgbClr val="FFCC00"/>
                </a:solidFill>
              </a:rPr>
              <a:t>*At least one drink of alcohol on at least 1 day during the 30 days before the survey</a:t>
            </a:r>
          </a:p>
          <a:p>
            <a:r>
              <a:rPr lang="en-US" sz="1000" b="1" baseline="50000" dirty="0">
                <a:solidFill>
                  <a:srgbClr val="FFCC00"/>
                </a:solidFill>
              </a:rPr>
              <a:t>†</a:t>
            </a:r>
            <a:r>
              <a:rPr lang="en-US" sz="1200" dirty="0">
                <a:solidFill>
                  <a:srgbClr val="FFCC00"/>
                </a:solidFill>
              </a:rPr>
              <a:t>11th &gt; 9th, 11th &gt; 10th, 12th &gt; 9th, 12th &gt; 10th, 12th &gt; 11th; H &gt; B, W &gt; B (Based on t-test analysis, p &lt; 0.05.)</a:t>
            </a:r>
          </a:p>
          <a:p>
            <a:r>
              <a:rPr lang="en-US" sz="1200" dirty="0">
                <a:solidFill>
                  <a:srgbClr val="FFCC00"/>
                </a:solidFill>
              </a:rPr>
              <a:t>All Hispanic students are included in the Hispanic category.  All other races are non-Hispanic.</a:t>
            </a:r>
          </a:p>
          <a:p>
            <a:r>
              <a:rPr lang="en-US" sz="1200" dirty="0">
                <a:solidFill>
                  <a:srgbClr val="FFCC00"/>
                </a:solidFill>
              </a:rPr>
              <a:t>Note: This graph contains weighted results.</a:t>
            </a: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47</a:t>
            </a:fld>
            <a:endParaRPr lang="en-US"/>
          </a:p>
        </p:txBody>
      </p:sp>
    </p:spTree>
    <p:extLst>
      <p:ext uri="{BB962C8B-B14F-4D97-AF65-F5344CB8AC3E}">
        <p14:creationId xmlns:p14="http://schemas.microsoft.com/office/powerpoint/2010/main" val="27422371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panose="020B0604020202020204" pitchFamily="34" charset="0"/>
              </a:rPr>
              <a:t>Source:  </a:t>
            </a:r>
            <a:r>
              <a:rPr lang="nl-NL" sz="1200" dirty="0">
                <a:latin typeface="Adobe Garamond Pro" panose="02020502060506020403" pitchFamily="18" charset="0"/>
                <a:cs typeface="Arial"/>
              </a:rPr>
              <a:t>MMWR / June 10, 2016 / Vol. 65 / No. 6</a:t>
            </a:r>
            <a:endParaRPr lang="en-US" sz="1200" dirty="0">
              <a:latin typeface="Arial" panose="020B0604020202020204" pitchFamily="34" charset="0"/>
            </a:endParaRPr>
          </a:p>
          <a:p>
            <a:endParaRPr lang="en-US" altLang="en-US" dirty="0"/>
          </a:p>
          <a:p>
            <a:r>
              <a:rPr lang="en-US" altLang="en-US" dirty="0"/>
              <a:t>This slide shows the percentage of students who drank five or more drinks of alcohol in a row (within a couple of hours on at least 1 day during the 30 days before the survey), 2015. The values range from 11% to 20.7%. Alaska, Hawaii, Maine, Maryland, Michigan, North Carolina, Rhode Island, South Carolina, Virginia, range from 11.0% to 13.9%. California, Connecticut, Delaware, Florida, Mississippi, Nebraska, New Mexico, Pennsylvania, South Dakota, range from 14.0% to 15.4%. Alabama, Arkansas, Idaho, Illinois, Nevada, New Hampshire, New York, Oklahoma, Vermont, range from 15.5% to 17.0%. Arizona, Indiana, Kentucky, Massachusetts, Missouri, Montana, North Dakota, West Virginia, Wyoming, range from 17.1% to 20.7%. Tennessee, did not ask this question. Colorado, Georgia, Iowa, Kansas, Louisiana, New Jersey, Ohio, Texas, Utah and Wisconsin did not have weighted data. Minnesota, Oregon and Washington did not participate.</a:t>
            </a:r>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a:solidFill>
                  <a:srgbClr val="FFCC00"/>
                </a:solidFill>
              </a:rPr>
              <a:t>*Within a couple of hours on at least 1 day during the 30 days before the survey</a:t>
            </a:r>
          </a:p>
          <a:p>
            <a:endParaRPr lang="en-US" altLang="en-US" dirty="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AA3357BF-13C2-4CF2-B1E7-F6AEE9857024}" type="slidenum">
              <a:rPr lang="en-US" altLang="en-US" b="0" smtClean="0">
                <a:solidFill>
                  <a:schemeClr val="tx1"/>
                </a:solidFill>
                <a:latin typeface="Times New Roman" panose="02020603050405020304" pitchFamily="18" charset="0"/>
              </a:rPr>
              <a:pPr/>
              <a:t>48</a:t>
            </a:fld>
            <a:endParaRPr lang="en-US" altLang="en-US"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940778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latin typeface="Arial" panose="020B0604020202020204" pitchFamily="34" charset="0"/>
              </a:rPr>
              <a:t>Source:  </a:t>
            </a:r>
            <a:r>
              <a:rPr lang="nl-NL" sz="1000" dirty="0">
                <a:latin typeface="Adobe Garamond Pro" panose="02020502060506020403" pitchFamily="18" charset="0"/>
                <a:cs typeface="Arial"/>
              </a:rPr>
              <a:t>MMWR / June 10, 2016 / Vol. 65 / No. 6</a:t>
            </a:r>
            <a:endParaRPr lang="en-US" sz="1000" dirty="0">
              <a:latin typeface="Arial" panose="020B0604020202020204" pitchFamily="34" charset="0"/>
            </a:endParaRPr>
          </a:p>
          <a:p>
            <a:endParaRPr lang="en-US" sz="1000" dirty="0">
              <a:latin typeface="Arial" panose="020B0604020202020204" pitchFamily="34" charset="0"/>
            </a:endParaRPr>
          </a:p>
          <a:p>
            <a:r>
              <a:rPr lang="en-US" sz="1000" dirty="0">
                <a:latin typeface="Arial" panose="020B0604020202020204" pitchFamily="34" charset="0"/>
              </a:rPr>
              <a:t>Data for this slide are from the 2015 National Youth Risk Behavior Survey. This slide shows the percentage of high school students who currently used marijuana (one or more times during the 30 days before the survey). </a:t>
            </a:r>
            <a:endParaRPr lang="en-US" dirty="0"/>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21.7. The percentage for Male students is 23.2. The percentage for Female students is 20.1. The percentage for 9th grade students is 15.2. The percentage for 10th grade students is 20.0. The percentage for 11th grade students is 24.8. The percentage for 12th grade students is 27.6. The percentage for Black students is 27.1. The percentage for Hispanic students is 24.5. The percentage for White students is 19.9.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Black students is higher than for White students. The prevalence for Hispanic students is higher than for White students. (Based on t-test analysis, p &lt; 0.05.)</a:t>
            </a:r>
          </a:p>
          <a:p>
            <a:pPr>
              <a:spcBef>
                <a:spcPct val="0"/>
              </a:spcBef>
            </a:pPr>
            <a:endParaRPr lang="en-US" sz="1000" baseline="0" dirty="0">
              <a:latin typeface="Arial" pitchFamily="34" charset="0"/>
            </a:endParaRPr>
          </a:p>
          <a:p>
            <a:r>
              <a:rPr lang="en-US" sz="1200" dirty="0">
                <a:solidFill>
                  <a:srgbClr val="FFCC00"/>
                </a:solidFill>
              </a:rPr>
              <a:t>*One or more times during the 30 days before the survey</a:t>
            </a:r>
          </a:p>
          <a:p>
            <a:r>
              <a:rPr lang="en-US" sz="1000" b="1" baseline="50000" dirty="0">
                <a:solidFill>
                  <a:srgbClr val="FFCC00"/>
                </a:solidFill>
              </a:rPr>
              <a:t>†</a:t>
            </a:r>
            <a:r>
              <a:rPr lang="en-US" sz="1200" dirty="0">
                <a:solidFill>
                  <a:srgbClr val="FFCC00"/>
                </a:solidFill>
              </a:rPr>
              <a:t>M &gt; F; 10th &gt; 9th, 11th &gt; 9th, 11th &gt; 10th, 12th &gt; 9th, 12th &gt; 10th; B &gt; W, H &gt; W (Based on t-test analysis, p &lt; 0.05.)</a:t>
            </a:r>
          </a:p>
          <a:p>
            <a:r>
              <a:rPr lang="en-US" sz="1200" dirty="0">
                <a:solidFill>
                  <a:srgbClr val="FFCC00"/>
                </a:solidFill>
              </a:rPr>
              <a:t>All Hispanic students are included in the Hispanic category.  All other races are non-Hispanic.</a:t>
            </a:r>
          </a:p>
          <a:p>
            <a:r>
              <a:rPr lang="en-US" sz="1200" dirty="0">
                <a:solidFill>
                  <a:srgbClr val="FFCC00"/>
                </a:solidFill>
              </a:rPr>
              <a:t>Note: This graph contains weighted results.</a:t>
            </a: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49</a:t>
            </a:fld>
            <a:endParaRPr lang="en-US"/>
          </a:p>
        </p:txBody>
      </p:sp>
    </p:spTree>
    <p:extLst>
      <p:ext uri="{BB962C8B-B14F-4D97-AF65-F5344CB8AC3E}">
        <p14:creationId xmlns:p14="http://schemas.microsoft.com/office/powerpoint/2010/main" val="11990530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latin typeface="Arial" panose="020B0604020202020204" pitchFamily="34" charset="0"/>
              </a:rPr>
              <a:t>Source:  </a:t>
            </a:r>
            <a:r>
              <a:rPr lang="nl-NL" sz="1000" dirty="0">
                <a:latin typeface="Adobe Garamond Pro" panose="02020502060506020403" pitchFamily="18" charset="0"/>
                <a:cs typeface="Arial"/>
              </a:rPr>
              <a:t>MMWR / June 10, 2016 / Vol. 65 / No. 6</a:t>
            </a:r>
            <a:endParaRPr lang="en-US" sz="1000" dirty="0">
              <a:latin typeface="Arial" panose="020B0604020202020204" pitchFamily="34" charset="0"/>
            </a:endParaRPr>
          </a:p>
          <a:p>
            <a:endParaRPr lang="en-US" sz="1000" dirty="0">
              <a:latin typeface="Arial" panose="020B0604020202020204" pitchFamily="34" charset="0"/>
            </a:endParaRPr>
          </a:p>
          <a:p>
            <a:r>
              <a:rPr lang="en-US" sz="1000" dirty="0">
                <a:latin typeface="Arial" panose="020B0604020202020204" pitchFamily="34" charset="0"/>
              </a:rPr>
              <a:t>Data for this slide are from the 2015 National Youth Risk Behavior Survey. This slide shows the percentage of high school students who ever took prescription drugs without a doctor's prescription (such as OxyContin, Percocet, Vicodin, codeine, Adderall, Ritalin, or Xanax, one or more times during their life). </a:t>
            </a:r>
            <a:endParaRPr lang="en-US" dirty="0"/>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16.8. The percentage for Male students is 17.8. The percentage for Female students is 15.6. The percentage for 9th grade students is 13.0. The percentage for 10th grade students is 15.3. The percentage for 11th grade students is 18.9. The percentage for 12th grade students is 20.3. The percentage for Black students is 14.8. The percentage for Hispanic students is 17.5. The percentage for White students is 16.5.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Hispanic students is higher than for Black students. (Based on t-test analysis, p &lt; 0.05.)</a:t>
            </a:r>
          </a:p>
          <a:p>
            <a:pPr>
              <a:spcBef>
                <a:spcPct val="0"/>
              </a:spcBef>
            </a:pPr>
            <a:endParaRPr lang="en-US" sz="1000" baseline="0" dirty="0">
              <a:latin typeface="Arial" pitchFamily="34" charset="0"/>
            </a:endParaRPr>
          </a:p>
          <a:p>
            <a:r>
              <a:rPr lang="en-US" sz="1200" dirty="0">
                <a:solidFill>
                  <a:srgbClr val="FFCC00"/>
                </a:solidFill>
              </a:rPr>
              <a:t>*Such as OxyContin, Percocet, Vicodin, codeine, Adderall, Ritalin, or Xanax, one or more times during their life</a:t>
            </a:r>
          </a:p>
          <a:p>
            <a:r>
              <a:rPr lang="en-US" sz="1000" b="1" baseline="50000" dirty="0">
                <a:solidFill>
                  <a:srgbClr val="FFCC00"/>
                </a:solidFill>
              </a:rPr>
              <a:t>†</a:t>
            </a:r>
            <a:r>
              <a:rPr lang="en-US" sz="1200" dirty="0">
                <a:solidFill>
                  <a:srgbClr val="FFCC00"/>
                </a:solidFill>
              </a:rPr>
              <a:t>M &gt; F; 11th &gt; 9th, 11th &gt; 10th, 12th &gt; 9th, 12th &gt; 10th; H &gt; B (Based on t-test analysis, p &lt; 0.05.)</a:t>
            </a:r>
          </a:p>
          <a:p>
            <a:r>
              <a:rPr lang="en-US" sz="1200" dirty="0">
                <a:solidFill>
                  <a:srgbClr val="FFCC00"/>
                </a:solidFill>
              </a:rPr>
              <a:t>All Hispanic students are included in the Hispanic category.  All other races are non-Hispanic.</a:t>
            </a:r>
          </a:p>
          <a:p>
            <a:r>
              <a:rPr lang="en-US" sz="1200" dirty="0">
                <a:solidFill>
                  <a:srgbClr val="FFCC00"/>
                </a:solidFill>
              </a:rPr>
              <a:t>Note: This graph contains weighted results.</a:t>
            </a: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50</a:t>
            </a:fld>
            <a:endParaRPr lang="en-US"/>
          </a:p>
        </p:txBody>
      </p:sp>
    </p:spTree>
    <p:extLst>
      <p:ext uri="{BB962C8B-B14F-4D97-AF65-F5344CB8AC3E}">
        <p14:creationId xmlns:p14="http://schemas.microsoft.com/office/powerpoint/2010/main" val="1576934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13A42811-7D54-455F-BA51-A3329D04488A}" type="slidenum">
              <a:rPr lang="en-US"/>
              <a:pPr/>
              <a:t>6</a:t>
            </a:fld>
            <a:endParaRPr lang="en-US"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a:buFontTx/>
              <a:buChar char="•"/>
            </a:pPr>
            <a:r>
              <a:rPr lang="en-US" dirty="0"/>
              <a:t> Lifelong health habits are formed in this time period, creating a unique window for health care providers and health educators. </a:t>
            </a:r>
          </a:p>
          <a:p>
            <a:pPr>
              <a:buFontTx/>
              <a:buChar char="•"/>
            </a:pPr>
            <a:r>
              <a:rPr lang="en-US" dirty="0"/>
              <a:t> Adolescents are at particular risk for behaviors that may lead to health conditions, including STIs and alcohol and drug use. During routine health care visits, providers have an opportunity to screen for risk and provide health education. </a:t>
            </a:r>
          </a:p>
          <a:p>
            <a:endParaRPr lang="en-US" dirty="0"/>
          </a:p>
        </p:txBody>
      </p:sp>
    </p:spTree>
    <p:extLst>
      <p:ext uri="{BB962C8B-B14F-4D97-AF65-F5344CB8AC3E}">
        <p14:creationId xmlns:p14="http://schemas.microsoft.com/office/powerpoint/2010/main" val="26116800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latin typeface="Arial" panose="020B0604020202020204" pitchFamily="34" charset="0"/>
              </a:rPr>
              <a:t>Source:  </a:t>
            </a:r>
            <a:r>
              <a:rPr lang="nl-NL" sz="1000" dirty="0">
                <a:latin typeface="Adobe Garamond Pro" panose="02020502060506020403" pitchFamily="18" charset="0"/>
                <a:cs typeface="Arial"/>
              </a:rPr>
              <a:t>MMWR / June 10, 2016 / Vol. 65 / No. 6</a:t>
            </a:r>
            <a:endParaRPr lang="en-US" sz="1000" dirty="0">
              <a:latin typeface="Arial" panose="020B0604020202020204" pitchFamily="34" charset="0"/>
            </a:endParaRPr>
          </a:p>
          <a:p>
            <a:endParaRPr lang="en-US" sz="1000" dirty="0">
              <a:latin typeface="Arial" panose="020B0604020202020204" pitchFamily="34" charset="0"/>
            </a:endParaRPr>
          </a:p>
          <a:p>
            <a:r>
              <a:rPr lang="en-US" sz="1000" dirty="0">
                <a:latin typeface="Arial" panose="020B0604020202020204" pitchFamily="34" charset="0"/>
              </a:rPr>
              <a:t>Data for this slide are from the 2015 National Youth Risk Behavior Survey. This slide shows the percentage of high school students who ever used ecstasy (also called "MDMA," one or more times during their life). </a:t>
            </a:r>
            <a:endParaRPr lang="en-US" dirty="0"/>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5.0. The percentage for Male students is 6.0. The percentage for Female students is 3.9. The percentage for 9th grade students is 3.2. The percentage for 10th grade students is 4.9. The percentage for 11th grade students is 5.7. The percentage for 12th grade students is 6.1. The percentage for Black students is 4.3. The percentage for Hispanic students is 6.1. The percentage for White students is 4.3.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12th grade students is higher than for 9th grade students. The prevalence for Hispanic students is higher than for Black students. The prevalence for Hispanic students is higher than for White students. (Based on t-test analysis, p &lt; 0.05.)</a:t>
            </a:r>
          </a:p>
          <a:p>
            <a:pPr>
              <a:spcBef>
                <a:spcPct val="0"/>
              </a:spcBef>
            </a:pPr>
            <a:endParaRPr lang="en-US" sz="1000" baseline="0" dirty="0">
              <a:latin typeface="Arial" pitchFamily="34" charset="0"/>
            </a:endParaRPr>
          </a:p>
          <a:p>
            <a:r>
              <a:rPr lang="en-US" sz="1200" dirty="0">
                <a:solidFill>
                  <a:srgbClr val="FFCC00"/>
                </a:solidFill>
              </a:rPr>
              <a:t>*Also called "MDMA," one or more times during their life</a:t>
            </a:r>
          </a:p>
          <a:p>
            <a:r>
              <a:rPr lang="en-US" sz="1000" b="1" baseline="50000" dirty="0">
                <a:solidFill>
                  <a:srgbClr val="FFCC00"/>
                </a:solidFill>
              </a:rPr>
              <a:t>†</a:t>
            </a:r>
            <a:r>
              <a:rPr lang="en-US" sz="1200" dirty="0">
                <a:solidFill>
                  <a:srgbClr val="FFCC00"/>
                </a:solidFill>
              </a:rPr>
              <a:t>M &gt; F; 10th &gt; 9th, 11th &gt; 9th, 12th &gt; 9th; H &gt; B, H &gt; W (Based on t-test analysis, p &lt; 0.05.)</a:t>
            </a:r>
          </a:p>
          <a:p>
            <a:r>
              <a:rPr lang="en-US" sz="1200" dirty="0">
                <a:solidFill>
                  <a:srgbClr val="FFCC00"/>
                </a:solidFill>
              </a:rPr>
              <a:t>All Hispanic students are included in the Hispanic category.  All other races are non-Hispanic.</a:t>
            </a:r>
          </a:p>
          <a:p>
            <a:r>
              <a:rPr lang="en-US" sz="1200" dirty="0">
                <a:solidFill>
                  <a:srgbClr val="FFCC00"/>
                </a:solidFill>
              </a:rPr>
              <a:t>Note: This graph contains weighted results</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51</a:t>
            </a:fld>
            <a:endParaRPr lang="en-US"/>
          </a:p>
        </p:txBody>
      </p:sp>
    </p:spTree>
    <p:extLst>
      <p:ext uri="{BB962C8B-B14F-4D97-AF65-F5344CB8AC3E}">
        <p14:creationId xmlns:p14="http://schemas.microsoft.com/office/powerpoint/2010/main" val="36835947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panose="020B0604020202020204" pitchFamily="34" charset="0"/>
              </a:rPr>
              <a:t>Source:  </a:t>
            </a:r>
            <a:r>
              <a:rPr lang="nl-NL" sz="1200" dirty="0">
                <a:latin typeface="Adobe Garamond Pro" panose="02020502060506020403" pitchFamily="18" charset="0"/>
                <a:cs typeface="Arial"/>
              </a:rPr>
              <a:t>MMWR / June 10, 2016 / Vol. 65 / No. 6</a:t>
            </a:r>
            <a:endParaRPr lang="en-US" sz="1200" dirty="0">
              <a:latin typeface="Arial" panose="020B0604020202020204" pitchFamily="34" charset="0"/>
            </a:endParaRPr>
          </a:p>
          <a:p>
            <a:endParaRPr lang="en-US" altLang="en-US" dirty="0"/>
          </a:p>
          <a:p>
            <a:r>
              <a:rPr lang="en-US" altLang="en-US" dirty="0"/>
              <a:t>This slide shows the percentage of students who ever used cocaine (any form of cocaine, such as powder, crack, or freebase, one or more times during their life), 2015. The values range from 3.4% to 9.2%. Delaware, Indiana, Michigan, North Dakota, Oklahoma, Pennsylvania, South Carolina, Virginia, range from 3.4% to 4.4%. Alaska, Connecticut, Kentucky, Massachusetts, North Carolina, Rhode Island, Vermont, West Virginia, range from 4.5% to 4.8%. Alabama, California, Hawaii, Illinois, Maryland, Montana, Nebraska, New Hampshire, range from 4.9% to 6.1%. Arizona, Arkansas, Florida, Mississippi, Nevada, New Mexico, New York, Wyoming, range from 6.2% to 9.2%. Tennessee, South Dakota, Missouri, Maine, Idaho, did not ask this question. Colorado, Georgia, Iowa, Kansas, Louisiana, New Jersey, Ohio, Texas, Utah and Wisconsin did not have weighted data. Minnesota, Oregon and Washington did not participate.</a:t>
            </a:r>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a:solidFill>
                  <a:srgbClr val="FFCC00"/>
                </a:solidFill>
              </a:rPr>
              <a:t>*Any form of cocaine, such as powder, crack, or freebase, one or more times during their life</a:t>
            </a:r>
          </a:p>
          <a:p>
            <a:endParaRPr lang="en-US" altLang="en-US" dirty="0"/>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EE6437C3-68E1-40F6-ADD1-5F74DBE43229}" type="slidenum">
              <a:rPr lang="en-US" altLang="en-US" b="0" smtClean="0">
                <a:solidFill>
                  <a:schemeClr val="tx1"/>
                </a:solidFill>
                <a:latin typeface="Times New Roman" panose="02020603050405020304" pitchFamily="18" charset="0"/>
              </a:rPr>
              <a:pPr/>
              <a:t>52</a:t>
            </a:fld>
            <a:endParaRPr lang="en-US" altLang="en-US"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050984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AE28E3F2-30DA-4294-9581-324A45C5D3B4}" type="slidenum">
              <a:rPr lang="en-US"/>
              <a:pPr/>
              <a:t>53</a:t>
            </a:fld>
            <a:endParaRPr lang="en-US"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a:buFontTx/>
              <a:buChar char="•"/>
            </a:pPr>
            <a:r>
              <a:rPr lang="en-US" dirty="0"/>
              <a:t> As children and adolescents develop, many will have questions regarding their bodies, sex, pregnancy, and STIs, and the majority will begin to experiment sexually. </a:t>
            </a:r>
          </a:p>
          <a:p>
            <a:pPr>
              <a:buFontTx/>
              <a:buChar char="•"/>
            </a:pPr>
            <a:r>
              <a:rPr lang="en-US" dirty="0"/>
              <a:t> Discussing sex with adolescent patients in a clinic or office setting provides opportunities for personalized information, for confidential screening of risk status, and for health promotion and counseling. </a:t>
            </a:r>
          </a:p>
          <a:p>
            <a:pPr>
              <a:buFontTx/>
              <a:buChar char="•"/>
            </a:pPr>
            <a:r>
              <a:rPr lang="en-US" dirty="0"/>
              <a:t> Prevention and counseling can be targeted to the needs of youth who are and who are not yet sexually active and to groups at high risk for early or unsafe sexual activity.</a:t>
            </a:r>
          </a:p>
          <a:p>
            <a:pPr>
              <a:buFontTx/>
              <a:buChar char="•"/>
            </a:pPr>
            <a:r>
              <a:rPr lang="en-US" dirty="0"/>
              <a:t> However, the majority of physicians are not offering this necessary care. Less than half of primary physicians routinely discuss sex, condoms, STIs, contraception, and sexual orientation with their adolescent patients.</a:t>
            </a:r>
          </a:p>
          <a:p>
            <a:endParaRPr lang="en-US" dirty="0"/>
          </a:p>
          <a:p>
            <a:r>
              <a:rPr lang="en-US" dirty="0"/>
              <a:t>Source: </a:t>
            </a:r>
          </a:p>
          <a:p>
            <a:r>
              <a:rPr lang="en-US" dirty="0"/>
              <a:t>American Academy of Pediatrics, Committee on Psychosocial Aspects of Child and Family Health and Committee on Adolescence. Sexuality Education for Children and Adolescents. </a:t>
            </a:r>
            <a:r>
              <a:rPr lang="en-US" i="1" dirty="0"/>
              <a:t>Pediatrics</a:t>
            </a:r>
            <a:r>
              <a:rPr lang="en-US" dirty="0"/>
              <a:t> 2001;108:498–502.</a:t>
            </a:r>
          </a:p>
          <a:p>
            <a:pPr>
              <a:buFontTx/>
              <a:buChar char="•"/>
            </a:pPr>
            <a:endParaRPr lang="en-US" dirty="0"/>
          </a:p>
          <a:p>
            <a:pPr>
              <a:buFontTx/>
              <a:buChar char="•"/>
            </a:pPr>
            <a:endParaRPr lang="en-US" dirty="0"/>
          </a:p>
          <a:p>
            <a:endParaRPr lang="en-US" dirty="0"/>
          </a:p>
        </p:txBody>
      </p:sp>
    </p:spTree>
    <p:extLst>
      <p:ext uri="{BB962C8B-B14F-4D97-AF65-F5344CB8AC3E}">
        <p14:creationId xmlns:p14="http://schemas.microsoft.com/office/powerpoint/2010/main" val="6036821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Goldenring</a:t>
            </a:r>
            <a:r>
              <a:rPr lang="en-US" dirty="0"/>
              <a:t> JM, Rosen DS. Getting into adolescent heads: an essential update. </a:t>
            </a:r>
            <a:r>
              <a:rPr lang="en-US" dirty="0" err="1"/>
              <a:t>Contemp</a:t>
            </a:r>
            <a:r>
              <a:rPr lang="en-US" dirty="0"/>
              <a:t> </a:t>
            </a:r>
            <a:r>
              <a:rPr lang="en-US" dirty="0" err="1"/>
              <a:t>Pediatr</a:t>
            </a:r>
            <a:r>
              <a:rPr lang="en-US" dirty="0"/>
              <a:t>. 2004;21(1):64-90.</a:t>
            </a:r>
          </a:p>
          <a:p>
            <a:r>
              <a:rPr lang="en-US" dirty="0"/>
              <a:t>2) </a:t>
            </a:r>
            <a:r>
              <a:rPr lang="en-US" dirty="0" err="1"/>
              <a:t>Goldenring</a:t>
            </a:r>
            <a:r>
              <a:rPr lang="en-US" dirty="0"/>
              <a:t> JM, Cohen E. Getting into adolescent heads. </a:t>
            </a:r>
            <a:r>
              <a:rPr lang="en-US" dirty="0" err="1"/>
              <a:t>Contemp</a:t>
            </a:r>
            <a:r>
              <a:rPr lang="en-US" dirty="0"/>
              <a:t> </a:t>
            </a:r>
            <a:r>
              <a:rPr lang="en-US" dirty="0" err="1"/>
              <a:t>Pediatr</a:t>
            </a:r>
            <a:r>
              <a:rPr lang="en-US" dirty="0"/>
              <a:t>. 1988;5(7):75-90.</a:t>
            </a:r>
          </a:p>
          <a:p>
            <a:r>
              <a:rPr lang="en-US" dirty="0"/>
              <a:t>3) Klein DA, </a:t>
            </a:r>
            <a:r>
              <a:rPr lang="en-US" dirty="0" err="1"/>
              <a:t>Goldenring</a:t>
            </a:r>
            <a:r>
              <a:rPr lang="en-US" dirty="0"/>
              <a:t> JM &amp; Adelman WP. Contemporary Pediatrics. 2014. </a:t>
            </a:r>
          </a:p>
          <a:p>
            <a:endParaRPr lang="en-US" dirty="0"/>
          </a:p>
        </p:txBody>
      </p:sp>
      <p:sp>
        <p:nvSpPr>
          <p:cNvPr id="4" name="Slide Number Placeholder 3"/>
          <p:cNvSpPr>
            <a:spLocks noGrp="1"/>
          </p:cNvSpPr>
          <p:nvPr>
            <p:ph type="sldNum" sz="quarter" idx="10"/>
          </p:nvPr>
        </p:nvSpPr>
        <p:spPr/>
        <p:txBody>
          <a:bodyPr/>
          <a:lstStyle/>
          <a:p>
            <a:pPr>
              <a:defRPr/>
            </a:pPr>
            <a:fld id="{85142175-B499-4EA5-B460-90A0DF4A9174}" type="slidenum">
              <a:rPr lang="en-US" smtClean="0"/>
              <a:pPr>
                <a:defRPr/>
              </a:pPr>
              <a:t>54</a:t>
            </a:fld>
            <a:endParaRPr lang="en-US" dirty="0"/>
          </a:p>
        </p:txBody>
      </p:sp>
    </p:spTree>
    <p:extLst>
      <p:ext uri="{BB962C8B-B14F-4D97-AF65-F5344CB8AC3E}">
        <p14:creationId xmlns:p14="http://schemas.microsoft.com/office/powerpoint/2010/main" val="24712649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Framing the question</a:t>
            </a:r>
          </a:p>
          <a:p>
            <a:r>
              <a:rPr lang="en-US" altLang="en-US" dirty="0"/>
              <a:t>Developmentally appropriate</a:t>
            </a:r>
          </a:p>
          <a:p>
            <a:r>
              <a:rPr lang="en-US" altLang="en-US" dirty="0"/>
              <a:t>To counsel and advise not judge! </a:t>
            </a:r>
            <a:endParaRPr lang="en-US" altLang="en-US" dirty="0">
              <a:ea typeface="ＭＳ Ｐゴシック" pitchFamily="34" charset="-128"/>
            </a:endParaRPr>
          </a:p>
          <a:p>
            <a:endParaRPr lang="en-US" altLang="en-US" dirty="0">
              <a:ea typeface="ＭＳ Ｐゴシック" pitchFamily="34" charset="-128"/>
            </a:endParaRPr>
          </a:p>
          <a:p>
            <a:r>
              <a:rPr lang="en-US" altLang="en-US" dirty="0">
                <a:ea typeface="ＭＳ Ｐゴシック" pitchFamily="34" charset="-128"/>
              </a:rPr>
              <a:t>There are several ways to ask this question, but this one defines sexual behaviors so the patients understand what we are asking about. Many teens may not consider oral sex sexual behavior, but 45% of females and 48% of males ages 15–19 have had oral sex.</a:t>
            </a:r>
          </a:p>
          <a:p>
            <a:endParaRPr lang="en-US" altLang="en-US" dirty="0">
              <a:ea typeface="ＭＳ Ｐゴシック" pitchFamily="34" charset="-128"/>
            </a:endParaRPr>
          </a:p>
          <a:p>
            <a:r>
              <a:rPr lang="en-US" altLang="en-US" i="0" dirty="0">
                <a:ea typeface="ＭＳ Ｐゴシック" pitchFamily="34" charset="-128"/>
              </a:rPr>
              <a:t>Source: Copen</a:t>
            </a:r>
            <a:r>
              <a:rPr lang="en-US" altLang="en-US" dirty="0">
                <a:ea typeface="ＭＳ Ｐゴシック" pitchFamily="34" charset="-128"/>
              </a:rPr>
              <a:t> CE, Chandra A, Martinez G. Prevalence and timing of oral sex with opposite-sex partners among females and males aged 15–24 years: United States, 2007–2010. </a:t>
            </a:r>
            <a:r>
              <a:rPr lang="en-US" altLang="en-US" i="1" dirty="0">
                <a:ea typeface="ＭＳ Ｐゴシック" pitchFamily="34" charset="-128"/>
              </a:rPr>
              <a:t>National health statistics reports</a:t>
            </a:r>
            <a:r>
              <a:rPr lang="en-US" altLang="en-US" dirty="0">
                <a:ea typeface="ＭＳ Ｐゴシック" pitchFamily="34" charset="-128"/>
              </a:rPr>
              <a:t>; no 56. Hyattsville, MD: National Center for Health Statistics. 2012. </a:t>
            </a:r>
          </a:p>
        </p:txBody>
      </p:sp>
      <p:sp>
        <p:nvSpPr>
          <p:cNvPr id="952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09" indent="-285734">
              <a:defRPr sz="2400">
                <a:solidFill>
                  <a:schemeClr val="tx1"/>
                </a:solidFill>
                <a:latin typeface="Arial" pitchFamily="34" charset="0"/>
                <a:ea typeface="ＭＳ Ｐゴシック" pitchFamily="34" charset="-128"/>
              </a:defRPr>
            </a:lvl2pPr>
            <a:lvl3pPr marL="1142937" indent="-228587">
              <a:defRPr sz="2400">
                <a:solidFill>
                  <a:schemeClr val="tx1"/>
                </a:solidFill>
                <a:latin typeface="Arial" pitchFamily="34" charset="0"/>
                <a:ea typeface="ＭＳ Ｐゴシック" pitchFamily="34" charset="-128"/>
              </a:defRPr>
            </a:lvl3pPr>
            <a:lvl4pPr marL="1600112" indent="-228587">
              <a:defRPr sz="2400">
                <a:solidFill>
                  <a:schemeClr val="tx1"/>
                </a:solidFill>
                <a:latin typeface="Arial" pitchFamily="34" charset="0"/>
                <a:ea typeface="ＭＳ Ｐゴシック" pitchFamily="34" charset="-128"/>
              </a:defRPr>
            </a:lvl4pPr>
            <a:lvl5pPr marL="2057287" indent="-228587">
              <a:defRPr sz="2400">
                <a:solidFill>
                  <a:schemeClr val="tx1"/>
                </a:solidFill>
                <a:latin typeface="Arial" pitchFamily="34"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810" indent="-22858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E111878-858F-4FE9-9968-F0BAE9ECC807}" type="slidenum">
              <a:rPr lang="en-US" altLang="en-US" sz="1200">
                <a:latin typeface="Adobe Garamond Pro"/>
              </a:rPr>
              <a:pPr/>
              <a:t>55</a:t>
            </a:fld>
            <a:endParaRPr lang="en-US" altLang="en-US" sz="1200" dirty="0">
              <a:latin typeface="Adobe Garamond Pro"/>
            </a:endParaRPr>
          </a:p>
        </p:txBody>
      </p:sp>
    </p:spTree>
    <p:extLst>
      <p:ext uri="{BB962C8B-B14F-4D97-AF65-F5344CB8AC3E}">
        <p14:creationId xmlns:p14="http://schemas.microsoft.com/office/powerpoint/2010/main" val="31065124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latin typeface="Arial" panose="020B0604020202020204" pitchFamily="34" charset="0"/>
              </a:rPr>
              <a:t>Source:  </a:t>
            </a:r>
            <a:r>
              <a:rPr lang="nl-NL" sz="1000" dirty="0">
                <a:latin typeface="Adobe Garamond Pro" panose="02020502060506020403" pitchFamily="18" charset="0"/>
                <a:cs typeface="Arial"/>
              </a:rPr>
              <a:t>MMWR / June 10, 2016 / Vol. 65 / No. 6</a:t>
            </a:r>
            <a:endParaRPr lang="en-US" sz="1000" dirty="0">
              <a:latin typeface="Arial" panose="020B0604020202020204" pitchFamily="34" charset="0"/>
            </a:endParaRPr>
          </a:p>
          <a:p>
            <a:endParaRPr lang="en-US" sz="1000" dirty="0">
              <a:latin typeface="Arial" panose="020B0604020202020204" pitchFamily="34" charset="0"/>
            </a:endParaRPr>
          </a:p>
          <a:p>
            <a:r>
              <a:rPr lang="en-US" sz="1000" dirty="0">
                <a:latin typeface="Arial" panose="020B0604020202020204" pitchFamily="34" charset="0"/>
              </a:rPr>
              <a:t>Data for this slide are from the 2015 National Youth Risk Behavior Survey. This slide shows percentages of high school students who ever had sexual intercourse. </a:t>
            </a:r>
            <a:endParaRPr lang="en-US" dirty="0"/>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41.2. The percentage for Male students is 43.2. The percentage for Female students is 39.2. The percentage for 9th grade students is 24.1. The percentage for 10th grade students is 35.7. The percentage for 11th grade students is 49.6. The percentage for 12th grade students is 58.1. The percentage for Black students is 48.5. The percentage for Hispanic students is 42.5. The percentage for White students is 39.9.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White students. (Based on t-test analysis, p &lt; 0.05.)</a:t>
            </a:r>
          </a:p>
          <a:p>
            <a:pPr>
              <a:spcBef>
                <a:spcPct val="0"/>
              </a:spcBef>
            </a:pPr>
            <a:endParaRPr lang="en-US" sz="1000" baseline="0" dirty="0">
              <a:latin typeface="Arial" pitchFamily="34" charset="0"/>
            </a:endParaRPr>
          </a:p>
          <a:p>
            <a:r>
              <a:rPr lang="en-US" sz="1000" b="1" baseline="50000" dirty="0">
                <a:solidFill>
                  <a:srgbClr val="FFCC00"/>
                </a:solidFill>
              </a:rPr>
              <a:t>*</a:t>
            </a:r>
            <a:r>
              <a:rPr lang="en-US" sz="1200" dirty="0">
                <a:solidFill>
                  <a:srgbClr val="FFCC00"/>
                </a:solidFill>
              </a:rPr>
              <a:t>M &gt; F; 10th &gt; 9th, 11th &gt; 9th, 11th &gt; 10th, 12th &gt; 9th, 12th &gt; 10th, 12th &gt; 11th; B &gt; W (Based on t-test analysis, p &lt; 0.05.)</a:t>
            </a:r>
          </a:p>
          <a:p>
            <a:r>
              <a:rPr lang="en-US" sz="1200" dirty="0">
                <a:solidFill>
                  <a:srgbClr val="FFCC00"/>
                </a:solidFill>
              </a:rPr>
              <a:t>All Hispanic students are included in the Hispanic category.  All other races are non-Hispanic.</a:t>
            </a:r>
          </a:p>
          <a:p>
            <a:r>
              <a:rPr lang="en-US" sz="1200" dirty="0">
                <a:solidFill>
                  <a:srgbClr val="FFCC00"/>
                </a:solidFill>
              </a:rPr>
              <a:t>Note: This graph contains weighted results.</a:t>
            </a: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56</a:t>
            </a:fld>
            <a:endParaRPr lang="en-US"/>
          </a:p>
        </p:txBody>
      </p:sp>
    </p:spTree>
    <p:extLst>
      <p:ext uri="{BB962C8B-B14F-4D97-AF65-F5344CB8AC3E}">
        <p14:creationId xmlns:p14="http://schemas.microsoft.com/office/powerpoint/2010/main" val="4652194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latin typeface="Arial" panose="020B0604020202020204" pitchFamily="34" charset="0"/>
              </a:rPr>
              <a:t>Source:  </a:t>
            </a:r>
            <a:r>
              <a:rPr lang="nl-NL" sz="1000" dirty="0">
                <a:latin typeface="Adobe Garamond Pro" panose="02020502060506020403" pitchFamily="18" charset="0"/>
                <a:cs typeface="Arial"/>
              </a:rPr>
              <a:t>MMWR / June 10, 2016 / Vol. 65 / No. 6</a:t>
            </a:r>
            <a:endParaRPr lang="en-US" sz="1000" dirty="0">
              <a:latin typeface="Arial" panose="020B0604020202020204" pitchFamily="34" charset="0"/>
            </a:endParaRPr>
          </a:p>
          <a:p>
            <a:endParaRPr lang="en-US" sz="1000" dirty="0">
              <a:latin typeface="Arial" panose="020B0604020202020204" pitchFamily="34" charset="0"/>
            </a:endParaRPr>
          </a:p>
          <a:p>
            <a:r>
              <a:rPr lang="en-US" sz="1000" dirty="0">
                <a:latin typeface="Arial" panose="020B0604020202020204" pitchFamily="34" charset="0"/>
              </a:rPr>
              <a:t>Data for this slide are from the 2015 National Youth Risk Behavior Survey. This slide shows the percentage of high school students who were currently sexually active (sexual intercourse with at least one person during the 3 months before the survey). </a:t>
            </a:r>
            <a:endParaRPr lang="en-US" dirty="0"/>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30.1. The percentage for Male students is 30.3. The percentage for Female students is 29.8. The percentage for 9th grade students is 15.7. The percentage for 10th grade students is 25.5. The percentage for 11th grade students is 35.5. The percentage for 12th grade students is 46.0. The percentage for Black students is 33.1. The percentage for Hispanic students is 30.3. The percentage for White students is 30.3.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p>
          <a:p>
            <a:pPr>
              <a:spcBef>
                <a:spcPct val="0"/>
              </a:spcBef>
            </a:pPr>
            <a:endParaRPr lang="en-US" sz="1000" baseline="0" dirty="0">
              <a:latin typeface="Arial" pitchFamily="34" charset="0"/>
            </a:endParaRPr>
          </a:p>
          <a:p>
            <a:r>
              <a:rPr lang="en-US" sz="1200" dirty="0">
                <a:solidFill>
                  <a:srgbClr val="FFCC00"/>
                </a:solidFill>
              </a:rPr>
              <a:t>*Sexual intercourse with at least one person during the 3 months before the survey</a:t>
            </a:r>
          </a:p>
          <a:p>
            <a:r>
              <a:rPr lang="en-US" sz="1000" b="1" baseline="50000" dirty="0">
                <a:solidFill>
                  <a:srgbClr val="FFCC00"/>
                </a:solidFill>
              </a:rPr>
              <a:t>†</a:t>
            </a:r>
            <a:r>
              <a:rPr lang="en-US" sz="1200" dirty="0">
                <a:solidFill>
                  <a:srgbClr val="FFCC00"/>
                </a:solidFill>
              </a:rPr>
              <a:t>10th &gt; 9th, 11th &gt; 9th, 11th &gt; 10th, 12th &gt; 9th, 12th &gt; 10th, 12th &gt; 11th (Based on t-test analysis, p &lt; 0.05.)</a:t>
            </a:r>
          </a:p>
          <a:p>
            <a:r>
              <a:rPr lang="en-US" sz="1200" dirty="0">
                <a:solidFill>
                  <a:srgbClr val="FFCC00"/>
                </a:solidFill>
              </a:rPr>
              <a:t>All Hispanic students are included in the Hispanic category.  All other races are non-Hispanic.</a:t>
            </a:r>
          </a:p>
          <a:p>
            <a:r>
              <a:rPr lang="en-US" sz="1200" dirty="0">
                <a:solidFill>
                  <a:srgbClr val="FFCC00"/>
                </a:solidFill>
              </a:rPr>
              <a:t>Note: This graph contains weighted results.</a:t>
            </a: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57</a:t>
            </a:fld>
            <a:endParaRPr lang="en-US"/>
          </a:p>
        </p:txBody>
      </p:sp>
    </p:spTree>
    <p:extLst>
      <p:ext uri="{BB962C8B-B14F-4D97-AF65-F5344CB8AC3E}">
        <p14:creationId xmlns:p14="http://schemas.microsoft.com/office/powerpoint/2010/main" val="25300606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23838" indent="-223838">
              <a:buFontTx/>
              <a:buAutoNum type="arabicPeriod"/>
            </a:pPr>
            <a:r>
              <a:rPr lang="en-US" altLang="en-US" sz="1000" dirty="0"/>
              <a:t>The YRBS, or Youth Risk Behavior Survey, is an anonymous survey administered by the CDC every two years in selected high schools throughout the United States. Thus, it is a survey of adolescents in grades 9–12 who are in school. The survey focuses on many different health concerns and behaviors including: mental health, exercise, nutrition, use of seatbelts, substance use behavior and sexual behavior. We will briefly review some of the data pertaining to sexual health.  </a:t>
            </a:r>
          </a:p>
          <a:p>
            <a:pPr marL="223838" indent="-223838">
              <a:buFontTx/>
              <a:buAutoNum type="arabicPeriod"/>
            </a:pPr>
            <a:endParaRPr lang="en-US" altLang="en-US" sz="1000" dirty="0"/>
          </a:p>
          <a:p>
            <a:pPr marL="223838" indent="-223838">
              <a:buFontTx/>
              <a:buAutoNum type="arabicPeriod"/>
            </a:pPr>
            <a:r>
              <a:rPr lang="en-US" altLang="en-US" sz="1000" dirty="0"/>
              <a:t>The data is available nationally, by state, and also at local levels. It is helpful to become familiar with the results in your area, especially when trying to sensitize stakeholders about the need to develop services to support adolescents to reduce risk.  </a:t>
            </a:r>
          </a:p>
          <a:p>
            <a:pPr marL="223838" indent="-223838">
              <a:buFontTx/>
              <a:buAutoNum type="arabicPeriod"/>
            </a:pPr>
            <a:endParaRPr lang="en-US" altLang="en-US" sz="1000" dirty="0"/>
          </a:p>
          <a:p>
            <a:pPr marL="223838" indent="-223838">
              <a:buFontTx/>
              <a:buAutoNum type="arabicPeriod"/>
            </a:pPr>
            <a:r>
              <a:rPr lang="en-US" altLang="en-US" sz="1000" dirty="0"/>
              <a:t>Discuss each cell.</a:t>
            </a:r>
          </a:p>
        </p:txBody>
      </p:sp>
      <p:sp>
        <p:nvSpPr>
          <p:cNvPr id="13824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16D02E-8F3C-464E-8425-1DAA1A514013}" type="slidenum">
              <a:rPr lang="en-US" altLang="en-US">
                <a:latin typeface="Adobe Garamond Pro" panose="02020502060506020403" pitchFamily="18" charset="0"/>
              </a:rPr>
              <a:pPr eaLnBrk="1" hangingPunct="1"/>
              <a:t>58</a:t>
            </a:fld>
            <a:endParaRPr lang="en-US" altLang="en-US" dirty="0">
              <a:latin typeface="Adobe Garamond Pro" panose="02020502060506020403" pitchFamily="18" charset="0"/>
            </a:endParaRPr>
          </a:p>
        </p:txBody>
      </p:sp>
    </p:spTree>
    <p:extLst>
      <p:ext uri="{BB962C8B-B14F-4D97-AF65-F5344CB8AC3E}">
        <p14:creationId xmlns:p14="http://schemas.microsoft.com/office/powerpoint/2010/main" val="781747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FA11E771-AB8D-4AC2-97C6-785E5FE95FF1}" type="slidenum">
              <a:rPr lang="en-US"/>
              <a:pPr/>
              <a:t>59</a:t>
            </a:fld>
            <a:endParaRPr lang="en-US" dirty="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a:buFontTx/>
              <a:buChar char="•"/>
            </a:pPr>
            <a:r>
              <a:rPr lang="en-US" dirty="0"/>
              <a:t> It is important to screen all teenagers for depression, not just those who may look depressed. Suicide is now the third leading cause of death in 15–24 year olds. [</a:t>
            </a:r>
            <a:r>
              <a:rPr lang="en-US" dirty="0" err="1"/>
              <a:t>i</a:t>
            </a:r>
            <a:r>
              <a:rPr lang="en-US" dirty="0"/>
              <a:t>] </a:t>
            </a:r>
          </a:p>
          <a:p>
            <a:pPr>
              <a:buFontTx/>
              <a:buChar char="•"/>
            </a:pPr>
            <a:r>
              <a:rPr lang="en-US" dirty="0"/>
              <a:t> Though females are more likely to attempt suicide, males are about three times as likely to succeed. This may be because of their choice of more lethal methods for attempting suicide. [ii]</a:t>
            </a:r>
          </a:p>
          <a:p>
            <a:pPr>
              <a:buFontTx/>
              <a:buChar char="•"/>
            </a:pPr>
            <a:r>
              <a:rPr lang="en-US" dirty="0"/>
              <a:t> Estimates indicate that for every successful suicide in the adolescent population 50 attempts are made. Suicidal adolescents often have depressive symptoms. [iii]</a:t>
            </a:r>
          </a:p>
          <a:p>
            <a:pPr>
              <a:buFontTx/>
              <a:buChar char="•"/>
            </a:pPr>
            <a:r>
              <a:rPr lang="en-US" dirty="0"/>
              <a:t> A sense of hopelessness, low self-esteem, and high self-blame are also associated with adolescent suicide. [iv]</a:t>
            </a:r>
          </a:p>
          <a:p>
            <a:pPr>
              <a:buFontTx/>
              <a:buNone/>
            </a:pPr>
            <a:endParaRPr lang="en-US" dirty="0"/>
          </a:p>
          <a:p>
            <a:pPr>
              <a:buFontTx/>
              <a:buNone/>
            </a:pPr>
            <a:r>
              <a:rPr lang="en-US" dirty="0"/>
              <a:t>Sources: </a:t>
            </a:r>
          </a:p>
          <a:p>
            <a:pPr lvl="0">
              <a:buFontTx/>
              <a:buChar char="•"/>
            </a:pPr>
            <a:r>
              <a:rPr lang="en-US" dirty="0"/>
              <a:t>[</a:t>
            </a:r>
            <a:r>
              <a:rPr lang="en-US" dirty="0" err="1"/>
              <a:t>i</a:t>
            </a:r>
            <a:r>
              <a:rPr lang="en-US" dirty="0"/>
              <a:t>] Bell C, Clark D. Adolescent Suicide. </a:t>
            </a:r>
            <a:r>
              <a:rPr lang="en-US" i="1" dirty="0"/>
              <a:t>Pediatric Clinics of North America. </a:t>
            </a:r>
            <a:r>
              <a:rPr lang="en-US" dirty="0"/>
              <a:t>1998;45:365–370.</a:t>
            </a:r>
          </a:p>
          <a:p>
            <a:pPr lvl="0">
              <a:buFontTx/>
              <a:buChar char="•"/>
            </a:pPr>
            <a:r>
              <a:rPr lang="en-US" dirty="0"/>
              <a:t>[ii] Centers for Disease Control and Prevention. </a:t>
            </a:r>
            <a:r>
              <a:rPr lang="en-US" dirty="0">
                <a:hlinkClick r:id="rId3"/>
              </a:rPr>
              <a:t>WISQARS (Web-based Injury Statistics Query and Reporting System)</a:t>
            </a:r>
            <a:r>
              <a:rPr lang="en-US" dirty="0"/>
              <a:t>, 2006. </a:t>
            </a:r>
          </a:p>
          <a:p>
            <a:pPr lvl="0">
              <a:buFontTx/>
              <a:buChar char="•"/>
            </a:pPr>
            <a:r>
              <a:rPr lang="en-US" dirty="0"/>
              <a:t>[iii] </a:t>
            </a:r>
            <a:r>
              <a:rPr lang="en-US" dirty="0" err="1"/>
              <a:t>Gadpille</a:t>
            </a:r>
            <a:r>
              <a:rPr lang="en-US" dirty="0"/>
              <a:t> W. Adolescent suicide. Washington, DC: American Psychological Association, 1996.</a:t>
            </a:r>
          </a:p>
          <a:p>
            <a:pPr lvl="0">
              <a:buFontTx/>
              <a:buChar char="•"/>
            </a:pPr>
            <a:r>
              <a:rPr lang="en-US" dirty="0"/>
              <a:t>[iv] Harter S, </a:t>
            </a:r>
            <a:r>
              <a:rPr lang="en-US" dirty="0" err="1"/>
              <a:t>Marold</a:t>
            </a:r>
            <a:r>
              <a:rPr lang="en-US" dirty="0"/>
              <a:t> D. Psychological risk factors contributing to adolescent suicide ideation. In G, Noam and St. </a:t>
            </a:r>
            <a:r>
              <a:rPr lang="en-US" dirty="0" err="1"/>
              <a:t>Borst</a:t>
            </a:r>
            <a:r>
              <a:rPr lang="en-US" dirty="0"/>
              <a:t> (Eds.), </a:t>
            </a:r>
            <a:r>
              <a:rPr lang="en-US" i="1" dirty="0"/>
              <a:t>Child and adolescent suicide. </a:t>
            </a:r>
            <a:r>
              <a:rPr lang="en-US" dirty="0"/>
              <a:t>San Francisco: </a:t>
            </a:r>
            <a:r>
              <a:rPr lang="en-US" dirty="0" err="1"/>
              <a:t>Jossey</a:t>
            </a:r>
            <a:r>
              <a:rPr lang="en-US" dirty="0"/>
              <a:t> Bass, 1992.</a:t>
            </a:r>
          </a:p>
          <a:p>
            <a:endParaRPr lang="en-US" dirty="0"/>
          </a:p>
        </p:txBody>
      </p:sp>
    </p:spTree>
    <p:extLst>
      <p:ext uri="{BB962C8B-B14F-4D97-AF65-F5344CB8AC3E}">
        <p14:creationId xmlns:p14="http://schemas.microsoft.com/office/powerpoint/2010/main" val="8379174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Arial" panose="020B0604020202020204" pitchFamily="34" charset="0"/>
              </a:rPr>
              <a:t>Source:  </a:t>
            </a:r>
            <a:r>
              <a:rPr lang="nl-NL" sz="1200" dirty="0">
                <a:latin typeface="Adobe Garamond Pro" panose="02020502060506020403" pitchFamily="18" charset="0"/>
                <a:cs typeface="Arial"/>
              </a:rPr>
              <a:t>MMWR / June 10, 2016 / Vol. 65 / No. 6</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This pie graph represents the leading causes of death among persons aged 10-24 years in the United States in 2014.  In that year, motor vehicle crashes accounted for 23% of deaths, homicide for 14%, suicide for 17% of deaths, other unintentional injuries for 17%, and 29% of deaths were the result of other causes.</a:t>
            </a:r>
          </a:p>
          <a:p>
            <a:pPr eaLnBrk="1" hangingPunct="1"/>
            <a:endParaRPr lang="en-US" altLang="en-US" dirty="0">
              <a:latin typeface="Arial" panose="020B0604020202020204" pitchFamily="34" charset="0"/>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01675" indent="-269875">
              <a:spcBef>
                <a:spcPct val="30000"/>
              </a:spcBef>
              <a:defRPr sz="1200">
                <a:solidFill>
                  <a:schemeClr val="tx1"/>
                </a:solidFill>
                <a:latin typeface="Calibri" panose="020F0502020204030204" pitchFamily="34" charset="0"/>
              </a:defRPr>
            </a:lvl2pPr>
            <a:lvl3pPr marL="1081088" indent="-215900">
              <a:spcBef>
                <a:spcPct val="30000"/>
              </a:spcBef>
              <a:defRPr sz="1200">
                <a:solidFill>
                  <a:schemeClr val="tx1"/>
                </a:solidFill>
                <a:latin typeface="Calibri" panose="020F0502020204030204" pitchFamily="34" charset="0"/>
              </a:defRPr>
            </a:lvl3pPr>
            <a:lvl4pPr marL="1512888" indent="-215900">
              <a:spcBef>
                <a:spcPct val="30000"/>
              </a:spcBef>
              <a:defRPr sz="1200">
                <a:solidFill>
                  <a:schemeClr val="tx1"/>
                </a:solidFill>
                <a:latin typeface="Calibri" panose="020F0502020204030204" pitchFamily="34" charset="0"/>
              </a:defRPr>
            </a:lvl4pPr>
            <a:lvl5pPr marL="1944688" indent="-215900">
              <a:spcBef>
                <a:spcPct val="30000"/>
              </a:spcBef>
              <a:defRPr sz="1200">
                <a:solidFill>
                  <a:schemeClr val="tx1"/>
                </a:solidFill>
                <a:latin typeface="Calibri" panose="020F0502020204030204" pitchFamily="34" charset="0"/>
              </a:defRPr>
            </a:lvl5pPr>
            <a:lvl6pPr marL="2401888" indent="-215900" eaLnBrk="0" fontAlgn="base" hangingPunct="0">
              <a:spcBef>
                <a:spcPct val="30000"/>
              </a:spcBef>
              <a:spcAft>
                <a:spcPct val="0"/>
              </a:spcAft>
              <a:defRPr sz="1200">
                <a:solidFill>
                  <a:schemeClr val="tx1"/>
                </a:solidFill>
                <a:latin typeface="Calibri" panose="020F0502020204030204" pitchFamily="34" charset="0"/>
              </a:defRPr>
            </a:lvl6pPr>
            <a:lvl7pPr marL="2859088" indent="-215900" eaLnBrk="0" fontAlgn="base" hangingPunct="0">
              <a:spcBef>
                <a:spcPct val="30000"/>
              </a:spcBef>
              <a:spcAft>
                <a:spcPct val="0"/>
              </a:spcAft>
              <a:defRPr sz="1200">
                <a:solidFill>
                  <a:schemeClr val="tx1"/>
                </a:solidFill>
                <a:latin typeface="Calibri" panose="020F0502020204030204" pitchFamily="34" charset="0"/>
              </a:defRPr>
            </a:lvl7pPr>
            <a:lvl8pPr marL="3316288" indent="-215900" eaLnBrk="0" fontAlgn="base" hangingPunct="0">
              <a:spcBef>
                <a:spcPct val="30000"/>
              </a:spcBef>
              <a:spcAft>
                <a:spcPct val="0"/>
              </a:spcAft>
              <a:defRPr sz="1200">
                <a:solidFill>
                  <a:schemeClr val="tx1"/>
                </a:solidFill>
                <a:latin typeface="Calibri" panose="020F0502020204030204" pitchFamily="34" charset="0"/>
              </a:defRPr>
            </a:lvl8pPr>
            <a:lvl9pPr marL="3773488" indent="-2159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0EE15290-5C08-4B56-97AF-83995417C9D1}" type="slidenum">
              <a:rPr lang="en-US" altLang="en-US" sz="1100" smtClean="0">
                <a:solidFill>
                  <a:srgbClr val="000000"/>
                </a:solidFill>
                <a:latin typeface="Times New Roman" panose="02020603050405020304" pitchFamily="18" charset="0"/>
              </a:rPr>
              <a:pPr eaLnBrk="0" hangingPunct="0">
                <a:spcBef>
                  <a:spcPct val="0"/>
                </a:spcBef>
              </a:pPr>
              <a:t>60</a:t>
            </a:fld>
            <a:endParaRPr lang="en-US" altLang="en-US" sz="11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727206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E1C8A73-88FD-4BC8-BE58-726B341FE218}" type="slidenum">
              <a:rPr lang="en-US" smtClean="0"/>
              <a:pPr/>
              <a:t>7</a:t>
            </a:fld>
            <a:endParaRPr lang="en-US"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US" dirty="0"/>
              <a:t>Question to audience: What other factors affect an adolescent’s experience of the changes that occur during adolescence?</a:t>
            </a:r>
          </a:p>
          <a:p>
            <a:pPr eaLnBrk="1" hangingPunct="1"/>
            <a:endParaRPr lang="en-US" dirty="0"/>
          </a:p>
          <a:p>
            <a:pPr eaLnBrk="1" hangingPunct="1"/>
            <a:r>
              <a:rPr lang="en-US" dirty="0"/>
              <a:t>A few possible answers:</a:t>
            </a:r>
          </a:p>
          <a:p>
            <a:pPr eaLnBrk="1" hangingPunct="1"/>
            <a:r>
              <a:rPr lang="en-US" dirty="0"/>
              <a:t>Community</a:t>
            </a:r>
          </a:p>
          <a:p>
            <a:pPr eaLnBrk="1" hangingPunct="1"/>
            <a:r>
              <a:rPr lang="en-US" dirty="0"/>
              <a:t>Urban/Rural environment</a:t>
            </a:r>
          </a:p>
          <a:p>
            <a:pPr eaLnBrk="1" hangingPunct="1"/>
            <a:endParaRPr lang="en-US" dirty="0"/>
          </a:p>
          <a:p>
            <a:r>
              <a:rPr lang="en-US" dirty="0"/>
              <a:t>Young men and women go through the same stages </a:t>
            </a:r>
          </a:p>
          <a:p>
            <a:endParaRPr lang="en-US" dirty="0"/>
          </a:p>
          <a:p>
            <a:r>
              <a:rPr lang="en-US" dirty="0"/>
              <a:t>Male stages are generally 1–2 years later</a:t>
            </a:r>
          </a:p>
          <a:p>
            <a:pPr eaLnBrk="1" hangingPunct="1"/>
            <a:endParaRPr lang="en-US" dirty="0"/>
          </a:p>
          <a:p>
            <a:pPr eaLnBrk="1" hangingPunct="1"/>
            <a:endParaRPr lang="en-US" dirty="0"/>
          </a:p>
        </p:txBody>
      </p:sp>
    </p:spTree>
    <p:extLst>
      <p:ext uri="{BB962C8B-B14F-4D97-AF65-F5344CB8AC3E}">
        <p14:creationId xmlns:p14="http://schemas.microsoft.com/office/powerpoint/2010/main" val="9523595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D051BEF6-92EA-4199-A044-B6DCEE6625BE}" type="slidenum">
              <a:rPr lang="en-US"/>
              <a:pPr/>
              <a:t>61</a:t>
            </a:fld>
            <a:endParaRPr lang="en-US" dirty="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r>
              <a:rPr lang="en-US" dirty="0"/>
              <a:t>Adapted from the presentation "Interviewing the Adolescent: Tricks of the Trade" by Dr. Melanie A. Gold.</a:t>
            </a:r>
          </a:p>
          <a:p>
            <a:endParaRPr lang="en-US" dirty="0"/>
          </a:p>
          <a:p>
            <a:r>
              <a:rPr lang="en-US" dirty="0"/>
              <a:t>1) </a:t>
            </a:r>
            <a:r>
              <a:rPr lang="en-US" dirty="0" err="1"/>
              <a:t>Goldenring</a:t>
            </a:r>
            <a:r>
              <a:rPr lang="en-US" dirty="0"/>
              <a:t> JM, Rosen DS. Getting into adolescent heads: an essential update. </a:t>
            </a:r>
            <a:r>
              <a:rPr lang="en-US" dirty="0" err="1"/>
              <a:t>Contemp</a:t>
            </a:r>
            <a:r>
              <a:rPr lang="en-US" dirty="0"/>
              <a:t> </a:t>
            </a:r>
            <a:r>
              <a:rPr lang="en-US" dirty="0" err="1"/>
              <a:t>Pediatr</a:t>
            </a:r>
            <a:r>
              <a:rPr lang="en-US" dirty="0"/>
              <a:t>. 2004;21(1):64-90.</a:t>
            </a:r>
          </a:p>
          <a:p>
            <a:r>
              <a:rPr lang="en-US" dirty="0"/>
              <a:t>2) </a:t>
            </a:r>
            <a:r>
              <a:rPr lang="en-US" dirty="0" err="1"/>
              <a:t>Goldenring</a:t>
            </a:r>
            <a:r>
              <a:rPr lang="en-US" dirty="0"/>
              <a:t> JM, Cohen E. Getting into adolescent heads. </a:t>
            </a:r>
            <a:r>
              <a:rPr lang="en-US" dirty="0" err="1"/>
              <a:t>Contemp</a:t>
            </a:r>
            <a:r>
              <a:rPr lang="en-US" dirty="0"/>
              <a:t> </a:t>
            </a:r>
            <a:r>
              <a:rPr lang="en-US" dirty="0" err="1"/>
              <a:t>Pediatr</a:t>
            </a:r>
            <a:r>
              <a:rPr lang="en-US" dirty="0"/>
              <a:t>. 1988;5(7):75-90.</a:t>
            </a:r>
          </a:p>
          <a:p>
            <a:r>
              <a:rPr lang="en-US" dirty="0"/>
              <a:t>3) Klein DA, </a:t>
            </a:r>
            <a:r>
              <a:rPr lang="en-US" dirty="0" err="1"/>
              <a:t>Goldenring</a:t>
            </a:r>
            <a:r>
              <a:rPr lang="en-US" dirty="0"/>
              <a:t> JM &amp; Adelman WP. Contemporary Pediatrics. 2014. </a:t>
            </a:r>
          </a:p>
          <a:p>
            <a:endParaRPr lang="en-US" dirty="0"/>
          </a:p>
        </p:txBody>
      </p:sp>
    </p:spTree>
    <p:extLst>
      <p:ext uri="{BB962C8B-B14F-4D97-AF65-F5344CB8AC3E}">
        <p14:creationId xmlns:p14="http://schemas.microsoft.com/office/powerpoint/2010/main" val="12111434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latin typeface="Arial" panose="020B0604020202020204" pitchFamily="34" charset="0"/>
              </a:rPr>
              <a:t>Source:  </a:t>
            </a:r>
            <a:r>
              <a:rPr lang="nl-NL" sz="1000" dirty="0">
                <a:latin typeface="Adobe Garamond Pro" panose="02020502060506020403" pitchFamily="18" charset="0"/>
                <a:cs typeface="Arial"/>
              </a:rPr>
              <a:t>MMWR / June 10, 2016 / Vol. 65 / No. 6</a:t>
            </a:r>
            <a:endParaRPr lang="en-US" sz="1000" dirty="0">
              <a:latin typeface="Arial" panose="020B0604020202020204" pitchFamily="34" charset="0"/>
            </a:endParaRPr>
          </a:p>
          <a:p>
            <a:endParaRPr lang="en-US" sz="1000" dirty="0">
              <a:latin typeface="Arial" panose="020B0604020202020204" pitchFamily="34" charset="0"/>
            </a:endParaRPr>
          </a:p>
          <a:p>
            <a:r>
              <a:rPr lang="en-US" sz="1000" dirty="0">
                <a:latin typeface="Arial" panose="020B0604020202020204" pitchFamily="34" charset="0"/>
              </a:rPr>
              <a:t>Data for this slide are from the 2015 National Youth Risk Behavior Survey. This slide shows the percentage of high school students who felt sad or hopeless (almost every day for 2 or more weeks in a row so that they stopped doing some usual activities during the 12 months before the survey). </a:t>
            </a:r>
            <a:endParaRPr lang="en-US" dirty="0"/>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29.9. The percentage for Male students is 20.3. The percentage for Female students is 39.8. The percentage for 9th grade students is 28.4. The percentage for 10th grade students is 29.8. The percentage for 11th grade students is 31.4. The percentage for 12th grade students is 30.0. The percentage for Black students is 25.2. The percentage for Hispanic students is 35.3. The percentage for White students is 28.6.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Hispanic students is higher than for Black students. The prevalence for Hispanic students is higher than for White students. (Based on t-test analysis, p &lt; 0.05.)</a:t>
            </a:r>
          </a:p>
          <a:p>
            <a:pPr>
              <a:spcBef>
                <a:spcPct val="0"/>
              </a:spcBef>
            </a:pPr>
            <a:endParaRPr lang="en-US" sz="1000" baseline="0" dirty="0">
              <a:latin typeface="Arial" pitchFamily="34" charset="0"/>
            </a:endParaRPr>
          </a:p>
          <a:p>
            <a:r>
              <a:rPr lang="en-US" sz="1200" dirty="0">
                <a:solidFill>
                  <a:srgbClr val="FFCC00"/>
                </a:solidFill>
              </a:rPr>
              <a:t>*Almost every day for 2 or more weeks in a row so that they stopped doing some usual activities during the 12 months before the survey</a:t>
            </a:r>
          </a:p>
          <a:p>
            <a:r>
              <a:rPr lang="en-US" sz="1000" b="1" baseline="50000" dirty="0">
                <a:solidFill>
                  <a:srgbClr val="FFCC00"/>
                </a:solidFill>
              </a:rPr>
              <a:t>†</a:t>
            </a:r>
            <a:r>
              <a:rPr lang="en-US" sz="1200" dirty="0">
                <a:solidFill>
                  <a:srgbClr val="FFCC00"/>
                </a:solidFill>
              </a:rPr>
              <a:t>F &gt; M; H &gt; B, H &gt; W (Based on t-test analysis, p &lt; 0.05.)</a:t>
            </a:r>
          </a:p>
          <a:p>
            <a:r>
              <a:rPr lang="en-US" sz="1200" dirty="0">
                <a:solidFill>
                  <a:srgbClr val="FFCC00"/>
                </a:solidFill>
              </a:rPr>
              <a:t>All Hispanic students are included in the Hispanic category.  All other races are non-Hispanic.</a:t>
            </a:r>
          </a:p>
          <a:p>
            <a:r>
              <a:rPr lang="en-US" sz="1200" dirty="0">
                <a:solidFill>
                  <a:srgbClr val="FFCC00"/>
                </a:solidFill>
              </a:rPr>
              <a:t>Note: This graph contains weighted results.</a:t>
            </a: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62</a:t>
            </a:fld>
            <a:endParaRPr lang="en-US"/>
          </a:p>
        </p:txBody>
      </p:sp>
    </p:spTree>
    <p:extLst>
      <p:ext uri="{BB962C8B-B14F-4D97-AF65-F5344CB8AC3E}">
        <p14:creationId xmlns:p14="http://schemas.microsoft.com/office/powerpoint/2010/main" val="27295998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latin typeface="Arial" panose="020B0604020202020204" pitchFamily="34" charset="0"/>
              </a:rPr>
              <a:t>Source:  </a:t>
            </a:r>
            <a:r>
              <a:rPr lang="nl-NL" sz="1000" dirty="0">
                <a:latin typeface="Adobe Garamond Pro" panose="02020502060506020403" pitchFamily="18" charset="0"/>
                <a:cs typeface="Arial"/>
              </a:rPr>
              <a:t>MMWR / June 10, 2016 / Vol. 65 / No. 6</a:t>
            </a:r>
            <a:endParaRPr lang="en-US" sz="1000" dirty="0">
              <a:latin typeface="Arial" panose="020B0604020202020204" pitchFamily="34" charset="0"/>
            </a:endParaRPr>
          </a:p>
          <a:p>
            <a:endParaRPr lang="en-US" sz="1000" dirty="0">
              <a:latin typeface="Arial" panose="020B0604020202020204" pitchFamily="34" charset="0"/>
            </a:endParaRPr>
          </a:p>
          <a:p>
            <a:r>
              <a:rPr lang="en-US" sz="1000" dirty="0">
                <a:latin typeface="Arial" panose="020B0604020202020204" pitchFamily="34" charset="0"/>
              </a:rPr>
              <a:t>Data for this slide are from the 2015 National Youth Risk Behavior Survey. This slide shows the percentage of high school students who attempted suicide (one or more times during the 12 months before the survey). </a:t>
            </a:r>
            <a:endParaRPr lang="en-US" dirty="0"/>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8.6. The percentage for Male students is 5.5. The percentage for Female students is 11.6. The percentage for 9th grade students is 9.9. The percentage for 10th grade students is 9.4. The percentage for 11th grade students is 8.0. The percentage for 12th grade students is 6.2. The percentage for Black students is 8.9. The percentage for Hispanic students is 11.3. The percentage for White students is 6.8.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11th grade students. The prevalence for 9th grade students is higher than for 12th grade students. The prevalence for 10th grade students is higher than for 12th grade students. The prevalence for Hispanic students is higher than for White students. (Based on t-test analysis, p &lt; 0.05.)</a:t>
            </a:r>
          </a:p>
          <a:p>
            <a:pPr>
              <a:spcBef>
                <a:spcPct val="0"/>
              </a:spcBef>
            </a:pPr>
            <a:endParaRPr lang="en-US" sz="1000" baseline="0" dirty="0">
              <a:latin typeface="Arial" pitchFamily="34" charset="0"/>
            </a:endParaRPr>
          </a:p>
          <a:p>
            <a:r>
              <a:rPr lang="en-US" sz="1200" dirty="0">
                <a:solidFill>
                  <a:srgbClr val="FFCC00"/>
                </a:solidFill>
              </a:rPr>
              <a:t>*One or more times during the 12 months before the survey</a:t>
            </a:r>
          </a:p>
          <a:p>
            <a:r>
              <a:rPr lang="en-US" sz="1000" b="1" baseline="50000" dirty="0">
                <a:solidFill>
                  <a:srgbClr val="FFCC00"/>
                </a:solidFill>
              </a:rPr>
              <a:t>†</a:t>
            </a:r>
            <a:r>
              <a:rPr lang="en-US" sz="1200" dirty="0">
                <a:solidFill>
                  <a:srgbClr val="FFCC00"/>
                </a:solidFill>
              </a:rPr>
              <a:t>F &gt; M; 9th &gt; 11th, 9th &gt; 12th, 10th &gt; 12th; H &gt; W (Based on t-test analysis, p &lt; 0.05.)</a:t>
            </a:r>
          </a:p>
          <a:p>
            <a:r>
              <a:rPr lang="en-US" sz="1200" dirty="0">
                <a:solidFill>
                  <a:srgbClr val="FFCC00"/>
                </a:solidFill>
              </a:rPr>
              <a:t>All Hispanic students are included in the Hispanic category.  All other races are non-Hispanic.</a:t>
            </a:r>
          </a:p>
          <a:p>
            <a:r>
              <a:rPr lang="en-US" sz="1200" dirty="0">
                <a:solidFill>
                  <a:srgbClr val="FFCC00"/>
                </a:solidFill>
              </a:rPr>
              <a:t>Note: This graph contains weighted results.</a:t>
            </a: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63</a:t>
            </a:fld>
            <a:endParaRPr lang="en-US"/>
          </a:p>
        </p:txBody>
      </p:sp>
    </p:spTree>
    <p:extLst>
      <p:ext uri="{BB962C8B-B14F-4D97-AF65-F5344CB8AC3E}">
        <p14:creationId xmlns:p14="http://schemas.microsoft.com/office/powerpoint/2010/main" val="20683784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EDCC92CB-1C8C-4AE3-B1A2-1CA9AFBEDA03}" type="slidenum">
              <a:rPr lang="en-US"/>
              <a:pPr/>
              <a:t>64</a:t>
            </a:fld>
            <a:endParaRPr lang="en-US" dirty="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r>
              <a:rPr lang="en-US" dirty="0"/>
              <a:t>Source:  Getty</a:t>
            </a:r>
            <a:r>
              <a:rPr lang="en-US" baseline="0" dirty="0"/>
              <a:t> Images</a:t>
            </a:r>
            <a:endParaRPr lang="en-US" dirty="0"/>
          </a:p>
        </p:txBody>
      </p:sp>
    </p:spTree>
    <p:extLst>
      <p:ext uri="{BB962C8B-B14F-4D97-AF65-F5344CB8AC3E}">
        <p14:creationId xmlns:p14="http://schemas.microsoft.com/office/powerpoint/2010/main" val="4195599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C71C8622-0184-413A-AB04-BCAF7415D72E}" type="slidenum">
              <a:rPr lang="en-US"/>
              <a:pPr/>
              <a:t>65</a:t>
            </a:fld>
            <a:endParaRPr lang="en-US" dirty="0"/>
          </a:p>
        </p:txBody>
      </p:sp>
      <p:sp>
        <p:nvSpPr>
          <p:cNvPr id="151555" name="Rectangle 1026"/>
          <p:cNvSpPr>
            <a:spLocks noGrp="1" noRot="1" noChangeAspect="1" noChangeArrowheads="1" noTextEdit="1"/>
          </p:cNvSpPr>
          <p:nvPr>
            <p:ph type="sldImg"/>
          </p:nvPr>
        </p:nvSpPr>
        <p:spPr>
          <a:ln/>
        </p:spPr>
      </p:sp>
      <p:sp>
        <p:nvSpPr>
          <p:cNvPr id="151556" name="Rectangle 1027"/>
          <p:cNvSpPr>
            <a:spLocks noGrp="1" noChangeArrowheads="1"/>
          </p:cNvSpPr>
          <p:nvPr>
            <p:ph type="body" idx="1"/>
          </p:nvPr>
        </p:nvSpPr>
        <p:spPr>
          <a:noFill/>
          <a:ln/>
        </p:spPr>
        <p:txBody>
          <a:bodyPr/>
          <a:lstStyle/>
          <a:p>
            <a:pPr>
              <a:buFontTx/>
              <a:buNone/>
            </a:pPr>
            <a:r>
              <a:rPr lang="en-US" dirty="0"/>
              <a:t>Adapted from the presentation "Interviewing the Adolescent: Tricks of the Trade" by Dr. Melanie A. Gold.</a:t>
            </a:r>
          </a:p>
        </p:txBody>
      </p:sp>
    </p:spTree>
    <p:extLst>
      <p:ext uri="{BB962C8B-B14F-4D97-AF65-F5344CB8AC3E}">
        <p14:creationId xmlns:p14="http://schemas.microsoft.com/office/powerpoint/2010/main" val="8329315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B29D9F59-FF9D-43B0-8A61-BBF05594DE91}" type="slidenum">
              <a:rPr lang="en-US"/>
              <a:pPr/>
              <a:t>66</a:t>
            </a:fld>
            <a:endParaRPr lang="en-US" dirty="0"/>
          </a:p>
        </p:txBody>
      </p:sp>
      <p:sp>
        <p:nvSpPr>
          <p:cNvPr id="152579" name="Rectangle 2"/>
          <p:cNvSpPr>
            <a:spLocks noGrp="1" noRot="1" noChangeAspect="1" noChangeArrowheads="1" noTextEdit="1"/>
          </p:cNvSpPr>
          <p:nvPr>
            <p:ph type="sldImg"/>
          </p:nvPr>
        </p:nvSpPr>
        <p:spPr>
          <a:xfrm>
            <a:off x="355600" y="687388"/>
            <a:ext cx="6248400" cy="3514725"/>
          </a:xfrm>
          <a:ln/>
        </p:spPr>
      </p:sp>
      <p:sp>
        <p:nvSpPr>
          <p:cNvPr id="152580" name="Rectangle 3"/>
          <p:cNvSpPr>
            <a:spLocks noGrp="1" noChangeArrowheads="1"/>
          </p:cNvSpPr>
          <p:nvPr>
            <p:ph type="body" idx="1"/>
          </p:nvPr>
        </p:nvSpPr>
        <p:spPr>
          <a:xfrm>
            <a:off x="919163" y="4432300"/>
            <a:ext cx="5122862" cy="4202113"/>
          </a:xfrm>
          <a:noFill/>
          <a:ln/>
        </p:spPr>
        <p:txBody>
          <a:bodyPr/>
          <a:lstStyle/>
          <a:p>
            <a:pPr marL="171450" indent="-171450">
              <a:spcBef>
                <a:spcPct val="70000"/>
              </a:spcBef>
              <a:buFont typeface="Arial"/>
              <a:buChar char="•"/>
            </a:pPr>
            <a:r>
              <a:rPr lang="en-US" dirty="0"/>
              <a:t> The overwhelming proportion of violence is perpetrated by men against women, although partner violence also occurs in LGBT relationships and by women against men.</a:t>
            </a:r>
          </a:p>
          <a:p>
            <a:pPr marL="171450" indent="-171450">
              <a:spcBef>
                <a:spcPct val="70000"/>
              </a:spcBef>
              <a:buFont typeface="Arial"/>
              <a:buChar char="•"/>
            </a:pPr>
            <a:r>
              <a:rPr lang="en-US" dirty="0"/>
              <a:t> There is a high prevalence of abuse histories among women seeking medical attention. Physicians must recognize and address the symptoms of interpersonal violence.</a:t>
            </a:r>
          </a:p>
          <a:p>
            <a:pPr marL="171450" indent="-171450">
              <a:spcBef>
                <a:spcPct val="70000"/>
              </a:spcBef>
              <a:buFont typeface="Arial"/>
              <a:buChar char="•"/>
            </a:pPr>
            <a:r>
              <a:rPr lang="en-US" dirty="0"/>
              <a:t> Health care providers seeing adolescents should maintain a referral network in the event that one of their patients has been a victim of interpersonal violence.</a:t>
            </a:r>
          </a:p>
        </p:txBody>
      </p:sp>
    </p:spTree>
    <p:extLst>
      <p:ext uri="{BB962C8B-B14F-4D97-AF65-F5344CB8AC3E}">
        <p14:creationId xmlns:p14="http://schemas.microsoft.com/office/powerpoint/2010/main" val="29706461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latin typeface="Arial" panose="020B0604020202020204" pitchFamily="34" charset="0"/>
              </a:rPr>
              <a:t>Source:  </a:t>
            </a:r>
            <a:r>
              <a:rPr lang="nl-NL" sz="1000" dirty="0">
                <a:latin typeface="Adobe Garamond Pro" panose="02020502060506020403" pitchFamily="18" charset="0"/>
                <a:cs typeface="Arial"/>
              </a:rPr>
              <a:t>MMWR / June 10, 2016 / Vol. 65 / No. 6</a:t>
            </a:r>
            <a:endParaRPr lang="en-US" sz="1000" dirty="0">
              <a:latin typeface="Arial" panose="020B0604020202020204" pitchFamily="34" charset="0"/>
            </a:endParaRPr>
          </a:p>
          <a:p>
            <a:endParaRPr lang="en-US" sz="1000" dirty="0">
              <a:latin typeface="Arial" panose="020B0604020202020204" pitchFamily="34" charset="0"/>
            </a:endParaRPr>
          </a:p>
          <a:p>
            <a:r>
              <a:rPr lang="en-US" sz="1000" dirty="0">
                <a:latin typeface="Arial" panose="020B0604020202020204" pitchFamily="34" charset="0"/>
              </a:rPr>
              <a:t>Data for this slide are from the 2015 National Youth Risk Behavior Survey. This slide shows the percentage of high school students who were ever physically forced to have sexual intercourse (when they did not want to). </a:t>
            </a:r>
            <a:endParaRPr lang="en-US" dirty="0"/>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6.7. The percentage for Male students is 3.1. The percentage for Female students is 10.3. The percentage for 9th grade students is 5.6. The percentage for 10th grade students is 5.9. The percentage for 11th grade students is 7.6. The percentage for 12th grade students is 7.6. The percentage for Black students is 7.3. The percentage for Hispanic students is 7.0. The percentage for White students is 6.0.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11th grade students is higher than for 9th grade students. The prevalence for 12th grade students is higher than for 9th grade students. The prevalence for 12th grade students is higher than for 10th grade students. (Based on t-test analysis, p &lt; 0.05.)</a:t>
            </a:r>
          </a:p>
          <a:p>
            <a:pPr>
              <a:spcBef>
                <a:spcPct val="0"/>
              </a:spcBef>
            </a:pPr>
            <a:endParaRPr lang="en-US" sz="1000" baseline="0" dirty="0">
              <a:latin typeface="Arial" pitchFamily="34" charset="0"/>
            </a:endParaRPr>
          </a:p>
          <a:p>
            <a:r>
              <a:rPr lang="en-US" sz="1200" dirty="0">
                <a:solidFill>
                  <a:srgbClr val="FFCC00"/>
                </a:solidFill>
              </a:rPr>
              <a:t>*When they did not want to</a:t>
            </a:r>
          </a:p>
          <a:p>
            <a:r>
              <a:rPr lang="en-US" sz="1000" b="1" baseline="50000" dirty="0">
                <a:solidFill>
                  <a:srgbClr val="FFCC00"/>
                </a:solidFill>
              </a:rPr>
              <a:t>†</a:t>
            </a:r>
            <a:r>
              <a:rPr lang="en-US" sz="1200" dirty="0">
                <a:solidFill>
                  <a:srgbClr val="FFCC00"/>
                </a:solidFill>
              </a:rPr>
              <a:t>F &gt; M; 11th &gt; 9th, 12th &gt; 9th, 12th &gt; 10th (Based on t-test analysis, p &lt; 0.05.)</a:t>
            </a:r>
          </a:p>
          <a:p>
            <a:r>
              <a:rPr lang="en-US" sz="1200" dirty="0">
                <a:solidFill>
                  <a:srgbClr val="FFCC00"/>
                </a:solidFill>
              </a:rPr>
              <a:t>All Hispanic students are included in the Hispanic category.  All other races are non-Hispanic.</a:t>
            </a:r>
          </a:p>
          <a:p>
            <a:r>
              <a:rPr lang="en-US" sz="1200" dirty="0">
                <a:solidFill>
                  <a:srgbClr val="FFCC00"/>
                </a:solidFill>
              </a:rPr>
              <a:t>Note: This graph contains weighted results.</a:t>
            </a: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67</a:t>
            </a:fld>
            <a:endParaRPr lang="en-US"/>
          </a:p>
        </p:txBody>
      </p:sp>
    </p:spTree>
    <p:extLst>
      <p:ext uri="{BB962C8B-B14F-4D97-AF65-F5344CB8AC3E}">
        <p14:creationId xmlns:p14="http://schemas.microsoft.com/office/powerpoint/2010/main" val="37510836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latin typeface="Arial" panose="020B0604020202020204" pitchFamily="34" charset="0"/>
              </a:rPr>
              <a:t>Source:  </a:t>
            </a:r>
            <a:r>
              <a:rPr lang="nl-NL" sz="1000" dirty="0">
                <a:latin typeface="Adobe Garamond Pro" panose="02020502060506020403" pitchFamily="18" charset="0"/>
                <a:cs typeface="Arial"/>
              </a:rPr>
              <a:t>MMWR / June 10, 2016 / Vol. 65 / No. 6</a:t>
            </a:r>
            <a:endParaRPr lang="en-US" sz="1000" dirty="0">
              <a:latin typeface="Arial" panose="020B0604020202020204" pitchFamily="34" charset="0"/>
            </a:endParaRPr>
          </a:p>
          <a:p>
            <a:endParaRPr lang="en-US" sz="1000" dirty="0">
              <a:latin typeface="Arial" panose="020B0604020202020204" pitchFamily="34" charset="0"/>
            </a:endParaRPr>
          </a:p>
          <a:p>
            <a:r>
              <a:rPr lang="en-US" sz="1000" dirty="0">
                <a:latin typeface="Arial" panose="020B0604020202020204" pitchFamily="34" charset="0"/>
              </a:rPr>
              <a:t>Data for this slide are from the 2015 National Youth Risk Behavior Survey. This slide shows the percentage of high school students who experienced physical dating violence (one or more times during the 12 months before the survey, including being hit, slammed into something, or injured with an object or weapon on purpose by someone they were dating or going out with among students who dated or went out with someone during the 12 months before the survey). </a:t>
            </a:r>
            <a:endParaRPr lang="en-US" dirty="0"/>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9.6. The percentage for Male students is 7.4. The percentage for Female students is 11.7. The percentage for 9th grade students is 8.1. The percentage for 10th grade students is 9.6. The percentage for 11th grade students is 10.1. The percentage for 12th grade students is 10.5. The percentage for Black students is 10.5. The percentage for Hispanic students is 9.7. The percentage for White students is 9.0.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11th grade students is higher than for 9th grade students. (Based on t-test analysis, p &lt; 0.05.)</a:t>
            </a:r>
          </a:p>
          <a:p>
            <a:pPr>
              <a:spcBef>
                <a:spcPct val="0"/>
              </a:spcBef>
            </a:pPr>
            <a:endParaRPr lang="en-US" sz="1000" baseline="0" dirty="0">
              <a:latin typeface="Arial" pitchFamily="34" charset="0"/>
            </a:endParaRPr>
          </a:p>
          <a:p>
            <a:r>
              <a:rPr lang="en-US" sz="1200" dirty="0">
                <a:solidFill>
                  <a:srgbClr val="FFCC00"/>
                </a:solidFill>
              </a:rPr>
              <a:t>*One or more times during the 12 months before the survey, including being hit, slammed into something, or injured with an object or weapon on purpose by someone they were dating or going out with among students who dated or went out with someone during the 12 months before the survey</a:t>
            </a:r>
          </a:p>
          <a:p>
            <a:r>
              <a:rPr lang="en-US" sz="1000" b="1" baseline="50000" dirty="0">
                <a:solidFill>
                  <a:srgbClr val="FFCC00"/>
                </a:solidFill>
              </a:rPr>
              <a:t>†</a:t>
            </a:r>
            <a:r>
              <a:rPr lang="en-US" sz="1200" dirty="0">
                <a:solidFill>
                  <a:srgbClr val="FFCC00"/>
                </a:solidFill>
              </a:rPr>
              <a:t>F &gt; M; 11th &gt; 9th (Based on t-test analysis, p &lt; 0.05.)</a:t>
            </a:r>
          </a:p>
          <a:p>
            <a:r>
              <a:rPr lang="en-US" sz="1200" dirty="0">
                <a:solidFill>
                  <a:srgbClr val="FFCC00"/>
                </a:solidFill>
              </a:rPr>
              <a:t>All Hispanic students are included in the Hispanic category.  All other races are non-Hispanic.</a:t>
            </a:r>
          </a:p>
          <a:p>
            <a:r>
              <a:rPr lang="en-US" sz="1200" dirty="0">
                <a:solidFill>
                  <a:srgbClr val="FFCC00"/>
                </a:solidFill>
              </a:rPr>
              <a:t>Note: This graph contains weighted results.</a:t>
            </a: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68</a:t>
            </a:fld>
            <a:endParaRPr lang="en-US"/>
          </a:p>
        </p:txBody>
      </p:sp>
    </p:spTree>
    <p:extLst>
      <p:ext uri="{BB962C8B-B14F-4D97-AF65-F5344CB8AC3E}">
        <p14:creationId xmlns:p14="http://schemas.microsoft.com/office/powerpoint/2010/main" val="25741373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latin typeface="Arial" panose="020B0604020202020204" pitchFamily="34" charset="0"/>
              </a:rPr>
              <a:t>Source:  </a:t>
            </a:r>
            <a:r>
              <a:rPr lang="nl-NL" sz="1000" dirty="0">
                <a:latin typeface="Adobe Garamond Pro" panose="02020502060506020403" pitchFamily="18" charset="0"/>
                <a:cs typeface="Arial"/>
              </a:rPr>
              <a:t>MMWR / June 10, 2016 / Vol. 65 / No. 6</a:t>
            </a:r>
            <a:endParaRPr lang="en-US" sz="1000" dirty="0">
              <a:latin typeface="Arial" panose="020B0604020202020204" pitchFamily="34" charset="0"/>
            </a:endParaRPr>
          </a:p>
          <a:p>
            <a:endParaRPr lang="en-US" sz="1000" dirty="0">
              <a:latin typeface="Arial" panose="020B0604020202020204" pitchFamily="34" charset="0"/>
            </a:endParaRPr>
          </a:p>
          <a:p>
            <a:r>
              <a:rPr lang="en-US" sz="1000" dirty="0">
                <a:latin typeface="Arial" panose="020B0604020202020204" pitchFamily="34" charset="0"/>
              </a:rPr>
              <a:t>Data for this slide are from the 2015 National Youth Risk Behavior Survey. This slide shows the percentage of high school students who experienced sexual dating violence (one or more times during the 12 months before the survey, including kissing, touching, or being physically forced to have sexual intercourse when they did not want to by someone they were dating or going out with among students who dated or went out with someone during the 12 months before the survey). </a:t>
            </a:r>
            <a:endParaRPr lang="en-US" dirty="0"/>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10.6. The percentage for Male students is 5.4. The percentage for Female students is 15.6. The percentage for 9th grade students is 10.8. The percentage for 10th grade students is 11.8. The percentage for 11th grade students is 10.3. The percentage for 12th grade students is 9.2. The percentage for Black students is 10.0. The percentage for Hispanic students is 10.6. The percentage for White students is 10.1.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10th grade students is higher than for 12th grade students. (Based on t-test analysis, p &lt; 0.05.)</a:t>
            </a:r>
          </a:p>
          <a:p>
            <a:pPr>
              <a:spcBef>
                <a:spcPct val="0"/>
              </a:spcBef>
            </a:pPr>
            <a:endParaRPr lang="en-US" sz="1000" baseline="0" dirty="0">
              <a:latin typeface="Arial" pitchFamily="34" charset="0"/>
            </a:endParaRPr>
          </a:p>
          <a:p>
            <a:r>
              <a:rPr lang="en-US" sz="1200" dirty="0">
                <a:solidFill>
                  <a:srgbClr val="FFCC00"/>
                </a:solidFill>
              </a:rPr>
              <a:t>*One or more times during the 12 months before the survey, including kissing, touching, or being physically forced to have sexual intercourse when they did not want to by someone they were dating or going out with among students who dated or went out with someone during the 12 months before the survey</a:t>
            </a:r>
          </a:p>
          <a:p>
            <a:r>
              <a:rPr lang="en-US" sz="1000" b="1" baseline="50000" dirty="0">
                <a:solidFill>
                  <a:srgbClr val="FFCC00"/>
                </a:solidFill>
              </a:rPr>
              <a:t>†</a:t>
            </a:r>
            <a:r>
              <a:rPr lang="en-US" sz="1200" dirty="0">
                <a:solidFill>
                  <a:srgbClr val="FFCC00"/>
                </a:solidFill>
              </a:rPr>
              <a:t>F &gt; M; 10th &gt; 12th (Based on t-test analysis, p &lt; 0.05.)</a:t>
            </a:r>
          </a:p>
          <a:p>
            <a:r>
              <a:rPr lang="en-US" sz="1200" dirty="0">
                <a:solidFill>
                  <a:srgbClr val="FFCC00"/>
                </a:solidFill>
              </a:rPr>
              <a:t>All Hispanic students are included in the Hispanic category.  All other races are non-Hispanic.</a:t>
            </a:r>
          </a:p>
          <a:p>
            <a:r>
              <a:rPr lang="en-US" sz="1200" dirty="0">
                <a:solidFill>
                  <a:srgbClr val="FFCC00"/>
                </a:solidFill>
              </a:rPr>
              <a:t>Note: This graph contains weighted results.</a:t>
            </a: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69</a:t>
            </a:fld>
            <a:endParaRPr lang="en-US"/>
          </a:p>
        </p:txBody>
      </p:sp>
    </p:spTree>
    <p:extLst>
      <p:ext uri="{BB962C8B-B14F-4D97-AF65-F5344CB8AC3E}">
        <p14:creationId xmlns:p14="http://schemas.microsoft.com/office/powerpoint/2010/main" val="25064378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F64AF212-A4F0-4CAF-BDDC-D9F8E6EDA995}" type="slidenum">
              <a:rPr lang="en-US"/>
              <a:pPr/>
              <a:t>70</a:t>
            </a:fld>
            <a:endParaRPr lang="en-US" dirty="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a:buFontTx/>
              <a:buChar char="•"/>
            </a:pPr>
            <a:r>
              <a:rPr lang="en-US" dirty="0"/>
              <a:t> If you are presenting in an area where many families have guns in their homes, it is important to discuss how to handle this question with the session’s participants. Do they ask where the gun is stored? Do they ask if the adolescent has access to it? </a:t>
            </a:r>
          </a:p>
          <a:p>
            <a:pPr>
              <a:buFontTx/>
              <a:buNone/>
            </a:pPr>
            <a:endParaRPr lang="en-US" dirty="0"/>
          </a:p>
          <a:p>
            <a:pPr>
              <a:buFontTx/>
              <a:buNone/>
            </a:pPr>
            <a:r>
              <a:rPr lang="en-US" dirty="0"/>
              <a:t>Adapted from the presentation "Interviewing the Adolescent: Tricks of the Trade" by Dr. Melanie A. Gold.</a:t>
            </a:r>
          </a:p>
          <a:p>
            <a:r>
              <a:rPr lang="en-US" dirty="0"/>
              <a:t>1) </a:t>
            </a:r>
            <a:r>
              <a:rPr lang="en-US" dirty="0" err="1"/>
              <a:t>Goldenring</a:t>
            </a:r>
            <a:r>
              <a:rPr lang="en-US" dirty="0"/>
              <a:t> JM, Rosen DS. Getting into adolescent heads: an essential update. </a:t>
            </a:r>
            <a:r>
              <a:rPr lang="en-US" dirty="0" err="1"/>
              <a:t>Contemp</a:t>
            </a:r>
            <a:r>
              <a:rPr lang="en-US" dirty="0"/>
              <a:t> </a:t>
            </a:r>
            <a:r>
              <a:rPr lang="en-US" dirty="0" err="1"/>
              <a:t>Pediatr</a:t>
            </a:r>
            <a:r>
              <a:rPr lang="en-US" dirty="0"/>
              <a:t>. 2004;21(1):64-90.</a:t>
            </a:r>
          </a:p>
          <a:p>
            <a:r>
              <a:rPr lang="en-US" dirty="0"/>
              <a:t>2) </a:t>
            </a:r>
            <a:r>
              <a:rPr lang="en-US" dirty="0" err="1"/>
              <a:t>Goldenring</a:t>
            </a:r>
            <a:r>
              <a:rPr lang="en-US" dirty="0"/>
              <a:t> JM, Cohen E. Getting into adolescent heads. </a:t>
            </a:r>
            <a:r>
              <a:rPr lang="en-US" dirty="0" err="1"/>
              <a:t>Contemp</a:t>
            </a:r>
            <a:r>
              <a:rPr lang="en-US" dirty="0"/>
              <a:t> </a:t>
            </a:r>
            <a:r>
              <a:rPr lang="en-US" dirty="0" err="1"/>
              <a:t>Pediatr</a:t>
            </a:r>
            <a:r>
              <a:rPr lang="en-US" dirty="0"/>
              <a:t>. 1988;5(7):75-90.</a:t>
            </a:r>
          </a:p>
          <a:p>
            <a:r>
              <a:rPr lang="en-US" dirty="0"/>
              <a:t>3) Klein DA, </a:t>
            </a:r>
            <a:r>
              <a:rPr lang="en-US" dirty="0" err="1"/>
              <a:t>Goldenring</a:t>
            </a:r>
            <a:r>
              <a:rPr lang="en-US" dirty="0"/>
              <a:t> JM &amp; Adelman WP. Contemporary Pediatrics. 2014. </a:t>
            </a:r>
          </a:p>
          <a:p>
            <a:pPr>
              <a:buFontTx/>
              <a:buNone/>
            </a:pPr>
            <a:endParaRPr lang="en-US" dirty="0"/>
          </a:p>
        </p:txBody>
      </p:sp>
    </p:spTree>
    <p:extLst>
      <p:ext uri="{BB962C8B-B14F-4D97-AF65-F5344CB8AC3E}">
        <p14:creationId xmlns:p14="http://schemas.microsoft.com/office/powerpoint/2010/main" val="775297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FBAC3226-140E-4B2C-A5E6-A5C196CFBBDA}" type="slidenum">
              <a:rPr lang="en-US" smtClean="0"/>
              <a:pPr/>
              <a:t>8</a:t>
            </a:fld>
            <a:endParaRPr lang="en-US" dirty="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Char char="•"/>
              <a:tabLst/>
              <a:defRPr/>
            </a:pPr>
            <a:r>
              <a:rPr lang="en-US" dirty="0"/>
              <a:t>The early adolescent is usually considered 11–14 years old.</a:t>
            </a:r>
          </a:p>
          <a:p>
            <a:pPr eaLnBrk="1" hangingPunct="1">
              <a:buFontTx/>
              <a:buChar char="•"/>
            </a:pPr>
            <a:r>
              <a:rPr lang="en-US" dirty="0"/>
              <a:t> It is important for physicians to understand the different phases of adolescence in order to connect with the adolescent patient in a meaningful way. </a:t>
            </a:r>
          </a:p>
          <a:p>
            <a:pPr eaLnBrk="1" hangingPunct="1">
              <a:buFontTx/>
              <a:buChar char="•"/>
            </a:pPr>
            <a:r>
              <a:rPr lang="en-US" dirty="0"/>
              <a:t> For example, counseling a younger teenager about cigarette cessation must be accomplished in a concrete fashion (e.g., focus on bad breath, teeth staining, or the cost of cigarettes) and not with the distant threat of future cancer. As the adolescent ages and they are capable of more abstract thoughts, counseling methods will change.</a:t>
            </a:r>
          </a:p>
          <a:p>
            <a:pPr eaLnBrk="1" hangingPunct="1">
              <a:buFontTx/>
              <a:buChar char="•"/>
            </a:pPr>
            <a:endParaRPr lang="en-US" dirty="0"/>
          </a:p>
          <a:p>
            <a:r>
              <a:rPr lang="en-US" dirty="0"/>
              <a:t>Comparison of self to others of the same sex and age</a:t>
            </a:r>
          </a:p>
          <a:p>
            <a:r>
              <a:rPr lang="en-US" dirty="0"/>
              <a:t>Limited dating and intimacy</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Adobe Garamond Pro"/>
              </a:rPr>
              <a:t>Start to think abstractly</a:t>
            </a:r>
            <a:endParaRPr lang="en-US" dirty="0"/>
          </a:p>
          <a:p>
            <a:pPr eaLnBrk="1" hangingPunct="1">
              <a:buFontTx/>
              <a:buChar char="•"/>
            </a:pPr>
            <a:endParaRPr lang="en-US" dirty="0"/>
          </a:p>
          <a:p>
            <a:pPr eaLnBrk="1" hangingPunct="1">
              <a:buFontTx/>
              <a:buNone/>
            </a:pPr>
            <a:r>
              <a:rPr lang="en-US" dirty="0"/>
              <a:t>Sources: </a:t>
            </a:r>
          </a:p>
          <a:p>
            <a:pPr lvl="1" eaLnBrk="1" hangingPunct="1">
              <a:buFontTx/>
              <a:buChar char="•"/>
            </a:pPr>
            <a:r>
              <a:rPr lang="en-US" dirty="0"/>
              <a:t> Forman S, </a:t>
            </a:r>
            <a:r>
              <a:rPr lang="en-US" dirty="0" err="1"/>
              <a:t>Emans</a:t>
            </a:r>
            <a:r>
              <a:rPr lang="en-US" dirty="0"/>
              <a:t> S. Current Goals for Adolescent Health Care. </a:t>
            </a:r>
            <a:r>
              <a:rPr lang="en-US" i="1" dirty="0"/>
              <a:t>Hospital Physician. </a:t>
            </a:r>
            <a:r>
              <a:rPr lang="en-US" dirty="0"/>
              <a:t>2000;27–42.</a:t>
            </a:r>
            <a:endParaRPr lang="en-US" i="1" dirty="0"/>
          </a:p>
          <a:p>
            <a:pPr lvl="1" eaLnBrk="1" hangingPunct="1">
              <a:buFontTx/>
              <a:buChar char="•"/>
            </a:pPr>
            <a:r>
              <a:rPr lang="en-US" dirty="0"/>
              <a:t> Adolescent Friendly Health Services: An Agenda for Change. The World Health Organization, 2004. Available at: http://www.who.int/reproductivehealth/publications/cah_docs/cah_02_14.pdf</a:t>
            </a:r>
          </a:p>
          <a:p>
            <a:pPr eaLnBrk="1" hangingPunct="1"/>
            <a:endParaRPr lang="en-US" dirty="0"/>
          </a:p>
        </p:txBody>
      </p:sp>
    </p:spTree>
    <p:extLst>
      <p:ext uri="{BB962C8B-B14F-4D97-AF65-F5344CB8AC3E}">
        <p14:creationId xmlns:p14="http://schemas.microsoft.com/office/powerpoint/2010/main" val="41755244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Arial" panose="020B0604020202020204" pitchFamily="34" charset="0"/>
              </a:rPr>
              <a:t>Source:  </a:t>
            </a:r>
            <a:r>
              <a:rPr lang="nl-NL" sz="1200" dirty="0">
                <a:latin typeface="Adobe Garamond Pro" panose="02020502060506020403" pitchFamily="18" charset="0"/>
                <a:cs typeface="Arial"/>
              </a:rPr>
              <a:t>MMWR / June 10, 2016 / Vol. 65 / No. 6</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This pie graph represents the leading causes of death among persons aged 10-24 years in the United States in 2014.  In that year, motor vehicle crashes accounted for 23% of deaths, homicide for 14%, suicide for 17% of deaths, other unintentional injuries for 17%, and 29% of deaths were the result of other causes.</a:t>
            </a:r>
          </a:p>
          <a:p>
            <a:pPr eaLnBrk="1" hangingPunct="1"/>
            <a:endParaRPr lang="en-US" altLang="en-US" dirty="0">
              <a:latin typeface="Arial" panose="020B0604020202020204" pitchFamily="34" charset="0"/>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01675" indent="-269875">
              <a:spcBef>
                <a:spcPct val="30000"/>
              </a:spcBef>
              <a:defRPr sz="1200">
                <a:solidFill>
                  <a:schemeClr val="tx1"/>
                </a:solidFill>
                <a:latin typeface="Calibri" panose="020F0502020204030204" pitchFamily="34" charset="0"/>
              </a:defRPr>
            </a:lvl2pPr>
            <a:lvl3pPr marL="1081088" indent="-215900">
              <a:spcBef>
                <a:spcPct val="30000"/>
              </a:spcBef>
              <a:defRPr sz="1200">
                <a:solidFill>
                  <a:schemeClr val="tx1"/>
                </a:solidFill>
                <a:latin typeface="Calibri" panose="020F0502020204030204" pitchFamily="34" charset="0"/>
              </a:defRPr>
            </a:lvl3pPr>
            <a:lvl4pPr marL="1512888" indent="-215900">
              <a:spcBef>
                <a:spcPct val="30000"/>
              </a:spcBef>
              <a:defRPr sz="1200">
                <a:solidFill>
                  <a:schemeClr val="tx1"/>
                </a:solidFill>
                <a:latin typeface="Calibri" panose="020F0502020204030204" pitchFamily="34" charset="0"/>
              </a:defRPr>
            </a:lvl4pPr>
            <a:lvl5pPr marL="1944688" indent="-215900">
              <a:spcBef>
                <a:spcPct val="30000"/>
              </a:spcBef>
              <a:defRPr sz="1200">
                <a:solidFill>
                  <a:schemeClr val="tx1"/>
                </a:solidFill>
                <a:latin typeface="Calibri" panose="020F0502020204030204" pitchFamily="34" charset="0"/>
              </a:defRPr>
            </a:lvl5pPr>
            <a:lvl6pPr marL="2401888" indent="-215900" eaLnBrk="0" fontAlgn="base" hangingPunct="0">
              <a:spcBef>
                <a:spcPct val="30000"/>
              </a:spcBef>
              <a:spcAft>
                <a:spcPct val="0"/>
              </a:spcAft>
              <a:defRPr sz="1200">
                <a:solidFill>
                  <a:schemeClr val="tx1"/>
                </a:solidFill>
                <a:latin typeface="Calibri" panose="020F0502020204030204" pitchFamily="34" charset="0"/>
              </a:defRPr>
            </a:lvl6pPr>
            <a:lvl7pPr marL="2859088" indent="-215900" eaLnBrk="0" fontAlgn="base" hangingPunct="0">
              <a:spcBef>
                <a:spcPct val="30000"/>
              </a:spcBef>
              <a:spcAft>
                <a:spcPct val="0"/>
              </a:spcAft>
              <a:defRPr sz="1200">
                <a:solidFill>
                  <a:schemeClr val="tx1"/>
                </a:solidFill>
                <a:latin typeface="Calibri" panose="020F0502020204030204" pitchFamily="34" charset="0"/>
              </a:defRPr>
            </a:lvl7pPr>
            <a:lvl8pPr marL="3316288" indent="-215900" eaLnBrk="0" fontAlgn="base" hangingPunct="0">
              <a:spcBef>
                <a:spcPct val="30000"/>
              </a:spcBef>
              <a:spcAft>
                <a:spcPct val="0"/>
              </a:spcAft>
              <a:defRPr sz="1200">
                <a:solidFill>
                  <a:schemeClr val="tx1"/>
                </a:solidFill>
                <a:latin typeface="Calibri" panose="020F0502020204030204" pitchFamily="34" charset="0"/>
              </a:defRPr>
            </a:lvl8pPr>
            <a:lvl9pPr marL="3773488" indent="-2159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0EE15290-5C08-4B56-97AF-83995417C9D1}" type="slidenum">
              <a:rPr lang="en-US" altLang="en-US" sz="1100" smtClean="0">
                <a:solidFill>
                  <a:srgbClr val="000000"/>
                </a:solidFill>
                <a:latin typeface="Times New Roman" panose="02020603050405020304" pitchFamily="18" charset="0"/>
              </a:rPr>
              <a:pPr eaLnBrk="0" hangingPunct="0">
                <a:spcBef>
                  <a:spcPct val="0"/>
                </a:spcBef>
              </a:pPr>
              <a:t>71</a:t>
            </a:fld>
            <a:endParaRPr lang="en-US" altLang="en-US" sz="11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598794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latin typeface="Arial" panose="020B0604020202020204" pitchFamily="34" charset="0"/>
              </a:rPr>
              <a:t>Source:  </a:t>
            </a:r>
            <a:r>
              <a:rPr lang="nl-NL" sz="1000" dirty="0">
                <a:latin typeface="Adobe Garamond Pro" panose="02020502060506020403" pitchFamily="18" charset="0"/>
                <a:cs typeface="Arial"/>
              </a:rPr>
              <a:t>MMWR / June 10, 2016 / Vol. 65 / No. 6</a:t>
            </a:r>
            <a:endParaRPr lang="en-US" sz="1000" dirty="0">
              <a:latin typeface="Arial" panose="020B0604020202020204" pitchFamily="34" charset="0"/>
            </a:endParaRPr>
          </a:p>
          <a:p>
            <a:endParaRPr lang="en-US" sz="1000" dirty="0">
              <a:latin typeface="Arial" panose="020B0604020202020204" pitchFamily="34" charset="0"/>
            </a:endParaRPr>
          </a:p>
          <a:p>
            <a:r>
              <a:rPr lang="en-US" sz="1000" dirty="0">
                <a:latin typeface="Arial" panose="020B0604020202020204" pitchFamily="34" charset="0"/>
              </a:rPr>
              <a:t>Data for this slide are from the 2015 National Youth Risk Behavior Survey. This slide shows the percentage of high school students who rode with a driver who had been drinking alcohol (in a car or other vehicle one or more times during the 30 days before the survey). </a:t>
            </a:r>
            <a:endParaRPr lang="en-US" dirty="0"/>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20.0. The percentage for Male students is 19.6. The percentage for Female students is 20.2. The percentage for 9th grade students is 20.2. The percentage for 10th grade students is 18.7. The percentage for 11th grade students is 20.6. The percentage for 12th grade students is 20.4. The percentage for Black students is 21.1. The percentage for Hispanic students is 26.2. The percentage for White students is 17.7.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Black students. The prevalence for Hispanic students is higher than for White students. (Based on t-test analysis, p &lt; 0.05.)</a:t>
            </a:r>
          </a:p>
          <a:p>
            <a:pPr>
              <a:spcBef>
                <a:spcPct val="0"/>
              </a:spcBef>
            </a:pPr>
            <a:endParaRPr lang="en-US" sz="1000" baseline="0" dirty="0">
              <a:latin typeface="Arial" pitchFamily="34" charset="0"/>
            </a:endParaRPr>
          </a:p>
          <a:p>
            <a:r>
              <a:rPr lang="en-US" sz="1200" dirty="0">
                <a:solidFill>
                  <a:srgbClr val="FFCC00"/>
                </a:solidFill>
              </a:rPr>
              <a:t>*In a car or other vehicle one or more times during the 30 days before the survey</a:t>
            </a:r>
          </a:p>
          <a:p>
            <a:r>
              <a:rPr lang="en-US" sz="1000" b="1" baseline="50000" dirty="0">
                <a:solidFill>
                  <a:srgbClr val="FFCC00"/>
                </a:solidFill>
              </a:rPr>
              <a:t>†</a:t>
            </a:r>
            <a:r>
              <a:rPr lang="en-US" sz="1200" dirty="0">
                <a:solidFill>
                  <a:srgbClr val="FFCC00"/>
                </a:solidFill>
              </a:rPr>
              <a:t>H &gt; B, H &gt; W (Based on t-test analysis, p &lt; 0.05.)</a:t>
            </a:r>
          </a:p>
          <a:p>
            <a:r>
              <a:rPr lang="en-US" sz="1200" dirty="0">
                <a:solidFill>
                  <a:srgbClr val="FFCC00"/>
                </a:solidFill>
              </a:rPr>
              <a:t>All Hispanic students are included in the Hispanic category.  All other races are non-Hispanic.</a:t>
            </a:r>
          </a:p>
          <a:p>
            <a:r>
              <a:rPr lang="en-US" sz="1200" dirty="0">
                <a:solidFill>
                  <a:srgbClr val="FFCC00"/>
                </a:solidFill>
              </a:rPr>
              <a:t>Note: This graph contains weighted results.</a:t>
            </a: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72</a:t>
            </a:fld>
            <a:endParaRPr lang="en-US"/>
          </a:p>
        </p:txBody>
      </p:sp>
    </p:spTree>
    <p:extLst>
      <p:ext uri="{BB962C8B-B14F-4D97-AF65-F5344CB8AC3E}">
        <p14:creationId xmlns:p14="http://schemas.microsoft.com/office/powerpoint/2010/main" val="23452006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latin typeface="Arial" panose="020B0604020202020204" pitchFamily="34" charset="0"/>
              </a:rPr>
              <a:t>Source:  </a:t>
            </a:r>
            <a:r>
              <a:rPr lang="nl-NL" sz="1000" dirty="0">
                <a:latin typeface="Adobe Garamond Pro" panose="02020502060506020403" pitchFamily="18" charset="0"/>
                <a:cs typeface="Arial"/>
              </a:rPr>
              <a:t>MMWR / June 10, 2016 / Vol. 65 / No. 6</a:t>
            </a:r>
            <a:endParaRPr lang="en-US" sz="1000" dirty="0">
              <a:latin typeface="Arial" panose="020B0604020202020204" pitchFamily="34" charset="0"/>
            </a:endParaRPr>
          </a:p>
          <a:p>
            <a:endParaRPr lang="en-US" sz="1000" dirty="0">
              <a:latin typeface="Arial" panose="020B0604020202020204" pitchFamily="34" charset="0"/>
            </a:endParaRPr>
          </a:p>
          <a:p>
            <a:r>
              <a:rPr lang="en-US" sz="1000" dirty="0">
                <a:latin typeface="Arial" panose="020B0604020202020204" pitchFamily="34" charset="0"/>
              </a:rPr>
              <a:t>Data for this slide are from the 2015 National Youth Risk Behavior Survey. This slide shows the percentage of high school students who texted or e-mailed while driving a car or other vehicle (on at least 1 day during the 30 days before the survey, among students who had driven a car or other vehicle during the 30 days before the survey). </a:t>
            </a:r>
            <a:endParaRPr lang="en-US" dirty="0"/>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41.5. The percentage for Male students is 42.4. The percentage for Female students is 40.4. The percentage for 9th grade students is 15.9. The percentage for 10th grade students is 25.0. The percentage for 11th grade students is 47.9. The percentage for 12th grade students is 61.4. The percentage for Black students is 32.8. The percentage for Hispanic students is 35.8. The percentage for White students is 45.2.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White students is higher than for Black students. The prevalence for White students is higher than for Hispanic students. (Based on t-test analysis, p &lt; 0.05.)</a:t>
            </a:r>
          </a:p>
          <a:p>
            <a:pPr>
              <a:spcBef>
                <a:spcPct val="0"/>
              </a:spcBef>
            </a:pPr>
            <a:endParaRPr lang="en-US" sz="1000" baseline="0" dirty="0">
              <a:latin typeface="Arial" pitchFamily="34" charset="0"/>
            </a:endParaRPr>
          </a:p>
          <a:p>
            <a:r>
              <a:rPr lang="en-US" sz="1200" dirty="0">
                <a:solidFill>
                  <a:srgbClr val="FFCC00"/>
                </a:solidFill>
              </a:rPr>
              <a:t>*On at least 1 day during the 30 days before the survey, among students who had driven a car or other vehicle during the 30 days before the survey</a:t>
            </a:r>
          </a:p>
          <a:p>
            <a:r>
              <a:rPr lang="en-US" sz="1000" b="1" baseline="50000" dirty="0">
                <a:solidFill>
                  <a:srgbClr val="FFCC00"/>
                </a:solidFill>
              </a:rPr>
              <a:t>†</a:t>
            </a:r>
            <a:r>
              <a:rPr lang="en-US" sz="1200" dirty="0">
                <a:solidFill>
                  <a:srgbClr val="FFCC00"/>
                </a:solidFill>
              </a:rPr>
              <a:t>10th &gt; 9th, 11th &gt; 9th, 11th &gt; 10th, 12th &gt; 9th, 12th &gt; 10th, 12th &gt; 11th; W &gt; B, W &gt; H (Based on t-test analysis, p &lt; 0.05.)</a:t>
            </a:r>
          </a:p>
          <a:p>
            <a:r>
              <a:rPr lang="en-US" sz="1200" dirty="0">
                <a:solidFill>
                  <a:srgbClr val="FFCC00"/>
                </a:solidFill>
              </a:rPr>
              <a:t>All Hispanic students are included in the Hispanic category.  All other races are non-Hispanic.</a:t>
            </a:r>
          </a:p>
          <a:p>
            <a:r>
              <a:rPr lang="en-US" sz="1200" dirty="0">
                <a:solidFill>
                  <a:srgbClr val="FFCC00"/>
                </a:solidFill>
              </a:rPr>
              <a:t>Note: This graph contains weighted results.</a:t>
            </a: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73</a:t>
            </a:fld>
            <a:endParaRPr lang="en-US"/>
          </a:p>
        </p:txBody>
      </p:sp>
    </p:spTree>
    <p:extLst>
      <p:ext uri="{BB962C8B-B14F-4D97-AF65-F5344CB8AC3E}">
        <p14:creationId xmlns:p14="http://schemas.microsoft.com/office/powerpoint/2010/main" val="31981380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Goldenring</a:t>
            </a:r>
            <a:r>
              <a:rPr lang="en-US" dirty="0"/>
              <a:t> JM, Rosen DS. Getting into adolescent heads: an essential update. </a:t>
            </a:r>
            <a:r>
              <a:rPr lang="en-US" dirty="0" err="1"/>
              <a:t>Contemp</a:t>
            </a:r>
            <a:r>
              <a:rPr lang="en-US" dirty="0"/>
              <a:t> </a:t>
            </a:r>
            <a:r>
              <a:rPr lang="en-US" dirty="0" err="1"/>
              <a:t>Pediatr</a:t>
            </a:r>
            <a:r>
              <a:rPr lang="en-US" dirty="0"/>
              <a:t>. 2004;21(1):64-90.</a:t>
            </a:r>
          </a:p>
          <a:p>
            <a:r>
              <a:rPr lang="en-US" dirty="0"/>
              <a:t>2) </a:t>
            </a:r>
            <a:r>
              <a:rPr lang="en-US" dirty="0" err="1"/>
              <a:t>Goldenring</a:t>
            </a:r>
            <a:r>
              <a:rPr lang="en-US" dirty="0"/>
              <a:t> JM, Cohen E. Getting into adolescent heads. </a:t>
            </a:r>
            <a:r>
              <a:rPr lang="en-US" dirty="0" err="1"/>
              <a:t>Contemp</a:t>
            </a:r>
            <a:r>
              <a:rPr lang="en-US" dirty="0"/>
              <a:t> </a:t>
            </a:r>
            <a:r>
              <a:rPr lang="en-US" dirty="0" err="1"/>
              <a:t>Pediatr</a:t>
            </a:r>
            <a:r>
              <a:rPr lang="en-US" dirty="0"/>
              <a:t>. 1988;5(7):75-90.</a:t>
            </a:r>
          </a:p>
          <a:p>
            <a:r>
              <a:rPr lang="en-US" dirty="0"/>
              <a:t>3) Klein DA, </a:t>
            </a:r>
            <a:r>
              <a:rPr lang="en-US" dirty="0" err="1"/>
              <a:t>Goldenring</a:t>
            </a:r>
            <a:r>
              <a:rPr lang="en-US" dirty="0"/>
              <a:t> JM &amp; Adelman WP. Contemporary Pediatrics. 2014. </a:t>
            </a:r>
          </a:p>
          <a:p>
            <a:endParaRPr lang="en-US" dirty="0"/>
          </a:p>
        </p:txBody>
      </p:sp>
      <p:sp>
        <p:nvSpPr>
          <p:cNvPr id="4" name="Slide Number Placeholder 3"/>
          <p:cNvSpPr>
            <a:spLocks noGrp="1"/>
          </p:cNvSpPr>
          <p:nvPr>
            <p:ph type="sldNum" sz="quarter" idx="10"/>
          </p:nvPr>
        </p:nvSpPr>
        <p:spPr/>
        <p:txBody>
          <a:bodyPr/>
          <a:lstStyle/>
          <a:p>
            <a:pPr>
              <a:defRPr/>
            </a:pPr>
            <a:fld id="{85142175-B499-4EA5-B460-90A0DF4A9174}" type="slidenum">
              <a:rPr lang="en-US" smtClean="0"/>
              <a:pPr>
                <a:defRPr/>
              </a:pPr>
              <a:t>74</a:t>
            </a:fld>
            <a:endParaRPr lang="en-US" dirty="0"/>
          </a:p>
        </p:txBody>
      </p:sp>
    </p:spTree>
    <p:extLst>
      <p:ext uri="{BB962C8B-B14F-4D97-AF65-F5344CB8AC3E}">
        <p14:creationId xmlns:p14="http://schemas.microsoft.com/office/powerpoint/2010/main" val="110163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712A3E1B-4F29-45B8-B114-FA26A7588951}" type="slidenum">
              <a:rPr lang="en-US" smtClean="0"/>
              <a:pPr/>
              <a:t>9</a:t>
            </a:fld>
            <a:endParaRPr lang="en-US"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US" dirty="0">
                <a:latin typeface="Adobe Garamond Pro"/>
              </a:rPr>
              <a:t>Awareness of sexuality</a:t>
            </a:r>
          </a:p>
          <a:p>
            <a:pPr eaLnBrk="1" hangingPunct="1"/>
            <a:r>
              <a:rPr lang="en-US" dirty="0">
                <a:latin typeface="Adobe Garamond Pro"/>
              </a:rPr>
              <a:t>Testing ability to attract partners</a:t>
            </a:r>
          </a:p>
          <a:p>
            <a:pPr eaLnBrk="1" hangingPunct="1"/>
            <a:r>
              <a:rPr lang="en-US" dirty="0">
                <a:latin typeface="Adobe Garamond Pro"/>
              </a:rPr>
              <a:t>Initiation of sexual activity</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Adobe Garamond Pro"/>
              </a:rPr>
              <a:t>Physical changes of puberty are complete </a:t>
            </a:r>
          </a:p>
          <a:p>
            <a:pPr eaLnBrk="1" hangingPunct="1"/>
            <a:endParaRPr lang="en-US" b="1" dirty="0">
              <a:latin typeface="Adobe Garamond Pro"/>
            </a:endParaRPr>
          </a:p>
          <a:p>
            <a:pPr eaLnBrk="1" hangingPunct="1">
              <a:buFont typeface="Wingdings" pitchFamily="2" charset="2"/>
              <a:buNone/>
            </a:pPr>
            <a:endParaRPr lang="en-US" dirty="0">
              <a:latin typeface="Adobe Garamond Pro"/>
            </a:endParaRPr>
          </a:p>
          <a:p>
            <a:pPr eaLnBrk="1" hangingPunct="1"/>
            <a:endParaRPr lang="en-US" dirty="0"/>
          </a:p>
        </p:txBody>
      </p:sp>
    </p:spTree>
    <p:extLst>
      <p:ext uri="{BB962C8B-B14F-4D97-AF65-F5344CB8AC3E}">
        <p14:creationId xmlns:p14="http://schemas.microsoft.com/office/powerpoint/2010/main" val="2878120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3BB3E62-071F-485F-8C9F-06A4FCB58A17}" type="slidenum">
              <a:rPr lang="en-US" smtClean="0"/>
              <a:pPr/>
              <a:t>10</a:t>
            </a:fld>
            <a:endParaRPr lang="en-US" dirty="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72187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87700" y="1298448"/>
            <a:ext cx="2597348" cy="4757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nchor="t"/>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nchor="t"/>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hree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39313" y="868680"/>
            <a:ext cx="2505993"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p:txBody>
      </p:sp>
      <p:sp>
        <p:nvSpPr>
          <p:cNvPr id="9" name="Footer Placeholder 8"/>
          <p:cNvSpPr>
            <a:spLocks noGrp="1"/>
          </p:cNvSpPr>
          <p:nvPr>
            <p:ph type="ftr" sz="quarter" idx="11"/>
          </p:nvPr>
        </p:nvSpPr>
        <p:spPr/>
        <p:txBody>
          <a:bodyPr/>
          <a:lstStyle/>
          <a:p>
            <a:endParaRPr lang="en-US" dirty="0"/>
          </a:p>
        </p:txBody>
      </p:sp>
      <p:sp>
        <p:nvSpPr>
          <p:cNvPr id="6" name="Content Placeholder 2"/>
          <p:cNvSpPr>
            <a:spLocks noGrp="1"/>
          </p:cNvSpPr>
          <p:nvPr>
            <p:ph sz="half" idx="12"/>
          </p:nvPr>
        </p:nvSpPr>
        <p:spPr>
          <a:xfrm>
            <a:off x="6386995" y="868680"/>
            <a:ext cx="2505993"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p:txBody>
      </p:sp>
      <p:sp>
        <p:nvSpPr>
          <p:cNvPr id="7" name="Content Placeholder 2"/>
          <p:cNvSpPr>
            <a:spLocks noGrp="1"/>
          </p:cNvSpPr>
          <p:nvPr>
            <p:ph sz="half" idx="13"/>
          </p:nvPr>
        </p:nvSpPr>
        <p:spPr>
          <a:xfrm>
            <a:off x="9134677" y="864108"/>
            <a:ext cx="2505993"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Fou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218884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2188845"/>
          </a:xfrm>
          <a:ln>
            <a:noFill/>
          </a:ln>
        </p:spPr>
        <p:txBody>
          <a:bodyPr/>
          <a:lstStyle>
            <a:lvl1pPr>
              <a:defRPr sz="2000">
                <a:ln>
                  <a:noFill/>
                </a:ln>
              </a:defRPr>
            </a:lvl1pPr>
            <a:lvl2pPr>
              <a:defRPr sz="1800">
                <a:ln>
                  <a:noFill/>
                </a:ln>
              </a:defRPr>
            </a:lvl2pPr>
            <a:lvl3pPr>
              <a:defRPr sz="1600">
                <a:ln>
                  <a:noFill/>
                </a:ln>
              </a:defRPr>
            </a:lvl3pPr>
            <a:lvl4pPr>
              <a:defRPr sz="1400">
                <a:ln>
                  <a:noFill/>
                </a:ln>
              </a:defRPr>
            </a:lvl4pPr>
            <a:lvl5pPr>
              <a:defRPr sz="1400">
                <a:ln>
                  <a:noFill/>
                </a:ln>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11"/>
          </p:nvPr>
        </p:nvSpPr>
        <p:spPr/>
        <p:txBody>
          <a:bodyPr/>
          <a:lstStyle/>
          <a:p>
            <a:endParaRPr lang="en-US" dirty="0"/>
          </a:p>
        </p:txBody>
      </p:sp>
      <p:sp>
        <p:nvSpPr>
          <p:cNvPr id="6" name="Content Placeholder 2"/>
          <p:cNvSpPr>
            <a:spLocks noGrp="1"/>
          </p:cNvSpPr>
          <p:nvPr>
            <p:ph sz="half" idx="12"/>
          </p:nvPr>
        </p:nvSpPr>
        <p:spPr>
          <a:xfrm>
            <a:off x="3863144" y="3621419"/>
            <a:ext cx="3474720" cy="218884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13"/>
          </p:nvPr>
        </p:nvSpPr>
        <p:spPr>
          <a:xfrm>
            <a:off x="7813352" y="3621419"/>
            <a:ext cx="3474720" cy="2188845"/>
          </a:xfrm>
          <a:ln>
            <a:noFill/>
          </a:ln>
        </p:spPr>
        <p:txBody>
          <a:bodyPr/>
          <a:lstStyle>
            <a:lvl1pPr>
              <a:defRPr sz="2000">
                <a:ln>
                  <a:noFill/>
                </a:ln>
              </a:defRPr>
            </a:lvl1pPr>
            <a:lvl2pPr>
              <a:defRPr sz="1800">
                <a:ln>
                  <a:noFill/>
                </a:ln>
              </a:defRPr>
            </a:lvl2pPr>
            <a:lvl3pPr>
              <a:defRPr sz="1600">
                <a:ln>
                  <a:noFill/>
                </a:ln>
              </a:defRPr>
            </a:lvl3pPr>
            <a:lvl4pPr>
              <a:defRPr sz="1400">
                <a:ln>
                  <a:noFill/>
                </a:ln>
              </a:defRPr>
            </a:lvl4pPr>
            <a:lvl5pPr>
              <a:defRPr sz="1400">
                <a:ln>
                  <a:noFill/>
                </a:ln>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Numbered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85446" y="868680"/>
            <a:ext cx="2796988" cy="2188845"/>
          </a:xfrm>
        </p:spPr>
        <p:txBody>
          <a:bodyPr anchor="t"/>
          <a:lstStyle>
            <a:lvl1pPr marL="0" indent="0">
              <a:buNone/>
              <a:defRPr sz="2000"/>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p:txBody>
      </p:sp>
      <p:sp>
        <p:nvSpPr>
          <p:cNvPr id="9" name="Footer Placeholder 8"/>
          <p:cNvSpPr>
            <a:spLocks noGrp="1"/>
          </p:cNvSpPr>
          <p:nvPr>
            <p:ph type="ftr" sz="quarter" idx="11"/>
          </p:nvPr>
        </p:nvSpPr>
        <p:spPr/>
        <p:txBody>
          <a:bodyPr/>
          <a:lstStyle/>
          <a:p>
            <a:endParaRPr lang="en-US" dirty="0"/>
          </a:p>
        </p:txBody>
      </p:sp>
      <p:sp>
        <p:nvSpPr>
          <p:cNvPr id="6" name="Content Placeholder 2"/>
          <p:cNvSpPr>
            <a:spLocks noGrp="1"/>
          </p:cNvSpPr>
          <p:nvPr>
            <p:ph sz="half" idx="12"/>
          </p:nvPr>
        </p:nvSpPr>
        <p:spPr>
          <a:xfrm>
            <a:off x="4580678" y="3621419"/>
            <a:ext cx="2796988" cy="2188845"/>
          </a:xfrm>
        </p:spPr>
        <p:txBody>
          <a:bodyPr anchor="t"/>
          <a:lstStyle>
            <a:lvl1pPr marL="0" indent="0">
              <a:buNone/>
              <a:defRPr sz="2000"/>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p:txBody>
      </p:sp>
      <p:sp>
        <p:nvSpPr>
          <p:cNvPr id="5" name="Rectangle 4"/>
          <p:cNvSpPr/>
          <p:nvPr userDrawn="1"/>
        </p:nvSpPr>
        <p:spPr>
          <a:xfrm>
            <a:off x="3950248" y="712064"/>
            <a:ext cx="1072843" cy="830997"/>
          </a:xfrm>
          <a:prstGeom prst="rect">
            <a:avLst/>
          </a:prstGeom>
        </p:spPr>
        <p:txBody>
          <a:bodyPr wrap="square">
            <a:spAutoFit/>
          </a:bodyPr>
          <a:lstStyle/>
          <a:p>
            <a:r>
              <a:rPr lang="en-US" sz="4800" b="1" i="0" dirty="0">
                <a:solidFill>
                  <a:schemeClr val="bg2"/>
                </a:solidFill>
                <a:latin typeface="Times New Roman" charset="0"/>
                <a:ea typeface="Times New Roman" charset="0"/>
                <a:cs typeface="Times New Roman" charset="0"/>
              </a:rPr>
              <a:t>1. </a:t>
            </a:r>
            <a:endParaRPr lang="en-US" sz="4800" dirty="0"/>
          </a:p>
        </p:txBody>
      </p:sp>
      <p:sp>
        <p:nvSpPr>
          <p:cNvPr id="10" name="Rectangle 9"/>
          <p:cNvSpPr/>
          <p:nvPr userDrawn="1"/>
        </p:nvSpPr>
        <p:spPr>
          <a:xfrm>
            <a:off x="3985942" y="3439092"/>
            <a:ext cx="1072843" cy="830997"/>
          </a:xfrm>
          <a:prstGeom prst="rect">
            <a:avLst/>
          </a:prstGeom>
        </p:spPr>
        <p:txBody>
          <a:bodyPr wrap="square">
            <a:spAutoFit/>
          </a:bodyPr>
          <a:lstStyle/>
          <a:p>
            <a:r>
              <a:rPr lang="en-US" sz="4800" b="1" i="0" dirty="0">
                <a:solidFill>
                  <a:schemeClr val="bg2"/>
                </a:solidFill>
                <a:latin typeface="Times New Roman" charset="0"/>
                <a:ea typeface="Times New Roman" charset="0"/>
                <a:cs typeface="Times New Roman" charset="0"/>
              </a:rPr>
              <a:t>3. </a:t>
            </a:r>
            <a:endParaRPr lang="en-US" sz="4800" dirty="0"/>
          </a:p>
        </p:txBody>
      </p:sp>
      <p:sp>
        <p:nvSpPr>
          <p:cNvPr id="11" name="Content Placeholder 2"/>
          <p:cNvSpPr>
            <a:spLocks noGrp="1"/>
          </p:cNvSpPr>
          <p:nvPr>
            <p:ph sz="half" idx="13"/>
          </p:nvPr>
        </p:nvSpPr>
        <p:spPr>
          <a:xfrm>
            <a:off x="8368550" y="886610"/>
            <a:ext cx="2796988" cy="2188845"/>
          </a:xfrm>
        </p:spPr>
        <p:txBody>
          <a:bodyPr anchor="t"/>
          <a:lstStyle>
            <a:lvl1pPr marL="0" indent="0">
              <a:buNone/>
              <a:defRPr sz="2000"/>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p:txBody>
      </p:sp>
      <p:sp>
        <p:nvSpPr>
          <p:cNvPr id="12" name="Content Placeholder 2"/>
          <p:cNvSpPr>
            <a:spLocks noGrp="1"/>
          </p:cNvSpPr>
          <p:nvPr>
            <p:ph sz="half" idx="14"/>
          </p:nvPr>
        </p:nvSpPr>
        <p:spPr>
          <a:xfrm>
            <a:off x="8363782" y="3639349"/>
            <a:ext cx="2796988" cy="2188845"/>
          </a:xfrm>
        </p:spPr>
        <p:txBody>
          <a:bodyPr anchor="t"/>
          <a:lstStyle>
            <a:lvl1pPr marL="0" indent="0">
              <a:buNone/>
              <a:defRPr sz="2000"/>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p:txBody>
      </p:sp>
      <p:sp>
        <p:nvSpPr>
          <p:cNvPr id="13" name="Rectangle 12"/>
          <p:cNvSpPr/>
          <p:nvPr userDrawn="1"/>
        </p:nvSpPr>
        <p:spPr>
          <a:xfrm>
            <a:off x="7733352" y="729994"/>
            <a:ext cx="1072843" cy="830997"/>
          </a:xfrm>
          <a:prstGeom prst="rect">
            <a:avLst/>
          </a:prstGeom>
        </p:spPr>
        <p:txBody>
          <a:bodyPr wrap="square">
            <a:spAutoFit/>
          </a:bodyPr>
          <a:lstStyle/>
          <a:p>
            <a:r>
              <a:rPr lang="en-US" sz="4800" b="1" i="0" dirty="0">
                <a:solidFill>
                  <a:schemeClr val="bg2"/>
                </a:solidFill>
                <a:latin typeface="Times New Roman" charset="0"/>
                <a:ea typeface="Times New Roman" charset="0"/>
                <a:cs typeface="Times New Roman" charset="0"/>
              </a:rPr>
              <a:t>2. </a:t>
            </a:r>
            <a:endParaRPr lang="en-US" sz="4800" dirty="0"/>
          </a:p>
        </p:txBody>
      </p:sp>
      <p:sp>
        <p:nvSpPr>
          <p:cNvPr id="14" name="Rectangle 13"/>
          <p:cNvSpPr/>
          <p:nvPr userDrawn="1"/>
        </p:nvSpPr>
        <p:spPr>
          <a:xfrm>
            <a:off x="7769046" y="3457022"/>
            <a:ext cx="1072843" cy="830997"/>
          </a:xfrm>
          <a:prstGeom prst="rect">
            <a:avLst/>
          </a:prstGeom>
        </p:spPr>
        <p:txBody>
          <a:bodyPr wrap="square">
            <a:spAutoFit/>
          </a:bodyPr>
          <a:lstStyle/>
          <a:p>
            <a:r>
              <a:rPr lang="en-US" sz="4800" b="1" i="0" dirty="0">
                <a:solidFill>
                  <a:schemeClr val="bg2"/>
                </a:solidFill>
                <a:latin typeface="Times New Roman" charset="0"/>
                <a:ea typeface="Times New Roman" charset="0"/>
                <a:cs typeface="Times New Roman" charset="0"/>
              </a:rPr>
              <a:t>4. </a:t>
            </a:r>
            <a:endParaRPr lang="en-US" sz="48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ck Photo + Content">
    <p:spTree>
      <p:nvGrpSpPr>
        <p:cNvPr id="1" name=""/>
        <p:cNvGrpSpPr/>
        <p:nvPr/>
      </p:nvGrpSpPr>
      <p:grpSpPr>
        <a:xfrm>
          <a:off x="0" y="0"/>
          <a:ext cx="0" cy="0"/>
          <a:chOff x="0" y="0"/>
          <a:chExt cx="0" cy="0"/>
        </a:xfrm>
      </p:grpSpPr>
      <p:sp>
        <p:nvSpPr>
          <p:cNvPr id="6" name="Title 5"/>
          <p:cNvSpPr>
            <a:spLocks noGrp="1"/>
          </p:cNvSpPr>
          <p:nvPr>
            <p:ph type="title"/>
          </p:nvPr>
        </p:nvSpPr>
        <p:spPr>
          <a:xfrm>
            <a:off x="3667631" y="823804"/>
            <a:ext cx="7662356" cy="1005001"/>
          </a:xfrm>
        </p:spPr>
        <p:txBody>
          <a:bodyPr/>
          <a:lstStyle>
            <a:lvl1pPr>
              <a:defRPr>
                <a:solidFill>
                  <a:schemeClr val="accent1"/>
                </a:solidFill>
              </a:defRPr>
            </a:lvl1pPr>
          </a:lstStyle>
          <a:p>
            <a:r>
              <a:rPr lang="en-US"/>
              <a:t>Click to edit Master title style</a:t>
            </a:r>
            <a:endParaRPr lang="en-US" dirty="0"/>
          </a:p>
        </p:txBody>
      </p:sp>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3743323" y="1914521"/>
            <a:ext cx="7515225" cy="2000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p:nvPr>
        </p:nvSpPr>
        <p:spPr>
          <a:xfrm>
            <a:off x="0" y="746150"/>
            <a:ext cx="3460090" cy="5347412"/>
          </a:xfrm>
        </p:spPr>
        <p:txBody>
          <a:bodyPr/>
          <a:lstStyle>
            <a:lvl1pPr>
              <a:defRPr>
                <a:solidFill>
                  <a:schemeClr val="bg1"/>
                </a:solidFill>
              </a:defRPr>
            </a:lvl1pPr>
          </a:lstStyle>
          <a:p>
            <a:r>
              <a:rPr lang="en-US"/>
              <a:t>Drag picture to placeholder or click icon to add</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ock Photo + Content/Two Points">
    <p:spTree>
      <p:nvGrpSpPr>
        <p:cNvPr id="1" name=""/>
        <p:cNvGrpSpPr/>
        <p:nvPr/>
      </p:nvGrpSpPr>
      <p:grpSpPr>
        <a:xfrm>
          <a:off x="0" y="0"/>
          <a:ext cx="0" cy="0"/>
          <a:chOff x="0" y="0"/>
          <a:chExt cx="0" cy="0"/>
        </a:xfrm>
      </p:grpSpPr>
      <p:sp>
        <p:nvSpPr>
          <p:cNvPr id="6" name="Title 5"/>
          <p:cNvSpPr>
            <a:spLocks noGrp="1"/>
          </p:cNvSpPr>
          <p:nvPr>
            <p:ph type="title"/>
          </p:nvPr>
        </p:nvSpPr>
        <p:spPr>
          <a:xfrm>
            <a:off x="3667631" y="823804"/>
            <a:ext cx="7662356" cy="1005001"/>
          </a:xfrm>
        </p:spPr>
        <p:txBody>
          <a:bodyPr/>
          <a:lstStyle>
            <a:lvl1pPr>
              <a:defRPr>
                <a:solidFill>
                  <a:schemeClr val="accent1"/>
                </a:solidFill>
              </a:defRPr>
            </a:lvl1pPr>
          </a:lstStyle>
          <a:p>
            <a:r>
              <a:rPr lang="en-US"/>
              <a:t>Click to edit Master title style</a:t>
            </a:r>
            <a:endParaRPr lang="en-US" dirty="0"/>
          </a:p>
        </p:txBody>
      </p:sp>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3743324" y="1914521"/>
            <a:ext cx="3598770" cy="2200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p:nvPr>
        </p:nvSpPr>
        <p:spPr>
          <a:xfrm>
            <a:off x="0" y="746150"/>
            <a:ext cx="3460090" cy="5347412"/>
          </a:xfrm>
        </p:spPr>
        <p:txBody>
          <a:bodyPr/>
          <a:lstStyle>
            <a:lvl1pPr>
              <a:defRPr>
                <a:solidFill>
                  <a:schemeClr val="bg1"/>
                </a:solidFill>
              </a:defRPr>
            </a:lvl1pPr>
          </a:lstStyle>
          <a:p>
            <a:r>
              <a:rPr lang="en-US"/>
              <a:t>Drag picture to placeholder or click icon to add</a:t>
            </a:r>
            <a:endParaRPr lang="en-US" dirty="0"/>
          </a:p>
        </p:txBody>
      </p:sp>
      <p:sp>
        <p:nvSpPr>
          <p:cNvPr id="8" name="Text Placeholder 3"/>
          <p:cNvSpPr>
            <a:spLocks noGrp="1"/>
          </p:cNvSpPr>
          <p:nvPr>
            <p:ph type="body" sz="quarter" idx="14"/>
          </p:nvPr>
        </p:nvSpPr>
        <p:spPr>
          <a:xfrm>
            <a:off x="7714685" y="1927968"/>
            <a:ext cx="3598770" cy="2200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Photo + Titl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570644" y="766483"/>
            <a:ext cx="8115230" cy="529814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1" name="Footer Placeholder 8"/>
          <p:cNvSpPr>
            <a:spLocks noGrp="1"/>
          </p:cNvSpPr>
          <p:nvPr>
            <p:ph type="ftr" sz="quarter" idx="11"/>
          </p:nvPr>
        </p:nvSpPr>
        <p:spPr>
          <a:xfrm>
            <a:off x="4700363" y="6356350"/>
            <a:ext cx="6502669" cy="365125"/>
          </a:xfrm>
        </p:spPr>
        <p:txBody>
          <a:bodyPr/>
          <a:lstStyle/>
          <a:p>
            <a:endParaRPr lang="en-US" dirty="0"/>
          </a:p>
        </p:txBody>
      </p:sp>
      <p:sp>
        <p:nvSpPr>
          <p:cNvPr id="12" name="Title 1"/>
          <p:cNvSpPr>
            <a:spLocks noGrp="1"/>
          </p:cNvSpPr>
          <p:nvPr>
            <p:ph type="title"/>
          </p:nvPr>
        </p:nvSpPr>
        <p:spPr>
          <a:xfrm>
            <a:off x="252919" y="1123837"/>
            <a:ext cx="2947482" cy="4601183"/>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ltiple Graphs/Photos + Titl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570643" y="767419"/>
            <a:ext cx="4054799"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1" name="Footer Placeholder 8"/>
          <p:cNvSpPr>
            <a:spLocks noGrp="1"/>
          </p:cNvSpPr>
          <p:nvPr>
            <p:ph type="ftr" sz="quarter" idx="11"/>
          </p:nvPr>
        </p:nvSpPr>
        <p:spPr>
          <a:xfrm>
            <a:off x="4700363" y="6356350"/>
            <a:ext cx="6502669" cy="365125"/>
          </a:xfrm>
        </p:spPr>
        <p:txBody>
          <a:bodyPr/>
          <a:lstStyle/>
          <a:p>
            <a:endParaRPr lang="en-US" dirty="0"/>
          </a:p>
        </p:txBody>
      </p:sp>
      <p:sp>
        <p:nvSpPr>
          <p:cNvPr id="12" name="Title 1"/>
          <p:cNvSpPr>
            <a:spLocks noGrp="1"/>
          </p:cNvSpPr>
          <p:nvPr>
            <p:ph type="title"/>
          </p:nvPr>
        </p:nvSpPr>
        <p:spPr>
          <a:xfrm>
            <a:off x="252919" y="1123837"/>
            <a:ext cx="2947482" cy="4601183"/>
          </a:xfrm>
        </p:spPr>
        <p:txBody>
          <a:bodyPr/>
          <a:lstStyle/>
          <a:p>
            <a:r>
              <a:rPr lang="en-US"/>
              <a:t>Click to edit Master title style</a:t>
            </a:r>
            <a:endParaRPr lang="en-US" dirty="0"/>
          </a:p>
        </p:txBody>
      </p:sp>
      <p:sp>
        <p:nvSpPr>
          <p:cNvPr id="5" name="Picture Placeholder 2"/>
          <p:cNvSpPr>
            <a:spLocks noGrp="1" noChangeAspect="1"/>
          </p:cNvSpPr>
          <p:nvPr>
            <p:ph type="pic" idx="12"/>
          </p:nvPr>
        </p:nvSpPr>
        <p:spPr>
          <a:xfrm>
            <a:off x="7750757" y="772860"/>
            <a:ext cx="396228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able of Contents / Roadmap">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
        <p:nvSpPr>
          <p:cNvPr id="7" name="Title 1"/>
          <p:cNvSpPr>
            <a:spLocks noGrp="1"/>
          </p:cNvSpPr>
          <p:nvPr>
            <p:ph type="title" hasCustomPrompt="1"/>
          </p:nvPr>
        </p:nvSpPr>
        <p:spPr>
          <a:xfrm>
            <a:off x="1007446" y="708608"/>
            <a:ext cx="4515850" cy="776578"/>
          </a:xfrm>
        </p:spPr>
        <p:txBody>
          <a:bodyPr anchor="t"/>
          <a:lstStyle>
            <a:lvl1pPr>
              <a:defRPr>
                <a:solidFill>
                  <a:schemeClr val="accent1"/>
                </a:solidFill>
              </a:defRPr>
            </a:lvl1pPr>
          </a:lstStyle>
          <a:p>
            <a:r>
              <a:rPr lang="en-US" dirty="0"/>
              <a:t>Table of Contents</a:t>
            </a:r>
          </a:p>
        </p:txBody>
      </p:sp>
      <p:sp>
        <p:nvSpPr>
          <p:cNvPr id="10" name="Content Placeholder 2"/>
          <p:cNvSpPr>
            <a:spLocks noGrp="1"/>
          </p:cNvSpPr>
          <p:nvPr>
            <p:ph sz="half" idx="1"/>
          </p:nvPr>
        </p:nvSpPr>
        <p:spPr>
          <a:xfrm>
            <a:off x="1460281" y="2387947"/>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Rectangle 10"/>
          <p:cNvSpPr/>
          <p:nvPr userDrawn="1"/>
        </p:nvSpPr>
        <p:spPr>
          <a:xfrm>
            <a:off x="894533" y="1742211"/>
            <a:ext cx="1072843" cy="707886"/>
          </a:xfrm>
          <a:prstGeom prst="rect">
            <a:avLst/>
          </a:prstGeom>
        </p:spPr>
        <p:txBody>
          <a:bodyPr wrap="square">
            <a:spAutoFit/>
          </a:bodyPr>
          <a:lstStyle/>
          <a:p>
            <a:r>
              <a:rPr lang="en-US" sz="4000" b="1" i="0" dirty="0">
                <a:solidFill>
                  <a:schemeClr val="bg2"/>
                </a:solidFill>
                <a:latin typeface="Times New Roman" charset="0"/>
                <a:ea typeface="Times New Roman" charset="0"/>
                <a:cs typeface="Times New Roman" charset="0"/>
              </a:rPr>
              <a:t>1. </a:t>
            </a:r>
            <a:endParaRPr lang="en-US" sz="4000" dirty="0"/>
          </a:p>
        </p:txBody>
      </p:sp>
      <p:sp>
        <p:nvSpPr>
          <p:cNvPr id="4" name="Text Placeholder 3"/>
          <p:cNvSpPr>
            <a:spLocks noGrp="1"/>
          </p:cNvSpPr>
          <p:nvPr>
            <p:ph type="body" sz="quarter" idx="12" hasCustomPrompt="1"/>
          </p:nvPr>
        </p:nvSpPr>
        <p:spPr>
          <a:xfrm>
            <a:off x="1460282" y="1829084"/>
            <a:ext cx="2796988" cy="477838"/>
          </a:xfrm>
          <a:solidFill>
            <a:schemeClr val="accent1"/>
          </a:solidFill>
        </p:spPr>
        <p:txBody>
          <a:bodyPr/>
          <a:lstStyle>
            <a:lvl2pPr marL="0" indent="0" algn="ctr">
              <a:buNone/>
              <a:defRPr b="1" baseline="0">
                <a:solidFill>
                  <a:schemeClr val="bg1"/>
                </a:solidFill>
              </a:defRPr>
            </a:lvl2pPr>
          </a:lstStyle>
          <a:p>
            <a:pPr lvl="1"/>
            <a:r>
              <a:rPr lang="en-US" dirty="0"/>
              <a:t>TOPIC ONE</a:t>
            </a:r>
          </a:p>
        </p:txBody>
      </p:sp>
      <p:sp>
        <p:nvSpPr>
          <p:cNvPr id="12" name="Text Placeholder 11"/>
          <p:cNvSpPr>
            <a:spLocks noGrp="1"/>
          </p:cNvSpPr>
          <p:nvPr>
            <p:ph type="body" sz="quarter" idx="13" hasCustomPrompt="1"/>
          </p:nvPr>
        </p:nvSpPr>
        <p:spPr>
          <a:xfrm>
            <a:off x="4552136" y="1829147"/>
            <a:ext cx="682907" cy="558800"/>
          </a:xfrm>
        </p:spPr>
        <p:txBody>
          <a:bodyPr>
            <a:noAutofit/>
          </a:bodyPr>
          <a:lstStyle>
            <a:lvl5pPr marL="0" indent="0" algn="l">
              <a:buNone/>
              <a:defRPr sz="4000" b="1" i="0">
                <a:solidFill>
                  <a:schemeClr val="bg2"/>
                </a:solidFill>
                <a:latin typeface="Times New Roman" charset="0"/>
                <a:ea typeface="Times New Roman" charset="0"/>
                <a:cs typeface="Times New Roman" charset="0"/>
              </a:defRPr>
            </a:lvl5pPr>
          </a:lstStyle>
          <a:p>
            <a:pPr lvl="4"/>
            <a:r>
              <a:rPr lang="en-US" dirty="0"/>
              <a:t>2.</a:t>
            </a:r>
          </a:p>
        </p:txBody>
      </p:sp>
      <p:sp>
        <p:nvSpPr>
          <p:cNvPr id="13" name="Content Placeholder 2"/>
          <p:cNvSpPr>
            <a:spLocks noGrp="1"/>
          </p:cNvSpPr>
          <p:nvPr>
            <p:ph sz="half" idx="14"/>
          </p:nvPr>
        </p:nvSpPr>
        <p:spPr>
          <a:xfrm>
            <a:off x="5116008" y="2387947"/>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3"/>
          <p:cNvSpPr>
            <a:spLocks noGrp="1"/>
          </p:cNvSpPr>
          <p:nvPr>
            <p:ph type="body" sz="quarter" idx="15" hasCustomPrompt="1"/>
          </p:nvPr>
        </p:nvSpPr>
        <p:spPr>
          <a:xfrm>
            <a:off x="5116009" y="1829084"/>
            <a:ext cx="2796988" cy="477838"/>
          </a:xfrm>
          <a:solidFill>
            <a:schemeClr val="accent1"/>
          </a:solidFill>
        </p:spPr>
        <p:txBody>
          <a:bodyPr/>
          <a:lstStyle>
            <a:lvl2pPr marL="0" indent="0" algn="ctr">
              <a:buNone/>
              <a:defRPr b="1" baseline="0">
                <a:solidFill>
                  <a:schemeClr val="bg1"/>
                </a:solidFill>
              </a:defRPr>
            </a:lvl2pPr>
          </a:lstStyle>
          <a:p>
            <a:pPr lvl="1"/>
            <a:r>
              <a:rPr lang="en-US"/>
              <a:t>TOPIC TWO</a:t>
            </a:r>
            <a:endParaRPr lang="en-US" dirty="0"/>
          </a:p>
        </p:txBody>
      </p:sp>
      <p:sp>
        <p:nvSpPr>
          <p:cNvPr id="15" name="Text Placeholder 11"/>
          <p:cNvSpPr>
            <a:spLocks noGrp="1"/>
          </p:cNvSpPr>
          <p:nvPr>
            <p:ph type="body" sz="quarter" idx="16" hasCustomPrompt="1"/>
          </p:nvPr>
        </p:nvSpPr>
        <p:spPr>
          <a:xfrm>
            <a:off x="8207862" y="1829147"/>
            <a:ext cx="682907" cy="558800"/>
          </a:xfrm>
        </p:spPr>
        <p:txBody>
          <a:bodyPr>
            <a:noAutofit/>
          </a:bodyPr>
          <a:lstStyle>
            <a:lvl5pPr marL="0" indent="0" algn="l">
              <a:buNone/>
              <a:defRPr sz="4000" b="1" i="0">
                <a:solidFill>
                  <a:schemeClr val="bg2"/>
                </a:solidFill>
                <a:latin typeface="Times New Roman" charset="0"/>
                <a:ea typeface="Times New Roman" charset="0"/>
                <a:cs typeface="Times New Roman" charset="0"/>
              </a:defRPr>
            </a:lvl5pPr>
          </a:lstStyle>
          <a:p>
            <a:pPr lvl="4"/>
            <a:r>
              <a:rPr lang="en-US" dirty="0"/>
              <a:t>3.</a:t>
            </a:r>
          </a:p>
        </p:txBody>
      </p:sp>
      <p:sp>
        <p:nvSpPr>
          <p:cNvPr id="16" name="Content Placeholder 2"/>
          <p:cNvSpPr>
            <a:spLocks noGrp="1"/>
          </p:cNvSpPr>
          <p:nvPr>
            <p:ph sz="half" idx="17"/>
          </p:nvPr>
        </p:nvSpPr>
        <p:spPr>
          <a:xfrm>
            <a:off x="8771734" y="2387947"/>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3"/>
          <p:cNvSpPr>
            <a:spLocks noGrp="1"/>
          </p:cNvSpPr>
          <p:nvPr>
            <p:ph type="body" sz="quarter" idx="18" hasCustomPrompt="1"/>
          </p:nvPr>
        </p:nvSpPr>
        <p:spPr>
          <a:xfrm>
            <a:off x="8771735" y="1829084"/>
            <a:ext cx="2796988" cy="477838"/>
          </a:xfrm>
          <a:solidFill>
            <a:schemeClr val="accent1"/>
          </a:solidFill>
        </p:spPr>
        <p:txBody>
          <a:bodyPr/>
          <a:lstStyle>
            <a:lvl2pPr marL="0" indent="0" algn="ctr">
              <a:buNone/>
              <a:defRPr b="1" baseline="0">
                <a:solidFill>
                  <a:schemeClr val="bg1"/>
                </a:solidFill>
              </a:defRPr>
            </a:lvl2pPr>
          </a:lstStyle>
          <a:p>
            <a:pPr lvl="1"/>
            <a:r>
              <a:rPr lang="en-US" dirty="0"/>
              <a:t>TOPIC THREE</a:t>
            </a:r>
          </a:p>
        </p:txBody>
      </p:sp>
      <p:sp>
        <p:nvSpPr>
          <p:cNvPr id="18" name="Content Placeholder 2"/>
          <p:cNvSpPr>
            <a:spLocks noGrp="1"/>
          </p:cNvSpPr>
          <p:nvPr>
            <p:ph sz="half" idx="19"/>
          </p:nvPr>
        </p:nvSpPr>
        <p:spPr>
          <a:xfrm>
            <a:off x="1460280" y="4758682"/>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Rectangle 18"/>
          <p:cNvSpPr/>
          <p:nvPr userDrawn="1"/>
        </p:nvSpPr>
        <p:spPr>
          <a:xfrm>
            <a:off x="894532" y="4112946"/>
            <a:ext cx="1072843" cy="707886"/>
          </a:xfrm>
          <a:prstGeom prst="rect">
            <a:avLst/>
          </a:prstGeom>
        </p:spPr>
        <p:txBody>
          <a:bodyPr wrap="square">
            <a:spAutoFit/>
          </a:bodyPr>
          <a:lstStyle/>
          <a:p>
            <a:r>
              <a:rPr lang="en-US" sz="4000" b="1" i="0" dirty="0">
                <a:solidFill>
                  <a:schemeClr val="bg2"/>
                </a:solidFill>
                <a:latin typeface="Times New Roman" charset="0"/>
                <a:ea typeface="Times New Roman" charset="0"/>
                <a:cs typeface="Times New Roman" charset="0"/>
              </a:rPr>
              <a:t>1. </a:t>
            </a:r>
            <a:endParaRPr lang="en-US" sz="4000" dirty="0"/>
          </a:p>
        </p:txBody>
      </p:sp>
      <p:sp>
        <p:nvSpPr>
          <p:cNvPr id="20" name="Text Placeholder 3"/>
          <p:cNvSpPr>
            <a:spLocks noGrp="1"/>
          </p:cNvSpPr>
          <p:nvPr>
            <p:ph type="body" sz="quarter" idx="20" hasCustomPrompt="1"/>
          </p:nvPr>
        </p:nvSpPr>
        <p:spPr>
          <a:xfrm>
            <a:off x="1460281" y="4199819"/>
            <a:ext cx="2796988" cy="477838"/>
          </a:xfrm>
          <a:solidFill>
            <a:schemeClr val="accent1"/>
          </a:solidFill>
        </p:spPr>
        <p:txBody>
          <a:bodyPr/>
          <a:lstStyle>
            <a:lvl2pPr marL="0" indent="0" algn="ctr">
              <a:buNone/>
              <a:defRPr b="1" baseline="0">
                <a:solidFill>
                  <a:schemeClr val="bg1"/>
                </a:solidFill>
              </a:defRPr>
            </a:lvl2pPr>
          </a:lstStyle>
          <a:p>
            <a:pPr lvl="1"/>
            <a:r>
              <a:rPr lang="en-US" dirty="0"/>
              <a:t>TOPIC ONE</a:t>
            </a:r>
          </a:p>
        </p:txBody>
      </p:sp>
      <p:sp>
        <p:nvSpPr>
          <p:cNvPr id="21" name="Text Placeholder 11"/>
          <p:cNvSpPr>
            <a:spLocks noGrp="1"/>
          </p:cNvSpPr>
          <p:nvPr>
            <p:ph type="body" sz="quarter" idx="21" hasCustomPrompt="1"/>
          </p:nvPr>
        </p:nvSpPr>
        <p:spPr>
          <a:xfrm>
            <a:off x="4552135" y="4199882"/>
            <a:ext cx="682907" cy="558800"/>
          </a:xfrm>
        </p:spPr>
        <p:txBody>
          <a:bodyPr>
            <a:noAutofit/>
          </a:bodyPr>
          <a:lstStyle>
            <a:lvl5pPr marL="0" indent="0" algn="l">
              <a:buNone/>
              <a:defRPr sz="4000" b="1" i="0">
                <a:solidFill>
                  <a:schemeClr val="bg2"/>
                </a:solidFill>
                <a:latin typeface="Times New Roman" charset="0"/>
                <a:ea typeface="Times New Roman" charset="0"/>
                <a:cs typeface="Times New Roman" charset="0"/>
              </a:defRPr>
            </a:lvl5pPr>
          </a:lstStyle>
          <a:p>
            <a:pPr lvl="4"/>
            <a:r>
              <a:rPr lang="en-US" dirty="0"/>
              <a:t>2.</a:t>
            </a:r>
          </a:p>
        </p:txBody>
      </p:sp>
      <p:sp>
        <p:nvSpPr>
          <p:cNvPr id="22" name="Content Placeholder 2"/>
          <p:cNvSpPr>
            <a:spLocks noGrp="1"/>
          </p:cNvSpPr>
          <p:nvPr>
            <p:ph sz="half" idx="22"/>
          </p:nvPr>
        </p:nvSpPr>
        <p:spPr>
          <a:xfrm>
            <a:off x="5116007" y="4758682"/>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3"/>
          <p:cNvSpPr>
            <a:spLocks noGrp="1"/>
          </p:cNvSpPr>
          <p:nvPr>
            <p:ph type="body" sz="quarter" idx="23" hasCustomPrompt="1"/>
          </p:nvPr>
        </p:nvSpPr>
        <p:spPr>
          <a:xfrm>
            <a:off x="5116008" y="4199819"/>
            <a:ext cx="2796988" cy="477838"/>
          </a:xfrm>
          <a:solidFill>
            <a:schemeClr val="accent1"/>
          </a:solidFill>
        </p:spPr>
        <p:txBody>
          <a:bodyPr/>
          <a:lstStyle>
            <a:lvl2pPr marL="0" indent="0" algn="ctr">
              <a:buNone/>
              <a:defRPr b="1" baseline="0">
                <a:solidFill>
                  <a:schemeClr val="bg1"/>
                </a:solidFill>
              </a:defRPr>
            </a:lvl2pPr>
          </a:lstStyle>
          <a:p>
            <a:pPr lvl="1"/>
            <a:r>
              <a:rPr lang="en-US"/>
              <a:t>TOPIC TWO</a:t>
            </a:r>
            <a:endParaRPr lang="en-US" dirty="0"/>
          </a:p>
        </p:txBody>
      </p:sp>
      <p:sp>
        <p:nvSpPr>
          <p:cNvPr id="24" name="Text Placeholder 11"/>
          <p:cNvSpPr>
            <a:spLocks noGrp="1"/>
          </p:cNvSpPr>
          <p:nvPr>
            <p:ph type="body" sz="quarter" idx="24" hasCustomPrompt="1"/>
          </p:nvPr>
        </p:nvSpPr>
        <p:spPr>
          <a:xfrm>
            <a:off x="8207861" y="4199882"/>
            <a:ext cx="682907" cy="558800"/>
          </a:xfrm>
        </p:spPr>
        <p:txBody>
          <a:bodyPr>
            <a:noAutofit/>
          </a:bodyPr>
          <a:lstStyle>
            <a:lvl5pPr marL="0" indent="0" algn="l">
              <a:buNone/>
              <a:defRPr sz="4000" b="1" i="0">
                <a:solidFill>
                  <a:schemeClr val="bg2"/>
                </a:solidFill>
                <a:latin typeface="Times New Roman" charset="0"/>
                <a:ea typeface="Times New Roman" charset="0"/>
                <a:cs typeface="Times New Roman" charset="0"/>
              </a:defRPr>
            </a:lvl5pPr>
          </a:lstStyle>
          <a:p>
            <a:pPr lvl="4"/>
            <a:r>
              <a:rPr lang="en-US" dirty="0"/>
              <a:t>3.</a:t>
            </a:r>
          </a:p>
        </p:txBody>
      </p:sp>
      <p:sp>
        <p:nvSpPr>
          <p:cNvPr id="25" name="Content Placeholder 2"/>
          <p:cNvSpPr>
            <a:spLocks noGrp="1"/>
          </p:cNvSpPr>
          <p:nvPr>
            <p:ph sz="half" idx="25"/>
          </p:nvPr>
        </p:nvSpPr>
        <p:spPr>
          <a:xfrm>
            <a:off x="8771733" y="4758682"/>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6" name="Text Placeholder 3"/>
          <p:cNvSpPr>
            <a:spLocks noGrp="1"/>
          </p:cNvSpPr>
          <p:nvPr>
            <p:ph type="body" sz="quarter" idx="26" hasCustomPrompt="1"/>
          </p:nvPr>
        </p:nvSpPr>
        <p:spPr>
          <a:xfrm>
            <a:off x="8771734" y="4199819"/>
            <a:ext cx="2796988" cy="477838"/>
          </a:xfrm>
          <a:solidFill>
            <a:schemeClr val="accent1"/>
          </a:solidFill>
        </p:spPr>
        <p:txBody>
          <a:bodyPr/>
          <a:lstStyle>
            <a:lvl2pPr marL="0" indent="0" algn="ctr">
              <a:buNone/>
              <a:defRPr b="1" baseline="0">
                <a:solidFill>
                  <a:schemeClr val="bg1"/>
                </a:solidFill>
              </a:defRPr>
            </a:lvl2pPr>
          </a:lstStyle>
          <a:p>
            <a:pPr lvl="1"/>
            <a:r>
              <a:rPr lang="en-US" dirty="0"/>
              <a:t>TOPIC THREE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bout PRH">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929743" y="783768"/>
            <a:ext cx="5867400" cy="1064837"/>
          </a:xfrm>
        </p:spPr>
        <p:txBody>
          <a:bodyPr/>
          <a:lstStyle>
            <a:lvl1pPr>
              <a:defRPr>
                <a:solidFill>
                  <a:schemeClr val="accent1"/>
                </a:solidFill>
              </a:defRPr>
            </a:lvl1pPr>
          </a:lstStyle>
          <a:p>
            <a:r>
              <a:rPr lang="en-US" dirty="0"/>
              <a:t>About Physicians for Reproductive Health </a:t>
            </a:r>
          </a:p>
        </p:txBody>
      </p:sp>
      <p:sp>
        <p:nvSpPr>
          <p:cNvPr id="7" name="Footer Placeholder 6"/>
          <p:cNvSpPr>
            <a:spLocks noGrp="1"/>
          </p:cNvSpPr>
          <p:nvPr>
            <p:ph type="ftr" sz="quarter" idx="11"/>
          </p:nvPr>
        </p:nvSpPr>
        <p:spPr/>
        <p:txBody>
          <a:bodyPr/>
          <a:lstStyle/>
          <a:p>
            <a:endParaRPr lang="en-US" dirty="0"/>
          </a:p>
        </p:txBody>
      </p:sp>
      <p:sp>
        <p:nvSpPr>
          <p:cNvPr id="2" name="Rectangle 1"/>
          <p:cNvSpPr/>
          <p:nvPr userDrawn="1"/>
        </p:nvSpPr>
        <p:spPr>
          <a:xfrm>
            <a:off x="3929743" y="2204863"/>
            <a:ext cx="6971620" cy="2577629"/>
          </a:xfrm>
          <a:prstGeom prst="rect">
            <a:avLst/>
          </a:prstGeom>
        </p:spPr>
        <p:txBody>
          <a:bodyPr wrap="square">
            <a:spAutoFit/>
          </a:bodyPr>
          <a:lstStyle/>
          <a:p>
            <a:pPr marL="150394" indent="-150394" defTabSz="685765">
              <a:spcBef>
                <a:spcPts val="700"/>
              </a:spcBef>
              <a:buSzPct val="100000"/>
              <a:buChar char="•"/>
              <a:defRPr sz="1500" b="1">
                <a:solidFill>
                  <a:srgbClr val="E84E6A"/>
                </a:solidFill>
                <a:latin typeface="Franklin Gothic Book"/>
                <a:ea typeface="Franklin Gothic Book"/>
                <a:cs typeface="Franklin Gothic Book"/>
                <a:sym typeface="Franklin Gothic Book"/>
              </a:defRPr>
            </a:pPr>
            <a:r>
              <a:rPr lang="en-US" sz="1800" b="0" dirty="0">
                <a:solidFill>
                  <a:srgbClr val="007FC5"/>
                </a:solidFill>
                <a:latin typeface="Arial" charset="0"/>
                <a:ea typeface="Arial" charset="0"/>
                <a:cs typeface="Arial" charset="0"/>
              </a:rPr>
              <a:t>We bring the physician’s distinctive voice to debates over reproductive health care.</a:t>
            </a:r>
            <a:endParaRPr lang="en-US" sz="1800" b="0" dirty="0">
              <a:solidFill>
                <a:srgbClr val="007FC5"/>
              </a:solidFill>
              <a:effectLst>
                <a:outerShdw blurRad="38100" dist="19050" dir="2700000" rotWithShape="0">
                  <a:srgbClr val="000000">
                    <a:alpha val="40000"/>
                  </a:srgbClr>
                </a:outerShdw>
              </a:effectLst>
              <a:latin typeface="Arial" charset="0"/>
              <a:ea typeface="Arial" charset="0"/>
              <a:cs typeface="Arial" charset="0"/>
            </a:endParaRPr>
          </a:p>
          <a:p>
            <a:pPr marL="150394" indent="-150394" defTabSz="685765">
              <a:spcBef>
                <a:spcPts val="700"/>
              </a:spcBef>
              <a:buSzPct val="100000"/>
              <a:buChar char="•"/>
              <a:defRPr sz="1500" b="1">
                <a:solidFill>
                  <a:srgbClr val="E84E6A"/>
                </a:solidFill>
                <a:latin typeface="Franklin Gothic Book"/>
                <a:ea typeface="Franklin Gothic Book"/>
                <a:cs typeface="Franklin Gothic Book"/>
                <a:sym typeface="Franklin Gothic Book"/>
              </a:defRPr>
            </a:pPr>
            <a:r>
              <a:rPr lang="en-US" sz="1800" b="0" dirty="0">
                <a:solidFill>
                  <a:srgbClr val="007FC5"/>
                </a:solidFill>
                <a:latin typeface="Arial" charset="0"/>
                <a:ea typeface="Arial" charset="0"/>
                <a:cs typeface="Arial" charset="0"/>
              </a:rPr>
              <a:t>We provide leadership and tools so that physicians can speak up and take action.</a:t>
            </a:r>
            <a:endParaRPr lang="en-US" sz="1800" b="0" dirty="0">
              <a:solidFill>
                <a:srgbClr val="007FC5"/>
              </a:solidFill>
              <a:effectLst>
                <a:outerShdw blurRad="38100" dist="19050" dir="2700000" rotWithShape="0">
                  <a:srgbClr val="000000">
                    <a:alpha val="40000"/>
                  </a:srgbClr>
                </a:outerShdw>
              </a:effectLst>
              <a:latin typeface="Arial" charset="0"/>
              <a:ea typeface="Arial" charset="0"/>
              <a:cs typeface="Arial" charset="0"/>
            </a:endParaRPr>
          </a:p>
          <a:p>
            <a:pPr marL="150394" indent="-150394" defTabSz="685765">
              <a:spcBef>
                <a:spcPts val="700"/>
              </a:spcBef>
              <a:buSzPct val="100000"/>
              <a:buChar char="•"/>
              <a:defRPr sz="1500" b="1">
                <a:solidFill>
                  <a:srgbClr val="E84E6A"/>
                </a:solidFill>
                <a:latin typeface="Franklin Gothic Book"/>
                <a:ea typeface="Franklin Gothic Book"/>
                <a:cs typeface="Franklin Gothic Book"/>
                <a:sym typeface="Franklin Gothic Book"/>
              </a:defRPr>
            </a:pPr>
            <a:r>
              <a:rPr lang="en-US" sz="1800" b="0" dirty="0">
                <a:solidFill>
                  <a:srgbClr val="007FC5"/>
                </a:solidFill>
                <a:latin typeface="Arial" charset="0"/>
                <a:ea typeface="Arial" charset="0"/>
                <a:cs typeface="Arial" charset="0"/>
              </a:rPr>
              <a:t>We use scientific expertise and our patients’ real-life experiences to influence legislation, medical practice, and public opinion.</a:t>
            </a:r>
            <a:endParaRPr lang="en-US" sz="1800" b="0" dirty="0">
              <a:solidFill>
                <a:srgbClr val="007FC5"/>
              </a:solidFill>
              <a:effectLst>
                <a:outerShdw blurRad="38100" dist="19050" dir="2700000" rotWithShape="0">
                  <a:srgbClr val="000000">
                    <a:alpha val="40000"/>
                  </a:srgbClr>
                </a:outerShdw>
              </a:effectLst>
              <a:latin typeface="Arial" charset="0"/>
              <a:ea typeface="Arial" charset="0"/>
              <a:cs typeface="Arial" charset="0"/>
            </a:endParaRPr>
          </a:p>
          <a:p>
            <a:pPr marL="150394" indent="-150394" defTabSz="685765">
              <a:spcBef>
                <a:spcPts val="700"/>
              </a:spcBef>
              <a:buSzPct val="100000"/>
              <a:buChar char="•"/>
              <a:defRPr sz="1500" b="1">
                <a:solidFill>
                  <a:srgbClr val="E84E6A"/>
                </a:solidFill>
                <a:latin typeface="Franklin Gothic Book"/>
                <a:ea typeface="Franklin Gothic Book"/>
                <a:cs typeface="Franklin Gothic Book"/>
                <a:sym typeface="Franklin Gothic Book"/>
              </a:defRPr>
            </a:pPr>
            <a:r>
              <a:rPr lang="en-US" sz="1800" b="0" dirty="0">
                <a:solidFill>
                  <a:srgbClr val="007FC5"/>
                </a:solidFill>
                <a:latin typeface="Arial" charset="0"/>
                <a:ea typeface="Arial" charset="0"/>
                <a:cs typeface="Arial" charset="0"/>
              </a:rPr>
              <a:t>We advocate for inclusion of reproductive health training in all medical curricula.</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26868" t="-445" r="30127" b="445"/>
          <a:stretch/>
        </p:blipFill>
        <p:spPr>
          <a:xfrm>
            <a:off x="0" y="731520"/>
            <a:ext cx="3445329" cy="536396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bout the Presenter(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
        <p:nvSpPr>
          <p:cNvPr id="12" name="Rectangle 11"/>
          <p:cNvSpPr/>
          <p:nvPr userDrawn="1"/>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Picture Placeholder 20"/>
          <p:cNvSpPr>
            <a:spLocks noGrp="1"/>
          </p:cNvSpPr>
          <p:nvPr>
            <p:ph type="pic" sz="quarter" idx="12" hasCustomPrompt="1"/>
          </p:nvPr>
        </p:nvSpPr>
        <p:spPr>
          <a:xfrm>
            <a:off x="3721100" y="1738314"/>
            <a:ext cx="1639886" cy="1639886"/>
          </a:xfrm>
        </p:spPr>
        <p:txBody>
          <a:bodyPr/>
          <a:lstStyle>
            <a:lvl1pPr marL="0" indent="0" algn="ctr">
              <a:buNone/>
              <a:defRPr/>
            </a:lvl1pPr>
          </a:lstStyle>
          <a:p>
            <a:r>
              <a:rPr lang="en-US" dirty="0"/>
              <a:t>Square headshot</a:t>
            </a:r>
          </a:p>
        </p:txBody>
      </p:sp>
      <p:sp>
        <p:nvSpPr>
          <p:cNvPr id="28" name="Picture Placeholder 20"/>
          <p:cNvSpPr>
            <a:spLocks noGrp="1"/>
          </p:cNvSpPr>
          <p:nvPr>
            <p:ph type="pic" sz="quarter" idx="16" hasCustomPrompt="1"/>
          </p:nvPr>
        </p:nvSpPr>
        <p:spPr>
          <a:xfrm>
            <a:off x="6170614" y="1738314"/>
            <a:ext cx="1639886" cy="1639886"/>
          </a:xfrm>
        </p:spPr>
        <p:txBody>
          <a:bodyPr/>
          <a:lstStyle>
            <a:lvl1pPr marL="0" indent="0" algn="ctr">
              <a:buNone/>
              <a:defRPr/>
            </a:lvl1pPr>
          </a:lstStyle>
          <a:p>
            <a:r>
              <a:rPr lang="en-US" dirty="0"/>
              <a:t>Square headshot</a:t>
            </a:r>
          </a:p>
        </p:txBody>
      </p:sp>
      <p:sp>
        <p:nvSpPr>
          <p:cNvPr id="30" name="Picture Placeholder 20"/>
          <p:cNvSpPr>
            <a:spLocks noGrp="1"/>
          </p:cNvSpPr>
          <p:nvPr>
            <p:ph type="pic" sz="quarter" idx="18" hasCustomPrompt="1"/>
          </p:nvPr>
        </p:nvSpPr>
        <p:spPr>
          <a:xfrm>
            <a:off x="8585177" y="1738314"/>
            <a:ext cx="1639886" cy="1639886"/>
          </a:xfrm>
        </p:spPr>
        <p:txBody>
          <a:bodyPr/>
          <a:lstStyle>
            <a:lvl1pPr marL="0" indent="0" algn="ctr">
              <a:buNone/>
              <a:defRPr/>
            </a:lvl1pPr>
          </a:lstStyle>
          <a:p>
            <a:r>
              <a:rPr lang="en-US" dirty="0"/>
              <a:t>Square headshot</a:t>
            </a:r>
          </a:p>
        </p:txBody>
      </p:sp>
      <p:sp>
        <p:nvSpPr>
          <p:cNvPr id="13" name="Rectangle 12"/>
          <p:cNvSpPr/>
          <p:nvPr userDrawn="1"/>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Title 5"/>
          <p:cNvSpPr txBox="1">
            <a:spLocks/>
          </p:cNvSpPr>
          <p:nvPr userDrawn="1"/>
        </p:nvSpPr>
        <p:spPr>
          <a:xfrm>
            <a:off x="3564867" y="636495"/>
            <a:ext cx="7662356" cy="1005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spc="-60" baseline="0">
                <a:solidFill>
                  <a:schemeClr val="accent1"/>
                </a:solidFill>
                <a:latin typeface="Times New Roman" charset="0"/>
                <a:ea typeface="Times New Roman" charset="0"/>
                <a:cs typeface="Times New Roman" charset="0"/>
              </a:defRPr>
            </a:lvl1pPr>
          </a:lstStyle>
          <a:p>
            <a:r>
              <a:rPr lang="en-US"/>
              <a:t>Click to edit Master title style</a:t>
            </a:r>
            <a:endParaRPr lang="en-US" dirty="0"/>
          </a:p>
        </p:txBody>
      </p:sp>
      <p:sp>
        <p:nvSpPr>
          <p:cNvPr id="15" name="Content Placeholder 2"/>
          <p:cNvSpPr>
            <a:spLocks noGrp="1"/>
          </p:cNvSpPr>
          <p:nvPr>
            <p:ph sz="half" idx="20" hasCustomPrompt="1"/>
          </p:nvPr>
        </p:nvSpPr>
        <p:spPr>
          <a:xfrm>
            <a:off x="3564868" y="3571837"/>
            <a:ext cx="1967832" cy="386706"/>
          </a:xfrm>
        </p:spPr>
        <p:txBody>
          <a:bodyPr anchor="t">
            <a:normAutofit/>
          </a:bodyPr>
          <a:lstStyle>
            <a:lvl1pPr marL="0" indent="0" algn="ctr">
              <a:buNone/>
              <a:defRPr sz="1800" b="1" baseline="0">
                <a:solidFill>
                  <a:schemeClr val="accent1"/>
                </a:solidFill>
              </a:defRPr>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dirty="0"/>
              <a:t>YOUR NAME</a:t>
            </a:r>
          </a:p>
        </p:txBody>
      </p:sp>
      <p:sp>
        <p:nvSpPr>
          <p:cNvPr id="18" name="Content Placeholder 2"/>
          <p:cNvSpPr>
            <a:spLocks noGrp="1"/>
          </p:cNvSpPr>
          <p:nvPr>
            <p:ph sz="half" idx="21" hasCustomPrompt="1"/>
          </p:nvPr>
        </p:nvSpPr>
        <p:spPr>
          <a:xfrm>
            <a:off x="5991481" y="3586822"/>
            <a:ext cx="1967832" cy="386706"/>
          </a:xfrm>
        </p:spPr>
        <p:txBody>
          <a:bodyPr anchor="t">
            <a:normAutofit/>
          </a:bodyPr>
          <a:lstStyle>
            <a:lvl1pPr marL="0" indent="0" algn="ctr">
              <a:buNone/>
              <a:defRPr sz="1800" b="1" baseline="0">
                <a:solidFill>
                  <a:schemeClr val="accent1"/>
                </a:solidFill>
              </a:defRPr>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dirty="0"/>
              <a:t>YOUR NAME</a:t>
            </a:r>
          </a:p>
        </p:txBody>
      </p:sp>
      <p:sp>
        <p:nvSpPr>
          <p:cNvPr id="20" name="Content Placeholder 2"/>
          <p:cNvSpPr>
            <a:spLocks noGrp="1"/>
          </p:cNvSpPr>
          <p:nvPr>
            <p:ph sz="half" idx="22" hasCustomPrompt="1"/>
          </p:nvPr>
        </p:nvSpPr>
        <p:spPr>
          <a:xfrm>
            <a:off x="8391266" y="3571837"/>
            <a:ext cx="1967832" cy="386706"/>
          </a:xfrm>
        </p:spPr>
        <p:txBody>
          <a:bodyPr anchor="t">
            <a:normAutofit/>
          </a:bodyPr>
          <a:lstStyle>
            <a:lvl1pPr marL="0" indent="0" algn="ctr">
              <a:buNone/>
              <a:defRPr sz="1800" b="1" baseline="0">
                <a:solidFill>
                  <a:schemeClr val="accent1"/>
                </a:solidFill>
              </a:defRPr>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dirty="0"/>
              <a:t>YOUR NAME</a:t>
            </a:r>
          </a:p>
        </p:txBody>
      </p:sp>
      <p:sp>
        <p:nvSpPr>
          <p:cNvPr id="7" name="Text Placeholder 6"/>
          <p:cNvSpPr>
            <a:spLocks noGrp="1"/>
          </p:cNvSpPr>
          <p:nvPr>
            <p:ph type="body" sz="quarter" idx="23" hasCustomPrompt="1"/>
          </p:nvPr>
        </p:nvSpPr>
        <p:spPr>
          <a:xfrm>
            <a:off x="3565787" y="4039303"/>
            <a:ext cx="1966913" cy="706437"/>
          </a:xfrm>
        </p:spPr>
        <p:txBody>
          <a:bodyPr anchor="t"/>
          <a:lstStyle>
            <a:lvl1pPr marL="0" indent="0">
              <a:buNone/>
              <a:defRPr sz="2000"/>
            </a:lvl1pPr>
          </a:lstStyle>
          <a:p>
            <a:pPr lvl="0"/>
            <a:r>
              <a:rPr lang="en-US" sz="1600" b="0" i="0" dirty="0">
                <a:solidFill>
                  <a:schemeClr val="accent1"/>
                </a:solidFill>
                <a:latin typeface="Arial" charset="0"/>
                <a:ea typeface="Arial" charset="0"/>
                <a:cs typeface="Arial" charset="0"/>
              </a:rPr>
              <a:t>Bio, fun facts, etc.</a:t>
            </a:r>
          </a:p>
        </p:txBody>
      </p:sp>
      <p:sp>
        <p:nvSpPr>
          <p:cNvPr id="27" name="Text Placeholder 6"/>
          <p:cNvSpPr>
            <a:spLocks noGrp="1"/>
          </p:cNvSpPr>
          <p:nvPr>
            <p:ph type="body" sz="quarter" idx="24" hasCustomPrompt="1"/>
          </p:nvPr>
        </p:nvSpPr>
        <p:spPr>
          <a:xfrm>
            <a:off x="6006009" y="4039303"/>
            <a:ext cx="1966913" cy="706437"/>
          </a:xfrm>
        </p:spPr>
        <p:txBody>
          <a:bodyPr anchor="t"/>
          <a:lstStyle>
            <a:lvl1pPr marL="0" indent="0">
              <a:buNone/>
              <a:defRPr sz="2000"/>
            </a:lvl1pPr>
          </a:lstStyle>
          <a:p>
            <a:pPr lvl="0"/>
            <a:r>
              <a:rPr lang="en-US" sz="1600" b="0" i="0" dirty="0">
                <a:solidFill>
                  <a:schemeClr val="accent1"/>
                </a:solidFill>
                <a:latin typeface="Arial" charset="0"/>
                <a:ea typeface="Arial" charset="0"/>
                <a:cs typeface="Arial" charset="0"/>
              </a:rPr>
              <a:t>Bio, fun facts, etc.</a:t>
            </a:r>
          </a:p>
        </p:txBody>
      </p:sp>
      <p:sp>
        <p:nvSpPr>
          <p:cNvPr id="32" name="Text Placeholder 6"/>
          <p:cNvSpPr>
            <a:spLocks noGrp="1"/>
          </p:cNvSpPr>
          <p:nvPr>
            <p:ph type="body" sz="quarter" idx="25" hasCustomPrompt="1"/>
          </p:nvPr>
        </p:nvSpPr>
        <p:spPr>
          <a:xfrm>
            <a:off x="8392185" y="4039303"/>
            <a:ext cx="1966913" cy="706437"/>
          </a:xfrm>
        </p:spPr>
        <p:txBody>
          <a:bodyPr anchor="t"/>
          <a:lstStyle>
            <a:lvl1pPr marL="0" indent="0">
              <a:buNone/>
              <a:defRPr sz="2000"/>
            </a:lvl1pPr>
          </a:lstStyle>
          <a:p>
            <a:pPr lvl="0"/>
            <a:r>
              <a:rPr lang="en-US" sz="1600" b="0" i="0" dirty="0">
                <a:solidFill>
                  <a:schemeClr val="accent1"/>
                </a:solidFill>
                <a:latin typeface="Arial" charset="0"/>
                <a:ea typeface="Arial" charset="0"/>
                <a:cs typeface="Arial" charset="0"/>
              </a:rPr>
              <a:t>Bio, fun facts, etc.</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imple Thought, Point, Statement, etc.">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3" name="Rectangle 2"/>
          <p:cNvSpPr/>
          <p:nvPr userDrawn="1"/>
        </p:nvSpPr>
        <p:spPr>
          <a:xfrm>
            <a:off x="1479180" y="1869140"/>
            <a:ext cx="376518" cy="2985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p:cNvSpPr>
            <a:spLocks noGrp="1"/>
          </p:cNvSpPr>
          <p:nvPr>
            <p:ph sz="quarter" idx="12"/>
          </p:nvPr>
        </p:nvSpPr>
        <p:spPr>
          <a:xfrm>
            <a:off x="2097558" y="1869140"/>
            <a:ext cx="6737350" cy="2984500"/>
          </a:xfrm>
        </p:spPr>
        <p:txBody>
          <a:bodyPr anchor="t">
            <a:normAutofit/>
          </a:bodyPr>
          <a:lstStyle>
            <a:lvl1pPr marL="0" indent="0">
              <a:buNone/>
              <a:defRPr sz="3600" b="0" i="0">
                <a:solidFill>
                  <a:schemeClr val="accent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lowchart, Graph, Smartchar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8" name="Content Placeholder 7"/>
          <p:cNvSpPr>
            <a:spLocks noGrp="1"/>
          </p:cNvSpPr>
          <p:nvPr>
            <p:ph sz="quarter" idx="12"/>
          </p:nvPr>
        </p:nvSpPr>
        <p:spPr>
          <a:xfrm>
            <a:off x="1007446" y="908441"/>
            <a:ext cx="6737350" cy="920359"/>
          </a:xfrm>
        </p:spPr>
        <p:txBody>
          <a:bodyPr anchor="t">
            <a:normAutofit/>
          </a:bodyPr>
          <a:lstStyle>
            <a:lvl1pPr marL="0" indent="0">
              <a:buNone/>
              <a:defRPr sz="3600" b="0" i="0">
                <a:solidFill>
                  <a:schemeClr val="accent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
        <p:nvSpPr>
          <p:cNvPr id="7" name="Rectangle 6"/>
          <p:cNvSpPr/>
          <p:nvPr userDrawn="1"/>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SmartArt Placeholder 11"/>
          <p:cNvSpPr>
            <a:spLocks noGrp="1"/>
          </p:cNvSpPr>
          <p:nvPr>
            <p:ph type="dgm" sz="quarter" idx="13"/>
          </p:nvPr>
        </p:nvSpPr>
        <p:spPr>
          <a:xfrm>
            <a:off x="1008063" y="2095500"/>
            <a:ext cx="9964737" cy="3495675"/>
          </a:xfrm>
        </p:spPr>
        <p:txBody>
          <a:bodyPr/>
          <a:lstStyle>
            <a:lvl1pPr marL="0" indent="0">
              <a:buNone/>
              <a:defRPr/>
            </a:lvl1pPr>
          </a:lstStyle>
          <a:p>
            <a:r>
              <a:rPr lang="en-US"/>
              <a:t>Click icon to add SmartArt graphic</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imple Quote">
    <p:bg>
      <p:bgPr>
        <a:solidFill>
          <a:schemeClr val="accent1"/>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2191688" y="2259107"/>
            <a:ext cx="6737350" cy="2984500"/>
          </a:xfrm>
        </p:spPr>
        <p:txBody>
          <a:bodyPr anchor="t">
            <a:normAutofit/>
          </a:bodyPr>
          <a:lstStyle>
            <a:lvl1pPr marL="0" indent="0">
              <a:buNone/>
              <a:defRPr sz="3600" b="0" i="0">
                <a:solidFill>
                  <a:schemeClr val="bg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a:t>Click to edit Master text styles</a:t>
            </a:r>
          </a:p>
        </p:txBody>
      </p:sp>
      <p:pic>
        <p:nvPicPr>
          <p:cNvPr id="5" name="Picture 4"/>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524253" y="-322729"/>
            <a:ext cx="2581836" cy="2581836"/>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mmary / Take Away">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3743323" y="1914521"/>
            <a:ext cx="7515225" cy="2000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5"/>
          <p:cNvSpPr txBox="1">
            <a:spLocks/>
          </p:cNvSpPr>
          <p:nvPr userDrawn="1"/>
        </p:nvSpPr>
        <p:spPr>
          <a:xfrm>
            <a:off x="3820031" y="976204"/>
            <a:ext cx="7662356" cy="1005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spc="-60" baseline="0">
                <a:solidFill>
                  <a:schemeClr val="accent1"/>
                </a:solidFill>
                <a:latin typeface="Times New Roman" charset="0"/>
                <a:ea typeface="Times New Roman" charset="0"/>
                <a:cs typeface="Times New Roman" charset="0"/>
              </a:defRPr>
            </a:lvl1pPr>
          </a:lstStyle>
          <a:p>
            <a:r>
              <a:rPr lang="en-US"/>
              <a:t>Click to edit Master 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667631" y="823804"/>
            <a:ext cx="7662356" cy="1005001"/>
          </a:xfrm>
        </p:spPr>
        <p:txBody>
          <a:bodyPr/>
          <a:lstStyle>
            <a:lvl1pPr>
              <a:defRPr baseline="0">
                <a:solidFill>
                  <a:schemeClr val="accent1"/>
                </a:solidFill>
              </a:defRPr>
            </a:lvl1pPr>
          </a:lstStyle>
          <a:p>
            <a:r>
              <a:rPr lang="en-US" dirty="0"/>
              <a:t>Contact Us</a:t>
            </a:r>
          </a:p>
        </p:txBody>
      </p:sp>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4389484" y="2228340"/>
            <a:ext cx="6813548" cy="498479"/>
          </a:xfrm>
        </p:spPr>
        <p:txBody>
          <a:bodyPr anchor="t"/>
          <a:lstStyle/>
          <a:p>
            <a:pPr lvl="0"/>
            <a:r>
              <a:rPr lang="en-US"/>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5163" y="2228340"/>
            <a:ext cx="474976" cy="356232"/>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95700" y="3225795"/>
            <a:ext cx="539745" cy="539745"/>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97063" y="4375155"/>
            <a:ext cx="539745" cy="539745"/>
          </a:xfrm>
          <a:prstGeom prst="rect">
            <a:avLst/>
          </a:prstGeom>
        </p:spPr>
      </p:pic>
      <p:sp>
        <p:nvSpPr>
          <p:cNvPr id="10" name="Text Placeholder 3"/>
          <p:cNvSpPr>
            <a:spLocks noGrp="1"/>
          </p:cNvSpPr>
          <p:nvPr>
            <p:ph type="body" sz="quarter" idx="13"/>
          </p:nvPr>
        </p:nvSpPr>
        <p:spPr>
          <a:xfrm>
            <a:off x="4389484" y="3267061"/>
            <a:ext cx="6813548" cy="498479"/>
          </a:xfrm>
        </p:spPr>
        <p:txBody>
          <a:bodyPr anchor="t"/>
          <a:lstStyle/>
          <a:p>
            <a:pPr lvl="0"/>
            <a:r>
              <a:rPr lang="en-US"/>
              <a:t>Click to edit Master text styles</a:t>
            </a:r>
          </a:p>
        </p:txBody>
      </p:sp>
      <p:sp>
        <p:nvSpPr>
          <p:cNvPr id="11" name="Text Placeholder 3"/>
          <p:cNvSpPr>
            <a:spLocks noGrp="1"/>
          </p:cNvSpPr>
          <p:nvPr>
            <p:ph type="body" sz="quarter" idx="14" hasCustomPrompt="1"/>
          </p:nvPr>
        </p:nvSpPr>
        <p:spPr>
          <a:xfrm>
            <a:off x="4389484" y="4395787"/>
            <a:ext cx="6813548" cy="498479"/>
          </a:xfrm>
        </p:spPr>
        <p:txBody>
          <a:bodyPr anchor="t"/>
          <a:lstStyle/>
          <a:p>
            <a:pPr lvl="0"/>
            <a:r>
              <a:rPr lang="en-US" dirty="0" err="1"/>
              <a:t>www.PRH.org</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491326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ull - Custom Layout ">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8" name="Content Placeholder 7"/>
          <p:cNvSpPr>
            <a:spLocks noGrp="1"/>
          </p:cNvSpPr>
          <p:nvPr>
            <p:ph sz="quarter" idx="12"/>
          </p:nvPr>
        </p:nvSpPr>
        <p:spPr>
          <a:xfrm>
            <a:off x="1007446" y="908441"/>
            <a:ext cx="6737350" cy="920359"/>
          </a:xfrm>
        </p:spPr>
        <p:txBody>
          <a:bodyPr anchor="t">
            <a:normAutofit/>
          </a:bodyPr>
          <a:lstStyle>
            <a:lvl1pPr marL="0" indent="0">
              <a:buNone/>
              <a:defRPr sz="3600" b="0" i="0">
                <a:solidFill>
                  <a:schemeClr val="accent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
        <p:nvSpPr>
          <p:cNvPr id="7" name="Rectangle 6"/>
          <p:cNvSpPr/>
          <p:nvPr userDrawn="1"/>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3"/>
          <p:cNvSpPr>
            <a:spLocks noGrp="1"/>
          </p:cNvSpPr>
          <p:nvPr>
            <p:ph sz="quarter" idx="13"/>
          </p:nvPr>
        </p:nvSpPr>
        <p:spPr>
          <a:xfrm>
            <a:off x="1008063" y="2014538"/>
            <a:ext cx="8877300" cy="362267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estions?">
    <p:bg>
      <p:bgPr>
        <a:gradFill>
          <a:gsLst>
            <a:gs pos="0">
              <a:schemeClr val="accent1">
                <a:lumMod val="60000"/>
                <a:lumOff val="40000"/>
              </a:schemeClr>
            </a:gs>
            <a:gs pos="100000">
              <a:schemeClr val="accent1"/>
            </a:gs>
          </a:gsLst>
          <a:lin ang="15600000" scaled="0"/>
        </a:gra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8" name="Content Placeholder 7"/>
          <p:cNvSpPr>
            <a:spLocks noGrp="1"/>
          </p:cNvSpPr>
          <p:nvPr>
            <p:ph sz="quarter" idx="12" hasCustomPrompt="1"/>
          </p:nvPr>
        </p:nvSpPr>
        <p:spPr>
          <a:xfrm>
            <a:off x="-3908" y="2268764"/>
            <a:ext cx="12192000" cy="1986536"/>
          </a:xfrm>
        </p:spPr>
        <p:txBody>
          <a:bodyPr anchor="t">
            <a:noAutofit/>
          </a:bodyPr>
          <a:lstStyle>
            <a:lvl1pPr marL="0" indent="0" algn="ctr">
              <a:buNone/>
              <a:defRPr sz="9600" b="0" i="0">
                <a:solidFill>
                  <a:schemeClr val="bg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dirty="0"/>
              <a:t>Questions?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RSHEP">
    <p:bg>
      <p:bgPr>
        <a:gradFill>
          <a:gsLst>
            <a:gs pos="0">
              <a:schemeClr val="accent1">
                <a:lumMod val="60000"/>
                <a:lumOff val="40000"/>
              </a:schemeClr>
            </a:gs>
            <a:gs pos="100000">
              <a:schemeClr val="accent1"/>
            </a:gs>
          </a:gsLst>
          <a:lin ang="15600000" scaled="0"/>
        </a:gra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41763" y="1928395"/>
            <a:ext cx="8163633" cy="317299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ternate Section Divider - Photo">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10" name="Picture Placeholder 2"/>
          <p:cNvSpPr>
            <a:spLocks noGrp="1" noChangeAspect="1"/>
          </p:cNvSpPr>
          <p:nvPr>
            <p:ph type="pic" idx="12"/>
          </p:nvPr>
        </p:nvSpPr>
        <p:spPr>
          <a:xfrm>
            <a:off x="0" y="751090"/>
            <a:ext cx="3445329"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a:gsLst>
            <a:gs pos="0">
              <a:schemeClr val="accent1">
                <a:lumMod val="60000"/>
                <a:lumOff val="40000"/>
              </a:schemeClr>
            </a:gs>
            <a:gs pos="100000">
              <a:schemeClr val="accent1"/>
            </a:gs>
          </a:gsLst>
          <a:lin ang="15600000" scaled="0"/>
        </a:gra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8" name="Content Placeholder 7"/>
          <p:cNvSpPr>
            <a:spLocks noGrp="1"/>
          </p:cNvSpPr>
          <p:nvPr>
            <p:ph sz="quarter" idx="12" hasCustomPrompt="1"/>
          </p:nvPr>
        </p:nvSpPr>
        <p:spPr>
          <a:xfrm>
            <a:off x="-3908" y="2268764"/>
            <a:ext cx="12192000" cy="1986536"/>
          </a:xfrm>
        </p:spPr>
        <p:txBody>
          <a:bodyPr anchor="t">
            <a:noAutofit/>
          </a:bodyPr>
          <a:lstStyle>
            <a:lvl1pPr marL="0" indent="0" algn="ctr">
              <a:buNone/>
              <a:defRPr sz="9600" b="0" i="0">
                <a:solidFill>
                  <a:schemeClr val="bg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dirty="0"/>
              <a:t>Thank You!</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53831" y="1561800"/>
            <a:ext cx="358440" cy="35844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82867" y="-144632"/>
            <a:ext cx="487680" cy="487680"/>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05920" y="1074120"/>
            <a:ext cx="487680" cy="487680"/>
          </a:xfrm>
          <a:prstGeom prst="rect">
            <a:avLst/>
          </a:prstGeom>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739857" y="53040"/>
            <a:ext cx="448235" cy="448235"/>
          </a:xfrm>
          <a:prstGeom prst="rect">
            <a:avLst/>
          </a:pr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970547" y="466238"/>
            <a:ext cx="566569" cy="566569"/>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02227" y="544978"/>
            <a:ext cx="166222" cy="166222"/>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700000" flipV="1">
            <a:off x="1040881" y="450497"/>
            <a:ext cx="638118" cy="638118"/>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1700000" flipV="1">
            <a:off x="106967" y="74930"/>
            <a:ext cx="487680" cy="487680"/>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1700000" flipV="1">
            <a:off x="1430020" y="1293682"/>
            <a:ext cx="487680" cy="487680"/>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1700000" flipV="1">
            <a:off x="1425586" y="-155556"/>
            <a:ext cx="448235" cy="448235"/>
          </a:xfrm>
          <a:prstGeom prst="rect">
            <a:avLst/>
          </a:prstGeom>
        </p:spPr>
      </p:pic>
      <p:pic>
        <p:nvPicPr>
          <p:cNvPr id="17" name="Picture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1700000" flipV="1">
            <a:off x="216464" y="1201190"/>
            <a:ext cx="409721" cy="409721"/>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700000" flipV="1">
            <a:off x="-48273" y="739140"/>
            <a:ext cx="166222" cy="166222"/>
          </a:xfrm>
          <a:prstGeom prst="rect">
            <a:avLst/>
          </a:prstGeom>
        </p:spPr>
      </p:pic>
      <p:pic>
        <p:nvPicPr>
          <p:cNvPr id="19" name="Picture 1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1700000" flipV="1">
            <a:off x="2213513" y="130426"/>
            <a:ext cx="277812" cy="277812"/>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8706352" flipV="1">
            <a:off x="2881103" y="-243841"/>
            <a:ext cx="487680" cy="487680"/>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1700000" flipV="1">
            <a:off x="2454953" y="904821"/>
            <a:ext cx="328421" cy="328421"/>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700000" flipV="1">
            <a:off x="3228327" y="586740"/>
            <a:ext cx="166222" cy="166222"/>
          </a:xfrm>
          <a:prstGeom prst="rect">
            <a:avLst/>
          </a:prstGeom>
        </p:spPr>
      </p:pic>
      <p:pic>
        <p:nvPicPr>
          <p:cNvPr id="23" name="Picture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872979" y="-144632"/>
            <a:ext cx="566569" cy="566569"/>
          </a:xfrm>
          <a:prstGeom prst="rect">
            <a:avLst/>
          </a:prstGeom>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1700000" flipV="1">
            <a:off x="3800178" y="990199"/>
            <a:ext cx="261142" cy="261142"/>
          </a:xfrm>
          <a:prstGeom prst="rect">
            <a:avLst/>
          </a:prstGeom>
        </p:spPr>
      </p:pic>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5226" y="688695"/>
            <a:ext cx="358440" cy="358440"/>
          </a:xfrm>
          <a:prstGeom prst="rect">
            <a:avLst/>
          </a:prstGeom>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1700000" flipV="1">
            <a:off x="5181048" y="207920"/>
            <a:ext cx="341739" cy="341739"/>
          </a:xfrm>
          <a:prstGeom prst="rect">
            <a:avLst/>
          </a:prstGeom>
        </p:spPr>
      </p:pic>
      <p:pic>
        <p:nvPicPr>
          <p:cNvPr id="27" name="Picture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1700000" flipV="1">
            <a:off x="5785519" y="-204477"/>
            <a:ext cx="487680" cy="487680"/>
          </a:xfrm>
          <a:prstGeom prst="rect">
            <a:avLst/>
          </a:prstGeom>
        </p:spPr>
      </p:pic>
      <p:pic>
        <p:nvPicPr>
          <p:cNvPr id="28" name="Picture 2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1700000" flipV="1">
            <a:off x="6465187" y="156086"/>
            <a:ext cx="461865" cy="461865"/>
          </a:xfrm>
          <a:prstGeom prst="rect">
            <a:avLst/>
          </a:prstGeom>
        </p:spPr>
      </p:pic>
      <p:pic>
        <p:nvPicPr>
          <p:cNvPr id="29" name="Picture 2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8706352" flipV="1">
            <a:off x="5688861" y="822825"/>
            <a:ext cx="487680" cy="487680"/>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46227" y="989478"/>
            <a:ext cx="166222" cy="166222"/>
          </a:xfrm>
          <a:prstGeom prst="rect">
            <a:avLst/>
          </a:prstGeom>
        </p:spPr>
      </p:pic>
      <p:pic>
        <p:nvPicPr>
          <p:cNvPr id="31" name="Picture 3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1700000" flipV="1">
            <a:off x="7596161" y="684796"/>
            <a:ext cx="448235" cy="448235"/>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700000" flipV="1">
            <a:off x="7503610" y="-332891"/>
            <a:ext cx="638118" cy="638118"/>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1700000" flipV="1">
            <a:off x="8487693" y="366890"/>
            <a:ext cx="487680" cy="487680"/>
          </a:xfrm>
          <a:prstGeom prst="rect">
            <a:avLst/>
          </a:prstGeom>
        </p:spPr>
      </p:pic>
      <p:pic>
        <p:nvPicPr>
          <p:cNvPr id="34" name="Picture 3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1700000" flipV="1">
            <a:off x="9223625" y="1075989"/>
            <a:ext cx="277812" cy="27781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1700000" flipV="1">
            <a:off x="9298755" y="-265370"/>
            <a:ext cx="448235" cy="448235"/>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2367" y="2403145"/>
            <a:ext cx="10742084"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732367" y="3736006"/>
            <a:ext cx="10742084"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506447" y="6275669"/>
            <a:ext cx="28448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30541" y="6275669"/>
            <a:ext cx="1320800" cy="365125"/>
          </a:xfrm>
          <a:prstGeom prst="rect">
            <a:avLst/>
          </a:prstGeom>
        </p:spPr>
        <p:txBody>
          <a:bodyPr/>
          <a:lstStyle/>
          <a:p>
            <a:fld id="{000CD30D-F603-8045-B828-803AAFE85466}" type="slidenum">
              <a:rPr lang="en-US" smtClean="0"/>
              <a:t>‹#›</a:t>
            </a:fld>
            <a:endParaRPr lang="en-US"/>
          </a:p>
        </p:txBody>
      </p:sp>
    </p:spTree>
    <p:extLst>
      <p:ext uri="{BB962C8B-B14F-4D97-AF65-F5344CB8AC3E}">
        <p14:creationId xmlns:p14="http://schemas.microsoft.com/office/powerpoint/2010/main" val="1253197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7506447" y="6275669"/>
            <a:ext cx="2844800" cy="365125"/>
          </a:xfrm>
          <a:prstGeom prst="rect">
            <a:avLst/>
          </a:prstGeom>
        </p:spPr>
        <p:txBody>
          <a:bodyPr/>
          <a:lstStyle>
            <a:lvl1pPr>
              <a:defRPr smtClean="0"/>
            </a:lvl1pPr>
          </a:lstStyle>
          <a:p>
            <a:pPr>
              <a:defRPr/>
            </a:pPr>
            <a:endParaRPr lang="en-US" altLang="en-US"/>
          </a:p>
        </p:txBody>
      </p:sp>
      <p:sp>
        <p:nvSpPr>
          <p:cNvPr id="4" name="Rectangle 5"/>
          <p:cNvSpPr>
            <a:spLocks noGrp="1" noChangeArrowheads="1"/>
          </p:cNvSpPr>
          <p:nvPr>
            <p:ph type="ftr" sz="quarter" idx="11"/>
          </p:nvPr>
        </p:nvSpPr>
        <p:spPr/>
        <p:txBody>
          <a:bodyPr/>
          <a:lstStyle>
            <a:lvl1pPr>
              <a:defRPr smtClean="0"/>
            </a:lvl1pPr>
          </a:lstStyle>
          <a:p>
            <a:pPr>
              <a:defRPr/>
            </a:pPr>
            <a:endParaRPr lang="en-US" altLang="en-US"/>
          </a:p>
        </p:txBody>
      </p:sp>
      <p:sp>
        <p:nvSpPr>
          <p:cNvPr id="5" name="Rectangle 6"/>
          <p:cNvSpPr>
            <a:spLocks noGrp="1" noChangeArrowheads="1"/>
          </p:cNvSpPr>
          <p:nvPr>
            <p:ph type="sldNum" sz="quarter" idx="12"/>
          </p:nvPr>
        </p:nvSpPr>
        <p:spPr>
          <a:xfrm>
            <a:off x="10530541" y="6275669"/>
            <a:ext cx="1320800" cy="365125"/>
          </a:xfrm>
          <a:prstGeom prst="rect">
            <a:avLst/>
          </a:prstGeom>
        </p:spPr>
        <p:txBody>
          <a:bodyPr/>
          <a:lstStyle>
            <a:lvl1pPr>
              <a:defRPr smtClean="0"/>
            </a:lvl1pPr>
          </a:lstStyle>
          <a:p>
            <a:pPr>
              <a:defRPr/>
            </a:pPr>
            <a:fld id="{23330C03-531C-4F86-8733-21D8FBBCEFBB}" type="slidenum">
              <a:rPr lang="en-US" altLang="en-US"/>
              <a:pPr>
                <a:defRPr/>
              </a:pPr>
              <a:t>‹#›</a:t>
            </a:fld>
            <a:endParaRPr lang="en-US" altLang="en-US"/>
          </a:p>
        </p:txBody>
      </p:sp>
    </p:spTree>
    <p:extLst>
      <p:ext uri="{BB962C8B-B14F-4D97-AF65-F5344CB8AC3E}">
        <p14:creationId xmlns:p14="http://schemas.microsoft.com/office/powerpoint/2010/main" val="1561792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asic Text or Data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4" name="Content Placeholder 3"/>
          <p:cNvSpPr>
            <a:spLocks noGrp="1"/>
          </p:cNvSpPr>
          <p:nvPr>
            <p:ph sz="quarter" idx="10"/>
          </p:nvPr>
        </p:nvSpPr>
        <p:spPr>
          <a:xfrm>
            <a:off x="3889094" y="1295400"/>
            <a:ext cx="7388506" cy="4267200"/>
          </a:xfrm>
          <a:prstGeom prst="rect">
            <a:avLst/>
          </a:prstGeom>
        </p:spPr>
        <p:txBody>
          <a:bodyPr/>
          <a:lstStyle>
            <a:lvl1pPr>
              <a:buClr>
                <a:schemeClr val="accent2"/>
              </a:buClr>
              <a:defRPr sz="2400">
                <a:latin typeface="Arial" charset="0"/>
                <a:ea typeface="Arial" charset="0"/>
                <a:cs typeface="Arial" charset="0"/>
              </a:defRPr>
            </a:lvl1pPr>
            <a:lvl2pPr>
              <a:buClr>
                <a:schemeClr val="accent1"/>
              </a:buClr>
              <a:defRPr sz="2200">
                <a:latin typeface="Arial" charset="0"/>
                <a:ea typeface="Arial" charset="0"/>
                <a:cs typeface="Arial" charset="0"/>
              </a:defRPr>
            </a:lvl2pPr>
            <a:lvl3pPr>
              <a:defRPr sz="2000"/>
            </a:lvl3pPr>
            <a:lvl4pPr>
              <a:buClr>
                <a:schemeClr val="accent1"/>
              </a:buClr>
              <a:defRPr sz="1800"/>
            </a:lvl4pPr>
            <a:lvl5pPr>
              <a:defRPr sz="1600"/>
            </a:lvl5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8994672"/>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793" y="831448"/>
            <a:ext cx="2928395" cy="5347504"/>
          </a:xfrm>
          <a:prstGeom prst="rect">
            <a:avLst/>
          </a:prstGeom>
        </p:spPr>
        <p:txBody>
          <a:bodyPr anchor="ctr" anchorCtr="0">
            <a:normAutofit/>
          </a:bodyPr>
          <a:lstStyle>
            <a:lvl1pPr algn="l">
              <a:defRPr sz="4000" b="0"/>
            </a:lvl1pPr>
          </a:lstStyle>
          <a:p>
            <a:r>
              <a:rPr lang="en-US" dirty="0"/>
              <a:t>Click to edit Master title style</a:t>
            </a:r>
          </a:p>
        </p:txBody>
      </p:sp>
      <p:sp>
        <p:nvSpPr>
          <p:cNvPr id="3" name="Content Placeholder 2"/>
          <p:cNvSpPr>
            <a:spLocks noGrp="1"/>
          </p:cNvSpPr>
          <p:nvPr>
            <p:ph idx="1"/>
          </p:nvPr>
        </p:nvSpPr>
        <p:spPr>
          <a:xfrm>
            <a:off x="3875483" y="1302153"/>
            <a:ext cx="6815667" cy="4495800"/>
          </a:xfrm>
          <a:prstGeom prst="rect">
            <a:avLst/>
          </a:prstGeom>
        </p:spPr>
        <p:txBody>
          <a:bodyPr/>
          <a:lstStyle>
            <a:lvl1pPr>
              <a:buClr>
                <a:schemeClr val="accent2"/>
              </a:buClr>
              <a:defRPr sz="2400">
                <a:latin typeface="Arial" charset="0"/>
                <a:ea typeface="Arial" charset="0"/>
                <a:cs typeface="Arial" charset="0"/>
              </a:defRPr>
            </a:lvl1pPr>
            <a:lvl2pPr>
              <a:buClr>
                <a:schemeClr val="accent1"/>
              </a:buClr>
              <a:defRPr sz="2200">
                <a:latin typeface="Arial" charset="0"/>
                <a:ea typeface="Arial" charset="0"/>
                <a:cs typeface="Arial" charset="0"/>
              </a:defRPr>
            </a:lvl2pPr>
            <a:lvl3pPr>
              <a:defRPr sz="2000">
                <a:latin typeface="Arial" charset="0"/>
                <a:ea typeface="Arial" charset="0"/>
                <a:cs typeface="Arial" charset="0"/>
              </a:defRPr>
            </a:lvl3pPr>
            <a:lvl4pPr>
              <a:buClr>
                <a:schemeClr val="accent1"/>
              </a:buClr>
              <a:defRPr sz="1800">
                <a:latin typeface="Arial" charset="0"/>
                <a:ea typeface="Arial" charset="0"/>
                <a:cs typeface="Arial" charset="0"/>
              </a:defRPr>
            </a:lvl4pPr>
            <a:lvl5pPr>
              <a:defRPr sz="1600">
                <a:latin typeface="Arial" charset="0"/>
                <a:ea typeface="Arial" charset="0"/>
                <a:cs typeface="Arial"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875483" y="5950352"/>
            <a:ext cx="4011084" cy="45720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410630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ransition Slid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759200" y="3667246"/>
            <a:ext cx="7306197" cy="990600"/>
          </a:xfrm>
          <a:prstGeom prst="rect">
            <a:avLst/>
          </a:prstGeom>
        </p:spPr>
        <p:txBody>
          <a:bodyPr anchor="ctr">
            <a:noAutofit/>
          </a:bodyPr>
          <a:lstStyle>
            <a:lvl1pPr algn="l">
              <a:buNone/>
              <a:defRPr sz="6000">
                <a:solidFill>
                  <a:schemeClr val="tx1">
                    <a:lumMod val="65000"/>
                    <a:lumOff val="35000"/>
                  </a:schemeClr>
                </a:solidFill>
                <a:latin typeface="Times New Roman" charset="0"/>
                <a:ea typeface="Times New Roman" charset="0"/>
                <a:cs typeface="Times New Roman" charset="0"/>
              </a:defRPr>
            </a:lvl1pPr>
            <a:lvl2pPr>
              <a:buNone/>
              <a:defRPr sz="3600">
                <a:solidFill>
                  <a:schemeClr val="bg1"/>
                </a:solidFill>
              </a:defRPr>
            </a:lvl2pPr>
            <a:lvl3pPr>
              <a:buNone/>
              <a:defRPr sz="3600">
                <a:solidFill>
                  <a:schemeClr val="bg1"/>
                </a:solidFill>
              </a:defRPr>
            </a:lvl3pPr>
            <a:lvl4pPr>
              <a:buNone/>
              <a:defRPr sz="3600">
                <a:solidFill>
                  <a:schemeClr val="bg1"/>
                </a:solidFill>
              </a:defRPr>
            </a:lvl4pPr>
            <a:lvl5pPr>
              <a:buNone/>
              <a:defRPr sz="3600">
                <a:solidFill>
                  <a:schemeClr val="bg1"/>
                </a:solidFill>
              </a:defRPr>
            </a:lvl5pPr>
          </a:lstStyle>
          <a:p>
            <a:pPr lvl="0"/>
            <a:r>
              <a:rPr lang="en-US" dirty="0"/>
              <a:t>Click to edit Master text styles</a:t>
            </a:r>
          </a:p>
        </p:txBody>
      </p:sp>
      <p:sp>
        <p:nvSpPr>
          <p:cNvPr id="13" name="Text Placeholder 12"/>
          <p:cNvSpPr>
            <a:spLocks noGrp="1"/>
          </p:cNvSpPr>
          <p:nvPr>
            <p:ph type="body" sz="quarter" idx="12"/>
          </p:nvPr>
        </p:nvSpPr>
        <p:spPr>
          <a:xfrm>
            <a:off x="3759200" y="5201855"/>
            <a:ext cx="5689600" cy="838200"/>
          </a:xfrm>
          <a:prstGeom prst="rect">
            <a:avLst/>
          </a:prstGeom>
        </p:spPr>
        <p:txBody>
          <a:bodyPr anchor="t"/>
          <a:lstStyle>
            <a:lvl1pPr marL="0" indent="0" algn="l">
              <a:buFont typeface="Arial" charset="0"/>
              <a:buNone/>
              <a:defRPr>
                <a:solidFill>
                  <a:srgbClr val="0070C0"/>
                </a:solidFill>
              </a:defRPr>
            </a:lvl1pPr>
          </a:lstStyle>
          <a:p>
            <a:pPr lvl="0"/>
            <a:r>
              <a:rPr lang="en-US"/>
              <a:t>Click to edit Master text styles</a:t>
            </a:r>
          </a:p>
        </p:txBody>
      </p:sp>
    </p:spTree>
    <p:extLst>
      <p:ext uri="{BB962C8B-B14F-4D97-AF65-F5344CB8AC3E}">
        <p14:creationId xmlns:p14="http://schemas.microsoft.com/office/powerpoint/2010/main" val="1009821006"/>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3856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Header Only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1304127306"/>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n>
                  <a:noFill/>
                </a:ln>
              </a:defRPr>
            </a:lvl1pPr>
          </a:lstStyle>
          <a:p>
            <a:r>
              <a:rPr lang="en-US" dirty="0"/>
              <a:t>Click to Edit Master Title Style</a:t>
            </a:r>
          </a:p>
        </p:txBody>
      </p:sp>
      <p:sp>
        <p:nvSpPr>
          <p:cNvPr id="3"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4165600" y="6245225"/>
            <a:ext cx="3860800" cy="476250"/>
          </a:xfrm>
          <a:prstGeom prst="rect">
            <a:avLst/>
          </a:prstGeom>
          <a:ln/>
        </p:spPr>
        <p:txBody>
          <a:bodyPr anchor="ctr" anchorCtr="0"/>
          <a:lstStyle>
            <a:lvl1pPr algn="ctr">
              <a:defRPr sz="1400">
                <a:latin typeface="Adobe Garamond Pro" panose="02020502060506020403" pitchFamily="18" charset="0"/>
                <a:cs typeface="Arial"/>
              </a:defRPr>
            </a:lvl1pPr>
          </a:lstStyle>
          <a:p>
            <a:pPr>
              <a:defRPr/>
            </a:pPr>
            <a:endParaRPr lang="en-US" dirty="0"/>
          </a:p>
        </p:txBody>
      </p:sp>
    </p:spTree>
    <p:extLst>
      <p:ext uri="{BB962C8B-B14F-4D97-AF65-F5344CB8AC3E}">
        <p14:creationId xmlns:p14="http://schemas.microsoft.com/office/powerpoint/2010/main" val="3601283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out This Presentation">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667631" y="823804"/>
            <a:ext cx="7662356" cy="1005001"/>
          </a:xfrm>
        </p:spPr>
        <p:txBody>
          <a:bodyPr/>
          <a:lstStyle>
            <a:lvl1pPr>
              <a:defRPr>
                <a:solidFill>
                  <a:schemeClr val="accent1"/>
                </a:solidFill>
              </a:defRPr>
            </a:lvl1pPr>
          </a:lstStyle>
          <a:p>
            <a:r>
              <a:rPr lang="en-US" dirty="0"/>
              <a:t>About This Presentation</a:t>
            </a:r>
          </a:p>
        </p:txBody>
      </p:sp>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3743323" y="1914521"/>
            <a:ext cx="7515225" cy="2000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p:nvPr>
        </p:nvSpPr>
        <p:spPr>
          <a:xfrm>
            <a:off x="0" y="746150"/>
            <a:ext cx="3460090" cy="5347412"/>
          </a:xfrm>
        </p:spPr>
        <p:txBody>
          <a:bodyPr/>
          <a:lstStyle/>
          <a:p>
            <a:r>
              <a:rPr lang="en-US"/>
              <a:t>Drag picture to placeholder or click icon to add</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knowledgment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667631" y="823804"/>
            <a:ext cx="7662356" cy="1005001"/>
          </a:xfrm>
        </p:spPr>
        <p:txBody>
          <a:bodyPr/>
          <a:lstStyle>
            <a:lvl1pPr>
              <a:defRPr lang="en-US" b="0" i="0" smtClean="0">
                <a:effectLst/>
              </a:defRPr>
            </a:lvl1pPr>
          </a:lstStyle>
          <a:p>
            <a:r>
              <a:rPr lang="en-US" dirty="0"/>
              <a:t>Acknowledgements</a:t>
            </a:r>
          </a:p>
        </p:txBody>
      </p:sp>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3743323" y="1914521"/>
            <a:ext cx="7515225" cy="2000250"/>
          </a:xfrm>
        </p:spPr>
        <p:txBody>
          <a:bodyPr anchor="t"/>
          <a:lstStyle>
            <a:lvl1pPr marL="0" indent="0">
              <a:buNone/>
              <a:defRPr/>
            </a:lvl1pPr>
            <a:lvl2pPr marL="502920" indent="0">
              <a:buNone/>
              <a:defRPr/>
            </a:lvl2pPr>
            <a:lvl3pPr marL="960120" indent="0">
              <a:buNone/>
              <a:defRPr/>
            </a:lvl3pPr>
            <a:lvl4pPr marL="1417320" indent="0">
              <a:buNone/>
              <a:defRPr/>
            </a:lvl4pPr>
            <a:lvl5pPr marL="1874520" indent="0">
              <a:buNone/>
              <a:defRPr/>
            </a:lvl5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flicts of Interes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667631" y="823804"/>
            <a:ext cx="7662356" cy="1005001"/>
          </a:xfrm>
        </p:spPr>
        <p:txBody>
          <a:bodyPr/>
          <a:lstStyle>
            <a:lvl1pPr>
              <a:defRPr lang="en-US" b="0" i="0" smtClean="0">
                <a:effectLst/>
              </a:defRPr>
            </a:lvl1pPr>
          </a:lstStyle>
          <a:p>
            <a:r>
              <a:rPr lang="en-US" dirty="0"/>
              <a:t>Conflicts of Interest</a:t>
            </a:r>
          </a:p>
        </p:txBody>
      </p:sp>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3743323" y="1914521"/>
            <a:ext cx="7515225" cy="2000250"/>
          </a:xfrm>
        </p:spPr>
        <p:txBody>
          <a:bodyPr anchor="t"/>
          <a:lstStyle>
            <a:lvl1pPr marL="0" indent="0">
              <a:buNone/>
              <a:defRPr/>
            </a:lvl1pPr>
            <a:lvl2pPr marL="502920" indent="0">
              <a:buNone/>
              <a:defRPr/>
            </a:lvl2pPr>
            <a:lvl3pPr marL="960120" indent="0">
              <a:buNone/>
              <a:defRPr/>
            </a:lvl3pPr>
            <a:lvl4pPr marL="1417320" indent="0">
              <a:buNone/>
              <a:defRPr/>
            </a:lvl4pPr>
            <a:lvl5pPr marL="1874520" indent="0">
              <a:buNone/>
              <a:defRPr/>
            </a:lvl5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lvl1pPr marL="0" indent="0">
              <a:buNone/>
              <a:defRPr/>
            </a:lvl1pPr>
            <a:lvl2pPr marL="502920" indent="0">
              <a:buNone/>
              <a:defRPr/>
            </a:lvl2pPr>
            <a:lvl3pPr marL="960120" indent="0">
              <a:buNone/>
              <a:defRPr/>
            </a:lvl3pPr>
            <a:lvl4pPr marL="1417320" indent="0">
              <a:buNone/>
              <a:defRPr/>
            </a:lvl4pPr>
            <a:lvl5pPr marL="1874520" indent="0">
              <a:buNone/>
              <a:defRPr/>
            </a:lvl5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dditional Resources/Link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400"/>
            </a:lvl1pPr>
          </a:lstStyle>
          <a:p>
            <a:r>
              <a:rPr lang="en-US" dirty="0"/>
              <a:t>Additional Resources / Links</a:t>
            </a:r>
          </a:p>
        </p:txBody>
      </p:sp>
      <p:sp>
        <p:nvSpPr>
          <p:cNvPr id="3" name="Content Placeholder 2"/>
          <p:cNvSpPr>
            <a:spLocks noGrp="1"/>
          </p:cNvSpPr>
          <p:nvPr>
            <p:ph idx="1"/>
          </p:nvPr>
        </p:nvSpPr>
        <p:spPr/>
        <p:txBody>
          <a:bodyPr anchor="ctr"/>
          <a:lstStyle>
            <a:lvl1pPr marL="0" indent="0">
              <a:buNone/>
              <a:defRPr/>
            </a:lvl1pPr>
            <a:lvl2pPr marL="502920" indent="0">
              <a:buNone/>
              <a:defRPr/>
            </a:lvl2pPr>
            <a:lvl3pPr marL="960120" indent="0">
              <a:buNone/>
              <a:defRPr/>
            </a:lvl3pPr>
            <a:lvl4pPr marL="1417320" indent="0">
              <a:buNone/>
              <a:defRPr/>
            </a:lvl4pPr>
            <a:lvl5pPr marL="1874520" indent="0">
              <a:buNone/>
              <a:defRPr/>
            </a:lvl5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itle + Two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nchor="ct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a:ln>
            <a:noFill/>
          </a:ln>
        </p:spPr>
        <p:txBody>
          <a:bodyPr anchor="ctr"/>
          <a:lstStyle>
            <a:lvl1pPr>
              <a:defRPr sz="2000">
                <a:ln>
                  <a:noFill/>
                </a:ln>
              </a:defRPr>
            </a:lvl1pPr>
            <a:lvl2pPr>
              <a:defRPr sz="1800">
                <a:ln>
                  <a:noFill/>
                </a:ln>
              </a:defRPr>
            </a:lvl2pPr>
            <a:lvl3pPr>
              <a:defRPr sz="1600">
                <a:ln>
                  <a:noFill/>
                </a:ln>
              </a:defRPr>
            </a:lvl3pPr>
            <a:lvl4pPr>
              <a:defRPr sz="1400">
                <a:ln>
                  <a:noFill/>
                </a:ln>
              </a:defRPr>
            </a:lvl4pPr>
            <a:lvl5pPr>
              <a:defRPr sz="1400">
                <a:ln>
                  <a:noFill/>
                </a:ln>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11"/>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505219" y="6332841"/>
            <a:ext cx="6502669" cy="365125"/>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endParaRPr lang="en-US" dirty="0"/>
          </a:p>
        </p:txBody>
      </p:sp>
      <p:pic>
        <p:nvPicPr>
          <p:cNvPr id="8" name="Picture 7"/>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pic>
        <p:nvPicPr>
          <p:cNvPr id="4" name="Picture 3"/>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10186738" y="6365539"/>
            <a:ext cx="1403682" cy="318693"/>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3" r:id="rId2"/>
    <p:sldLayoutId id="2147483854" r:id="rId3"/>
    <p:sldLayoutId id="2147483864" r:id="rId4"/>
    <p:sldLayoutId id="2147483868" r:id="rId5"/>
    <p:sldLayoutId id="2147483869" r:id="rId6"/>
    <p:sldLayoutId id="2147483842" r:id="rId7"/>
    <p:sldLayoutId id="2147483871" r:id="rId8"/>
    <p:sldLayoutId id="2147483844" r:id="rId9"/>
    <p:sldLayoutId id="2147483845" r:id="rId10"/>
    <p:sldLayoutId id="2147483857" r:id="rId11"/>
    <p:sldLayoutId id="2147483855" r:id="rId12"/>
    <p:sldLayoutId id="2147483859" r:id="rId13"/>
    <p:sldLayoutId id="2147483846" r:id="rId14"/>
    <p:sldLayoutId id="2147483856" r:id="rId15"/>
    <p:sldLayoutId id="2147483849" r:id="rId16"/>
    <p:sldLayoutId id="2147483850" r:id="rId17"/>
    <p:sldLayoutId id="2147483870" r:id="rId18"/>
    <p:sldLayoutId id="2147483852" r:id="rId19"/>
    <p:sldLayoutId id="2147483862" r:id="rId20"/>
    <p:sldLayoutId id="2147483847" r:id="rId21"/>
    <p:sldLayoutId id="2147483873" r:id="rId22"/>
    <p:sldLayoutId id="2147483858" r:id="rId23"/>
    <p:sldLayoutId id="2147483860" r:id="rId24"/>
    <p:sldLayoutId id="2147483865" r:id="rId25"/>
    <p:sldLayoutId id="2147483861" r:id="rId26"/>
    <p:sldLayoutId id="2147483866" r:id="rId27"/>
    <p:sldLayoutId id="2147483867" r:id="rId28"/>
    <p:sldLayoutId id="2147483879" r:id="rId29"/>
    <p:sldLayoutId id="2147483863" r:id="rId30"/>
    <p:sldLayoutId id="2147483876" r:id="rId31"/>
    <p:sldLayoutId id="2147483878" r:id="rId32"/>
    <p:sldLayoutId id="2147483880" r:id="rId33"/>
    <p:sldLayoutId id="2147483881" r:id="rId34"/>
    <p:sldLayoutId id="2147483882" r:id="rId35"/>
    <p:sldLayoutId id="2147483883" r:id="rId36"/>
    <p:sldLayoutId id="2147483884" r:id="rId37"/>
    <p:sldLayoutId id="2147483885" r:id="rId38"/>
  </p:sldLayoutIdLst>
  <p:hf hdr="0" ftr="0" dt="0"/>
  <p:txStyles>
    <p:titleStyle>
      <a:lvl1pPr algn="l" defTabSz="914400" rtl="0" eaLnBrk="1" latinLnBrk="0" hangingPunct="1">
        <a:lnSpc>
          <a:spcPct val="90000"/>
        </a:lnSpc>
        <a:spcBef>
          <a:spcPct val="0"/>
        </a:spcBef>
        <a:buNone/>
        <a:defRPr sz="4400" b="0" i="0" kern="1200" spc="-60" baseline="0">
          <a:solidFill>
            <a:srgbClr val="FFFFFF"/>
          </a:solidFill>
          <a:latin typeface="Times New Roman" charset="0"/>
          <a:ea typeface="Times New Roman" charset="0"/>
          <a:cs typeface="Times New Roman" charset="0"/>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b="0" i="0" kern="1200">
          <a:solidFill>
            <a:schemeClr val="tx1">
              <a:lumMod val="65000"/>
              <a:lumOff val="35000"/>
            </a:schemeClr>
          </a:solidFill>
          <a:latin typeface="Arial" charset="0"/>
          <a:ea typeface="Arial" charset="0"/>
          <a:cs typeface="Arial" charset="0"/>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0" i="0" kern="1200">
          <a:solidFill>
            <a:schemeClr val="tx1">
              <a:lumMod val="65000"/>
              <a:lumOff val="35000"/>
            </a:schemeClr>
          </a:solidFill>
          <a:latin typeface="Arial" charset="0"/>
          <a:ea typeface="Arial" charset="0"/>
          <a:cs typeface="Arial" charset="0"/>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b="0" i="0" kern="1200">
          <a:solidFill>
            <a:schemeClr val="tx1">
              <a:lumMod val="65000"/>
              <a:lumOff val="35000"/>
            </a:schemeClr>
          </a:solidFill>
          <a:latin typeface="Arial" charset="0"/>
          <a:ea typeface="Arial" charset="0"/>
          <a:cs typeface="Arial" charset="0"/>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Arial" charset="0"/>
          <a:ea typeface="Arial" charset="0"/>
          <a:cs typeface="Arial" charset="0"/>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Arial" charset="0"/>
          <a:ea typeface="Arial" charset="0"/>
          <a:cs typeface="Arial"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6.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0.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1.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6.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8.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9.xml"/><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0.xml"/><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55.xml"/><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6.xml"/><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8.xml"/><Relationship Id="rId1" Type="http://schemas.openxmlformats.org/officeDocument/2006/relationships/vmlDrawing" Target="../drawings/vmlDrawing1.vml"/><Relationship Id="rId5" Type="http://schemas.openxmlformats.org/officeDocument/2006/relationships/image" Target="../media/image39.emf"/><Relationship Id="rId4" Type="http://schemas.openxmlformats.org/officeDocument/2006/relationships/oleObject" Target="../embeddings/oleObject1.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61.xml"/><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62.xml"/><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66.xml"/><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67.xml"/><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68.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38.xml"/><Relationship Id="rId1" Type="http://schemas.openxmlformats.org/officeDocument/2006/relationships/vmlDrawing" Target="../drawings/vmlDrawing2.vml"/><Relationship Id="rId5" Type="http://schemas.openxmlformats.org/officeDocument/2006/relationships/image" Target="../media/image41.png"/><Relationship Id="rId4" Type="http://schemas.openxmlformats.org/officeDocument/2006/relationships/oleObject" Target="../embeddings/oleObject2.bin"/></Relationships>
</file>

<file path=ppt/slides/_rels/slide7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71.xml"/><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72.xml"/><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3" Type="http://schemas.openxmlformats.org/officeDocument/2006/relationships/hyperlink" Target="http://www.cdc.gov/healthyyouth/data/yrbs/results.htm" TargetMode="External"/><Relationship Id="rId2" Type="http://schemas.openxmlformats.org/officeDocument/2006/relationships/hyperlink" Target="http://amaze.org/" TargetMode="External"/><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ctrTitle"/>
          </p:nvPr>
        </p:nvSpPr>
        <p:spPr>
          <a:xfrm>
            <a:off x="684835" y="1677139"/>
            <a:ext cx="7315200" cy="3255264"/>
          </a:xfrm>
        </p:spPr>
        <p:txBody>
          <a:bodyPr>
            <a:normAutofit/>
          </a:bodyPr>
          <a:lstStyle/>
          <a:p>
            <a:pPr eaLnBrk="1" hangingPunct="1"/>
            <a:r>
              <a:rPr lang="en-US" sz="6600" dirty="0"/>
              <a:t>Adolescent-Friendly Health Services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5084" y="2661412"/>
            <a:ext cx="2089716" cy="18923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215" y="1294208"/>
            <a:ext cx="3371554" cy="765862"/>
          </a:xfrm>
          <a:prstGeom prst="rect">
            <a:avLst/>
          </a:prstGeom>
        </p:spPr>
      </p:pic>
    </p:spTree>
    <p:extLst>
      <p:ext uri="{BB962C8B-B14F-4D97-AF65-F5344CB8AC3E}">
        <p14:creationId xmlns:p14="http://schemas.microsoft.com/office/powerpoint/2010/main" val="23943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AutoShape 2"/>
          <p:cNvSpPr>
            <a:spLocks noGrp="1" noChangeArrowheads="1"/>
          </p:cNvSpPr>
          <p:nvPr>
            <p:ph type="title"/>
          </p:nvPr>
        </p:nvSpPr>
        <p:spPr>
          <a:xfrm>
            <a:off x="3879738" y="950213"/>
            <a:ext cx="4643172" cy="1822245"/>
          </a:xfrm>
        </p:spPr>
        <p:txBody>
          <a:bodyPr>
            <a:normAutofit/>
          </a:bodyPr>
          <a:lstStyle/>
          <a:p>
            <a:pPr eaLnBrk="1" hangingPunct="1"/>
            <a:r>
              <a:rPr lang="en-US" sz="4000" dirty="0">
                <a:solidFill>
                  <a:schemeClr val="accent1"/>
                </a:solidFill>
              </a:rPr>
              <a:t>Late Stages of Adolescence: 18+</a:t>
            </a:r>
          </a:p>
        </p:txBody>
      </p:sp>
      <p:sp>
        <p:nvSpPr>
          <p:cNvPr id="3" name="Content Placeholder 2"/>
          <p:cNvSpPr>
            <a:spLocks noGrp="1"/>
          </p:cNvSpPr>
          <p:nvPr>
            <p:ph sz="half" idx="2"/>
          </p:nvPr>
        </p:nvSpPr>
        <p:spPr>
          <a:xfrm>
            <a:off x="3879738" y="2625008"/>
            <a:ext cx="4118368" cy="3104457"/>
          </a:xfrm>
        </p:spPr>
        <p:txBody>
          <a:bodyPr/>
          <a:lstStyle/>
          <a:p>
            <a:r>
              <a:rPr lang="en-US" dirty="0"/>
              <a:t>The body fills out and takes its adult form</a:t>
            </a:r>
          </a:p>
          <a:p>
            <a:r>
              <a:rPr lang="en-US" dirty="0"/>
              <a:t>Distinct identity; ideas and opinions become more settled</a:t>
            </a:r>
          </a:p>
          <a:p>
            <a:r>
              <a:rPr lang="en-US" dirty="0"/>
              <a:t>Focus on intimacy and formation of stable relationships</a:t>
            </a:r>
          </a:p>
          <a:p>
            <a:r>
              <a:rPr lang="en-US" dirty="0"/>
              <a:t>Plans for future and commitments </a:t>
            </a:r>
          </a:p>
        </p:txBody>
      </p:sp>
      <p:pic>
        <p:nvPicPr>
          <p:cNvPr id="5" name="Picture 6" descr="group grad"/>
          <p:cNvPicPr>
            <a:picLocks noChangeAspect="1" noChangeArrowheads="1"/>
          </p:cNvPicPr>
          <p:nvPr/>
        </p:nvPicPr>
        <p:blipFill>
          <a:blip r:embed="rId3" cstate="print"/>
          <a:srcRect/>
          <a:stretch>
            <a:fillRect/>
          </a:stretch>
        </p:blipFill>
        <p:spPr bwMode="auto">
          <a:xfrm>
            <a:off x="7998106" y="1861335"/>
            <a:ext cx="3424237" cy="3043238"/>
          </a:xfrm>
          <a:prstGeom prst="rect">
            <a:avLst/>
          </a:prstGeom>
          <a:noFill/>
          <a:ln w="9525">
            <a:noFill/>
            <a:miter lim="800000"/>
            <a:headEnd/>
            <a:tailEnd/>
          </a:ln>
        </p:spPr>
      </p:pic>
    </p:spTree>
    <p:extLst>
      <p:ext uri="{BB962C8B-B14F-4D97-AF65-F5344CB8AC3E}">
        <p14:creationId xmlns:p14="http://schemas.microsoft.com/office/powerpoint/2010/main" val="3967933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198698" y="1568852"/>
            <a:ext cx="3204259" cy="3720296"/>
          </a:xfrm>
        </p:spPr>
        <p:txBody>
          <a:bodyPr/>
          <a:lstStyle/>
          <a:p>
            <a:pPr eaLnBrk="1" hangingPunct="1"/>
            <a:r>
              <a:rPr lang="en-US" dirty="0">
                <a:ln>
                  <a:noFill/>
                </a:ln>
              </a:rPr>
              <a:t>External Barriers to Care</a:t>
            </a:r>
          </a:p>
        </p:txBody>
      </p:sp>
      <p:sp>
        <p:nvSpPr>
          <p:cNvPr id="31747" name="Rectangle 3"/>
          <p:cNvSpPr>
            <a:spLocks noGrp="1" noChangeArrowheads="1"/>
          </p:cNvSpPr>
          <p:nvPr>
            <p:ph sz="quarter" idx="10"/>
          </p:nvPr>
        </p:nvSpPr>
        <p:spPr/>
        <p:txBody>
          <a:bodyPr/>
          <a:lstStyle/>
          <a:p>
            <a:pPr eaLnBrk="1" hangingPunct="1"/>
            <a:endParaRPr lang="en-US" dirty="0"/>
          </a:p>
          <a:p>
            <a:pPr eaLnBrk="1" hangingPunct="1"/>
            <a:r>
              <a:rPr lang="en-US" dirty="0"/>
              <a:t>Perceived lack of confidentiality and restrictions (parental consent/notification)</a:t>
            </a:r>
          </a:p>
          <a:p>
            <a:pPr eaLnBrk="1" hangingPunct="1"/>
            <a:r>
              <a:rPr lang="en-US" dirty="0"/>
              <a:t>Poor communication by providers</a:t>
            </a:r>
          </a:p>
          <a:p>
            <a:pPr eaLnBrk="1" hangingPunct="1"/>
            <a:r>
              <a:rPr lang="en-US" dirty="0"/>
              <a:t>Insensitive attitudes of care providers </a:t>
            </a:r>
          </a:p>
          <a:p>
            <a:pPr eaLnBrk="1" hangingPunct="1"/>
            <a:r>
              <a:rPr lang="en-US" dirty="0"/>
              <a:t>Lack of provider knowledge and skills</a:t>
            </a:r>
          </a:p>
          <a:p>
            <a:pPr eaLnBrk="1" hangingPunct="1"/>
            <a:r>
              <a:rPr lang="en-US" dirty="0"/>
              <a:t>Lack of money, insurance, and transportation</a:t>
            </a:r>
          </a:p>
          <a:p>
            <a:pPr eaLnBrk="1" hangingPunct="1"/>
            <a:r>
              <a:rPr lang="en-US" dirty="0"/>
              <a:t>Inaccessible locations and/or limited services</a:t>
            </a:r>
          </a:p>
          <a:p>
            <a:pPr eaLnBrk="1" hangingPunct="1"/>
            <a:r>
              <a:rPr lang="en-US" dirty="0"/>
              <a:t>Limited office hours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normAutofit/>
          </a:bodyPr>
          <a:lstStyle/>
          <a:p>
            <a:pPr eaLnBrk="1" hangingPunct="1"/>
            <a:r>
              <a:rPr lang="en-US" sz="4000" dirty="0">
                <a:ln>
                  <a:noFill/>
                </a:ln>
                <a:solidFill>
                  <a:srgbClr val="F2F2F2"/>
                </a:solidFill>
              </a:rPr>
              <a:t>Adolescent-Friendly Services</a:t>
            </a:r>
          </a:p>
        </p:txBody>
      </p:sp>
      <p:sp>
        <p:nvSpPr>
          <p:cNvPr id="35843" name="Rectangle 3"/>
          <p:cNvSpPr>
            <a:spLocks noGrp="1" noChangeArrowheads="1"/>
          </p:cNvSpPr>
          <p:nvPr>
            <p:ph sz="half" idx="1"/>
          </p:nvPr>
        </p:nvSpPr>
        <p:spPr>
          <a:xfrm>
            <a:off x="3867912" y="718209"/>
            <a:ext cx="3474720" cy="5120640"/>
          </a:xfrm>
        </p:spPr>
        <p:txBody>
          <a:bodyPr/>
          <a:lstStyle/>
          <a:p>
            <a:pPr eaLnBrk="1" hangingPunct="1">
              <a:lnSpc>
                <a:spcPct val="90000"/>
              </a:lnSpc>
            </a:pPr>
            <a:endParaRPr lang="en-US" dirty="0"/>
          </a:p>
          <a:p>
            <a:pPr eaLnBrk="1" hangingPunct="1">
              <a:lnSpc>
                <a:spcPct val="90000"/>
              </a:lnSpc>
            </a:pPr>
            <a:r>
              <a:rPr lang="en-US" dirty="0"/>
              <a:t>Adolescent-specific</a:t>
            </a:r>
          </a:p>
          <a:p>
            <a:pPr eaLnBrk="1" hangingPunct="1">
              <a:lnSpc>
                <a:spcPct val="90000"/>
              </a:lnSpc>
            </a:pPr>
            <a:r>
              <a:rPr lang="en-US" dirty="0"/>
              <a:t>Multi- and interdisciplinary</a:t>
            </a:r>
          </a:p>
          <a:p>
            <a:pPr eaLnBrk="1" hangingPunct="1">
              <a:lnSpc>
                <a:spcPct val="90000"/>
              </a:lnSpc>
            </a:pPr>
            <a:r>
              <a:rPr lang="en-US" dirty="0"/>
              <a:t>Accessible </a:t>
            </a:r>
          </a:p>
          <a:p>
            <a:pPr eaLnBrk="1" hangingPunct="1">
              <a:lnSpc>
                <a:spcPct val="90000"/>
              </a:lnSpc>
            </a:pPr>
            <a:r>
              <a:rPr lang="en-US" dirty="0"/>
              <a:t>Financially affordable</a:t>
            </a:r>
          </a:p>
          <a:p>
            <a:pPr eaLnBrk="1" hangingPunct="1">
              <a:lnSpc>
                <a:spcPct val="90000"/>
              </a:lnSpc>
            </a:pPr>
            <a:r>
              <a:rPr lang="en-US" dirty="0"/>
              <a:t>Adolescent-focused materials on display</a:t>
            </a:r>
          </a:p>
          <a:p>
            <a:pPr eaLnBrk="1" hangingPunct="1">
              <a:lnSpc>
                <a:spcPct val="90000"/>
              </a:lnSpc>
            </a:pPr>
            <a:r>
              <a:rPr lang="en-US" dirty="0"/>
              <a:t>Peer educator component</a:t>
            </a:r>
          </a:p>
        </p:txBody>
      </p:sp>
      <p:sp>
        <p:nvSpPr>
          <p:cNvPr id="35844" name="Rectangle 4"/>
          <p:cNvSpPr>
            <a:spLocks noGrp="1" noChangeArrowheads="1"/>
          </p:cNvSpPr>
          <p:nvPr>
            <p:ph sz="half" idx="2"/>
          </p:nvPr>
        </p:nvSpPr>
        <p:spPr>
          <a:xfrm>
            <a:off x="7818120" y="718209"/>
            <a:ext cx="3474720" cy="5120640"/>
          </a:xfrm>
          <a:prstGeom prst="rect">
            <a:avLst/>
          </a:prstGeom>
        </p:spPr>
        <p:txBody>
          <a:bodyPr/>
          <a:lstStyle/>
          <a:p>
            <a:pPr eaLnBrk="1" hangingPunct="1">
              <a:lnSpc>
                <a:spcPct val="90000"/>
              </a:lnSpc>
            </a:pPr>
            <a:endParaRPr lang="en-US" dirty="0"/>
          </a:p>
          <a:p>
            <a:pPr eaLnBrk="1" hangingPunct="1">
              <a:lnSpc>
                <a:spcPct val="90000"/>
              </a:lnSpc>
            </a:pPr>
            <a:r>
              <a:rPr lang="en-US" dirty="0"/>
              <a:t>Adequate space</a:t>
            </a:r>
          </a:p>
          <a:p>
            <a:pPr eaLnBrk="1" hangingPunct="1">
              <a:lnSpc>
                <a:spcPct val="90000"/>
              </a:lnSpc>
            </a:pPr>
            <a:r>
              <a:rPr lang="en-US" dirty="0"/>
              <a:t>Confidential </a:t>
            </a:r>
          </a:p>
          <a:p>
            <a:pPr eaLnBrk="1" hangingPunct="1">
              <a:lnSpc>
                <a:spcPct val="90000"/>
              </a:lnSpc>
            </a:pPr>
            <a:r>
              <a:rPr lang="en-US" dirty="0"/>
              <a:t>Flexible scheduling</a:t>
            </a:r>
          </a:p>
          <a:p>
            <a:pPr eaLnBrk="1" hangingPunct="1">
              <a:lnSpc>
                <a:spcPct val="90000"/>
              </a:lnSpc>
            </a:pPr>
            <a:r>
              <a:rPr lang="en-US" dirty="0"/>
              <a:t>Comprehensive services</a:t>
            </a:r>
          </a:p>
          <a:p>
            <a:pPr eaLnBrk="1" hangingPunct="1">
              <a:lnSpc>
                <a:spcPct val="90000"/>
              </a:lnSpc>
            </a:pPr>
            <a:r>
              <a:rPr lang="en-US" dirty="0"/>
              <a:t>Continuity of care</a:t>
            </a:r>
          </a:p>
          <a:p>
            <a:pPr eaLnBrk="1" hangingPunct="1">
              <a:lnSpc>
                <a:spcPct val="90000"/>
              </a:lnSpc>
            </a:pPr>
            <a:r>
              <a:rPr lang="en-US" dirty="0"/>
              <a:t>Help transitioning into the adult medical care system</a:t>
            </a:r>
          </a:p>
        </p:txBody>
      </p:sp>
    </p:spTree>
    <p:extLst>
      <p:ext uri="{BB962C8B-B14F-4D97-AF65-F5344CB8AC3E}">
        <p14:creationId xmlns:p14="http://schemas.microsoft.com/office/powerpoint/2010/main" val="2728683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59200" y="3667246"/>
            <a:ext cx="6345499" cy="990600"/>
          </a:xfrm>
        </p:spPr>
        <p:txBody>
          <a:bodyPr/>
          <a:lstStyle/>
          <a:p>
            <a:pPr marL="0"/>
            <a:r>
              <a:rPr dirty="0"/>
              <a:t>Preparing for Clinical</a:t>
            </a:r>
            <a:r>
              <a:rPr lang="en-US" dirty="0"/>
              <a:t> </a:t>
            </a:r>
            <a:r>
              <a:rPr dirty="0"/>
              <a:t>Visits </a:t>
            </a:r>
            <a:endParaRPr lang="en-US" dirty="0"/>
          </a:p>
        </p:txBody>
      </p:sp>
      <p:sp>
        <p:nvSpPr>
          <p:cNvPr id="3" name="Text Placeholder 2"/>
          <p:cNvSpPr>
            <a:spLocks noGrp="1"/>
          </p:cNvSpPr>
          <p:nvPr>
            <p:ph type="body" sz="quarter" idx="12"/>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3792639" y="1730155"/>
            <a:ext cx="4737904" cy="2362200"/>
          </a:xfrm>
        </p:spPr>
        <p:txBody>
          <a:bodyPr>
            <a:normAutofit/>
          </a:bodyPr>
          <a:lstStyle/>
          <a:p>
            <a:pPr eaLnBrk="1" hangingPunct="1"/>
            <a:r>
              <a:rPr lang="en-US" sz="2400" dirty="0"/>
              <a:t>Michelle is a 15-year-old woman who has come to your clinic with her mother complaining of an ear infection. Her mother requests to remain in the room for the exam.</a:t>
            </a:r>
            <a:endParaRPr lang="en-US" sz="2400" b="1" i="1" dirty="0"/>
          </a:p>
        </p:txBody>
      </p:sp>
      <p:sp>
        <p:nvSpPr>
          <p:cNvPr id="18435" name="Rectangle 2"/>
          <p:cNvSpPr>
            <a:spLocks noGrp="1" noChangeArrowheads="1"/>
          </p:cNvSpPr>
          <p:nvPr>
            <p:ph type="title"/>
          </p:nvPr>
        </p:nvSpPr>
        <p:spPr>
          <a:xfrm>
            <a:off x="207862" y="1579944"/>
            <a:ext cx="3030638" cy="3830256"/>
          </a:xfrm>
        </p:spPr>
        <p:txBody>
          <a:bodyPr>
            <a:normAutofit/>
          </a:bodyPr>
          <a:lstStyle/>
          <a:p>
            <a:pPr eaLnBrk="1" hangingPunct="1"/>
            <a:r>
              <a:rPr lang="en-US" sz="4000" dirty="0"/>
              <a:t>Case Discussion</a:t>
            </a:r>
          </a:p>
        </p:txBody>
      </p:sp>
      <p:pic>
        <p:nvPicPr>
          <p:cNvPr id="7" name="Picture 6"/>
          <p:cNvPicPr>
            <a:picLocks noChangeAspect="1"/>
          </p:cNvPicPr>
          <p:nvPr/>
        </p:nvPicPr>
        <p:blipFill>
          <a:blip r:embed="rId3"/>
          <a:stretch>
            <a:fillRect/>
          </a:stretch>
        </p:blipFill>
        <p:spPr>
          <a:xfrm>
            <a:off x="8935656" y="2170253"/>
            <a:ext cx="2644551" cy="2667000"/>
          </a:xfrm>
          <a:prstGeom prst="rect">
            <a:avLst/>
          </a:prstGeom>
          <a:ln>
            <a:noFill/>
          </a:ln>
          <a:effectLst/>
        </p:spPr>
      </p:pic>
      <p:sp>
        <p:nvSpPr>
          <p:cNvPr id="10" name="TextBox 9"/>
          <p:cNvSpPr txBox="1">
            <a:spLocks noChangeArrowheads="1"/>
          </p:cNvSpPr>
          <p:nvPr/>
        </p:nvSpPr>
        <p:spPr bwMode="auto">
          <a:xfrm>
            <a:off x="3801078" y="4092355"/>
            <a:ext cx="4572000" cy="830997"/>
          </a:xfrm>
          <a:prstGeom prst="rect">
            <a:avLst/>
          </a:prstGeom>
          <a:noFill/>
          <a:ln w="9525">
            <a:noFill/>
            <a:miter lim="800000"/>
            <a:headEnd/>
            <a:tailEnd/>
          </a:ln>
        </p:spPr>
        <p:txBody>
          <a:bodyPr>
            <a:spAutoFit/>
          </a:bodyPr>
          <a:lstStyle/>
          <a:p>
            <a:r>
              <a:rPr lang="en-US" sz="2400" b="1" dirty="0">
                <a:solidFill>
                  <a:schemeClr val="accent2"/>
                </a:solidFill>
                <a:latin typeface="Arial Black" pitchFamily="34" charset="0"/>
              </a:rPr>
              <a:t>Do you allow Michelle’s mother to stay?</a:t>
            </a:r>
          </a:p>
        </p:txBody>
      </p:sp>
    </p:spTree>
    <p:extLst>
      <p:ext uri="{BB962C8B-B14F-4D97-AF65-F5344CB8AC3E}">
        <p14:creationId xmlns:p14="http://schemas.microsoft.com/office/powerpoint/2010/main" val="1473514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596823" y="417482"/>
            <a:ext cx="9144000" cy="1143000"/>
          </a:xfrm>
        </p:spPr>
        <p:txBody>
          <a:bodyPr>
            <a:normAutofit/>
          </a:bodyPr>
          <a:lstStyle/>
          <a:p>
            <a:pPr eaLnBrk="1" hangingPunct="1"/>
            <a:r>
              <a:rPr lang="en-US" sz="4000" dirty="0">
                <a:solidFill>
                  <a:schemeClr val="accent1"/>
                </a:solidFill>
              </a:rPr>
              <a:t>Rationale for Confidentiality</a:t>
            </a:r>
          </a:p>
        </p:txBody>
      </p:sp>
      <p:graphicFrame>
        <p:nvGraphicFramePr>
          <p:cNvPr id="7" name="Diagram 6"/>
          <p:cNvGraphicFramePr/>
          <p:nvPr>
            <p:extLst>
              <p:ext uri="{D42A27DB-BD31-4B8C-83A1-F6EECF244321}">
                <p14:modId xmlns:p14="http://schemas.microsoft.com/office/powerpoint/2010/main" val="554655705"/>
              </p:ext>
            </p:extLst>
          </p:nvPr>
        </p:nvGraphicFramePr>
        <p:xfrm>
          <a:off x="1596823" y="1560482"/>
          <a:ext cx="7948915" cy="4403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9353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3889094" y="1190099"/>
            <a:ext cx="7945097" cy="970005"/>
          </a:xfrm>
        </p:spPr>
        <p:txBody>
          <a:bodyPr>
            <a:noAutofit/>
          </a:bodyPr>
          <a:lstStyle/>
          <a:p>
            <a:pPr eaLnBrk="1" hangingPunct="1"/>
            <a:r>
              <a:rPr lang="en-US">
                <a:solidFill>
                  <a:schemeClr val="accent1"/>
                </a:solidFill>
              </a:rPr>
              <a:t>Confidentiality: </a:t>
            </a:r>
            <a:br>
              <a:rPr lang="en-US">
                <a:solidFill>
                  <a:schemeClr val="accent1"/>
                </a:solidFill>
              </a:rPr>
            </a:br>
            <a:r>
              <a:rPr lang="en-US">
                <a:solidFill>
                  <a:schemeClr val="accent1"/>
                </a:solidFill>
              </a:rPr>
              <a:t>Parental Perspective</a:t>
            </a:r>
            <a:endParaRPr lang="en-US" dirty="0">
              <a:solidFill>
                <a:schemeClr val="accent1"/>
              </a:solidFill>
            </a:endParaRPr>
          </a:p>
        </p:txBody>
      </p:sp>
      <p:sp>
        <p:nvSpPr>
          <p:cNvPr id="322563" name="Rectangle 3"/>
          <p:cNvSpPr>
            <a:spLocks noGrp="1" noChangeArrowheads="1"/>
          </p:cNvSpPr>
          <p:nvPr>
            <p:ph sz="quarter" idx="10"/>
          </p:nvPr>
        </p:nvSpPr>
        <p:spPr>
          <a:xfrm>
            <a:off x="3889094" y="1868556"/>
            <a:ext cx="7388506" cy="3402496"/>
          </a:xfrm>
        </p:spPr>
        <p:txBody>
          <a:bodyPr/>
          <a:lstStyle/>
          <a:p>
            <a:pPr eaLnBrk="1" hangingPunct="1">
              <a:lnSpc>
                <a:spcPct val="90000"/>
              </a:lnSpc>
            </a:pPr>
            <a:endParaRPr lang="en-US" dirty="0"/>
          </a:p>
          <a:p>
            <a:pPr eaLnBrk="1" hangingPunct="1">
              <a:lnSpc>
                <a:spcPct val="90000"/>
              </a:lnSpc>
            </a:pPr>
            <a:r>
              <a:rPr lang="en-US" dirty="0"/>
              <a:t>Parents are not the enemy. </a:t>
            </a:r>
          </a:p>
          <a:p>
            <a:pPr eaLnBrk="1" hangingPunct="1">
              <a:lnSpc>
                <a:spcPct val="90000"/>
              </a:lnSpc>
            </a:pPr>
            <a:r>
              <a:rPr lang="en-US" dirty="0"/>
              <a:t>Parents are experiencing their own adjustment to their child’s adolescence. </a:t>
            </a:r>
          </a:p>
          <a:p>
            <a:pPr eaLnBrk="1" hangingPunct="1">
              <a:lnSpc>
                <a:spcPct val="90000"/>
              </a:lnSpc>
            </a:pPr>
            <a:r>
              <a:rPr lang="en-US" dirty="0"/>
              <a:t>Providers have an opportunity to educate parents about the need for confidentiality in the provider-patient encounter.</a:t>
            </a:r>
          </a:p>
        </p:txBody>
      </p:sp>
    </p:spTree>
    <p:extLst>
      <p:ext uri="{BB962C8B-B14F-4D97-AF65-F5344CB8AC3E}">
        <p14:creationId xmlns:p14="http://schemas.microsoft.com/office/powerpoint/2010/main" val="2679734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252918" y="1123837"/>
            <a:ext cx="3219151" cy="4601183"/>
          </a:xfrm>
        </p:spPr>
        <p:txBody>
          <a:bodyPr>
            <a:normAutofit/>
          </a:bodyPr>
          <a:lstStyle/>
          <a:p>
            <a:pPr eaLnBrk="1" hangingPunct="1"/>
            <a:r>
              <a:rPr lang="en-US" dirty="0"/>
              <a:t>Discuss Confidentiality in Advance</a:t>
            </a:r>
          </a:p>
        </p:txBody>
      </p:sp>
      <p:sp>
        <p:nvSpPr>
          <p:cNvPr id="344067" name="Rectangle 3"/>
          <p:cNvSpPr>
            <a:spLocks noGrp="1" noChangeArrowheads="1"/>
          </p:cNvSpPr>
          <p:nvPr>
            <p:ph sz="quarter" idx="10"/>
          </p:nvPr>
        </p:nvSpPr>
        <p:spPr>
          <a:xfrm>
            <a:off x="3849338" y="1123837"/>
            <a:ext cx="7388506" cy="4267200"/>
          </a:xfrm>
        </p:spPr>
        <p:txBody>
          <a:bodyPr/>
          <a:lstStyle/>
          <a:p>
            <a:pPr eaLnBrk="1" hangingPunct="1">
              <a:lnSpc>
                <a:spcPct val="100000"/>
              </a:lnSpc>
              <a:spcBef>
                <a:spcPct val="50000"/>
              </a:spcBef>
            </a:pPr>
            <a:endParaRPr lang="en-US" dirty="0">
              <a:cs typeface="Times New Roman" pitchFamily="18" charset="0"/>
            </a:endParaRPr>
          </a:p>
          <a:p>
            <a:pPr eaLnBrk="1" hangingPunct="1">
              <a:lnSpc>
                <a:spcPct val="100000"/>
              </a:lnSpc>
              <a:spcBef>
                <a:spcPct val="50000"/>
              </a:spcBef>
            </a:pPr>
            <a:r>
              <a:rPr lang="en-US" dirty="0">
                <a:cs typeface="Times New Roman" pitchFamily="18" charset="0"/>
              </a:rPr>
              <a:t>Inform parents about the confidentiality policy up front before a visit.</a:t>
            </a:r>
          </a:p>
          <a:p>
            <a:pPr lvl="1" eaLnBrk="1" hangingPunct="1">
              <a:lnSpc>
                <a:spcPct val="100000"/>
              </a:lnSpc>
              <a:spcBef>
                <a:spcPct val="50000"/>
              </a:spcBef>
            </a:pPr>
            <a:r>
              <a:rPr lang="en-US" dirty="0">
                <a:cs typeface="Times New Roman" pitchFamily="18" charset="0"/>
              </a:rPr>
              <a:t>Send a letter home:</a:t>
            </a:r>
          </a:p>
          <a:p>
            <a:pPr lvl="2" eaLnBrk="1" hangingPunct="1">
              <a:lnSpc>
                <a:spcPct val="100000"/>
              </a:lnSpc>
              <a:spcBef>
                <a:spcPct val="50000"/>
              </a:spcBef>
            </a:pPr>
            <a:r>
              <a:rPr lang="en-US" dirty="0">
                <a:cs typeface="Times New Roman" pitchFamily="18" charset="0"/>
              </a:rPr>
              <a:t>Detail when parent will or will not be included in the clinical visit.</a:t>
            </a:r>
          </a:p>
          <a:p>
            <a:pPr lvl="2" eaLnBrk="1" hangingPunct="1">
              <a:lnSpc>
                <a:spcPct val="100000"/>
              </a:lnSpc>
              <a:spcBef>
                <a:spcPct val="50000"/>
              </a:spcBef>
            </a:pPr>
            <a:r>
              <a:rPr lang="en-US" dirty="0">
                <a:cs typeface="Times New Roman" pitchFamily="18" charset="0"/>
              </a:rPr>
              <a:t>Discuss billing issues (e.g., routine STI testing, etc.).</a:t>
            </a:r>
          </a:p>
          <a:p>
            <a:pPr lvl="1" eaLnBrk="1" hangingPunct="1">
              <a:lnSpc>
                <a:spcPct val="100000"/>
              </a:lnSpc>
              <a:spcBef>
                <a:spcPct val="50000"/>
              </a:spcBef>
            </a:pPr>
            <a:r>
              <a:rPr lang="en-US" dirty="0">
                <a:cs typeface="Times New Roman" pitchFamily="18" charset="0"/>
              </a:rPr>
              <a:t>Display materials discussing importance of doctor/patient confidentiality.</a:t>
            </a:r>
          </a:p>
        </p:txBody>
      </p:sp>
    </p:spTree>
    <p:extLst>
      <p:ext uri="{BB962C8B-B14F-4D97-AF65-F5344CB8AC3E}">
        <p14:creationId xmlns:p14="http://schemas.microsoft.com/office/powerpoint/2010/main" val="720013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2765" y="-185530"/>
            <a:ext cx="12854608" cy="7315200"/>
          </a:xfrm>
          <a:prstGeom prst="rect">
            <a:avLst/>
          </a:prstGeom>
          <a:gradFill flip="none" rotWithShape="1">
            <a:gsLst>
              <a:gs pos="0">
                <a:schemeClr val="accent1">
                  <a:lumMod val="100000"/>
                </a:schemeClr>
              </a:gs>
              <a:gs pos="100000">
                <a:schemeClr val="accent1">
                  <a:lumMod val="60000"/>
                  <a:lumOff val="4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2800" b="1" dirty="0">
              <a:solidFill>
                <a:srgbClr val="000000"/>
              </a:solidFill>
              <a:latin typeface="Arial" charset="0"/>
              <a:ea typeface="Arial" charset="0"/>
              <a:cs typeface="Arial" charset="0"/>
            </a:endParaRPr>
          </a:p>
        </p:txBody>
      </p:sp>
      <p:sp>
        <p:nvSpPr>
          <p:cNvPr id="36866" name="Text Box 4"/>
          <p:cNvSpPr txBox="1">
            <a:spLocks noChangeArrowheads="1"/>
          </p:cNvSpPr>
          <p:nvPr/>
        </p:nvSpPr>
        <p:spPr bwMode="auto">
          <a:xfrm>
            <a:off x="2311019" y="2611832"/>
            <a:ext cx="8047037" cy="3981587"/>
          </a:xfrm>
          <a:prstGeom prst="rect">
            <a:avLst/>
          </a:prstGeom>
          <a:noFill/>
          <a:ln w="57150" cmpd="thinThick">
            <a:noFill/>
            <a:miter lim="800000"/>
            <a:headEnd/>
            <a:tailEnd/>
          </a:ln>
        </p:spPr>
        <p:txBody>
          <a:bodyPr/>
          <a:lstStyle/>
          <a:p>
            <a:pPr algn="ctr" eaLnBrk="0" hangingPunct="0"/>
            <a:endParaRPr lang="en-US" sz="2000" b="1" dirty="0">
              <a:solidFill>
                <a:schemeClr val="bg1"/>
              </a:solidFill>
              <a:latin typeface="Arial" charset="0"/>
              <a:ea typeface="Arial" charset="0"/>
              <a:cs typeface="Arial" charset="0"/>
            </a:endParaRPr>
          </a:p>
          <a:p>
            <a:pPr algn="ctr" eaLnBrk="0" hangingPunct="0"/>
            <a:r>
              <a:rPr lang="en-US" sz="2600" b="1" dirty="0">
                <a:solidFill>
                  <a:schemeClr val="bg1"/>
                </a:solidFill>
                <a:latin typeface="Arial" charset="0"/>
                <a:ea typeface="Arial" charset="0"/>
                <a:cs typeface="Arial" charset="0"/>
              </a:rPr>
              <a:t>Our discussions with you are private. We hope that you feel free to talk openly with us about yourself and your health. Information is not shared with other people unless we are concerned that someone is in danger.</a:t>
            </a:r>
          </a:p>
          <a:p>
            <a:pPr algn="ctr" eaLnBrk="0" hangingPunct="0"/>
            <a:endParaRPr lang="en-US" sz="1700" b="1" i="1" dirty="0">
              <a:solidFill>
                <a:schemeClr val="bg1"/>
              </a:solidFill>
              <a:latin typeface="Arial" charset="0"/>
              <a:ea typeface="Arial" charset="0"/>
              <a:cs typeface="Arial" charset="0"/>
            </a:endParaRPr>
          </a:p>
          <a:p>
            <a:pPr lvl="1" eaLnBrk="0" hangingPunct="0"/>
            <a:r>
              <a:rPr lang="en-US" sz="1700" b="1" dirty="0">
                <a:solidFill>
                  <a:schemeClr val="bg1"/>
                </a:solidFill>
                <a:latin typeface="Arial" charset="0"/>
                <a:ea typeface="Arial" charset="0"/>
                <a:cs typeface="Arial" charset="0"/>
              </a:rPr>
              <a:t> </a:t>
            </a:r>
          </a:p>
          <a:p>
            <a:pPr eaLnBrk="0" hangingPunct="0"/>
            <a:endParaRPr lang="en-US" dirty="0">
              <a:solidFill>
                <a:schemeClr val="bg1"/>
              </a:solidFill>
              <a:latin typeface="Arial" charset="0"/>
              <a:ea typeface="Arial" charset="0"/>
              <a:cs typeface="Arial" charset="0"/>
            </a:endParaRPr>
          </a:p>
        </p:txBody>
      </p:sp>
      <p:sp>
        <p:nvSpPr>
          <p:cNvPr id="36867" name="Text Box 5"/>
          <p:cNvSpPr txBox="1">
            <a:spLocks noChangeArrowheads="1"/>
          </p:cNvSpPr>
          <p:nvPr/>
        </p:nvSpPr>
        <p:spPr bwMode="auto">
          <a:xfrm>
            <a:off x="4028459" y="5675066"/>
            <a:ext cx="4612160" cy="276999"/>
          </a:xfrm>
          <a:prstGeom prst="rect">
            <a:avLst/>
          </a:prstGeom>
          <a:noFill/>
          <a:ln w="9525">
            <a:noFill/>
            <a:miter lim="800000"/>
            <a:headEnd/>
            <a:tailEnd/>
          </a:ln>
        </p:spPr>
        <p:txBody>
          <a:bodyPr wrap="none">
            <a:spAutoFit/>
          </a:bodyPr>
          <a:lstStyle/>
          <a:p>
            <a:pPr algn="ctr" eaLnBrk="0" hangingPunct="0"/>
            <a:r>
              <a:rPr lang="en-US" sz="1200" dirty="0">
                <a:solidFill>
                  <a:schemeClr val="bg1"/>
                </a:solidFill>
                <a:latin typeface="Arial" charset="0"/>
                <a:ea typeface="Arial" charset="0"/>
                <a:cs typeface="Arial" charset="0"/>
              </a:rPr>
              <a:t>Sample statement developed by URMC Department of Pediatrics</a:t>
            </a:r>
          </a:p>
        </p:txBody>
      </p:sp>
      <p:sp>
        <p:nvSpPr>
          <p:cNvPr id="3" name="TextBox 2"/>
          <p:cNvSpPr txBox="1"/>
          <p:nvPr/>
        </p:nvSpPr>
        <p:spPr>
          <a:xfrm>
            <a:off x="-92765" y="1239052"/>
            <a:ext cx="12854607" cy="1938992"/>
          </a:xfrm>
          <a:prstGeom prst="rect">
            <a:avLst/>
          </a:prstGeom>
          <a:noFill/>
        </p:spPr>
        <p:txBody>
          <a:bodyPr wrap="square" rtlCol="0">
            <a:spAutoFit/>
          </a:bodyPr>
          <a:lstStyle/>
          <a:p>
            <a:pPr algn="ctr"/>
            <a:r>
              <a:rPr lang="en-US" sz="6000" b="1" dirty="0">
                <a:solidFill>
                  <a:schemeClr val="bg1">
                    <a:alpha val="65000"/>
                  </a:schemeClr>
                </a:solidFill>
                <a:latin typeface="Times New Roman" charset="0"/>
                <a:ea typeface="Times New Roman" charset="0"/>
                <a:cs typeface="Times New Roman" charset="0"/>
              </a:rPr>
              <a:t>Our Policy on Confidentiality</a:t>
            </a:r>
          </a:p>
          <a:p>
            <a:pPr algn="ctr"/>
            <a:r>
              <a:rPr lang="en-US" sz="6000" dirty="0">
                <a:solidFill>
                  <a:schemeClr val="bg1">
                    <a:alpha val="65000"/>
                  </a:schemeClr>
                </a:solidFill>
                <a:latin typeface="Times New Roman" charset="0"/>
                <a:ea typeface="Times New Roman" charset="0"/>
                <a:cs typeface="Times New Roman"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Rot="1" noChangeArrowheads="1"/>
          </p:cNvSpPr>
          <p:nvPr>
            <p:ph type="title"/>
          </p:nvPr>
        </p:nvSpPr>
        <p:spPr>
          <a:xfrm>
            <a:off x="252919" y="1123837"/>
            <a:ext cx="3139638" cy="4601183"/>
          </a:xfrm>
        </p:spPr>
        <p:txBody>
          <a:bodyPr>
            <a:normAutofit/>
          </a:bodyPr>
          <a:lstStyle/>
          <a:p>
            <a:pPr eaLnBrk="1" hangingPunct="1"/>
            <a:r>
              <a:rPr lang="en-US" sz="4400"/>
              <a:t>Develop Referral Network</a:t>
            </a:r>
          </a:p>
        </p:txBody>
      </p:sp>
      <p:sp>
        <p:nvSpPr>
          <p:cNvPr id="39940" name="Rectangle 3"/>
          <p:cNvSpPr>
            <a:spLocks noGrp="1" noChangeArrowheads="1"/>
          </p:cNvSpPr>
          <p:nvPr>
            <p:ph sz="quarter" idx="10"/>
          </p:nvPr>
        </p:nvSpPr>
        <p:spPr/>
        <p:txBody>
          <a:bodyPr/>
          <a:lstStyle/>
          <a:p>
            <a:pPr eaLnBrk="1" hangingPunct="1"/>
            <a:endParaRPr lang="en-US" dirty="0"/>
          </a:p>
          <a:p>
            <a:pPr eaLnBrk="1" hangingPunct="1"/>
            <a:r>
              <a:rPr lang="en-US" dirty="0"/>
              <a:t>Social worker</a:t>
            </a:r>
          </a:p>
          <a:p>
            <a:pPr eaLnBrk="1" hangingPunct="1"/>
            <a:r>
              <a:rPr lang="en-US" dirty="0"/>
              <a:t>Nutritionist</a:t>
            </a:r>
          </a:p>
          <a:p>
            <a:pPr eaLnBrk="1" hangingPunct="1"/>
            <a:r>
              <a:rPr lang="en-US" dirty="0"/>
              <a:t>Psychologist or counselor</a:t>
            </a:r>
          </a:p>
          <a:p>
            <a:pPr eaLnBrk="1" hangingPunct="1"/>
            <a:r>
              <a:rPr lang="en-US" dirty="0"/>
              <a:t>Abortion, adoption, and prenatal care services</a:t>
            </a:r>
          </a:p>
          <a:p>
            <a:pPr eaLnBrk="1" hangingPunct="1"/>
            <a:r>
              <a:rPr lang="en-US" dirty="0"/>
              <a:t>STD clinics</a:t>
            </a:r>
          </a:p>
          <a:p>
            <a:pPr eaLnBrk="1" hangingPunct="1"/>
            <a:r>
              <a:rPr lang="en-US" dirty="0"/>
              <a:t>Department of Health clinics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rrowheads="1"/>
          </p:cNvSpPr>
          <p:nvPr>
            <p:ph type="title"/>
          </p:nvPr>
        </p:nvSpPr>
        <p:spPr/>
        <p:txBody>
          <a:bodyPr/>
          <a:lstStyle/>
          <a:p>
            <a:pPr eaLnBrk="1" hangingPunct="1"/>
            <a:r>
              <a:rPr lang="en-US"/>
              <a:t>Objectives</a:t>
            </a:r>
          </a:p>
        </p:txBody>
      </p:sp>
      <p:sp>
        <p:nvSpPr>
          <p:cNvPr id="24579" name="Rectangle 3"/>
          <p:cNvSpPr>
            <a:spLocks noGrp="1" noChangeArrowheads="1"/>
          </p:cNvSpPr>
          <p:nvPr>
            <p:ph sz="quarter" idx="10"/>
          </p:nvPr>
        </p:nvSpPr>
        <p:spPr/>
        <p:txBody>
          <a:bodyPr>
            <a:normAutofit/>
          </a:bodyPr>
          <a:lstStyle/>
          <a:p>
            <a:pPr lvl="1" eaLnBrk="1" hangingPunct="1"/>
            <a:endParaRPr lang="en-US" sz="2000" dirty="0"/>
          </a:p>
          <a:p>
            <a:r>
              <a:rPr lang="en-US" dirty="0"/>
              <a:t>Identify three key barriers to health care access faced by adolescents.</a:t>
            </a:r>
          </a:p>
          <a:p>
            <a:r>
              <a:rPr lang="en-US" dirty="0"/>
              <a:t>Describe three elements of adolescent-friendly health services.</a:t>
            </a:r>
          </a:p>
          <a:p>
            <a:r>
              <a:rPr lang="en-US" dirty="0"/>
              <a:t>Utilize the HEEADSSS model of patient interviewing.</a:t>
            </a:r>
          </a:p>
          <a:p>
            <a:pPr lvl="1" eaLnBrk="1" hangingPunct="1"/>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1" name="Rectangle 2"/>
          <p:cNvSpPr>
            <a:spLocks noGrp="1" noRot="1" noChangeArrowheads="1"/>
          </p:cNvSpPr>
          <p:nvPr>
            <p:ph type="title"/>
          </p:nvPr>
        </p:nvSpPr>
        <p:spPr>
          <a:xfrm>
            <a:off x="351183" y="2965175"/>
            <a:ext cx="2630556" cy="914400"/>
          </a:xfrm>
        </p:spPr>
        <p:txBody>
          <a:bodyPr>
            <a:normAutofit/>
          </a:bodyPr>
          <a:lstStyle/>
          <a:p>
            <a:pPr eaLnBrk="1" hangingPunct="1"/>
            <a:r>
              <a:rPr lang="en-US" sz="4400" dirty="0"/>
              <a:t>Case 1</a:t>
            </a:r>
          </a:p>
        </p:txBody>
      </p:sp>
      <p:sp>
        <p:nvSpPr>
          <p:cNvPr id="90115" name="Rectangle 3"/>
          <p:cNvSpPr>
            <a:spLocks noGrp="1" noChangeArrowheads="1"/>
          </p:cNvSpPr>
          <p:nvPr>
            <p:ph sz="quarter" idx="10"/>
          </p:nvPr>
        </p:nvSpPr>
        <p:spPr>
          <a:xfrm>
            <a:off x="3809581" y="1169505"/>
            <a:ext cx="7388506" cy="4267200"/>
          </a:xfrm>
        </p:spPr>
        <p:txBody>
          <a:bodyPr/>
          <a:lstStyle/>
          <a:p>
            <a:pPr marL="0" indent="0">
              <a:buNone/>
            </a:pPr>
            <a:endParaRPr lang="en-US" dirty="0"/>
          </a:p>
          <a:p>
            <a:pPr marL="0" indent="0">
              <a:buNone/>
            </a:pPr>
            <a:r>
              <a:rPr lang="en-US" dirty="0"/>
              <a:t>You have recently accepted a new position as practitioner at a pediatric office. The clinic sees a small population of adolescents but wishes to expand its efforts with this population.</a:t>
            </a:r>
          </a:p>
          <a:p>
            <a:pPr marL="0" indent="0">
              <a:buNone/>
            </a:pPr>
            <a:endParaRPr lang="en-US" dirty="0"/>
          </a:p>
          <a:p>
            <a:pPr marL="0" indent="0"/>
            <a:r>
              <a:rPr lang="en-US" dirty="0"/>
              <a:t> What are some initial steps that you take to ensure that your office is adolescent friendly? </a:t>
            </a:r>
          </a:p>
        </p:txBody>
      </p:sp>
    </p:spTree>
    <p:extLst>
      <p:ext uri="{BB962C8B-B14F-4D97-AF65-F5344CB8AC3E}">
        <p14:creationId xmlns:p14="http://schemas.microsoft.com/office/powerpoint/2010/main" val="418832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759200" y="4064811"/>
            <a:ext cx="7306197" cy="990600"/>
          </a:xfrm>
        </p:spPr>
        <p:txBody>
          <a:bodyPr/>
          <a:lstStyle/>
          <a:p>
            <a:r>
              <a:rPr lang="en-US" dirty="0"/>
              <a:t>The Clinical </a:t>
            </a:r>
          </a:p>
          <a:p>
            <a:r>
              <a:rPr lang="en-US" dirty="0"/>
              <a:t>Interview</a:t>
            </a:r>
          </a:p>
        </p:txBody>
      </p:sp>
      <p:sp>
        <p:nvSpPr>
          <p:cNvPr id="6" name="Text Placeholder 5"/>
          <p:cNvSpPr>
            <a:spLocks noGrp="1"/>
          </p:cNvSpPr>
          <p:nvPr>
            <p:ph type="body" sz="quarter" idx="12"/>
          </p:nvPr>
        </p:nvSpPr>
        <p:spPr>
          <a:xfrm>
            <a:off x="3759200" y="5347629"/>
            <a:ext cx="5689600" cy="838200"/>
          </a:xfrm>
        </p:spPr>
        <p:txBody>
          <a:bodyPr/>
          <a:lstStyle/>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Rot="1" noChangeArrowheads="1"/>
          </p:cNvSpPr>
          <p:nvPr>
            <p:ph type="title"/>
          </p:nvPr>
        </p:nvSpPr>
        <p:spPr>
          <a:xfrm>
            <a:off x="92765" y="2971800"/>
            <a:ext cx="8229600" cy="914400"/>
          </a:xfrm>
        </p:spPr>
        <p:txBody>
          <a:bodyPr>
            <a:noAutofit/>
          </a:bodyPr>
          <a:lstStyle/>
          <a:p>
            <a:pPr eaLnBrk="1" hangingPunct="1"/>
            <a:r>
              <a:rPr lang="en-US"/>
              <a:t>Comprehensive </a:t>
            </a:r>
            <a:br>
              <a:rPr lang="en-US"/>
            </a:br>
            <a:r>
              <a:rPr lang="en-US"/>
              <a:t>HEEADSSS</a:t>
            </a:r>
            <a:endParaRPr lang="en-US" dirty="0"/>
          </a:p>
        </p:txBody>
      </p:sp>
      <p:sp>
        <p:nvSpPr>
          <p:cNvPr id="119811" name="Rectangle 3"/>
          <p:cNvSpPr>
            <a:spLocks noGrp="1" noChangeArrowheads="1"/>
          </p:cNvSpPr>
          <p:nvPr>
            <p:ph sz="quarter" idx="10"/>
          </p:nvPr>
        </p:nvSpPr>
        <p:spPr>
          <a:xfrm>
            <a:off x="3928850" y="1295400"/>
            <a:ext cx="7388506" cy="4267200"/>
          </a:xfrm>
        </p:spPr>
        <p:txBody>
          <a:bodyPr>
            <a:normAutofit lnSpcReduction="10000"/>
          </a:bodyPr>
          <a:lstStyle/>
          <a:p>
            <a:pPr eaLnBrk="1" hangingPunct="1">
              <a:lnSpc>
                <a:spcPct val="90000"/>
              </a:lnSpc>
            </a:pPr>
            <a:r>
              <a:rPr lang="en-US" b="1" dirty="0"/>
              <a:t>H: </a:t>
            </a:r>
            <a:r>
              <a:rPr lang="en-US" dirty="0"/>
              <a:t>Home</a:t>
            </a:r>
          </a:p>
          <a:p>
            <a:pPr eaLnBrk="1" hangingPunct="1">
              <a:lnSpc>
                <a:spcPct val="90000"/>
              </a:lnSpc>
            </a:pPr>
            <a:r>
              <a:rPr lang="en-US" b="1" dirty="0"/>
              <a:t>E: </a:t>
            </a:r>
            <a:r>
              <a:rPr lang="en-US" dirty="0"/>
              <a:t>Education/Employment</a:t>
            </a:r>
          </a:p>
          <a:p>
            <a:pPr eaLnBrk="1" hangingPunct="1">
              <a:lnSpc>
                <a:spcPct val="90000"/>
              </a:lnSpc>
            </a:pPr>
            <a:r>
              <a:rPr lang="en-US" b="1" dirty="0"/>
              <a:t>E: </a:t>
            </a:r>
            <a:r>
              <a:rPr lang="en-US" dirty="0"/>
              <a:t>Eating</a:t>
            </a:r>
          </a:p>
          <a:p>
            <a:pPr eaLnBrk="1" hangingPunct="1">
              <a:lnSpc>
                <a:spcPct val="90000"/>
              </a:lnSpc>
            </a:pPr>
            <a:r>
              <a:rPr lang="en-US" b="1" dirty="0"/>
              <a:t>A: </a:t>
            </a:r>
            <a:r>
              <a:rPr lang="en-US" dirty="0"/>
              <a:t>Activities</a:t>
            </a:r>
          </a:p>
          <a:p>
            <a:pPr eaLnBrk="1" hangingPunct="1">
              <a:lnSpc>
                <a:spcPct val="90000"/>
              </a:lnSpc>
            </a:pPr>
            <a:r>
              <a:rPr lang="en-US" b="1" dirty="0"/>
              <a:t>D: </a:t>
            </a:r>
            <a:r>
              <a:rPr lang="en-US" dirty="0"/>
              <a:t>Drugs</a:t>
            </a:r>
          </a:p>
          <a:p>
            <a:pPr eaLnBrk="1" hangingPunct="1">
              <a:lnSpc>
                <a:spcPct val="90000"/>
              </a:lnSpc>
            </a:pPr>
            <a:r>
              <a:rPr lang="en-US" b="1" dirty="0"/>
              <a:t>S: </a:t>
            </a:r>
            <a:r>
              <a:rPr lang="en-US" dirty="0"/>
              <a:t>Sexuality </a:t>
            </a:r>
          </a:p>
          <a:p>
            <a:pPr>
              <a:lnSpc>
                <a:spcPct val="90000"/>
              </a:lnSpc>
            </a:pPr>
            <a:r>
              <a:rPr lang="en-US" b="1" dirty="0"/>
              <a:t>S: </a:t>
            </a:r>
            <a:r>
              <a:rPr lang="en-US" dirty="0"/>
              <a:t>Suicide/depression</a:t>
            </a:r>
          </a:p>
          <a:p>
            <a:pPr eaLnBrk="1" hangingPunct="1">
              <a:lnSpc>
                <a:spcPct val="90000"/>
              </a:lnSpc>
            </a:pPr>
            <a:r>
              <a:rPr lang="en-US" b="1" dirty="0"/>
              <a:t>S: </a:t>
            </a:r>
            <a:r>
              <a:rPr lang="en-US" dirty="0"/>
              <a:t>Safety</a:t>
            </a:r>
          </a:p>
          <a:p>
            <a:pPr eaLnBrk="1" hangingPunct="1">
              <a:lnSpc>
                <a:spcPct val="90000"/>
              </a:lnSpc>
            </a:pPr>
            <a:r>
              <a:rPr lang="en-US" dirty="0"/>
              <a:t>*Additional questions: </a:t>
            </a:r>
          </a:p>
          <a:p>
            <a:pPr lvl="1" eaLnBrk="1" hangingPunct="1">
              <a:lnSpc>
                <a:spcPct val="90000"/>
              </a:lnSpc>
            </a:pPr>
            <a:r>
              <a:rPr lang="en-US" dirty="0"/>
              <a:t>Strengths, Spirituality</a:t>
            </a:r>
          </a:p>
        </p:txBody>
      </p:sp>
      <p:sp>
        <p:nvSpPr>
          <p:cNvPr id="5" name="TextBox 4"/>
          <p:cNvSpPr txBox="1"/>
          <p:nvPr/>
        </p:nvSpPr>
        <p:spPr>
          <a:xfrm>
            <a:off x="3928850" y="5740015"/>
            <a:ext cx="5209183" cy="276999"/>
          </a:xfrm>
          <a:prstGeom prst="rect">
            <a:avLst/>
          </a:prstGeom>
          <a:noFill/>
        </p:spPr>
        <p:txBody>
          <a:bodyPr wrap="none" rtlCol="0">
            <a:spAutoFit/>
          </a:bodyPr>
          <a:lstStyle/>
          <a:p>
            <a:r>
              <a:rPr lang="en-US" sz="1200" dirty="0">
                <a:latin typeface="Arial" charset="0"/>
                <a:ea typeface="Arial" charset="0"/>
                <a:cs typeface="Arial" charset="0"/>
              </a:rPr>
              <a:t>Klein DA, </a:t>
            </a:r>
            <a:r>
              <a:rPr lang="en-US" sz="1200" dirty="0" err="1">
                <a:latin typeface="Arial" charset="0"/>
                <a:ea typeface="Arial" charset="0"/>
                <a:cs typeface="Arial" charset="0"/>
              </a:rPr>
              <a:t>Goldenring</a:t>
            </a:r>
            <a:r>
              <a:rPr lang="en-US" sz="1200" dirty="0">
                <a:latin typeface="Arial" charset="0"/>
                <a:ea typeface="Arial" charset="0"/>
                <a:cs typeface="Arial" charset="0"/>
              </a:rPr>
              <a:t> JM &amp; Adelman WP. </a:t>
            </a:r>
            <a:r>
              <a:rPr lang="en-US" sz="1200" i="1" dirty="0">
                <a:latin typeface="Arial" charset="0"/>
                <a:ea typeface="Arial" charset="0"/>
                <a:cs typeface="Arial" charset="0"/>
              </a:rPr>
              <a:t>Contemporary Pediatrics</a:t>
            </a:r>
            <a:r>
              <a:rPr lang="en-US" sz="1200" dirty="0">
                <a:latin typeface="Arial" charset="0"/>
                <a:ea typeface="Arial" charset="0"/>
                <a:cs typeface="Arial" charset="0"/>
              </a:rPr>
              <a:t>. 2014.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152400" y="2971800"/>
            <a:ext cx="3200400" cy="914400"/>
          </a:xfrm>
        </p:spPr>
        <p:txBody>
          <a:bodyPr/>
          <a:lstStyle/>
          <a:p>
            <a:r>
              <a:rPr lang="en-US" altLang="en-US" dirty="0"/>
              <a:t>S</a:t>
            </a:r>
            <a:r>
              <a:rPr altLang="en-US" dirty="0"/>
              <a:t>HEEADSSS</a:t>
            </a:r>
          </a:p>
        </p:txBody>
      </p:sp>
      <p:sp>
        <p:nvSpPr>
          <p:cNvPr id="410627" name="Rectangle 3"/>
          <p:cNvSpPr>
            <a:spLocks noGrp="1" noChangeArrowheads="1"/>
          </p:cNvSpPr>
          <p:nvPr>
            <p:ph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r>
              <a:rPr lang="en-US" altLang="en-US" b="1" dirty="0"/>
              <a:t>S: Strengths/Spirituality </a:t>
            </a:r>
          </a:p>
          <a:p>
            <a:r>
              <a:rPr altLang="en-US" dirty="0"/>
              <a:t>H: Home</a:t>
            </a:r>
          </a:p>
          <a:p>
            <a:r>
              <a:rPr altLang="en-US" dirty="0"/>
              <a:t>E: Education/Employment</a:t>
            </a:r>
          </a:p>
          <a:p>
            <a:r>
              <a:rPr altLang="en-US" dirty="0"/>
              <a:t>E: Eating</a:t>
            </a:r>
          </a:p>
          <a:p>
            <a:r>
              <a:rPr altLang="en-US" dirty="0"/>
              <a:t>A: Activities</a:t>
            </a:r>
          </a:p>
          <a:p>
            <a:r>
              <a:rPr altLang="en-US" dirty="0">
                <a:solidFill>
                  <a:schemeClr val="tx2"/>
                </a:solidFill>
              </a:rPr>
              <a:t>D: Drugs</a:t>
            </a:r>
          </a:p>
          <a:p>
            <a:r>
              <a:rPr altLang="en-US" dirty="0">
                <a:solidFill>
                  <a:schemeClr val="tx2"/>
                </a:solidFill>
              </a:rPr>
              <a:t>S: Sexuality </a:t>
            </a:r>
          </a:p>
          <a:p>
            <a:r>
              <a:rPr lang="en-US" altLang="en-US" dirty="0">
                <a:solidFill>
                  <a:schemeClr val="tx2"/>
                </a:solidFill>
              </a:rPr>
              <a:t>S: Suicide/depression</a:t>
            </a:r>
          </a:p>
          <a:p>
            <a:r>
              <a:rPr altLang="en-US" dirty="0">
                <a:solidFill>
                  <a:schemeClr val="tx2"/>
                </a:solidFill>
              </a:rPr>
              <a:t>S: Safety</a:t>
            </a:r>
          </a:p>
        </p:txBody>
      </p:sp>
      <p:sp>
        <p:nvSpPr>
          <p:cNvPr id="2" name="TextBox 1"/>
          <p:cNvSpPr txBox="1"/>
          <p:nvPr/>
        </p:nvSpPr>
        <p:spPr>
          <a:xfrm>
            <a:off x="3889094" y="5424100"/>
            <a:ext cx="5209183" cy="276999"/>
          </a:xfrm>
          <a:prstGeom prst="rect">
            <a:avLst/>
          </a:prstGeom>
          <a:noFill/>
        </p:spPr>
        <p:txBody>
          <a:bodyPr wrap="none" rtlCol="0">
            <a:spAutoFit/>
          </a:bodyPr>
          <a:lstStyle/>
          <a:p>
            <a:r>
              <a:rPr lang="en-US" sz="1200" dirty="0">
                <a:latin typeface="Arial" charset="0"/>
                <a:ea typeface="Arial" charset="0"/>
                <a:cs typeface="Arial" charset="0"/>
              </a:rPr>
              <a:t>Klein DA, </a:t>
            </a:r>
            <a:r>
              <a:rPr lang="en-US" sz="1200" dirty="0" err="1">
                <a:latin typeface="Arial" charset="0"/>
                <a:ea typeface="Arial" charset="0"/>
                <a:cs typeface="Arial" charset="0"/>
              </a:rPr>
              <a:t>Goldenring</a:t>
            </a:r>
            <a:r>
              <a:rPr lang="en-US" sz="1200" dirty="0">
                <a:latin typeface="Arial" charset="0"/>
                <a:ea typeface="Arial" charset="0"/>
                <a:cs typeface="Arial" charset="0"/>
              </a:rPr>
              <a:t> JM &amp; Adelman WP. </a:t>
            </a:r>
            <a:r>
              <a:rPr lang="en-US" sz="1200" i="1" dirty="0">
                <a:latin typeface="Arial" charset="0"/>
                <a:ea typeface="Arial" charset="0"/>
                <a:cs typeface="Arial" charset="0"/>
              </a:rPr>
              <a:t>Contemporary Pediatrics</a:t>
            </a:r>
            <a:r>
              <a:rPr lang="en-US" sz="1200" dirty="0">
                <a:latin typeface="Arial" charset="0"/>
                <a:ea typeface="Arial" charset="0"/>
                <a:cs typeface="Arial" charset="0"/>
              </a:rPr>
              <a:t>. 2014. </a:t>
            </a:r>
          </a:p>
        </p:txBody>
      </p:sp>
    </p:spTree>
    <p:extLst>
      <p:ext uri="{BB962C8B-B14F-4D97-AF65-F5344CB8AC3E}">
        <p14:creationId xmlns:p14="http://schemas.microsoft.com/office/powerpoint/2010/main" val="3852235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9094" y="991315"/>
            <a:ext cx="6359916" cy="943502"/>
          </a:xfrm>
        </p:spPr>
        <p:txBody>
          <a:bodyPr/>
          <a:lstStyle/>
          <a:p>
            <a:r>
              <a:rPr lang="en-US" dirty="0">
                <a:solidFill>
                  <a:schemeClr val="accent1"/>
                </a:solidFill>
              </a:rPr>
              <a:t>Strengths-Based Approach</a:t>
            </a:r>
          </a:p>
        </p:txBody>
      </p:sp>
      <p:sp>
        <p:nvSpPr>
          <p:cNvPr id="3" name="Content Placeholder 2"/>
          <p:cNvSpPr>
            <a:spLocks noGrp="1"/>
          </p:cNvSpPr>
          <p:nvPr>
            <p:ph sz="quarter" idx="10"/>
          </p:nvPr>
        </p:nvSpPr>
        <p:spPr>
          <a:xfrm>
            <a:off x="3889094" y="1828880"/>
            <a:ext cx="6474106" cy="4267200"/>
          </a:xfrm>
        </p:spPr>
        <p:txBody>
          <a:bodyPr>
            <a:noAutofit/>
          </a:bodyPr>
          <a:lstStyle/>
          <a:p>
            <a:r>
              <a:rPr lang="en-US" dirty="0"/>
              <a:t>Identify strengths early and praise</a:t>
            </a:r>
          </a:p>
          <a:p>
            <a:r>
              <a:rPr lang="en-US" dirty="0"/>
              <a:t>Look for examples of past difficulties that your patient has successfully overcome</a:t>
            </a:r>
          </a:p>
          <a:p>
            <a:r>
              <a:rPr lang="en-US" dirty="0"/>
              <a:t>Use reflective listening and pause</a:t>
            </a:r>
          </a:p>
          <a:p>
            <a:r>
              <a:rPr lang="en-US" dirty="0"/>
              <a:t>Create a comfortable, trusting, nonjudgmental setting</a:t>
            </a:r>
          </a:p>
          <a:p>
            <a:r>
              <a:rPr lang="en-US" dirty="0"/>
              <a:t>Share your concerns</a:t>
            </a:r>
          </a:p>
          <a:p>
            <a:endParaRPr lang="en-US" sz="2800" dirty="0"/>
          </a:p>
        </p:txBody>
      </p:sp>
    </p:spTree>
    <p:extLst>
      <p:ext uri="{BB962C8B-B14F-4D97-AF65-F5344CB8AC3E}">
        <p14:creationId xmlns:p14="http://schemas.microsoft.com/office/powerpoint/2010/main" val="98002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5" name="Rectangle 2"/>
          <p:cNvSpPr>
            <a:spLocks noGrp="1" noRot="1" noChangeArrowheads="1"/>
          </p:cNvSpPr>
          <p:nvPr>
            <p:ph type="title"/>
          </p:nvPr>
        </p:nvSpPr>
        <p:spPr>
          <a:xfrm>
            <a:off x="430696" y="2971800"/>
            <a:ext cx="2895600" cy="914400"/>
          </a:xfrm>
        </p:spPr>
        <p:txBody>
          <a:bodyPr/>
          <a:lstStyle/>
          <a:p>
            <a:pPr eaLnBrk="1" hangingPunct="1"/>
            <a:r>
              <a:rPr lang="en-US"/>
              <a:t>Spirituality*</a:t>
            </a:r>
          </a:p>
        </p:txBody>
      </p:sp>
      <p:sp>
        <p:nvSpPr>
          <p:cNvPr id="87043" name="Rectangle 3"/>
          <p:cNvSpPr>
            <a:spLocks noGrp="1" noChangeArrowheads="1"/>
          </p:cNvSpPr>
          <p:nvPr>
            <p:ph sz="quarter" idx="10"/>
          </p:nvPr>
        </p:nvSpPr>
        <p:spPr>
          <a:xfrm>
            <a:off x="3783076" y="1752600"/>
            <a:ext cx="5268158" cy="4267200"/>
          </a:xfrm>
        </p:spPr>
        <p:txBody>
          <a:bodyPr>
            <a:normAutofit/>
          </a:bodyPr>
          <a:lstStyle/>
          <a:p>
            <a:pPr eaLnBrk="1" hangingPunct="1"/>
            <a:endParaRPr lang="en-US" dirty="0">
              <a:latin typeface="Adobe Garamond Pro"/>
            </a:endParaRPr>
          </a:p>
          <a:p>
            <a:r>
              <a:rPr lang="en-US" dirty="0"/>
              <a:t>How do your beliefs influence your health and attitudes about sex and contraception? </a:t>
            </a:r>
          </a:p>
          <a:p>
            <a:r>
              <a:rPr lang="en-US" dirty="0"/>
              <a:t>How important are your spiritual beliefs in your day-to-day life?</a:t>
            </a:r>
          </a:p>
          <a:p>
            <a:r>
              <a:rPr lang="en-US" dirty="0"/>
              <a:t>How often do you participate in religious activities?</a:t>
            </a:r>
          </a:p>
          <a:p>
            <a:pPr eaLnBrk="1" hangingPunct="1"/>
            <a:r>
              <a:rPr lang="en-US" dirty="0"/>
              <a:t>What do you consider to be your religion?</a:t>
            </a:r>
          </a:p>
          <a:p>
            <a:pPr eaLnBrk="1" hangingPunct="1"/>
            <a:endParaRPr lang="en-US" dirty="0">
              <a:latin typeface="Adobe Garamond Pro"/>
            </a:endParaRPr>
          </a:p>
          <a:p>
            <a:pPr eaLnBrk="1" hangingPunct="1"/>
            <a:endParaRPr lang="en-US" dirty="0">
              <a:latin typeface="Adobe Garamond Pro"/>
            </a:endParaRPr>
          </a:p>
          <a:p>
            <a:pPr eaLnBrk="1" hangingPunct="1"/>
            <a:endParaRPr lang="en-US" dirty="0">
              <a:latin typeface="Adobe Garamond Pro"/>
            </a:endParaRPr>
          </a:p>
        </p:txBody>
      </p:sp>
      <p:pic>
        <p:nvPicPr>
          <p:cNvPr id="4" name="Picture 4" descr="bowed head"/>
          <p:cNvPicPr>
            <a:picLocks noChangeAspect="1" noChangeArrowheads="1"/>
          </p:cNvPicPr>
          <p:nvPr/>
        </p:nvPicPr>
        <p:blipFill>
          <a:blip r:embed="rId3" cstate="print"/>
          <a:srcRect/>
          <a:stretch>
            <a:fillRect/>
          </a:stretch>
        </p:blipFill>
        <p:spPr bwMode="auto">
          <a:xfrm>
            <a:off x="9157252" y="1875182"/>
            <a:ext cx="2133600" cy="3107635"/>
          </a:xfrm>
          <a:prstGeom prst="rect">
            <a:avLst/>
          </a:prstGeom>
          <a:noFill/>
          <a:ln w="9525">
            <a:noFill/>
            <a:miter lim="800000"/>
            <a:headEnd/>
            <a:tailEnd/>
          </a:ln>
        </p:spPr>
      </p:pic>
    </p:spTree>
    <p:extLst>
      <p:ext uri="{BB962C8B-B14F-4D97-AF65-F5344CB8AC3E}">
        <p14:creationId xmlns:p14="http://schemas.microsoft.com/office/powerpoint/2010/main" val="2710189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a:xfrm>
            <a:off x="3667185" y="2860548"/>
            <a:ext cx="7315200" cy="3255264"/>
          </a:xfrm>
        </p:spPr>
        <p:txBody>
          <a:bodyPr>
            <a:normAutofit/>
          </a:bodyPr>
          <a:lstStyle/>
          <a:p>
            <a:pPr eaLnBrk="1" hangingPunct="1"/>
            <a:r>
              <a:rPr lang="en-US" sz="6600" dirty="0">
                <a:solidFill>
                  <a:schemeClr val="tx2"/>
                </a:solidFill>
              </a:rPr>
              <a:t>Home</a:t>
            </a:r>
          </a:p>
        </p:txBody>
      </p:sp>
      <p:pic>
        <p:nvPicPr>
          <p:cNvPr id="43011" name="Picture 4"/>
          <p:cNvPicPr>
            <a:picLocks noChangeAspect="1" noChangeArrowheads="1"/>
          </p:cNvPicPr>
          <p:nvPr/>
        </p:nvPicPr>
        <p:blipFill>
          <a:blip r:embed="rId3" cstate="print"/>
          <a:srcRect/>
          <a:stretch>
            <a:fillRect/>
          </a:stretch>
        </p:blipFill>
        <p:spPr bwMode="auto">
          <a:xfrm>
            <a:off x="3667185" y="1497496"/>
            <a:ext cx="7919854" cy="322241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Rectangle 2"/>
          <p:cNvSpPr>
            <a:spLocks noGrp="1" noRot="1" noChangeArrowheads="1"/>
          </p:cNvSpPr>
          <p:nvPr>
            <p:ph type="title"/>
          </p:nvPr>
        </p:nvSpPr>
        <p:spPr>
          <a:xfrm>
            <a:off x="377686" y="2971800"/>
            <a:ext cx="2193236" cy="914400"/>
          </a:xfrm>
        </p:spPr>
        <p:txBody>
          <a:bodyPr/>
          <a:lstStyle/>
          <a:p>
            <a:pPr eaLnBrk="1" hangingPunct="1"/>
            <a:r>
              <a:rPr lang="en-US" dirty="0"/>
              <a:t>Home</a:t>
            </a:r>
          </a:p>
        </p:txBody>
      </p:sp>
      <p:sp>
        <p:nvSpPr>
          <p:cNvPr id="47107" name="Rectangle 3"/>
          <p:cNvSpPr>
            <a:spLocks noGrp="1" noChangeArrowheads="1"/>
          </p:cNvSpPr>
          <p:nvPr>
            <p:ph sz="quarter" idx="10"/>
          </p:nvPr>
        </p:nvSpPr>
        <p:spPr>
          <a:xfrm>
            <a:off x="3889094" y="1270000"/>
            <a:ext cx="7388506" cy="4267200"/>
          </a:xfrm>
        </p:spPr>
        <p:txBody>
          <a:bodyPr>
            <a:normAutofit/>
          </a:bodyPr>
          <a:lstStyle/>
          <a:p>
            <a:pPr eaLnBrk="1" hangingPunct="1">
              <a:lnSpc>
                <a:spcPct val="90000"/>
              </a:lnSpc>
            </a:pPr>
            <a:endParaRPr lang="en-US" b="1" dirty="0">
              <a:latin typeface="Adobe Garamond Pro"/>
            </a:endParaRPr>
          </a:p>
          <a:p>
            <a:pPr marL="0" indent="0" eaLnBrk="1" hangingPunct="1">
              <a:lnSpc>
                <a:spcPct val="90000"/>
              </a:lnSpc>
              <a:buNone/>
            </a:pPr>
            <a:r>
              <a:rPr lang="en-US" b="1" dirty="0">
                <a:cs typeface="Garamond"/>
              </a:rPr>
              <a:t>Where do you live and who lives there with you?</a:t>
            </a:r>
          </a:p>
          <a:p>
            <a:pPr eaLnBrk="1" hangingPunct="1">
              <a:lnSpc>
                <a:spcPct val="90000"/>
              </a:lnSpc>
            </a:pPr>
            <a:r>
              <a:rPr lang="en-US" sz="2000" dirty="0"/>
              <a:t>What are relationships like at home?</a:t>
            </a:r>
          </a:p>
          <a:p>
            <a:pPr eaLnBrk="1" hangingPunct="1">
              <a:lnSpc>
                <a:spcPct val="90000"/>
              </a:lnSpc>
            </a:pPr>
            <a:r>
              <a:rPr lang="en-US" sz="2000" dirty="0"/>
              <a:t>Can you talk to anyone at home about stress? Who?</a:t>
            </a:r>
          </a:p>
          <a:p>
            <a:pPr eaLnBrk="1" hangingPunct="1">
              <a:lnSpc>
                <a:spcPct val="90000"/>
              </a:lnSpc>
            </a:pPr>
            <a:r>
              <a:rPr lang="en-US" sz="2000" dirty="0"/>
              <a:t>What are the rules like at home?</a:t>
            </a:r>
          </a:p>
          <a:p>
            <a:pPr eaLnBrk="1" hangingPunct="1">
              <a:lnSpc>
                <a:spcPct val="90000"/>
              </a:lnSpc>
            </a:pPr>
            <a:r>
              <a:rPr lang="en-US" sz="2000" dirty="0"/>
              <a:t>Is there a gun in your home?</a:t>
            </a:r>
          </a:p>
          <a:p>
            <a:pPr eaLnBrk="1" hangingPunct="1">
              <a:lnSpc>
                <a:spcPct val="90000"/>
              </a:lnSpc>
            </a:pPr>
            <a:r>
              <a:rPr lang="en-US" sz="2000" dirty="0"/>
              <a:t>Ever been homeless or in shelter care?</a:t>
            </a:r>
          </a:p>
          <a:p>
            <a:pPr eaLnBrk="1" hangingPunct="1">
              <a:lnSpc>
                <a:spcPct val="90000"/>
              </a:lnSpc>
            </a:pPr>
            <a:r>
              <a:rPr lang="en-US" sz="2000" dirty="0"/>
              <a:t>Ever been in foster care or group home?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xfrm>
            <a:off x="3886200" y="2924048"/>
            <a:ext cx="7315200" cy="3255264"/>
          </a:xfrm>
        </p:spPr>
        <p:txBody>
          <a:bodyPr/>
          <a:lstStyle/>
          <a:p>
            <a:pPr eaLnBrk="1" hangingPunct="1"/>
            <a:r>
              <a:rPr lang="en-US" dirty="0">
                <a:solidFill>
                  <a:schemeClr val="tx2"/>
                </a:solidFill>
              </a:rPr>
              <a:t>Education and Employment</a:t>
            </a:r>
          </a:p>
        </p:txBody>
      </p:sp>
      <p:pic>
        <p:nvPicPr>
          <p:cNvPr id="46083" name="Picture 4" descr="Classroom-Students"/>
          <p:cNvPicPr>
            <a:picLocks noChangeAspect="1" noChangeArrowheads="1"/>
          </p:cNvPicPr>
          <p:nvPr/>
        </p:nvPicPr>
        <p:blipFill>
          <a:blip r:embed="rId3" cstate="print"/>
          <a:srcRect/>
          <a:stretch>
            <a:fillRect/>
          </a:stretch>
        </p:blipFill>
        <p:spPr bwMode="auto">
          <a:xfrm>
            <a:off x="3987799" y="748195"/>
            <a:ext cx="6431085" cy="3634961"/>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2"/>
          <p:cNvSpPr>
            <a:spLocks noGrp="1" noRot="1" noChangeArrowheads="1"/>
          </p:cNvSpPr>
          <p:nvPr>
            <p:ph type="title"/>
          </p:nvPr>
        </p:nvSpPr>
        <p:spPr>
          <a:xfrm>
            <a:off x="3889094" y="1096617"/>
            <a:ext cx="8229600" cy="914400"/>
          </a:xfrm>
        </p:spPr>
        <p:txBody>
          <a:bodyPr/>
          <a:lstStyle/>
          <a:p>
            <a:pPr eaLnBrk="1" hangingPunct="1"/>
            <a:r>
              <a:rPr lang="en-US">
                <a:solidFill>
                  <a:schemeClr val="accent1"/>
                </a:solidFill>
              </a:rPr>
              <a:t>Education</a:t>
            </a:r>
          </a:p>
        </p:txBody>
      </p:sp>
      <p:sp>
        <p:nvSpPr>
          <p:cNvPr id="50179" name="Rectangle 3"/>
          <p:cNvSpPr>
            <a:spLocks noGrp="1" noChangeArrowheads="1"/>
          </p:cNvSpPr>
          <p:nvPr>
            <p:ph sz="quarter" idx="10"/>
          </p:nvPr>
        </p:nvSpPr>
        <p:spPr/>
        <p:txBody>
          <a:bodyPr>
            <a:normAutofit/>
          </a:bodyPr>
          <a:lstStyle/>
          <a:p>
            <a:pPr eaLnBrk="1" hangingPunct="1">
              <a:lnSpc>
                <a:spcPct val="90000"/>
              </a:lnSpc>
            </a:pPr>
            <a:endParaRPr lang="en-US" dirty="0"/>
          </a:p>
          <a:p>
            <a:pPr marL="0" indent="0" eaLnBrk="1" hangingPunct="1">
              <a:lnSpc>
                <a:spcPct val="90000"/>
              </a:lnSpc>
              <a:buNone/>
            </a:pPr>
            <a:r>
              <a:rPr lang="en-US" b="1" dirty="0"/>
              <a:t>Tell me about school. </a:t>
            </a:r>
            <a:endParaRPr lang="en-US" dirty="0"/>
          </a:p>
          <a:p>
            <a:pPr eaLnBrk="1" hangingPunct="1">
              <a:lnSpc>
                <a:spcPct val="90000"/>
              </a:lnSpc>
            </a:pPr>
            <a:r>
              <a:rPr lang="en-US" sz="2200" dirty="0"/>
              <a:t>Do you feel connected to your school? Do you </a:t>
            </a:r>
            <a:br>
              <a:rPr lang="en-US" sz="2200" dirty="0"/>
            </a:br>
            <a:r>
              <a:rPr lang="en-US" sz="2200" dirty="0"/>
              <a:t>feel as if you belong?</a:t>
            </a:r>
          </a:p>
          <a:p>
            <a:pPr eaLnBrk="1" hangingPunct="1">
              <a:lnSpc>
                <a:spcPct val="90000"/>
              </a:lnSpc>
            </a:pPr>
            <a:r>
              <a:rPr lang="en-US" sz="2200" dirty="0"/>
              <a:t>How many days have you missed in the past </a:t>
            </a:r>
            <a:br>
              <a:rPr lang="en-US" sz="2200" dirty="0"/>
            </a:br>
            <a:r>
              <a:rPr lang="en-US" sz="2200" dirty="0"/>
              <a:t>year and what was the reason?</a:t>
            </a:r>
          </a:p>
          <a:p>
            <a:pPr eaLnBrk="1" hangingPunct="1">
              <a:lnSpc>
                <a:spcPct val="90000"/>
              </a:lnSpc>
            </a:pPr>
            <a:r>
              <a:rPr lang="en-US" sz="2200" dirty="0"/>
              <a:t>Have you ever had any educational setbacks? Why?</a:t>
            </a:r>
          </a:p>
          <a:p>
            <a:pPr eaLnBrk="1" hangingPunct="1">
              <a:lnSpc>
                <a:spcPct val="90000"/>
              </a:lnSpc>
            </a:pPr>
            <a:r>
              <a:rPr lang="en-US" sz="2200" dirty="0"/>
              <a:t>Have there been any recent school changes?</a:t>
            </a:r>
          </a:p>
          <a:p>
            <a:pPr eaLnBrk="1" hangingPunct="1">
              <a:lnSpc>
                <a:spcPct val="90000"/>
              </a:lnSpc>
            </a:pPr>
            <a:r>
              <a:rPr lang="en-US" sz="2200" dirty="0"/>
              <a:t>What are your educational and life goals?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750198" y="556612"/>
            <a:ext cx="8302906" cy="1847965"/>
          </a:xfrm>
        </p:spPr>
        <p:txBody>
          <a:bodyPr>
            <a:noAutofit/>
          </a:bodyPr>
          <a:lstStyle/>
          <a:p>
            <a:r>
              <a:rPr altLang="en-US" sz="3600" dirty="0">
                <a:solidFill>
                  <a:schemeClr val="accent1"/>
                </a:solidFill>
                <a:cs typeface="Arial" panose="020B0604020202020204" pitchFamily="34" charset="0"/>
              </a:rPr>
              <a:t>When </a:t>
            </a:r>
            <a:r>
              <a:rPr lang="en-US" altLang="en-US" sz="3600" dirty="0">
                <a:solidFill>
                  <a:schemeClr val="accent1"/>
                </a:solidFill>
                <a:cs typeface="Arial" panose="020B0604020202020204" pitchFamily="34" charset="0"/>
              </a:rPr>
              <a:t>D</a:t>
            </a:r>
            <a:r>
              <a:rPr altLang="en-US" sz="3600" dirty="0">
                <a:solidFill>
                  <a:schemeClr val="accent1"/>
                </a:solidFill>
                <a:cs typeface="Arial" panose="020B0604020202020204" pitchFamily="34" charset="0"/>
              </a:rPr>
              <a:t>o </a:t>
            </a:r>
            <a:r>
              <a:rPr altLang="en-US" sz="3600">
                <a:solidFill>
                  <a:schemeClr val="accent1"/>
                </a:solidFill>
                <a:cs typeface="Arial" panose="020B0604020202020204" pitchFamily="34" charset="0"/>
              </a:rPr>
              <a:t>Adolescents Seek</a:t>
            </a:r>
            <a:r>
              <a:rPr lang="en-US" altLang="en-US" sz="3600">
                <a:solidFill>
                  <a:schemeClr val="accent1"/>
                </a:solidFill>
                <a:cs typeface="Arial" panose="020B0604020202020204" pitchFamily="34" charset="0"/>
              </a:rPr>
              <a:t> </a:t>
            </a:r>
            <a:r>
              <a:rPr altLang="en-US" sz="3600">
                <a:solidFill>
                  <a:schemeClr val="accent1"/>
                </a:solidFill>
                <a:cs typeface="Arial" panose="020B0604020202020204" pitchFamily="34" charset="0"/>
              </a:rPr>
              <a:t>Sexual </a:t>
            </a:r>
            <a:r>
              <a:rPr altLang="en-US" sz="3600" dirty="0">
                <a:solidFill>
                  <a:schemeClr val="accent1"/>
                </a:solidFill>
                <a:cs typeface="Arial" panose="020B0604020202020204" pitchFamily="34" charset="0"/>
              </a:rPr>
              <a:t>and Reproductive Health (SRH) Services?</a:t>
            </a:r>
          </a:p>
        </p:txBody>
      </p:sp>
      <p:sp>
        <p:nvSpPr>
          <p:cNvPr id="21507" name="Content Placeholder 5"/>
          <p:cNvSpPr>
            <a:spLocks noGrp="1"/>
          </p:cNvSpPr>
          <p:nvPr>
            <p:ph sz="quarter" idx="10"/>
          </p:nvPr>
        </p:nvSpPr>
        <p:spPr bwMode="auto">
          <a:xfrm>
            <a:off x="3750198" y="1975018"/>
            <a:ext cx="7616141" cy="14825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buClr>
                <a:schemeClr val="accent1"/>
              </a:buClr>
            </a:pPr>
            <a:endParaRPr lang="en-US" altLang="en-US" dirty="0">
              <a:cs typeface="Arial" panose="020B0604020202020204" pitchFamily="34" charset="0"/>
            </a:endParaRPr>
          </a:p>
          <a:p>
            <a:pPr>
              <a:buClr>
                <a:schemeClr val="accent1"/>
              </a:buClr>
            </a:pPr>
            <a:r>
              <a:rPr altLang="en-US" dirty="0">
                <a:cs typeface="Arial" panose="020B0604020202020204" pitchFamily="34" charset="0"/>
              </a:rPr>
              <a:t>The average teen waits </a:t>
            </a:r>
            <a:r>
              <a:rPr altLang="en-US" b="1" dirty="0">
                <a:solidFill>
                  <a:schemeClr val="accent1"/>
                </a:solidFill>
                <a:cs typeface="Arial" panose="020B0604020202020204" pitchFamily="34" charset="0"/>
              </a:rPr>
              <a:t>?</a:t>
            </a:r>
            <a:r>
              <a:rPr altLang="en-US" dirty="0">
                <a:cs typeface="Arial" panose="020B0604020202020204" pitchFamily="34" charset="0"/>
              </a:rPr>
              <a:t> months after becoming sexually active to make her first family planning visit.</a:t>
            </a:r>
            <a:endParaRPr altLang="en-US" dirty="0"/>
          </a:p>
        </p:txBody>
      </p:sp>
      <p:sp>
        <p:nvSpPr>
          <p:cNvPr id="21508" name="Rectangle 1"/>
          <p:cNvSpPr>
            <a:spLocks noChangeArrowheads="1"/>
          </p:cNvSpPr>
          <p:nvPr/>
        </p:nvSpPr>
        <p:spPr bwMode="auto">
          <a:xfrm>
            <a:off x="3993266" y="5632445"/>
            <a:ext cx="27432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err="1">
                <a:latin typeface="Arial" charset="0"/>
                <a:ea typeface="Arial" charset="0"/>
                <a:cs typeface="Arial" charset="0"/>
              </a:rPr>
              <a:t>Guttmacher</a:t>
            </a:r>
            <a:r>
              <a:rPr lang="en-US" altLang="en-US" sz="1200" dirty="0">
                <a:latin typeface="Arial" charset="0"/>
                <a:ea typeface="Arial" charset="0"/>
                <a:cs typeface="Arial" charset="0"/>
              </a:rPr>
              <a:t> Institute (2000).</a:t>
            </a:r>
          </a:p>
        </p:txBody>
      </p:sp>
      <p:sp>
        <p:nvSpPr>
          <p:cNvPr id="5" name="Rectangle 3"/>
          <p:cNvSpPr txBox="1">
            <a:spLocks noChangeArrowheads="1"/>
          </p:cNvSpPr>
          <p:nvPr/>
        </p:nvSpPr>
        <p:spPr bwMode="auto">
          <a:xfrm>
            <a:off x="3993266" y="3782029"/>
            <a:ext cx="7145438" cy="1676400"/>
          </a:xfrm>
          <a:prstGeom prst="rect">
            <a:avLst/>
          </a:prstGeom>
          <a:noFill/>
          <a:ln w="63500">
            <a:solidFill>
              <a:schemeClr val="accent2">
                <a:lumMod val="60000"/>
                <a:lumOff val="40000"/>
              </a:schemeClr>
            </a:solidFill>
            <a:miter lim="800000"/>
            <a:headEnd/>
            <a:tailEnd/>
          </a:ln>
        </p:spPr>
        <p:txBody>
          <a:bodyPr anchor="ctr" anchorCtr="1">
            <a:normAutofit/>
          </a:bodyPr>
          <a:lstStyle/>
          <a:p>
            <a:pPr marL="0" lvl="2" algn="ctr" eaLnBrk="0" hangingPunct="0">
              <a:lnSpc>
                <a:spcPct val="80000"/>
              </a:lnSpc>
              <a:spcBef>
                <a:spcPct val="20000"/>
              </a:spcBef>
              <a:buClr>
                <a:schemeClr val="tx1"/>
              </a:buClr>
              <a:defRPr/>
            </a:pPr>
            <a:r>
              <a:rPr lang="en-US" sz="2000" kern="0" dirty="0">
                <a:solidFill>
                  <a:schemeClr val="accent4"/>
                </a:solidFill>
                <a:latin typeface="Arial" charset="0"/>
                <a:ea typeface="Arial" charset="0"/>
                <a:cs typeface="Arial" charset="0"/>
                <a:sym typeface="Wingdings" pitchFamily="2" charset="2"/>
              </a:rPr>
              <a:t>“The pregnancy test is an admission of unprotected sexual activity and an indication of the need for appropriate reproductive counseling.”*</a:t>
            </a:r>
          </a:p>
        </p:txBody>
      </p:sp>
    </p:spTree>
    <p:extLst>
      <p:ext uri="{BB962C8B-B14F-4D97-AF65-F5344CB8AC3E}">
        <p14:creationId xmlns:p14="http://schemas.microsoft.com/office/powerpoint/2010/main" val="1801435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2"/>
          <p:cNvSpPr>
            <a:spLocks noGrp="1" noRot="1" noChangeArrowheads="1"/>
          </p:cNvSpPr>
          <p:nvPr>
            <p:ph type="title"/>
          </p:nvPr>
        </p:nvSpPr>
        <p:spPr>
          <a:xfrm>
            <a:off x="3889094" y="1083365"/>
            <a:ext cx="8229600" cy="914400"/>
          </a:xfrm>
        </p:spPr>
        <p:txBody>
          <a:bodyPr/>
          <a:lstStyle/>
          <a:p>
            <a:pPr eaLnBrk="1" hangingPunct="1"/>
            <a:r>
              <a:rPr lang="en-US">
                <a:solidFill>
                  <a:schemeClr val="accent1"/>
                </a:solidFill>
              </a:rPr>
              <a:t>Employment</a:t>
            </a:r>
          </a:p>
        </p:txBody>
      </p:sp>
      <p:sp>
        <p:nvSpPr>
          <p:cNvPr id="51203" name="Rectangle 3"/>
          <p:cNvSpPr>
            <a:spLocks noGrp="1" noChangeArrowheads="1"/>
          </p:cNvSpPr>
          <p:nvPr>
            <p:ph sz="quarter" idx="10"/>
          </p:nvPr>
        </p:nvSpPr>
        <p:spPr/>
        <p:txBody>
          <a:bodyPr/>
          <a:lstStyle/>
          <a:p>
            <a:pPr eaLnBrk="1" hangingPunct="1"/>
            <a:endParaRPr lang="en-US" dirty="0"/>
          </a:p>
          <a:p>
            <a:pPr marL="0" indent="0" eaLnBrk="1" hangingPunct="1">
              <a:buNone/>
            </a:pPr>
            <a:r>
              <a:rPr lang="en-US" b="1" dirty="0"/>
              <a:t>Are you working? Where? How much?</a:t>
            </a:r>
            <a:endParaRPr lang="en-US" dirty="0"/>
          </a:p>
          <a:p>
            <a:pPr eaLnBrk="1" hangingPunct="1"/>
            <a:r>
              <a:rPr lang="en-US" sz="2200" dirty="0"/>
              <a:t>What type of work do you do?</a:t>
            </a:r>
          </a:p>
          <a:p>
            <a:pPr eaLnBrk="1" hangingPunct="1"/>
            <a:r>
              <a:rPr lang="en-US" sz="2200" dirty="0"/>
              <a:t>How many hours a week?</a:t>
            </a:r>
          </a:p>
          <a:p>
            <a:pPr eaLnBrk="1" hangingPunct="1"/>
            <a:r>
              <a:rPr lang="en-US" sz="2200" dirty="0"/>
              <a:t>Do you help to pay for things at home? </a:t>
            </a:r>
          </a:p>
          <a:p>
            <a:pPr eaLnBrk="1" hangingPunct="1"/>
            <a:r>
              <a:rPr lang="en-US" sz="2200" dirty="0"/>
              <a:t>What are your future career interests?</a:t>
            </a:r>
          </a:p>
          <a:p>
            <a:pPr eaLnBrk="1" hangingPunct="1"/>
            <a:r>
              <a:rPr lang="en-US" sz="2200" dirty="0"/>
              <a:t>Do you have any home chores?</a:t>
            </a:r>
          </a:p>
          <a:p>
            <a:pPr lvl="1" eaLnBrk="1" hangingPunct="1"/>
            <a:r>
              <a:rPr lang="en-US" sz="2000" dirty="0"/>
              <a:t>Allowance?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55087" y="2860548"/>
            <a:ext cx="7315200" cy="3255264"/>
          </a:xfrm>
        </p:spPr>
        <p:txBody>
          <a:bodyPr>
            <a:normAutofit/>
          </a:bodyPr>
          <a:lstStyle/>
          <a:p>
            <a:r>
              <a:rPr lang="en-US" sz="6600" dirty="0"/>
              <a:t>Eating</a:t>
            </a:r>
          </a:p>
        </p:txBody>
      </p:sp>
      <p:pic>
        <p:nvPicPr>
          <p:cNvPr id="5" name="Picture 18" descr="male adl (skateboard)"/>
          <p:cNvPicPr>
            <a:picLocks noChangeAspect="1" noChangeArrowheads="1"/>
          </p:cNvPicPr>
          <p:nvPr/>
        </p:nvPicPr>
        <p:blipFill>
          <a:blip r:embed="rId3" cstate="print"/>
          <a:srcRect/>
          <a:stretch>
            <a:fillRect/>
          </a:stretch>
        </p:blipFill>
        <p:spPr bwMode="auto">
          <a:xfrm>
            <a:off x="12284766" y="3422372"/>
            <a:ext cx="2974657" cy="2984221"/>
          </a:xfrm>
          <a:prstGeom prst="rect">
            <a:avLst/>
          </a:prstGeom>
          <a:noFill/>
          <a:ln w="9525">
            <a:noFill/>
            <a:miter lim="800000"/>
            <a:headEnd/>
            <a:tailEnd/>
          </a:ln>
        </p:spPr>
      </p:pic>
      <p:pic>
        <p:nvPicPr>
          <p:cNvPr id="6" name="Picture 15" descr="Track &amp; Field"/>
          <p:cNvPicPr>
            <a:picLocks noChangeAspect="1" noChangeArrowheads="1"/>
          </p:cNvPicPr>
          <p:nvPr/>
        </p:nvPicPr>
        <p:blipFill>
          <a:blip r:embed="rId4" cstate="print"/>
          <a:stretch>
            <a:fillRect/>
          </a:stretch>
        </p:blipFill>
        <p:spPr>
          <a:xfrm>
            <a:off x="12284766" y="473764"/>
            <a:ext cx="2980938" cy="2746514"/>
          </a:xfrm>
          <a:prstGeom prst="rect">
            <a:avLst/>
          </a:prstGeom>
          <a:noFill/>
          <a:ln/>
        </p:spPr>
      </p:pic>
      <p:pic>
        <p:nvPicPr>
          <p:cNvPr id="7" name="Picture 20" descr="Female ADl (sandwich)"/>
          <p:cNvPicPr>
            <a:picLocks noChangeAspect="1" noChangeArrowheads="1"/>
          </p:cNvPicPr>
          <p:nvPr/>
        </p:nvPicPr>
        <p:blipFill>
          <a:blip r:embed="rId5" cstate="print"/>
          <a:srcRect/>
          <a:stretch>
            <a:fillRect/>
          </a:stretch>
        </p:blipFill>
        <p:spPr bwMode="auto">
          <a:xfrm>
            <a:off x="-695087" y="738488"/>
            <a:ext cx="5837976" cy="5377324"/>
          </a:xfrm>
          <a:prstGeom prst="rect">
            <a:avLst/>
          </a:prstGeom>
          <a:noFill/>
          <a:ln w="9525">
            <a:noFill/>
            <a:miter lim="800000"/>
            <a:headEnd/>
            <a:tailEnd/>
          </a:ln>
        </p:spPr>
      </p:pic>
      <p:pic>
        <p:nvPicPr>
          <p:cNvPr id="8" name="Picture 16" descr="Male adl (eating)"/>
          <p:cNvPicPr>
            <a:picLocks noChangeAspect="1" noChangeArrowheads="1"/>
          </p:cNvPicPr>
          <p:nvPr/>
        </p:nvPicPr>
        <p:blipFill>
          <a:blip r:embed="rId6" cstate="print"/>
          <a:srcRect/>
          <a:stretch>
            <a:fillRect/>
          </a:stretch>
        </p:blipFill>
        <p:spPr bwMode="auto">
          <a:xfrm>
            <a:off x="5452166" y="738488"/>
            <a:ext cx="3958534" cy="3958534"/>
          </a:xfrm>
          <a:prstGeom prst="rect">
            <a:avLst/>
          </a:prstGeom>
          <a:noFill/>
          <a:ln w="9525">
            <a:noFill/>
            <a:miter lim="800000"/>
            <a:headEnd/>
            <a:tailEnd/>
          </a:ln>
        </p:spPr>
      </p:pic>
    </p:spTree>
    <p:extLst>
      <p:ext uri="{BB962C8B-B14F-4D97-AF65-F5344CB8AC3E}">
        <p14:creationId xmlns:p14="http://schemas.microsoft.com/office/powerpoint/2010/main" val="2508688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1" name="Rectangle 2"/>
          <p:cNvSpPr>
            <a:spLocks noGrp="1" noRot="1" noChangeArrowheads="1"/>
          </p:cNvSpPr>
          <p:nvPr>
            <p:ph type="title"/>
          </p:nvPr>
        </p:nvSpPr>
        <p:spPr/>
        <p:txBody>
          <a:bodyPr/>
          <a:lstStyle/>
          <a:p>
            <a:pPr eaLnBrk="1" hangingPunct="1"/>
            <a:r>
              <a:rPr lang="en-US" dirty="0"/>
              <a:t>Case 2</a:t>
            </a:r>
          </a:p>
        </p:txBody>
      </p:sp>
      <p:sp>
        <p:nvSpPr>
          <p:cNvPr id="90115" name="Rectangle 3"/>
          <p:cNvSpPr>
            <a:spLocks noGrp="1" noChangeArrowheads="1"/>
          </p:cNvSpPr>
          <p:nvPr>
            <p:ph sz="half" idx="1"/>
          </p:nvPr>
        </p:nvSpPr>
        <p:spPr>
          <a:xfrm>
            <a:off x="3855212" y="944880"/>
            <a:ext cx="4133088" cy="5120640"/>
          </a:xfrm>
        </p:spPr>
        <p:txBody>
          <a:bodyPr/>
          <a:lstStyle/>
          <a:p>
            <a:pPr marL="0" indent="0">
              <a:buNone/>
            </a:pPr>
            <a:r>
              <a:rPr lang="en-US" dirty="0"/>
              <a:t>A 15-year-old female patient comes to your office. You notice that she has gained a bit of weight. When you ask her to stand on the scale, she begins to cry. </a:t>
            </a:r>
          </a:p>
          <a:p>
            <a:pPr>
              <a:buClr>
                <a:schemeClr val="accent2"/>
              </a:buClr>
            </a:pPr>
            <a:r>
              <a:rPr lang="en-US" dirty="0"/>
              <a:t>What questions do you ask her regarding her health and body weight? </a:t>
            </a:r>
          </a:p>
          <a:p>
            <a:pPr>
              <a:buClr>
                <a:schemeClr val="accent2"/>
              </a:buClr>
            </a:pPr>
            <a:r>
              <a:rPr lang="en-US" dirty="0"/>
              <a:t>How do you approach the subject sensitively?</a:t>
            </a:r>
          </a:p>
        </p:txBody>
      </p:sp>
      <p:pic>
        <p:nvPicPr>
          <p:cNvPr id="5" name="Picture 2" descr="C:\Users\Kaiyti\AppData\Local\Microsoft\Windows\Temporary Internet Files\Content.IE5\R14Q718F\MPj04395390000[1].jpg"/>
          <p:cNvPicPr>
            <a:picLocks noChangeAspect="1" noChangeArrowheads="1"/>
          </p:cNvPicPr>
          <p:nvPr/>
        </p:nvPicPr>
        <p:blipFill>
          <a:blip r:embed="rId3" cstate="print"/>
          <a:srcRect/>
          <a:stretch>
            <a:fillRect/>
          </a:stretch>
        </p:blipFill>
        <p:spPr bwMode="auto">
          <a:xfrm>
            <a:off x="8470901" y="1803400"/>
            <a:ext cx="2685939" cy="3429000"/>
          </a:xfrm>
          <a:prstGeom prst="rect">
            <a:avLst/>
          </a:prstGeom>
          <a:noFill/>
          <a:ln w="9525">
            <a:noFill/>
            <a:miter lim="800000"/>
            <a:headEnd/>
            <a:tailEnd/>
          </a:ln>
        </p:spPr>
      </p:pic>
    </p:spTree>
    <p:extLst>
      <p:ext uri="{BB962C8B-B14F-4D97-AF65-F5344CB8AC3E}">
        <p14:creationId xmlns:p14="http://schemas.microsoft.com/office/powerpoint/2010/main" val="2518535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2"/>
          <p:cNvSpPr>
            <a:spLocks noGrp="1" noRot="1" noChangeArrowheads="1"/>
          </p:cNvSpPr>
          <p:nvPr>
            <p:ph type="title"/>
          </p:nvPr>
        </p:nvSpPr>
        <p:spPr>
          <a:xfrm>
            <a:off x="317500" y="2921000"/>
            <a:ext cx="2374900" cy="914400"/>
          </a:xfrm>
        </p:spPr>
        <p:txBody>
          <a:bodyPr>
            <a:normAutofit/>
          </a:bodyPr>
          <a:lstStyle/>
          <a:p>
            <a:pPr eaLnBrk="1" hangingPunct="1"/>
            <a:r>
              <a:rPr lang="en-US" sz="4400" dirty="0"/>
              <a:t>Eating</a:t>
            </a:r>
          </a:p>
        </p:txBody>
      </p:sp>
      <p:sp>
        <p:nvSpPr>
          <p:cNvPr id="56323" name="Rectangle 3"/>
          <p:cNvSpPr>
            <a:spLocks noGrp="1" noChangeArrowheads="1"/>
          </p:cNvSpPr>
          <p:nvPr>
            <p:ph sz="quarter" idx="10"/>
          </p:nvPr>
        </p:nvSpPr>
        <p:spPr>
          <a:xfrm>
            <a:off x="3898900" y="1244600"/>
            <a:ext cx="6972300" cy="4267200"/>
          </a:xfrm>
        </p:spPr>
        <p:txBody>
          <a:bodyPr/>
          <a:lstStyle/>
          <a:p>
            <a:pPr eaLnBrk="1" hangingPunct="1"/>
            <a:endParaRPr lang="en-US" dirty="0"/>
          </a:p>
          <a:p>
            <a:pPr marL="0" indent="0" eaLnBrk="1" hangingPunct="1">
              <a:buNone/>
            </a:pPr>
            <a:r>
              <a:rPr lang="en-US" b="1" dirty="0"/>
              <a:t>Does your weight or body shape cause you any stress?  If so, tell me about it. </a:t>
            </a:r>
            <a:endParaRPr lang="en-US" dirty="0"/>
          </a:p>
          <a:p>
            <a:pPr eaLnBrk="1" hangingPunct="1"/>
            <a:r>
              <a:rPr lang="en-US" sz="2000" dirty="0"/>
              <a:t>Have there been any recent changes in your weight?</a:t>
            </a:r>
          </a:p>
          <a:p>
            <a:pPr eaLnBrk="1" hangingPunct="1"/>
            <a:r>
              <a:rPr lang="en-US" sz="2000" dirty="0"/>
              <a:t>Have you dieted in the past year? How? How often?</a:t>
            </a:r>
          </a:p>
          <a:p>
            <a:pPr eaLnBrk="1" hangingPunct="1"/>
            <a:r>
              <a:rPr lang="en-US" sz="2000" dirty="0"/>
              <a:t>What do you like and not like about your body? </a:t>
            </a:r>
          </a:p>
          <a:p>
            <a:pPr eaLnBrk="1" hangingPunct="1"/>
            <a:r>
              <a:rPr lang="en-US" sz="2000" dirty="0"/>
              <a:t>Tell me about your exercise routine.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Diet/Weight</a:t>
            </a:r>
          </a:p>
        </p:txBody>
      </p:sp>
      <p:sp>
        <p:nvSpPr>
          <p:cNvPr id="3" name="Content Placeholder 2"/>
          <p:cNvSpPr>
            <a:spLocks noGrp="1"/>
          </p:cNvSpPr>
          <p:nvPr>
            <p:ph sz="quarter" idx="10"/>
          </p:nvPr>
        </p:nvSpPr>
        <p:spPr>
          <a:xfrm>
            <a:off x="3863694" y="1305420"/>
            <a:ext cx="5661306" cy="4841380"/>
          </a:xfrm>
        </p:spPr>
        <p:txBody>
          <a:bodyPr/>
          <a:lstStyle/>
          <a:p>
            <a:pPr>
              <a:lnSpc>
                <a:spcPct val="100000"/>
              </a:lnSpc>
            </a:pPr>
            <a:r>
              <a:rPr lang="en-US" dirty="0"/>
              <a:t>What’s your diet like?  Do you think your diet is healthy or unhealthy?  If healthy/unhealthy, what’s good or bad about it?</a:t>
            </a:r>
          </a:p>
          <a:p>
            <a:pPr>
              <a:lnSpc>
                <a:spcPct val="100000"/>
              </a:lnSpc>
            </a:pPr>
            <a:r>
              <a:rPr lang="en-US" dirty="0"/>
              <a:t>How do you feel about your current weight?  Do you worry that you weigh too much or too little?</a:t>
            </a:r>
          </a:p>
          <a:p>
            <a:pPr>
              <a:lnSpc>
                <a:spcPct val="100000"/>
              </a:lnSpc>
            </a:pPr>
            <a:r>
              <a:rPr lang="en-US" dirty="0"/>
              <a:t>Depending on response to above. . .could ask more eating disorder questions, for which there are several validated questionnaires</a:t>
            </a:r>
          </a:p>
          <a:p>
            <a:pPr>
              <a:lnSpc>
                <a:spcPct val="100000"/>
              </a:lnSpc>
            </a:pPr>
            <a:endParaRPr lang="en-US" dirty="0"/>
          </a:p>
        </p:txBody>
      </p:sp>
      <p:pic>
        <p:nvPicPr>
          <p:cNvPr id="5" name="Picture 5" descr="dv1525021.jpg">
            <a:extLst>
              <a:ext uri="{FF2B5EF4-FFF2-40B4-BE49-F238E27FC236}">
                <a16:creationId xmlns:a16="http://schemas.microsoft.com/office/drawing/2014/main" id="{63F7949E-AB71-094B-9E23-85CAE66F1852}"/>
              </a:ext>
            </a:extLst>
          </p:cNvPr>
          <p:cNvPicPr>
            <a:picLocks noChangeAspect="1"/>
          </p:cNvPicPr>
          <p:nvPr/>
        </p:nvPicPr>
        <p:blipFill>
          <a:blip r:embed="rId3" cstate="print"/>
          <a:srcRect/>
          <a:stretch>
            <a:fillRect/>
          </a:stretch>
        </p:blipFill>
        <p:spPr bwMode="auto">
          <a:xfrm>
            <a:off x="9525000" y="2502461"/>
            <a:ext cx="1828800" cy="1843933"/>
          </a:xfrm>
          <a:prstGeom prst="rect">
            <a:avLst/>
          </a:prstGeom>
          <a:noFill/>
          <a:ln w="9525">
            <a:noFill/>
            <a:miter lim="800000"/>
            <a:headEnd/>
            <a:tailEnd/>
          </a:ln>
        </p:spPr>
      </p:pic>
    </p:spTree>
    <p:extLst>
      <p:ext uri="{BB962C8B-B14F-4D97-AF65-F5344CB8AC3E}">
        <p14:creationId xmlns:p14="http://schemas.microsoft.com/office/powerpoint/2010/main" val="3070564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teFooter1"/>
          <p:cNvSpPr txBox="1"/>
          <p:nvPr/>
        </p:nvSpPr>
        <p:spPr>
          <a:xfrm>
            <a:off x="3348474" y="5868452"/>
            <a:ext cx="5029200" cy="584775"/>
          </a:xfrm>
          <a:prstGeom prst="rect">
            <a:avLst/>
          </a:prstGeom>
          <a:noFill/>
        </p:spPr>
        <p:txBody>
          <a:bodyPr wrap="square" rtlCol="0">
            <a:spAutoFit/>
          </a:bodyPr>
          <a:lstStyle/>
          <a:p>
            <a:pPr algn="r"/>
            <a:r>
              <a:rPr lang="en-US" sz="1600" i="1" dirty="0">
                <a:latin typeface="Arial" panose="020B0604020202020204" pitchFamily="34" charset="0"/>
              </a:rPr>
              <a:t>National Youth Risk Behavior Survey, 2015</a:t>
            </a:r>
          </a:p>
          <a:p>
            <a:pPr algn="r"/>
            <a:endParaRPr lang="en-US" sz="1600" i="1" dirty="0">
              <a:latin typeface="Arial" panose="020B0604020202020204" pitchFamily="34" charset="0"/>
            </a:endParaRPr>
          </a:p>
        </p:txBody>
      </p:sp>
      <p:sp>
        <p:nvSpPr>
          <p:cNvPr id="5" name="Title 4"/>
          <p:cNvSpPr>
            <a:spLocks noGrp="1"/>
          </p:cNvSpPr>
          <p:nvPr>
            <p:ph type="title"/>
          </p:nvPr>
        </p:nvSpPr>
        <p:spPr>
          <a:xfrm>
            <a:off x="4865259" y="158064"/>
            <a:ext cx="6752999" cy="2175175"/>
          </a:xfrm>
        </p:spPr>
        <p:txBody>
          <a:bodyPr>
            <a:normAutofit/>
          </a:bodyPr>
          <a:lstStyle/>
          <a:p>
            <a:r>
              <a:rPr lang="en-US" sz="3600" dirty="0">
                <a:solidFill>
                  <a:schemeClr val="accent1"/>
                </a:solidFill>
              </a:rPr>
              <a:t>Obesity in US High School Students</a:t>
            </a:r>
          </a:p>
        </p:txBody>
      </p:sp>
      <p:graphicFrame>
        <p:nvGraphicFramePr>
          <p:cNvPr id="9" name="Chart Placeholder 8"/>
          <p:cNvGraphicFramePr>
            <a:graphicFrameLocks noGrp="1"/>
          </p:cNvGraphicFramePr>
          <p:nvPr>
            <p:ph sz="quarter" idx="10"/>
            <p:extLst>
              <p:ext uri="{D42A27DB-BD31-4B8C-83A1-F6EECF244321}">
                <p14:modId xmlns:p14="http://schemas.microsoft.com/office/powerpoint/2010/main" val="930619073"/>
              </p:ext>
            </p:extLst>
          </p:nvPr>
        </p:nvGraphicFramePr>
        <p:xfrm>
          <a:off x="3597166" y="1601252"/>
          <a:ext cx="77724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7079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teFooter1"/>
          <p:cNvSpPr txBox="1"/>
          <p:nvPr/>
        </p:nvSpPr>
        <p:spPr>
          <a:xfrm>
            <a:off x="3228246" y="5921920"/>
            <a:ext cx="5029200" cy="584775"/>
          </a:xfrm>
          <a:prstGeom prst="rect">
            <a:avLst/>
          </a:prstGeom>
          <a:noFill/>
        </p:spPr>
        <p:txBody>
          <a:bodyPr wrap="square" rtlCol="0">
            <a:spAutoFit/>
          </a:bodyPr>
          <a:lstStyle/>
          <a:p>
            <a:pPr algn="r"/>
            <a:r>
              <a:rPr lang="en-US" sz="1600" i="1" dirty="0">
                <a:latin typeface="Arial" panose="020B0604020202020204" pitchFamily="34" charset="0"/>
              </a:rPr>
              <a:t>National Youth Risk Behavior Survey, 2015</a:t>
            </a:r>
          </a:p>
          <a:p>
            <a:pPr algn="r"/>
            <a:endParaRPr lang="en-US" sz="1600" i="1" dirty="0">
              <a:latin typeface="Arial" panose="020B0604020202020204" pitchFamily="34" charset="0"/>
            </a:endParaRPr>
          </a:p>
        </p:txBody>
      </p:sp>
      <p:sp>
        <p:nvSpPr>
          <p:cNvPr id="5" name="Title 4"/>
          <p:cNvSpPr>
            <a:spLocks noGrp="1"/>
          </p:cNvSpPr>
          <p:nvPr>
            <p:ph type="title"/>
          </p:nvPr>
        </p:nvSpPr>
        <p:spPr>
          <a:xfrm>
            <a:off x="4697918" y="261610"/>
            <a:ext cx="6865057" cy="1900518"/>
          </a:xfrm>
        </p:spPr>
        <p:txBody>
          <a:bodyPr>
            <a:normAutofit/>
          </a:bodyPr>
          <a:lstStyle/>
          <a:p>
            <a:r>
              <a:rPr lang="en-US" sz="3600" dirty="0">
                <a:solidFill>
                  <a:schemeClr val="accent1"/>
                </a:solidFill>
              </a:rPr>
              <a:t>US High School Students </a:t>
            </a:r>
            <a:br>
              <a:rPr lang="en-US" sz="3600" dirty="0">
                <a:solidFill>
                  <a:schemeClr val="accent1"/>
                </a:solidFill>
              </a:rPr>
            </a:br>
            <a:r>
              <a:rPr lang="en-US" sz="3600" dirty="0">
                <a:solidFill>
                  <a:schemeClr val="accent1"/>
                </a:solidFill>
              </a:rPr>
              <a:t>Who Are Overweight</a:t>
            </a:r>
          </a:p>
        </p:txBody>
      </p:sp>
      <p:graphicFrame>
        <p:nvGraphicFramePr>
          <p:cNvPr id="9" name="Chart Placeholder 8"/>
          <p:cNvGraphicFramePr>
            <a:graphicFrameLocks noGrp="1"/>
          </p:cNvGraphicFramePr>
          <p:nvPr>
            <p:ph sz="quarter" idx="10"/>
            <p:extLst>
              <p:ext uri="{D42A27DB-BD31-4B8C-83A1-F6EECF244321}">
                <p14:modId xmlns:p14="http://schemas.microsoft.com/office/powerpoint/2010/main" val="2687572084"/>
              </p:ext>
            </p:extLst>
          </p:nvPr>
        </p:nvGraphicFramePr>
        <p:xfrm>
          <a:off x="3464858" y="1654720"/>
          <a:ext cx="77724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7412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teFooter1"/>
          <p:cNvSpPr txBox="1"/>
          <p:nvPr/>
        </p:nvSpPr>
        <p:spPr>
          <a:xfrm>
            <a:off x="3175000" y="6273225"/>
            <a:ext cx="5029200" cy="584775"/>
          </a:xfrm>
          <a:prstGeom prst="rect">
            <a:avLst/>
          </a:prstGeom>
          <a:noFill/>
        </p:spPr>
        <p:txBody>
          <a:bodyPr wrap="square" rtlCol="0">
            <a:spAutoFit/>
          </a:bodyPr>
          <a:lstStyle/>
          <a:p>
            <a:pPr algn="r"/>
            <a:r>
              <a:rPr lang="en-US" sz="1600" i="1" dirty="0">
                <a:latin typeface="Arial" panose="020B0604020202020204" pitchFamily="34" charset="0"/>
              </a:rPr>
              <a:t>National Youth Risk Behavior Survey, 2015</a:t>
            </a:r>
          </a:p>
          <a:p>
            <a:pPr algn="r"/>
            <a:endParaRPr lang="en-US" sz="1600" i="1" dirty="0">
              <a:latin typeface="Arial" panose="020B0604020202020204" pitchFamily="34" charset="0"/>
            </a:endParaRPr>
          </a:p>
        </p:txBody>
      </p:sp>
      <p:sp>
        <p:nvSpPr>
          <p:cNvPr id="5" name="Title 4"/>
          <p:cNvSpPr>
            <a:spLocks noGrp="1"/>
          </p:cNvSpPr>
          <p:nvPr>
            <p:ph type="title"/>
          </p:nvPr>
        </p:nvSpPr>
        <p:spPr>
          <a:xfrm>
            <a:off x="4662806" y="311127"/>
            <a:ext cx="8335269" cy="1991310"/>
          </a:xfrm>
        </p:spPr>
        <p:txBody>
          <a:bodyPr>
            <a:normAutofit/>
          </a:bodyPr>
          <a:lstStyle/>
          <a:p>
            <a:r>
              <a:rPr lang="en-US" sz="3600" dirty="0">
                <a:solidFill>
                  <a:schemeClr val="accent1"/>
                </a:solidFill>
              </a:rPr>
              <a:t>US High School Students: </a:t>
            </a:r>
            <a:br>
              <a:rPr lang="en-US" sz="3600" dirty="0">
                <a:solidFill>
                  <a:schemeClr val="accent1"/>
                </a:solidFill>
              </a:rPr>
            </a:br>
            <a:r>
              <a:rPr lang="en-US" sz="3600" i="1" dirty="0">
                <a:solidFill>
                  <a:schemeClr val="accent1"/>
                </a:solidFill>
              </a:rPr>
              <a:t>Described Themselves as Overweight</a:t>
            </a:r>
          </a:p>
        </p:txBody>
      </p:sp>
      <p:graphicFrame>
        <p:nvGraphicFramePr>
          <p:cNvPr id="9" name="Chart Placeholder 8"/>
          <p:cNvGraphicFramePr>
            <a:graphicFrameLocks noGrp="1"/>
          </p:cNvGraphicFramePr>
          <p:nvPr>
            <p:ph sz="quarter" idx="10"/>
            <p:extLst>
              <p:ext uri="{D42A27DB-BD31-4B8C-83A1-F6EECF244321}">
                <p14:modId xmlns:p14="http://schemas.microsoft.com/office/powerpoint/2010/main" val="3396493552"/>
              </p:ext>
            </p:extLst>
          </p:nvPr>
        </p:nvGraphicFramePr>
        <p:xfrm>
          <a:off x="3469341" y="1743636"/>
          <a:ext cx="82296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4911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teFooter1"/>
          <p:cNvSpPr txBox="1"/>
          <p:nvPr/>
        </p:nvSpPr>
        <p:spPr>
          <a:xfrm>
            <a:off x="3200401" y="6273225"/>
            <a:ext cx="5029200" cy="584775"/>
          </a:xfrm>
          <a:prstGeom prst="rect">
            <a:avLst/>
          </a:prstGeom>
          <a:noFill/>
        </p:spPr>
        <p:txBody>
          <a:bodyPr wrap="square" rtlCol="0">
            <a:spAutoFit/>
          </a:bodyPr>
          <a:lstStyle/>
          <a:p>
            <a:pPr algn="r"/>
            <a:r>
              <a:rPr lang="en-US" sz="1600" i="1" dirty="0">
                <a:latin typeface="Arial" panose="020B0604020202020204" pitchFamily="34" charset="0"/>
              </a:rPr>
              <a:t>National Youth Risk Behavior Survey, 2015</a:t>
            </a:r>
          </a:p>
          <a:p>
            <a:pPr algn="r"/>
            <a:endParaRPr lang="en-US" sz="1600" i="1" dirty="0">
              <a:latin typeface="Arial" panose="020B0604020202020204" pitchFamily="34" charset="0"/>
            </a:endParaRPr>
          </a:p>
        </p:txBody>
      </p:sp>
      <p:sp>
        <p:nvSpPr>
          <p:cNvPr id="4" name="Title 3"/>
          <p:cNvSpPr>
            <a:spLocks noGrp="1"/>
          </p:cNvSpPr>
          <p:nvPr>
            <p:ph type="title"/>
          </p:nvPr>
        </p:nvSpPr>
        <p:spPr>
          <a:xfrm>
            <a:off x="4789060" y="434954"/>
            <a:ext cx="6237528" cy="1870375"/>
          </a:xfrm>
        </p:spPr>
        <p:txBody>
          <a:bodyPr>
            <a:normAutofit/>
          </a:bodyPr>
          <a:lstStyle/>
          <a:p>
            <a:r>
              <a:rPr lang="en-US" sz="3600" dirty="0">
                <a:solidFill>
                  <a:schemeClr val="accent1"/>
                </a:solidFill>
              </a:rPr>
              <a:t>US High School Students:  </a:t>
            </a:r>
            <a:br>
              <a:rPr lang="en-US" sz="3600" dirty="0">
                <a:solidFill>
                  <a:schemeClr val="accent1"/>
                </a:solidFill>
              </a:rPr>
            </a:br>
            <a:r>
              <a:rPr lang="en-US" sz="3600" i="1" dirty="0">
                <a:solidFill>
                  <a:schemeClr val="accent1"/>
                </a:solidFill>
              </a:rPr>
              <a:t>Trying to Lose Weight</a:t>
            </a:r>
          </a:p>
        </p:txBody>
      </p:sp>
      <p:graphicFrame>
        <p:nvGraphicFramePr>
          <p:cNvPr id="9" name="Chart Placeholder 8"/>
          <p:cNvGraphicFramePr>
            <a:graphicFrameLocks noGrp="1"/>
          </p:cNvGraphicFramePr>
          <p:nvPr>
            <p:ph sz="quarter" idx="10"/>
            <p:extLst>
              <p:ext uri="{D42A27DB-BD31-4B8C-83A1-F6EECF244321}">
                <p14:modId xmlns:p14="http://schemas.microsoft.com/office/powerpoint/2010/main" val="3538280022"/>
              </p:ext>
            </p:extLst>
          </p:nvPr>
        </p:nvGraphicFramePr>
        <p:xfrm>
          <a:off x="3505200" y="1828071"/>
          <a:ext cx="8220635"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0627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a:xfrm>
            <a:off x="5722112" y="2952883"/>
            <a:ext cx="7315200" cy="3255264"/>
          </a:xfrm>
        </p:spPr>
        <p:txBody>
          <a:bodyPr/>
          <a:lstStyle/>
          <a:p>
            <a:pPr eaLnBrk="1" hangingPunct="1"/>
            <a:r>
              <a:rPr lang="en-US" dirty="0"/>
              <a:t>Activities</a:t>
            </a:r>
          </a:p>
        </p:txBody>
      </p:sp>
      <p:pic>
        <p:nvPicPr>
          <p:cNvPr id="53251" name="Picture 5" descr="fadl tennis"/>
          <p:cNvPicPr>
            <a:picLocks noChangeAspect="1" noChangeArrowheads="1"/>
          </p:cNvPicPr>
          <p:nvPr/>
        </p:nvPicPr>
        <p:blipFill>
          <a:blip r:embed="rId3" cstate="print"/>
          <a:srcRect/>
          <a:stretch>
            <a:fillRect/>
          </a:stretch>
        </p:blipFill>
        <p:spPr bwMode="auto">
          <a:xfrm>
            <a:off x="0" y="727315"/>
            <a:ext cx="5346700" cy="5391932"/>
          </a:xfrm>
          <a:prstGeom prst="rect">
            <a:avLst/>
          </a:prstGeom>
          <a:noFill/>
          <a:ln w="9525">
            <a:noFill/>
            <a:miter lim="800000"/>
            <a:headEnd/>
            <a:tailEnd/>
          </a:ln>
        </p:spPr>
      </p:pic>
      <p:pic>
        <p:nvPicPr>
          <p:cNvPr id="53252" name="Picture 6" descr="solo adl football"/>
          <p:cNvPicPr>
            <a:picLocks noChangeAspect="1" noChangeArrowheads="1"/>
          </p:cNvPicPr>
          <p:nvPr/>
        </p:nvPicPr>
        <p:blipFill>
          <a:blip r:embed="rId4" cstate="print"/>
          <a:srcRect/>
          <a:stretch>
            <a:fillRect/>
          </a:stretch>
        </p:blipFill>
        <p:spPr bwMode="auto">
          <a:xfrm>
            <a:off x="5722112" y="727315"/>
            <a:ext cx="3945269" cy="394526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Rot="1" noChangeArrowheads="1"/>
          </p:cNvSpPr>
          <p:nvPr>
            <p:ph type="title"/>
          </p:nvPr>
        </p:nvSpPr>
        <p:spPr/>
        <p:txBody>
          <a:bodyPr/>
          <a:lstStyle/>
          <a:p>
            <a:pPr eaLnBrk="1" hangingPunct="1"/>
            <a:r>
              <a:rPr lang="en-US" dirty="0"/>
              <a:t>Adolescents</a:t>
            </a:r>
          </a:p>
        </p:txBody>
      </p:sp>
      <p:sp>
        <p:nvSpPr>
          <p:cNvPr id="1009667" name="Rectangle 3"/>
          <p:cNvSpPr>
            <a:spLocks noGrp="1" noChangeArrowheads="1"/>
          </p:cNvSpPr>
          <p:nvPr>
            <p:ph sz="quarter" idx="10"/>
          </p:nvPr>
        </p:nvSpPr>
        <p:spPr>
          <a:xfrm>
            <a:off x="3784922" y="1123837"/>
            <a:ext cx="7388506" cy="4267200"/>
          </a:xfrm>
        </p:spPr>
        <p:txBody>
          <a:bodyPr>
            <a:normAutofit/>
          </a:bodyPr>
          <a:lstStyle/>
          <a:p>
            <a:pPr eaLnBrk="1" hangingPunct="1">
              <a:lnSpc>
                <a:spcPct val="90000"/>
              </a:lnSpc>
            </a:pPr>
            <a:endParaRPr lang="en-US" dirty="0"/>
          </a:p>
          <a:p>
            <a:pPr eaLnBrk="1" hangingPunct="1">
              <a:lnSpc>
                <a:spcPct val="90000"/>
              </a:lnSpc>
            </a:pPr>
            <a:r>
              <a:rPr lang="en-US" dirty="0"/>
              <a:t>For the most part, adolescents are: </a:t>
            </a:r>
          </a:p>
          <a:p>
            <a:pPr lvl="1" eaLnBrk="1" hangingPunct="1">
              <a:lnSpc>
                <a:spcPct val="90000"/>
              </a:lnSpc>
            </a:pPr>
            <a:r>
              <a:rPr lang="en-US" sz="2400" dirty="0"/>
              <a:t> Healthy</a:t>
            </a:r>
          </a:p>
          <a:p>
            <a:pPr lvl="1" eaLnBrk="1" hangingPunct="1">
              <a:lnSpc>
                <a:spcPct val="90000"/>
              </a:lnSpc>
            </a:pPr>
            <a:r>
              <a:rPr lang="en-US" sz="2400" dirty="0"/>
              <a:t> Resilient</a:t>
            </a:r>
          </a:p>
          <a:p>
            <a:pPr lvl="1" eaLnBrk="1" hangingPunct="1">
              <a:lnSpc>
                <a:spcPct val="90000"/>
              </a:lnSpc>
            </a:pPr>
            <a:r>
              <a:rPr lang="en-US" sz="2400" dirty="0"/>
              <a:t> Independent yet vulnerable </a:t>
            </a:r>
          </a:p>
          <a:p>
            <a:pPr eaLnBrk="1" hangingPunct="1">
              <a:lnSpc>
                <a:spcPct val="90000"/>
              </a:lnSpc>
            </a:pPr>
            <a:endParaRPr lang="en-US" dirty="0"/>
          </a:p>
          <a:p>
            <a:pPr eaLnBrk="1" hangingPunct="1">
              <a:lnSpc>
                <a:spcPct val="90000"/>
              </a:lnSpc>
            </a:pPr>
            <a:r>
              <a:rPr lang="en-US" dirty="0"/>
              <a:t>Adolescents are not:</a:t>
            </a:r>
          </a:p>
          <a:p>
            <a:pPr lvl="1" eaLnBrk="1" hangingPunct="1">
              <a:lnSpc>
                <a:spcPct val="90000"/>
              </a:lnSpc>
            </a:pPr>
            <a:r>
              <a:rPr lang="en-US" sz="2400" dirty="0"/>
              <a:t> Big children</a:t>
            </a:r>
          </a:p>
          <a:p>
            <a:pPr lvl="1" eaLnBrk="1" hangingPunct="1">
              <a:lnSpc>
                <a:spcPct val="90000"/>
              </a:lnSpc>
            </a:pPr>
            <a:r>
              <a:rPr lang="en-US" sz="2400" dirty="0"/>
              <a:t> Little adults</a:t>
            </a:r>
          </a:p>
          <a:p>
            <a:pPr lvl="1" eaLnBrk="1" hangingPunct="1">
              <a:lnSpc>
                <a:spcPct val="90000"/>
              </a:lnSpc>
            </a:pPr>
            <a:endParaRPr lang="en-US" dirty="0"/>
          </a:p>
        </p:txBody>
      </p:sp>
      <p:sp>
        <p:nvSpPr>
          <p:cNvPr id="23556" name="Slide Number Placeholder 4"/>
          <p:cNvSpPr>
            <a:spLocks noGrp="1"/>
          </p:cNvSpPr>
          <p:nvPr>
            <p:ph type="sldNum" sz="quarter" idx="4294967295"/>
          </p:nvPr>
        </p:nvSpPr>
        <p:spPr bwMode="auto">
          <a:xfrm>
            <a:off x="8534400" y="6381750"/>
            <a:ext cx="2133600" cy="476250"/>
          </a:xfrm>
          <a:prstGeom prst="rect">
            <a:avLst/>
          </a:prstGeom>
          <a:noFill/>
          <a:ln>
            <a:miter lim="800000"/>
            <a:headEnd/>
            <a:tailEnd/>
          </a:ln>
        </p:spPr>
        <p:txBody>
          <a:bodyPr/>
          <a:lstStyle/>
          <a:p>
            <a:endParaRPr lang="en-US" dirty="0">
              <a:latin typeface="Futura Md BT" charset="0"/>
            </a:endParaRPr>
          </a:p>
          <a:p>
            <a:endParaRPr lang="en-US" dirty="0">
              <a:latin typeface="Futura Md BT" charset="0"/>
            </a:endParaRPr>
          </a:p>
          <a:p>
            <a:endParaRPr lang="en-US" dirty="0">
              <a:latin typeface="Futura Md BT" charset="0"/>
            </a:endParaRPr>
          </a:p>
          <a:p>
            <a:endParaRPr lang="en-US" dirty="0">
              <a:latin typeface="Futura Md BT" charset="0"/>
            </a:endParaRPr>
          </a:p>
          <a:p>
            <a:endParaRPr lang="en-US" dirty="0">
              <a:latin typeface="Futura Md BT" charset="0"/>
            </a:endParaRPr>
          </a:p>
        </p:txBody>
      </p:sp>
      <p:pic>
        <p:nvPicPr>
          <p:cNvPr id="23557" name="Picture 5" descr="200315164-001.jpg"/>
          <p:cNvPicPr>
            <a:picLocks noChangeAspect="1"/>
          </p:cNvPicPr>
          <p:nvPr/>
        </p:nvPicPr>
        <p:blipFill>
          <a:blip r:embed="rId3" cstate="print"/>
          <a:srcRect/>
          <a:stretch>
            <a:fillRect/>
          </a:stretch>
        </p:blipFill>
        <p:spPr bwMode="auto">
          <a:xfrm>
            <a:off x="9116028" y="2377178"/>
            <a:ext cx="2057400" cy="25908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2"/>
          <p:cNvSpPr>
            <a:spLocks noGrp="1" noRot="1" noChangeArrowheads="1"/>
          </p:cNvSpPr>
          <p:nvPr>
            <p:ph type="title"/>
          </p:nvPr>
        </p:nvSpPr>
        <p:spPr/>
        <p:txBody>
          <a:bodyPr/>
          <a:lstStyle/>
          <a:p>
            <a:pPr eaLnBrk="1" hangingPunct="1"/>
            <a:r>
              <a:rPr lang="en-US" dirty="0"/>
              <a:t>Activities</a:t>
            </a:r>
          </a:p>
        </p:txBody>
      </p:sp>
      <p:sp>
        <p:nvSpPr>
          <p:cNvPr id="59395" name="Rectangle 3"/>
          <p:cNvSpPr>
            <a:spLocks noGrp="1" noChangeArrowheads="1"/>
          </p:cNvSpPr>
          <p:nvPr>
            <p:ph sz="quarter" idx="10"/>
          </p:nvPr>
        </p:nvSpPr>
        <p:spPr/>
        <p:txBody>
          <a:bodyPr>
            <a:noAutofit/>
          </a:bodyPr>
          <a:lstStyle/>
          <a:p>
            <a:pPr>
              <a:lnSpc>
                <a:spcPct val="100000"/>
              </a:lnSpc>
            </a:pPr>
            <a:r>
              <a:rPr lang="en-US" dirty="0">
                <a:latin typeface="Arial" panose="020B0604020202020204" pitchFamily="34" charset="0"/>
                <a:cs typeface="Arial" panose="020B0604020202020204" pitchFamily="34" charset="0"/>
              </a:rPr>
              <a:t>What do you like to do for physical activity?  How much do you do in a week?  Do you feel you’re getting enough physical activity to be healthy?</a:t>
            </a:r>
          </a:p>
          <a:p>
            <a:pPr eaLnBrk="1" hangingPunct="1">
              <a:lnSpc>
                <a:spcPct val="100000"/>
              </a:lnSpc>
            </a:pPr>
            <a:r>
              <a:rPr lang="en-US" dirty="0">
                <a:latin typeface="Arial" panose="020B0604020202020204" pitchFamily="34" charset="0"/>
                <a:cs typeface="Arial" panose="020B0604020202020204" pitchFamily="34" charset="0"/>
              </a:rPr>
              <a:t>How do you like to spend your free time?</a:t>
            </a:r>
          </a:p>
          <a:p>
            <a:pPr eaLnBrk="1" hangingPunct="1">
              <a:lnSpc>
                <a:spcPct val="100000"/>
              </a:lnSpc>
            </a:pPr>
            <a:r>
              <a:rPr lang="en-US" dirty="0">
                <a:latin typeface="Arial" panose="020B0604020202020204" pitchFamily="34" charset="0"/>
                <a:cs typeface="Arial" panose="020B0604020202020204" pitchFamily="34" charset="0"/>
              </a:rPr>
              <a:t>Hobbies, clubs, religious/spiritual activities?</a:t>
            </a:r>
          </a:p>
          <a:p>
            <a:pPr eaLnBrk="1" hangingPunct="1">
              <a:lnSpc>
                <a:spcPct val="100000"/>
              </a:lnSpc>
            </a:pPr>
            <a:r>
              <a:rPr lang="en-US" dirty="0">
                <a:latin typeface="Arial" panose="020B0604020202020204" pitchFamily="34" charset="0"/>
                <a:cs typeface="Arial" panose="020B0604020202020204" pitchFamily="34" charset="0"/>
              </a:rPr>
              <a:t>Do you play any sports? </a:t>
            </a:r>
          </a:p>
          <a:p>
            <a:pPr eaLnBrk="1" hangingPunct="1">
              <a:lnSpc>
                <a:spcPct val="100000"/>
              </a:lnSpc>
            </a:pPr>
            <a:r>
              <a:rPr lang="en-US" dirty="0">
                <a:latin typeface="Arial" panose="020B0604020202020204" pitchFamily="34" charset="0"/>
                <a:cs typeface="Arial" panose="020B0604020202020204" pitchFamily="34" charset="0"/>
              </a:rPr>
              <a:t>How many hours of television/computer per day? Per week?</a:t>
            </a:r>
          </a:p>
        </p:txBody>
      </p:sp>
    </p:spTree>
    <p:extLst>
      <p:ext uri="{BB962C8B-B14F-4D97-AF65-F5344CB8AC3E}">
        <p14:creationId xmlns:p14="http://schemas.microsoft.com/office/powerpoint/2010/main" val="768020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teFooter1"/>
          <p:cNvSpPr txBox="1"/>
          <p:nvPr/>
        </p:nvSpPr>
        <p:spPr>
          <a:xfrm>
            <a:off x="3200401" y="6130985"/>
            <a:ext cx="5029200" cy="584775"/>
          </a:xfrm>
          <a:prstGeom prst="rect">
            <a:avLst/>
          </a:prstGeom>
          <a:noFill/>
        </p:spPr>
        <p:txBody>
          <a:bodyPr wrap="square" rtlCol="0">
            <a:spAutoFit/>
          </a:bodyPr>
          <a:lstStyle/>
          <a:p>
            <a:pPr algn="r"/>
            <a:r>
              <a:rPr lang="en-US" sz="1600" i="1" dirty="0">
                <a:latin typeface="Arial" panose="020B0604020202020204" pitchFamily="34" charset="0"/>
              </a:rPr>
              <a:t>National Youth Risk Behavior Survey, 2015</a:t>
            </a:r>
          </a:p>
          <a:p>
            <a:pPr algn="r"/>
            <a:endParaRPr lang="en-US" sz="1600" i="1" dirty="0">
              <a:latin typeface="Arial" panose="020B0604020202020204" pitchFamily="34" charset="0"/>
            </a:endParaRPr>
          </a:p>
        </p:txBody>
      </p:sp>
      <p:sp>
        <p:nvSpPr>
          <p:cNvPr id="6" name="Title 5"/>
          <p:cNvSpPr>
            <a:spLocks noGrp="1"/>
          </p:cNvSpPr>
          <p:nvPr>
            <p:ph type="title"/>
          </p:nvPr>
        </p:nvSpPr>
        <p:spPr>
          <a:xfrm>
            <a:off x="4672519" y="656477"/>
            <a:ext cx="6981001" cy="1334883"/>
          </a:xfrm>
        </p:spPr>
        <p:txBody>
          <a:bodyPr>
            <a:normAutofit/>
          </a:bodyPr>
          <a:lstStyle/>
          <a:p>
            <a:r>
              <a:rPr lang="en-US" sz="3600" dirty="0">
                <a:solidFill>
                  <a:schemeClr val="accent1"/>
                </a:solidFill>
              </a:rPr>
              <a:t>US High School Students: </a:t>
            </a:r>
            <a:br>
              <a:rPr lang="en-US" sz="3600" dirty="0">
                <a:solidFill>
                  <a:schemeClr val="accent1"/>
                </a:solidFill>
              </a:rPr>
            </a:br>
            <a:r>
              <a:rPr lang="en-US" sz="2800" i="1" dirty="0">
                <a:solidFill>
                  <a:schemeClr val="accent1"/>
                </a:solidFill>
              </a:rPr>
              <a:t>Physically Active at least 60 min/day on 5+days</a:t>
            </a:r>
            <a:endParaRPr lang="en-US" sz="3600" i="1" dirty="0">
              <a:solidFill>
                <a:schemeClr val="accent1"/>
              </a:solidFill>
            </a:endParaRPr>
          </a:p>
        </p:txBody>
      </p:sp>
      <p:graphicFrame>
        <p:nvGraphicFramePr>
          <p:cNvPr id="9" name="Chart Placeholder 8"/>
          <p:cNvGraphicFramePr>
            <a:graphicFrameLocks noGrp="1"/>
          </p:cNvGraphicFramePr>
          <p:nvPr>
            <p:ph sz="quarter" idx="10"/>
            <p:extLst>
              <p:ext uri="{D42A27DB-BD31-4B8C-83A1-F6EECF244321}">
                <p14:modId xmlns:p14="http://schemas.microsoft.com/office/powerpoint/2010/main" val="2061882671"/>
              </p:ext>
            </p:extLst>
          </p:nvPr>
        </p:nvGraphicFramePr>
        <p:xfrm>
          <a:off x="3423920" y="1645191"/>
          <a:ext cx="82296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62209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teFooter1"/>
          <p:cNvSpPr txBox="1"/>
          <p:nvPr/>
        </p:nvSpPr>
        <p:spPr>
          <a:xfrm>
            <a:off x="3154680" y="6242087"/>
            <a:ext cx="5029200" cy="584775"/>
          </a:xfrm>
          <a:prstGeom prst="rect">
            <a:avLst/>
          </a:prstGeom>
          <a:noFill/>
        </p:spPr>
        <p:txBody>
          <a:bodyPr wrap="square" rtlCol="0">
            <a:spAutoFit/>
          </a:bodyPr>
          <a:lstStyle/>
          <a:p>
            <a:pPr algn="r"/>
            <a:r>
              <a:rPr lang="en-US" sz="1600" i="1" dirty="0">
                <a:latin typeface="Arial" panose="020B0604020202020204" pitchFamily="34" charset="0"/>
              </a:rPr>
              <a:t>National Youth Risk Behavior Survey, 2015</a:t>
            </a:r>
          </a:p>
          <a:p>
            <a:pPr algn="r"/>
            <a:endParaRPr lang="en-US" sz="1600" i="1" dirty="0">
              <a:latin typeface="Arial" panose="020B0604020202020204" pitchFamily="34" charset="0"/>
            </a:endParaRPr>
          </a:p>
        </p:txBody>
      </p:sp>
      <p:sp>
        <p:nvSpPr>
          <p:cNvPr id="4" name="Title 3"/>
          <p:cNvSpPr>
            <a:spLocks noGrp="1"/>
          </p:cNvSpPr>
          <p:nvPr>
            <p:ph type="title"/>
          </p:nvPr>
        </p:nvSpPr>
        <p:spPr>
          <a:xfrm>
            <a:off x="4799519" y="459086"/>
            <a:ext cx="7163881" cy="1700643"/>
          </a:xfrm>
        </p:spPr>
        <p:txBody>
          <a:bodyPr>
            <a:normAutofit/>
          </a:bodyPr>
          <a:lstStyle/>
          <a:p>
            <a:r>
              <a:rPr lang="en-US" sz="3600" dirty="0">
                <a:solidFill>
                  <a:schemeClr val="accent1"/>
                </a:solidFill>
              </a:rPr>
              <a:t>US High School Students:  </a:t>
            </a:r>
            <a:br>
              <a:rPr lang="en-US" sz="3600" dirty="0">
                <a:solidFill>
                  <a:schemeClr val="accent1"/>
                </a:solidFill>
              </a:rPr>
            </a:br>
            <a:r>
              <a:rPr lang="en-US" sz="2800" i="1" dirty="0">
                <a:solidFill>
                  <a:schemeClr val="accent1"/>
                </a:solidFill>
              </a:rPr>
              <a:t>Played at least 1 Sport</a:t>
            </a:r>
            <a:endParaRPr lang="en-US" sz="3600" i="1" dirty="0">
              <a:solidFill>
                <a:schemeClr val="accent1"/>
              </a:solidFill>
            </a:endParaRPr>
          </a:p>
        </p:txBody>
      </p:sp>
      <p:graphicFrame>
        <p:nvGraphicFramePr>
          <p:cNvPr id="9" name="Chart Placeholder 8"/>
          <p:cNvGraphicFramePr>
            <a:graphicFrameLocks noGrp="1"/>
          </p:cNvGraphicFramePr>
          <p:nvPr>
            <p:ph sz="quarter" idx="10"/>
            <p:extLst>
              <p:ext uri="{D42A27DB-BD31-4B8C-83A1-F6EECF244321}">
                <p14:modId xmlns:p14="http://schemas.microsoft.com/office/powerpoint/2010/main" val="3162789873"/>
              </p:ext>
            </p:extLst>
          </p:nvPr>
        </p:nvGraphicFramePr>
        <p:xfrm>
          <a:off x="3444240" y="1593887"/>
          <a:ext cx="82296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22884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teFooter1"/>
          <p:cNvSpPr txBox="1"/>
          <p:nvPr/>
        </p:nvSpPr>
        <p:spPr>
          <a:xfrm>
            <a:off x="5410200" y="6495434"/>
            <a:ext cx="5029200" cy="584775"/>
          </a:xfrm>
          <a:prstGeom prst="rect">
            <a:avLst/>
          </a:prstGeom>
          <a:noFill/>
        </p:spPr>
        <p:txBody>
          <a:bodyPr wrap="square" rtlCol="0">
            <a:spAutoFit/>
          </a:bodyPr>
          <a:lstStyle/>
          <a:p>
            <a:pPr algn="r"/>
            <a:r>
              <a:rPr lang="en-US" sz="1600" i="1" dirty="0">
                <a:latin typeface="Arial" panose="020B0604020202020204" pitchFamily="34" charset="0"/>
              </a:rPr>
              <a:t>National Youth Risk Behavior Survey, 2015</a:t>
            </a:r>
          </a:p>
          <a:p>
            <a:pPr algn="r"/>
            <a:endParaRPr lang="en-US" sz="1600" i="1" dirty="0">
              <a:latin typeface="Arial" panose="020B0604020202020204" pitchFamily="34" charset="0"/>
            </a:endParaRPr>
          </a:p>
        </p:txBody>
      </p:sp>
      <p:sp>
        <p:nvSpPr>
          <p:cNvPr id="4" name="Title 3"/>
          <p:cNvSpPr>
            <a:spLocks noGrp="1"/>
          </p:cNvSpPr>
          <p:nvPr>
            <p:ph type="title"/>
          </p:nvPr>
        </p:nvSpPr>
        <p:spPr>
          <a:xfrm>
            <a:off x="4763958" y="577158"/>
            <a:ext cx="6757481" cy="1842883"/>
          </a:xfrm>
        </p:spPr>
        <p:txBody>
          <a:bodyPr>
            <a:normAutofit/>
          </a:bodyPr>
          <a:lstStyle/>
          <a:p>
            <a:r>
              <a:rPr lang="en-US" sz="3600" dirty="0">
                <a:solidFill>
                  <a:schemeClr val="accent1"/>
                </a:solidFill>
              </a:rPr>
              <a:t>US High School Students:  </a:t>
            </a:r>
            <a:br>
              <a:rPr lang="en-US" dirty="0">
                <a:solidFill>
                  <a:schemeClr val="accent1"/>
                </a:solidFill>
              </a:rPr>
            </a:br>
            <a:r>
              <a:rPr lang="en-US" sz="3100" i="1" dirty="0">
                <a:solidFill>
                  <a:schemeClr val="accent1"/>
                </a:solidFill>
              </a:rPr>
              <a:t>Played Video/Computer Games/Computer 3+Hours/day</a:t>
            </a:r>
          </a:p>
        </p:txBody>
      </p:sp>
      <p:graphicFrame>
        <p:nvGraphicFramePr>
          <p:cNvPr id="9" name="Chart Placeholder 8"/>
          <p:cNvGraphicFramePr>
            <a:graphicFrameLocks noGrp="1"/>
          </p:cNvGraphicFramePr>
          <p:nvPr>
            <p:ph sz="quarter" idx="10"/>
            <p:extLst>
              <p:ext uri="{D42A27DB-BD31-4B8C-83A1-F6EECF244321}">
                <p14:modId xmlns:p14="http://schemas.microsoft.com/office/powerpoint/2010/main" val="2794604870"/>
              </p:ext>
            </p:extLst>
          </p:nvPr>
        </p:nvGraphicFramePr>
        <p:xfrm>
          <a:off x="3362960" y="1498600"/>
          <a:ext cx="8458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8241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5708650" y="2857404"/>
            <a:ext cx="7315200" cy="3255264"/>
          </a:xfrm>
        </p:spPr>
        <p:txBody>
          <a:bodyPr>
            <a:normAutofit/>
          </a:bodyPr>
          <a:lstStyle/>
          <a:p>
            <a:pPr eaLnBrk="1" hangingPunct="1"/>
            <a:r>
              <a:rPr lang="en-US" sz="6600" dirty="0"/>
              <a:t>Drugs</a:t>
            </a:r>
          </a:p>
        </p:txBody>
      </p:sp>
      <p:pic>
        <p:nvPicPr>
          <p:cNvPr id="56323" name="Picture 4" descr="adl male smoke"/>
          <p:cNvPicPr>
            <a:picLocks noChangeAspect="1" noChangeArrowheads="1"/>
          </p:cNvPicPr>
          <p:nvPr/>
        </p:nvPicPr>
        <p:blipFill>
          <a:blip r:embed="rId3" cstate="print"/>
          <a:srcRect l="25661"/>
          <a:stretch>
            <a:fillRect/>
          </a:stretch>
        </p:blipFill>
        <p:spPr bwMode="auto">
          <a:xfrm>
            <a:off x="0" y="685799"/>
            <a:ext cx="5384800" cy="5426869"/>
          </a:xfrm>
          <a:prstGeom prst="rect">
            <a:avLst/>
          </a:prstGeom>
          <a:noFill/>
          <a:ln w="9525">
            <a:noFill/>
            <a:miter lim="800000"/>
            <a:headEnd/>
            <a:tailEnd/>
          </a:ln>
        </p:spPr>
      </p:pic>
      <p:pic>
        <p:nvPicPr>
          <p:cNvPr id="56324" name="Picture 5" descr="Teen Drinking"/>
          <p:cNvPicPr>
            <a:picLocks noChangeAspect="1" noChangeArrowheads="1"/>
          </p:cNvPicPr>
          <p:nvPr/>
        </p:nvPicPr>
        <p:blipFill>
          <a:blip r:embed="rId4" cstate="print"/>
          <a:srcRect/>
          <a:stretch>
            <a:fillRect/>
          </a:stretch>
        </p:blipFill>
        <p:spPr bwMode="auto">
          <a:xfrm>
            <a:off x="5708650" y="685799"/>
            <a:ext cx="3873500" cy="38735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2"/>
          <p:cNvSpPr>
            <a:spLocks noGrp="1" noRot="1" noChangeArrowheads="1"/>
          </p:cNvSpPr>
          <p:nvPr>
            <p:ph type="title"/>
          </p:nvPr>
        </p:nvSpPr>
        <p:spPr>
          <a:xfrm>
            <a:off x="3828488" y="1016000"/>
            <a:ext cx="8229600" cy="914400"/>
          </a:xfrm>
        </p:spPr>
        <p:txBody>
          <a:bodyPr/>
          <a:lstStyle/>
          <a:p>
            <a:pPr eaLnBrk="1" hangingPunct="1"/>
            <a:r>
              <a:rPr lang="en-US" dirty="0">
                <a:solidFill>
                  <a:schemeClr val="accent1"/>
                </a:solidFill>
              </a:rPr>
              <a:t>Drugs and Alcohol</a:t>
            </a:r>
          </a:p>
        </p:txBody>
      </p:sp>
      <p:sp>
        <p:nvSpPr>
          <p:cNvPr id="62467" name="Rectangle 3"/>
          <p:cNvSpPr>
            <a:spLocks noGrp="1" noChangeArrowheads="1"/>
          </p:cNvSpPr>
          <p:nvPr>
            <p:ph sz="quarter" idx="10"/>
          </p:nvPr>
        </p:nvSpPr>
        <p:spPr>
          <a:xfrm>
            <a:off x="3828488" y="1524000"/>
            <a:ext cx="7388506" cy="4267200"/>
          </a:xfrm>
        </p:spPr>
        <p:txBody>
          <a:bodyPr/>
          <a:lstStyle/>
          <a:p>
            <a:pPr eaLnBrk="1" hangingPunct="1"/>
            <a:endParaRPr lang="en-US" dirty="0"/>
          </a:p>
          <a:p>
            <a:pPr marL="0" lvl="1" indent="0">
              <a:buClr>
                <a:schemeClr val="accent2"/>
              </a:buClr>
              <a:buNone/>
            </a:pPr>
            <a:r>
              <a:rPr lang="en-US" sz="2400" b="1" dirty="0"/>
              <a:t>Does anyone you hang out with smoke, drink, or use drugs? How frequently and how much?</a:t>
            </a:r>
            <a:endParaRPr lang="en-US" sz="2400" dirty="0"/>
          </a:p>
          <a:p>
            <a:r>
              <a:rPr lang="en-US" dirty="0"/>
              <a:t>Do you use tobacco?</a:t>
            </a:r>
          </a:p>
          <a:p>
            <a:r>
              <a:rPr lang="en-US" dirty="0"/>
              <a:t>Do you use electronic cigarettes?</a:t>
            </a:r>
          </a:p>
          <a:p>
            <a:r>
              <a:rPr lang="en-US" dirty="0"/>
              <a:t>Do you drink alcohol?</a:t>
            </a:r>
          </a:p>
          <a:p>
            <a:pPr lvl="1"/>
            <a:r>
              <a:rPr lang="en-US" dirty="0"/>
              <a:t>What kind: beer, wine, hard liquor?</a:t>
            </a:r>
          </a:p>
          <a:p>
            <a:pPr lvl="1"/>
            <a:r>
              <a:rPr lang="en-US" dirty="0"/>
              <a:t>Any blackouts? Ever pass out? Vomit?</a:t>
            </a:r>
          </a:p>
          <a:p>
            <a:pPr eaLnBrk="1" hangingPunct="1"/>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2"/>
          <p:cNvSpPr>
            <a:spLocks noGrp="1" noRot="1" noChangeArrowheads="1"/>
          </p:cNvSpPr>
          <p:nvPr>
            <p:ph type="title"/>
          </p:nvPr>
        </p:nvSpPr>
        <p:spPr>
          <a:xfrm>
            <a:off x="266700" y="3111500"/>
            <a:ext cx="3467100" cy="914400"/>
          </a:xfrm>
        </p:spPr>
        <p:txBody>
          <a:bodyPr>
            <a:noAutofit/>
          </a:bodyPr>
          <a:lstStyle/>
          <a:p>
            <a:pPr eaLnBrk="1" hangingPunct="1"/>
            <a:r>
              <a:rPr lang="en-US" dirty="0"/>
              <a:t>CRAFFT Questions: Identify Problem Use</a:t>
            </a:r>
          </a:p>
        </p:txBody>
      </p:sp>
      <p:sp>
        <p:nvSpPr>
          <p:cNvPr id="64515" name="Rectangle 3"/>
          <p:cNvSpPr>
            <a:spLocks noGrp="1" noChangeArrowheads="1"/>
          </p:cNvSpPr>
          <p:nvPr>
            <p:ph sz="quarter" idx="10"/>
          </p:nvPr>
        </p:nvSpPr>
        <p:spPr/>
        <p:txBody>
          <a:bodyPr>
            <a:noAutofit/>
          </a:bodyPr>
          <a:lstStyle/>
          <a:p>
            <a:pPr eaLnBrk="1" hangingPunct="1">
              <a:spcBef>
                <a:spcPct val="35000"/>
              </a:spcBef>
            </a:pPr>
            <a:r>
              <a:rPr lang="en-US" sz="2200" dirty="0"/>
              <a:t>Have you ever ridden in a </a:t>
            </a:r>
            <a:r>
              <a:rPr lang="en-US" sz="2200" b="1" dirty="0">
                <a:solidFill>
                  <a:schemeClr val="accent2"/>
                </a:solidFill>
              </a:rPr>
              <a:t>C</a:t>
            </a:r>
            <a:r>
              <a:rPr lang="en-US" sz="2200" dirty="0"/>
              <a:t>ar driven by someone who was high or had been using alcohol or drugs?</a:t>
            </a:r>
          </a:p>
          <a:p>
            <a:pPr eaLnBrk="1" hangingPunct="1">
              <a:spcBef>
                <a:spcPct val="35000"/>
              </a:spcBef>
            </a:pPr>
            <a:r>
              <a:rPr lang="en-US" sz="2200" dirty="0"/>
              <a:t>Do you ever use alcohol or drugs to </a:t>
            </a:r>
            <a:r>
              <a:rPr lang="en-US" sz="2200" b="1" dirty="0">
                <a:solidFill>
                  <a:schemeClr val="accent2"/>
                </a:solidFill>
              </a:rPr>
              <a:t>R</a:t>
            </a:r>
            <a:r>
              <a:rPr lang="en-US" sz="2200" dirty="0"/>
              <a:t>elax, feel better about yourself, or fit in?</a:t>
            </a:r>
          </a:p>
          <a:p>
            <a:pPr eaLnBrk="1" hangingPunct="1">
              <a:spcBef>
                <a:spcPct val="35000"/>
              </a:spcBef>
            </a:pPr>
            <a:r>
              <a:rPr lang="en-US" sz="2200" dirty="0"/>
              <a:t>Do you ever use drugs or alcohol when you are </a:t>
            </a:r>
            <a:r>
              <a:rPr lang="en-US" sz="2200" b="1" dirty="0">
                <a:solidFill>
                  <a:schemeClr val="accent2"/>
                </a:solidFill>
              </a:rPr>
              <a:t>A</a:t>
            </a:r>
            <a:r>
              <a:rPr lang="en-US" sz="2200" dirty="0"/>
              <a:t>lone?</a:t>
            </a:r>
          </a:p>
          <a:p>
            <a:pPr eaLnBrk="1" hangingPunct="1">
              <a:spcBef>
                <a:spcPct val="35000"/>
              </a:spcBef>
            </a:pPr>
            <a:r>
              <a:rPr lang="en-US" sz="2200" dirty="0"/>
              <a:t>Do you </a:t>
            </a:r>
            <a:r>
              <a:rPr lang="en-US" sz="2200" b="1" dirty="0">
                <a:solidFill>
                  <a:schemeClr val="accent2"/>
                </a:solidFill>
              </a:rPr>
              <a:t>F</a:t>
            </a:r>
            <a:r>
              <a:rPr lang="en-US" sz="2200" dirty="0"/>
              <a:t>orget things while using drugs or alcohol?</a:t>
            </a:r>
          </a:p>
          <a:p>
            <a:pPr eaLnBrk="1" hangingPunct="1">
              <a:spcBef>
                <a:spcPct val="35000"/>
              </a:spcBef>
            </a:pPr>
            <a:r>
              <a:rPr lang="en-US" sz="2200" dirty="0"/>
              <a:t>Do your family or </a:t>
            </a:r>
            <a:r>
              <a:rPr lang="en-US" sz="2200" b="1" dirty="0">
                <a:solidFill>
                  <a:schemeClr val="accent2"/>
                </a:solidFill>
              </a:rPr>
              <a:t>F</a:t>
            </a:r>
            <a:r>
              <a:rPr lang="en-US" sz="2200" dirty="0"/>
              <a:t>riends ever tell you that you should cut down on your drinking or drug use?</a:t>
            </a:r>
          </a:p>
          <a:p>
            <a:pPr eaLnBrk="1" hangingPunct="1">
              <a:spcBef>
                <a:spcPct val="35000"/>
              </a:spcBef>
            </a:pPr>
            <a:r>
              <a:rPr lang="en-US" sz="2200" dirty="0"/>
              <a:t>Have you ever gotten into </a:t>
            </a:r>
            <a:r>
              <a:rPr lang="en-US" sz="2200" b="1" dirty="0">
                <a:solidFill>
                  <a:schemeClr val="accent2"/>
                </a:solidFill>
              </a:rPr>
              <a:t>T</a:t>
            </a:r>
            <a:r>
              <a:rPr lang="en-US" sz="2200" dirty="0"/>
              <a:t>rouble while using drugs or alcohol?</a:t>
            </a:r>
          </a:p>
        </p:txBody>
      </p:sp>
      <p:sp>
        <p:nvSpPr>
          <p:cNvPr id="60420" name="Text Box 4"/>
          <p:cNvSpPr txBox="1">
            <a:spLocks noChangeArrowheads="1"/>
          </p:cNvSpPr>
          <p:nvPr/>
        </p:nvSpPr>
        <p:spPr bwMode="auto">
          <a:xfrm>
            <a:off x="3733800" y="6321624"/>
            <a:ext cx="4355808" cy="307777"/>
          </a:xfrm>
          <a:prstGeom prst="rect">
            <a:avLst/>
          </a:prstGeom>
          <a:noFill/>
          <a:ln w="9525">
            <a:noFill/>
            <a:miter lim="800000"/>
            <a:headEnd/>
            <a:tailEnd/>
          </a:ln>
        </p:spPr>
        <p:txBody>
          <a:bodyPr wrap="none">
            <a:spAutoFit/>
          </a:bodyPr>
          <a:lstStyle/>
          <a:p>
            <a:pPr eaLnBrk="0" hangingPunct="0"/>
            <a:r>
              <a:rPr lang="en-US" sz="1400" dirty="0">
                <a:latin typeface="Adobe Garamond Pro" panose="02020502060506020403" pitchFamily="18" charset="0"/>
              </a:rPr>
              <a:t>Copyright © Children's Hospital Boston. All rights reserved</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teFooter1"/>
          <p:cNvSpPr txBox="1"/>
          <p:nvPr/>
        </p:nvSpPr>
        <p:spPr>
          <a:xfrm>
            <a:off x="3200401" y="6139834"/>
            <a:ext cx="5029200" cy="584775"/>
          </a:xfrm>
          <a:prstGeom prst="rect">
            <a:avLst/>
          </a:prstGeom>
          <a:noFill/>
        </p:spPr>
        <p:txBody>
          <a:bodyPr wrap="square" rtlCol="0">
            <a:spAutoFit/>
          </a:bodyPr>
          <a:lstStyle/>
          <a:p>
            <a:pPr algn="r"/>
            <a:r>
              <a:rPr lang="en-US" sz="1600" i="1" dirty="0">
                <a:latin typeface="Arial" panose="020B0604020202020204" pitchFamily="34" charset="0"/>
              </a:rPr>
              <a:t>National Youth Risk Behavior Survey, 2015</a:t>
            </a:r>
          </a:p>
          <a:p>
            <a:pPr algn="r"/>
            <a:endParaRPr lang="en-US" sz="1600" i="1" dirty="0">
              <a:latin typeface="Arial" panose="020B0604020202020204" pitchFamily="34" charset="0"/>
            </a:endParaRPr>
          </a:p>
        </p:txBody>
      </p:sp>
      <p:sp>
        <p:nvSpPr>
          <p:cNvPr id="4" name="Title 3"/>
          <p:cNvSpPr>
            <a:spLocks noGrp="1"/>
          </p:cNvSpPr>
          <p:nvPr>
            <p:ph type="title"/>
          </p:nvPr>
        </p:nvSpPr>
        <p:spPr>
          <a:xfrm>
            <a:off x="4926518" y="819037"/>
            <a:ext cx="6249481" cy="1238363"/>
          </a:xfrm>
        </p:spPr>
        <p:txBody>
          <a:bodyPr>
            <a:normAutofit/>
          </a:bodyPr>
          <a:lstStyle/>
          <a:p>
            <a:r>
              <a:rPr lang="en-US" sz="3600" dirty="0">
                <a:solidFill>
                  <a:schemeClr val="accent1"/>
                </a:solidFill>
              </a:rPr>
              <a:t>US High School Students:  </a:t>
            </a:r>
            <a:br>
              <a:rPr lang="en-US" sz="3600" dirty="0">
                <a:solidFill>
                  <a:schemeClr val="accent1"/>
                </a:solidFill>
              </a:rPr>
            </a:br>
            <a:r>
              <a:rPr lang="en-US" sz="3600" i="1" dirty="0">
                <a:solidFill>
                  <a:schemeClr val="accent1"/>
                </a:solidFill>
              </a:rPr>
              <a:t>Currently Drink Alcohol</a:t>
            </a:r>
          </a:p>
        </p:txBody>
      </p:sp>
      <p:graphicFrame>
        <p:nvGraphicFramePr>
          <p:cNvPr id="9" name="Chart Placeholder 8"/>
          <p:cNvGraphicFramePr>
            <a:graphicFrameLocks noGrp="1"/>
          </p:cNvGraphicFramePr>
          <p:nvPr>
            <p:ph sz="quarter" idx="10"/>
            <p:extLst>
              <p:ext uri="{D42A27DB-BD31-4B8C-83A1-F6EECF244321}">
                <p14:modId xmlns:p14="http://schemas.microsoft.com/office/powerpoint/2010/main" val="3988148838"/>
              </p:ext>
            </p:extLst>
          </p:nvPr>
        </p:nvGraphicFramePr>
        <p:xfrm>
          <a:off x="3454400" y="1651000"/>
          <a:ext cx="82296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44306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5180014" y="3805239"/>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5" name="Missouri"/>
          <p:cNvSpPr>
            <a:spLocks noChangeAspect="1"/>
          </p:cNvSpPr>
          <p:nvPr/>
        </p:nvSpPr>
        <p:spPr bwMode="auto">
          <a:xfrm>
            <a:off x="5954714" y="37385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chemeClr val="accent4"/>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6" name="Illinois"/>
          <p:cNvSpPr>
            <a:spLocks noChangeAspect="1"/>
          </p:cNvSpPr>
          <p:nvPr/>
        </p:nvSpPr>
        <p:spPr bwMode="auto">
          <a:xfrm>
            <a:off x="6450014" y="3417889"/>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chemeClr val="accent2"/>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7" name="Iowa"/>
          <p:cNvSpPr>
            <a:spLocks noChangeAspect="1"/>
          </p:cNvSpPr>
          <p:nvPr/>
        </p:nvSpPr>
        <p:spPr bwMode="auto">
          <a:xfrm>
            <a:off x="5862638" y="32861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8" name="New Mexico"/>
          <p:cNvSpPr>
            <a:spLocks noChangeAspect="1"/>
          </p:cNvSpPr>
          <p:nvPr/>
        </p:nvSpPr>
        <p:spPr bwMode="auto">
          <a:xfrm>
            <a:off x="4205289" y="4179889"/>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chemeClr val="accent6"/>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9" name="Oklahoma"/>
          <p:cNvSpPr>
            <a:spLocks noChangeAspect="1"/>
          </p:cNvSpPr>
          <p:nvPr/>
        </p:nvSpPr>
        <p:spPr bwMode="auto">
          <a:xfrm>
            <a:off x="5062539" y="42656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chemeClr val="accent2"/>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0" name="Florida"/>
          <p:cNvSpPr>
            <a:spLocks noChangeAspect="1"/>
          </p:cNvSpPr>
          <p:nvPr/>
        </p:nvSpPr>
        <p:spPr bwMode="auto">
          <a:xfrm>
            <a:off x="7023100" y="51212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chemeClr val="accent6"/>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1" name="Freeform 9"/>
          <p:cNvSpPr>
            <a:spLocks noChangeAspect="1"/>
          </p:cNvSpPr>
          <p:nvPr/>
        </p:nvSpPr>
        <p:spPr bwMode="auto">
          <a:xfrm>
            <a:off x="7940676" y="6016626"/>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2" name="Freeform 10"/>
          <p:cNvSpPr>
            <a:spLocks noChangeAspect="1"/>
          </p:cNvSpPr>
          <p:nvPr/>
        </p:nvSpPr>
        <p:spPr bwMode="auto">
          <a:xfrm>
            <a:off x="8010526" y="59912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3" name="Freeform 11"/>
          <p:cNvSpPr>
            <a:spLocks noChangeAspect="1"/>
          </p:cNvSpPr>
          <p:nvPr/>
        </p:nvSpPr>
        <p:spPr bwMode="auto">
          <a:xfrm>
            <a:off x="8089900" y="5907089"/>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4" name="Michigan Upper"/>
          <p:cNvSpPr>
            <a:spLocks noChangeAspect="1"/>
          </p:cNvSpPr>
          <p:nvPr/>
        </p:nvSpPr>
        <p:spPr bwMode="auto">
          <a:xfrm>
            <a:off x="6519864" y="26638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chemeClr val="accent2">
              <a:lumMod val="40000"/>
              <a:lumOff val="60000"/>
            </a:schemeClr>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5" name="Michigan"/>
          <p:cNvSpPr>
            <a:spLocks noChangeAspect="1"/>
          </p:cNvSpPr>
          <p:nvPr/>
        </p:nvSpPr>
        <p:spPr bwMode="auto">
          <a:xfrm>
            <a:off x="6975475" y="2881314"/>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chemeClr val="accent2">
              <a:lumMod val="40000"/>
              <a:lumOff val="60000"/>
            </a:schemeClr>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6" name="New York"/>
          <p:cNvSpPr>
            <a:spLocks noChangeAspect="1"/>
          </p:cNvSpPr>
          <p:nvPr/>
        </p:nvSpPr>
        <p:spPr bwMode="auto">
          <a:xfrm>
            <a:off x="7759700" y="2787651"/>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chemeClr val="accent2"/>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7" name="Freeform 15"/>
          <p:cNvSpPr>
            <a:spLocks noChangeAspect="1"/>
          </p:cNvSpPr>
          <p:nvPr/>
        </p:nvSpPr>
        <p:spPr bwMode="auto">
          <a:xfrm>
            <a:off x="8434388" y="3457576"/>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8" name="Freeform 16"/>
          <p:cNvSpPr>
            <a:spLocks noChangeAspect="1"/>
          </p:cNvSpPr>
          <p:nvPr/>
        </p:nvSpPr>
        <p:spPr bwMode="auto">
          <a:xfrm>
            <a:off x="8459789" y="3332164"/>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9" name="Washington"/>
          <p:cNvSpPr>
            <a:spLocks noChangeAspect="1"/>
          </p:cNvSpPr>
          <p:nvPr/>
        </p:nvSpPr>
        <p:spPr bwMode="auto">
          <a:xfrm>
            <a:off x="2974976" y="20732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0" name="Freeform 18"/>
          <p:cNvSpPr>
            <a:spLocks noChangeAspect="1"/>
          </p:cNvSpPr>
          <p:nvPr/>
        </p:nvSpPr>
        <p:spPr bwMode="auto">
          <a:xfrm>
            <a:off x="3163888" y="2105026"/>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a:defRPr/>
            </a:pPr>
            <a:endParaRPr lang="en-US">
              <a:latin typeface="Arial" charset="0"/>
            </a:endParaRPr>
          </a:p>
        </p:txBody>
      </p:sp>
      <p:sp>
        <p:nvSpPr>
          <p:cNvPr id="3091" name="Freeform 19"/>
          <p:cNvSpPr>
            <a:spLocks noChangeAspect="1"/>
          </p:cNvSpPr>
          <p:nvPr/>
        </p:nvSpPr>
        <p:spPr bwMode="auto">
          <a:xfrm>
            <a:off x="3194051" y="2159001"/>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92" name="Alabama"/>
          <p:cNvSpPr>
            <a:spLocks noChangeAspect="1"/>
          </p:cNvSpPr>
          <p:nvPr/>
        </p:nvSpPr>
        <p:spPr bwMode="auto">
          <a:xfrm>
            <a:off x="6897688" y="45466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chemeClr val="accent2"/>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3" name="Arizona"/>
          <p:cNvSpPr>
            <a:spLocks noChangeAspect="1"/>
          </p:cNvSpPr>
          <p:nvPr/>
        </p:nvSpPr>
        <p:spPr bwMode="auto">
          <a:xfrm>
            <a:off x="3498850" y="40782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chemeClr val="accent4"/>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4" name="Arkansas"/>
          <p:cNvSpPr>
            <a:spLocks noChangeAspect="1"/>
          </p:cNvSpPr>
          <p:nvPr/>
        </p:nvSpPr>
        <p:spPr bwMode="auto">
          <a:xfrm>
            <a:off x="6089651" y="4359276"/>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chemeClr val="accent2"/>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5" name="California"/>
          <p:cNvSpPr>
            <a:spLocks noChangeAspect="1"/>
          </p:cNvSpPr>
          <p:nvPr/>
        </p:nvSpPr>
        <p:spPr bwMode="auto">
          <a:xfrm>
            <a:off x="2667000" y="3044826"/>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chemeClr val="accent6"/>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6" name="Colorado"/>
          <p:cNvSpPr>
            <a:spLocks noChangeAspect="1"/>
          </p:cNvSpPr>
          <p:nvPr/>
        </p:nvSpPr>
        <p:spPr bwMode="auto">
          <a:xfrm>
            <a:off x="4332288" y="35734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7" name="Connecticut"/>
          <p:cNvSpPr>
            <a:spLocks noChangeAspect="1"/>
          </p:cNvSpPr>
          <p:nvPr/>
        </p:nvSpPr>
        <p:spPr bwMode="auto">
          <a:xfrm>
            <a:off x="8467725" y="31924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chemeClr val="accent6"/>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8" name="Delaware"/>
          <p:cNvSpPr>
            <a:spLocks noChangeAspect="1"/>
          </p:cNvSpPr>
          <p:nvPr/>
        </p:nvSpPr>
        <p:spPr bwMode="auto">
          <a:xfrm>
            <a:off x="8285163" y="36195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chemeClr val="accent6"/>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9" name="Freeform 27"/>
          <p:cNvSpPr>
            <a:spLocks noChangeAspect="1"/>
          </p:cNvSpPr>
          <p:nvPr/>
        </p:nvSpPr>
        <p:spPr bwMode="auto">
          <a:xfrm>
            <a:off x="8151813" y="37846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00" name="Georgia"/>
          <p:cNvSpPr>
            <a:spLocks noChangeAspect="1"/>
          </p:cNvSpPr>
          <p:nvPr/>
        </p:nvSpPr>
        <p:spPr bwMode="auto">
          <a:xfrm>
            <a:off x="7219951" y="45069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1" name="Idaho"/>
          <p:cNvSpPr>
            <a:spLocks noChangeAspect="1"/>
          </p:cNvSpPr>
          <p:nvPr/>
        </p:nvSpPr>
        <p:spPr bwMode="auto">
          <a:xfrm>
            <a:off x="3548063" y="22209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chemeClr val="accent2"/>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2" name="Indiana"/>
          <p:cNvSpPr>
            <a:spLocks noChangeAspect="1"/>
          </p:cNvSpPr>
          <p:nvPr/>
        </p:nvSpPr>
        <p:spPr bwMode="auto">
          <a:xfrm>
            <a:off x="6875463" y="3497264"/>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chemeClr val="accent4"/>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3" name="Kentucky"/>
          <p:cNvSpPr>
            <a:spLocks noChangeAspect="1"/>
          </p:cNvSpPr>
          <p:nvPr/>
        </p:nvSpPr>
        <p:spPr bwMode="auto">
          <a:xfrm>
            <a:off x="6732589" y="38989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chemeClr val="accent4"/>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4" name="Louisiana"/>
          <p:cNvSpPr>
            <a:spLocks noChangeAspect="1"/>
          </p:cNvSpPr>
          <p:nvPr/>
        </p:nvSpPr>
        <p:spPr bwMode="auto">
          <a:xfrm>
            <a:off x="6169026" y="4903789"/>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5" name="Maine"/>
          <p:cNvSpPr>
            <a:spLocks noChangeAspect="1"/>
          </p:cNvSpPr>
          <p:nvPr/>
        </p:nvSpPr>
        <p:spPr bwMode="auto">
          <a:xfrm>
            <a:off x="8601076" y="23066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chemeClr val="accent2">
              <a:lumMod val="40000"/>
              <a:lumOff val="60000"/>
            </a:schemeClr>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6" name="Maryland"/>
          <p:cNvSpPr>
            <a:spLocks noChangeAspect="1"/>
          </p:cNvSpPr>
          <p:nvPr/>
        </p:nvSpPr>
        <p:spPr bwMode="auto">
          <a:xfrm>
            <a:off x="7861301" y="3644901"/>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chemeClr val="accent2">
              <a:lumMod val="40000"/>
              <a:lumOff val="60000"/>
            </a:schemeClr>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7" name="Minnesota"/>
          <p:cNvSpPr>
            <a:spLocks noChangeAspect="1"/>
          </p:cNvSpPr>
          <p:nvPr/>
        </p:nvSpPr>
        <p:spPr bwMode="auto">
          <a:xfrm>
            <a:off x="5807075" y="2406651"/>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8" name="Mississippi"/>
          <p:cNvSpPr>
            <a:spLocks noChangeAspect="1"/>
          </p:cNvSpPr>
          <p:nvPr/>
        </p:nvSpPr>
        <p:spPr bwMode="auto">
          <a:xfrm>
            <a:off x="6489700" y="4570414"/>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chemeClr val="accent6"/>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9" name="Montana"/>
          <p:cNvSpPr>
            <a:spLocks noChangeAspect="1"/>
          </p:cNvSpPr>
          <p:nvPr/>
        </p:nvSpPr>
        <p:spPr bwMode="auto">
          <a:xfrm>
            <a:off x="3860800" y="22367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chemeClr val="accent4"/>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0" name="Nebraska"/>
          <p:cNvSpPr>
            <a:spLocks noChangeAspect="1"/>
          </p:cNvSpPr>
          <p:nvPr/>
        </p:nvSpPr>
        <p:spPr bwMode="auto">
          <a:xfrm>
            <a:off x="4991100" y="3332164"/>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chemeClr val="accent6"/>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1" name="Nevada"/>
          <p:cNvSpPr>
            <a:spLocks noChangeAspect="1"/>
          </p:cNvSpPr>
          <p:nvPr/>
        </p:nvSpPr>
        <p:spPr bwMode="auto">
          <a:xfrm>
            <a:off x="3108325" y="3170239"/>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chemeClr val="accent2"/>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2" name="New Hampshire"/>
          <p:cNvSpPr>
            <a:spLocks noChangeAspect="1"/>
          </p:cNvSpPr>
          <p:nvPr/>
        </p:nvSpPr>
        <p:spPr bwMode="auto">
          <a:xfrm>
            <a:off x="8537575" y="26876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chemeClr val="accent2"/>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3" name="New Jersey"/>
          <p:cNvSpPr>
            <a:spLocks noChangeAspect="1"/>
          </p:cNvSpPr>
          <p:nvPr/>
        </p:nvSpPr>
        <p:spPr bwMode="auto">
          <a:xfrm>
            <a:off x="8320088" y="3365501"/>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4" name="North Carolina"/>
          <p:cNvSpPr>
            <a:spLocks noChangeAspect="1"/>
          </p:cNvSpPr>
          <p:nvPr/>
        </p:nvSpPr>
        <p:spPr bwMode="auto">
          <a:xfrm>
            <a:off x="7383463" y="4124326"/>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chemeClr val="accent2">
              <a:lumMod val="40000"/>
              <a:lumOff val="60000"/>
            </a:schemeClr>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5" name="North Dakota"/>
          <p:cNvSpPr>
            <a:spLocks noChangeAspect="1"/>
          </p:cNvSpPr>
          <p:nvPr/>
        </p:nvSpPr>
        <p:spPr bwMode="auto">
          <a:xfrm>
            <a:off x="5062539" y="2424114"/>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chemeClr val="accent4"/>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6" name="Ohio"/>
          <p:cNvSpPr>
            <a:spLocks noChangeAspect="1"/>
          </p:cNvSpPr>
          <p:nvPr/>
        </p:nvSpPr>
        <p:spPr bwMode="auto">
          <a:xfrm>
            <a:off x="7202489" y="34036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7" name="Oregon"/>
          <p:cNvSpPr>
            <a:spLocks noChangeAspect="1"/>
          </p:cNvSpPr>
          <p:nvPr/>
        </p:nvSpPr>
        <p:spPr bwMode="auto">
          <a:xfrm>
            <a:off x="2762250" y="24304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8" name="Pennsylvania"/>
          <p:cNvSpPr>
            <a:spLocks noChangeAspect="1"/>
          </p:cNvSpPr>
          <p:nvPr/>
        </p:nvSpPr>
        <p:spPr bwMode="auto">
          <a:xfrm>
            <a:off x="7681914" y="32861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chemeClr val="accent6"/>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9" name="Rhode Island"/>
          <p:cNvSpPr>
            <a:spLocks noChangeAspect="1"/>
          </p:cNvSpPr>
          <p:nvPr/>
        </p:nvSpPr>
        <p:spPr bwMode="auto">
          <a:xfrm>
            <a:off x="8655050" y="31861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chemeClr val="accent2">
              <a:lumMod val="40000"/>
              <a:lumOff val="60000"/>
            </a:schemeClr>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0" name="South Carolina"/>
          <p:cNvSpPr>
            <a:spLocks noChangeAspect="1"/>
          </p:cNvSpPr>
          <p:nvPr/>
        </p:nvSpPr>
        <p:spPr bwMode="auto">
          <a:xfrm>
            <a:off x="7510464" y="4443414"/>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chemeClr val="accent2">
              <a:lumMod val="40000"/>
              <a:lumOff val="60000"/>
            </a:schemeClr>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1" name="South Dakota"/>
          <p:cNvSpPr>
            <a:spLocks noChangeAspect="1"/>
          </p:cNvSpPr>
          <p:nvPr/>
        </p:nvSpPr>
        <p:spPr bwMode="auto">
          <a:xfrm>
            <a:off x="5021263" y="28813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chemeClr val="accent6"/>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2" name="Tennessee"/>
          <p:cNvSpPr>
            <a:spLocks noChangeAspect="1"/>
          </p:cNvSpPr>
          <p:nvPr/>
        </p:nvSpPr>
        <p:spPr bwMode="auto">
          <a:xfrm>
            <a:off x="6637339" y="4233864"/>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3" name="Texas"/>
          <p:cNvSpPr>
            <a:spLocks noChangeAspect="1"/>
          </p:cNvSpPr>
          <p:nvPr/>
        </p:nvSpPr>
        <p:spPr bwMode="auto">
          <a:xfrm>
            <a:off x="4527551" y="43434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4" name="Utah"/>
          <p:cNvSpPr>
            <a:spLocks noChangeAspect="1"/>
          </p:cNvSpPr>
          <p:nvPr/>
        </p:nvSpPr>
        <p:spPr bwMode="auto">
          <a:xfrm>
            <a:off x="3727451" y="3325814"/>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5" name="Vermont"/>
          <p:cNvSpPr>
            <a:spLocks noChangeAspect="1"/>
          </p:cNvSpPr>
          <p:nvPr/>
        </p:nvSpPr>
        <p:spPr bwMode="auto">
          <a:xfrm>
            <a:off x="8378825" y="2741614"/>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chemeClr val="accent2"/>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6" name="West Virginia"/>
          <p:cNvSpPr>
            <a:spLocks noChangeAspect="1"/>
          </p:cNvSpPr>
          <p:nvPr/>
        </p:nvSpPr>
        <p:spPr bwMode="auto">
          <a:xfrm>
            <a:off x="7526339" y="35956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chemeClr val="accent4"/>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7" name="Wisconsin"/>
          <p:cNvSpPr>
            <a:spLocks noChangeAspect="1"/>
          </p:cNvSpPr>
          <p:nvPr/>
        </p:nvSpPr>
        <p:spPr bwMode="auto">
          <a:xfrm>
            <a:off x="6262689" y="27670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8" name="Wyoming"/>
          <p:cNvSpPr>
            <a:spLocks noChangeAspect="1"/>
          </p:cNvSpPr>
          <p:nvPr/>
        </p:nvSpPr>
        <p:spPr bwMode="auto">
          <a:xfrm>
            <a:off x="4189414" y="29368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chemeClr val="accent4"/>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9" name="Massachusetts"/>
          <p:cNvSpPr>
            <a:spLocks noChangeAspect="1"/>
          </p:cNvSpPr>
          <p:nvPr/>
        </p:nvSpPr>
        <p:spPr bwMode="auto">
          <a:xfrm>
            <a:off x="8467725" y="3044826"/>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chemeClr val="accent4"/>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0" name="Freeform 59"/>
          <p:cNvSpPr>
            <a:spLocks noChangeAspect="1"/>
          </p:cNvSpPr>
          <p:nvPr/>
        </p:nvSpPr>
        <p:spPr bwMode="auto">
          <a:xfrm>
            <a:off x="8786814" y="32385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1" name="Freeform 60"/>
          <p:cNvSpPr>
            <a:spLocks noChangeAspect="1"/>
          </p:cNvSpPr>
          <p:nvPr/>
        </p:nvSpPr>
        <p:spPr bwMode="auto">
          <a:xfrm>
            <a:off x="8859838" y="3238501"/>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2" name="Virginia"/>
          <p:cNvSpPr>
            <a:spLocks noChangeAspect="1"/>
          </p:cNvSpPr>
          <p:nvPr/>
        </p:nvSpPr>
        <p:spPr bwMode="auto">
          <a:xfrm>
            <a:off x="7439025" y="37385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chemeClr val="accent2">
              <a:lumMod val="40000"/>
              <a:lumOff val="60000"/>
            </a:schemeClr>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3" name="Freeform 62"/>
          <p:cNvSpPr>
            <a:spLocks noChangeAspect="1"/>
          </p:cNvSpPr>
          <p:nvPr/>
        </p:nvSpPr>
        <p:spPr bwMode="auto">
          <a:xfrm>
            <a:off x="8342314" y="38846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grpSp>
        <p:nvGrpSpPr>
          <p:cNvPr id="93246" name="Hawaii"/>
          <p:cNvGrpSpPr>
            <a:grpSpLocks/>
          </p:cNvGrpSpPr>
          <p:nvPr/>
        </p:nvGrpSpPr>
        <p:grpSpPr bwMode="auto">
          <a:xfrm>
            <a:off x="1711326" y="4570414"/>
            <a:ext cx="963613" cy="498475"/>
            <a:chOff x="582" y="2987"/>
            <a:chExt cx="659" cy="352"/>
          </a:xfrm>
          <a:solidFill>
            <a:schemeClr val="accent2">
              <a:lumMod val="40000"/>
              <a:lumOff val="60000"/>
            </a:schemeClr>
          </a:solidFill>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grpSp>
        <p:nvGrpSpPr>
          <p:cNvPr id="93247" name="Alaska"/>
          <p:cNvGrpSpPr>
            <a:grpSpLocks/>
          </p:cNvGrpSpPr>
          <p:nvPr/>
        </p:nvGrpSpPr>
        <p:grpSpPr bwMode="auto">
          <a:xfrm>
            <a:off x="1689100" y="5172076"/>
            <a:ext cx="2776538" cy="987425"/>
            <a:chOff x="523" y="3048"/>
            <a:chExt cx="1899" cy="696"/>
          </a:xfrm>
          <a:solidFill>
            <a:schemeClr val="accent2">
              <a:lumMod val="40000"/>
              <a:lumOff val="60000"/>
            </a:schemeClr>
          </a:solidFill>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sp>
        <p:nvSpPr>
          <p:cNvPr id="3136" name="Rectangle 109"/>
          <p:cNvSpPr>
            <a:spLocks noChangeArrowheads="1"/>
          </p:cNvSpPr>
          <p:nvPr/>
        </p:nvSpPr>
        <p:spPr bwMode="auto">
          <a:xfrm>
            <a:off x="8569325" y="3971925"/>
            <a:ext cx="279400" cy="139700"/>
          </a:xfrm>
          <a:prstGeom prst="rect">
            <a:avLst/>
          </a:prstGeom>
          <a:solidFill>
            <a:schemeClr val="accent2">
              <a:lumMod val="40000"/>
              <a:lumOff val="60000"/>
            </a:schemeClr>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7" name="Rectangle 110"/>
          <p:cNvSpPr>
            <a:spLocks noChangeArrowheads="1"/>
          </p:cNvSpPr>
          <p:nvPr/>
        </p:nvSpPr>
        <p:spPr bwMode="auto">
          <a:xfrm>
            <a:off x="8569325" y="4314825"/>
            <a:ext cx="279400" cy="139700"/>
          </a:xfrm>
          <a:prstGeom prst="rect">
            <a:avLst/>
          </a:prstGeom>
          <a:solidFill>
            <a:schemeClr val="accent6"/>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8" name="Rectangle 111"/>
          <p:cNvSpPr>
            <a:spLocks noChangeArrowheads="1"/>
          </p:cNvSpPr>
          <p:nvPr/>
        </p:nvSpPr>
        <p:spPr bwMode="auto">
          <a:xfrm>
            <a:off x="8569325" y="4657725"/>
            <a:ext cx="279400" cy="139700"/>
          </a:xfrm>
          <a:prstGeom prst="rect">
            <a:avLst/>
          </a:prstGeom>
          <a:solidFill>
            <a:schemeClr val="accent2"/>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9" name="Rectangle 112"/>
          <p:cNvSpPr>
            <a:spLocks noChangeArrowheads="1"/>
          </p:cNvSpPr>
          <p:nvPr/>
        </p:nvSpPr>
        <p:spPr bwMode="auto">
          <a:xfrm>
            <a:off x="8569325" y="4987925"/>
            <a:ext cx="279400" cy="139700"/>
          </a:xfrm>
          <a:prstGeom prst="rect">
            <a:avLst/>
          </a:prstGeom>
          <a:solidFill>
            <a:schemeClr val="accent4"/>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40" name="Rectangle 113"/>
          <p:cNvSpPr>
            <a:spLocks noChangeArrowheads="1"/>
          </p:cNvSpPr>
          <p:nvPr/>
        </p:nvSpPr>
        <p:spPr bwMode="auto">
          <a:xfrm>
            <a:off x="8569325" y="5305425"/>
            <a:ext cx="279400" cy="139700"/>
          </a:xfrm>
          <a:prstGeom prst="rect">
            <a:avLst/>
          </a:prstGeom>
          <a:solidFill>
            <a:schemeClr val="accent4">
              <a:lumMod val="50000"/>
            </a:schemeClr>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93253" name="Text Box 114"/>
          <p:cNvSpPr txBox="1">
            <a:spLocks noChangeArrowheads="1"/>
          </p:cNvSpPr>
          <p:nvPr/>
        </p:nvSpPr>
        <p:spPr bwMode="auto">
          <a:xfrm>
            <a:off x="8978900" y="5253039"/>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No Data</a:t>
            </a:r>
          </a:p>
        </p:txBody>
      </p:sp>
      <p:sp>
        <p:nvSpPr>
          <p:cNvPr id="93254" name="Text Box 105"/>
          <p:cNvSpPr txBox="1">
            <a:spLocks noChangeArrowheads="1"/>
          </p:cNvSpPr>
          <p:nvPr/>
        </p:nvSpPr>
        <p:spPr bwMode="auto">
          <a:xfrm>
            <a:off x="8810625" y="39068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11.0% - 13.9%</a:t>
            </a:r>
          </a:p>
        </p:txBody>
      </p:sp>
      <p:sp>
        <p:nvSpPr>
          <p:cNvPr id="93255" name="Text Box 106"/>
          <p:cNvSpPr txBox="1">
            <a:spLocks noChangeArrowheads="1"/>
          </p:cNvSpPr>
          <p:nvPr/>
        </p:nvSpPr>
        <p:spPr bwMode="auto">
          <a:xfrm>
            <a:off x="8810625" y="42624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14.0% - 15.4%</a:t>
            </a:r>
          </a:p>
        </p:txBody>
      </p:sp>
      <p:sp>
        <p:nvSpPr>
          <p:cNvPr id="93256" name="Text Box 107"/>
          <p:cNvSpPr txBox="1">
            <a:spLocks noChangeArrowheads="1"/>
          </p:cNvSpPr>
          <p:nvPr/>
        </p:nvSpPr>
        <p:spPr bwMode="auto">
          <a:xfrm>
            <a:off x="8810625" y="45926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15.5% - 17.0%</a:t>
            </a:r>
          </a:p>
        </p:txBody>
      </p:sp>
      <p:sp>
        <p:nvSpPr>
          <p:cNvPr id="93257" name="Text Box 108"/>
          <p:cNvSpPr txBox="1">
            <a:spLocks noChangeArrowheads="1"/>
          </p:cNvSpPr>
          <p:nvPr/>
        </p:nvSpPr>
        <p:spPr bwMode="auto">
          <a:xfrm>
            <a:off x="8810625" y="49355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17.1% - 20.7%</a:t>
            </a:r>
          </a:p>
        </p:txBody>
      </p:sp>
      <p:sp>
        <p:nvSpPr>
          <p:cNvPr id="93260" name="Text Box 116"/>
          <p:cNvSpPr txBox="1">
            <a:spLocks noChangeArrowheads="1"/>
          </p:cNvSpPr>
          <p:nvPr/>
        </p:nvSpPr>
        <p:spPr bwMode="auto">
          <a:xfrm>
            <a:off x="6212682" y="6256143"/>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r">
              <a:spcAft>
                <a:spcPct val="0"/>
              </a:spcAft>
              <a:buClrTx/>
              <a:buSzTx/>
              <a:buFontTx/>
              <a:buNone/>
            </a:pPr>
            <a:r>
              <a:rPr lang="en-US" altLang="en-US" sz="1600" i="1" dirty="0"/>
              <a:t>State Youth Risk Behavior Surveys, 2015</a:t>
            </a:r>
          </a:p>
        </p:txBody>
      </p:sp>
      <p:sp>
        <p:nvSpPr>
          <p:cNvPr id="3" name="Content Placeholder 2">
            <a:extLst>
              <a:ext uri="{FF2B5EF4-FFF2-40B4-BE49-F238E27FC236}">
                <a16:creationId xmlns:a16="http://schemas.microsoft.com/office/drawing/2014/main" id="{4A3F8379-B808-7249-81E9-43DFE376DC74}"/>
              </a:ext>
            </a:extLst>
          </p:cNvPr>
          <p:cNvSpPr>
            <a:spLocks noGrp="1"/>
          </p:cNvSpPr>
          <p:nvPr>
            <p:ph sz="quarter" idx="12"/>
          </p:nvPr>
        </p:nvSpPr>
        <p:spPr>
          <a:xfrm>
            <a:off x="788988" y="564150"/>
            <a:ext cx="8907461" cy="920359"/>
          </a:xfrm>
        </p:spPr>
        <p:txBody>
          <a:bodyPr>
            <a:noAutofit/>
          </a:bodyPr>
          <a:lstStyle/>
          <a:p>
            <a:r>
              <a:rPr lang="en-US" dirty="0"/>
              <a:t>US High School Students:  </a:t>
            </a:r>
            <a:br>
              <a:rPr lang="en-US" dirty="0"/>
            </a:br>
            <a:r>
              <a:rPr lang="en-US" i="1" dirty="0"/>
              <a:t>Drank 5+more Alcoholic Drinks in a Row</a:t>
            </a:r>
          </a:p>
        </p:txBody>
      </p:sp>
      <p:sp>
        <p:nvSpPr>
          <p:cNvPr id="96" name="Rectangle 109">
            <a:extLst>
              <a:ext uri="{FF2B5EF4-FFF2-40B4-BE49-F238E27FC236}">
                <a16:creationId xmlns:a16="http://schemas.microsoft.com/office/drawing/2014/main" id="{17651273-769A-D94E-A3F9-A2E5740FC7BD}"/>
              </a:ext>
            </a:extLst>
          </p:cNvPr>
          <p:cNvSpPr>
            <a:spLocks noChangeArrowheads="1"/>
          </p:cNvSpPr>
          <p:nvPr/>
        </p:nvSpPr>
        <p:spPr bwMode="auto">
          <a:xfrm>
            <a:off x="10228082" y="3925850"/>
            <a:ext cx="279400" cy="139700"/>
          </a:xfrm>
          <a:prstGeom prst="rect">
            <a:avLst/>
          </a:prstGeom>
          <a:solidFill>
            <a:schemeClr val="accent2">
              <a:lumMod val="40000"/>
              <a:lumOff val="60000"/>
            </a:schemeClr>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97" name="Rectangle 110">
            <a:extLst>
              <a:ext uri="{FF2B5EF4-FFF2-40B4-BE49-F238E27FC236}">
                <a16:creationId xmlns:a16="http://schemas.microsoft.com/office/drawing/2014/main" id="{80C58ED7-9083-404E-9A6B-68DA028546BF}"/>
              </a:ext>
            </a:extLst>
          </p:cNvPr>
          <p:cNvSpPr>
            <a:spLocks noChangeArrowheads="1"/>
          </p:cNvSpPr>
          <p:nvPr/>
        </p:nvSpPr>
        <p:spPr bwMode="auto">
          <a:xfrm>
            <a:off x="10228082" y="4268750"/>
            <a:ext cx="279400" cy="139700"/>
          </a:xfrm>
          <a:prstGeom prst="rect">
            <a:avLst/>
          </a:prstGeom>
          <a:solidFill>
            <a:schemeClr val="accent6"/>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98" name="Rectangle 111">
            <a:extLst>
              <a:ext uri="{FF2B5EF4-FFF2-40B4-BE49-F238E27FC236}">
                <a16:creationId xmlns:a16="http://schemas.microsoft.com/office/drawing/2014/main" id="{9F6EF47C-FD69-B84A-8EC6-55B95FEAF3ED}"/>
              </a:ext>
            </a:extLst>
          </p:cNvPr>
          <p:cNvSpPr>
            <a:spLocks noChangeArrowheads="1"/>
          </p:cNvSpPr>
          <p:nvPr/>
        </p:nvSpPr>
        <p:spPr bwMode="auto">
          <a:xfrm>
            <a:off x="10228082" y="4611650"/>
            <a:ext cx="279400" cy="139700"/>
          </a:xfrm>
          <a:prstGeom prst="rect">
            <a:avLst/>
          </a:prstGeom>
          <a:solidFill>
            <a:schemeClr val="accent2"/>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99" name="Rectangle 112">
            <a:extLst>
              <a:ext uri="{FF2B5EF4-FFF2-40B4-BE49-F238E27FC236}">
                <a16:creationId xmlns:a16="http://schemas.microsoft.com/office/drawing/2014/main" id="{2F76390F-CE72-A445-85E0-B2743FA19552}"/>
              </a:ext>
            </a:extLst>
          </p:cNvPr>
          <p:cNvSpPr>
            <a:spLocks noChangeArrowheads="1"/>
          </p:cNvSpPr>
          <p:nvPr/>
        </p:nvSpPr>
        <p:spPr bwMode="auto">
          <a:xfrm>
            <a:off x="10228082" y="4941850"/>
            <a:ext cx="279400" cy="139700"/>
          </a:xfrm>
          <a:prstGeom prst="rect">
            <a:avLst/>
          </a:prstGeom>
          <a:solidFill>
            <a:schemeClr val="accent4"/>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100" name="Rectangle 113">
            <a:extLst>
              <a:ext uri="{FF2B5EF4-FFF2-40B4-BE49-F238E27FC236}">
                <a16:creationId xmlns:a16="http://schemas.microsoft.com/office/drawing/2014/main" id="{133B8B5D-1973-BE4E-A2A3-4527EC7C8093}"/>
              </a:ext>
            </a:extLst>
          </p:cNvPr>
          <p:cNvSpPr>
            <a:spLocks noChangeArrowheads="1"/>
          </p:cNvSpPr>
          <p:nvPr/>
        </p:nvSpPr>
        <p:spPr bwMode="auto">
          <a:xfrm>
            <a:off x="10228082" y="5259350"/>
            <a:ext cx="279400" cy="139700"/>
          </a:xfrm>
          <a:prstGeom prst="rect">
            <a:avLst/>
          </a:prstGeom>
          <a:solidFill>
            <a:schemeClr val="accent4">
              <a:lumMod val="50000"/>
            </a:schemeClr>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Tree>
    <p:extLst>
      <p:ext uri="{BB962C8B-B14F-4D97-AF65-F5344CB8AC3E}">
        <p14:creationId xmlns:p14="http://schemas.microsoft.com/office/powerpoint/2010/main" val="40102442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teFooter1"/>
          <p:cNvSpPr txBox="1"/>
          <p:nvPr/>
        </p:nvSpPr>
        <p:spPr>
          <a:xfrm>
            <a:off x="3187700" y="6134099"/>
            <a:ext cx="5029200" cy="584775"/>
          </a:xfrm>
          <a:prstGeom prst="rect">
            <a:avLst/>
          </a:prstGeom>
          <a:noFill/>
        </p:spPr>
        <p:txBody>
          <a:bodyPr wrap="square" rtlCol="0">
            <a:spAutoFit/>
          </a:bodyPr>
          <a:lstStyle/>
          <a:p>
            <a:pPr algn="r"/>
            <a:r>
              <a:rPr lang="en-US" sz="1600" i="1" dirty="0">
                <a:latin typeface="Arial" panose="020B0604020202020204" pitchFamily="34" charset="0"/>
              </a:rPr>
              <a:t>National Youth Risk Behavior Survey, 2015</a:t>
            </a:r>
          </a:p>
          <a:p>
            <a:pPr algn="r"/>
            <a:endParaRPr lang="en-US" sz="1600" i="1" dirty="0">
              <a:latin typeface="Arial" panose="020B0604020202020204" pitchFamily="34" charset="0"/>
            </a:endParaRPr>
          </a:p>
        </p:txBody>
      </p:sp>
      <p:sp>
        <p:nvSpPr>
          <p:cNvPr id="4" name="Title 3"/>
          <p:cNvSpPr>
            <a:spLocks noGrp="1"/>
          </p:cNvSpPr>
          <p:nvPr>
            <p:ph type="title"/>
          </p:nvPr>
        </p:nvSpPr>
        <p:spPr>
          <a:xfrm>
            <a:off x="4901119" y="374900"/>
            <a:ext cx="7290881" cy="1860663"/>
          </a:xfrm>
        </p:spPr>
        <p:txBody>
          <a:bodyPr>
            <a:normAutofit/>
          </a:bodyPr>
          <a:lstStyle/>
          <a:p>
            <a:r>
              <a:rPr lang="en-US" sz="3600" dirty="0">
                <a:solidFill>
                  <a:schemeClr val="accent1"/>
                </a:solidFill>
              </a:rPr>
              <a:t>US High School Students:  </a:t>
            </a:r>
            <a:br>
              <a:rPr lang="en-US" sz="3600" dirty="0">
                <a:solidFill>
                  <a:schemeClr val="accent1"/>
                </a:solidFill>
              </a:rPr>
            </a:br>
            <a:r>
              <a:rPr lang="en-US" sz="3600" i="1" dirty="0">
                <a:solidFill>
                  <a:schemeClr val="accent1"/>
                </a:solidFill>
              </a:rPr>
              <a:t>Currently use Marijuana</a:t>
            </a:r>
          </a:p>
        </p:txBody>
      </p:sp>
      <p:graphicFrame>
        <p:nvGraphicFramePr>
          <p:cNvPr id="9" name="Chart Placeholder 8"/>
          <p:cNvGraphicFramePr>
            <a:graphicFrameLocks noGrp="1"/>
          </p:cNvGraphicFramePr>
          <p:nvPr>
            <p:ph sz="quarter" idx="10"/>
            <p:extLst>
              <p:ext uri="{D42A27DB-BD31-4B8C-83A1-F6EECF244321}">
                <p14:modId xmlns:p14="http://schemas.microsoft.com/office/powerpoint/2010/main" val="3315560209"/>
              </p:ext>
            </p:extLst>
          </p:nvPr>
        </p:nvGraphicFramePr>
        <p:xfrm>
          <a:off x="3378200" y="1485899"/>
          <a:ext cx="82296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1293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rrowheads="1"/>
          </p:cNvSpPr>
          <p:nvPr>
            <p:ph type="title"/>
          </p:nvPr>
        </p:nvSpPr>
        <p:spPr>
          <a:xfrm>
            <a:off x="137172" y="1274308"/>
            <a:ext cx="3161613" cy="4601183"/>
          </a:xfrm>
        </p:spPr>
        <p:txBody>
          <a:bodyPr>
            <a:normAutofit/>
          </a:bodyPr>
          <a:lstStyle/>
          <a:p>
            <a:pPr eaLnBrk="1" hangingPunct="1"/>
            <a:r>
              <a:rPr lang="en-US" sz="4000"/>
              <a:t>The Culture of Adolescence</a:t>
            </a:r>
          </a:p>
        </p:txBody>
      </p:sp>
      <p:sp>
        <p:nvSpPr>
          <p:cNvPr id="766979" name="Rectangle 3"/>
          <p:cNvSpPr>
            <a:spLocks noGrp="1" noChangeArrowheads="1"/>
          </p:cNvSpPr>
          <p:nvPr>
            <p:ph sz="half" idx="1"/>
          </p:nvPr>
        </p:nvSpPr>
        <p:spPr/>
        <p:txBody>
          <a:bodyPr>
            <a:normAutofit/>
          </a:bodyPr>
          <a:lstStyle/>
          <a:p>
            <a:pPr eaLnBrk="1" hangingPunct="1">
              <a:spcBef>
                <a:spcPct val="45000"/>
              </a:spcBef>
            </a:pPr>
            <a:endParaRPr lang="en-US" sz="2400" dirty="0"/>
          </a:p>
          <a:p>
            <a:pPr eaLnBrk="1" hangingPunct="1">
              <a:spcBef>
                <a:spcPct val="45000"/>
              </a:spcBef>
            </a:pPr>
            <a:r>
              <a:rPr lang="en-US" sz="2400" dirty="0"/>
              <a:t>Peer dependent</a:t>
            </a:r>
          </a:p>
          <a:p>
            <a:pPr eaLnBrk="1" hangingPunct="1">
              <a:spcBef>
                <a:spcPct val="45000"/>
              </a:spcBef>
            </a:pPr>
            <a:r>
              <a:rPr lang="en-US" sz="2400" dirty="0"/>
              <a:t>Egocentric</a:t>
            </a:r>
          </a:p>
          <a:p>
            <a:pPr eaLnBrk="1" hangingPunct="1">
              <a:spcBef>
                <a:spcPct val="45000"/>
              </a:spcBef>
            </a:pPr>
            <a:r>
              <a:rPr lang="en-US" sz="2400" dirty="0"/>
              <a:t>Distinct language and dress </a:t>
            </a:r>
          </a:p>
          <a:p>
            <a:pPr eaLnBrk="1" hangingPunct="1">
              <a:spcBef>
                <a:spcPct val="45000"/>
              </a:spcBef>
            </a:pPr>
            <a:r>
              <a:rPr lang="en-US" sz="2400" dirty="0"/>
              <a:t>Popular culture influence</a:t>
            </a:r>
          </a:p>
          <a:p>
            <a:pPr eaLnBrk="1" hangingPunct="1">
              <a:spcBef>
                <a:spcPct val="45000"/>
              </a:spcBef>
            </a:pPr>
            <a:r>
              <a:rPr lang="en-US" sz="2400" dirty="0"/>
              <a:t>Ongoing search for identity</a:t>
            </a:r>
          </a:p>
          <a:p>
            <a:pPr eaLnBrk="1" hangingPunct="1"/>
            <a:endParaRPr lang="en-US" sz="2400" dirty="0"/>
          </a:p>
        </p:txBody>
      </p:sp>
      <p:sp>
        <p:nvSpPr>
          <p:cNvPr id="24580" name="Slide Number Placeholder 4"/>
          <p:cNvSpPr>
            <a:spLocks noGrp="1"/>
          </p:cNvSpPr>
          <p:nvPr>
            <p:ph type="sldNum" sz="quarter" idx="4294967295"/>
          </p:nvPr>
        </p:nvSpPr>
        <p:spPr bwMode="auto">
          <a:xfrm>
            <a:off x="8534400" y="6381750"/>
            <a:ext cx="2133600" cy="476250"/>
          </a:xfrm>
          <a:prstGeom prst="rect">
            <a:avLst/>
          </a:prstGeom>
          <a:noFill/>
          <a:ln>
            <a:miter lim="800000"/>
            <a:headEnd/>
            <a:tailEnd/>
          </a:ln>
        </p:spPr>
        <p:txBody>
          <a:bodyPr/>
          <a:lstStyle/>
          <a:p>
            <a:endParaRPr lang="en-US" dirty="0">
              <a:latin typeface="Futura Md BT" charset="0"/>
            </a:endParaRPr>
          </a:p>
          <a:p>
            <a:endParaRPr lang="en-US" dirty="0">
              <a:latin typeface="Futura Md BT" charset="0"/>
            </a:endParaRPr>
          </a:p>
          <a:p>
            <a:endParaRPr lang="en-US" dirty="0">
              <a:latin typeface="Futura Md BT" charset="0"/>
            </a:endParaRPr>
          </a:p>
          <a:p>
            <a:endParaRPr lang="en-US" dirty="0">
              <a:latin typeface="Futura Md BT" charset="0"/>
            </a:endParaRPr>
          </a:p>
          <a:p>
            <a:endParaRPr lang="en-US" dirty="0">
              <a:latin typeface="Futura Md BT" charset="0"/>
            </a:endParaRPr>
          </a:p>
        </p:txBody>
      </p:sp>
      <p:pic>
        <p:nvPicPr>
          <p:cNvPr id="24581" name="Picture 5" descr="75287610.jpg"/>
          <p:cNvPicPr>
            <a:picLocks noChangeAspect="1"/>
          </p:cNvPicPr>
          <p:nvPr/>
        </p:nvPicPr>
        <p:blipFill>
          <a:blip r:embed="rId3" cstate="print"/>
          <a:srcRect/>
          <a:stretch>
            <a:fillRect/>
          </a:stretch>
        </p:blipFill>
        <p:spPr bwMode="auto">
          <a:xfrm>
            <a:off x="8065626" y="1936599"/>
            <a:ext cx="2181225" cy="32766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teFooter1"/>
          <p:cNvSpPr txBox="1"/>
          <p:nvPr/>
        </p:nvSpPr>
        <p:spPr>
          <a:xfrm>
            <a:off x="3200401" y="6083301"/>
            <a:ext cx="5029200" cy="584775"/>
          </a:xfrm>
          <a:prstGeom prst="rect">
            <a:avLst/>
          </a:prstGeom>
          <a:noFill/>
        </p:spPr>
        <p:txBody>
          <a:bodyPr wrap="square" rtlCol="0">
            <a:spAutoFit/>
          </a:bodyPr>
          <a:lstStyle/>
          <a:p>
            <a:pPr algn="r"/>
            <a:r>
              <a:rPr lang="en-US" sz="1600" i="1" dirty="0">
                <a:latin typeface="Arial" panose="020B0604020202020204" pitchFamily="34" charset="0"/>
              </a:rPr>
              <a:t>National Youth Risk Behavior Survey, 2015</a:t>
            </a:r>
          </a:p>
          <a:p>
            <a:pPr algn="r"/>
            <a:endParaRPr lang="en-US" sz="1600" i="1" dirty="0">
              <a:latin typeface="Arial" panose="020B0604020202020204" pitchFamily="34" charset="0"/>
            </a:endParaRPr>
          </a:p>
        </p:txBody>
      </p:sp>
      <p:sp>
        <p:nvSpPr>
          <p:cNvPr id="4" name="Title 3"/>
          <p:cNvSpPr>
            <a:spLocks noGrp="1"/>
          </p:cNvSpPr>
          <p:nvPr>
            <p:ph type="title"/>
          </p:nvPr>
        </p:nvSpPr>
        <p:spPr>
          <a:xfrm>
            <a:off x="4558219" y="127000"/>
            <a:ext cx="7074981" cy="2464997"/>
          </a:xfrm>
        </p:spPr>
        <p:txBody>
          <a:bodyPr>
            <a:normAutofit/>
          </a:bodyPr>
          <a:lstStyle/>
          <a:p>
            <a:r>
              <a:rPr lang="en-US" dirty="0">
                <a:solidFill>
                  <a:schemeClr val="accent1"/>
                </a:solidFill>
              </a:rPr>
              <a:t>US High School Students: </a:t>
            </a:r>
            <a:r>
              <a:rPr lang="en-US" i="1" dirty="0">
                <a:solidFill>
                  <a:schemeClr val="accent1"/>
                </a:solidFill>
              </a:rPr>
              <a:t>Ever took Rx Drugs without a Doctors Rx</a:t>
            </a:r>
          </a:p>
        </p:txBody>
      </p:sp>
      <p:graphicFrame>
        <p:nvGraphicFramePr>
          <p:cNvPr id="9" name="Chart Placeholder 8"/>
          <p:cNvGraphicFramePr>
            <a:graphicFrameLocks noGrp="1"/>
          </p:cNvGraphicFramePr>
          <p:nvPr>
            <p:ph type="chart" idx="4294967295"/>
            <p:extLst>
              <p:ext uri="{D42A27DB-BD31-4B8C-83A1-F6EECF244321}">
                <p14:modId xmlns:p14="http://schemas.microsoft.com/office/powerpoint/2010/main" val="1903017596"/>
              </p:ext>
            </p:extLst>
          </p:nvPr>
        </p:nvGraphicFramePr>
        <p:xfrm>
          <a:off x="3403600" y="1757364"/>
          <a:ext cx="8331200" cy="43259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5870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note1"/>
          <p:cNvSpPr txBox="1"/>
          <p:nvPr/>
        </p:nvSpPr>
        <p:spPr>
          <a:xfrm>
            <a:off x="1981200" y="6167765"/>
            <a:ext cx="8229600" cy="261610"/>
          </a:xfrm>
          <a:prstGeom prst="rect">
            <a:avLst/>
          </a:prstGeom>
          <a:noFill/>
        </p:spPr>
        <p:txBody>
          <a:bodyPr wrap="square" rtlCol="0" anchor="b" anchorCtr="0">
            <a:spAutoFit/>
          </a:bodyPr>
          <a:lstStyle/>
          <a:p>
            <a:r>
              <a:rPr lang="en-US" sz="1100" dirty="0">
                <a:solidFill>
                  <a:srgbClr val="FFCC00"/>
                </a:solidFill>
              </a:rPr>
              <a:t>.</a:t>
            </a:r>
          </a:p>
        </p:txBody>
      </p:sp>
      <p:sp>
        <p:nvSpPr>
          <p:cNvPr id="3" name="SiteFooter1"/>
          <p:cNvSpPr txBox="1"/>
          <p:nvPr/>
        </p:nvSpPr>
        <p:spPr>
          <a:xfrm>
            <a:off x="3200401" y="6167765"/>
            <a:ext cx="5029200" cy="584775"/>
          </a:xfrm>
          <a:prstGeom prst="rect">
            <a:avLst/>
          </a:prstGeom>
          <a:noFill/>
        </p:spPr>
        <p:txBody>
          <a:bodyPr wrap="square" rtlCol="0">
            <a:spAutoFit/>
          </a:bodyPr>
          <a:lstStyle/>
          <a:p>
            <a:pPr algn="r"/>
            <a:r>
              <a:rPr lang="en-US" sz="1600" i="1" dirty="0">
                <a:latin typeface="Arial" panose="020B0604020202020204" pitchFamily="34" charset="0"/>
              </a:rPr>
              <a:t>National Youth Risk Behavior Survey, 2015</a:t>
            </a:r>
          </a:p>
          <a:p>
            <a:pPr algn="r"/>
            <a:endParaRPr lang="en-US" sz="1600" i="1" dirty="0">
              <a:latin typeface="Arial" panose="020B0604020202020204" pitchFamily="34" charset="0"/>
            </a:endParaRPr>
          </a:p>
        </p:txBody>
      </p:sp>
      <p:sp>
        <p:nvSpPr>
          <p:cNvPr id="5" name="Title 4"/>
          <p:cNvSpPr>
            <a:spLocks noGrp="1"/>
          </p:cNvSpPr>
          <p:nvPr>
            <p:ph type="title"/>
          </p:nvPr>
        </p:nvSpPr>
        <p:spPr>
          <a:xfrm>
            <a:off x="4405819" y="-857363"/>
            <a:ext cx="7341681" cy="4601183"/>
          </a:xfrm>
        </p:spPr>
        <p:txBody>
          <a:bodyPr>
            <a:normAutofit/>
          </a:bodyPr>
          <a:lstStyle/>
          <a:p>
            <a:r>
              <a:rPr lang="en-US" dirty="0">
                <a:solidFill>
                  <a:schemeClr val="accent1"/>
                </a:solidFill>
              </a:rPr>
              <a:t>US High School Students:  </a:t>
            </a:r>
            <a:br>
              <a:rPr lang="en-US" dirty="0">
                <a:solidFill>
                  <a:schemeClr val="accent1"/>
                </a:solidFill>
              </a:rPr>
            </a:br>
            <a:r>
              <a:rPr lang="en-US" i="1" dirty="0">
                <a:solidFill>
                  <a:schemeClr val="accent1"/>
                </a:solidFill>
              </a:rPr>
              <a:t>Ever used Ecstasy “MDMA”</a:t>
            </a:r>
          </a:p>
        </p:txBody>
      </p:sp>
      <p:graphicFrame>
        <p:nvGraphicFramePr>
          <p:cNvPr id="9" name="Chart Placeholder 8"/>
          <p:cNvGraphicFramePr>
            <a:graphicFrameLocks noGrp="1"/>
          </p:cNvGraphicFramePr>
          <p:nvPr>
            <p:ph type="chart" idx="4294967295"/>
            <p:extLst>
              <p:ext uri="{D42A27DB-BD31-4B8C-83A1-F6EECF244321}">
                <p14:modId xmlns:p14="http://schemas.microsoft.com/office/powerpoint/2010/main" val="2495703077"/>
              </p:ext>
            </p:extLst>
          </p:nvPr>
        </p:nvGraphicFramePr>
        <p:xfrm>
          <a:off x="3327401" y="2201233"/>
          <a:ext cx="8420099" cy="4097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03605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5225871" y="3670264"/>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5" name="Missouri"/>
          <p:cNvSpPr>
            <a:spLocks noChangeAspect="1"/>
          </p:cNvSpPr>
          <p:nvPr/>
        </p:nvSpPr>
        <p:spPr bwMode="auto">
          <a:xfrm>
            <a:off x="6000571" y="3603588"/>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6" name="Illinois"/>
          <p:cNvSpPr>
            <a:spLocks noChangeAspect="1"/>
          </p:cNvSpPr>
          <p:nvPr/>
        </p:nvSpPr>
        <p:spPr bwMode="auto">
          <a:xfrm>
            <a:off x="6495871" y="3282914"/>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chemeClr val="accent2"/>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7" name="Iowa"/>
          <p:cNvSpPr>
            <a:spLocks noChangeAspect="1"/>
          </p:cNvSpPr>
          <p:nvPr/>
        </p:nvSpPr>
        <p:spPr bwMode="auto">
          <a:xfrm>
            <a:off x="5908495" y="3151150"/>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8" name="New Mexico"/>
          <p:cNvSpPr>
            <a:spLocks noChangeAspect="1"/>
          </p:cNvSpPr>
          <p:nvPr/>
        </p:nvSpPr>
        <p:spPr bwMode="auto">
          <a:xfrm>
            <a:off x="4251146" y="4044914"/>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chemeClr val="accent4"/>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9" name="Oklahoma"/>
          <p:cNvSpPr>
            <a:spLocks noChangeAspect="1"/>
          </p:cNvSpPr>
          <p:nvPr/>
        </p:nvSpPr>
        <p:spPr bwMode="auto">
          <a:xfrm>
            <a:off x="5108396" y="4130638"/>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chemeClr val="accent2">
              <a:lumMod val="40000"/>
              <a:lumOff val="60000"/>
            </a:schemeClr>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0" name="Florida"/>
          <p:cNvSpPr>
            <a:spLocks noChangeAspect="1"/>
          </p:cNvSpPr>
          <p:nvPr/>
        </p:nvSpPr>
        <p:spPr bwMode="auto">
          <a:xfrm>
            <a:off x="7068957" y="4986300"/>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chemeClr val="accent4"/>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1" name="Freeform 9"/>
          <p:cNvSpPr>
            <a:spLocks noChangeAspect="1"/>
          </p:cNvSpPr>
          <p:nvPr/>
        </p:nvSpPr>
        <p:spPr bwMode="auto">
          <a:xfrm>
            <a:off x="7986533" y="5881651"/>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2" name="Freeform 10"/>
          <p:cNvSpPr>
            <a:spLocks noChangeAspect="1"/>
          </p:cNvSpPr>
          <p:nvPr/>
        </p:nvSpPr>
        <p:spPr bwMode="auto">
          <a:xfrm>
            <a:off x="8056383" y="5856250"/>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3" name="Freeform 11"/>
          <p:cNvSpPr>
            <a:spLocks noChangeAspect="1"/>
          </p:cNvSpPr>
          <p:nvPr/>
        </p:nvSpPr>
        <p:spPr bwMode="auto">
          <a:xfrm>
            <a:off x="8135757" y="5772114"/>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4" name="Michigan Upper"/>
          <p:cNvSpPr>
            <a:spLocks noChangeAspect="1"/>
          </p:cNvSpPr>
          <p:nvPr/>
        </p:nvSpPr>
        <p:spPr bwMode="auto">
          <a:xfrm>
            <a:off x="6565721" y="2528850"/>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chemeClr val="accent2">
              <a:lumMod val="40000"/>
              <a:lumOff val="60000"/>
            </a:schemeClr>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5" name="Michigan"/>
          <p:cNvSpPr>
            <a:spLocks noChangeAspect="1"/>
          </p:cNvSpPr>
          <p:nvPr/>
        </p:nvSpPr>
        <p:spPr bwMode="auto">
          <a:xfrm>
            <a:off x="7021332" y="2746339"/>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chemeClr val="accent2">
              <a:lumMod val="40000"/>
              <a:lumOff val="60000"/>
            </a:schemeClr>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6" name="New York"/>
          <p:cNvSpPr>
            <a:spLocks noChangeAspect="1"/>
          </p:cNvSpPr>
          <p:nvPr/>
        </p:nvSpPr>
        <p:spPr bwMode="auto">
          <a:xfrm>
            <a:off x="7805557" y="2652676"/>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chemeClr val="accent4"/>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7" name="Freeform 15"/>
          <p:cNvSpPr>
            <a:spLocks noChangeAspect="1"/>
          </p:cNvSpPr>
          <p:nvPr/>
        </p:nvSpPr>
        <p:spPr bwMode="auto">
          <a:xfrm>
            <a:off x="8480245" y="3322601"/>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8" name="Freeform 16"/>
          <p:cNvSpPr>
            <a:spLocks noChangeAspect="1"/>
          </p:cNvSpPr>
          <p:nvPr/>
        </p:nvSpPr>
        <p:spPr bwMode="auto">
          <a:xfrm>
            <a:off x="8505646" y="3197189"/>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9" name="Washington"/>
          <p:cNvSpPr>
            <a:spLocks noChangeAspect="1"/>
          </p:cNvSpPr>
          <p:nvPr/>
        </p:nvSpPr>
        <p:spPr bwMode="auto">
          <a:xfrm>
            <a:off x="3020833" y="1938299"/>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0" name="Freeform 18"/>
          <p:cNvSpPr>
            <a:spLocks noChangeAspect="1"/>
          </p:cNvSpPr>
          <p:nvPr/>
        </p:nvSpPr>
        <p:spPr bwMode="auto">
          <a:xfrm>
            <a:off x="3659188" y="1381126"/>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a:defRPr/>
            </a:pPr>
            <a:endParaRPr lang="en-US">
              <a:latin typeface="Arial" charset="0"/>
            </a:endParaRPr>
          </a:p>
        </p:txBody>
      </p:sp>
      <p:sp>
        <p:nvSpPr>
          <p:cNvPr id="3091" name="Freeform 19"/>
          <p:cNvSpPr>
            <a:spLocks noChangeAspect="1"/>
          </p:cNvSpPr>
          <p:nvPr/>
        </p:nvSpPr>
        <p:spPr bwMode="auto">
          <a:xfrm>
            <a:off x="3239908" y="2024026"/>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92" name="Alabama"/>
          <p:cNvSpPr>
            <a:spLocks noChangeAspect="1"/>
          </p:cNvSpPr>
          <p:nvPr/>
        </p:nvSpPr>
        <p:spPr bwMode="auto">
          <a:xfrm>
            <a:off x="6943545" y="4411625"/>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chemeClr val="accent2"/>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3" name="Arizona"/>
          <p:cNvSpPr>
            <a:spLocks noChangeAspect="1"/>
          </p:cNvSpPr>
          <p:nvPr/>
        </p:nvSpPr>
        <p:spPr bwMode="auto">
          <a:xfrm>
            <a:off x="3544707" y="3943313"/>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chemeClr val="accent4"/>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4" name="Arkansas"/>
          <p:cNvSpPr>
            <a:spLocks noChangeAspect="1"/>
          </p:cNvSpPr>
          <p:nvPr/>
        </p:nvSpPr>
        <p:spPr bwMode="auto">
          <a:xfrm>
            <a:off x="6135508" y="4224301"/>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chemeClr val="accent4"/>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5" name="California"/>
          <p:cNvSpPr>
            <a:spLocks noChangeAspect="1"/>
          </p:cNvSpPr>
          <p:nvPr/>
        </p:nvSpPr>
        <p:spPr bwMode="auto">
          <a:xfrm>
            <a:off x="2712857" y="2909851"/>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chemeClr val="accent2"/>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6" name="Colorado"/>
          <p:cNvSpPr>
            <a:spLocks noChangeAspect="1"/>
          </p:cNvSpPr>
          <p:nvPr/>
        </p:nvSpPr>
        <p:spPr bwMode="auto">
          <a:xfrm>
            <a:off x="4378145" y="3438488"/>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7" name="Connecticut"/>
          <p:cNvSpPr>
            <a:spLocks noChangeAspect="1"/>
          </p:cNvSpPr>
          <p:nvPr/>
        </p:nvSpPr>
        <p:spPr bwMode="auto">
          <a:xfrm>
            <a:off x="8513582" y="3057488"/>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chemeClr val="accent6"/>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8" name="Delaware"/>
          <p:cNvSpPr>
            <a:spLocks noChangeAspect="1"/>
          </p:cNvSpPr>
          <p:nvPr/>
        </p:nvSpPr>
        <p:spPr bwMode="auto">
          <a:xfrm>
            <a:off x="8331020" y="3484525"/>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chemeClr val="accent2">
              <a:lumMod val="40000"/>
              <a:lumOff val="60000"/>
            </a:schemeClr>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9" name="Freeform 27"/>
          <p:cNvSpPr>
            <a:spLocks noChangeAspect="1"/>
          </p:cNvSpPr>
          <p:nvPr/>
        </p:nvSpPr>
        <p:spPr bwMode="auto">
          <a:xfrm>
            <a:off x="8197670" y="3649625"/>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00" name="Georgia"/>
          <p:cNvSpPr>
            <a:spLocks noChangeAspect="1"/>
          </p:cNvSpPr>
          <p:nvPr/>
        </p:nvSpPr>
        <p:spPr bwMode="auto">
          <a:xfrm>
            <a:off x="7265808" y="4371938"/>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1" name="Idaho"/>
          <p:cNvSpPr>
            <a:spLocks noChangeAspect="1"/>
          </p:cNvSpPr>
          <p:nvPr/>
        </p:nvSpPr>
        <p:spPr bwMode="auto">
          <a:xfrm>
            <a:off x="3593920" y="2085938"/>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2" name="Indiana"/>
          <p:cNvSpPr>
            <a:spLocks noChangeAspect="1"/>
          </p:cNvSpPr>
          <p:nvPr/>
        </p:nvSpPr>
        <p:spPr bwMode="auto">
          <a:xfrm>
            <a:off x="6921320" y="3362289"/>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chemeClr val="accent2">
              <a:lumMod val="40000"/>
              <a:lumOff val="60000"/>
            </a:schemeClr>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3" name="Kentucky"/>
          <p:cNvSpPr>
            <a:spLocks noChangeAspect="1"/>
          </p:cNvSpPr>
          <p:nvPr/>
        </p:nvSpPr>
        <p:spPr bwMode="auto">
          <a:xfrm>
            <a:off x="6778446" y="3763925"/>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chemeClr val="accent6"/>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4" name="Louisiana"/>
          <p:cNvSpPr>
            <a:spLocks noChangeAspect="1"/>
          </p:cNvSpPr>
          <p:nvPr/>
        </p:nvSpPr>
        <p:spPr bwMode="auto">
          <a:xfrm>
            <a:off x="6214883" y="4768814"/>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5" name="Maine"/>
          <p:cNvSpPr>
            <a:spLocks noChangeAspect="1"/>
          </p:cNvSpPr>
          <p:nvPr/>
        </p:nvSpPr>
        <p:spPr bwMode="auto">
          <a:xfrm>
            <a:off x="8646933" y="2171663"/>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6" name="Maryland"/>
          <p:cNvSpPr>
            <a:spLocks noChangeAspect="1"/>
          </p:cNvSpPr>
          <p:nvPr/>
        </p:nvSpPr>
        <p:spPr bwMode="auto">
          <a:xfrm>
            <a:off x="7907158" y="3509926"/>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chemeClr val="accent2"/>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7" name="Minnesota"/>
          <p:cNvSpPr>
            <a:spLocks noChangeAspect="1"/>
          </p:cNvSpPr>
          <p:nvPr/>
        </p:nvSpPr>
        <p:spPr bwMode="auto">
          <a:xfrm>
            <a:off x="5852932" y="2271676"/>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8" name="Mississippi"/>
          <p:cNvSpPr>
            <a:spLocks noChangeAspect="1"/>
          </p:cNvSpPr>
          <p:nvPr/>
        </p:nvSpPr>
        <p:spPr bwMode="auto">
          <a:xfrm>
            <a:off x="6535557" y="4435439"/>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chemeClr val="accent4"/>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9" name="Montana"/>
          <p:cNvSpPr>
            <a:spLocks noChangeAspect="1"/>
          </p:cNvSpPr>
          <p:nvPr/>
        </p:nvSpPr>
        <p:spPr bwMode="auto">
          <a:xfrm>
            <a:off x="3906657" y="2101813"/>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chemeClr val="accent2"/>
          </a:solidFill>
          <a:ln w="15875">
            <a:solidFill>
              <a:schemeClr val="tx1">
                <a:lumMod val="75000"/>
              </a:schemeClr>
            </a:solidFill>
            <a:prstDash val="solid"/>
            <a:round/>
            <a:headEnd/>
            <a:tailEnd/>
          </a:ln>
          <a:extLst/>
        </p:spPr>
        <p:txBody>
          <a:bodyPr/>
          <a:lstStyle/>
          <a:p>
            <a:pPr algn="ctr">
              <a:defRPr/>
            </a:pPr>
            <a:endParaRPr lang="en-US" dirty="0">
              <a:latin typeface="Arial" charset="0"/>
            </a:endParaRPr>
          </a:p>
        </p:txBody>
      </p:sp>
      <p:sp>
        <p:nvSpPr>
          <p:cNvPr id="3110" name="Nebraska"/>
          <p:cNvSpPr>
            <a:spLocks noChangeAspect="1"/>
          </p:cNvSpPr>
          <p:nvPr/>
        </p:nvSpPr>
        <p:spPr bwMode="auto">
          <a:xfrm>
            <a:off x="5036957" y="3197189"/>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chemeClr val="accent2"/>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1" name="Nevada"/>
          <p:cNvSpPr>
            <a:spLocks noChangeAspect="1"/>
          </p:cNvSpPr>
          <p:nvPr/>
        </p:nvSpPr>
        <p:spPr bwMode="auto">
          <a:xfrm>
            <a:off x="3154182" y="3035264"/>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chemeClr val="accent4"/>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2" name="New Hampshire"/>
          <p:cNvSpPr>
            <a:spLocks noChangeAspect="1"/>
          </p:cNvSpPr>
          <p:nvPr/>
        </p:nvSpPr>
        <p:spPr bwMode="auto">
          <a:xfrm>
            <a:off x="8583432" y="2552663"/>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chemeClr val="accent2"/>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3" name="New Jersey"/>
          <p:cNvSpPr>
            <a:spLocks noChangeAspect="1"/>
          </p:cNvSpPr>
          <p:nvPr/>
        </p:nvSpPr>
        <p:spPr bwMode="auto">
          <a:xfrm>
            <a:off x="8365945" y="3230526"/>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4" name="North Carolina"/>
          <p:cNvSpPr>
            <a:spLocks noChangeAspect="1"/>
          </p:cNvSpPr>
          <p:nvPr/>
        </p:nvSpPr>
        <p:spPr bwMode="auto">
          <a:xfrm>
            <a:off x="7429320" y="3989351"/>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chemeClr val="accent6"/>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5" name="North Dakota"/>
          <p:cNvSpPr>
            <a:spLocks noChangeAspect="1"/>
          </p:cNvSpPr>
          <p:nvPr/>
        </p:nvSpPr>
        <p:spPr bwMode="auto">
          <a:xfrm>
            <a:off x="5108396" y="2289139"/>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chemeClr val="accent2">
              <a:lumMod val="40000"/>
              <a:lumOff val="60000"/>
            </a:schemeClr>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6" name="Ohio"/>
          <p:cNvSpPr>
            <a:spLocks noChangeAspect="1"/>
          </p:cNvSpPr>
          <p:nvPr/>
        </p:nvSpPr>
        <p:spPr bwMode="auto">
          <a:xfrm>
            <a:off x="7248346" y="3268625"/>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7" name="Oregon"/>
          <p:cNvSpPr>
            <a:spLocks noChangeAspect="1"/>
          </p:cNvSpPr>
          <p:nvPr/>
        </p:nvSpPr>
        <p:spPr bwMode="auto">
          <a:xfrm>
            <a:off x="2808107" y="2295488"/>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8" name="Pennsylvania"/>
          <p:cNvSpPr>
            <a:spLocks noChangeAspect="1"/>
          </p:cNvSpPr>
          <p:nvPr/>
        </p:nvSpPr>
        <p:spPr bwMode="auto">
          <a:xfrm>
            <a:off x="7727771" y="3151150"/>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chemeClr val="accent2">
              <a:lumMod val="40000"/>
              <a:lumOff val="60000"/>
            </a:schemeClr>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9" name="Rhode Island"/>
          <p:cNvSpPr>
            <a:spLocks noChangeAspect="1"/>
          </p:cNvSpPr>
          <p:nvPr/>
        </p:nvSpPr>
        <p:spPr bwMode="auto">
          <a:xfrm>
            <a:off x="8700907" y="3051138"/>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chemeClr val="accent6"/>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0" name="South Carolina"/>
          <p:cNvSpPr>
            <a:spLocks noChangeAspect="1"/>
          </p:cNvSpPr>
          <p:nvPr/>
        </p:nvSpPr>
        <p:spPr bwMode="auto">
          <a:xfrm>
            <a:off x="7556321" y="4308439"/>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chemeClr val="accent2">
              <a:lumMod val="40000"/>
              <a:lumOff val="60000"/>
            </a:schemeClr>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1" name="South Dakota"/>
          <p:cNvSpPr>
            <a:spLocks noChangeAspect="1"/>
          </p:cNvSpPr>
          <p:nvPr/>
        </p:nvSpPr>
        <p:spPr bwMode="auto">
          <a:xfrm>
            <a:off x="5067120" y="2746338"/>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2" name="Tennessee"/>
          <p:cNvSpPr>
            <a:spLocks noChangeAspect="1"/>
          </p:cNvSpPr>
          <p:nvPr/>
        </p:nvSpPr>
        <p:spPr bwMode="auto">
          <a:xfrm>
            <a:off x="6683196" y="4098889"/>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3" name="Texas"/>
          <p:cNvSpPr>
            <a:spLocks noChangeAspect="1"/>
          </p:cNvSpPr>
          <p:nvPr/>
        </p:nvSpPr>
        <p:spPr bwMode="auto">
          <a:xfrm>
            <a:off x="4573408" y="4208425"/>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4" name="Utah"/>
          <p:cNvSpPr>
            <a:spLocks noChangeAspect="1"/>
          </p:cNvSpPr>
          <p:nvPr/>
        </p:nvSpPr>
        <p:spPr bwMode="auto">
          <a:xfrm>
            <a:off x="3773308" y="3190839"/>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5" name="Vermont"/>
          <p:cNvSpPr>
            <a:spLocks noChangeAspect="1"/>
          </p:cNvSpPr>
          <p:nvPr/>
        </p:nvSpPr>
        <p:spPr bwMode="auto">
          <a:xfrm>
            <a:off x="8424682" y="2606639"/>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chemeClr val="accent6"/>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6" name="West Virginia"/>
          <p:cNvSpPr>
            <a:spLocks noChangeAspect="1"/>
          </p:cNvSpPr>
          <p:nvPr/>
        </p:nvSpPr>
        <p:spPr bwMode="auto">
          <a:xfrm>
            <a:off x="7572196" y="3460713"/>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chemeClr val="accent6"/>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7" name="Wisconsin"/>
          <p:cNvSpPr>
            <a:spLocks noChangeAspect="1"/>
          </p:cNvSpPr>
          <p:nvPr/>
        </p:nvSpPr>
        <p:spPr bwMode="auto">
          <a:xfrm>
            <a:off x="6308546" y="2632038"/>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8" name="Wyoming"/>
          <p:cNvSpPr>
            <a:spLocks noChangeAspect="1"/>
          </p:cNvSpPr>
          <p:nvPr/>
        </p:nvSpPr>
        <p:spPr bwMode="auto">
          <a:xfrm>
            <a:off x="4235271" y="2801900"/>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chemeClr val="accent4"/>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9" name="Massachusetts"/>
          <p:cNvSpPr>
            <a:spLocks noChangeAspect="1"/>
          </p:cNvSpPr>
          <p:nvPr/>
        </p:nvSpPr>
        <p:spPr bwMode="auto">
          <a:xfrm>
            <a:off x="8513582" y="2909851"/>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chemeClr val="accent6"/>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0" name="Freeform 59"/>
          <p:cNvSpPr>
            <a:spLocks noChangeAspect="1"/>
          </p:cNvSpPr>
          <p:nvPr/>
        </p:nvSpPr>
        <p:spPr bwMode="auto">
          <a:xfrm>
            <a:off x="8832671" y="3103525"/>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1" name="Freeform 60"/>
          <p:cNvSpPr>
            <a:spLocks noChangeAspect="1"/>
          </p:cNvSpPr>
          <p:nvPr/>
        </p:nvSpPr>
        <p:spPr bwMode="auto">
          <a:xfrm>
            <a:off x="8905695" y="3103526"/>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2" name="Virginia"/>
          <p:cNvSpPr>
            <a:spLocks noChangeAspect="1"/>
          </p:cNvSpPr>
          <p:nvPr/>
        </p:nvSpPr>
        <p:spPr bwMode="auto">
          <a:xfrm>
            <a:off x="7484882" y="3603588"/>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chemeClr val="accent2">
              <a:lumMod val="40000"/>
              <a:lumOff val="60000"/>
            </a:schemeClr>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3" name="Freeform 62"/>
          <p:cNvSpPr>
            <a:spLocks noChangeAspect="1"/>
          </p:cNvSpPr>
          <p:nvPr/>
        </p:nvSpPr>
        <p:spPr bwMode="auto">
          <a:xfrm>
            <a:off x="8388171" y="3749638"/>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grpSp>
        <p:nvGrpSpPr>
          <p:cNvPr id="105534" name="Hawaii"/>
          <p:cNvGrpSpPr>
            <a:grpSpLocks/>
          </p:cNvGrpSpPr>
          <p:nvPr/>
        </p:nvGrpSpPr>
        <p:grpSpPr bwMode="auto">
          <a:xfrm>
            <a:off x="1757183" y="4435439"/>
            <a:ext cx="963613" cy="498475"/>
            <a:chOff x="582" y="2987"/>
            <a:chExt cx="659" cy="352"/>
          </a:xfrm>
          <a:solidFill>
            <a:schemeClr val="accent2"/>
          </a:solidFill>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grpSp>
        <p:nvGrpSpPr>
          <p:cNvPr id="105535" name="Alaska"/>
          <p:cNvGrpSpPr>
            <a:grpSpLocks/>
          </p:cNvGrpSpPr>
          <p:nvPr/>
        </p:nvGrpSpPr>
        <p:grpSpPr bwMode="auto">
          <a:xfrm>
            <a:off x="1734957" y="5037101"/>
            <a:ext cx="2776538" cy="987425"/>
            <a:chOff x="523" y="3048"/>
            <a:chExt cx="1899" cy="696"/>
          </a:xfrm>
          <a:solidFill>
            <a:schemeClr val="accent6"/>
          </a:solidFill>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grp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sp>
        <p:nvSpPr>
          <p:cNvPr id="3136" name="Rectangle 109"/>
          <p:cNvSpPr>
            <a:spLocks noChangeArrowheads="1"/>
          </p:cNvSpPr>
          <p:nvPr/>
        </p:nvSpPr>
        <p:spPr bwMode="auto">
          <a:xfrm>
            <a:off x="8615182" y="3836950"/>
            <a:ext cx="279400" cy="139700"/>
          </a:xfrm>
          <a:prstGeom prst="rect">
            <a:avLst/>
          </a:prstGeom>
          <a:solidFill>
            <a:schemeClr val="accent2">
              <a:lumMod val="40000"/>
              <a:lumOff val="60000"/>
            </a:schemeClr>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7" name="Rectangle 110"/>
          <p:cNvSpPr>
            <a:spLocks noChangeArrowheads="1"/>
          </p:cNvSpPr>
          <p:nvPr/>
        </p:nvSpPr>
        <p:spPr bwMode="auto">
          <a:xfrm>
            <a:off x="8615182" y="4179850"/>
            <a:ext cx="279400" cy="139700"/>
          </a:xfrm>
          <a:prstGeom prst="rect">
            <a:avLst/>
          </a:prstGeom>
          <a:solidFill>
            <a:schemeClr val="accent6"/>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8" name="Rectangle 111"/>
          <p:cNvSpPr>
            <a:spLocks noChangeArrowheads="1"/>
          </p:cNvSpPr>
          <p:nvPr/>
        </p:nvSpPr>
        <p:spPr bwMode="auto">
          <a:xfrm>
            <a:off x="8615182" y="4522750"/>
            <a:ext cx="279400" cy="139700"/>
          </a:xfrm>
          <a:prstGeom prst="rect">
            <a:avLst/>
          </a:prstGeom>
          <a:solidFill>
            <a:schemeClr val="accent2"/>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9" name="Rectangle 112"/>
          <p:cNvSpPr>
            <a:spLocks noChangeArrowheads="1"/>
          </p:cNvSpPr>
          <p:nvPr/>
        </p:nvSpPr>
        <p:spPr bwMode="auto">
          <a:xfrm>
            <a:off x="8615182" y="4852950"/>
            <a:ext cx="279400" cy="139700"/>
          </a:xfrm>
          <a:prstGeom prst="rect">
            <a:avLst/>
          </a:prstGeom>
          <a:solidFill>
            <a:schemeClr val="accent4"/>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40" name="Rectangle 113"/>
          <p:cNvSpPr>
            <a:spLocks noChangeArrowheads="1"/>
          </p:cNvSpPr>
          <p:nvPr/>
        </p:nvSpPr>
        <p:spPr bwMode="auto">
          <a:xfrm>
            <a:off x="8615182" y="5170450"/>
            <a:ext cx="279400" cy="139700"/>
          </a:xfrm>
          <a:prstGeom prst="rect">
            <a:avLst/>
          </a:prstGeom>
          <a:solidFill>
            <a:schemeClr val="accent4">
              <a:lumMod val="50000"/>
            </a:schemeClr>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105541" name="Text Box 114"/>
          <p:cNvSpPr txBox="1">
            <a:spLocks noChangeArrowheads="1"/>
          </p:cNvSpPr>
          <p:nvPr/>
        </p:nvSpPr>
        <p:spPr bwMode="auto">
          <a:xfrm>
            <a:off x="9024757" y="5118064"/>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No Data</a:t>
            </a:r>
          </a:p>
        </p:txBody>
      </p:sp>
      <p:sp>
        <p:nvSpPr>
          <p:cNvPr id="105542" name="Text Box 105"/>
          <p:cNvSpPr txBox="1">
            <a:spLocks noChangeArrowheads="1"/>
          </p:cNvSpPr>
          <p:nvPr/>
        </p:nvSpPr>
        <p:spPr bwMode="auto">
          <a:xfrm>
            <a:off x="8935857" y="3771864"/>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3.4% - 4.4%</a:t>
            </a:r>
          </a:p>
        </p:txBody>
      </p:sp>
      <p:sp>
        <p:nvSpPr>
          <p:cNvPr id="105543" name="Text Box 106"/>
          <p:cNvSpPr txBox="1">
            <a:spLocks noChangeArrowheads="1"/>
          </p:cNvSpPr>
          <p:nvPr/>
        </p:nvSpPr>
        <p:spPr bwMode="auto">
          <a:xfrm>
            <a:off x="8935857" y="4127464"/>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dirty="0"/>
              <a:t>4.5% - 4.8%</a:t>
            </a:r>
          </a:p>
        </p:txBody>
      </p:sp>
      <p:sp>
        <p:nvSpPr>
          <p:cNvPr id="105544" name="Text Box 107"/>
          <p:cNvSpPr txBox="1">
            <a:spLocks noChangeArrowheads="1"/>
          </p:cNvSpPr>
          <p:nvPr/>
        </p:nvSpPr>
        <p:spPr bwMode="auto">
          <a:xfrm>
            <a:off x="8935857" y="4457664"/>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4.9% - 6.1%</a:t>
            </a:r>
          </a:p>
        </p:txBody>
      </p:sp>
      <p:sp>
        <p:nvSpPr>
          <p:cNvPr id="105545" name="Text Box 108"/>
          <p:cNvSpPr txBox="1">
            <a:spLocks noChangeArrowheads="1"/>
          </p:cNvSpPr>
          <p:nvPr/>
        </p:nvSpPr>
        <p:spPr bwMode="auto">
          <a:xfrm>
            <a:off x="8935857" y="4800564"/>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6.2% - 9.2%</a:t>
            </a:r>
          </a:p>
        </p:txBody>
      </p:sp>
      <p:sp>
        <p:nvSpPr>
          <p:cNvPr id="105548" name="Text Box 116"/>
          <p:cNvSpPr txBox="1">
            <a:spLocks noChangeArrowheads="1"/>
          </p:cNvSpPr>
          <p:nvPr/>
        </p:nvSpPr>
        <p:spPr bwMode="auto">
          <a:xfrm>
            <a:off x="6540633" y="6153115"/>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r">
              <a:spcAft>
                <a:spcPct val="0"/>
              </a:spcAft>
              <a:buClrTx/>
              <a:buSzTx/>
              <a:buFontTx/>
              <a:buNone/>
            </a:pPr>
            <a:r>
              <a:rPr lang="en-US" altLang="en-US" sz="1600" i="1" dirty="0"/>
              <a:t>State Youth Risk Behavior Surveys, 2015</a:t>
            </a:r>
          </a:p>
        </p:txBody>
      </p:sp>
      <p:sp>
        <p:nvSpPr>
          <p:cNvPr id="96" name="Title 1">
            <a:extLst>
              <a:ext uri="{FF2B5EF4-FFF2-40B4-BE49-F238E27FC236}">
                <a16:creationId xmlns:a16="http://schemas.microsoft.com/office/drawing/2014/main" id="{355E4FD6-FD33-304B-BB20-DFC2654C6330}"/>
              </a:ext>
            </a:extLst>
          </p:cNvPr>
          <p:cNvSpPr>
            <a:spLocks noGrp="1"/>
          </p:cNvSpPr>
          <p:nvPr>
            <p:ph sz="quarter" idx="12"/>
          </p:nvPr>
        </p:nvSpPr>
        <p:spPr>
          <a:xfrm>
            <a:off x="850577" y="719101"/>
            <a:ext cx="6737350" cy="1163637"/>
          </a:xfrm>
        </p:spPr>
        <p:txBody>
          <a:bodyPr>
            <a:normAutofit/>
          </a:bodyPr>
          <a:lstStyle/>
          <a:p>
            <a:r>
              <a:rPr lang="en-US" dirty="0"/>
              <a:t>US High School Students:  </a:t>
            </a:r>
            <a:br>
              <a:rPr lang="en-US" dirty="0"/>
            </a:br>
            <a:r>
              <a:rPr lang="en-US" i="1" dirty="0"/>
              <a:t>Ever Used Cocaine</a:t>
            </a:r>
          </a:p>
        </p:txBody>
      </p:sp>
    </p:spTree>
    <p:extLst>
      <p:ext uri="{BB962C8B-B14F-4D97-AF65-F5344CB8AC3E}">
        <p14:creationId xmlns:p14="http://schemas.microsoft.com/office/powerpoint/2010/main" val="4542114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6" descr="teen couple"/>
          <p:cNvPicPr>
            <a:picLocks noChangeAspect="1" noChangeArrowheads="1"/>
          </p:cNvPicPr>
          <p:nvPr/>
        </p:nvPicPr>
        <p:blipFill>
          <a:blip r:embed="rId3" cstate="print"/>
          <a:srcRect/>
          <a:stretch>
            <a:fillRect/>
          </a:stretch>
        </p:blipFill>
        <p:spPr bwMode="auto">
          <a:xfrm>
            <a:off x="0" y="758811"/>
            <a:ext cx="4940300" cy="5339299"/>
          </a:xfrm>
          <a:prstGeom prst="rect">
            <a:avLst/>
          </a:prstGeom>
          <a:noFill/>
          <a:ln w="9525">
            <a:noFill/>
            <a:miter lim="800000"/>
            <a:headEnd/>
            <a:tailEnd/>
          </a:ln>
        </p:spPr>
      </p:pic>
      <p:sp>
        <p:nvSpPr>
          <p:cNvPr id="63490" name="Rectangle 2"/>
          <p:cNvSpPr>
            <a:spLocks noGrp="1" noRot="1" noChangeArrowheads="1"/>
          </p:cNvSpPr>
          <p:nvPr>
            <p:ph type="title"/>
          </p:nvPr>
        </p:nvSpPr>
        <p:spPr>
          <a:xfrm>
            <a:off x="5264900" y="2842846"/>
            <a:ext cx="5276100" cy="3255264"/>
          </a:xfrm>
        </p:spPr>
        <p:txBody>
          <a:bodyPr>
            <a:normAutofit/>
          </a:bodyPr>
          <a:lstStyle/>
          <a:p>
            <a:pPr eaLnBrk="1" hangingPunct="1"/>
            <a:r>
              <a:rPr lang="en-US" sz="6000" dirty="0">
                <a:solidFill>
                  <a:schemeClr val="tx2"/>
                </a:solidFill>
              </a:rPr>
              <a:t>Sexuality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Sexuality</a:t>
            </a:r>
          </a:p>
        </p:txBody>
      </p:sp>
      <p:sp>
        <p:nvSpPr>
          <p:cNvPr id="6" name="Content Placeholder 5"/>
          <p:cNvSpPr>
            <a:spLocks noGrp="1"/>
          </p:cNvSpPr>
          <p:nvPr>
            <p:ph sz="quarter" idx="10"/>
          </p:nvPr>
        </p:nvSpPr>
        <p:spPr>
          <a:xfrm>
            <a:off x="3745658" y="1290828"/>
            <a:ext cx="7818813" cy="4267200"/>
          </a:xfrm>
        </p:spPr>
        <p:txBody>
          <a:bodyPr>
            <a:normAutofit/>
          </a:bodyPr>
          <a:lstStyle/>
          <a:p>
            <a:pPr marL="0" indent="0">
              <a:buNone/>
            </a:pPr>
            <a:r>
              <a:rPr lang="en-US" b="1" dirty="0"/>
              <a:t>Have you ever been in a romantic relationship?  </a:t>
            </a:r>
            <a:br>
              <a:rPr lang="en-US" b="1" dirty="0"/>
            </a:br>
            <a:r>
              <a:rPr lang="en-US" b="1" dirty="0"/>
              <a:t>Tell me about the people that you’ve dated.</a:t>
            </a:r>
          </a:p>
          <a:p>
            <a:r>
              <a:rPr lang="en-US" dirty="0"/>
              <a:t>Have any of your relationships ever been sexual relationships (such as involving kissing or touching)?</a:t>
            </a:r>
          </a:p>
          <a:p>
            <a:r>
              <a:rPr lang="en-US" dirty="0"/>
              <a:t>Are you attracted to anyone now?</a:t>
            </a:r>
          </a:p>
          <a:p>
            <a:r>
              <a:rPr lang="en-US" dirty="0"/>
              <a:t>Are you interested in boys? Girls? Both? Not yet sure?</a:t>
            </a:r>
          </a:p>
        </p:txBody>
      </p:sp>
    </p:spTree>
    <p:extLst>
      <p:ext uri="{BB962C8B-B14F-4D97-AF65-F5344CB8AC3E}">
        <p14:creationId xmlns:p14="http://schemas.microsoft.com/office/powerpoint/2010/main" val="4602597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a:t>Sexual Behavior Questions</a:t>
            </a:r>
            <a:endParaRPr lang="en-US" altLang="en-US" dirty="0"/>
          </a:p>
        </p:txBody>
      </p:sp>
      <p:sp>
        <p:nvSpPr>
          <p:cNvPr id="34819" name="Content Placeholder 2"/>
          <p:cNvSpPr>
            <a:spLocks noGrp="1"/>
          </p:cNvSpPr>
          <p:nvPr>
            <p:ph sz="quarter" idx="10"/>
          </p:nvPr>
        </p:nvSpPr>
        <p:spPr/>
        <p:txBody>
          <a:bodyPr/>
          <a:lstStyle/>
          <a:p>
            <a:pPr>
              <a:lnSpc>
                <a:spcPct val="100000"/>
              </a:lnSpc>
            </a:pPr>
            <a:r>
              <a:rPr lang="en-US" altLang="en-US" dirty="0"/>
              <a:t>There are many ways of being sexual or intimate with another person: kissing, hugging, touching, having oral sex, anal sex, or vaginal sex.  </a:t>
            </a:r>
          </a:p>
          <a:p>
            <a:pPr lvl="1">
              <a:lnSpc>
                <a:spcPct val="100000"/>
              </a:lnSpc>
            </a:pPr>
            <a:r>
              <a:rPr lang="en-US" altLang="en-US" dirty="0"/>
              <a:t>Have you ever had any of these </a:t>
            </a:r>
            <a:br>
              <a:rPr lang="en-US" altLang="en-US" dirty="0"/>
            </a:br>
            <a:r>
              <a:rPr lang="en-US" altLang="en-US" dirty="0"/>
              <a:t>experiences?</a:t>
            </a:r>
          </a:p>
          <a:p>
            <a:pPr lvl="1">
              <a:lnSpc>
                <a:spcPct val="100000"/>
              </a:lnSpc>
            </a:pPr>
            <a:r>
              <a:rPr lang="en-US" altLang="en-US" dirty="0"/>
              <a:t>Which ones?  </a:t>
            </a:r>
          </a:p>
          <a:p>
            <a:pPr lvl="1">
              <a:lnSpc>
                <a:spcPct val="100000"/>
              </a:lnSpc>
            </a:pPr>
            <a:r>
              <a:rPr lang="en-US" altLang="en-US" dirty="0"/>
              <a:t>With males, females, both or other genders?</a:t>
            </a:r>
          </a:p>
          <a:p>
            <a:pPr>
              <a:lnSpc>
                <a:spcPct val="100000"/>
              </a:lnSpc>
            </a:pPr>
            <a:r>
              <a:rPr lang="en-US" dirty="0"/>
              <a:t>What kind of protection did you use at last sex?</a:t>
            </a:r>
          </a:p>
          <a:p>
            <a:pPr lvl="1">
              <a:lnSpc>
                <a:spcPct val="100000"/>
              </a:lnSpc>
            </a:pPr>
            <a:r>
              <a:rPr lang="en-US" dirty="0"/>
              <a:t>Condoms? Pills? Something else?</a:t>
            </a:r>
          </a:p>
        </p:txBody>
      </p:sp>
    </p:spTree>
    <p:extLst>
      <p:ext uri="{BB962C8B-B14F-4D97-AF65-F5344CB8AC3E}">
        <p14:creationId xmlns:p14="http://schemas.microsoft.com/office/powerpoint/2010/main" val="28303167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teFooter1"/>
          <p:cNvSpPr txBox="1"/>
          <p:nvPr/>
        </p:nvSpPr>
        <p:spPr>
          <a:xfrm>
            <a:off x="3102739" y="6273225"/>
            <a:ext cx="5029200" cy="584775"/>
          </a:xfrm>
          <a:prstGeom prst="rect">
            <a:avLst/>
          </a:prstGeom>
          <a:noFill/>
        </p:spPr>
        <p:txBody>
          <a:bodyPr wrap="square" rtlCol="0">
            <a:spAutoFit/>
          </a:bodyPr>
          <a:lstStyle/>
          <a:p>
            <a:pPr algn="r"/>
            <a:r>
              <a:rPr lang="en-US" sz="1600" i="1" dirty="0">
                <a:latin typeface="Arial" panose="020B0604020202020204" pitchFamily="34" charset="0"/>
              </a:rPr>
              <a:t>National Youth Risk Behavior Survey, 2015</a:t>
            </a:r>
          </a:p>
          <a:p>
            <a:pPr algn="r"/>
            <a:endParaRPr lang="en-US" sz="1600" i="1" dirty="0">
              <a:latin typeface="Arial" panose="020B0604020202020204" pitchFamily="34" charset="0"/>
            </a:endParaRPr>
          </a:p>
        </p:txBody>
      </p:sp>
      <p:sp>
        <p:nvSpPr>
          <p:cNvPr id="4" name="Title 3"/>
          <p:cNvSpPr>
            <a:spLocks noGrp="1"/>
          </p:cNvSpPr>
          <p:nvPr>
            <p:ph type="title"/>
          </p:nvPr>
        </p:nvSpPr>
        <p:spPr>
          <a:xfrm>
            <a:off x="4878705" y="585955"/>
            <a:ext cx="6506469" cy="2139316"/>
          </a:xfrm>
        </p:spPr>
        <p:txBody>
          <a:bodyPr/>
          <a:lstStyle/>
          <a:p>
            <a:r>
              <a:rPr lang="en-US" dirty="0">
                <a:solidFill>
                  <a:schemeClr val="accent1"/>
                </a:solidFill>
              </a:rPr>
              <a:t>US High School Students:  </a:t>
            </a:r>
            <a:br>
              <a:rPr lang="en-US" dirty="0">
                <a:solidFill>
                  <a:schemeClr val="accent1"/>
                </a:solidFill>
              </a:rPr>
            </a:br>
            <a:r>
              <a:rPr lang="en-US" i="1" dirty="0">
                <a:solidFill>
                  <a:schemeClr val="accent1"/>
                </a:solidFill>
              </a:rPr>
              <a:t>Ever Had Sex</a:t>
            </a:r>
          </a:p>
        </p:txBody>
      </p:sp>
      <p:graphicFrame>
        <p:nvGraphicFramePr>
          <p:cNvPr id="9" name="Chart Placeholder 8"/>
          <p:cNvGraphicFramePr>
            <a:graphicFrameLocks noGrp="1"/>
          </p:cNvGraphicFramePr>
          <p:nvPr>
            <p:ph type="chart" idx="4294967295"/>
            <p:extLst>
              <p:ext uri="{D42A27DB-BD31-4B8C-83A1-F6EECF244321}">
                <p14:modId xmlns:p14="http://schemas.microsoft.com/office/powerpoint/2010/main" val="3320981206"/>
              </p:ext>
            </p:extLst>
          </p:nvPr>
        </p:nvGraphicFramePr>
        <p:xfrm>
          <a:off x="3506152" y="2007630"/>
          <a:ext cx="8165895" cy="43259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98116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teFooter1"/>
          <p:cNvSpPr txBox="1"/>
          <p:nvPr/>
        </p:nvSpPr>
        <p:spPr>
          <a:xfrm>
            <a:off x="3200401" y="6208059"/>
            <a:ext cx="5029200" cy="584775"/>
          </a:xfrm>
          <a:prstGeom prst="rect">
            <a:avLst/>
          </a:prstGeom>
          <a:noFill/>
        </p:spPr>
        <p:txBody>
          <a:bodyPr wrap="square" rtlCol="0">
            <a:spAutoFit/>
          </a:bodyPr>
          <a:lstStyle/>
          <a:p>
            <a:pPr algn="r"/>
            <a:r>
              <a:rPr lang="en-US" sz="1600" i="1" dirty="0">
                <a:latin typeface="Arial" panose="020B0604020202020204" pitchFamily="34" charset="0"/>
              </a:rPr>
              <a:t>National Youth Risk Behavior Survey, 2015</a:t>
            </a:r>
          </a:p>
          <a:p>
            <a:pPr algn="r"/>
            <a:endParaRPr lang="en-US" sz="1600" i="1" dirty="0">
              <a:latin typeface="Arial" panose="020B0604020202020204" pitchFamily="34" charset="0"/>
            </a:endParaRPr>
          </a:p>
        </p:txBody>
      </p:sp>
      <p:sp>
        <p:nvSpPr>
          <p:cNvPr id="4" name="Title 3"/>
          <p:cNvSpPr>
            <a:spLocks noGrp="1"/>
          </p:cNvSpPr>
          <p:nvPr>
            <p:ph type="title"/>
          </p:nvPr>
        </p:nvSpPr>
        <p:spPr>
          <a:xfrm>
            <a:off x="4735272" y="836968"/>
            <a:ext cx="6596116" cy="1529716"/>
          </a:xfrm>
        </p:spPr>
        <p:txBody>
          <a:bodyPr>
            <a:normAutofit/>
          </a:bodyPr>
          <a:lstStyle/>
          <a:p>
            <a:r>
              <a:rPr lang="en-US" dirty="0">
                <a:solidFill>
                  <a:schemeClr val="accent1"/>
                </a:solidFill>
              </a:rPr>
              <a:t>US High School Students:  </a:t>
            </a:r>
            <a:r>
              <a:rPr lang="en-US" i="1" dirty="0">
                <a:solidFill>
                  <a:schemeClr val="accent1"/>
                </a:solidFill>
              </a:rPr>
              <a:t>Currently Having Sex</a:t>
            </a:r>
          </a:p>
        </p:txBody>
      </p:sp>
      <p:graphicFrame>
        <p:nvGraphicFramePr>
          <p:cNvPr id="9" name="Chart Placeholder 8"/>
          <p:cNvGraphicFramePr>
            <a:graphicFrameLocks noGrp="1"/>
          </p:cNvGraphicFramePr>
          <p:nvPr>
            <p:ph type="chart" idx="4294967295"/>
            <p:extLst>
              <p:ext uri="{D42A27DB-BD31-4B8C-83A1-F6EECF244321}">
                <p14:modId xmlns:p14="http://schemas.microsoft.com/office/powerpoint/2010/main" val="1832428890"/>
              </p:ext>
            </p:extLst>
          </p:nvPr>
        </p:nvGraphicFramePr>
        <p:xfrm>
          <a:off x="3424517" y="1882122"/>
          <a:ext cx="8265459" cy="43259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56933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096757319"/>
              </p:ext>
            </p:extLst>
          </p:nvPr>
        </p:nvGraphicFramePr>
        <p:xfrm>
          <a:off x="3881717" y="1743637"/>
          <a:ext cx="7575177" cy="4304114"/>
        </p:xfrm>
        <a:graphic>
          <a:graphicData uri="http://schemas.openxmlformats.org/drawingml/2006/table">
            <a:tbl>
              <a:tblPr>
                <a:tableStyleId>{ED083AE6-46FA-4A59-8FB0-9F97EB10719F}</a:tableStyleId>
              </a:tblPr>
              <a:tblGrid>
                <a:gridCol w="5549153">
                  <a:extLst>
                    <a:ext uri="{9D8B030D-6E8A-4147-A177-3AD203B41FA5}">
                      <a16:colId xmlns:a16="http://schemas.microsoft.com/office/drawing/2014/main" val="20000"/>
                    </a:ext>
                  </a:extLst>
                </a:gridCol>
                <a:gridCol w="2026024">
                  <a:extLst>
                    <a:ext uri="{9D8B030D-6E8A-4147-A177-3AD203B41FA5}">
                      <a16:colId xmlns:a16="http://schemas.microsoft.com/office/drawing/2014/main" val="20001"/>
                    </a:ext>
                  </a:extLst>
                </a:gridCol>
              </a:tblGrid>
              <a:tr h="623146">
                <a:tc>
                  <a:txBody>
                    <a:bodyPr/>
                    <a:lstStyle/>
                    <a:p>
                      <a:pPr marL="0" marR="0" algn="ctr">
                        <a:lnSpc>
                          <a:spcPct val="115000"/>
                        </a:lnSpc>
                        <a:spcBef>
                          <a:spcPts val="0"/>
                        </a:spcBef>
                        <a:spcAft>
                          <a:spcPts val="0"/>
                        </a:spcAft>
                      </a:pPr>
                      <a:r>
                        <a:rPr lang="en-US" sz="2400" b="1" dirty="0">
                          <a:solidFill>
                            <a:schemeClr val="bg1"/>
                          </a:solidFill>
                          <a:latin typeface="Arial" panose="020B0604020202020204" pitchFamily="34" charset="0"/>
                          <a:cs typeface="Arial" panose="020B0604020202020204" pitchFamily="34" charset="0"/>
                        </a:rPr>
                        <a:t>YRBS Question</a:t>
                      </a:r>
                      <a:endParaRPr lang="en-US" sz="2400" b="1" dirty="0">
                        <a:solidFill>
                          <a:schemeClr val="bg1"/>
                        </a:solidFill>
                        <a:latin typeface="Arial" panose="020B0604020202020204" pitchFamily="34" charset="0"/>
                        <a:ea typeface="Calibri"/>
                        <a:cs typeface="Arial" panose="020B0604020202020204" pitchFamily="34" charset="0"/>
                      </a:endParaRPr>
                    </a:p>
                  </a:txBody>
                  <a:tcPr marL="68583" marR="68583"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2400" b="1" dirty="0">
                          <a:solidFill>
                            <a:schemeClr val="bg1"/>
                          </a:solidFill>
                          <a:latin typeface="Arial" panose="020B0604020202020204" pitchFamily="34" charset="0"/>
                          <a:cs typeface="Arial" panose="020B0604020202020204" pitchFamily="34" charset="0"/>
                        </a:rPr>
                        <a:t>US</a:t>
                      </a:r>
                      <a:endParaRPr lang="en-US" sz="2400" b="1" dirty="0">
                        <a:solidFill>
                          <a:schemeClr val="bg1"/>
                        </a:solidFill>
                        <a:latin typeface="Arial" panose="020B0604020202020204" pitchFamily="34" charset="0"/>
                        <a:ea typeface="Calibri"/>
                        <a:cs typeface="Arial" panose="020B0604020202020204" pitchFamily="34" charset="0"/>
                      </a:endParaRPr>
                    </a:p>
                  </a:txBody>
                  <a:tcPr marL="68583" marR="68583"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103544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Percentage of students who used a condom at last sex</a:t>
                      </a:r>
                      <a:endParaRPr lang="en-US" sz="2400" dirty="0">
                        <a:latin typeface="Arial" panose="020B0604020202020204" pitchFamily="34" charset="0"/>
                        <a:ea typeface="Calibri"/>
                        <a:cs typeface="Arial" panose="020B0604020202020204" pitchFamily="34" charset="0"/>
                      </a:endParaRPr>
                    </a:p>
                  </a:txBody>
                  <a:tcPr marL="68583" marR="68583"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dirty="0">
                          <a:latin typeface="Arial" panose="020B0604020202020204" pitchFamily="34" charset="0"/>
                          <a:cs typeface="Arial" panose="020B0604020202020204" pitchFamily="34" charset="0"/>
                        </a:rPr>
                        <a:t>56.9%</a:t>
                      </a:r>
                    </a:p>
                  </a:txBody>
                  <a:tcPr marL="68583" marR="68583"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1241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Percentage of  students who used birth control pills at last sex</a:t>
                      </a:r>
                      <a:endParaRPr lang="en-US" sz="2400" dirty="0">
                        <a:latin typeface="Arial" panose="020B0604020202020204" pitchFamily="34" charset="0"/>
                        <a:ea typeface="Calibri"/>
                        <a:cs typeface="Arial" panose="020B0604020202020204" pitchFamily="34" charset="0"/>
                      </a:endParaRPr>
                    </a:p>
                  </a:txBody>
                  <a:tcPr marL="68583" marR="68583"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dirty="0">
                          <a:latin typeface="Arial" panose="020B0604020202020204" pitchFamily="34" charset="0"/>
                          <a:cs typeface="Arial" panose="020B0604020202020204" pitchFamily="34" charset="0"/>
                        </a:rPr>
                        <a:t>18.2%</a:t>
                      </a:r>
                    </a:p>
                  </a:txBody>
                  <a:tcPr marL="68583" marR="68583"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43311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Percentage of students who used Depo-Provera, </a:t>
                      </a:r>
                      <a:r>
                        <a:rPr lang="en-US" sz="2400" dirty="0" err="1">
                          <a:latin typeface="Arial" panose="020B0604020202020204" pitchFamily="34" charset="0"/>
                          <a:cs typeface="Arial" panose="020B0604020202020204" pitchFamily="34" charset="0"/>
                        </a:rPr>
                        <a:t>NuvaRing</a:t>
                      </a:r>
                      <a:r>
                        <a:rPr lang="en-US" sz="2400" dirty="0">
                          <a:latin typeface="Arial" panose="020B0604020202020204" pitchFamily="34" charset="0"/>
                          <a:cs typeface="Arial" panose="020B0604020202020204" pitchFamily="34" charset="0"/>
                        </a:rPr>
                        <a:t>®,</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Implanon</a:t>
                      </a:r>
                      <a:r>
                        <a:rPr lang="en-US" sz="2400" dirty="0">
                          <a:latin typeface="Arial" panose="020B0604020202020204" pitchFamily="34" charset="0"/>
                          <a:cs typeface="Arial" panose="020B0604020202020204" pitchFamily="34" charset="0"/>
                        </a:rPr>
                        <a:t>®,</a:t>
                      </a:r>
                      <a:r>
                        <a:rPr lang="en-US" sz="2400" baseline="0" dirty="0">
                          <a:latin typeface="Arial" panose="020B0604020202020204" pitchFamily="34" charset="0"/>
                          <a:cs typeface="Arial" panose="020B0604020202020204" pitchFamily="34" charset="0"/>
                        </a:rPr>
                        <a:t> or any IUD before last sex</a:t>
                      </a:r>
                      <a:endParaRPr lang="en-US" sz="2400" dirty="0">
                        <a:latin typeface="Arial" panose="020B0604020202020204" pitchFamily="34" charset="0"/>
                        <a:ea typeface="Calibri"/>
                        <a:cs typeface="Arial" panose="020B0604020202020204" pitchFamily="34" charset="0"/>
                      </a:endParaRPr>
                    </a:p>
                  </a:txBody>
                  <a:tcPr marL="68583" marR="68583"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dirty="0">
                          <a:latin typeface="Arial" panose="020B0604020202020204" pitchFamily="34" charset="0"/>
                          <a:cs typeface="Arial" panose="020B0604020202020204" pitchFamily="34" charset="0"/>
                        </a:rPr>
                        <a:t>8.6%</a:t>
                      </a:r>
                    </a:p>
                  </a:txBody>
                  <a:tcPr marL="68583" marR="68583"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2" name="Title 11"/>
          <p:cNvSpPr>
            <a:spLocks noGrp="1"/>
          </p:cNvSpPr>
          <p:nvPr>
            <p:ph type="title"/>
          </p:nvPr>
        </p:nvSpPr>
        <p:spPr>
          <a:xfrm>
            <a:off x="252919" y="1123837"/>
            <a:ext cx="2947482" cy="4601183"/>
          </a:xfrm>
        </p:spPr>
        <p:txBody>
          <a:bodyPr>
            <a:normAutofit/>
          </a:bodyPr>
          <a:lstStyle/>
          <a:p>
            <a:r>
              <a:rPr lang="en-US" sz="4000" dirty="0"/>
              <a:t>US High School Students:  Contraceptive Use</a:t>
            </a:r>
          </a:p>
        </p:txBody>
      </p:sp>
    </p:spTree>
    <p:extLst>
      <p:ext uri="{BB962C8B-B14F-4D97-AF65-F5344CB8AC3E}">
        <p14:creationId xmlns:p14="http://schemas.microsoft.com/office/powerpoint/2010/main" val="23468741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6146800" y="2878836"/>
            <a:ext cx="7315200" cy="3255264"/>
          </a:xfrm>
        </p:spPr>
        <p:txBody>
          <a:bodyPr/>
          <a:lstStyle/>
          <a:p>
            <a:pPr eaLnBrk="1" hangingPunct="1"/>
            <a:r>
              <a:rPr lang="en-US" dirty="0"/>
              <a:t>Suicide </a:t>
            </a:r>
            <a:r>
              <a:rPr lang="en-US"/>
              <a:t>and </a:t>
            </a:r>
            <a:br>
              <a:rPr lang="en-US"/>
            </a:br>
            <a:r>
              <a:rPr lang="en-US"/>
              <a:t>Depression</a:t>
            </a:r>
            <a:endParaRPr lang="en-US" dirty="0"/>
          </a:p>
        </p:txBody>
      </p:sp>
      <p:pic>
        <p:nvPicPr>
          <p:cNvPr id="61443" name="Picture 4" descr="teen sad"/>
          <p:cNvPicPr>
            <a:picLocks noChangeAspect="1" noChangeArrowheads="1"/>
          </p:cNvPicPr>
          <p:nvPr/>
        </p:nvPicPr>
        <p:blipFill>
          <a:blip r:embed="rId3" cstate="print"/>
          <a:srcRect/>
          <a:stretch>
            <a:fillRect/>
          </a:stretch>
        </p:blipFill>
        <p:spPr bwMode="auto">
          <a:xfrm>
            <a:off x="-723900" y="749300"/>
            <a:ext cx="6511434" cy="5372100"/>
          </a:xfrm>
          <a:prstGeom prst="rect">
            <a:avLst/>
          </a:prstGeom>
          <a:noFill/>
          <a:ln w="9525">
            <a:noFill/>
            <a:miter lim="800000"/>
            <a:headEnd/>
            <a:tailEnd/>
          </a:ln>
        </p:spPr>
      </p:pic>
    </p:spTree>
    <p:extLst>
      <p:ext uri="{BB962C8B-B14F-4D97-AF65-F5344CB8AC3E}">
        <p14:creationId xmlns:p14="http://schemas.microsoft.com/office/powerpoint/2010/main" val="3914939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rrowheads="1"/>
          </p:cNvSpPr>
          <p:nvPr>
            <p:ph type="title"/>
          </p:nvPr>
        </p:nvSpPr>
        <p:spPr>
          <a:xfrm>
            <a:off x="252919" y="1123837"/>
            <a:ext cx="3115314" cy="4601183"/>
          </a:xfrm>
        </p:spPr>
        <p:txBody>
          <a:bodyPr>
            <a:normAutofit/>
          </a:bodyPr>
          <a:lstStyle/>
          <a:p>
            <a:pPr eaLnBrk="1" hangingPunct="1"/>
            <a:r>
              <a:rPr lang="en-US" dirty="0"/>
              <a:t>Why Focus </a:t>
            </a:r>
            <a:br>
              <a:rPr lang="en-US" dirty="0"/>
            </a:br>
            <a:r>
              <a:rPr lang="en-US" dirty="0"/>
              <a:t>on Adolescent Health?</a:t>
            </a:r>
          </a:p>
        </p:txBody>
      </p:sp>
      <p:sp>
        <p:nvSpPr>
          <p:cNvPr id="27651" name="Rectangle 3"/>
          <p:cNvSpPr>
            <a:spLocks noGrp="1" noChangeArrowheads="1"/>
          </p:cNvSpPr>
          <p:nvPr>
            <p:ph sz="quarter" idx="10"/>
          </p:nvPr>
        </p:nvSpPr>
        <p:spPr>
          <a:xfrm>
            <a:off x="3889094" y="1123837"/>
            <a:ext cx="7388506" cy="4267200"/>
          </a:xfrm>
        </p:spPr>
        <p:txBody>
          <a:bodyPr/>
          <a:lstStyle/>
          <a:p>
            <a:pPr eaLnBrk="1" hangingPunct="1"/>
            <a:endParaRPr lang="en-US" dirty="0"/>
          </a:p>
          <a:p>
            <a:pPr eaLnBrk="1" hangingPunct="1"/>
            <a:r>
              <a:rPr lang="en-US" dirty="0"/>
              <a:t>Reduce death and disease, now and for the rest of their lives</a:t>
            </a:r>
          </a:p>
          <a:p>
            <a:pPr eaLnBrk="1" hangingPunct="1"/>
            <a:r>
              <a:rPr lang="en-US" dirty="0"/>
              <a:t>Fulfill the rights of adolescents to health care, especially reproductive health care</a:t>
            </a:r>
          </a:p>
          <a:p>
            <a:pPr eaLnBrk="1" hangingPunct="1"/>
            <a:r>
              <a:rPr lang="en-US" dirty="0"/>
              <a:t>Increase the chances for healthy adulthood</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17% Deaths Among Young People From Suicide</a:t>
            </a:r>
          </a:p>
        </p:txBody>
      </p:sp>
      <p:graphicFrame>
        <p:nvGraphicFramePr>
          <p:cNvPr id="10242" name="Content Placeholder 3" descr="see speaker's note below"/>
          <p:cNvGraphicFramePr>
            <a:graphicFrameLocks noGrp="1"/>
          </p:cNvGraphicFramePr>
          <p:nvPr>
            <p:ph idx="4294967295"/>
            <p:extLst>
              <p:ext uri="{D42A27DB-BD31-4B8C-83A1-F6EECF244321}">
                <p14:modId xmlns:p14="http://schemas.microsoft.com/office/powerpoint/2010/main" val="3414567131"/>
              </p:ext>
            </p:extLst>
          </p:nvPr>
        </p:nvGraphicFramePr>
        <p:xfrm>
          <a:off x="3753970" y="1123837"/>
          <a:ext cx="7696200" cy="4876800"/>
        </p:xfrm>
        <a:graphic>
          <a:graphicData uri="http://schemas.openxmlformats.org/presentationml/2006/ole">
            <mc:AlternateContent xmlns:mc="http://schemas.openxmlformats.org/markup-compatibility/2006">
              <mc:Choice xmlns:v="urn:schemas-microsoft-com:vml" Requires="v">
                <p:oleObj spid="_x0000_s6150" name="Chart" r:id="rId4" imgW="8077200" imgH="5562600" progId="Excel.Chart.8">
                  <p:embed/>
                </p:oleObj>
              </mc:Choice>
              <mc:Fallback>
                <p:oleObj name="Chart" r:id="rId4" imgW="8077200" imgH="5562600" progId="Excel.Chart.8">
                  <p:embed/>
                  <p:pic>
                    <p:nvPicPr>
                      <p:cNvPr id="10242" name="Content Placeholder 3" descr="see speaker's note below"/>
                      <p:cNvPicPr>
                        <a:picLocks noGrp="1" noChangeArrowheads="1"/>
                      </p:cNvPicPr>
                      <p:nvPr/>
                    </p:nvPicPr>
                    <p:blipFill>
                      <a:blip r:embed="rId5"/>
                      <a:srcRect/>
                      <a:stretch>
                        <a:fillRect/>
                      </a:stretch>
                    </p:blipFill>
                    <p:spPr bwMode="auto">
                      <a:xfrm>
                        <a:off x="3753970" y="1123837"/>
                        <a:ext cx="7696200" cy="4876800"/>
                      </a:xfrm>
                      <a:prstGeom prst="rect">
                        <a:avLst/>
                      </a:prstGeom>
                      <a:solidFill>
                        <a:schemeClr val="accent1"/>
                      </a:solidFill>
                    </p:spPr>
                  </p:pic>
                </p:oleObj>
              </mc:Fallback>
            </mc:AlternateContent>
          </a:graphicData>
        </a:graphic>
      </p:graphicFrame>
      <p:sp>
        <p:nvSpPr>
          <p:cNvPr id="2" name="Rectangle 1"/>
          <p:cNvSpPr/>
          <p:nvPr/>
        </p:nvSpPr>
        <p:spPr>
          <a:xfrm>
            <a:off x="3753970" y="5540354"/>
            <a:ext cx="4020652" cy="369332"/>
          </a:xfrm>
          <a:prstGeom prst="rect">
            <a:avLst/>
          </a:prstGeom>
        </p:spPr>
        <p:txBody>
          <a:bodyPr wrap="none">
            <a:spAutoFit/>
          </a:bodyPr>
          <a:lstStyle/>
          <a:p>
            <a:pPr>
              <a:spcBef>
                <a:spcPct val="30000"/>
              </a:spcBef>
              <a:defRPr/>
            </a:pPr>
            <a:r>
              <a:rPr lang="nl-NL" dirty="0">
                <a:latin typeface="Adobe Garamond Pro" panose="02020502060506020403" pitchFamily="18" charset="0"/>
                <a:cs typeface="Arial"/>
              </a:rPr>
              <a:t>MMWR / June 10, 2016 / Vol. 65 / No. 6</a:t>
            </a:r>
            <a:endParaRPr lang="en-US" altLang="en-US" dirty="0">
              <a:latin typeface="Arial" panose="020B0604020202020204" pitchFamily="34" charset="0"/>
            </a:endParaRPr>
          </a:p>
        </p:txBody>
      </p:sp>
    </p:spTree>
    <p:extLst>
      <p:ext uri="{BB962C8B-B14F-4D97-AF65-F5344CB8AC3E}">
        <p14:creationId xmlns:p14="http://schemas.microsoft.com/office/powerpoint/2010/main" val="38358132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7" name="Rectangle 2"/>
          <p:cNvSpPr>
            <a:spLocks noGrp="1" noRot="1" noChangeArrowheads="1"/>
          </p:cNvSpPr>
          <p:nvPr>
            <p:ph type="title"/>
          </p:nvPr>
        </p:nvSpPr>
        <p:spPr>
          <a:xfrm>
            <a:off x="203200" y="2032000"/>
            <a:ext cx="3340100" cy="3136900"/>
          </a:xfrm>
        </p:spPr>
        <p:txBody>
          <a:bodyPr/>
          <a:lstStyle/>
          <a:p>
            <a:r>
              <a:rPr lang="en-US" dirty="0"/>
              <a:t>Suicide and Depression</a:t>
            </a:r>
          </a:p>
        </p:txBody>
      </p:sp>
      <p:sp>
        <p:nvSpPr>
          <p:cNvPr id="67587" name="Rectangle 3"/>
          <p:cNvSpPr>
            <a:spLocks noGrp="1" noChangeArrowheads="1"/>
          </p:cNvSpPr>
          <p:nvPr>
            <p:ph sz="quarter" idx="10"/>
          </p:nvPr>
        </p:nvSpPr>
        <p:spPr/>
        <p:txBody>
          <a:bodyPr>
            <a:normAutofit/>
          </a:bodyPr>
          <a:lstStyle/>
          <a:p>
            <a:pPr marL="0" indent="0" eaLnBrk="1" hangingPunct="1">
              <a:buNone/>
            </a:pPr>
            <a:r>
              <a:rPr lang="en-US" sz="2800" b="1" dirty="0"/>
              <a:t>Do you feel “stressed” or anxious more than usual?</a:t>
            </a:r>
            <a:endParaRPr lang="en-US" dirty="0"/>
          </a:p>
          <a:p>
            <a:pPr eaLnBrk="1" hangingPunct="1"/>
            <a:r>
              <a:rPr lang="en-US" dirty="0"/>
              <a:t>Do you feel sad or down more than usual?</a:t>
            </a:r>
          </a:p>
          <a:p>
            <a:pPr eaLnBrk="1" hangingPunct="1"/>
            <a:r>
              <a:rPr lang="en-US" dirty="0"/>
              <a:t>Have you ever received counseling and/or therapy?</a:t>
            </a:r>
          </a:p>
          <a:p>
            <a:pPr eaLnBrk="1" hangingPunct="1"/>
            <a:r>
              <a:rPr lang="en-US" dirty="0"/>
              <a:t>Are you having trouble getting to sleep?</a:t>
            </a:r>
          </a:p>
          <a:p>
            <a:pPr eaLnBrk="1" hangingPunct="1"/>
            <a:r>
              <a:rPr lang="en-US" dirty="0"/>
              <a:t>Tell me about a time when you felt sad while using social media sites like Facebook.</a:t>
            </a:r>
          </a:p>
          <a:p>
            <a:pPr eaLnBrk="1" hangingPunct="1"/>
            <a:r>
              <a:rPr lang="en-US" dirty="0"/>
              <a:t>Have you ever thought of hurting yourself or someone else?</a:t>
            </a:r>
          </a:p>
        </p:txBody>
      </p:sp>
    </p:spTree>
    <p:extLst>
      <p:ext uri="{BB962C8B-B14F-4D97-AF65-F5344CB8AC3E}">
        <p14:creationId xmlns:p14="http://schemas.microsoft.com/office/powerpoint/2010/main" val="15800715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teFooter1"/>
          <p:cNvSpPr txBox="1"/>
          <p:nvPr/>
        </p:nvSpPr>
        <p:spPr>
          <a:xfrm>
            <a:off x="3115236" y="6190169"/>
            <a:ext cx="5029200" cy="584775"/>
          </a:xfrm>
          <a:prstGeom prst="rect">
            <a:avLst/>
          </a:prstGeom>
          <a:noFill/>
        </p:spPr>
        <p:txBody>
          <a:bodyPr wrap="square" rtlCol="0">
            <a:spAutoFit/>
          </a:bodyPr>
          <a:lstStyle/>
          <a:p>
            <a:pPr algn="r"/>
            <a:r>
              <a:rPr lang="en-US" sz="1600" i="1" dirty="0">
                <a:latin typeface="Arial" panose="020B0604020202020204" pitchFamily="34" charset="0"/>
              </a:rPr>
              <a:t>National Youth Risk Behavior Survey, 2015</a:t>
            </a:r>
          </a:p>
          <a:p>
            <a:pPr algn="r"/>
            <a:endParaRPr lang="en-US" sz="1600" i="1" dirty="0">
              <a:latin typeface="Arial" panose="020B0604020202020204" pitchFamily="34" charset="0"/>
            </a:endParaRPr>
          </a:p>
        </p:txBody>
      </p:sp>
      <p:sp>
        <p:nvSpPr>
          <p:cNvPr id="4" name="Title 3"/>
          <p:cNvSpPr>
            <a:spLocks noGrp="1"/>
          </p:cNvSpPr>
          <p:nvPr>
            <p:ph type="title"/>
          </p:nvPr>
        </p:nvSpPr>
        <p:spPr>
          <a:xfrm>
            <a:off x="5040070" y="585956"/>
            <a:ext cx="6649905" cy="1905768"/>
          </a:xfrm>
        </p:spPr>
        <p:txBody>
          <a:bodyPr>
            <a:normAutofit/>
          </a:bodyPr>
          <a:lstStyle/>
          <a:p>
            <a:r>
              <a:rPr lang="en-US" dirty="0">
                <a:solidFill>
                  <a:schemeClr val="accent1"/>
                </a:solidFill>
              </a:rPr>
              <a:t>US High School Students:  </a:t>
            </a:r>
            <a:br>
              <a:rPr lang="en-US" dirty="0">
                <a:solidFill>
                  <a:schemeClr val="accent1"/>
                </a:solidFill>
              </a:rPr>
            </a:br>
            <a:r>
              <a:rPr lang="en-US" i="1" dirty="0">
                <a:solidFill>
                  <a:schemeClr val="accent1"/>
                </a:solidFill>
              </a:rPr>
              <a:t>Felt Sad or Hopeless</a:t>
            </a:r>
          </a:p>
        </p:txBody>
      </p:sp>
      <p:graphicFrame>
        <p:nvGraphicFramePr>
          <p:cNvPr id="9" name="Chart Placeholder 8"/>
          <p:cNvGraphicFramePr>
            <a:graphicFrameLocks noGrp="1"/>
          </p:cNvGraphicFramePr>
          <p:nvPr>
            <p:ph type="chart" idx="4294967295"/>
            <p:extLst>
              <p:ext uri="{D42A27DB-BD31-4B8C-83A1-F6EECF244321}">
                <p14:modId xmlns:p14="http://schemas.microsoft.com/office/powerpoint/2010/main" val="2562073916"/>
              </p:ext>
            </p:extLst>
          </p:nvPr>
        </p:nvGraphicFramePr>
        <p:xfrm>
          <a:off x="3433481" y="1940432"/>
          <a:ext cx="8256494" cy="42497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16853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teFooter1"/>
          <p:cNvSpPr txBox="1"/>
          <p:nvPr/>
        </p:nvSpPr>
        <p:spPr>
          <a:xfrm>
            <a:off x="3348318" y="5925672"/>
            <a:ext cx="5029200" cy="584775"/>
          </a:xfrm>
          <a:prstGeom prst="rect">
            <a:avLst/>
          </a:prstGeom>
          <a:noFill/>
        </p:spPr>
        <p:txBody>
          <a:bodyPr wrap="square" rtlCol="0">
            <a:spAutoFit/>
          </a:bodyPr>
          <a:lstStyle/>
          <a:p>
            <a:pPr algn="r"/>
            <a:r>
              <a:rPr lang="en-US" sz="1600" i="1" dirty="0">
                <a:latin typeface="Arial" panose="020B0604020202020204" pitchFamily="34" charset="0"/>
              </a:rPr>
              <a:t>National Youth Risk Behavior Survey, 2015</a:t>
            </a:r>
          </a:p>
          <a:p>
            <a:pPr algn="r"/>
            <a:endParaRPr lang="en-US" sz="1600" i="1" dirty="0">
              <a:latin typeface="Arial" panose="020B0604020202020204" pitchFamily="34" charset="0"/>
            </a:endParaRPr>
          </a:p>
        </p:txBody>
      </p:sp>
      <p:sp>
        <p:nvSpPr>
          <p:cNvPr id="4" name="Title 3"/>
          <p:cNvSpPr>
            <a:spLocks noGrp="1"/>
          </p:cNvSpPr>
          <p:nvPr>
            <p:ph type="title"/>
          </p:nvPr>
        </p:nvSpPr>
        <p:spPr>
          <a:xfrm>
            <a:off x="4823965" y="388733"/>
            <a:ext cx="6201669" cy="1744868"/>
          </a:xfrm>
        </p:spPr>
        <p:txBody>
          <a:bodyPr>
            <a:normAutofit/>
          </a:bodyPr>
          <a:lstStyle/>
          <a:p>
            <a:r>
              <a:rPr lang="en-US" dirty="0">
                <a:solidFill>
                  <a:schemeClr val="accent1"/>
                </a:solidFill>
              </a:rPr>
              <a:t>US High School Students:  </a:t>
            </a:r>
            <a:r>
              <a:rPr lang="en-US" i="1" dirty="0">
                <a:solidFill>
                  <a:schemeClr val="accent1"/>
                </a:solidFill>
              </a:rPr>
              <a:t>Attempted Suicide</a:t>
            </a:r>
          </a:p>
        </p:txBody>
      </p:sp>
      <p:graphicFrame>
        <p:nvGraphicFramePr>
          <p:cNvPr id="9" name="Chart Placeholder 8"/>
          <p:cNvGraphicFramePr>
            <a:graphicFrameLocks noGrp="1"/>
          </p:cNvGraphicFramePr>
          <p:nvPr>
            <p:ph type="chart" idx="4294967295"/>
            <p:extLst>
              <p:ext uri="{D42A27DB-BD31-4B8C-83A1-F6EECF244321}">
                <p14:modId xmlns:p14="http://schemas.microsoft.com/office/powerpoint/2010/main" val="1373477998"/>
              </p:ext>
            </p:extLst>
          </p:nvPr>
        </p:nvGraphicFramePr>
        <p:xfrm>
          <a:off x="3505200" y="1828335"/>
          <a:ext cx="7987553" cy="4097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34923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a:xfrm>
            <a:off x="5854700" y="2877820"/>
            <a:ext cx="7315200" cy="3255264"/>
          </a:xfrm>
        </p:spPr>
        <p:txBody>
          <a:bodyPr/>
          <a:lstStyle/>
          <a:p>
            <a:pPr eaLnBrk="1" hangingPunct="1"/>
            <a:r>
              <a:rPr lang="en-US" dirty="0"/>
              <a:t>Safety</a:t>
            </a:r>
          </a:p>
        </p:txBody>
      </p:sp>
      <p:sp>
        <p:nvSpPr>
          <p:cNvPr id="74755" name="Rectangle 3"/>
          <p:cNvSpPr>
            <a:spLocks noGrp="1" noChangeArrowheads="1"/>
          </p:cNvSpPr>
          <p:nvPr>
            <p:ph type="body" idx="1"/>
          </p:nvPr>
        </p:nvSpPr>
        <p:spPr>
          <a:prstGeom prst="rect">
            <a:avLst/>
          </a:prstGeom>
        </p:spPr>
        <p:txBody>
          <a:bodyPr>
            <a:normAutofit fontScale="32500" lnSpcReduction="20000"/>
          </a:bodyPr>
          <a:lstStyle/>
          <a:p>
            <a:pPr eaLnBrk="1" hangingPunct="1">
              <a:buFont typeface="Wingdings" pitchFamily="2" charset="2"/>
              <a:buNone/>
            </a:pPr>
            <a:endParaRPr lang="en-US" dirty="0">
              <a:latin typeface="Adobe Garamond Pro"/>
            </a:endParaRPr>
          </a:p>
          <a:p>
            <a:pPr eaLnBrk="1" hangingPunct="1">
              <a:buFont typeface="Wingdings" pitchFamily="2" charset="2"/>
              <a:buNone/>
            </a:pPr>
            <a:endParaRPr lang="en-US" dirty="0">
              <a:latin typeface="Adobe Garamond Pro"/>
            </a:endParaRPr>
          </a:p>
          <a:p>
            <a:pPr eaLnBrk="1" hangingPunct="1">
              <a:buFont typeface="Wingdings" pitchFamily="2" charset="2"/>
              <a:buNone/>
            </a:pPr>
            <a:endParaRPr lang="en-US" dirty="0">
              <a:latin typeface="Adobe Garamond Pro"/>
            </a:endParaRPr>
          </a:p>
          <a:p>
            <a:pPr eaLnBrk="1" hangingPunct="1">
              <a:buFont typeface="Wingdings" pitchFamily="2" charset="2"/>
              <a:buNone/>
            </a:pPr>
            <a:r>
              <a:rPr lang="en-US" dirty="0">
                <a:latin typeface="Adobe Garamond Pro"/>
              </a:rPr>
              <a:t>				</a:t>
            </a:r>
            <a:endParaRPr lang="en-US" sz="7200" dirty="0">
              <a:latin typeface="Adobe Garamond Pro"/>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0984"/>
            <a:ext cx="5372100" cy="53721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Rectangle 2"/>
          <p:cNvSpPr>
            <a:spLocks noGrp="1" noRot="1" noChangeArrowheads="1"/>
          </p:cNvSpPr>
          <p:nvPr>
            <p:ph type="title"/>
          </p:nvPr>
        </p:nvSpPr>
        <p:spPr>
          <a:xfrm>
            <a:off x="101600" y="2114550"/>
            <a:ext cx="3238500" cy="2628900"/>
          </a:xfrm>
        </p:spPr>
        <p:txBody>
          <a:bodyPr/>
          <a:lstStyle/>
          <a:p>
            <a:pPr eaLnBrk="1" hangingPunct="1"/>
            <a:r>
              <a:rPr lang="en-US"/>
              <a:t>Sexual and Physical Abuse</a:t>
            </a:r>
          </a:p>
        </p:txBody>
      </p:sp>
      <p:sp>
        <p:nvSpPr>
          <p:cNvPr id="82947" name="Rectangle 3"/>
          <p:cNvSpPr>
            <a:spLocks noGrp="1" noChangeArrowheads="1"/>
          </p:cNvSpPr>
          <p:nvPr>
            <p:ph sz="quarter" idx="10"/>
          </p:nvPr>
        </p:nvSpPr>
        <p:spPr/>
        <p:txBody>
          <a:bodyPr>
            <a:normAutofit/>
          </a:bodyPr>
          <a:lstStyle/>
          <a:p>
            <a:pPr eaLnBrk="1" hangingPunct="1">
              <a:lnSpc>
                <a:spcPct val="90000"/>
              </a:lnSpc>
            </a:pPr>
            <a:endParaRPr lang="en-US" dirty="0"/>
          </a:p>
          <a:p>
            <a:pPr eaLnBrk="1" hangingPunct="1">
              <a:lnSpc>
                <a:spcPct val="90000"/>
              </a:lnSpc>
            </a:pPr>
            <a:r>
              <a:rPr lang="en-US" dirty="0"/>
              <a:t>Have you ever been forced to have sex or been touched in a way against your will?</a:t>
            </a:r>
          </a:p>
          <a:p>
            <a:pPr lvl="1" eaLnBrk="1" hangingPunct="1">
              <a:lnSpc>
                <a:spcPct val="90000"/>
              </a:lnSpc>
            </a:pPr>
            <a:r>
              <a:rPr lang="en-US" sz="2000" dirty="0"/>
              <a:t>By whom and is this still going on?</a:t>
            </a:r>
          </a:p>
          <a:p>
            <a:pPr lvl="1" eaLnBrk="1" hangingPunct="1">
              <a:lnSpc>
                <a:spcPct val="90000"/>
              </a:lnSpc>
            </a:pPr>
            <a:r>
              <a:rPr lang="en-US" sz="2000" dirty="0"/>
              <a:t>Who did you tell? </a:t>
            </a:r>
          </a:p>
          <a:p>
            <a:pPr lvl="1" eaLnBrk="1" hangingPunct="1">
              <a:lnSpc>
                <a:spcPct val="90000"/>
              </a:lnSpc>
            </a:pPr>
            <a:r>
              <a:rPr lang="en-US" sz="2000" dirty="0"/>
              <a:t>How does it affect your day-to-day life?</a:t>
            </a:r>
          </a:p>
          <a:p>
            <a:pPr lvl="1" eaLnBrk="1" hangingPunct="1">
              <a:lnSpc>
                <a:spcPct val="90000"/>
              </a:lnSpc>
            </a:pPr>
            <a:r>
              <a:rPr lang="en-US" sz="2000" dirty="0"/>
              <a:t>In what ways does that experience affect your sexual relationships now?</a:t>
            </a:r>
            <a:endParaRPr lang="en-US" sz="2400" dirty="0"/>
          </a:p>
          <a:p>
            <a:pPr eaLnBrk="1" hangingPunct="1">
              <a:lnSpc>
                <a:spcPct val="90000"/>
              </a:lnSpc>
            </a:pPr>
            <a:r>
              <a:rPr lang="en-US" dirty="0"/>
              <a:t>Has anyone ever hurt you on a repeated basis? At home, in school, or in your neighborhood?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3" name="Rectangle 2"/>
          <p:cNvSpPr>
            <a:spLocks noGrp="1" noRot="1" noChangeArrowheads="1"/>
          </p:cNvSpPr>
          <p:nvPr>
            <p:ph type="title"/>
          </p:nvPr>
        </p:nvSpPr>
        <p:spPr>
          <a:xfrm>
            <a:off x="3889094" y="927100"/>
            <a:ext cx="8229600" cy="914400"/>
          </a:xfrm>
        </p:spPr>
        <p:txBody>
          <a:bodyPr>
            <a:noAutofit/>
          </a:bodyPr>
          <a:lstStyle/>
          <a:p>
            <a:pPr eaLnBrk="1" hangingPunct="1"/>
            <a:r>
              <a:rPr lang="en-US" dirty="0">
                <a:solidFill>
                  <a:schemeClr val="accent1"/>
                </a:solidFill>
              </a:rPr>
              <a:t>Interpersonal Violence </a:t>
            </a:r>
            <a:r>
              <a:rPr lang="en-US" i="1" dirty="0">
                <a:solidFill>
                  <a:schemeClr val="accent1"/>
                </a:solidFill>
              </a:rPr>
              <a:t>includes</a:t>
            </a:r>
            <a:endParaRPr lang="en-US" dirty="0">
              <a:solidFill>
                <a:schemeClr val="accent1"/>
              </a:solidFill>
            </a:endParaRPr>
          </a:p>
        </p:txBody>
      </p:sp>
      <p:sp>
        <p:nvSpPr>
          <p:cNvPr id="83971" name="Rectangle 3"/>
          <p:cNvSpPr>
            <a:spLocks noGrp="1" noChangeArrowheads="1"/>
          </p:cNvSpPr>
          <p:nvPr>
            <p:ph sz="quarter" idx="10"/>
          </p:nvPr>
        </p:nvSpPr>
        <p:spPr>
          <a:xfrm>
            <a:off x="3889094" y="1625600"/>
            <a:ext cx="7388506" cy="4267200"/>
          </a:xfrm>
        </p:spPr>
        <p:txBody>
          <a:bodyPr>
            <a:normAutofit fontScale="92500" lnSpcReduction="10000"/>
          </a:bodyPr>
          <a:lstStyle/>
          <a:p>
            <a:pPr eaLnBrk="1" hangingPunct="1">
              <a:lnSpc>
                <a:spcPct val="90000"/>
              </a:lnSpc>
            </a:pPr>
            <a:endParaRPr lang="en-US" dirty="0"/>
          </a:p>
          <a:p>
            <a:pPr eaLnBrk="1" hangingPunct="1">
              <a:lnSpc>
                <a:spcPct val="90000"/>
              </a:lnSpc>
            </a:pPr>
            <a:r>
              <a:rPr lang="en-US" dirty="0"/>
              <a:t>Child abuse</a:t>
            </a:r>
          </a:p>
          <a:p>
            <a:pPr eaLnBrk="1" hangingPunct="1">
              <a:lnSpc>
                <a:spcPct val="90000"/>
              </a:lnSpc>
            </a:pPr>
            <a:r>
              <a:rPr lang="en-US" dirty="0"/>
              <a:t>Battering</a:t>
            </a:r>
          </a:p>
          <a:p>
            <a:pPr eaLnBrk="1" hangingPunct="1">
              <a:lnSpc>
                <a:spcPct val="90000"/>
              </a:lnSpc>
            </a:pPr>
            <a:r>
              <a:rPr lang="en-US" dirty="0"/>
              <a:t>Domestic violence</a:t>
            </a:r>
          </a:p>
          <a:p>
            <a:pPr eaLnBrk="1" hangingPunct="1">
              <a:lnSpc>
                <a:spcPct val="90000"/>
              </a:lnSpc>
            </a:pPr>
            <a:r>
              <a:rPr lang="en-US" dirty="0"/>
              <a:t>Partner violence</a:t>
            </a:r>
          </a:p>
          <a:p>
            <a:pPr eaLnBrk="1" hangingPunct="1">
              <a:lnSpc>
                <a:spcPct val="90000"/>
              </a:lnSpc>
            </a:pPr>
            <a:r>
              <a:rPr lang="en-US" dirty="0"/>
              <a:t>School, peer, community violence</a:t>
            </a:r>
          </a:p>
          <a:p>
            <a:pPr eaLnBrk="1" hangingPunct="1">
              <a:lnSpc>
                <a:spcPct val="90000"/>
              </a:lnSpc>
            </a:pPr>
            <a:r>
              <a:rPr lang="en-US" dirty="0"/>
              <a:t>Sexual harassment</a:t>
            </a:r>
          </a:p>
          <a:p>
            <a:pPr eaLnBrk="1" hangingPunct="1">
              <a:lnSpc>
                <a:spcPct val="90000"/>
              </a:lnSpc>
            </a:pPr>
            <a:r>
              <a:rPr lang="en-US" dirty="0"/>
              <a:t>Sexual abuse</a:t>
            </a:r>
          </a:p>
          <a:p>
            <a:pPr eaLnBrk="1" hangingPunct="1">
              <a:lnSpc>
                <a:spcPct val="90000"/>
              </a:lnSpc>
            </a:pPr>
            <a:r>
              <a:rPr lang="en-US" dirty="0"/>
              <a:t>Sexual assault</a:t>
            </a:r>
          </a:p>
          <a:p>
            <a:pPr eaLnBrk="1" hangingPunct="1">
              <a:lnSpc>
                <a:spcPct val="90000"/>
              </a:lnSpc>
            </a:pPr>
            <a:r>
              <a:rPr lang="en-US" dirty="0"/>
              <a:t>Hate crime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teFooter1"/>
          <p:cNvSpPr txBox="1"/>
          <p:nvPr/>
        </p:nvSpPr>
        <p:spPr>
          <a:xfrm>
            <a:off x="3294529" y="6185401"/>
            <a:ext cx="5029200" cy="584775"/>
          </a:xfrm>
          <a:prstGeom prst="rect">
            <a:avLst/>
          </a:prstGeom>
          <a:noFill/>
        </p:spPr>
        <p:txBody>
          <a:bodyPr wrap="square" rtlCol="0">
            <a:spAutoFit/>
          </a:bodyPr>
          <a:lstStyle/>
          <a:p>
            <a:pPr algn="r"/>
            <a:r>
              <a:rPr lang="en-US" sz="1600" i="1" dirty="0">
                <a:latin typeface="Arial" panose="020B0604020202020204" pitchFamily="34" charset="0"/>
              </a:rPr>
              <a:t>National Youth Risk Behavior Survey, 2015</a:t>
            </a:r>
          </a:p>
          <a:p>
            <a:pPr algn="r"/>
            <a:endParaRPr lang="en-US" sz="1600" i="1" dirty="0">
              <a:latin typeface="Arial" panose="020B0604020202020204" pitchFamily="34" charset="0"/>
            </a:endParaRPr>
          </a:p>
        </p:txBody>
      </p:sp>
      <p:sp>
        <p:nvSpPr>
          <p:cNvPr id="4" name="Title 3"/>
          <p:cNvSpPr>
            <a:spLocks noGrp="1"/>
          </p:cNvSpPr>
          <p:nvPr>
            <p:ph type="title"/>
          </p:nvPr>
        </p:nvSpPr>
        <p:spPr>
          <a:xfrm>
            <a:off x="4783291" y="428960"/>
            <a:ext cx="6900916" cy="1996257"/>
          </a:xfrm>
        </p:spPr>
        <p:txBody>
          <a:bodyPr>
            <a:normAutofit/>
          </a:bodyPr>
          <a:lstStyle/>
          <a:p>
            <a:r>
              <a:rPr lang="en-US" dirty="0">
                <a:solidFill>
                  <a:schemeClr val="accent1"/>
                </a:solidFill>
              </a:rPr>
              <a:t>US High School Students:  </a:t>
            </a:r>
            <a:br>
              <a:rPr lang="en-US" dirty="0">
                <a:solidFill>
                  <a:schemeClr val="accent1"/>
                </a:solidFill>
              </a:rPr>
            </a:br>
            <a:r>
              <a:rPr lang="en-US" i="1" dirty="0">
                <a:solidFill>
                  <a:schemeClr val="accent1"/>
                </a:solidFill>
              </a:rPr>
              <a:t>Ever Physically Forced to Have Sex</a:t>
            </a:r>
          </a:p>
        </p:txBody>
      </p:sp>
      <p:graphicFrame>
        <p:nvGraphicFramePr>
          <p:cNvPr id="9" name="Chart Placeholder 8"/>
          <p:cNvGraphicFramePr>
            <a:graphicFrameLocks noGrp="1"/>
          </p:cNvGraphicFramePr>
          <p:nvPr>
            <p:ph type="chart" idx="4294967295"/>
            <p:extLst>
              <p:ext uri="{D42A27DB-BD31-4B8C-83A1-F6EECF244321}">
                <p14:modId xmlns:p14="http://schemas.microsoft.com/office/powerpoint/2010/main" val="1215502207"/>
              </p:ext>
            </p:extLst>
          </p:nvPr>
        </p:nvGraphicFramePr>
        <p:xfrm>
          <a:off x="3611489" y="2011864"/>
          <a:ext cx="8072718" cy="4173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95004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teFooter1"/>
          <p:cNvSpPr txBox="1"/>
          <p:nvPr/>
        </p:nvSpPr>
        <p:spPr>
          <a:xfrm>
            <a:off x="3617259" y="6141291"/>
            <a:ext cx="5029200" cy="584775"/>
          </a:xfrm>
          <a:prstGeom prst="rect">
            <a:avLst/>
          </a:prstGeom>
          <a:noFill/>
        </p:spPr>
        <p:txBody>
          <a:bodyPr wrap="square" rtlCol="0">
            <a:spAutoFit/>
          </a:bodyPr>
          <a:lstStyle/>
          <a:p>
            <a:pPr algn="r"/>
            <a:r>
              <a:rPr lang="en-US" sz="1600" i="1" dirty="0">
                <a:latin typeface="Arial" panose="020B0604020202020204" pitchFamily="34" charset="0"/>
              </a:rPr>
              <a:t>National Youth Risk Behavior Survey, 2015</a:t>
            </a:r>
          </a:p>
          <a:p>
            <a:pPr algn="r"/>
            <a:endParaRPr lang="en-US" sz="1600" i="1" dirty="0">
              <a:latin typeface="Arial" panose="020B0604020202020204" pitchFamily="34" charset="0"/>
            </a:endParaRPr>
          </a:p>
        </p:txBody>
      </p:sp>
      <p:sp>
        <p:nvSpPr>
          <p:cNvPr id="4" name="Title 3"/>
          <p:cNvSpPr>
            <a:spLocks noGrp="1"/>
          </p:cNvSpPr>
          <p:nvPr>
            <p:ph type="title"/>
          </p:nvPr>
        </p:nvSpPr>
        <p:spPr>
          <a:xfrm>
            <a:off x="4591834" y="283014"/>
            <a:ext cx="7044353" cy="2462045"/>
          </a:xfrm>
        </p:spPr>
        <p:txBody>
          <a:bodyPr>
            <a:normAutofit/>
          </a:bodyPr>
          <a:lstStyle/>
          <a:p>
            <a:r>
              <a:rPr lang="en-US" dirty="0">
                <a:solidFill>
                  <a:schemeClr val="accent1"/>
                </a:solidFill>
              </a:rPr>
              <a:t>US High School Students: </a:t>
            </a:r>
            <a:r>
              <a:rPr lang="en-US" i="1" dirty="0">
                <a:solidFill>
                  <a:schemeClr val="accent1"/>
                </a:solidFill>
              </a:rPr>
              <a:t>Experienced Physical Dating Violence</a:t>
            </a:r>
          </a:p>
        </p:txBody>
      </p:sp>
      <p:graphicFrame>
        <p:nvGraphicFramePr>
          <p:cNvPr id="9" name="Chart Placeholder 8"/>
          <p:cNvGraphicFramePr>
            <a:graphicFrameLocks noGrp="1"/>
          </p:cNvGraphicFramePr>
          <p:nvPr>
            <p:ph type="chart" idx="4294967295"/>
            <p:extLst>
              <p:ext uri="{D42A27DB-BD31-4B8C-83A1-F6EECF244321}">
                <p14:modId xmlns:p14="http://schemas.microsoft.com/office/powerpoint/2010/main" val="4049875516"/>
              </p:ext>
            </p:extLst>
          </p:nvPr>
        </p:nvGraphicFramePr>
        <p:xfrm>
          <a:off x="3491755" y="1739154"/>
          <a:ext cx="7705165" cy="44021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27984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teFooter1"/>
          <p:cNvSpPr txBox="1"/>
          <p:nvPr/>
        </p:nvSpPr>
        <p:spPr>
          <a:xfrm>
            <a:off x="3200401" y="6273225"/>
            <a:ext cx="5029200" cy="584775"/>
          </a:xfrm>
          <a:prstGeom prst="rect">
            <a:avLst/>
          </a:prstGeom>
          <a:noFill/>
        </p:spPr>
        <p:txBody>
          <a:bodyPr wrap="square" rtlCol="0">
            <a:spAutoFit/>
          </a:bodyPr>
          <a:lstStyle/>
          <a:p>
            <a:pPr algn="r"/>
            <a:r>
              <a:rPr lang="en-US" sz="1600" i="1" dirty="0">
                <a:latin typeface="Arial" panose="020B0604020202020204" pitchFamily="34" charset="0"/>
              </a:rPr>
              <a:t>National Youth Risk Behavior Survey, 2015</a:t>
            </a:r>
          </a:p>
          <a:p>
            <a:pPr algn="r"/>
            <a:endParaRPr lang="en-US" sz="1600" i="1" dirty="0">
              <a:latin typeface="Arial" panose="020B0604020202020204" pitchFamily="34" charset="0"/>
            </a:endParaRPr>
          </a:p>
        </p:txBody>
      </p:sp>
      <p:graphicFrame>
        <p:nvGraphicFramePr>
          <p:cNvPr id="9" name="Chart Placeholder 8"/>
          <p:cNvGraphicFramePr>
            <a:graphicFrameLocks noGrp="1"/>
          </p:cNvGraphicFramePr>
          <p:nvPr>
            <p:ph type="chart" idx="4294967295"/>
            <p:extLst>
              <p:ext uri="{D42A27DB-BD31-4B8C-83A1-F6EECF244321}">
                <p14:modId xmlns:p14="http://schemas.microsoft.com/office/powerpoint/2010/main" val="1535665601"/>
              </p:ext>
            </p:extLst>
          </p:nvPr>
        </p:nvGraphicFramePr>
        <p:xfrm>
          <a:off x="3352800" y="1514036"/>
          <a:ext cx="8462682" cy="475773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3">
            <a:extLst>
              <a:ext uri="{FF2B5EF4-FFF2-40B4-BE49-F238E27FC236}">
                <a16:creationId xmlns:a16="http://schemas.microsoft.com/office/drawing/2014/main" id="{B88CA062-0E80-0941-AE64-1AF0F3E48B83}"/>
              </a:ext>
            </a:extLst>
          </p:cNvPr>
          <p:cNvSpPr txBox="1">
            <a:spLocks/>
          </p:cNvSpPr>
          <p:nvPr/>
        </p:nvSpPr>
        <p:spPr>
          <a:xfrm>
            <a:off x="4591834" y="283014"/>
            <a:ext cx="7044353" cy="24620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spc="-60" baseline="0">
                <a:solidFill>
                  <a:srgbClr val="FFFFFF"/>
                </a:solidFill>
                <a:latin typeface="Times New Roman" charset="0"/>
                <a:ea typeface="Times New Roman" charset="0"/>
                <a:cs typeface="Times New Roman" charset="0"/>
              </a:defRPr>
            </a:lvl1pPr>
          </a:lstStyle>
          <a:p>
            <a:r>
              <a:rPr lang="en-US" dirty="0">
                <a:solidFill>
                  <a:schemeClr val="accent1"/>
                </a:solidFill>
              </a:rPr>
              <a:t>US High School Students: </a:t>
            </a:r>
            <a:r>
              <a:rPr lang="en-US" i="1" dirty="0">
                <a:solidFill>
                  <a:schemeClr val="accent1"/>
                </a:solidFill>
              </a:rPr>
              <a:t>Experienced Sexual Dating Violence</a:t>
            </a:r>
          </a:p>
        </p:txBody>
      </p:sp>
    </p:spTree>
    <p:extLst>
      <p:ext uri="{BB962C8B-B14F-4D97-AF65-F5344CB8AC3E}">
        <p14:creationId xmlns:p14="http://schemas.microsoft.com/office/powerpoint/2010/main" val="675917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AutoShape 2"/>
          <p:cNvSpPr>
            <a:spLocks noGrp="1" noChangeArrowheads="1"/>
          </p:cNvSpPr>
          <p:nvPr>
            <p:ph type="title"/>
          </p:nvPr>
        </p:nvSpPr>
        <p:spPr>
          <a:xfrm>
            <a:off x="281651" y="2025568"/>
            <a:ext cx="2901388" cy="2951545"/>
          </a:xfrm>
        </p:spPr>
        <p:txBody>
          <a:bodyPr anchor="ctr" anchorCtr="0">
            <a:noAutofit/>
          </a:bodyPr>
          <a:lstStyle/>
          <a:p>
            <a:pPr eaLnBrk="1" hangingPunct="1"/>
            <a:r>
              <a:rPr lang="en-US" b="0" dirty="0"/>
              <a:t>Adolescence in Context</a:t>
            </a:r>
          </a:p>
        </p:txBody>
      </p:sp>
      <p:sp>
        <p:nvSpPr>
          <p:cNvPr id="23557" name="Content Placeholder 5"/>
          <p:cNvSpPr>
            <a:spLocks noGrp="1"/>
          </p:cNvSpPr>
          <p:nvPr>
            <p:ph idx="1"/>
          </p:nvPr>
        </p:nvSpPr>
        <p:spPr>
          <a:xfrm>
            <a:off x="3813750" y="1265015"/>
            <a:ext cx="4774665" cy="4495800"/>
          </a:xfrm>
        </p:spPr>
        <p:txBody>
          <a:bodyPr/>
          <a:lstStyle/>
          <a:p>
            <a:pPr eaLnBrk="1" hangingPunct="1">
              <a:spcBef>
                <a:spcPct val="45000"/>
              </a:spcBef>
            </a:pPr>
            <a:r>
              <a:rPr lang="en-US" dirty="0"/>
              <a:t>Changes during adolescence are shaped by</a:t>
            </a:r>
          </a:p>
          <a:p>
            <a:pPr lvl="1" eaLnBrk="1" hangingPunct="1">
              <a:spcBef>
                <a:spcPct val="45000"/>
              </a:spcBef>
            </a:pPr>
            <a:r>
              <a:rPr lang="en-US" sz="2000" dirty="0"/>
              <a:t>Race/Ethnicity </a:t>
            </a:r>
          </a:p>
          <a:p>
            <a:pPr lvl="1" eaLnBrk="1" hangingPunct="1">
              <a:spcBef>
                <a:spcPct val="45000"/>
              </a:spcBef>
            </a:pPr>
            <a:r>
              <a:rPr lang="en-US" sz="2000" dirty="0"/>
              <a:t>Religion </a:t>
            </a:r>
          </a:p>
          <a:p>
            <a:pPr lvl="1" eaLnBrk="1" hangingPunct="1">
              <a:spcBef>
                <a:spcPct val="45000"/>
              </a:spcBef>
            </a:pPr>
            <a:r>
              <a:rPr lang="en-US" sz="2000" dirty="0"/>
              <a:t>Socioeconomic Status </a:t>
            </a:r>
          </a:p>
          <a:p>
            <a:pPr lvl="1" eaLnBrk="1" hangingPunct="1">
              <a:spcBef>
                <a:spcPct val="45000"/>
              </a:spcBef>
            </a:pPr>
            <a:r>
              <a:rPr lang="en-US" sz="2000" dirty="0"/>
              <a:t>Family</a:t>
            </a:r>
          </a:p>
          <a:p>
            <a:pPr lvl="1" eaLnBrk="1" hangingPunct="1">
              <a:spcBef>
                <a:spcPct val="45000"/>
              </a:spcBef>
            </a:pPr>
            <a:r>
              <a:rPr lang="en-US" sz="2000" dirty="0"/>
              <a:t>Peers </a:t>
            </a:r>
          </a:p>
          <a:p>
            <a:pPr eaLnBrk="1" hangingPunct="1"/>
            <a:endParaRPr lang="en-US" dirty="0"/>
          </a:p>
        </p:txBody>
      </p:sp>
      <p:pic>
        <p:nvPicPr>
          <p:cNvPr id="7" name="Picture 6" descr="200299461-001.jpg"/>
          <p:cNvPicPr>
            <a:picLocks noChangeAspect="1"/>
          </p:cNvPicPr>
          <p:nvPr/>
        </p:nvPicPr>
        <p:blipFill>
          <a:blip r:embed="rId3" cstate="print"/>
          <a:stretch>
            <a:fillRect/>
          </a:stretch>
        </p:blipFill>
        <p:spPr>
          <a:xfrm>
            <a:off x="8819909" y="1670010"/>
            <a:ext cx="2438400" cy="3662659"/>
          </a:xfrm>
          <a:prstGeom prst="rect">
            <a:avLst/>
          </a:prstGeom>
          <a:ln>
            <a:noFill/>
          </a:ln>
          <a:effectLst/>
        </p:spPr>
      </p:pic>
    </p:spTree>
    <p:extLst>
      <p:ext uri="{BB962C8B-B14F-4D97-AF65-F5344CB8AC3E}">
        <p14:creationId xmlns:p14="http://schemas.microsoft.com/office/powerpoint/2010/main" val="42446081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7" name="Rectangle 2"/>
          <p:cNvSpPr>
            <a:spLocks noGrp="1" noRot="1" noChangeArrowheads="1"/>
          </p:cNvSpPr>
          <p:nvPr>
            <p:ph type="title"/>
          </p:nvPr>
        </p:nvSpPr>
        <p:spPr>
          <a:xfrm>
            <a:off x="279400" y="3060700"/>
            <a:ext cx="8229600" cy="914400"/>
          </a:xfrm>
        </p:spPr>
        <p:txBody>
          <a:bodyPr>
            <a:normAutofit/>
          </a:bodyPr>
          <a:lstStyle/>
          <a:p>
            <a:pPr eaLnBrk="1" hangingPunct="1"/>
            <a:r>
              <a:rPr lang="en-US" sz="4400" dirty="0"/>
              <a:t>Safety</a:t>
            </a:r>
          </a:p>
        </p:txBody>
      </p:sp>
      <p:sp>
        <p:nvSpPr>
          <p:cNvPr id="84995" name="Rectangle 3"/>
          <p:cNvSpPr>
            <a:spLocks noGrp="1" noChangeArrowheads="1"/>
          </p:cNvSpPr>
          <p:nvPr>
            <p:ph sz="quarter" idx="10"/>
          </p:nvPr>
        </p:nvSpPr>
        <p:spPr>
          <a:xfrm>
            <a:off x="3900300" y="1060076"/>
            <a:ext cx="7162147" cy="4267200"/>
          </a:xfrm>
        </p:spPr>
        <p:txBody>
          <a:bodyPr>
            <a:noAutofit/>
          </a:bodyPr>
          <a:lstStyle/>
          <a:p>
            <a:pPr eaLnBrk="1" hangingPunct="1">
              <a:lnSpc>
                <a:spcPct val="120000"/>
              </a:lnSpc>
            </a:pPr>
            <a:endParaRPr lang="en-US" dirty="0"/>
          </a:p>
          <a:p>
            <a:pPr eaLnBrk="1" hangingPunct="1">
              <a:lnSpc>
                <a:spcPct val="120000"/>
              </a:lnSpc>
            </a:pPr>
            <a:r>
              <a:rPr lang="en-US" b="1" dirty="0"/>
              <a:t>Have you ever been seriously injured? (How?) How about anyone else you know?</a:t>
            </a:r>
            <a:endParaRPr lang="en-US" dirty="0"/>
          </a:p>
          <a:p>
            <a:pPr eaLnBrk="1" hangingPunct="1">
              <a:lnSpc>
                <a:spcPct val="120000"/>
              </a:lnSpc>
            </a:pPr>
            <a:r>
              <a:rPr lang="en-US" dirty="0"/>
              <a:t>Do you always wear a seatbelt in the car?</a:t>
            </a:r>
          </a:p>
          <a:p>
            <a:pPr eaLnBrk="1" hangingPunct="1">
              <a:lnSpc>
                <a:spcPct val="120000"/>
              </a:lnSpc>
            </a:pPr>
            <a:r>
              <a:rPr lang="en-US" dirty="0"/>
              <a:t>When was the last time you sent a text message while driving?</a:t>
            </a:r>
          </a:p>
          <a:p>
            <a:pPr eaLnBrk="1" hangingPunct="1">
              <a:lnSpc>
                <a:spcPct val="120000"/>
              </a:lnSpc>
            </a:pPr>
            <a:r>
              <a:rPr lang="en-US" dirty="0"/>
              <a:t>Tell me about a time when you have ridden with a driver who was drunk or high. When? How often?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23% Deaths Among Young People From Car Crashes</a:t>
            </a:r>
          </a:p>
        </p:txBody>
      </p:sp>
      <p:graphicFrame>
        <p:nvGraphicFramePr>
          <p:cNvPr id="10242" name="Content Placeholder 3" descr="see speaker's note below"/>
          <p:cNvGraphicFramePr>
            <a:graphicFrameLocks noGrp="1"/>
          </p:cNvGraphicFramePr>
          <p:nvPr>
            <p:ph idx="4294967295"/>
            <p:extLst>
              <p:ext uri="{D42A27DB-BD31-4B8C-83A1-F6EECF244321}">
                <p14:modId xmlns:p14="http://schemas.microsoft.com/office/powerpoint/2010/main" val="3506926866"/>
              </p:ext>
            </p:extLst>
          </p:nvPr>
        </p:nvGraphicFramePr>
        <p:xfrm>
          <a:off x="3807760" y="986028"/>
          <a:ext cx="7696200" cy="4876800"/>
        </p:xfrm>
        <a:graphic>
          <a:graphicData uri="http://schemas.openxmlformats.org/presentationml/2006/ole">
            <mc:AlternateContent xmlns:mc="http://schemas.openxmlformats.org/markup-compatibility/2006">
              <mc:Choice xmlns:v="urn:schemas-microsoft-com:vml" Requires="v">
                <p:oleObj spid="_x0000_s7170" name="Chart" r:id="rId4" imgW="8083997" imgH="5566130" progId="Excel.Chart.8">
                  <p:embed/>
                </p:oleObj>
              </mc:Choice>
              <mc:Fallback>
                <p:oleObj name="Chart" r:id="rId4" imgW="8083997" imgH="5566130" progId="Excel.Chart.8">
                  <p:embed/>
                  <p:pic>
                    <p:nvPicPr>
                      <p:cNvPr id="10242" name="Content Placeholder 3" descr="see speaker's note below"/>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7760" y="986028"/>
                        <a:ext cx="7696200" cy="4876800"/>
                      </a:xfrm>
                      <a:prstGeom prst="rect">
                        <a:avLst/>
                      </a:prstGeom>
                      <a:solidFill>
                        <a:schemeClr val="accent1"/>
                      </a:solidFill>
                    </p:spPr>
                  </p:pic>
                </p:oleObj>
              </mc:Fallback>
            </mc:AlternateContent>
          </a:graphicData>
        </a:graphic>
      </p:graphicFrame>
      <p:sp>
        <p:nvSpPr>
          <p:cNvPr id="2" name="Rectangle 1"/>
          <p:cNvSpPr/>
          <p:nvPr/>
        </p:nvSpPr>
        <p:spPr>
          <a:xfrm>
            <a:off x="3843618" y="5943510"/>
            <a:ext cx="4020652" cy="369332"/>
          </a:xfrm>
          <a:prstGeom prst="rect">
            <a:avLst/>
          </a:prstGeom>
        </p:spPr>
        <p:txBody>
          <a:bodyPr wrap="none">
            <a:spAutoFit/>
          </a:bodyPr>
          <a:lstStyle/>
          <a:p>
            <a:pPr>
              <a:spcBef>
                <a:spcPct val="30000"/>
              </a:spcBef>
              <a:defRPr/>
            </a:pPr>
            <a:r>
              <a:rPr lang="nl-NL" dirty="0">
                <a:latin typeface="Adobe Garamond Pro" panose="02020502060506020403" pitchFamily="18" charset="0"/>
                <a:cs typeface="Arial"/>
              </a:rPr>
              <a:t>MMWR / June 10, 2016 / Vol. 65 / No. 6</a:t>
            </a:r>
            <a:endParaRPr lang="en-US" altLang="en-US" dirty="0">
              <a:latin typeface="Arial" panose="020B0604020202020204" pitchFamily="34" charset="0"/>
            </a:endParaRPr>
          </a:p>
        </p:txBody>
      </p:sp>
    </p:spTree>
    <p:extLst>
      <p:ext uri="{BB962C8B-B14F-4D97-AF65-F5344CB8AC3E}">
        <p14:creationId xmlns:p14="http://schemas.microsoft.com/office/powerpoint/2010/main" val="42150599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teFooter1"/>
          <p:cNvSpPr txBox="1"/>
          <p:nvPr/>
        </p:nvSpPr>
        <p:spPr>
          <a:xfrm>
            <a:off x="3563471" y="6273225"/>
            <a:ext cx="5029200" cy="584775"/>
          </a:xfrm>
          <a:prstGeom prst="rect">
            <a:avLst/>
          </a:prstGeom>
          <a:noFill/>
        </p:spPr>
        <p:txBody>
          <a:bodyPr wrap="square" rtlCol="0">
            <a:spAutoFit/>
          </a:bodyPr>
          <a:lstStyle/>
          <a:p>
            <a:pPr algn="r"/>
            <a:r>
              <a:rPr lang="en-US" sz="1600" i="1" dirty="0">
                <a:latin typeface="Arial" panose="020B0604020202020204" pitchFamily="34" charset="0"/>
              </a:rPr>
              <a:t>National Youth Risk Behavior Survey, 2015</a:t>
            </a:r>
          </a:p>
          <a:p>
            <a:pPr algn="r"/>
            <a:endParaRPr lang="en-US" sz="1600" i="1" dirty="0">
              <a:latin typeface="Arial" panose="020B0604020202020204" pitchFamily="34" charset="0"/>
            </a:endParaRPr>
          </a:p>
        </p:txBody>
      </p:sp>
      <p:sp>
        <p:nvSpPr>
          <p:cNvPr id="4" name="Title 3"/>
          <p:cNvSpPr>
            <a:spLocks noGrp="1"/>
          </p:cNvSpPr>
          <p:nvPr>
            <p:ph type="title"/>
          </p:nvPr>
        </p:nvSpPr>
        <p:spPr>
          <a:xfrm>
            <a:off x="4653636" y="655810"/>
            <a:ext cx="7367081" cy="1601434"/>
          </a:xfrm>
        </p:spPr>
        <p:txBody>
          <a:bodyPr>
            <a:normAutofit/>
          </a:bodyPr>
          <a:lstStyle/>
          <a:p>
            <a:r>
              <a:rPr lang="en-US" dirty="0">
                <a:solidFill>
                  <a:schemeClr val="accent1"/>
                </a:solidFill>
              </a:rPr>
              <a:t>US High School Students:  </a:t>
            </a:r>
            <a:br>
              <a:rPr lang="en-US" i="1" dirty="0">
                <a:solidFill>
                  <a:schemeClr val="accent1"/>
                </a:solidFill>
              </a:rPr>
            </a:br>
            <a:r>
              <a:rPr lang="en-US" i="1" dirty="0">
                <a:solidFill>
                  <a:schemeClr val="accent1"/>
                </a:solidFill>
              </a:rPr>
              <a:t>Rode with a Driver Drinking Alcohol</a:t>
            </a:r>
          </a:p>
        </p:txBody>
      </p:sp>
      <p:graphicFrame>
        <p:nvGraphicFramePr>
          <p:cNvPr id="9" name="Chart Placeholder 8"/>
          <p:cNvGraphicFramePr>
            <a:graphicFrameLocks noGrp="1"/>
          </p:cNvGraphicFramePr>
          <p:nvPr>
            <p:ph type="chart" idx="4294967295"/>
            <p:extLst>
              <p:ext uri="{D42A27DB-BD31-4B8C-83A1-F6EECF244321}">
                <p14:modId xmlns:p14="http://schemas.microsoft.com/office/powerpoint/2010/main" val="1661554451"/>
              </p:ext>
            </p:extLst>
          </p:nvPr>
        </p:nvGraphicFramePr>
        <p:xfrm>
          <a:off x="3693459" y="2032395"/>
          <a:ext cx="7914881" cy="42497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34474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teFooter1"/>
          <p:cNvSpPr txBox="1"/>
          <p:nvPr/>
        </p:nvSpPr>
        <p:spPr>
          <a:xfrm>
            <a:off x="5410200" y="6495434"/>
            <a:ext cx="5029200" cy="584775"/>
          </a:xfrm>
          <a:prstGeom prst="rect">
            <a:avLst/>
          </a:prstGeom>
          <a:noFill/>
        </p:spPr>
        <p:txBody>
          <a:bodyPr wrap="square" rtlCol="0">
            <a:spAutoFit/>
          </a:bodyPr>
          <a:lstStyle/>
          <a:p>
            <a:pPr algn="r"/>
            <a:r>
              <a:rPr lang="en-US" sz="1600" i="1" dirty="0">
                <a:latin typeface="Arial" panose="020B0604020202020204" pitchFamily="34" charset="0"/>
              </a:rPr>
              <a:t>National Youth Risk Behavior Survey, 2015</a:t>
            </a:r>
          </a:p>
          <a:p>
            <a:pPr algn="r"/>
            <a:endParaRPr lang="en-US" sz="1600" i="1" dirty="0">
              <a:latin typeface="Arial" panose="020B0604020202020204" pitchFamily="34" charset="0"/>
            </a:endParaRPr>
          </a:p>
        </p:txBody>
      </p:sp>
      <p:sp>
        <p:nvSpPr>
          <p:cNvPr id="4" name="Title 3"/>
          <p:cNvSpPr>
            <a:spLocks noGrp="1"/>
          </p:cNvSpPr>
          <p:nvPr>
            <p:ph type="title"/>
          </p:nvPr>
        </p:nvSpPr>
        <p:spPr>
          <a:xfrm>
            <a:off x="4735273" y="783078"/>
            <a:ext cx="6793340" cy="1242845"/>
          </a:xfrm>
        </p:spPr>
        <p:txBody>
          <a:bodyPr>
            <a:normAutofit/>
          </a:bodyPr>
          <a:lstStyle/>
          <a:p>
            <a:r>
              <a:rPr lang="en-US" dirty="0">
                <a:solidFill>
                  <a:schemeClr val="accent1"/>
                </a:solidFill>
              </a:rPr>
              <a:t>US High School Students:  </a:t>
            </a:r>
            <a:br>
              <a:rPr lang="en-US" dirty="0">
                <a:solidFill>
                  <a:schemeClr val="accent1"/>
                </a:solidFill>
              </a:rPr>
            </a:br>
            <a:r>
              <a:rPr lang="en-US" i="1" dirty="0">
                <a:solidFill>
                  <a:schemeClr val="accent1"/>
                </a:solidFill>
              </a:rPr>
              <a:t>Texted or E-Mailed while Driving</a:t>
            </a:r>
          </a:p>
        </p:txBody>
      </p:sp>
      <p:graphicFrame>
        <p:nvGraphicFramePr>
          <p:cNvPr id="9" name="Chart Placeholder 8"/>
          <p:cNvGraphicFramePr>
            <a:graphicFrameLocks noGrp="1"/>
          </p:cNvGraphicFramePr>
          <p:nvPr>
            <p:ph type="chart" idx="4294967295"/>
            <p:extLst>
              <p:ext uri="{D42A27DB-BD31-4B8C-83A1-F6EECF244321}">
                <p14:modId xmlns:p14="http://schemas.microsoft.com/office/powerpoint/2010/main" val="399478764"/>
              </p:ext>
            </p:extLst>
          </p:nvPr>
        </p:nvGraphicFramePr>
        <p:xfrm>
          <a:off x="3505200" y="1684899"/>
          <a:ext cx="8238565" cy="42497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65487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Wrap Up</a:t>
            </a:r>
          </a:p>
        </p:txBody>
      </p:sp>
      <p:sp>
        <p:nvSpPr>
          <p:cNvPr id="3" name="Content Placeholder 2"/>
          <p:cNvSpPr>
            <a:spLocks noGrp="1"/>
          </p:cNvSpPr>
          <p:nvPr>
            <p:ph sz="quarter" idx="10"/>
          </p:nvPr>
        </p:nvSpPr>
        <p:spPr>
          <a:xfrm>
            <a:off x="3871165" y="1457820"/>
            <a:ext cx="7388506" cy="4267200"/>
          </a:xfrm>
        </p:spPr>
        <p:txBody>
          <a:bodyPr/>
          <a:lstStyle/>
          <a:p>
            <a:r>
              <a:rPr lang="en-US" dirty="0"/>
              <a:t> Emphasize that your approach is nonjudgmental and that you welcome future visits</a:t>
            </a:r>
          </a:p>
          <a:p>
            <a:r>
              <a:rPr lang="en-US" dirty="0"/>
              <a:t>“I’m here for you, and I want you to feel comfortable confiding in me. If you have something personal to talk about, I’ll try to give you my best advice and answer your questions”</a:t>
            </a:r>
          </a:p>
        </p:txBody>
      </p:sp>
    </p:spTree>
    <p:extLst>
      <p:ext uri="{BB962C8B-B14F-4D97-AF65-F5344CB8AC3E}">
        <p14:creationId xmlns:p14="http://schemas.microsoft.com/office/powerpoint/2010/main" val="34812372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sz="quarter" idx="10"/>
          </p:nvPr>
        </p:nvSpPr>
        <p:spPr>
          <a:xfrm>
            <a:off x="3889094" y="1295400"/>
            <a:ext cx="7765024" cy="4267200"/>
          </a:xfrm>
        </p:spPr>
        <p:txBody>
          <a:bodyPr/>
          <a:lstStyle/>
          <a:p>
            <a:r>
              <a:rPr lang="en-US" dirty="0"/>
              <a:t>AMAZE:  online sex education resource </a:t>
            </a:r>
          </a:p>
          <a:p>
            <a:pPr lvl="1"/>
            <a:r>
              <a:rPr lang="en-US" dirty="0">
                <a:hlinkClick r:id="rId2"/>
              </a:rPr>
              <a:t>http://amaze.org/</a:t>
            </a:r>
            <a:r>
              <a:rPr lang="en-US" dirty="0"/>
              <a:t> </a:t>
            </a:r>
          </a:p>
          <a:p>
            <a:r>
              <a:rPr lang="en-US" dirty="0"/>
              <a:t>CDC Youth Risk Behavior Surveillance System (YRBSS)</a:t>
            </a:r>
          </a:p>
          <a:p>
            <a:pPr lvl="1"/>
            <a:r>
              <a:rPr lang="en-US" dirty="0">
                <a:hlinkClick r:id="rId3"/>
              </a:rPr>
              <a:t>http://www.cdc.gov/healthyyouth/data/yrbs/results.htm</a:t>
            </a:r>
            <a:r>
              <a:rPr lang="en-US" dirty="0"/>
              <a:t> </a:t>
            </a:r>
          </a:p>
        </p:txBody>
      </p:sp>
    </p:spTree>
    <p:extLst>
      <p:ext uri="{BB962C8B-B14F-4D97-AF65-F5344CB8AC3E}">
        <p14:creationId xmlns:p14="http://schemas.microsoft.com/office/powerpoint/2010/main" val="30950795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62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AutoShape 2"/>
          <p:cNvSpPr>
            <a:spLocks noGrp="1" noChangeArrowheads="1"/>
          </p:cNvSpPr>
          <p:nvPr>
            <p:ph type="title"/>
          </p:nvPr>
        </p:nvSpPr>
        <p:spPr>
          <a:xfrm>
            <a:off x="3809229" y="794922"/>
            <a:ext cx="5867207" cy="2082351"/>
          </a:xfrm>
        </p:spPr>
        <p:txBody>
          <a:bodyPr>
            <a:normAutofit/>
          </a:bodyPr>
          <a:lstStyle/>
          <a:p>
            <a:pPr eaLnBrk="1" hangingPunct="1"/>
            <a:r>
              <a:rPr lang="en-US" sz="4000" dirty="0">
                <a:solidFill>
                  <a:schemeClr val="accent1"/>
                </a:solidFill>
              </a:rPr>
              <a:t>Early Stages of Adolescence: 11-14</a:t>
            </a:r>
          </a:p>
        </p:txBody>
      </p:sp>
      <p:sp>
        <p:nvSpPr>
          <p:cNvPr id="2" name="Content Placeholder 1"/>
          <p:cNvSpPr>
            <a:spLocks noGrp="1"/>
          </p:cNvSpPr>
          <p:nvPr>
            <p:ph sz="half" idx="2"/>
          </p:nvPr>
        </p:nvSpPr>
        <p:spPr>
          <a:xfrm>
            <a:off x="3809229" y="2477560"/>
            <a:ext cx="3988057" cy="3089862"/>
          </a:xfrm>
        </p:spPr>
        <p:txBody>
          <a:bodyPr/>
          <a:lstStyle/>
          <a:p>
            <a:r>
              <a:rPr lang="en-US" dirty="0"/>
              <a:t>Growth spurt</a:t>
            </a:r>
          </a:p>
          <a:p>
            <a:r>
              <a:rPr lang="en-US" dirty="0"/>
              <a:t>Begin sexual maturation</a:t>
            </a:r>
          </a:p>
          <a:p>
            <a:r>
              <a:rPr lang="en-US" dirty="0"/>
              <a:t>Increased interest in sexual anatomy</a:t>
            </a:r>
          </a:p>
          <a:p>
            <a:r>
              <a:rPr lang="en-US" dirty="0"/>
              <a:t>Anxieties and questions about size of genitals begins</a:t>
            </a:r>
          </a:p>
          <a:p>
            <a:r>
              <a:rPr lang="en-US" dirty="0"/>
              <a:t>Self-exploration and evaluation</a:t>
            </a:r>
          </a:p>
        </p:txBody>
      </p:sp>
      <p:pic>
        <p:nvPicPr>
          <p:cNvPr id="5" name="Picture 6" descr="young adls"/>
          <p:cNvPicPr>
            <a:picLocks noChangeAspect="1" noChangeArrowheads="1"/>
          </p:cNvPicPr>
          <p:nvPr/>
        </p:nvPicPr>
        <p:blipFill>
          <a:blip r:embed="rId3" cstate="print"/>
          <a:srcRect/>
          <a:stretch>
            <a:fillRect/>
          </a:stretch>
        </p:blipFill>
        <p:spPr bwMode="auto">
          <a:xfrm>
            <a:off x="8290367" y="1975412"/>
            <a:ext cx="3048000" cy="3048000"/>
          </a:xfrm>
          <a:prstGeom prst="rect">
            <a:avLst/>
          </a:prstGeom>
          <a:noFill/>
          <a:ln w="9525">
            <a:noFill/>
            <a:miter lim="800000"/>
            <a:headEnd/>
            <a:tailEnd/>
          </a:ln>
        </p:spPr>
      </p:pic>
    </p:spTree>
    <p:extLst>
      <p:ext uri="{BB962C8B-B14F-4D97-AF65-F5344CB8AC3E}">
        <p14:creationId xmlns:p14="http://schemas.microsoft.com/office/powerpoint/2010/main" val="1391221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AutoShape 2"/>
          <p:cNvSpPr>
            <a:spLocks noGrp="1" noChangeArrowheads="1"/>
          </p:cNvSpPr>
          <p:nvPr>
            <p:ph type="title"/>
          </p:nvPr>
        </p:nvSpPr>
        <p:spPr>
          <a:xfrm>
            <a:off x="3667450" y="872729"/>
            <a:ext cx="5997410" cy="1956122"/>
          </a:xfrm>
        </p:spPr>
        <p:txBody>
          <a:bodyPr>
            <a:normAutofit/>
          </a:bodyPr>
          <a:lstStyle/>
          <a:p>
            <a:pPr eaLnBrk="1" hangingPunct="1"/>
            <a:r>
              <a:rPr lang="en-US" sz="4000" dirty="0">
                <a:solidFill>
                  <a:schemeClr val="accent1"/>
                </a:solidFill>
              </a:rPr>
              <a:t>Middle Stages of Adolescence:  15-17</a:t>
            </a:r>
          </a:p>
        </p:txBody>
      </p:sp>
      <p:sp>
        <p:nvSpPr>
          <p:cNvPr id="3" name="Content Placeholder 2"/>
          <p:cNvSpPr>
            <a:spLocks noGrp="1"/>
          </p:cNvSpPr>
          <p:nvPr>
            <p:ph sz="half" idx="2"/>
          </p:nvPr>
        </p:nvSpPr>
        <p:spPr>
          <a:xfrm>
            <a:off x="3683160" y="1746618"/>
            <a:ext cx="4343400" cy="4525963"/>
          </a:xfrm>
        </p:spPr>
        <p:txBody>
          <a:bodyPr/>
          <a:lstStyle/>
          <a:p>
            <a:r>
              <a:rPr lang="en-US" dirty="0"/>
              <a:t>Stronger sense </a:t>
            </a:r>
            <a:r>
              <a:rPr lang="en-US"/>
              <a:t>of identity</a:t>
            </a:r>
            <a:endParaRPr lang="en-US" dirty="0"/>
          </a:p>
          <a:p>
            <a:r>
              <a:rPr lang="en-US" dirty="0"/>
              <a:t>Relates more strongly to peer group</a:t>
            </a:r>
          </a:p>
          <a:p>
            <a:r>
              <a:rPr lang="en-US" dirty="0"/>
              <a:t>More reflective thought</a:t>
            </a:r>
          </a:p>
          <a:p>
            <a:r>
              <a:rPr lang="en-US" dirty="0"/>
              <a:t>Transitioning between dependence and independence</a:t>
            </a:r>
          </a:p>
          <a:p>
            <a:endParaRPr lang="en-US" dirty="0"/>
          </a:p>
        </p:txBody>
      </p:sp>
      <p:pic>
        <p:nvPicPr>
          <p:cNvPr id="5" name="Picture 7" descr="75287583.jpg"/>
          <p:cNvPicPr>
            <a:picLocks noChangeAspect="1"/>
          </p:cNvPicPr>
          <p:nvPr/>
        </p:nvPicPr>
        <p:blipFill>
          <a:blip r:embed="rId3" cstate="print"/>
          <a:srcRect/>
          <a:stretch>
            <a:fillRect/>
          </a:stretch>
        </p:blipFill>
        <p:spPr bwMode="auto">
          <a:xfrm>
            <a:off x="8350410" y="1572998"/>
            <a:ext cx="2133600" cy="3206382"/>
          </a:xfrm>
          <a:prstGeom prst="rect">
            <a:avLst/>
          </a:prstGeom>
          <a:noFill/>
          <a:ln w="9525">
            <a:noFill/>
            <a:miter lim="800000"/>
            <a:headEnd/>
            <a:tailEnd/>
          </a:ln>
        </p:spPr>
      </p:pic>
    </p:spTree>
    <p:extLst>
      <p:ext uri="{BB962C8B-B14F-4D97-AF65-F5344CB8AC3E}">
        <p14:creationId xmlns:p14="http://schemas.microsoft.com/office/powerpoint/2010/main" val="4102587151"/>
      </p:ext>
    </p:extLst>
  </p:cSld>
  <p:clrMapOvr>
    <a:masterClrMapping/>
  </p:clrMapOvr>
</p:sld>
</file>

<file path=ppt/theme/theme1.xml><?xml version="1.0" encoding="utf-8"?>
<a:theme xmlns:a="http://schemas.openxmlformats.org/drawingml/2006/main" name="Frame">
  <a:themeElements>
    <a:clrScheme name="Custom 1 1">
      <a:dk1>
        <a:srgbClr val="000000"/>
      </a:dk1>
      <a:lt1>
        <a:srgbClr val="FFFFFF"/>
      </a:lt1>
      <a:dk2>
        <a:srgbClr val="545454"/>
      </a:dk2>
      <a:lt2>
        <a:srgbClr val="BFBFBF"/>
      </a:lt2>
      <a:accent1>
        <a:srgbClr val="007FC4"/>
      </a:accent1>
      <a:accent2>
        <a:srgbClr val="FF6D88"/>
      </a:accent2>
      <a:accent3>
        <a:srgbClr val="3C4676"/>
      </a:accent3>
      <a:accent4>
        <a:srgbClr val="E84D69"/>
      </a:accent4>
      <a:accent5>
        <a:srgbClr val="89D6F7"/>
      </a:accent5>
      <a:accent6>
        <a:srgbClr val="F79992"/>
      </a:accent6>
      <a:hlink>
        <a:srgbClr val="007FC4"/>
      </a:hlink>
      <a:folHlink>
        <a:srgbClr val="8CABD9"/>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Presentation3" id="{3E77C9FD-C38E-6040-B54B-C3D7F6E95170}" vid="{9CED2A95-3350-2A4B-85E3-654B0E1638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hysicians Color Palette">
    <a:dk1>
      <a:srgbClr val="000000"/>
    </a:dk1>
    <a:lt1>
      <a:srgbClr val="FFFFFF"/>
    </a:lt1>
    <a:dk2>
      <a:srgbClr val="545454"/>
    </a:dk2>
    <a:lt2>
      <a:srgbClr val="BFBFBF"/>
    </a:lt2>
    <a:accent1>
      <a:srgbClr val="007FC4"/>
    </a:accent1>
    <a:accent2>
      <a:srgbClr val="FF6D88"/>
    </a:accent2>
    <a:accent3>
      <a:srgbClr val="3C4676"/>
    </a:accent3>
    <a:accent4>
      <a:srgbClr val="E84D69"/>
    </a:accent4>
    <a:accent5>
      <a:srgbClr val="89D6F7"/>
    </a:accent5>
    <a:accent6>
      <a:srgbClr val="F79992"/>
    </a:accent6>
    <a:hlink>
      <a:srgbClr val="007FC4"/>
    </a:hlink>
    <a:folHlink>
      <a:srgbClr val="8CABD9"/>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Override>
</file>

<file path=ppt/theme/themeOverride10.xml><?xml version="1.0" encoding="utf-8"?>
<a:themeOverride xmlns:a="http://schemas.openxmlformats.org/drawingml/2006/main">
  <a:clrScheme name="Physicians Color Palette">
    <a:dk1>
      <a:srgbClr val="000000"/>
    </a:dk1>
    <a:lt1>
      <a:srgbClr val="FFFFFF"/>
    </a:lt1>
    <a:dk2>
      <a:srgbClr val="545454"/>
    </a:dk2>
    <a:lt2>
      <a:srgbClr val="BFBFBF"/>
    </a:lt2>
    <a:accent1>
      <a:srgbClr val="007FC4"/>
    </a:accent1>
    <a:accent2>
      <a:srgbClr val="FF6D88"/>
    </a:accent2>
    <a:accent3>
      <a:srgbClr val="3C4676"/>
    </a:accent3>
    <a:accent4>
      <a:srgbClr val="E84D69"/>
    </a:accent4>
    <a:accent5>
      <a:srgbClr val="89D6F7"/>
    </a:accent5>
    <a:accent6>
      <a:srgbClr val="F79992"/>
    </a:accent6>
    <a:hlink>
      <a:srgbClr val="007FC4"/>
    </a:hlink>
    <a:folHlink>
      <a:srgbClr val="8CABD9"/>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Override>
</file>

<file path=ppt/theme/themeOverride11.xml><?xml version="1.0" encoding="utf-8"?>
<a:themeOverride xmlns:a="http://schemas.openxmlformats.org/drawingml/2006/main">
  <a:clrScheme name="Physicians Color Palette">
    <a:dk1>
      <a:srgbClr val="000000"/>
    </a:dk1>
    <a:lt1>
      <a:srgbClr val="FFFFFF"/>
    </a:lt1>
    <a:dk2>
      <a:srgbClr val="545454"/>
    </a:dk2>
    <a:lt2>
      <a:srgbClr val="BFBFBF"/>
    </a:lt2>
    <a:accent1>
      <a:srgbClr val="007FC4"/>
    </a:accent1>
    <a:accent2>
      <a:srgbClr val="FF6D88"/>
    </a:accent2>
    <a:accent3>
      <a:srgbClr val="3C4676"/>
    </a:accent3>
    <a:accent4>
      <a:srgbClr val="E84D69"/>
    </a:accent4>
    <a:accent5>
      <a:srgbClr val="89D6F7"/>
    </a:accent5>
    <a:accent6>
      <a:srgbClr val="F79992"/>
    </a:accent6>
    <a:hlink>
      <a:srgbClr val="007FC4"/>
    </a:hlink>
    <a:folHlink>
      <a:srgbClr val="8CABD9"/>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Override>
</file>

<file path=ppt/theme/themeOverride12.xml><?xml version="1.0" encoding="utf-8"?>
<a:themeOverride xmlns:a="http://schemas.openxmlformats.org/drawingml/2006/main">
  <a:clrScheme name="Physicians Color Palette">
    <a:dk1>
      <a:srgbClr val="000000"/>
    </a:dk1>
    <a:lt1>
      <a:srgbClr val="FFFFFF"/>
    </a:lt1>
    <a:dk2>
      <a:srgbClr val="545454"/>
    </a:dk2>
    <a:lt2>
      <a:srgbClr val="BFBFBF"/>
    </a:lt2>
    <a:accent1>
      <a:srgbClr val="007FC4"/>
    </a:accent1>
    <a:accent2>
      <a:srgbClr val="FF6D88"/>
    </a:accent2>
    <a:accent3>
      <a:srgbClr val="3C4676"/>
    </a:accent3>
    <a:accent4>
      <a:srgbClr val="E84D69"/>
    </a:accent4>
    <a:accent5>
      <a:srgbClr val="89D6F7"/>
    </a:accent5>
    <a:accent6>
      <a:srgbClr val="F79992"/>
    </a:accent6>
    <a:hlink>
      <a:srgbClr val="007FC4"/>
    </a:hlink>
    <a:folHlink>
      <a:srgbClr val="8CABD9"/>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Override>
</file>

<file path=ppt/theme/themeOverride13.xml><?xml version="1.0" encoding="utf-8"?>
<a:themeOverride xmlns:a="http://schemas.openxmlformats.org/drawingml/2006/main">
  <a:clrScheme name="Physicians Color Palette">
    <a:dk1>
      <a:srgbClr val="000000"/>
    </a:dk1>
    <a:lt1>
      <a:srgbClr val="FFFFFF"/>
    </a:lt1>
    <a:dk2>
      <a:srgbClr val="545454"/>
    </a:dk2>
    <a:lt2>
      <a:srgbClr val="BFBFBF"/>
    </a:lt2>
    <a:accent1>
      <a:srgbClr val="007FC4"/>
    </a:accent1>
    <a:accent2>
      <a:srgbClr val="FF6D88"/>
    </a:accent2>
    <a:accent3>
      <a:srgbClr val="3C4676"/>
    </a:accent3>
    <a:accent4>
      <a:srgbClr val="E84D69"/>
    </a:accent4>
    <a:accent5>
      <a:srgbClr val="89D6F7"/>
    </a:accent5>
    <a:accent6>
      <a:srgbClr val="F79992"/>
    </a:accent6>
    <a:hlink>
      <a:srgbClr val="007FC4"/>
    </a:hlink>
    <a:folHlink>
      <a:srgbClr val="8CABD9"/>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Override>
</file>

<file path=ppt/theme/themeOverride14.xml><?xml version="1.0" encoding="utf-8"?>
<a:themeOverride xmlns:a="http://schemas.openxmlformats.org/drawingml/2006/main">
  <a:clrScheme name="Physicians Color Palette">
    <a:dk1>
      <a:srgbClr val="000000"/>
    </a:dk1>
    <a:lt1>
      <a:srgbClr val="FFFFFF"/>
    </a:lt1>
    <a:dk2>
      <a:srgbClr val="545454"/>
    </a:dk2>
    <a:lt2>
      <a:srgbClr val="BFBFBF"/>
    </a:lt2>
    <a:accent1>
      <a:srgbClr val="007FC4"/>
    </a:accent1>
    <a:accent2>
      <a:srgbClr val="FF6D88"/>
    </a:accent2>
    <a:accent3>
      <a:srgbClr val="3C4676"/>
    </a:accent3>
    <a:accent4>
      <a:srgbClr val="E84D69"/>
    </a:accent4>
    <a:accent5>
      <a:srgbClr val="89D6F7"/>
    </a:accent5>
    <a:accent6>
      <a:srgbClr val="F79992"/>
    </a:accent6>
    <a:hlink>
      <a:srgbClr val="007FC4"/>
    </a:hlink>
    <a:folHlink>
      <a:srgbClr val="8CABD9"/>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Override>
</file>

<file path=ppt/theme/themeOverride15.xml><?xml version="1.0" encoding="utf-8"?>
<a:themeOverride xmlns:a="http://schemas.openxmlformats.org/drawingml/2006/main">
  <a:clrScheme name="Physicians Color Palette">
    <a:dk1>
      <a:srgbClr val="000000"/>
    </a:dk1>
    <a:lt1>
      <a:srgbClr val="FFFFFF"/>
    </a:lt1>
    <a:dk2>
      <a:srgbClr val="545454"/>
    </a:dk2>
    <a:lt2>
      <a:srgbClr val="BFBFBF"/>
    </a:lt2>
    <a:accent1>
      <a:srgbClr val="007FC4"/>
    </a:accent1>
    <a:accent2>
      <a:srgbClr val="FF6D88"/>
    </a:accent2>
    <a:accent3>
      <a:srgbClr val="3C4676"/>
    </a:accent3>
    <a:accent4>
      <a:srgbClr val="E84D69"/>
    </a:accent4>
    <a:accent5>
      <a:srgbClr val="89D6F7"/>
    </a:accent5>
    <a:accent6>
      <a:srgbClr val="F79992"/>
    </a:accent6>
    <a:hlink>
      <a:srgbClr val="007FC4"/>
    </a:hlink>
    <a:folHlink>
      <a:srgbClr val="8CABD9"/>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Override>
</file>

<file path=ppt/theme/themeOverride16.xml><?xml version="1.0" encoding="utf-8"?>
<a:themeOverride xmlns:a="http://schemas.openxmlformats.org/drawingml/2006/main">
  <a:clrScheme name="Physicians Color Palette">
    <a:dk1>
      <a:srgbClr val="000000"/>
    </a:dk1>
    <a:lt1>
      <a:srgbClr val="FFFFFF"/>
    </a:lt1>
    <a:dk2>
      <a:srgbClr val="545454"/>
    </a:dk2>
    <a:lt2>
      <a:srgbClr val="BFBFBF"/>
    </a:lt2>
    <a:accent1>
      <a:srgbClr val="007FC4"/>
    </a:accent1>
    <a:accent2>
      <a:srgbClr val="FF6D88"/>
    </a:accent2>
    <a:accent3>
      <a:srgbClr val="3C4676"/>
    </a:accent3>
    <a:accent4>
      <a:srgbClr val="E84D69"/>
    </a:accent4>
    <a:accent5>
      <a:srgbClr val="89D6F7"/>
    </a:accent5>
    <a:accent6>
      <a:srgbClr val="F79992"/>
    </a:accent6>
    <a:hlink>
      <a:srgbClr val="007FC4"/>
    </a:hlink>
    <a:folHlink>
      <a:srgbClr val="8CABD9"/>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Override>
</file>

<file path=ppt/theme/themeOverride17.xml><?xml version="1.0" encoding="utf-8"?>
<a:themeOverride xmlns:a="http://schemas.openxmlformats.org/drawingml/2006/main">
  <a:clrScheme name="Physicians Color Palette">
    <a:dk1>
      <a:srgbClr val="000000"/>
    </a:dk1>
    <a:lt1>
      <a:srgbClr val="FFFFFF"/>
    </a:lt1>
    <a:dk2>
      <a:srgbClr val="545454"/>
    </a:dk2>
    <a:lt2>
      <a:srgbClr val="BFBFBF"/>
    </a:lt2>
    <a:accent1>
      <a:srgbClr val="007FC4"/>
    </a:accent1>
    <a:accent2>
      <a:srgbClr val="FF6D88"/>
    </a:accent2>
    <a:accent3>
      <a:srgbClr val="3C4676"/>
    </a:accent3>
    <a:accent4>
      <a:srgbClr val="E84D69"/>
    </a:accent4>
    <a:accent5>
      <a:srgbClr val="89D6F7"/>
    </a:accent5>
    <a:accent6>
      <a:srgbClr val="F79992"/>
    </a:accent6>
    <a:hlink>
      <a:srgbClr val="007FC4"/>
    </a:hlink>
    <a:folHlink>
      <a:srgbClr val="8CABD9"/>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Override>
</file>

<file path=ppt/theme/themeOverride18.xml><?xml version="1.0" encoding="utf-8"?>
<a:themeOverride xmlns:a="http://schemas.openxmlformats.org/drawingml/2006/main">
  <a:clrScheme name="Physicians Color Palette">
    <a:dk1>
      <a:srgbClr val="000000"/>
    </a:dk1>
    <a:lt1>
      <a:srgbClr val="FFFFFF"/>
    </a:lt1>
    <a:dk2>
      <a:srgbClr val="545454"/>
    </a:dk2>
    <a:lt2>
      <a:srgbClr val="BFBFBF"/>
    </a:lt2>
    <a:accent1>
      <a:srgbClr val="007FC4"/>
    </a:accent1>
    <a:accent2>
      <a:srgbClr val="FF6D88"/>
    </a:accent2>
    <a:accent3>
      <a:srgbClr val="3C4676"/>
    </a:accent3>
    <a:accent4>
      <a:srgbClr val="E84D69"/>
    </a:accent4>
    <a:accent5>
      <a:srgbClr val="89D6F7"/>
    </a:accent5>
    <a:accent6>
      <a:srgbClr val="F79992"/>
    </a:accent6>
    <a:hlink>
      <a:srgbClr val="007FC4"/>
    </a:hlink>
    <a:folHlink>
      <a:srgbClr val="8CABD9"/>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Override>
</file>

<file path=ppt/theme/themeOverride19.xml><?xml version="1.0" encoding="utf-8"?>
<a:themeOverride xmlns:a="http://schemas.openxmlformats.org/drawingml/2006/main">
  <a:clrScheme name="Physicians Color Palette">
    <a:dk1>
      <a:srgbClr val="000000"/>
    </a:dk1>
    <a:lt1>
      <a:srgbClr val="FFFFFF"/>
    </a:lt1>
    <a:dk2>
      <a:srgbClr val="545454"/>
    </a:dk2>
    <a:lt2>
      <a:srgbClr val="BFBFBF"/>
    </a:lt2>
    <a:accent1>
      <a:srgbClr val="007FC4"/>
    </a:accent1>
    <a:accent2>
      <a:srgbClr val="FF6D88"/>
    </a:accent2>
    <a:accent3>
      <a:srgbClr val="3C4676"/>
    </a:accent3>
    <a:accent4>
      <a:srgbClr val="E84D69"/>
    </a:accent4>
    <a:accent5>
      <a:srgbClr val="89D6F7"/>
    </a:accent5>
    <a:accent6>
      <a:srgbClr val="F79992"/>
    </a:accent6>
    <a:hlink>
      <a:srgbClr val="007FC4"/>
    </a:hlink>
    <a:folHlink>
      <a:srgbClr val="8CABD9"/>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Override>
</file>

<file path=ppt/theme/themeOverride2.xml><?xml version="1.0" encoding="utf-8"?>
<a:themeOverride xmlns:a="http://schemas.openxmlformats.org/drawingml/2006/main">
  <a:clrScheme name="Physicians Color Palette">
    <a:dk1>
      <a:srgbClr val="000000"/>
    </a:dk1>
    <a:lt1>
      <a:srgbClr val="FFFFFF"/>
    </a:lt1>
    <a:dk2>
      <a:srgbClr val="545454"/>
    </a:dk2>
    <a:lt2>
      <a:srgbClr val="BFBFBF"/>
    </a:lt2>
    <a:accent1>
      <a:srgbClr val="007FC4"/>
    </a:accent1>
    <a:accent2>
      <a:srgbClr val="FF6D88"/>
    </a:accent2>
    <a:accent3>
      <a:srgbClr val="3C4676"/>
    </a:accent3>
    <a:accent4>
      <a:srgbClr val="E84D69"/>
    </a:accent4>
    <a:accent5>
      <a:srgbClr val="89D6F7"/>
    </a:accent5>
    <a:accent6>
      <a:srgbClr val="F79992"/>
    </a:accent6>
    <a:hlink>
      <a:srgbClr val="007FC4"/>
    </a:hlink>
    <a:folHlink>
      <a:srgbClr val="8CABD9"/>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Override>
</file>

<file path=ppt/theme/themeOverride3.xml><?xml version="1.0" encoding="utf-8"?>
<a:themeOverride xmlns:a="http://schemas.openxmlformats.org/drawingml/2006/main">
  <a:clrScheme name="Physicians Color Palette">
    <a:dk1>
      <a:srgbClr val="000000"/>
    </a:dk1>
    <a:lt1>
      <a:srgbClr val="FFFFFF"/>
    </a:lt1>
    <a:dk2>
      <a:srgbClr val="545454"/>
    </a:dk2>
    <a:lt2>
      <a:srgbClr val="BFBFBF"/>
    </a:lt2>
    <a:accent1>
      <a:srgbClr val="007FC4"/>
    </a:accent1>
    <a:accent2>
      <a:srgbClr val="FF6D88"/>
    </a:accent2>
    <a:accent3>
      <a:srgbClr val="3C4676"/>
    </a:accent3>
    <a:accent4>
      <a:srgbClr val="E84D69"/>
    </a:accent4>
    <a:accent5>
      <a:srgbClr val="89D6F7"/>
    </a:accent5>
    <a:accent6>
      <a:srgbClr val="F79992"/>
    </a:accent6>
    <a:hlink>
      <a:srgbClr val="007FC4"/>
    </a:hlink>
    <a:folHlink>
      <a:srgbClr val="8CABD9"/>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Override>
</file>

<file path=ppt/theme/themeOverride4.xml><?xml version="1.0" encoding="utf-8"?>
<a:themeOverride xmlns:a="http://schemas.openxmlformats.org/drawingml/2006/main">
  <a:clrScheme name="Physicians Color Palette">
    <a:dk1>
      <a:srgbClr val="000000"/>
    </a:dk1>
    <a:lt1>
      <a:srgbClr val="FFFFFF"/>
    </a:lt1>
    <a:dk2>
      <a:srgbClr val="545454"/>
    </a:dk2>
    <a:lt2>
      <a:srgbClr val="BFBFBF"/>
    </a:lt2>
    <a:accent1>
      <a:srgbClr val="007FC4"/>
    </a:accent1>
    <a:accent2>
      <a:srgbClr val="FF6D88"/>
    </a:accent2>
    <a:accent3>
      <a:srgbClr val="3C4676"/>
    </a:accent3>
    <a:accent4>
      <a:srgbClr val="E84D69"/>
    </a:accent4>
    <a:accent5>
      <a:srgbClr val="89D6F7"/>
    </a:accent5>
    <a:accent6>
      <a:srgbClr val="F79992"/>
    </a:accent6>
    <a:hlink>
      <a:srgbClr val="007FC4"/>
    </a:hlink>
    <a:folHlink>
      <a:srgbClr val="8CABD9"/>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Override>
</file>

<file path=ppt/theme/themeOverride5.xml><?xml version="1.0" encoding="utf-8"?>
<a:themeOverride xmlns:a="http://schemas.openxmlformats.org/drawingml/2006/main">
  <a:clrScheme name="Physicians Color Palette">
    <a:dk1>
      <a:srgbClr val="000000"/>
    </a:dk1>
    <a:lt1>
      <a:srgbClr val="FFFFFF"/>
    </a:lt1>
    <a:dk2>
      <a:srgbClr val="545454"/>
    </a:dk2>
    <a:lt2>
      <a:srgbClr val="BFBFBF"/>
    </a:lt2>
    <a:accent1>
      <a:srgbClr val="007FC4"/>
    </a:accent1>
    <a:accent2>
      <a:srgbClr val="FF6D88"/>
    </a:accent2>
    <a:accent3>
      <a:srgbClr val="3C4676"/>
    </a:accent3>
    <a:accent4>
      <a:srgbClr val="E84D69"/>
    </a:accent4>
    <a:accent5>
      <a:srgbClr val="89D6F7"/>
    </a:accent5>
    <a:accent6>
      <a:srgbClr val="F79992"/>
    </a:accent6>
    <a:hlink>
      <a:srgbClr val="007FC4"/>
    </a:hlink>
    <a:folHlink>
      <a:srgbClr val="8CABD9"/>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Override>
</file>

<file path=ppt/theme/themeOverride6.xml><?xml version="1.0" encoding="utf-8"?>
<a:themeOverride xmlns:a="http://schemas.openxmlformats.org/drawingml/2006/main">
  <a:clrScheme name="Physicians Color Palette">
    <a:dk1>
      <a:srgbClr val="000000"/>
    </a:dk1>
    <a:lt1>
      <a:srgbClr val="FFFFFF"/>
    </a:lt1>
    <a:dk2>
      <a:srgbClr val="545454"/>
    </a:dk2>
    <a:lt2>
      <a:srgbClr val="BFBFBF"/>
    </a:lt2>
    <a:accent1>
      <a:srgbClr val="007FC4"/>
    </a:accent1>
    <a:accent2>
      <a:srgbClr val="FF6D88"/>
    </a:accent2>
    <a:accent3>
      <a:srgbClr val="3C4676"/>
    </a:accent3>
    <a:accent4>
      <a:srgbClr val="E84D69"/>
    </a:accent4>
    <a:accent5>
      <a:srgbClr val="89D6F7"/>
    </a:accent5>
    <a:accent6>
      <a:srgbClr val="F79992"/>
    </a:accent6>
    <a:hlink>
      <a:srgbClr val="007FC4"/>
    </a:hlink>
    <a:folHlink>
      <a:srgbClr val="8CABD9"/>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Override>
</file>

<file path=ppt/theme/themeOverride7.xml><?xml version="1.0" encoding="utf-8"?>
<a:themeOverride xmlns:a="http://schemas.openxmlformats.org/drawingml/2006/main">
  <a:clrScheme name="Physicians Color Palette">
    <a:dk1>
      <a:srgbClr val="000000"/>
    </a:dk1>
    <a:lt1>
      <a:srgbClr val="FFFFFF"/>
    </a:lt1>
    <a:dk2>
      <a:srgbClr val="545454"/>
    </a:dk2>
    <a:lt2>
      <a:srgbClr val="BFBFBF"/>
    </a:lt2>
    <a:accent1>
      <a:srgbClr val="007FC4"/>
    </a:accent1>
    <a:accent2>
      <a:srgbClr val="FF6D88"/>
    </a:accent2>
    <a:accent3>
      <a:srgbClr val="3C4676"/>
    </a:accent3>
    <a:accent4>
      <a:srgbClr val="E84D69"/>
    </a:accent4>
    <a:accent5>
      <a:srgbClr val="89D6F7"/>
    </a:accent5>
    <a:accent6>
      <a:srgbClr val="F79992"/>
    </a:accent6>
    <a:hlink>
      <a:srgbClr val="007FC4"/>
    </a:hlink>
    <a:folHlink>
      <a:srgbClr val="8CABD9"/>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Override>
</file>

<file path=ppt/theme/themeOverride8.xml><?xml version="1.0" encoding="utf-8"?>
<a:themeOverride xmlns:a="http://schemas.openxmlformats.org/drawingml/2006/main">
  <a:clrScheme name="Physicians Color Palette">
    <a:dk1>
      <a:srgbClr val="000000"/>
    </a:dk1>
    <a:lt1>
      <a:srgbClr val="FFFFFF"/>
    </a:lt1>
    <a:dk2>
      <a:srgbClr val="545454"/>
    </a:dk2>
    <a:lt2>
      <a:srgbClr val="BFBFBF"/>
    </a:lt2>
    <a:accent1>
      <a:srgbClr val="007FC4"/>
    </a:accent1>
    <a:accent2>
      <a:srgbClr val="FF6D88"/>
    </a:accent2>
    <a:accent3>
      <a:srgbClr val="3C4676"/>
    </a:accent3>
    <a:accent4>
      <a:srgbClr val="E84D69"/>
    </a:accent4>
    <a:accent5>
      <a:srgbClr val="89D6F7"/>
    </a:accent5>
    <a:accent6>
      <a:srgbClr val="F79992"/>
    </a:accent6>
    <a:hlink>
      <a:srgbClr val="007FC4"/>
    </a:hlink>
    <a:folHlink>
      <a:srgbClr val="8CABD9"/>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Override>
</file>

<file path=ppt/theme/themeOverride9.xml><?xml version="1.0" encoding="utf-8"?>
<a:themeOverride xmlns:a="http://schemas.openxmlformats.org/drawingml/2006/main">
  <a:clrScheme name="Physicians Color Palette">
    <a:dk1>
      <a:srgbClr val="000000"/>
    </a:dk1>
    <a:lt1>
      <a:srgbClr val="FFFFFF"/>
    </a:lt1>
    <a:dk2>
      <a:srgbClr val="545454"/>
    </a:dk2>
    <a:lt2>
      <a:srgbClr val="BFBFBF"/>
    </a:lt2>
    <a:accent1>
      <a:srgbClr val="007FC4"/>
    </a:accent1>
    <a:accent2>
      <a:srgbClr val="FF6D88"/>
    </a:accent2>
    <a:accent3>
      <a:srgbClr val="3C4676"/>
    </a:accent3>
    <a:accent4>
      <a:srgbClr val="E84D69"/>
    </a:accent4>
    <a:accent5>
      <a:srgbClr val="89D6F7"/>
    </a:accent5>
    <a:accent6>
      <a:srgbClr val="F79992"/>
    </a:accent6>
    <a:hlink>
      <a:srgbClr val="007FC4"/>
    </a:hlink>
    <a:folHlink>
      <a:srgbClr val="8CABD9"/>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12772</TotalTime>
  <Words>12796</Words>
  <Application>Microsoft Macintosh PowerPoint</Application>
  <PresentationFormat>Widescreen</PresentationFormat>
  <Paragraphs>923</Paragraphs>
  <Slides>76</Slides>
  <Notes>73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76</vt:i4>
      </vt:variant>
    </vt:vector>
  </HeadingPairs>
  <TitlesOfParts>
    <vt:vector size="91" baseType="lpstr">
      <vt:lpstr>ＭＳ Ｐゴシック</vt:lpstr>
      <vt:lpstr>Adobe Garamond Pro</vt:lpstr>
      <vt:lpstr>Arial</vt:lpstr>
      <vt:lpstr>Arial Black</vt:lpstr>
      <vt:lpstr>Calibri</vt:lpstr>
      <vt:lpstr>Corbel</vt:lpstr>
      <vt:lpstr>Franklin Gothic Book</vt:lpstr>
      <vt:lpstr>Futura Md BT</vt:lpstr>
      <vt:lpstr>Garamond</vt:lpstr>
      <vt:lpstr>Times New Roman</vt:lpstr>
      <vt:lpstr>Wingdings</vt:lpstr>
      <vt:lpstr>Wingdings 2</vt:lpstr>
      <vt:lpstr>Frame</vt:lpstr>
      <vt:lpstr>Microsoft Excel Chart</vt:lpstr>
      <vt:lpstr>Chart</vt:lpstr>
      <vt:lpstr>Adolescent-Friendly Health Services</vt:lpstr>
      <vt:lpstr>Objectives</vt:lpstr>
      <vt:lpstr>When Do Adolescents Seek Sexual and Reproductive Health (SRH) Services?</vt:lpstr>
      <vt:lpstr>Adolescents</vt:lpstr>
      <vt:lpstr>The Culture of Adolescence</vt:lpstr>
      <vt:lpstr>Why Focus  on Adolescent Health?</vt:lpstr>
      <vt:lpstr>Adolescence in Context</vt:lpstr>
      <vt:lpstr>Early Stages of Adolescence: 11-14</vt:lpstr>
      <vt:lpstr>Middle Stages of Adolescence:  15-17</vt:lpstr>
      <vt:lpstr>Late Stages of Adolescence: 18+</vt:lpstr>
      <vt:lpstr>External Barriers to Care</vt:lpstr>
      <vt:lpstr>Adolescent-Friendly Services</vt:lpstr>
      <vt:lpstr>PowerPoint Presentation</vt:lpstr>
      <vt:lpstr>Case Discussion</vt:lpstr>
      <vt:lpstr>Rationale for Confidentiality</vt:lpstr>
      <vt:lpstr>Confidentiality:  Parental Perspective</vt:lpstr>
      <vt:lpstr>Discuss Confidentiality in Advance</vt:lpstr>
      <vt:lpstr>PowerPoint Presentation</vt:lpstr>
      <vt:lpstr>Develop Referral Network</vt:lpstr>
      <vt:lpstr>Case 1</vt:lpstr>
      <vt:lpstr>PowerPoint Presentation</vt:lpstr>
      <vt:lpstr>Comprehensive  HEEADSSS</vt:lpstr>
      <vt:lpstr>SHEEADSSS</vt:lpstr>
      <vt:lpstr>Strengths-Based Approach</vt:lpstr>
      <vt:lpstr>Spirituality*</vt:lpstr>
      <vt:lpstr>Home</vt:lpstr>
      <vt:lpstr>Home</vt:lpstr>
      <vt:lpstr>Education and Employment</vt:lpstr>
      <vt:lpstr>Education</vt:lpstr>
      <vt:lpstr>Employment</vt:lpstr>
      <vt:lpstr>Eating</vt:lpstr>
      <vt:lpstr>Case 2</vt:lpstr>
      <vt:lpstr>Eating</vt:lpstr>
      <vt:lpstr>Diet/Weight</vt:lpstr>
      <vt:lpstr>Obesity in US High School Students</vt:lpstr>
      <vt:lpstr>US High School Students  Who Are Overweight</vt:lpstr>
      <vt:lpstr>US High School Students:  Described Themselves as Overweight</vt:lpstr>
      <vt:lpstr>US High School Students:   Trying to Lose Weight</vt:lpstr>
      <vt:lpstr>Activities</vt:lpstr>
      <vt:lpstr>Activities</vt:lpstr>
      <vt:lpstr>US High School Students:  Physically Active at least 60 min/day on 5+days</vt:lpstr>
      <vt:lpstr>US High School Students:   Played at least 1 Sport</vt:lpstr>
      <vt:lpstr>US High School Students:   Played Video/Computer Games/Computer 3+Hours/day</vt:lpstr>
      <vt:lpstr>Drugs</vt:lpstr>
      <vt:lpstr>Drugs and Alcohol</vt:lpstr>
      <vt:lpstr>CRAFFT Questions: Identify Problem Use</vt:lpstr>
      <vt:lpstr>US High School Students:   Currently Drink Alcohol</vt:lpstr>
      <vt:lpstr>PowerPoint Presentation</vt:lpstr>
      <vt:lpstr>US High School Students:   Currently use Marijuana</vt:lpstr>
      <vt:lpstr>US High School Students: Ever took Rx Drugs without a Doctors Rx</vt:lpstr>
      <vt:lpstr>US High School Students:   Ever used Ecstasy “MDMA”</vt:lpstr>
      <vt:lpstr>PowerPoint Presentation</vt:lpstr>
      <vt:lpstr>Sexuality</vt:lpstr>
      <vt:lpstr>Sexuality</vt:lpstr>
      <vt:lpstr>Sexual Behavior Questions</vt:lpstr>
      <vt:lpstr>US High School Students:   Ever Had Sex</vt:lpstr>
      <vt:lpstr>US High School Students:  Currently Having Sex</vt:lpstr>
      <vt:lpstr>US High School Students:  Contraceptive Use</vt:lpstr>
      <vt:lpstr>Suicide and  Depression</vt:lpstr>
      <vt:lpstr>17% Deaths Among Young People From Suicide</vt:lpstr>
      <vt:lpstr>Suicide and Depression</vt:lpstr>
      <vt:lpstr>US High School Students:   Felt Sad or Hopeless</vt:lpstr>
      <vt:lpstr>US High School Students:  Attempted Suicide</vt:lpstr>
      <vt:lpstr>Safety</vt:lpstr>
      <vt:lpstr>Sexual and Physical Abuse</vt:lpstr>
      <vt:lpstr>Interpersonal Violence includes</vt:lpstr>
      <vt:lpstr>US High School Students:   Ever Physically Forced to Have Sex</vt:lpstr>
      <vt:lpstr>US High School Students: Experienced Physical Dating Violence</vt:lpstr>
      <vt:lpstr>PowerPoint Presentation</vt:lpstr>
      <vt:lpstr>Safety</vt:lpstr>
      <vt:lpstr>23% Deaths Among Young People From Car Crashes</vt:lpstr>
      <vt:lpstr>US High School Students:   Rode with a Driver Drinking Alcohol</vt:lpstr>
      <vt:lpstr>US High School Students:   Texted or E-Mailed while Driving</vt:lpstr>
      <vt:lpstr>Wrap Up</vt:lpstr>
      <vt:lpstr>Resources</vt:lpstr>
      <vt:lpstr>PowerPoint Presentation</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Commercial Sexual Exploitation of Children (CSEC)</dc:title>
  <dc:creator>Kelsie Harris</dc:creator>
  <cp:lastModifiedBy>Kelsie Harris</cp:lastModifiedBy>
  <cp:revision>18</cp:revision>
  <dcterms:created xsi:type="dcterms:W3CDTF">2018-01-08T16:17:57Z</dcterms:created>
  <dcterms:modified xsi:type="dcterms:W3CDTF">2018-03-02T17:26:55Z</dcterms:modified>
</cp:coreProperties>
</file>