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65" r:id="rId1"/>
  </p:sldMasterIdLst>
  <p:notesMasterIdLst>
    <p:notesMasterId r:id="rId74"/>
  </p:notesMasterIdLst>
  <p:handoutMasterIdLst>
    <p:handoutMasterId r:id="rId75"/>
  </p:handoutMasterIdLst>
  <p:sldIdLst>
    <p:sldId id="256" r:id="rId2"/>
    <p:sldId id="257" r:id="rId3"/>
    <p:sldId id="318" r:id="rId4"/>
    <p:sldId id="406" r:id="rId5"/>
    <p:sldId id="405" r:id="rId6"/>
    <p:sldId id="402" r:id="rId7"/>
    <p:sldId id="359" r:id="rId8"/>
    <p:sldId id="400" r:id="rId9"/>
    <p:sldId id="355" r:id="rId10"/>
    <p:sldId id="379" r:id="rId11"/>
    <p:sldId id="351" r:id="rId12"/>
    <p:sldId id="409" r:id="rId13"/>
    <p:sldId id="407" r:id="rId14"/>
    <p:sldId id="323" r:id="rId15"/>
    <p:sldId id="272" r:id="rId16"/>
    <p:sldId id="268" r:id="rId17"/>
    <p:sldId id="366" r:id="rId18"/>
    <p:sldId id="383" r:id="rId19"/>
    <p:sldId id="384" r:id="rId20"/>
    <p:sldId id="385" r:id="rId21"/>
    <p:sldId id="386" r:id="rId22"/>
    <p:sldId id="387" r:id="rId23"/>
    <p:sldId id="389" r:id="rId24"/>
    <p:sldId id="388" r:id="rId25"/>
    <p:sldId id="397" r:id="rId26"/>
    <p:sldId id="390" r:id="rId27"/>
    <p:sldId id="398" r:id="rId28"/>
    <p:sldId id="324" r:id="rId29"/>
    <p:sldId id="280" r:id="rId30"/>
    <p:sldId id="330" r:id="rId31"/>
    <p:sldId id="331" r:id="rId32"/>
    <p:sldId id="396" r:id="rId33"/>
    <p:sldId id="392" r:id="rId34"/>
    <p:sldId id="393" r:id="rId35"/>
    <p:sldId id="394" r:id="rId36"/>
    <p:sldId id="395" r:id="rId37"/>
    <p:sldId id="292" r:id="rId38"/>
    <p:sldId id="380" r:id="rId39"/>
    <p:sldId id="295" r:id="rId40"/>
    <p:sldId id="296" r:id="rId41"/>
    <p:sldId id="297" r:id="rId42"/>
    <p:sldId id="286" r:id="rId43"/>
    <p:sldId id="364" r:id="rId44"/>
    <p:sldId id="293" r:id="rId45"/>
    <p:sldId id="325" r:id="rId46"/>
    <p:sldId id="298" r:id="rId47"/>
    <p:sldId id="288" r:id="rId48"/>
    <p:sldId id="306" r:id="rId49"/>
    <p:sldId id="314" r:id="rId50"/>
    <p:sldId id="300" r:id="rId51"/>
    <p:sldId id="301" r:id="rId52"/>
    <p:sldId id="302" r:id="rId53"/>
    <p:sldId id="259" r:id="rId54"/>
    <p:sldId id="326" r:id="rId55"/>
    <p:sldId id="312" r:id="rId56"/>
    <p:sldId id="313" r:id="rId57"/>
    <p:sldId id="303" r:id="rId58"/>
    <p:sldId id="362" r:id="rId59"/>
    <p:sldId id="304" r:id="rId60"/>
    <p:sldId id="260" r:id="rId61"/>
    <p:sldId id="311" r:id="rId62"/>
    <p:sldId id="309" r:id="rId63"/>
    <p:sldId id="261" r:id="rId64"/>
    <p:sldId id="328" r:id="rId65"/>
    <p:sldId id="329" r:id="rId66"/>
    <p:sldId id="327" r:id="rId67"/>
    <p:sldId id="410" r:id="rId68"/>
    <p:sldId id="305" r:id="rId69"/>
    <p:sldId id="411" r:id="rId70"/>
    <p:sldId id="412" r:id="rId71"/>
    <p:sldId id="413" r:id="rId72"/>
    <p:sldId id="333" r:id="rId7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a Rasso" initials="DR" lastIdx="2" clrIdx="0">
    <p:extLst>
      <p:ext uri="{19B8F6BF-5375-455C-9EA6-DF929625EA0E}">
        <p15:presenceInfo xmlns:p15="http://schemas.microsoft.com/office/powerpoint/2012/main" userId="S-1-5-21-3290822515-3351985275-486250205-12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48" autoAdjust="0"/>
    <p:restoredTop sz="85379" autoAdjust="0"/>
  </p:normalViewPr>
  <p:slideViewPr>
    <p:cSldViewPr>
      <p:cViewPr varScale="1">
        <p:scale>
          <a:sx n="59" d="100"/>
          <a:sy n="59" d="100"/>
        </p:scale>
        <p:origin x="1836" y="72"/>
      </p:cViewPr>
      <p:guideLst>
        <p:guide orient="horz" pos="2160"/>
        <p:guide pos="2880"/>
      </p:guideLst>
    </p:cSldViewPr>
  </p:slideViewPr>
  <p:notesTextViewPr>
    <p:cViewPr>
      <p:scale>
        <a:sx n="100" d="100"/>
        <a:sy n="100" d="100"/>
      </p:scale>
      <p:origin x="0" y="0"/>
    </p:cViewPr>
  </p:notesTextViewPr>
  <p:sorterViewPr>
    <p:cViewPr>
      <p:scale>
        <a:sx n="80" d="100"/>
        <a:sy n="80" d="100"/>
      </p:scale>
      <p:origin x="0" y="4344"/>
    </p:cViewPr>
  </p:sorterViewPr>
  <p:notesViewPr>
    <p:cSldViewPr>
      <p:cViewPr>
        <p:scale>
          <a:sx n="100" d="100"/>
          <a:sy n="100" d="100"/>
        </p:scale>
        <p:origin x="-1632" y="21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A5642495-68FA-42D7-88DF-DDB9D114B4FA}" type="datetimeFigureOut">
              <a:rPr lang="en-US"/>
              <a:pPr>
                <a:defRPr/>
              </a:pPr>
              <a:t>2/4/2015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B5DA9627-51BE-4322-B91E-6D42665B529E}" type="slidenum">
              <a:rPr lang="en-US"/>
              <a:pPr>
                <a:defRPr/>
              </a:pPr>
              <a:t>‹#›</a:t>
            </a:fld>
            <a:endParaRPr lang="en-US"/>
          </a:p>
        </p:txBody>
      </p:sp>
    </p:spTree>
    <p:extLst>
      <p:ext uri="{BB962C8B-B14F-4D97-AF65-F5344CB8AC3E}">
        <p14:creationId xmlns:p14="http://schemas.microsoft.com/office/powerpoint/2010/main" val="8908062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6E8F07E-E573-4E95-BD99-BF4BA623E2A5}" type="datetimeFigureOut">
              <a:rPr lang="en-US"/>
              <a:pPr>
                <a:defRPr/>
              </a:pPr>
              <a:t>2/4/2015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E9026D9E-679D-4C11-9B8A-B99F97112E4C}" type="slidenum">
              <a:rPr lang="en-US"/>
              <a:pPr>
                <a:defRPr/>
              </a:pPr>
              <a:t>‹#›</a:t>
            </a:fld>
            <a:endParaRPr lang="en-US"/>
          </a:p>
        </p:txBody>
      </p:sp>
    </p:spTree>
    <p:extLst>
      <p:ext uri="{BB962C8B-B14F-4D97-AF65-F5344CB8AC3E}">
        <p14:creationId xmlns:p14="http://schemas.microsoft.com/office/powerpoint/2010/main" val="19468418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www.guttmacher.org/statecenter/spibs/spib_MAPC.pdf"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cdc.gov/nchs/data/databriefs/db136.ht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cdc.gov/nchs/data/databriefs/db136.htm"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A5F6145-5EFD-40E1-9B74-0DA1AF59C734}" type="slidenum">
              <a:rPr lang="en-US" smtClean="0"/>
              <a:pPr>
                <a:defRPr/>
              </a:pPr>
              <a:t>1</a:t>
            </a:fld>
            <a:endParaRPr lang="en-US"/>
          </a:p>
        </p:txBody>
      </p:sp>
    </p:spTree>
    <p:extLst>
      <p:ext uri="{BB962C8B-B14F-4D97-AF65-F5344CB8AC3E}">
        <p14:creationId xmlns:p14="http://schemas.microsoft.com/office/powerpoint/2010/main" val="727538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42BAED5-D985-45DA-9D94-5D59B3063009}" type="slidenum">
              <a:rPr lang="en-US" smtClean="0"/>
              <a:pPr>
                <a:defRPr/>
              </a:pPr>
              <a:t>10</a:t>
            </a:fld>
            <a:endParaRPr lang="en-US"/>
          </a:p>
        </p:txBody>
      </p:sp>
    </p:spTree>
    <p:extLst>
      <p:ext uri="{BB962C8B-B14F-4D97-AF65-F5344CB8AC3E}">
        <p14:creationId xmlns:p14="http://schemas.microsoft.com/office/powerpoint/2010/main" val="2703050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p:txBody>
          <a:bodyPr/>
          <a:lstStyle/>
          <a:p>
            <a:pPr>
              <a:defRPr/>
            </a:pPr>
            <a:r>
              <a:rPr lang="en-US"/>
              <a:t>PRCH © 2005</a:t>
            </a:r>
          </a:p>
        </p:txBody>
      </p:sp>
      <p:sp>
        <p:nvSpPr>
          <p:cNvPr id="1300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0052"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In 2006, there were 742,990 pregnancies among women 15–19 in the U.S. 435,436 of these pregnancies ended in births; 200,420 ended in abortion; 107,130 is the estimated number of miscarriages. </a:t>
            </a:r>
          </a:p>
          <a:p>
            <a:endParaRPr lang="en-US" dirty="0" smtClean="0"/>
          </a:p>
          <a:p>
            <a:r>
              <a:rPr lang="en-US" dirty="0" smtClean="0"/>
              <a:t>Source: </a:t>
            </a:r>
          </a:p>
          <a:p>
            <a:endParaRPr lang="en-US" dirty="0" smtClean="0"/>
          </a:p>
          <a:p>
            <a:pPr eaLnBrk="1" hangingPunct="1">
              <a:spcBef>
                <a:spcPct val="0"/>
              </a:spcBef>
            </a:pPr>
            <a:r>
              <a:rPr lang="en-US" dirty="0" err="1" smtClean="0"/>
              <a:t>Kost</a:t>
            </a:r>
            <a:r>
              <a:rPr lang="en-US" dirty="0" smtClean="0"/>
              <a:t> K, </a:t>
            </a:r>
            <a:r>
              <a:rPr lang="en-US" dirty="0" err="1" smtClean="0"/>
              <a:t>Henshaw</a:t>
            </a:r>
            <a:r>
              <a:rPr lang="en-US" dirty="0" smtClean="0"/>
              <a:t> S, Carlin L; </a:t>
            </a:r>
            <a:r>
              <a:rPr lang="en-US" dirty="0" err="1" smtClean="0"/>
              <a:t>Guttmacher</a:t>
            </a:r>
            <a:r>
              <a:rPr lang="en-US" dirty="0" smtClean="0"/>
              <a:t> Institute. </a:t>
            </a:r>
            <a:r>
              <a:rPr lang="en-US" i="1" dirty="0" smtClean="0"/>
              <a:t>U.S. Teenage Pregnancies, Births, and Abortions: National and State Trends and Trends by Race and Ethnicity, 2010. </a:t>
            </a:r>
            <a:r>
              <a:rPr lang="en-US" dirty="0" smtClean="0"/>
              <a:t>http://</a:t>
            </a:r>
            <a:r>
              <a:rPr lang="en-US" dirty="0" err="1" smtClean="0"/>
              <a:t>www.guttmacher.org</a:t>
            </a:r>
            <a:r>
              <a:rPr lang="en-US" dirty="0" smtClean="0"/>
              <a:t>/pubs/</a:t>
            </a:r>
            <a:r>
              <a:rPr lang="en-US" dirty="0" err="1" smtClean="0"/>
              <a:t>USTPtrends.pdf</a:t>
            </a:r>
            <a:r>
              <a:rPr lang="en-US" dirty="0" smtClean="0"/>
              <a:t>. Accessed September 21, 2010. </a:t>
            </a:r>
          </a:p>
        </p:txBody>
      </p:sp>
    </p:spTree>
    <p:extLst>
      <p:ext uri="{BB962C8B-B14F-4D97-AF65-F5344CB8AC3E}">
        <p14:creationId xmlns:p14="http://schemas.microsoft.com/office/powerpoint/2010/main" val="1467465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p:txBody>
          <a:bodyPr/>
          <a:lstStyle/>
          <a:p>
            <a:pPr>
              <a:defRPr/>
            </a:pPr>
            <a:r>
              <a:rPr lang="en-US"/>
              <a:t>PRCH © 2005</a:t>
            </a: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68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Talking point: The majority of teen pregnancies end in birth. </a:t>
            </a:r>
          </a:p>
          <a:p>
            <a:pPr eaLnBrk="1" hangingPunct="1">
              <a:spcBef>
                <a:spcPct val="0"/>
              </a:spcBef>
            </a:pPr>
            <a:endParaRPr lang="en-US" dirty="0" smtClean="0"/>
          </a:p>
          <a:p>
            <a:pPr eaLnBrk="1" hangingPunct="1">
              <a:spcBef>
                <a:spcPct val="0"/>
              </a:spcBef>
            </a:pPr>
            <a:r>
              <a:rPr lang="en-US" dirty="0" smtClean="0"/>
              <a:t>When we say “teen” we are referring to 15–19 year olds unless otherwise specified. </a:t>
            </a:r>
          </a:p>
          <a:p>
            <a:pPr eaLnBrk="1" hangingPunct="1">
              <a:spcBef>
                <a:spcPct val="0"/>
              </a:spcBef>
            </a:pPr>
            <a:endParaRPr lang="en-US" dirty="0" smtClean="0"/>
          </a:p>
          <a:p>
            <a:pPr eaLnBrk="1" hangingPunct="1">
              <a:spcBef>
                <a:spcPct val="0"/>
              </a:spcBef>
            </a:pPr>
            <a:r>
              <a:rPr lang="en-US" dirty="0" smtClean="0"/>
              <a:t>6% of teenagers aged 15–19 become pregnant. Of this group, the above</a:t>
            </a:r>
            <a:r>
              <a:rPr lang="en-US" baseline="0" dirty="0" smtClean="0"/>
              <a:t> percentages have been computed. </a:t>
            </a:r>
            <a:endParaRPr lang="en-US" dirty="0" smtClean="0"/>
          </a:p>
          <a:p>
            <a:pPr eaLnBrk="1" hangingPunct="1">
              <a:spcBef>
                <a:spcPct val="0"/>
              </a:spcBef>
            </a:pPr>
            <a:endParaRPr lang="en-US" dirty="0" smtClean="0"/>
          </a:p>
          <a:p>
            <a:pPr eaLnBrk="1" hangingPunct="1">
              <a:spcBef>
                <a:spcPct val="0"/>
              </a:spcBef>
            </a:pPr>
            <a:r>
              <a:rPr lang="en-US" dirty="0" smtClean="0"/>
              <a:t>When faced with a pregnancy, an adolescent has three options: </a:t>
            </a:r>
          </a:p>
          <a:p>
            <a:pPr eaLnBrk="1" hangingPunct="1">
              <a:spcBef>
                <a:spcPct val="0"/>
              </a:spcBef>
            </a:pPr>
            <a:endParaRPr lang="en-US" dirty="0" smtClean="0"/>
          </a:p>
          <a:p>
            <a:pPr eaLnBrk="1" hangingPunct="1">
              <a:spcBef>
                <a:spcPct val="0"/>
              </a:spcBef>
            </a:pPr>
            <a:r>
              <a:rPr lang="en-US" dirty="0" smtClean="0"/>
              <a:t>(1) Carrying her pregnancy to delivery and raising the baby. </a:t>
            </a:r>
          </a:p>
          <a:p>
            <a:pPr eaLnBrk="1" hangingPunct="1">
              <a:spcBef>
                <a:spcPct val="0"/>
              </a:spcBef>
            </a:pPr>
            <a:r>
              <a:rPr lang="en-US" dirty="0" smtClean="0"/>
              <a:t>(2) Carrying her pregnancy to delivery and planning an adoption. </a:t>
            </a:r>
          </a:p>
          <a:p>
            <a:pPr eaLnBrk="1" hangingPunct="1">
              <a:spcBef>
                <a:spcPct val="0"/>
              </a:spcBef>
            </a:pPr>
            <a:r>
              <a:rPr lang="en-US" dirty="0" smtClean="0"/>
              <a:t>(3) Terminating her pregnancy. </a:t>
            </a:r>
          </a:p>
          <a:p>
            <a:pPr eaLnBrk="1" hangingPunct="1">
              <a:spcBef>
                <a:spcPct val="0"/>
              </a:spcBef>
            </a:pPr>
            <a:endParaRPr lang="en-US" dirty="0" smtClean="0"/>
          </a:p>
          <a:p>
            <a:pPr eaLnBrk="1" hangingPunct="1">
              <a:spcBef>
                <a:spcPct val="0"/>
              </a:spcBef>
            </a:pPr>
            <a:r>
              <a:rPr lang="en-US" dirty="0" smtClean="0"/>
              <a:t>In 2010, the pregnancy rate among 15–19 year olds was 57.4, abortion rate 14.7, 34.4 birth rate. </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dirty="0" smtClean="0"/>
              <a:t>Source: </a:t>
            </a:r>
          </a:p>
          <a:p>
            <a:pPr eaLnBrk="1" hangingPunct="1">
              <a:spcBef>
                <a:spcPct val="0"/>
              </a:spcBef>
            </a:pPr>
            <a:r>
              <a:rPr lang="en-US" dirty="0" err="1" smtClean="0"/>
              <a:t>Kost</a:t>
            </a:r>
            <a:r>
              <a:rPr lang="en-US" dirty="0" smtClean="0"/>
              <a:t> K, </a:t>
            </a:r>
            <a:r>
              <a:rPr lang="en-US" dirty="0" err="1" smtClean="0"/>
              <a:t>Henshaw</a:t>
            </a:r>
            <a:r>
              <a:rPr lang="en-US" dirty="0" smtClean="0"/>
              <a:t> S, Carlin L; </a:t>
            </a:r>
            <a:r>
              <a:rPr lang="en-US" dirty="0" err="1" smtClean="0"/>
              <a:t>Guttmacher</a:t>
            </a:r>
            <a:r>
              <a:rPr lang="en-US" dirty="0" smtClean="0"/>
              <a:t> Institute. </a:t>
            </a:r>
            <a:r>
              <a:rPr lang="en-US" i="1" dirty="0" smtClean="0"/>
              <a:t>U.S. Teenage Pregnancies, Births, and Abortions: National and State Trends and Trends by Race and Ethnicity, 2010. </a:t>
            </a:r>
            <a:r>
              <a:rPr lang="en-US" dirty="0" smtClean="0"/>
              <a:t>http://www.guttmacher.org/pubs/USTPtrends.pdf. Accessed September 21, 2010. </a:t>
            </a:r>
          </a:p>
          <a:p>
            <a:endParaRPr lang="en-US" dirty="0" smtClean="0">
              <a:latin typeface="Arial" pitchFamily="34" charset="0"/>
            </a:endParaRPr>
          </a:p>
        </p:txBody>
      </p:sp>
    </p:spTree>
    <p:extLst>
      <p:ext uri="{BB962C8B-B14F-4D97-AF65-F5344CB8AC3E}">
        <p14:creationId xmlns:p14="http://schemas.microsoft.com/office/powerpoint/2010/main" val="4259973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http://www.cdc.gov/mmwr/preview/mmwrhtml/mm6328a6.htm</a:t>
            </a:r>
            <a:r>
              <a:rPr lang="en-US" baseline="0" dirty="0" smtClean="0"/>
              <a:t> </a:t>
            </a:r>
            <a:r>
              <a:rPr lang="en-US" sz="1200" b="0" i="1" kern="1200" dirty="0" smtClean="0">
                <a:solidFill>
                  <a:schemeClr val="tx1"/>
                </a:solidFill>
                <a:latin typeface="Arial" pitchFamily="34" charset="0"/>
                <a:ea typeface="+mn-ea"/>
                <a:cs typeface="+mn-cs"/>
              </a:rPr>
              <a:t>Weekly </a:t>
            </a:r>
            <a:r>
              <a:rPr lang="en-US" sz="1200" b="0" i="0" kern="1200" dirty="0" smtClean="0">
                <a:solidFill>
                  <a:schemeClr val="tx1"/>
                </a:solidFill>
                <a:latin typeface="Arial" pitchFamily="34" charset="0"/>
                <a:ea typeface="+mn-ea"/>
                <a:cs typeface="+mn-cs"/>
              </a:rPr>
              <a:t>July 18, 2014 / 63(28);609</a:t>
            </a:r>
          </a:p>
          <a:p>
            <a:endParaRPr lang="en-US" sz="1200" b="1" i="0" kern="1200" dirty="0" smtClean="0">
              <a:solidFill>
                <a:schemeClr val="tx1"/>
              </a:solidFill>
              <a:latin typeface="Arial"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sz="1200" b="1" i="0" kern="1200" dirty="0" smtClean="0">
                <a:solidFill>
                  <a:schemeClr val="tx1"/>
                </a:solidFill>
                <a:latin typeface="Arial" pitchFamily="34" charset="0"/>
                <a:ea typeface="+mn-ea"/>
                <a:cs typeface="+mn-cs"/>
              </a:rPr>
              <a:t>Talking point: </a:t>
            </a:r>
            <a:r>
              <a:rPr lang="en-US" dirty="0" smtClean="0">
                <a:ea typeface="ＭＳ Ｐゴシック"/>
                <a:cs typeface="ＭＳ Ｐゴシック"/>
              </a:rPr>
              <a:t>The </a:t>
            </a:r>
            <a:r>
              <a:rPr lang="en-US" b="1" dirty="0" smtClean="0">
                <a:ea typeface="ＭＳ Ｐゴシック"/>
                <a:cs typeface="ＭＳ Ｐゴシック"/>
              </a:rPr>
              <a:t>2013 preliminary birth rate for teenagers was 26.6 births</a:t>
            </a:r>
            <a:r>
              <a:rPr lang="en-US" b="1" baseline="0" dirty="0" smtClean="0">
                <a:ea typeface="ＭＳ Ｐゴシック"/>
                <a:cs typeface="ＭＳ Ｐゴシック"/>
              </a:rPr>
              <a:t> </a:t>
            </a:r>
            <a:r>
              <a:rPr lang="en-US" b="1" dirty="0" smtClean="0">
                <a:ea typeface="ＭＳ Ｐゴシック"/>
                <a:cs typeface="ＭＳ Ｐゴシック"/>
              </a:rPr>
              <a:t>per 1,000 women aged 15–19</a:t>
            </a:r>
            <a:r>
              <a:rPr lang="en-US" dirty="0" smtClean="0">
                <a:ea typeface="ＭＳ Ｐゴシック"/>
                <a:cs typeface="ＭＳ Ｐゴシック"/>
              </a:rPr>
              <a:t>, down 10% from 2012 (29.4) and</a:t>
            </a:r>
            <a:r>
              <a:rPr lang="en-US" baseline="0" dirty="0" smtClean="0">
                <a:ea typeface="ＭＳ Ｐゴシック"/>
                <a:cs typeface="ＭＳ Ｐゴシック"/>
              </a:rPr>
              <a:t> </a:t>
            </a:r>
            <a:r>
              <a:rPr lang="en-US" dirty="0" smtClean="0">
                <a:ea typeface="ＭＳ Ｐゴシック"/>
                <a:cs typeface="ＭＳ Ｐゴシック"/>
              </a:rPr>
              <a:t>another historic low for the nation (Source:  http://www.cdc.gov/nchs/data/nvsr/nvsr63/nvsr63_02.pdf). </a:t>
            </a:r>
            <a:r>
              <a:rPr lang="en-US" sz="1200" b="0" i="0" kern="1200" dirty="0" smtClean="0">
                <a:solidFill>
                  <a:schemeClr val="tx1"/>
                </a:solidFill>
                <a:effectLst/>
                <a:latin typeface="Arial" charset="0"/>
                <a:ea typeface="MS PGothic" panose="020B0600070205080204" pitchFamily="34" charset="-128"/>
                <a:cs typeface="ＭＳ Ｐゴシック" charset="-128"/>
              </a:rPr>
              <a:t>Although data for the same time period are not yet available for abortions (and therefore pregnancies), these numbers suggest that teen pregnancy rates may very well have continued their long-term declines as well. </a:t>
            </a:r>
            <a:r>
              <a:rPr lang="en-US" sz="1200" b="1" i="0" kern="1200" baseline="0" dirty="0" smtClean="0">
                <a:solidFill>
                  <a:schemeClr val="tx1"/>
                </a:solidFill>
                <a:effectLst/>
                <a:latin typeface="+mn-lt"/>
                <a:ea typeface="ＭＳ Ｐゴシック"/>
                <a:cs typeface="ＭＳ Ｐゴシック" charset="-128"/>
              </a:rPr>
              <a:t>T</a:t>
            </a:r>
            <a:r>
              <a:rPr lang="en-US" b="1" baseline="0" dirty="0" smtClean="0">
                <a:ea typeface="ＭＳ Ｐゴシック"/>
                <a:cs typeface="ＭＳ Ｐゴシック"/>
              </a:rPr>
              <a:t>een birth rate for teens in the US dropped from 41.5 to 34.3 in 2010, down to 29.4 in 2012 and 26.6 in 2013</a:t>
            </a:r>
            <a:r>
              <a:rPr lang="en-US" baseline="0" dirty="0" smtClean="0">
                <a:ea typeface="ＭＳ Ｐゴシック"/>
                <a:cs typeface="ＭＳ Ｐゴシック"/>
              </a:rPr>
              <a:t>. Why? Improved use of more effective methods of contraception. </a:t>
            </a:r>
            <a:endParaRPr lang="en-US" sz="1200" b="1" i="0" kern="1200" dirty="0" smtClean="0">
              <a:solidFill>
                <a:schemeClr val="tx1"/>
              </a:solidFill>
              <a:latin typeface="Arial" pitchFamily="34" charset="0"/>
              <a:ea typeface="+mn-ea"/>
              <a:cs typeface="+mn-cs"/>
            </a:endParaRPr>
          </a:p>
          <a:p>
            <a:endParaRPr lang="en-US" sz="1200" b="1" i="0" kern="1200" dirty="0" smtClean="0">
              <a:solidFill>
                <a:schemeClr val="tx1"/>
              </a:solidFill>
              <a:latin typeface="Arial" pitchFamily="34" charset="0"/>
              <a:ea typeface="+mn-ea"/>
              <a:cs typeface="+mn-cs"/>
            </a:endParaRPr>
          </a:p>
          <a:p>
            <a:pPr marL="171425" indent="-171425">
              <a:buFont typeface="Arial" pitchFamily="34" charset="0"/>
              <a:buChar char="•"/>
            </a:pPr>
            <a:r>
              <a:rPr lang="en-US" dirty="0" smtClean="0"/>
              <a:t>This graph</a:t>
            </a:r>
            <a:r>
              <a:rPr lang="en-US" baseline="0" dirty="0" smtClean="0"/>
              <a:t> shows the teen birth rates according to race and Hispanic ethnicity for females, aged 15–19-years-old from 1991 through 2013.</a:t>
            </a:r>
          </a:p>
          <a:p>
            <a:pPr marL="171425" indent="-171425">
              <a:buFont typeface="Arial" pitchFamily="34" charset="0"/>
              <a:buChar char="•"/>
            </a:pPr>
            <a:r>
              <a:rPr lang="en-US" baseline="0" dirty="0" smtClean="0"/>
              <a:t>The highest rates are for Hispanic and non-Hispanic blacks.</a:t>
            </a:r>
          </a:p>
          <a:p>
            <a:pPr marL="171425" indent="-171425">
              <a:buFont typeface="Arial" pitchFamily="34" charset="0"/>
              <a:buChar char="•"/>
            </a:pPr>
            <a:r>
              <a:rPr lang="en-US" baseline="0" dirty="0" smtClean="0"/>
              <a:t>Rates for all races are also at historic lows.</a:t>
            </a:r>
          </a:p>
          <a:p>
            <a:pPr marL="171425" indent="-171425">
              <a:buFont typeface="Arial" pitchFamily="34" charset="0"/>
              <a:buChar char="•"/>
            </a:pPr>
            <a:endParaRPr lang="en-US" baseline="0" dirty="0" smtClean="0"/>
          </a:p>
          <a:p>
            <a:pPr marL="171425" indent="-171425">
              <a:buFont typeface="Arial" pitchFamily="34" charset="0"/>
              <a:buChar char="•"/>
            </a:pPr>
            <a:r>
              <a:rPr lang="en-US" b="0" baseline="0" dirty="0" smtClean="0"/>
              <a:t>Lowest rates of teen births are among Asian/Pacific Islanders. What could explain that? Cultural factors?</a:t>
            </a:r>
            <a:endParaRPr lang="en-US" b="0" dirty="0" smtClean="0"/>
          </a:p>
          <a:p>
            <a:endParaRPr lang="en-US" dirty="0" smtClean="0"/>
          </a:p>
          <a:p>
            <a:r>
              <a:rPr lang="en-US" sz="1200" b="0" i="0" kern="1200" dirty="0" smtClean="0">
                <a:solidFill>
                  <a:schemeClr val="tx1"/>
                </a:solidFill>
                <a:latin typeface="Arial" pitchFamily="34" charset="0"/>
                <a:ea typeface="+mn-ea"/>
                <a:cs typeface="+mn-cs"/>
              </a:rPr>
              <a:t>* Persons categorized as American Indian/Alaska Native or Asian/Pacific Islander also might be Hispanic. Data for 1991 and 1992 for the categories non-Hispanic black, non-Hispanic white, and Hispanic exclude data from New Hampshire, which did not report Hispanic ethnicity.</a:t>
            </a:r>
          </a:p>
          <a:p>
            <a:r>
              <a:rPr lang="en-US" sz="1200" b="0" i="0" kern="1200" baseline="30000" dirty="0" smtClean="0">
                <a:solidFill>
                  <a:schemeClr val="tx1"/>
                </a:solidFill>
                <a:latin typeface="Arial" pitchFamily="34" charset="0"/>
                <a:ea typeface="+mn-ea"/>
                <a:cs typeface="+mn-cs"/>
              </a:rPr>
              <a:t> </a:t>
            </a:r>
            <a:endParaRPr lang="en-US" sz="1200" b="0" i="0" kern="1200" dirty="0" smtClean="0">
              <a:solidFill>
                <a:schemeClr val="tx1"/>
              </a:solidFill>
              <a:latin typeface="Arial" pitchFamily="34" charset="0"/>
              <a:ea typeface="+mn-ea"/>
              <a:cs typeface="+mn-cs"/>
            </a:endParaRPr>
          </a:p>
          <a:p>
            <a:r>
              <a:rPr lang="en-US" sz="1200" b="0" i="0" kern="1200" dirty="0" smtClean="0">
                <a:solidFill>
                  <a:schemeClr val="tx1"/>
                </a:solidFill>
                <a:latin typeface="Arial" pitchFamily="34" charset="0"/>
                <a:ea typeface="+mn-ea"/>
                <a:cs typeface="+mn-cs"/>
              </a:rPr>
              <a:t>The overall birth rate for females aged 15–19 years in the United States declined from 61.8 births per 1,000 in 1991 to 26.6 in 2013, a historic low. By racial/ethnic population, rates also declined to historic lows in 2013. Among non-Hispanic black females, the rate declined from 118.2 per 1,000 to 39.2; among Hispanic females, the rate declined from 104.6 to 41.9. Other declines were as follows: American Indians/Alaska Natives, from 84.1 to 31.2; non-Hispanic whites, from 43.4 to 18.7; and Asians/Pacific Islanders, from 27.3 to 8.8.</a:t>
            </a:r>
          </a:p>
          <a:p>
            <a:endParaRPr lang="en-US" sz="1200" b="0" i="0" kern="1200" dirty="0" smtClean="0">
              <a:solidFill>
                <a:schemeClr val="tx1"/>
              </a:solidFill>
              <a:latin typeface="Arial"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AA36559C-109D-4FCB-A577-AC1BC283C8DC}" type="slidenum">
              <a:rPr lang="en-US" smtClean="0"/>
              <a:pPr>
                <a:defRPr/>
              </a:pPr>
              <a:t>13</a:t>
            </a:fld>
            <a:endParaRPr lang="en-US"/>
          </a:p>
        </p:txBody>
      </p:sp>
    </p:spTree>
    <p:extLst>
      <p:ext uri="{BB962C8B-B14F-4D97-AF65-F5344CB8AC3E}">
        <p14:creationId xmlns:p14="http://schemas.microsoft.com/office/powerpoint/2010/main" val="34189391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p:txBody>
          <a:bodyPr/>
          <a:lstStyle/>
          <a:p>
            <a:pPr>
              <a:defRPr/>
            </a:pPr>
            <a:r>
              <a:rPr lang="en-US"/>
              <a:t>PRCH © 2005</a:t>
            </a:r>
          </a:p>
        </p:txBody>
      </p:sp>
      <p:sp>
        <p:nvSpPr>
          <p:cNvPr id="1341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4148"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Some adolescents will desire to continue an unintended pregnancy, and some adolescent pregnancy is intended and planned. While this may not always seem in the best interest of the patient, it is essential for providers to put personal feelings aside, provide unbiased counseling, and ultimately support the patient whatever decision she makes. </a:t>
            </a:r>
          </a:p>
        </p:txBody>
      </p:sp>
    </p:spTree>
    <p:extLst>
      <p:ext uri="{BB962C8B-B14F-4D97-AF65-F5344CB8AC3E}">
        <p14:creationId xmlns:p14="http://schemas.microsoft.com/office/powerpoint/2010/main" val="27812418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p:spPr>
      </p:sp>
      <p:sp>
        <p:nvSpPr>
          <p:cNvPr id="1351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Take a moment to consider your own values, beliefs, understanding of teen parenthood, and how your experiences might shape your ability to counsel patients about this option.</a:t>
            </a:r>
          </a:p>
        </p:txBody>
      </p:sp>
      <p:sp>
        <p:nvSpPr>
          <p:cNvPr id="4" name="Slide Number Placeholder 3"/>
          <p:cNvSpPr>
            <a:spLocks noGrp="1"/>
          </p:cNvSpPr>
          <p:nvPr>
            <p:ph type="sldNum" sz="quarter" idx="5"/>
          </p:nvPr>
        </p:nvSpPr>
        <p:spPr/>
        <p:txBody>
          <a:bodyPr/>
          <a:lstStyle/>
          <a:p>
            <a:pPr>
              <a:defRPr/>
            </a:pPr>
            <a:fld id="{957582C2-D2CF-4856-9565-029E42E7B6DD}" type="slidenum">
              <a:rPr lang="en-US" smtClean="0"/>
              <a:pPr>
                <a:defRPr/>
              </a:pPr>
              <a:t>15</a:t>
            </a:fld>
            <a:endParaRPr lang="en-US"/>
          </a:p>
        </p:txBody>
      </p:sp>
    </p:spTree>
    <p:extLst>
      <p:ext uri="{BB962C8B-B14F-4D97-AF65-F5344CB8AC3E}">
        <p14:creationId xmlns:p14="http://schemas.microsoft.com/office/powerpoint/2010/main" val="25806708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cs typeface="Arial" pitchFamily="34" charset="0"/>
              </a:rPr>
              <a:t>PRCH © 2005</a:t>
            </a:r>
          </a:p>
        </p:txBody>
      </p:sp>
      <p:sp>
        <p:nvSpPr>
          <p:cNvPr id="1361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61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9687091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p:spPr>
      </p:sp>
      <p:sp>
        <p:nvSpPr>
          <p:cNvPr id="1372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These are provider</a:t>
            </a:r>
            <a:r>
              <a:rPr lang="en-US" baseline="0" dirty="0" smtClean="0"/>
              <a:t> </a:t>
            </a:r>
            <a:r>
              <a:rPr lang="en-US" dirty="0" smtClean="0"/>
              <a:t>questions to think about before counseling pregnant adolescents. In order to provide unbiased counseling, it is essential to identify personal beliefs that may influence counseling and put them aside.</a:t>
            </a:r>
          </a:p>
        </p:txBody>
      </p:sp>
      <p:sp>
        <p:nvSpPr>
          <p:cNvPr id="4" name="Slide Number Placeholder 3"/>
          <p:cNvSpPr>
            <a:spLocks noGrp="1"/>
          </p:cNvSpPr>
          <p:nvPr>
            <p:ph type="sldNum" sz="quarter" idx="5"/>
          </p:nvPr>
        </p:nvSpPr>
        <p:spPr/>
        <p:txBody>
          <a:bodyPr/>
          <a:lstStyle/>
          <a:p>
            <a:pPr>
              <a:defRPr/>
            </a:pPr>
            <a:fld id="{743F7A86-42A0-4CE8-A2F6-8CCD402A106D}" type="slidenum">
              <a:rPr lang="en-US" smtClean="0"/>
              <a:pPr>
                <a:defRPr/>
              </a:pPr>
              <a:t>17</a:t>
            </a:fld>
            <a:endParaRPr lang="en-US"/>
          </a:p>
        </p:txBody>
      </p:sp>
    </p:spTree>
    <p:extLst>
      <p:ext uri="{BB962C8B-B14F-4D97-AF65-F5344CB8AC3E}">
        <p14:creationId xmlns:p14="http://schemas.microsoft.com/office/powerpoint/2010/main" val="489659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cs typeface="Arial" pitchFamily="34" charset="0"/>
              </a:rPr>
              <a:t>PRCH © 2005</a:t>
            </a:r>
          </a:p>
        </p:txBody>
      </p:sp>
      <p:sp>
        <p:nvSpPr>
          <p:cNvPr id="1382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82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Arial" pitchFamily="34" charset="0"/>
              </a:rPr>
              <a:t>Teen pregnancy remains a concern for several reasons. Unintended pregnancy is a cause for concern, regardless of age. Unintended pregnancies create crises for women and their families. The challenges created by an unintended pregnancy are exacerbated for teens who have the least financial and social support to overcome them. When looking at the outcomes for teens and their children, it is essential to examine the context of these adolescents’ lives. How do poverty, barriers to education, and barriers to health care exacerbate the effects of unintended pregnancy for teens and their children?</a:t>
            </a:r>
          </a:p>
          <a:p>
            <a:pPr eaLnBrk="1" hangingPunct="1">
              <a:spcBef>
                <a:spcPct val="0"/>
              </a:spcBef>
            </a:pPr>
            <a:endParaRPr lang="en-US" smtClean="0">
              <a:latin typeface="Arial" pitchFamily="34" charset="0"/>
            </a:endParaRPr>
          </a:p>
          <a:p>
            <a:pPr eaLnBrk="1" hangingPunct="1">
              <a:spcBef>
                <a:spcPct val="0"/>
              </a:spcBef>
            </a:pPr>
            <a:r>
              <a:rPr lang="en-US" smtClean="0">
                <a:latin typeface="Arial" pitchFamily="34" charset="0"/>
              </a:rPr>
              <a:t>Looking closely at the data, some poor outcomes seem to remain linked with early childbearing. Others seem to be more strongly influenced by socioeconomic status or access to health care or education.</a:t>
            </a:r>
          </a:p>
        </p:txBody>
      </p:sp>
    </p:spTree>
    <p:extLst>
      <p:ext uri="{BB962C8B-B14F-4D97-AF65-F5344CB8AC3E}">
        <p14:creationId xmlns:p14="http://schemas.microsoft.com/office/powerpoint/2010/main" val="1007531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Arial" pitchFamily="34" charset="0"/>
              </a:rPr>
              <a:t>Data supports the view that compared to women in their twenties, younger mothers are at increased risk for medical complications of pregnancy, including postpartum depression and intimate partner violence. One study found that 50% of adolescent mothers experience moderate-to-severe depression during the first year postpartum. While these outcomes exist for all young mothers, they are greatest in women whose first birth was at or before age 15.</a:t>
            </a:r>
          </a:p>
          <a:p>
            <a:pPr eaLnBrk="1" hangingPunct="1">
              <a:spcBef>
                <a:spcPct val="0"/>
              </a:spcBef>
            </a:pPr>
            <a:endParaRPr lang="en-US" dirty="0" smtClean="0">
              <a:latin typeface="Arial" pitchFamily="34" charset="0"/>
            </a:endParaRPr>
          </a:p>
          <a:p>
            <a:pPr eaLnBrk="1" hangingPunct="1">
              <a:spcBef>
                <a:spcPct val="0"/>
              </a:spcBef>
            </a:pPr>
            <a:r>
              <a:rPr lang="en-US" dirty="0" smtClean="0">
                <a:latin typeface="Arial" pitchFamily="34" charset="0"/>
              </a:rPr>
              <a:t>Factors like poverty, lack of access to education and prenatal care, can contribute to these poor outcomes.</a:t>
            </a:r>
          </a:p>
          <a:p>
            <a:pPr eaLnBrk="1" hangingPunct="1">
              <a:spcBef>
                <a:spcPct val="0"/>
              </a:spcBef>
            </a:pPr>
            <a:endParaRPr lang="en-US" dirty="0" smtClean="0">
              <a:latin typeface="Arial" pitchFamily="34" charset="0"/>
            </a:endParaRPr>
          </a:p>
          <a:p>
            <a:pPr eaLnBrk="1" hangingPunct="1">
              <a:spcBef>
                <a:spcPct val="0"/>
              </a:spcBef>
            </a:pPr>
            <a:r>
              <a:rPr lang="en-US" dirty="0" smtClean="0">
                <a:latin typeface="Arial" pitchFamily="34" charset="0"/>
              </a:rPr>
              <a:t>Sources:</a:t>
            </a:r>
          </a:p>
          <a:p>
            <a:pPr eaLnBrk="1" hangingPunct="1">
              <a:spcBef>
                <a:spcPct val="0"/>
              </a:spcBef>
            </a:pPr>
            <a:endParaRPr lang="en-US" dirty="0" smtClean="0">
              <a:latin typeface="Arial" pitchFamily="34" charset="0"/>
            </a:endParaRPr>
          </a:p>
          <a:p>
            <a:pPr eaLnBrk="1" hangingPunct="1">
              <a:spcBef>
                <a:spcPct val="0"/>
              </a:spcBef>
            </a:pPr>
            <a:r>
              <a:rPr lang="en-US" dirty="0" smtClean="0">
                <a:latin typeface="Arial" pitchFamily="34" charset="0"/>
              </a:rPr>
              <a:t>American Academy of Pediatrics Trends</a:t>
            </a:r>
            <a:endParaRPr lang="en-US" b="1" dirty="0" smtClean="0">
              <a:latin typeface="Arial" pitchFamily="34" charset="0"/>
            </a:endParaRPr>
          </a:p>
          <a:p>
            <a:pPr eaLnBrk="1" hangingPunct="1">
              <a:spcBef>
                <a:spcPct val="0"/>
              </a:spcBef>
            </a:pPr>
            <a:endParaRPr lang="en-US" dirty="0" smtClean="0">
              <a:latin typeface="Arial" pitchFamily="34" charset="0"/>
            </a:endParaRPr>
          </a:p>
          <a:p>
            <a:pPr eaLnBrk="1" hangingPunct="1">
              <a:spcBef>
                <a:spcPct val="0"/>
              </a:spcBef>
            </a:pPr>
            <a:r>
              <a:rPr lang="en-US" dirty="0" smtClean="0">
                <a:latin typeface="Arial" pitchFamily="34" charset="0"/>
              </a:rPr>
              <a:t>Klein JD; American Academy of Pediatrics Committee on Adolescence. Adolescent pregnancy: current trends and issues. </a:t>
            </a:r>
            <a:r>
              <a:rPr lang="en-US" i="1" dirty="0" smtClean="0">
                <a:latin typeface="Arial" pitchFamily="34" charset="0"/>
              </a:rPr>
              <a:t>Pediatrics.</a:t>
            </a:r>
            <a:r>
              <a:rPr lang="en-US" dirty="0" smtClean="0">
                <a:latin typeface="Arial" pitchFamily="34" charset="0"/>
              </a:rPr>
              <a:t> 2005;116:281–286. </a:t>
            </a:r>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51AF974-3267-492E-BB45-A09A200266DB}" type="slidenum">
              <a:rPr lang="en-US" smtClean="0">
                <a:solidFill>
                  <a:srgbClr val="000000"/>
                </a:solidFill>
                <a:cs typeface="Arial" pitchFamily="34" charset="0"/>
              </a:rPr>
              <a:pPr fontAlgn="base">
                <a:spcBef>
                  <a:spcPct val="0"/>
                </a:spcBef>
                <a:spcAft>
                  <a:spcPct val="0"/>
                </a:spcAft>
                <a:defRPr/>
              </a:pPr>
              <a:t>19</a:t>
            </a:fld>
            <a:endParaRPr lang="en-US" smtClean="0">
              <a:solidFill>
                <a:srgbClr val="000000"/>
              </a:solidFill>
              <a:cs typeface="Arial" pitchFamily="34" charset="0"/>
            </a:endParaRPr>
          </a:p>
        </p:txBody>
      </p:sp>
    </p:spTree>
    <p:extLst>
      <p:ext uri="{BB962C8B-B14F-4D97-AF65-F5344CB8AC3E}">
        <p14:creationId xmlns:p14="http://schemas.microsoft.com/office/powerpoint/2010/main" val="3964937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p:spPr>
      </p:sp>
      <p:sp>
        <p:nvSpPr>
          <p:cNvPr id="12288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Futura Lt BT"/>
              </a:rPr>
              <a:t>By the end of this presentation, participants will be able to:</a:t>
            </a:r>
          </a:p>
          <a:p>
            <a:endParaRPr lang="en-US" dirty="0" smtClean="0"/>
          </a:p>
        </p:txBody>
      </p:sp>
      <p:sp>
        <p:nvSpPr>
          <p:cNvPr id="4" name="Slide Number Placeholder 3"/>
          <p:cNvSpPr>
            <a:spLocks noGrp="1"/>
          </p:cNvSpPr>
          <p:nvPr>
            <p:ph type="sldNum" sz="quarter" idx="5"/>
          </p:nvPr>
        </p:nvSpPr>
        <p:spPr/>
        <p:txBody>
          <a:bodyPr/>
          <a:lstStyle/>
          <a:p>
            <a:pPr>
              <a:defRPr/>
            </a:pPr>
            <a:fld id="{EC1D2EC0-01B8-4757-806D-802D24EB4397}" type="slidenum">
              <a:rPr lang="en-US" smtClean="0"/>
              <a:pPr>
                <a:defRPr/>
              </a:pPr>
              <a:t>2</a:t>
            </a:fld>
            <a:endParaRPr lang="en-US"/>
          </a:p>
        </p:txBody>
      </p:sp>
    </p:spTree>
    <p:extLst>
      <p:ext uri="{BB962C8B-B14F-4D97-AF65-F5344CB8AC3E}">
        <p14:creationId xmlns:p14="http://schemas.microsoft.com/office/powerpoint/2010/main" val="25188404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cs typeface="Arial" pitchFamily="34" charset="0"/>
              </a:rPr>
              <a:t>PRCH © 2005</a:t>
            </a:r>
          </a:p>
        </p:txBody>
      </p:sp>
      <p:sp>
        <p:nvSpPr>
          <p:cNvPr id="1402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02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600" dirty="0" smtClean="0">
                <a:latin typeface="Verdana" pitchFamily="34" charset="0"/>
              </a:rPr>
              <a:t>Many poor educational, financial, and health outcomes have been identified among teen mothers. </a:t>
            </a:r>
          </a:p>
          <a:p>
            <a:pPr eaLnBrk="1" hangingPunct="1">
              <a:spcBef>
                <a:spcPct val="0"/>
              </a:spcBef>
            </a:pPr>
            <a:endParaRPr lang="en-US" sz="1600" dirty="0" smtClean="0">
              <a:latin typeface="Verdana" pitchFamily="34" charset="0"/>
            </a:endParaRPr>
          </a:p>
          <a:p>
            <a:pPr eaLnBrk="1" hangingPunct="1">
              <a:spcBef>
                <a:spcPct val="0"/>
              </a:spcBef>
            </a:pPr>
            <a:r>
              <a:rPr lang="en-US" sz="1600" dirty="0" smtClean="0">
                <a:latin typeface="Verdana" pitchFamily="34" charset="0"/>
              </a:rPr>
              <a:t>Source:</a:t>
            </a:r>
          </a:p>
          <a:p>
            <a:pPr eaLnBrk="1" hangingPunct="1">
              <a:spcBef>
                <a:spcPct val="0"/>
              </a:spcBef>
            </a:pPr>
            <a:endParaRPr lang="en-US" sz="1600" dirty="0" smtClean="0">
              <a:latin typeface="Verdana" pitchFamily="34" charset="0"/>
            </a:endParaRPr>
          </a:p>
          <a:p>
            <a:pPr eaLnBrk="1" hangingPunct="1">
              <a:spcBef>
                <a:spcPct val="0"/>
              </a:spcBef>
            </a:pPr>
            <a:r>
              <a:rPr lang="en-US" sz="1600" dirty="0" err="1" smtClean="0">
                <a:latin typeface="Verdana" pitchFamily="34" charset="0"/>
              </a:rPr>
              <a:t>Felice</a:t>
            </a:r>
            <a:r>
              <a:rPr lang="en-US" sz="1600" dirty="0" smtClean="0">
                <a:latin typeface="Verdana" pitchFamily="34" charset="0"/>
              </a:rPr>
              <a:t> ME, Feinstein RA, Fisher MM, et al. Adolescent pregnancy—current trends and issues: 1998 American Academy of Pediatrics Committee on Adolescence, 1998-1999. </a:t>
            </a:r>
            <a:r>
              <a:rPr lang="en-US" sz="1600" i="1" dirty="0" smtClean="0">
                <a:latin typeface="Verdana" pitchFamily="34" charset="0"/>
              </a:rPr>
              <a:t>Pediatrics. </a:t>
            </a:r>
            <a:r>
              <a:rPr lang="en-US" sz="1600" dirty="0" smtClean="0">
                <a:latin typeface="Verdana" pitchFamily="34" charset="0"/>
              </a:rPr>
              <a:t>1999 February;103(2); 516–20.</a:t>
            </a:r>
            <a:endParaRPr lang="en-US" dirty="0" smtClean="0">
              <a:latin typeface="Arial" pitchFamily="34" charset="0"/>
            </a:endParaRPr>
          </a:p>
        </p:txBody>
      </p:sp>
    </p:spTree>
    <p:extLst>
      <p:ext uri="{BB962C8B-B14F-4D97-AF65-F5344CB8AC3E}">
        <p14:creationId xmlns:p14="http://schemas.microsoft.com/office/powerpoint/2010/main" val="27898764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cs typeface="Arial" pitchFamily="34" charset="0"/>
              </a:rPr>
              <a:t>PRCH © 2005</a:t>
            </a:r>
          </a:p>
        </p:txBody>
      </p:sp>
      <p:sp>
        <p:nvSpPr>
          <p:cNvPr id="1413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13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Arial" pitchFamily="34" charset="0"/>
              </a:rPr>
              <a:t>At the same time, a range of challenges have been identified for young fathers as well.</a:t>
            </a:r>
          </a:p>
          <a:p>
            <a:pPr eaLnBrk="1" hangingPunct="1">
              <a:spcBef>
                <a:spcPct val="0"/>
              </a:spcBef>
            </a:pPr>
            <a:endParaRPr lang="en-US" dirty="0" smtClean="0">
              <a:latin typeface="Arial" pitchFamily="34" charset="0"/>
            </a:endParaRPr>
          </a:p>
          <a:p>
            <a:pPr eaLnBrk="1" hangingPunct="1">
              <a:spcBef>
                <a:spcPct val="0"/>
              </a:spcBef>
            </a:pPr>
            <a:r>
              <a:rPr lang="en-US" dirty="0" smtClean="0">
                <a:latin typeface="Arial" pitchFamily="34" charset="0"/>
              </a:rPr>
              <a:t>Sources: </a:t>
            </a:r>
          </a:p>
          <a:p>
            <a:pPr eaLnBrk="1" hangingPunct="1">
              <a:spcBef>
                <a:spcPct val="0"/>
              </a:spcBef>
            </a:pPr>
            <a:endParaRPr lang="en-US" dirty="0" smtClean="0">
              <a:latin typeface="Arial" pitchFamily="34" charset="0"/>
            </a:endParaRPr>
          </a:p>
          <a:p>
            <a:pPr eaLnBrk="1" hangingPunct="1">
              <a:spcBef>
                <a:spcPct val="0"/>
              </a:spcBef>
            </a:pPr>
            <a:r>
              <a:rPr lang="en-US" dirty="0" err="1" smtClean="0">
                <a:latin typeface="Arial" pitchFamily="34" charset="0"/>
              </a:rPr>
              <a:t>Marsiglio</a:t>
            </a:r>
            <a:r>
              <a:rPr lang="en-US" dirty="0" smtClean="0">
                <a:latin typeface="Arial" pitchFamily="34" charset="0"/>
              </a:rPr>
              <a:t> W. Adolescent fathers in the United States: their initial living arrangements, marital experience, and educational outcomes. </a:t>
            </a:r>
            <a:r>
              <a:rPr lang="en-US" i="1" dirty="0" err="1" smtClean="0">
                <a:latin typeface="Arial" pitchFamily="34" charset="0"/>
              </a:rPr>
              <a:t>Fam</a:t>
            </a:r>
            <a:r>
              <a:rPr lang="en-US" i="1" dirty="0" smtClean="0">
                <a:latin typeface="Arial" pitchFamily="34" charset="0"/>
              </a:rPr>
              <a:t> </a:t>
            </a:r>
            <a:r>
              <a:rPr lang="en-US" i="1" dirty="0" err="1" smtClean="0">
                <a:latin typeface="Arial" pitchFamily="34" charset="0"/>
              </a:rPr>
              <a:t>Plann</a:t>
            </a:r>
            <a:r>
              <a:rPr lang="en-US" i="1" dirty="0" smtClean="0">
                <a:latin typeface="Arial" pitchFamily="34" charset="0"/>
              </a:rPr>
              <a:t> </a:t>
            </a:r>
            <a:r>
              <a:rPr lang="en-US" i="1" dirty="0" err="1" smtClean="0">
                <a:latin typeface="Arial" pitchFamily="34" charset="0"/>
              </a:rPr>
              <a:t>Perspect</a:t>
            </a:r>
            <a:r>
              <a:rPr lang="en-US" i="1" dirty="0" smtClean="0">
                <a:latin typeface="Arial" pitchFamily="34" charset="0"/>
              </a:rPr>
              <a:t>. </a:t>
            </a:r>
            <a:r>
              <a:rPr lang="en-US" dirty="0" smtClean="0">
                <a:latin typeface="Arial" pitchFamily="34" charset="0"/>
              </a:rPr>
              <a:t>1987;19:240-251.</a:t>
            </a:r>
          </a:p>
          <a:p>
            <a:pPr eaLnBrk="1" hangingPunct="1">
              <a:spcBef>
                <a:spcPct val="0"/>
              </a:spcBef>
            </a:pPr>
            <a:endParaRPr lang="en-US" dirty="0" smtClean="0">
              <a:latin typeface="Arial" pitchFamily="34" charset="0"/>
            </a:endParaRPr>
          </a:p>
          <a:p>
            <a:pPr eaLnBrk="1" hangingPunct="1">
              <a:spcBef>
                <a:spcPct val="0"/>
              </a:spcBef>
            </a:pPr>
            <a:r>
              <a:rPr lang="en-US" dirty="0" smtClean="0">
                <a:latin typeface="Arial" pitchFamily="34" charset="0"/>
              </a:rPr>
              <a:t>Hardy JB, Duggan AK. Teenage fathers and the fathers of infants of urban, teenage mothers. </a:t>
            </a:r>
            <a:r>
              <a:rPr lang="en-US" i="1" dirty="0" smtClean="0">
                <a:latin typeface="Arial" pitchFamily="34" charset="0"/>
              </a:rPr>
              <a:t>Am J Public Health. </a:t>
            </a:r>
            <a:r>
              <a:rPr lang="en-US" dirty="0" smtClean="0">
                <a:latin typeface="Arial" pitchFamily="34" charset="0"/>
              </a:rPr>
              <a:t>1988;78:919–922. </a:t>
            </a:r>
          </a:p>
        </p:txBody>
      </p:sp>
    </p:spTree>
    <p:extLst>
      <p:ext uri="{BB962C8B-B14F-4D97-AF65-F5344CB8AC3E}">
        <p14:creationId xmlns:p14="http://schemas.microsoft.com/office/powerpoint/2010/main" val="30655724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2339" name="Notes Placeholder 2"/>
          <p:cNvSpPr>
            <a:spLocks noGrp="1"/>
          </p:cNvSpPr>
          <p:nvPr>
            <p:ph type="body" idx="1"/>
          </p:nvPr>
        </p:nvSpPr>
        <p:spPr bwMode="auto">
          <a:noFill/>
        </p:spPr>
        <p:txBody>
          <a:bodyPr wrap="square" numCol="1" anchor="t" anchorCtr="0" compatLnSpc="1">
            <a:prstTxWarp prst="textNoShape">
              <a:avLst/>
            </a:prstTxWarp>
            <a:normAutofit fontScale="85000" lnSpcReduction="20000"/>
          </a:bodyPr>
          <a:lstStyle/>
          <a:p>
            <a:pPr eaLnBrk="1" hangingPunct="1">
              <a:spcBef>
                <a:spcPct val="0"/>
              </a:spcBef>
            </a:pPr>
            <a:r>
              <a:rPr lang="en-US" dirty="0" smtClean="0">
                <a:latin typeface="Arial" pitchFamily="34" charset="0"/>
              </a:rPr>
              <a:t>Emerging research highlights the role of poverty in young mothers’ educational achievement. While childbearing can disrupt education for any young women, it is women in the lowest income groups who are least likely to graduate high school. Additionally, barriers to higher education exist for all low income women, and some research indicates that when controlling for socioeconomic status and comparing teen mothers with those delaying parenthood until 20 or later, educational outcomes are similar. </a:t>
            </a:r>
          </a:p>
          <a:p>
            <a:pPr eaLnBrk="1" hangingPunct="1">
              <a:spcBef>
                <a:spcPct val="0"/>
              </a:spcBef>
            </a:pPr>
            <a:endParaRPr lang="en-US" dirty="0" smtClean="0">
              <a:latin typeface="Arial" pitchFamily="34" charset="0"/>
            </a:endParaRPr>
          </a:p>
          <a:p>
            <a:pPr eaLnBrk="1" hangingPunct="1">
              <a:spcBef>
                <a:spcPct val="0"/>
              </a:spcBef>
            </a:pPr>
            <a:r>
              <a:rPr lang="en-US" dirty="0" smtClean="0">
                <a:latin typeface="Arial" pitchFamily="34" charset="0"/>
              </a:rPr>
              <a:t>A 2005 analysis of the National Educational Longitudinal Study examined the likelihood of early childbearing among young women of varying socioeconomic status. In their findings, authors point out that all women in the lowest socioeconomic quartiles have poor educational outcomes, regardless of the age of childbearing. While childbearing certainly creates challenges to completing education, it seems that poverty may play a stronger role. </a:t>
            </a:r>
          </a:p>
          <a:p>
            <a:pPr eaLnBrk="1" hangingPunct="1">
              <a:spcBef>
                <a:spcPct val="0"/>
              </a:spcBef>
            </a:pPr>
            <a:endParaRPr lang="en-US" dirty="0" smtClean="0">
              <a:latin typeface="Arial" pitchFamily="34" charset="0"/>
            </a:endParaRPr>
          </a:p>
          <a:p>
            <a:pPr eaLnBrk="1" hangingPunct="1">
              <a:spcBef>
                <a:spcPct val="0"/>
              </a:spcBef>
            </a:pPr>
            <a:r>
              <a:rPr lang="en-US" dirty="0" smtClean="0">
                <a:latin typeface="Arial" pitchFamily="34" charset="0"/>
              </a:rPr>
              <a:t>Additionally, young people’s perceptions of opportunities and their own ability to achieve can play a role in their actions regarding early parenthood. Doing well in school and believing that one will be able to continue on to college are protective factors against early childbearing. In contrast, teens who believe that a lack of opportunity at the individual, family, or community level prevents them from investing in education have less incentive to delay early childbearing, and by extension to avoid behaviors that put them at risk for parenthood.</a:t>
            </a:r>
          </a:p>
          <a:p>
            <a:pPr eaLnBrk="1" hangingPunct="1">
              <a:spcBef>
                <a:spcPct val="0"/>
              </a:spcBef>
            </a:pPr>
            <a:endParaRPr lang="en-US" dirty="0" smtClean="0">
              <a:latin typeface="Arial" pitchFamily="34" charset="0"/>
            </a:endParaRPr>
          </a:p>
          <a:p>
            <a:pPr lvl="1" eaLnBrk="1" hangingPunct="1">
              <a:spcBef>
                <a:spcPct val="0"/>
              </a:spcBef>
            </a:pPr>
            <a:endParaRPr lang="en-US" dirty="0" smtClean="0">
              <a:latin typeface="Futura Lt BT"/>
            </a:endParaRPr>
          </a:p>
          <a:p>
            <a:pPr eaLnBrk="1" hangingPunct="1">
              <a:spcBef>
                <a:spcPct val="0"/>
              </a:spcBef>
            </a:pPr>
            <a:r>
              <a:rPr lang="en-US" dirty="0" smtClean="0">
                <a:latin typeface="Futura Lt BT"/>
              </a:rPr>
              <a:t>Sources:</a:t>
            </a:r>
          </a:p>
          <a:p>
            <a:pPr eaLnBrk="1" hangingPunct="1">
              <a:spcBef>
                <a:spcPct val="0"/>
              </a:spcBef>
            </a:pPr>
            <a:endParaRPr lang="en-US" dirty="0" smtClean="0">
              <a:latin typeface="Futura Lt BT"/>
            </a:endParaRPr>
          </a:p>
          <a:p>
            <a:pPr eaLnBrk="1" hangingPunct="1">
              <a:spcBef>
                <a:spcPct val="0"/>
              </a:spcBef>
            </a:pPr>
            <a:r>
              <a:rPr lang="en-US" dirty="0" smtClean="0">
                <a:latin typeface="Futura Lt BT"/>
              </a:rPr>
              <a:t>Driscoll AK, </a:t>
            </a:r>
            <a:r>
              <a:rPr lang="en-US" dirty="0" err="1" smtClean="0">
                <a:latin typeface="Futura Lt BT"/>
              </a:rPr>
              <a:t>Sugland</a:t>
            </a:r>
            <a:r>
              <a:rPr lang="en-US" dirty="0" smtClean="0">
                <a:latin typeface="Futura Lt BT"/>
              </a:rPr>
              <a:t> BW, </a:t>
            </a:r>
            <a:r>
              <a:rPr lang="en-US" dirty="0" err="1" smtClean="0">
                <a:latin typeface="Futura Lt BT"/>
              </a:rPr>
              <a:t>Manlove</a:t>
            </a:r>
            <a:r>
              <a:rPr lang="en-US" dirty="0" smtClean="0">
                <a:latin typeface="Futura Lt BT"/>
              </a:rPr>
              <a:t> J, </a:t>
            </a:r>
            <a:r>
              <a:rPr lang="en-US" dirty="0" err="1" smtClean="0">
                <a:latin typeface="Futura Lt BT"/>
              </a:rPr>
              <a:t>Papillo</a:t>
            </a:r>
            <a:r>
              <a:rPr lang="en-US" dirty="0" smtClean="0">
                <a:latin typeface="Futura Lt BT"/>
              </a:rPr>
              <a:t> AR. Community opportunity, perceptions of opportunity, and the odds of an adolescent birth. </a:t>
            </a:r>
            <a:r>
              <a:rPr lang="en-US" i="1" dirty="0" smtClean="0">
                <a:latin typeface="Futura Lt BT"/>
              </a:rPr>
              <a:t>Youth &amp; Society</a:t>
            </a:r>
            <a:r>
              <a:rPr lang="en-US" dirty="0" smtClean="0">
                <a:latin typeface="Futura Lt BT"/>
              </a:rPr>
              <a:t>. 2005;37(1):33–61.</a:t>
            </a:r>
          </a:p>
          <a:p>
            <a:pPr eaLnBrk="1" hangingPunct="1">
              <a:spcBef>
                <a:spcPct val="0"/>
              </a:spcBef>
            </a:pPr>
            <a:endParaRPr lang="en-US" dirty="0" smtClean="0">
              <a:latin typeface="Arial" pitchFamily="34" charset="0"/>
            </a:endParaRPr>
          </a:p>
          <a:p>
            <a:pPr eaLnBrk="1" hangingPunct="1">
              <a:spcBef>
                <a:spcPct val="0"/>
              </a:spcBef>
            </a:pPr>
            <a:r>
              <a:rPr lang="en-US" dirty="0" smtClean="0">
                <a:latin typeface="Arial" pitchFamily="34" charset="0"/>
              </a:rPr>
              <a:t>Klein JD; American Academy of Pediatrics Committee on Adolescence. Adolescent pregnancy: current trends and issues. </a:t>
            </a:r>
            <a:r>
              <a:rPr lang="en-US" i="1" dirty="0" smtClean="0">
                <a:latin typeface="Arial" pitchFamily="34" charset="0"/>
              </a:rPr>
              <a:t>Pediatrics</a:t>
            </a:r>
            <a:r>
              <a:rPr lang="en-US" dirty="0" smtClean="0">
                <a:latin typeface="Arial" pitchFamily="34" charset="0"/>
              </a:rPr>
              <a:t> 2005;116:281–286. </a:t>
            </a:r>
          </a:p>
          <a:p>
            <a:pPr eaLnBrk="1" hangingPunct="1">
              <a:spcBef>
                <a:spcPct val="0"/>
              </a:spcBef>
            </a:pPr>
            <a:endParaRPr lang="en-US" dirty="0" smtClean="0">
              <a:latin typeface="Arial" pitchFamily="34" charset="0"/>
            </a:endParaRPr>
          </a:p>
          <a:p>
            <a:pPr eaLnBrk="1" hangingPunct="1">
              <a:spcBef>
                <a:spcPct val="0"/>
              </a:spcBef>
            </a:pPr>
            <a:r>
              <a:rPr lang="en-US" dirty="0" smtClean="0"/>
              <a:t>Fuentes L, </a:t>
            </a:r>
            <a:r>
              <a:rPr lang="en-US" dirty="0" err="1" smtClean="0"/>
              <a:t>Bayetti</a:t>
            </a:r>
            <a:r>
              <a:rPr lang="en-US" dirty="0" smtClean="0"/>
              <a:t> Flores V, Gonzalez-Rojas J; National Latina Institute for Reproductive Health. </a:t>
            </a:r>
            <a:r>
              <a:rPr lang="en-US" i="1" dirty="0" smtClean="0"/>
              <a:t>Removing Stigma: Towards a Complete Understanding of Young Latinas’ Sexual Health</a:t>
            </a:r>
            <a:r>
              <a:rPr lang="en-US" dirty="0" smtClean="0"/>
              <a:t>.</a:t>
            </a:r>
            <a:r>
              <a:rPr lang="en-US" i="1" dirty="0" smtClean="0"/>
              <a:t> </a:t>
            </a:r>
            <a:r>
              <a:rPr lang="en-US" dirty="0" smtClean="0"/>
              <a:t>New York: National Latina Institute for Reproductive Health; 2010.</a:t>
            </a:r>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808FDC-2D09-48A6-B4EE-13978BC8C638}" type="slidenum">
              <a:rPr lang="en-US" smtClean="0">
                <a:solidFill>
                  <a:srgbClr val="000000"/>
                </a:solidFill>
                <a:cs typeface="Arial" pitchFamily="34" charset="0"/>
              </a:rPr>
              <a:pPr fontAlgn="base">
                <a:spcBef>
                  <a:spcPct val="0"/>
                </a:spcBef>
                <a:spcAft>
                  <a:spcPct val="0"/>
                </a:spcAft>
                <a:defRPr/>
              </a:pPr>
              <a:t>22</a:t>
            </a:fld>
            <a:endParaRPr lang="en-US" smtClean="0">
              <a:solidFill>
                <a:srgbClr val="000000"/>
              </a:solidFill>
              <a:cs typeface="Arial" pitchFamily="34" charset="0"/>
            </a:endParaRPr>
          </a:p>
        </p:txBody>
      </p:sp>
    </p:spTree>
    <p:extLst>
      <p:ext uri="{BB962C8B-B14F-4D97-AF65-F5344CB8AC3E}">
        <p14:creationId xmlns:p14="http://schemas.microsoft.com/office/powerpoint/2010/main" val="26742084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cs typeface="Arial" pitchFamily="34" charset="0"/>
              </a:rPr>
              <a:t>PRCH © 2005</a:t>
            </a:r>
          </a:p>
        </p:txBody>
      </p:sp>
      <p:sp>
        <p:nvSpPr>
          <p:cNvPr id="1433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33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600" dirty="0" smtClean="0">
                <a:latin typeface="Verdana" pitchFamily="34" charset="0"/>
              </a:rPr>
              <a:t>In the birth outcomes for infants born to teens, a disparity exists between infants born to the youngest teens and those born to older teens. The outcomes above were present in infants born to young women 15 and younger. These young women may also be the least likely to receive prenatal care, which can lead to poor infant outcomes.</a:t>
            </a:r>
          </a:p>
          <a:p>
            <a:pPr eaLnBrk="1" hangingPunct="1">
              <a:spcBef>
                <a:spcPct val="0"/>
              </a:spcBef>
            </a:pPr>
            <a:endParaRPr lang="en-US" sz="1600" dirty="0" smtClean="0">
              <a:latin typeface="Verdana" pitchFamily="34" charset="0"/>
            </a:endParaRPr>
          </a:p>
          <a:p>
            <a:pPr eaLnBrk="1" hangingPunct="1">
              <a:spcBef>
                <a:spcPct val="0"/>
              </a:spcBef>
            </a:pPr>
            <a:r>
              <a:rPr lang="en-US" sz="1600" dirty="0" smtClean="0">
                <a:latin typeface="Verdana" pitchFamily="34" charset="0"/>
              </a:rPr>
              <a:t>Source:</a:t>
            </a:r>
          </a:p>
          <a:p>
            <a:pPr eaLnBrk="1" hangingPunct="1">
              <a:spcBef>
                <a:spcPct val="0"/>
              </a:spcBef>
            </a:pPr>
            <a:endParaRPr lang="en-US" sz="1600" dirty="0" smtClean="0">
              <a:latin typeface="Verdana" pitchFamily="34" charset="0"/>
            </a:endParaRPr>
          </a:p>
          <a:p>
            <a:pPr eaLnBrk="1" hangingPunct="1">
              <a:spcBef>
                <a:spcPct val="0"/>
              </a:spcBef>
            </a:pPr>
            <a:r>
              <a:rPr lang="en-US" sz="1600" dirty="0" err="1" smtClean="0">
                <a:latin typeface="Verdana" pitchFamily="34" charset="0"/>
              </a:rPr>
              <a:t>Felice</a:t>
            </a:r>
            <a:r>
              <a:rPr lang="en-US" sz="1600" dirty="0" smtClean="0">
                <a:latin typeface="Verdana" pitchFamily="34" charset="0"/>
              </a:rPr>
              <a:t> ME, Feinstein RA, Fisher MM, et al. Adolescent pregnancy—current trends and issues: 1998 American Academy of Pediatrics Committee on Adolescence, 1998-1999. </a:t>
            </a:r>
            <a:r>
              <a:rPr lang="en-US" sz="1600" i="1" dirty="0" smtClean="0">
                <a:latin typeface="Verdana" pitchFamily="34" charset="0"/>
              </a:rPr>
              <a:t>Pediatrics. </a:t>
            </a:r>
            <a:r>
              <a:rPr lang="en-US" sz="1600" dirty="0" smtClean="0">
                <a:latin typeface="Verdana" pitchFamily="34" charset="0"/>
              </a:rPr>
              <a:t>1999 February;103(2); 516–20.</a:t>
            </a:r>
            <a:endParaRPr lang="en-US" sz="1600" dirty="0" smtClean="0">
              <a:latin typeface="Arial" pitchFamily="34" charset="0"/>
            </a:endParaRPr>
          </a:p>
        </p:txBody>
      </p:sp>
    </p:spTree>
    <p:extLst>
      <p:ext uri="{BB962C8B-B14F-4D97-AF65-F5344CB8AC3E}">
        <p14:creationId xmlns:p14="http://schemas.microsoft.com/office/powerpoint/2010/main" val="30712011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10000"/>
          </a:bodyPr>
          <a:lstStyle/>
          <a:p>
            <a:pPr eaLnBrk="1" fontAlgn="auto" hangingPunct="1">
              <a:spcBef>
                <a:spcPts val="0"/>
              </a:spcBef>
              <a:spcAft>
                <a:spcPts val="0"/>
              </a:spcAft>
              <a:defRPr/>
            </a:pPr>
            <a:r>
              <a:rPr lang="en-US" dirty="0" smtClean="0"/>
              <a:t>Much attention has been brought to the risk for poor health outcomes among infants born to teen mothers: low birth weight, risk for infant death, very preterm (less than 32 weeks’ gestation) birth. However, when we look at teen mothers by age, the picture becomes more complex. Of nearly 450,000 teen births in the U.S. in 2006, just 6,400 were to women under 15. Most (296,000) were to older teens—18 or 19 years old. These women have outcomes similar to their older counterparts. It is only the smallest group of young women, those 15 and under, whose infants consistently have poor health outcomes. This youngest group is also much less likely to receive adequate prenatal care, which if improved, could contribute to better infant outcomes.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Sources: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Fuentes L, </a:t>
            </a:r>
            <a:r>
              <a:rPr lang="en-US" dirty="0" err="1" smtClean="0"/>
              <a:t>Bayetti</a:t>
            </a:r>
            <a:r>
              <a:rPr lang="en-US" dirty="0" smtClean="0"/>
              <a:t> Flores V, Gonzalez-Rojas J; National Latina Institute for Reproductive Health. </a:t>
            </a:r>
            <a:r>
              <a:rPr lang="en-US" i="1" dirty="0" smtClean="0"/>
              <a:t>Removing Stigma: Towards a Complete Understanding of Young Latinas’ Sexual Health</a:t>
            </a:r>
            <a:r>
              <a:rPr lang="en-US" dirty="0" smtClean="0"/>
              <a:t>.</a:t>
            </a:r>
            <a:r>
              <a:rPr lang="en-US" i="1" dirty="0" smtClean="0"/>
              <a:t> </a:t>
            </a:r>
            <a:r>
              <a:rPr lang="en-US" dirty="0" smtClean="0"/>
              <a:t>New York: National Latina Institute for Reproductive Health; 2010.</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Fraser AM, </a:t>
            </a:r>
            <a:r>
              <a:rPr lang="en-US" dirty="0" err="1" smtClean="0"/>
              <a:t>Brocker</a:t>
            </a:r>
            <a:r>
              <a:rPr lang="en-US" dirty="0" smtClean="0"/>
              <a:t> JE, Ward RH. Association of young maternal age with adverse reproductive outcomes. </a:t>
            </a:r>
            <a:r>
              <a:rPr lang="en-US" i="1" dirty="0" smtClean="0"/>
              <a:t>N Eng J Med.</a:t>
            </a:r>
            <a:r>
              <a:rPr lang="en-US" dirty="0" smtClean="0"/>
              <a:t> 1995;332:1113–1117.</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err="1" smtClean="0"/>
              <a:t>Kost</a:t>
            </a:r>
            <a:r>
              <a:rPr lang="en-US" dirty="0" smtClean="0"/>
              <a:t> K, </a:t>
            </a:r>
            <a:r>
              <a:rPr lang="en-US" dirty="0" err="1" smtClean="0"/>
              <a:t>Henshaw</a:t>
            </a:r>
            <a:r>
              <a:rPr lang="en-US" dirty="0" smtClean="0"/>
              <a:t> S, Carlin L; </a:t>
            </a:r>
            <a:r>
              <a:rPr lang="en-US" dirty="0" err="1" smtClean="0"/>
              <a:t>Guttmacher</a:t>
            </a:r>
            <a:r>
              <a:rPr lang="en-US" dirty="0" smtClean="0"/>
              <a:t> Institute. </a:t>
            </a:r>
            <a:r>
              <a:rPr lang="en-US" i="1" dirty="0" smtClean="0"/>
              <a:t>U.S. Teenage Pregnancies, Births, and Abortions: National and State Trends and Trends by Race and Ethnicity, 2010. </a:t>
            </a:r>
            <a:r>
              <a:rPr lang="en-US" dirty="0" smtClean="0"/>
              <a:t>http://www.guttmacher.org/pubs/USTPtrends.pdf. Accessed September 21, 2010.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Phipps MG, Sowers M. Defining early adolescent childbearing. </a:t>
            </a:r>
            <a:r>
              <a:rPr lang="en-US" i="1" dirty="0" smtClean="0"/>
              <a:t>Am J Public Health. </a:t>
            </a:r>
            <a:r>
              <a:rPr lang="en-US" dirty="0" smtClean="0"/>
              <a:t>2002;92:125–128. </a:t>
            </a:r>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2DC358A-341C-4740-8CB3-D36E1E699C76}" type="slidenum">
              <a:rPr lang="en-US" smtClean="0">
                <a:solidFill>
                  <a:srgbClr val="000000"/>
                </a:solidFill>
                <a:cs typeface="Arial" pitchFamily="34" charset="0"/>
              </a:rPr>
              <a:pPr fontAlgn="base">
                <a:spcBef>
                  <a:spcPct val="0"/>
                </a:spcBef>
                <a:spcAft>
                  <a:spcPct val="0"/>
                </a:spcAft>
                <a:defRPr/>
              </a:pPr>
              <a:t>24</a:t>
            </a:fld>
            <a:endParaRPr lang="en-US" smtClean="0">
              <a:solidFill>
                <a:srgbClr val="000000"/>
              </a:solidFill>
              <a:cs typeface="Arial" pitchFamily="34" charset="0"/>
            </a:endParaRPr>
          </a:p>
        </p:txBody>
      </p:sp>
    </p:spTree>
    <p:extLst>
      <p:ext uri="{BB962C8B-B14F-4D97-AF65-F5344CB8AC3E}">
        <p14:creationId xmlns:p14="http://schemas.microsoft.com/office/powerpoint/2010/main" val="28532917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smtClean="0"/>
              <a:t>Futures Without Violence, February 2010</a:t>
            </a:r>
          </a:p>
          <a:p>
            <a:r>
              <a:rPr lang="en-US" dirty="0" smtClean="0"/>
              <a:t>Source:  </a:t>
            </a:r>
          </a:p>
          <a:p>
            <a:r>
              <a:rPr lang="en-US" dirty="0" smtClean="0"/>
              <a:t>http://www.futureswithoutviolence.org/userfiles/file/HealthCare/Adolescent%20Pregnancy%20Reproductive%20Risk%20FINAL%202-10.pdf</a:t>
            </a:r>
          </a:p>
          <a:p>
            <a:endParaRPr lang="en-US" dirty="0" smtClean="0"/>
          </a:p>
          <a:p>
            <a:r>
              <a:rPr lang="en-US" dirty="0" smtClean="0"/>
              <a:t>A 2005 study of 474 teen mothers on public assistance found that of the teens (55 percent of the total sample) experiencing intimate partner violence in the past year, two in three teen mothers also experience birth control sabotage at the hands of their dating partner. </a:t>
            </a:r>
          </a:p>
          <a:p>
            <a:r>
              <a:rPr lang="en-US" dirty="0" smtClean="0"/>
              <a:t>• In a qualitative study of 53 sexually active young women age 15 to 20 with a history of intimate partner violence, one in four (26 percent) young women reported that their abusive male partners were actively trying to get them pregnant.</a:t>
            </a:r>
          </a:p>
          <a:p>
            <a:r>
              <a:rPr lang="en-US" dirty="0" smtClean="0"/>
              <a:t>• Adolescent mothers who are in violent relationships may find it difficult to refuse sexual activity or to negotiate contraceptive use with an agitated partner. A study of more than 500 adolescent mothers from Texas found that those who experienced physical abuse within three months after delivery were nearly twice as likely to have a repeat pregnancy within 24 months.</a:t>
            </a:r>
          </a:p>
          <a:p>
            <a:r>
              <a:rPr lang="en-US" dirty="0" smtClean="0"/>
              <a:t>• Pregnant teens who experience abuse are more likely to miscarry than their non abused peers.</a:t>
            </a:r>
          </a:p>
          <a:p>
            <a:r>
              <a:rPr lang="en-US" dirty="0" smtClean="0"/>
              <a:t>• A 2000 study on the consequences of prenatal violence among adolescent and adult participants in a North Carolina county health department prenatal care coordination program of Medicaid-eligible program participants found that prenatal violence is a significant risk factor for preterm birth, especially among teens.</a:t>
            </a:r>
          </a:p>
          <a:p>
            <a:endParaRPr lang="en-US" dirty="0" smtClean="0"/>
          </a:p>
          <a:p>
            <a:r>
              <a:rPr lang="en-US" dirty="0" smtClean="0"/>
              <a:t>Sources:</a:t>
            </a:r>
          </a:p>
          <a:p>
            <a:r>
              <a:rPr lang="en-US" dirty="0" smtClean="0"/>
              <a:t>Raphael J. 2005. Teens Having Babies: The Unexplored Role of Domestic Violence. The Prevention Researcher, </a:t>
            </a:r>
          </a:p>
          <a:p>
            <a:r>
              <a:rPr lang="en-US" dirty="0" smtClean="0"/>
              <a:t>12(1):15–17. </a:t>
            </a:r>
          </a:p>
          <a:p>
            <a:r>
              <a:rPr lang="en-US" dirty="0" smtClean="0"/>
              <a:t>Miller E, Decker MR, Reed E, Raj A, Hathaway JE, Silverman JG. 2007. Male Partner Pregnancy-Promoting </a:t>
            </a:r>
          </a:p>
          <a:p>
            <a:r>
              <a:rPr lang="en-US" dirty="0" smtClean="0"/>
              <a:t>Behaviors and Adolescent Partner Violence: Findings from a Qualitative Study with Adolescent Females. </a:t>
            </a:r>
          </a:p>
          <a:p>
            <a:r>
              <a:rPr lang="en-US" dirty="0" smtClean="0"/>
              <a:t>Ambulatory Pediatrics, 7(5):360–366. </a:t>
            </a:r>
          </a:p>
          <a:p>
            <a:r>
              <a:rPr lang="en-US" dirty="0" err="1" smtClean="0"/>
              <a:t>Raneri</a:t>
            </a:r>
            <a:r>
              <a:rPr lang="en-US" dirty="0" smtClean="0"/>
              <a:t> LG, </a:t>
            </a:r>
            <a:r>
              <a:rPr lang="en-US" dirty="0" err="1" smtClean="0"/>
              <a:t>Wiemann</a:t>
            </a:r>
            <a:r>
              <a:rPr lang="en-US" dirty="0" smtClean="0"/>
              <a:t> CM. 2007. Social Ecological Predictors of Repeat Adolescent Pregnancy. Perspectives on </a:t>
            </a:r>
          </a:p>
          <a:p>
            <a:r>
              <a:rPr lang="en-US" dirty="0" smtClean="0"/>
              <a:t>Sexual and Reproductive Health, 39(1):39–47. </a:t>
            </a:r>
          </a:p>
          <a:p>
            <a:r>
              <a:rPr lang="en-US" dirty="0" smtClean="0"/>
              <a:t>Jacoby M, </a:t>
            </a:r>
            <a:r>
              <a:rPr lang="en-US" dirty="0" err="1" smtClean="0"/>
              <a:t>Gorenflo</a:t>
            </a:r>
            <a:r>
              <a:rPr lang="en-US" dirty="0" smtClean="0"/>
              <a:t> D, Black E, </a:t>
            </a:r>
            <a:r>
              <a:rPr lang="en-US" dirty="0" err="1" smtClean="0"/>
              <a:t>Wunderlich</a:t>
            </a:r>
            <a:r>
              <a:rPr lang="en-US" dirty="0" smtClean="0"/>
              <a:t> C, </a:t>
            </a:r>
            <a:r>
              <a:rPr lang="en-US" dirty="0" err="1" smtClean="0"/>
              <a:t>Eyler</a:t>
            </a:r>
            <a:r>
              <a:rPr lang="en-US" dirty="0" smtClean="0"/>
              <a:t> AE. 1999. Rapid Repeat Pregnancy and Experiences of </a:t>
            </a:r>
          </a:p>
          <a:p>
            <a:r>
              <a:rPr lang="en-US" dirty="0" smtClean="0"/>
              <a:t>Interpersonal Violence Among Low-Income Adolescents. American Journal of Preventive Medicine, 16(4):318–</a:t>
            </a:r>
          </a:p>
          <a:p>
            <a:r>
              <a:rPr lang="en-US" dirty="0" smtClean="0"/>
              <a:t>321. </a:t>
            </a:r>
          </a:p>
          <a:p>
            <a:r>
              <a:rPr lang="en-US" dirty="0" smtClean="0"/>
              <a:t>Covington DL, </a:t>
            </a:r>
            <a:r>
              <a:rPr lang="en-US" dirty="0" err="1" smtClean="0"/>
              <a:t>Justason</a:t>
            </a:r>
            <a:r>
              <a:rPr lang="en-US" dirty="0" smtClean="0"/>
              <a:t> BJ, Wright LN. 2001. Severity, Manifestations, and Consequences of Violence Among </a:t>
            </a:r>
          </a:p>
          <a:p>
            <a:r>
              <a:rPr lang="en-US" dirty="0" smtClean="0"/>
              <a:t>Pregnant Adolescents. Journal of Adolescent Health, 28:55–61.</a:t>
            </a:r>
            <a:endParaRPr lang="en-US" dirty="0"/>
          </a:p>
        </p:txBody>
      </p:sp>
      <p:sp>
        <p:nvSpPr>
          <p:cNvPr id="4" name="Slide Number Placeholder 3"/>
          <p:cNvSpPr>
            <a:spLocks noGrp="1"/>
          </p:cNvSpPr>
          <p:nvPr>
            <p:ph type="sldNum" sz="quarter" idx="10"/>
          </p:nvPr>
        </p:nvSpPr>
        <p:spPr/>
        <p:txBody>
          <a:bodyPr/>
          <a:lstStyle/>
          <a:p>
            <a:pPr>
              <a:defRPr/>
            </a:pPr>
            <a:fld id="{E9026D9E-679D-4C11-9B8A-B99F97112E4C}" type="slidenum">
              <a:rPr lang="en-US" smtClean="0"/>
              <a:pPr>
                <a:defRPr/>
              </a:pPr>
              <a:t>25</a:t>
            </a:fld>
            <a:endParaRPr lang="en-US"/>
          </a:p>
        </p:txBody>
      </p:sp>
    </p:spTree>
    <p:extLst>
      <p:ext uri="{BB962C8B-B14F-4D97-AF65-F5344CB8AC3E}">
        <p14:creationId xmlns:p14="http://schemas.microsoft.com/office/powerpoint/2010/main" val="38699998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Slide adapted from presentation by teen mom and doctor,</a:t>
            </a:r>
            <a:r>
              <a:rPr lang="en-US" baseline="0" dirty="0" smtClean="0"/>
              <a:t> </a:t>
            </a:r>
            <a:r>
              <a:rPr lang="en-US" dirty="0" smtClean="0"/>
              <a:t>Rebecca </a:t>
            </a:r>
            <a:r>
              <a:rPr lang="en-US" dirty="0" err="1" smtClean="0"/>
              <a:t>Trotzky-Sirr</a:t>
            </a:r>
            <a:r>
              <a:rPr lang="en-US" dirty="0" smtClean="0"/>
              <a:t>, M.D. Family Medicine</a:t>
            </a:r>
          </a:p>
          <a:p>
            <a:endParaRPr lang="en-US" dirty="0"/>
          </a:p>
        </p:txBody>
      </p:sp>
      <p:sp>
        <p:nvSpPr>
          <p:cNvPr id="4" name="Slide Number Placeholder 3"/>
          <p:cNvSpPr>
            <a:spLocks noGrp="1"/>
          </p:cNvSpPr>
          <p:nvPr>
            <p:ph type="sldNum" sz="quarter" idx="10"/>
          </p:nvPr>
        </p:nvSpPr>
        <p:spPr/>
        <p:txBody>
          <a:bodyPr/>
          <a:lstStyle/>
          <a:p>
            <a:pPr>
              <a:defRPr/>
            </a:pPr>
            <a:fld id="{E9026D9E-679D-4C11-9B8A-B99F97112E4C}" type="slidenum">
              <a:rPr lang="en-US" smtClean="0"/>
              <a:pPr>
                <a:defRPr/>
              </a:pPr>
              <a:t>27</a:t>
            </a:fld>
            <a:endParaRPr lang="en-US"/>
          </a:p>
        </p:txBody>
      </p:sp>
    </p:spTree>
    <p:extLst>
      <p:ext uri="{BB962C8B-B14F-4D97-AF65-F5344CB8AC3E}">
        <p14:creationId xmlns:p14="http://schemas.microsoft.com/office/powerpoint/2010/main" val="25861048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p:txBody>
          <a:bodyPr/>
          <a:lstStyle/>
          <a:p>
            <a:pPr>
              <a:defRPr/>
            </a:pPr>
            <a:r>
              <a:rPr lang="en-US"/>
              <a:t>PRCH © 2005</a:t>
            </a:r>
          </a:p>
        </p:txBody>
      </p:sp>
      <p:sp>
        <p:nvSpPr>
          <p:cNvPr id="1454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541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16557225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p:spPr>
      </p:sp>
      <p:sp>
        <p:nvSpPr>
          <p:cNvPr id="1464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C962C30B-AF77-4456-9238-730300C42A30}" type="slidenum">
              <a:rPr lang="en-US" smtClean="0"/>
              <a:pPr>
                <a:defRPr/>
              </a:pPr>
              <a:t>29</a:t>
            </a:fld>
            <a:endParaRPr lang="en-US"/>
          </a:p>
        </p:txBody>
      </p:sp>
    </p:spTree>
    <p:extLst>
      <p:ext uri="{BB962C8B-B14F-4D97-AF65-F5344CB8AC3E}">
        <p14:creationId xmlns:p14="http://schemas.microsoft.com/office/powerpoint/2010/main" val="24102248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0000" lnSpcReduction="20000"/>
          </a:bodyPr>
          <a:lstStyle/>
          <a:p>
            <a:pPr>
              <a:defRPr/>
            </a:pPr>
            <a:r>
              <a:rPr lang="en-US" dirty="0" smtClean="0"/>
              <a:t>While the research is limited, the data that does exist on effective programs to improve the outcomes for teen parents support multidisciplinary approaches where primary care, reproductive health care, nutrition, mental health care, educational support, housing support, and assistance accessing public benefits are provided by a team in one location or institution.</a:t>
            </a:r>
          </a:p>
          <a:p>
            <a:pPr>
              <a:defRPr/>
            </a:pPr>
            <a:endParaRPr lang="en-US" dirty="0" smtClean="0"/>
          </a:p>
          <a:p>
            <a:pPr>
              <a:defRPr/>
            </a:pPr>
            <a:r>
              <a:rPr lang="en-US" dirty="0" smtClean="0"/>
              <a:t>Such programs have shown improved outcomes in</a:t>
            </a:r>
          </a:p>
          <a:p>
            <a:pPr>
              <a:defRPr/>
            </a:pPr>
            <a:endParaRPr lang="en-US" dirty="0" smtClean="0"/>
          </a:p>
          <a:p>
            <a:pPr marL="0" lvl="1">
              <a:buFontTx/>
              <a:buChar char="•"/>
              <a:defRPr/>
            </a:pPr>
            <a:r>
              <a:rPr lang="en-US" dirty="0" smtClean="0"/>
              <a:t> </a:t>
            </a:r>
            <a:r>
              <a:rPr lang="en-US" dirty="0" smtClean="0">
                <a:ea typeface="Calibri"/>
                <a:cs typeface="Times New Roman"/>
              </a:rPr>
              <a:t>Reducing rapid repeat pregnancy </a:t>
            </a:r>
            <a:endParaRPr lang="en-US" dirty="0" smtClean="0"/>
          </a:p>
          <a:p>
            <a:pPr marL="0" lvl="1">
              <a:buFontTx/>
              <a:buChar char="•"/>
              <a:defRPr/>
            </a:pPr>
            <a:r>
              <a:rPr lang="en-US" dirty="0" smtClean="0">
                <a:ea typeface="Calibri"/>
                <a:cs typeface="Times New Roman"/>
              </a:rPr>
              <a:t> Improved prenatal care</a:t>
            </a:r>
            <a:endParaRPr lang="en-US" dirty="0" smtClean="0"/>
          </a:p>
          <a:p>
            <a:pPr marL="0" lvl="1">
              <a:buFontTx/>
              <a:buChar char="•"/>
              <a:defRPr/>
            </a:pPr>
            <a:r>
              <a:rPr lang="en-US" dirty="0" smtClean="0"/>
              <a:t> </a:t>
            </a:r>
            <a:r>
              <a:rPr lang="en-US" dirty="0" smtClean="0">
                <a:ea typeface="Calibri"/>
                <a:cs typeface="Times New Roman"/>
              </a:rPr>
              <a:t>Improved delivery weights</a:t>
            </a:r>
            <a:endParaRPr lang="en-US" dirty="0" smtClean="0"/>
          </a:p>
          <a:p>
            <a:pPr marL="0" lvl="1">
              <a:buFontTx/>
              <a:buChar char="•"/>
              <a:defRPr/>
            </a:pPr>
            <a:r>
              <a:rPr lang="en-US" dirty="0" smtClean="0"/>
              <a:t> </a:t>
            </a:r>
            <a:r>
              <a:rPr lang="en-US" dirty="0" smtClean="0">
                <a:ea typeface="Calibri"/>
                <a:cs typeface="Times New Roman"/>
              </a:rPr>
              <a:t>Improved substance use</a:t>
            </a:r>
            <a:endParaRPr lang="en-US" dirty="0" smtClean="0"/>
          </a:p>
          <a:p>
            <a:pPr marL="0" lvl="1">
              <a:buFontTx/>
              <a:buChar char="•"/>
              <a:defRPr/>
            </a:pPr>
            <a:r>
              <a:rPr lang="en-US" dirty="0" smtClean="0"/>
              <a:t> </a:t>
            </a:r>
            <a:r>
              <a:rPr lang="en-US" dirty="0" smtClean="0">
                <a:ea typeface="Calibri"/>
                <a:cs typeface="Times New Roman"/>
              </a:rPr>
              <a:t>Decreased stress/depression </a:t>
            </a:r>
            <a:endParaRPr lang="en-US" dirty="0" smtClean="0"/>
          </a:p>
          <a:p>
            <a:pPr marL="0" lvl="1">
              <a:buFontTx/>
              <a:buChar char="•"/>
              <a:defRPr/>
            </a:pPr>
            <a:r>
              <a:rPr lang="en-US" dirty="0" smtClean="0"/>
              <a:t> </a:t>
            </a:r>
            <a:r>
              <a:rPr lang="en-US" dirty="0" smtClean="0">
                <a:ea typeface="Calibri"/>
                <a:cs typeface="Times New Roman"/>
              </a:rPr>
              <a:t>Decreased child abuse/neglect</a:t>
            </a:r>
            <a:endParaRPr lang="en-US" dirty="0" smtClean="0"/>
          </a:p>
          <a:p>
            <a:pPr marL="0" lvl="1">
              <a:buFontTx/>
              <a:buChar char="•"/>
              <a:defRPr/>
            </a:pPr>
            <a:r>
              <a:rPr lang="en-US" dirty="0" smtClean="0"/>
              <a:t> </a:t>
            </a:r>
            <a:r>
              <a:rPr lang="en-US" dirty="0" smtClean="0">
                <a:ea typeface="Calibri"/>
                <a:cs typeface="Times New Roman"/>
              </a:rPr>
              <a:t>Increased contraceptive compliance </a:t>
            </a:r>
            <a:endParaRPr lang="en-US" dirty="0" smtClean="0"/>
          </a:p>
          <a:p>
            <a:pPr marL="0" lvl="1">
              <a:buFontTx/>
              <a:buChar char="•"/>
              <a:defRPr/>
            </a:pPr>
            <a:r>
              <a:rPr lang="en-US" dirty="0" smtClean="0"/>
              <a:t> </a:t>
            </a:r>
            <a:r>
              <a:rPr lang="en-US" dirty="0" smtClean="0">
                <a:ea typeface="Calibri"/>
                <a:cs typeface="Times New Roman"/>
              </a:rPr>
              <a:t>Continued parental education </a:t>
            </a:r>
            <a:endParaRPr lang="en-US" dirty="0" smtClean="0"/>
          </a:p>
          <a:p>
            <a:pPr marL="0" lvl="1">
              <a:buFontTx/>
              <a:buChar char="•"/>
              <a:defRPr/>
            </a:pPr>
            <a:r>
              <a:rPr lang="en-US" dirty="0" smtClean="0"/>
              <a:t> </a:t>
            </a:r>
            <a:r>
              <a:rPr lang="en-US" dirty="0" smtClean="0">
                <a:ea typeface="Calibri"/>
                <a:cs typeface="Times New Roman"/>
              </a:rPr>
              <a:t>Improved teen and infant health over the course of 6–18 months</a:t>
            </a:r>
          </a:p>
          <a:p>
            <a:pPr marL="0" lvl="1">
              <a:buFontTx/>
              <a:buChar char="•"/>
              <a:defRPr/>
            </a:pPr>
            <a:endParaRPr lang="en-US" dirty="0" smtClean="0"/>
          </a:p>
          <a:p>
            <a:pPr>
              <a:defRPr/>
            </a:pPr>
            <a:r>
              <a:rPr lang="en-US" dirty="0" smtClean="0"/>
              <a:t>Sources:</a:t>
            </a:r>
          </a:p>
          <a:p>
            <a:pPr>
              <a:defRPr/>
            </a:pPr>
            <a:endParaRPr lang="en-US" dirty="0" smtClean="0"/>
          </a:p>
          <a:p>
            <a:pPr>
              <a:defRPr/>
            </a:pPr>
            <a:r>
              <a:rPr lang="en-US" dirty="0" err="1" smtClean="0"/>
              <a:t>Akinbami</a:t>
            </a:r>
            <a:r>
              <a:rPr lang="en-US" dirty="0" smtClean="0"/>
              <a:t> LJ, Cheng T, </a:t>
            </a:r>
            <a:r>
              <a:rPr lang="en-US" dirty="0" err="1" smtClean="0"/>
              <a:t>Kornfeld</a:t>
            </a:r>
            <a:r>
              <a:rPr lang="en-US" dirty="0" smtClean="0"/>
              <a:t> D. A review of teen-tot programs: comprehensive clinical care for young parents and their children. </a:t>
            </a:r>
            <a:r>
              <a:rPr lang="en-US" i="1" dirty="0" smtClean="0"/>
              <a:t>Adolescence. </a:t>
            </a:r>
            <a:r>
              <a:rPr lang="en-US" dirty="0" smtClean="0"/>
              <a:t>2001 Summer;36(142):381–393.</a:t>
            </a:r>
          </a:p>
          <a:p>
            <a:pPr>
              <a:defRPr/>
            </a:pPr>
            <a:endParaRPr lang="en-US" dirty="0" smtClean="0"/>
          </a:p>
          <a:p>
            <a:pPr>
              <a:defRPr/>
            </a:pPr>
            <a:r>
              <a:rPr lang="en-US" dirty="0" smtClean="0"/>
              <a:t>Cox JE, </a:t>
            </a:r>
            <a:r>
              <a:rPr lang="en-US" dirty="0" err="1" smtClean="0"/>
              <a:t>Buman</a:t>
            </a:r>
            <a:r>
              <a:rPr lang="en-US" dirty="0" smtClean="0"/>
              <a:t> M, Valenzuela J, Natalie JP, Mitchell A, Woods ER. Depression, parenting attributes, and social support among adolescent mothers attending a teen tot program.</a:t>
            </a:r>
            <a:r>
              <a:rPr lang="en-US" i="1" dirty="0" smtClean="0"/>
              <a:t> J </a:t>
            </a:r>
            <a:r>
              <a:rPr lang="en-US" i="1" dirty="0" err="1" smtClean="0"/>
              <a:t>Pediatr</a:t>
            </a:r>
            <a:r>
              <a:rPr lang="en-US" i="1" dirty="0" smtClean="0"/>
              <a:t> </a:t>
            </a:r>
            <a:r>
              <a:rPr lang="en-US" i="1" dirty="0" err="1" smtClean="0"/>
              <a:t>Adolesc</a:t>
            </a:r>
            <a:r>
              <a:rPr lang="en-US" i="1" dirty="0" smtClean="0"/>
              <a:t> Gynecol.</a:t>
            </a:r>
            <a:r>
              <a:rPr lang="en-US" dirty="0" smtClean="0"/>
              <a:t> 2008;21:275–281.</a:t>
            </a:r>
          </a:p>
          <a:p>
            <a:pPr>
              <a:defRPr/>
            </a:pPr>
            <a:endParaRPr lang="en-US" dirty="0" smtClean="0"/>
          </a:p>
          <a:p>
            <a:pPr>
              <a:defRPr/>
            </a:pPr>
            <a:r>
              <a:rPr lang="en-US" dirty="0" err="1" smtClean="0"/>
              <a:t>Klerman</a:t>
            </a:r>
            <a:r>
              <a:rPr lang="en-US" dirty="0" smtClean="0"/>
              <a:t> LV. Another Chance: Preventing Additional Births to Teen Mothers. Washington, DC: National Campaign to Prevent Teen Pregnancy and National Organization on Adolescent Pregnancy, Parenting, and Prevention; 2004.</a:t>
            </a:r>
          </a:p>
          <a:p>
            <a:pPr>
              <a:defRPr/>
            </a:pPr>
            <a:endParaRPr lang="en-US" dirty="0" smtClean="0"/>
          </a:p>
          <a:p>
            <a:pPr>
              <a:defRPr/>
            </a:pPr>
            <a:r>
              <a:rPr lang="en-US" dirty="0" smtClean="0"/>
              <a:t>Omar H, Fowler A, </a:t>
            </a:r>
            <a:r>
              <a:rPr lang="en-US" dirty="0" err="1" smtClean="0"/>
              <a:t>D’Angelo</a:t>
            </a:r>
            <a:r>
              <a:rPr lang="en-US" dirty="0" smtClean="0"/>
              <a:t> S. Improved continuation rate of </a:t>
            </a:r>
            <a:r>
              <a:rPr lang="en-US" dirty="0" err="1" smtClean="0"/>
              <a:t>depo-provera</a:t>
            </a:r>
            <a:r>
              <a:rPr lang="en-US" dirty="0" smtClean="0"/>
              <a:t> in teen mothers. </a:t>
            </a:r>
            <a:r>
              <a:rPr lang="en-US" i="1" dirty="0" smtClean="0"/>
              <a:t>J </a:t>
            </a:r>
            <a:r>
              <a:rPr lang="en-US" i="1" dirty="0" err="1" smtClean="0"/>
              <a:t>Adolesc</a:t>
            </a:r>
            <a:r>
              <a:rPr lang="en-US" i="1" dirty="0" smtClean="0"/>
              <a:t> Health.</a:t>
            </a:r>
            <a:r>
              <a:rPr lang="en-US" dirty="0" smtClean="0"/>
              <a:t> 2001;14(3):147.</a:t>
            </a:r>
          </a:p>
        </p:txBody>
      </p:sp>
      <p:sp>
        <p:nvSpPr>
          <p:cNvPr id="4" name="Slide Number Placeholder 3"/>
          <p:cNvSpPr>
            <a:spLocks noGrp="1"/>
          </p:cNvSpPr>
          <p:nvPr>
            <p:ph type="sldNum" sz="quarter" idx="5"/>
          </p:nvPr>
        </p:nvSpPr>
        <p:spPr/>
        <p:txBody>
          <a:bodyPr/>
          <a:lstStyle/>
          <a:p>
            <a:pPr>
              <a:defRPr/>
            </a:pPr>
            <a:fld id="{D9CA981F-831C-4A0B-B2AC-C0B6F41F3C63}" type="slidenum">
              <a:rPr lang="en-US" smtClean="0"/>
              <a:pPr>
                <a:defRPr/>
              </a:pPr>
              <a:t>30</a:t>
            </a:fld>
            <a:endParaRPr lang="en-US"/>
          </a:p>
        </p:txBody>
      </p:sp>
    </p:spTree>
    <p:extLst>
      <p:ext uri="{BB962C8B-B14F-4D97-AF65-F5344CB8AC3E}">
        <p14:creationId xmlns:p14="http://schemas.microsoft.com/office/powerpoint/2010/main" val="3324027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p:txBody>
          <a:bodyPr/>
          <a:lstStyle/>
          <a:p>
            <a:pPr>
              <a:defRPr/>
            </a:pPr>
            <a:r>
              <a:rPr lang="en-US"/>
              <a:t>PRCH © 2005</a:t>
            </a:r>
          </a:p>
        </p:txBody>
      </p:sp>
      <p:sp>
        <p:nvSpPr>
          <p:cNvPr id="1239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390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34047380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p:spPr>
      </p:sp>
      <p:sp>
        <p:nvSpPr>
          <p:cNvPr id="1484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Outcomes measured were</a:t>
            </a:r>
          </a:p>
          <a:p>
            <a:endParaRPr lang="en-US" dirty="0" smtClean="0"/>
          </a:p>
          <a:p>
            <a:pPr>
              <a:buFontTx/>
              <a:buChar char="•"/>
            </a:pPr>
            <a:r>
              <a:rPr lang="en-US" dirty="0" smtClean="0"/>
              <a:t> Finishing high school</a:t>
            </a:r>
          </a:p>
          <a:p>
            <a:pPr>
              <a:buFontTx/>
              <a:buChar char="•"/>
            </a:pPr>
            <a:r>
              <a:rPr lang="en-US" dirty="0" smtClean="0"/>
              <a:t> Employment or support by spouse at time of follow up</a:t>
            </a:r>
          </a:p>
          <a:p>
            <a:pPr>
              <a:buFontTx/>
              <a:buChar char="•"/>
            </a:pPr>
            <a:endParaRPr lang="en-US" dirty="0" smtClean="0"/>
          </a:p>
          <a:p>
            <a:r>
              <a:rPr lang="en-US" dirty="0" smtClean="0"/>
              <a:t>Source:</a:t>
            </a:r>
          </a:p>
          <a:p>
            <a:endParaRPr lang="en-US" dirty="0" smtClean="0"/>
          </a:p>
          <a:p>
            <a:r>
              <a:rPr lang="en-US" dirty="0" smtClean="0"/>
              <a:t>Horowitz SM, </a:t>
            </a:r>
            <a:r>
              <a:rPr lang="en-US" dirty="0" err="1" smtClean="0"/>
              <a:t>Klerman</a:t>
            </a:r>
            <a:r>
              <a:rPr lang="en-US" dirty="0" smtClean="0"/>
              <a:t> LV, </a:t>
            </a:r>
            <a:r>
              <a:rPr lang="en-US" dirty="0" err="1" smtClean="0"/>
              <a:t>Kuo</a:t>
            </a:r>
            <a:r>
              <a:rPr lang="en-US" dirty="0" smtClean="0"/>
              <a:t> HS, </a:t>
            </a:r>
            <a:r>
              <a:rPr lang="en-US" dirty="0" err="1" smtClean="0"/>
              <a:t>Jekel</a:t>
            </a:r>
            <a:r>
              <a:rPr lang="en-US" dirty="0" smtClean="0"/>
              <a:t> JF. School-age mothers: predictors of long-term educational and economic outcomes. </a:t>
            </a:r>
            <a:r>
              <a:rPr lang="en-US" i="1" dirty="0" smtClean="0"/>
              <a:t>Pediatrics.</a:t>
            </a:r>
            <a:r>
              <a:rPr lang="en-US" dirty="0" smtClean="0"/>
              <a:t> 1991;87:862–868.</a:t>
            </a:r>
          </a:p>
          <a:p>
            <a:endParaRPr lang="en-US" dirty="0" smtClean="0"/>
          </a:p>
        </p:txBody>
      </p:sp>
      <p:sp>
        <p:nvSpPr>
          <p:cNvPr id="4" name="Slide Number Placeholder 3"/>
          <p:cNvSpPr>
            <a:spLocks noGrp="1"/>
          </p:cNvSpPr>
          <p:nvPr>
            <p:ph type="sldNum" sz="quarter" idx="5"/>
          </p:nvPr>
        </p:nvSpPr>
        <p:spPr/>
        <p:txBody>
          <a:bodyPr/>
          <a:lstStyle/>
          <a:p>
            <a:pPr>
              <a:defRPr/>
            </a:pPr>
            <a:fld id="{232A8827-5E0D-49D6-9369-A0921ABA064A}" type="slidenum">
              <a:rPr lang="en-US" smtClean="0"/>
              <a:pPr>
                <a:defRPr/>
              </a:pPr>
              <a:t>31</a:t>
            </a:fld>
            <a:endParaRPr lang="en-US"/>
          </a:p>
        </p:txBody>
      </p:sp>
    </p:spTree>
    <p:extLst>
      <p:ext uri="{BB962C8B-B14F-4D97-AF65-F5344CB8AC3E}">
        <p14:creationId xmlns:p14="http://schemas.microsoft.com/office/powerpoint/2010/main" val="13253728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p:spPr>
      </p:sp>
      <p:sp>
        <p:nvSpPr>
          <p:cNvPr id="149507" name="Notes Placeholder 2"/>
          <p:cNvSpPr>
            <a:spLocks noGrp="1"/>
          </p:cNvSpPr>
          <p:nvPr>
            <p:ph type="body" idx="1"/>
          </p:nvPr>
        </p:nvSpPr>
        <p:spPr bwMode="auto">
          <a:noFill/>
        </p:spPr>
        <p:txBody>
          <a:bodyPr wrap="square" numCol="1" anchor="t" anchorCtr="0" compatLnSpc="1">
            <a:prstTxWarp prst="textNoShape">
              <a:avLst/>
            </a:prstTxWarp>
          </a:bodyPr>
          <a:lstStyle/>
          <a:p>
            <a:pPr marL="0" lvl="2"/>
            <a:r>
              <a:rPr lang="en-US" dirty="0" smtClean="0">
                <a:latin typeface="Futura Lt BT"/>
              </a:rPr>
              <a:t>50%–70% of teen pregnancies involve fathers &gt;20 years old.</a:t>
            </a:r>
          </a:p>
          <a:p>
            <a:pPr marL="0" lvl="2"/>
            <a:endParaRPr lang="en-US" dirty="0" smtClean="0">
              <a:latin typeface="Futura Lt BT"/>
            </a:endParaRPr>
          </a:p>
          <a:p>
            <a:pPr marL="0" lvl="2"/>
            <a:r>
              <a:rPr lang="en-US" dirty="0" smtClean="0">
                <a:latin typeface="Futura Lt BT"/>
              </a:rPr>
              <a:t>In the past, programs trying to involve teen fathers often started with a focus on collection of child support. Not only did this discourage young men from participating in programs, it also had the effect of limiting the pool of young fathers willing to participate in research.</a:t>
            </a:r>
          </a:p>
          <a:p>
            <a:endParaRPr lang="en-US" dirty="0" smtClean="0"/>
          </a:p>
          <a:p>
            <a:endParaRPr lang="en-US" dirty="0" smtClean="0"/>
          </a:p>
          <a:p>
            <a:r>
              <a:rPr lang="en-US" dirty="0" smtClean="0"/>
              <a:t>Source: </a:t>
            </a:r>
          </a:p>
          <a:p>
            <a:endParaRPr lang="en-US" dirty="0" smtClean="0"/>
          </a:p>
          <a:p>
            <a:r>
              <a:rPr lang="en-US" dirty="0" smtClean="0"/>
              <a:t>Healthy Teen Network. Fast facts: Unique needs of teen fathers. http://www.healthyteennetwork.org/vertical/Sites/%7BB4D0CC76-CF78-4784-BA7C-5D0436F6040C%7D/uploads/%7B831934FA-3A1B-42BB-8ED4-425528E23D5E%7D.PDF. Accessed May 20, 2010.</a:t>
            </a:r>
          </a:p>
        </p:txBody>
      </p:sp>
      <p:sp>
        <p:nvSpPr>
          <p:cNvPr id="4" name="Slide Number Placeholder 3"/>
          <p:cNvSpPr>
            <a:spLocks noGrp="1"/>
          </p:cNvSpPr>
          <p:nvPr>
            <p:ph type="sldNum" sz="quarter" idx="5"/>
          </p:nvPr>
        </p:nvSpPr>
        <p:spPr/>
        <p:txBody>
          <a:bodyPr/>
          <a:lstStyle/>
          <a:p>
            <a:pPr>
              <a:defRPr/>
            </a:pPr>
            <a:fld id="{B7FC78F6-D1E5-4CF4-B4E0-1E6341BF7CC0}" type="slidenum">
              <a:rPr lang="en-US" smtClean="0"/>
              <a:pPr>
                <a:defRPr/>
              </a:pPr>
              <a:t>32</a:t>
            </a:fld>
            <a:endParaRPr lang="en-US"/>
          </a:p>
        </p:txBody>
      </p:sp>
    </p:spTree>
    <p:extLst>
      <p:ext uri="{BB962C8B-B14F-4D97-AF65-F5344CB8AC3E}">
        <p14:creationId xmlns:p14="http://schemas.microsoft.com/office/powerpoint/2010/main" val="36449391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Healthy Teen Network</a:t>
            </a:r>
          </a:p>
          <a:p>
            <a:endParaRPr lang="en-US" dirty="0" smtClean="0"/>
          </a:p>
          <a:p>
            <a:r>
              <a:rPr lang="en-US" dirty="0" smtClean="0"/>
              <a:t>References:</a:t>
            </a:r>
          </a:p>
          <a:p>
            <a:r>
              <a:rPr lang="en-US" dirty="0" smtClean="0"/>
              <a:t>Gavin, L., et al. (2002). Young, disadvantaged fathers’ involvement with their infants: An ecological perspective. Journal of Adolescent Health, 31, 266–276.</a:t>
            </a:r>
          </a:p>
          <a:p>
            <a:r>
              <a:rPr lang="en-US" dirty="0" smtClean="0"/>
              <a:t>6 Allen, W. &amp; Doherty, W. (1996). The responsibilities of fatherhood as perceived by African American Teenage Fathers. Families in Society</a:t>
            </a:r>
            <a:endParaRPr lang="en-US" dirty="0"/>
          </a:p>
        </p:txBody>
      </p:sp>
      <p:sp>
        <p:nvSpPr>
          <p:cNvPr id="4" name="Slide Number Placeholder 3"/>
          <p:cNvSpPr>
            <a:spLocks noGrp="1"/>
          </p:cNvSpPr>
          <p:nvPr>
            <p:ph type="sldNum" sz="quarter" idx="10"/>
          </p:nvPr>
        </p:nvSpPr>
        <p:spPr/>
        <p:txBody>
          <a:bodyPr/>
          <a:lstStyle/>
          <a:p>
            <a:pPr>
              <a:defRPr/>
            </a:pPr>
            <a:fld id="{E9026D9E-679D-4C11-9B8A-B99F97112E4C}" type="slidenum">
              <a:rPr lang="en-US" smtClean="0"/>
              <a:pPr>
                <a:defRPr/>
              </a:pPr>
              <a:t>33</a:t>
            </a:fld>
            <a:endParaRPr lang="en-US"/>
          </a:p>
        </p:txBody>
      </p:sp>
    </p:spTree>
    <p:extLst>
      <p:ext uri="{BB962C8B-B14F-4D97-AF65-F5344CB8AC3E}">
        <p14:creationId xmlns:p14="http://schemas.microsoft.com/office/powerpoint/2010/main" val="7682721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 Healthy Teen Network</a:t>
            </a:r>
          </a:p>
          <a:p>
            <a:endParaRPr lang="en-US" dirty="0" smtClean="0"/>
          </a:p>
          <a:p>
            <a:r>
              <a:rPr lang="en-US" dirty="0" smtClean="0"/>
              <a:t>Reference:</a:t>
            </a:r>
          </a:p>
          <a:p>
            <a:r>
              <a:rPr lang="en-US" dirty="0" smtClean="0"/>
              <a:t>Ruiz, S. New Mexico young fathers project: involving young fathers in their children’s lives. NOAPPP Network, 23, 3 (2003)</a:t>
            </a:r>
            <a:endParaRPr lang="en-US" dirty="0"/>
          </a:p>
        </p:txBody>
      </p:sp>
      <p:sp>
        <p:nvSpPr>
          <p:cNvPr id="4" name="Slide Number Placeholder 3"/>
          <p:cNvSpPr>
            <a:spLocks noGrp="1"/>
          </p:cNvSpPr>
          <p:nvPr>
            <p:ph type="sldNum" sz="quarter" idx="10"/>
          </p:nvPr>
        </p:nvSpPr>
        <p:spPr/>
        <p:txBody>
          <a:bodyPr/>
          <a:lstStyle/>
          <a:p>
            <a:pPr>
              <a:defRPr/>
            </a:pPr>
            <a:fld id="{E9026D9E-679D-4C11-9B8A-B99F97112E4C}" type="slidenum">
              <a:rPr lang="en-US" smtClean="0"/>
              <a:pPr>
                <a:defRPr/>
              </a:pPr>
              <a:t>34</a:t>
            </a:fld>
            <a:endParaRPr lang="en-US"/>
          </a:p>
        </p:txBody>
      </p:sp>
    </p:spTree>
    <p:extLst>
      <p:ext uri="{BB962C8B-B14F-4D97-AF65-F5344CB8AC3E}">
        <p14:creationId xmlns:p14="http://schemas.microsoft.com/office/powerpoint/2010/main" val="16267573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Healthy</a:t>
            </a:r>
            <a:r>
              <a:rPr lang="en-US" baseline="0" dirty="0" smtClean="0"/>
              <a:t> Teen Network </a:t>
            </a:r>
          </a:p>
          <a:p>
            <a:endParaRPr lang="en-US" baseline="0" dirty="0" smtClean="0"/>
          </a:p>
          <a:p>
            <a:r>
              <a:rPr lang="en-US" baseline="0" dirty="0" smtClean="0"/>
              <a:t>Reference: Sanchez-Flores, H. Young male involvement in pregnancy prevention and parenting. NOAPPP Network, 23, 3 (2003)</a:t>
            </a:r>
            <a:endParaRPr lang="en-US" dirty="0"/>
          </a:p>
        </p:txBody>
      </p:sp>
      <p:sp>
        <p:nvSpPr>
          <p:cNvPr id="4" name="Slide Number Placeholder 3"/>
          <p:cNvSpPr>
            <a:spLocks noGrp="1"/>
          </p:cNvSpPr>
          <p:nvPr>
            <p:ph type="sldNum" sz="quarter" idx="10"/>
          </p:nvPr>
        </p:nvSpPr>
        <p:spPr/>
        <p:txBody>
          <a:bodyPr/>
          <a:lstStyle/>
          <a:p>
            <a:pPr>
              <a:defRPr/>
            </a:pPr>
            <a:fld id="{E9026D9E-679D-4C11-9B8A-B99F97112E4C}" type="slidenum">
              <a:rPr lang="en-US" smtClean="0"/>
              <a:pPr>
                <a:defRPr/>
              </a:pPr>
              <a:t>35</a:t>
            </a:fld>
            <a:endParaRPr lang="en-US"/>
          </a:p>
        </p:txBody>
      </p:sp>
    </p:spTree>
    <p:extLst>
      <p:ext uri="{BB962C8B-B14F-4D97-AF65-F5344CB8AC3E}">
        <p14:creationId xmlns:p14="http://schemas.microsoft.com/office/powerpoint/2010/main" val="30015344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Healthy Teen</a:t>
            </a:r>
            <a:r>
              <a:rPr lang="en-US" baseline="0" dirty="0" smtClean="0"/>
              <a:t> Network</a:t>
            </a:r>
          </a:p>
          <a:p>
            <a:endParaRPr lang="en-US" baseline="0" dirty="0" smtClean="0"/>
          </a:p>
          <a:p>
            <a:r>
              <a:rPr lang="en-US" baseline="0" dirty="0" smtClean="0"/>
              <a:t>Reference: Tift, N. Inviting young dads in. NOAPPP Network, 23, 3 (2003).</a:t>
            </a:r>
            <a:endParaRPr lang="en-US" dirty="0"/>
          </a:p>
        </p:txBody>
      </p:sp>
      <p:sp>
        <p:nvSpPr>
          <p:cNvPr id="4" name="Slide Number Placeholder 3"/>
          <p:cNvSpPr>
            <a:spLocks noGrp="1"/>
          </p:cNvSpPr>
          <p:nvPr>
            <p:ph type="sldNum" sz="quarter" idx="10"/>
          </p:nvPr>
        </p:nvSpPr>
        <p:spPr/>
        <p:txBody>
          <a:bodyPr/>
          <a:lstStyle/>
          <a:p>
            <a:pPr>
              <a:defRPr/>
            </a:pPr>
            <a:fld id="{E9026D9E-679D-4C11-9B8A-B99F97112E4C}" type="slidenum">
              <a:rPr lang="en-US" smtClean="0"/>
              <a:pPr>
                <a:defRPr/>
              </a:pPr>
              <a:t>36</a:t>
            </a:fld>
            <a:endParaRPr lang="en-US"/>
          </a:p>
        </p:txBody>
      </p:sp>
    </p:spTree>
    <p:extLst>
      <p:ext uri="{BB962C8B-B14F-4D97-AF65-F5344CB8AC3E}">
        <p14:creationId xmlns:p14="http://schemas.microsoft.com/office/powerpoint/2010/main" val="23547179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10000"/>
          </a:bodyPr>
          <a:lstStyle/>
          <a:p>
            <a:pPr marL="342900" indent="-342900">
              <a:lnSpc>
                <a:spcPct val="115000"/>
              </a:lnSpc>
              <a:spcBef>
                <a:spcPts val="0"/>
              </a:spcBef>
              <a:spcAft>
                <a:spcPts val="1000"/>
              </a:spcAft>
              <a:buFont typeface="Symbol"/>
              <a:buNone/>
              <a:defRPr/>
            </a:pPr>
            <a:r>
              <a:rPr lang="en-US" dirty="0" smtClean="0"/>
              <a:t>Society for Adolescent Health and Medicine (SAHM) </a:t>
            </a:r>
            <a:r>
              <a:rPr lang="en-US" dirty="0" smtClean="0">
                <a:ea typeface="Calibri"/>
                <a:cs typeface="Times New Roman"/>
              </a:rPr>
              <a:t>Position Paper on Reproductive Health Care for Adolescents (1991) includes a statement on Care of the Pregnant Teen</a:t>
            </a:r>
          </a:p>
          <a:p>
            <a:pPr marL="0" lvl="1">
              <a:buFontTx/>
              <a:buChar char="•"/>
              <a:defRPr/>
            </a:pPr>
            <a:endParaRPr lang="en-US" dirty="0" smtClean="0"/>
          </a:p>
          <a:p>
            <a:pPr marL="0" lvl="1">
              <a:buFontTx/>
              <a:buChar char="•"/>
              <a:defRPr/>
            </a:pPr>
            <a:r>
              <a:rPr lang="en-US" dirty="0" smtClean="0"/>
              <a:t> </a:t>
            </a:r>
            <a:r>
              <a:rPr lang="en-US" dirty="0" smtClean="0">
                <a:ea typeface="Calibri"/>
                <a:cs typeface="Times New Roman"/>
              </a:rPr>
              <a:t>“The teenager who elects to continue to term deserves comprehensive, age-appropriate, multidisciplinary prenatal care.”</a:t>
            </a:r>
          </a:p>
          <a:p>
            <a:pPr marL="457200" lvl="2">
              <a:buFont typeface="Courier New" pitchFamily="49" charset="0"/>
              <a:buChar char="o"/>
              <a:defRPr/>
            </a:pPr>
            <a:r>
              <a:rPr lang="en-US" dirty="0" smtClean="0">
                <a:ea typeface="Calibri"/>
                <a:cs typeface="Times New Roman"/>
              </a:rPr>
              <a:t> In general, teens who receive good prenatal care and support can have good obstetric outcomes and postpartum contraceptive compliance.</a:t>
            </a:r>
          </a:p>
          <a:p>
            <a:pPr marL="0" lvl="1">
              <a:buFontTx/>
              <a:buChar char="•"/>
              <a:defRPr/>
            </a:pPr>
            <a:endParaRPr lang="en-US" dirty="0" smtClean="0"/>
          </a:p>
          <a:p>
            <a:pPr marL="0" lvl="1">
              <a:buFontTx/>
              <a:buChar char="•"/>
              <a:defRPr/>
            </a:pPr>
            <a:r>
              <a:rPr lang="en-US" dirty="0" smtClean="0"/>
              <a:t> </a:t>
            </a:r>
            <a:r>
              <a:rPr lang="en-US" dirty="0" smtClean="0">
                <a:ea typeface="Calibri"/>
                <a:cs typeface="Times New Roman"/>
              </a:rPr>
              <a:t>“Ideally, one health care provider should provide continuity of care throughout the pregnancy as a member of a multidisciplinary team which can include nutrition, education, job training, nursing, social work, medicine and obstetrics.”</a:t>
            </a:r>
          </a:p>
          <a:p>
            <a:pPr marL="0" lvl="1">
              <a:buFontTx/>
              <a:buChar char="•"/>
              <a:defRPr/>
            </a:pPr>
            <a:endParaRPr lang="en-US" dirty="0" smtClean="0"/>
          </a:p>
          <a:p>
            <a:pPr marL="0" lvl="1">
              <a:buFontTx/>
              <a:buChar char="•"/>
              <a:defRPr/>
            </a:pPr>
            <a:r>
              <a:rPr lang="en-US" dirty="0" smtClean="0"/>
              <a:t> </a:t>
            </a:r>
            <a:r>
              <a:rPr lang="en-US" dirty="0" smtClean="0">
                <a:ea typeface="Calibri"/>
                <a:cs typeface="Times New Roman"/>
              </a:rPr>
              <a:t>“Education programs optimally include [other] family members as well as fathers of the babies and interventions are targeted with consideration of ethnic diversity.”</a:t>
            </a:r>
          </a:p>
          <a:p>
            <a:pPr>
              <a:defRPr/>
            </a:pPr>
            <a:endParaRPr lang="en-US" dirty="0" smtClean="0"/>
          </a:p>
          <a:p>
            <a:pPr>
              <a:defRPr/>
            </a:pPr>
            <a:endParaRPr lang="en-US" dirty="0" smtClean="0"/>
          </a:p>
          <a:p>
            <a:pPr>
              <a:defRPr/>
            </a:pPr>
            <a:r>
              <a:rPr lang="en-US" dirty="0" smtClean="0"/>
              <a:t>Source:</a:t>
            </a:r>
          </a:p>
          <a:p>
            <a:pPr>
              <a:defRPr/>
            </a:pPr>
            <a:endParaRPr lang="en-US" dirty="0" smtClean="0"/>
          </a:p>
          <a:p>
            <a:pPr>
              <a:defRPr/>
            </a:pPr>
            <a:r>
              <a:rPr lang="en-US" dirty="0" smtClean="0"/>
              <a:t>Society for Adolescent Health and Medicine. Position Paper: Reproductive Health Care for Adolescents. 1991.</a:t>
            </a:r>
          </a:p>
          <a:p>
            <a:pPr>
              <a:defRPr/>
            </a:pPr>
            <a:endParaRPr lang="en-US" dirty="0" smtClean="0"/>
          </a:p>
          <a:p>
            <a:pPr>
              <a:defRPr/>
            </a:pPr>
            <a:endParaRPr lang="en-US" dirty="0"/>
          </a:p>
        </p:txBody>
      </p:sp>
      <p:sp>
        <p:nvSpPr>
          <p:cNvPr id="4" name="Slide Number Placeholder 3"/>
          <p:cNvSpPr>
            <a:spLocks noGrp="1"/>
          </p:cNvSpPr>
          <p:nvPr>
            <p:ph type="sldNum" sz="quarter" idx="5"/>
          </p:nvPr>
        </p:nvSpPr>
        <p:spPr/>
        <p:txBody>
          <a:bodyPr/>
          <a:lstStyle/>
          <a:p>
            <a:pPr>
              <a:defRPr/>
            </a:pPr>
            <a:fld id="{290A4430-BD10-4227-8785-E02B47957911}" type="slidenum">
              <a:rPr lang="en-US" smtClean="0"/>
              <a:pPr>
                <a:defRPr/>
              </a:pPr>
              <a:t>37</a:t>
            </a:fld>
            <a:endParaRPr lang="en-US"/>
          </a:p>
        </p:txBody>
      </p:sp>
    </p:spTree>
    <p:extLst>
      <p:ext uri="{BB962C8B-B14F-4D97-AF65-F5344CB8AC3E}">
        <p14:creationId xmlns:p14="http://schemas.microsoft.com/office/powerpoint/2010/main" val="41160205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p:txBody>
          <a:bodyPr/>
          <a:lstStyle/>
          <a:p>
            <a:pPr>
              <a:defRPr/>
            </a:pPr>
            <a:r>
              <a:rPr lang="en-US"/>
              <a:t>PRCH © 2005</a:t>
            </a:r>
          </a:p>
        </p:txBody>
      </p:sp>
      <p:sp>
        <p:nvSpPr>
          <p:cNvPr id="1515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155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dirty="0" smtClean="0"/>
          </a:p>
        </p:txBody>
      </p:sp>
    </p:spTree>
    <p:extLst>
      <p:ext uri="{BB962C8B-B14F-4D97-AF65-F5344CB8AC3E}">
        <p14:creationId xmlns:p14="http://schemas.microsoft.com/office/powerpoint/2010/main" val="5320395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p:spPr>
      </p:sp>
      <p:sp>
        <p:nvSpPr>
          <p:cNvPr id="1525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While family support can be essential to young mothers, in most states adolescents do not need parental consent to receive prenatal care. All minors can receive confidential services at sites funded by federal title X.</a:t>
            </a:r>
          </a:p>
          <a:p>
            <a:endParaRPr lang="en-US" dirty="0" smtClean="0"/>
          </a:p>
          <a:p>
            <a:r>
              <a:rPr lang="en-US" dirty="0" smtClean="0">
                <a:hlinkClick r:id="rId3"/>
              </a:rPr>
              <a:t>http://www.guttmacher.org/statecenter/spibs/spib_MAPC.pdf</a:t>
            </a:r>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8EEDF9C1-8ABB-4BE9-8684-6CB0E4F68694}" type="slidenum">
              <a:rPr lang="en-US" smtClean="0"/>
              <a:pPr>
                <a:defRPr/>
              </a:pPr>
              <a:t>39</a:t>
            </a:fld>
            <a:endParaRPr lang="en-US"/>
          </a:p>
        </p:txBody>
      </p:sp>
    </p:spTree>
    <p:extLst>
      <p:ext uri="{BB962C8B-B14F-4D97-AF65-F5344CB8AC3E}">
        <p14:creationId xmlns:p14="http://schemas.microsoft.com/office/powerpoint/2010/main" val="21901954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Also note that poverty may complicate nutritional issues for pregnant teens. This is another reason to refer pregnant teens to programs like the Special Supplemental Nutrition Program for Women, Infants, and Children, better known as the WIC Program. WIC provides food assistance for mothers and children. It safeguards the health of low-income women, infants, and children up to age 5 who are at nutritional risk by providing nutritious foods to supplement diets, information on healthy eating, and referrals to health care.</a:t>
            </a:r>
          </a:p>
          <a:p>
            <a:endParaRPr lang="en-US" dirty="0" smtClean="0"/>
          </a:p>
          <a:p>
            <a:endParaRPr lang="en-US" dirty="0" smtClean="0"/>
          </a:p>
          <a:p>
            <a:r>
              <a:rPr lang="en-US" dirty="0" smtClean="0"/>
              <a:t>Sources:</a:t>
            </a:r>
          </a:p>
          <a:p>
            <a:endParaRPr lang="en-US" dirty="0" smtClean="0"/>
          </a:p>
          <a:p>
            <a:r>
              <a:rPr lang="en-US" dirty="0" smtClean="0"/>
              <a:t>American Dietetic Association. Position of the American Dietetic Association: nutrition care for pregnant adolescents. </a:t>
            </a:r>
            <a:r>
              <a:rPr lang="en-US" i="1" dirty="0" smtClean="0"/>
              <a:t>J Am Diet Assn.</a:t>
            </a:r>
            <a:r>
              <a:rPr lang="en-US" dirty="0" smtClean="0"/>
              <a:t> 1994;94(4):449.</a:t>
            </a:r>
          </a:p>
          <a:p>
            <a:endParaRPr lang="en-US" dirty="0" smtClean="0"/>
          </a:p>
          <a:p>
            <a:r>
              <a:rPr lang="en-US" dirty="0" smtClean="0"/>
              <a:t>U.S. Department of Agriculture, Food and Nutrition Service. About WIC. http://</a:t>
            </a:r>
            <a:r>
              <a:rPr lang="en-US" dirty="0" err="1" smtClean="0"/>
              <a:t>www.commodityfood.usda.gov</a:t>
            </a:r>
            <a:r>
              <a:rPr lang="en-US" dirty="0" smtClean="0"/>
              <a:t>/</a:t>
            </a:r>
            <a:r>
              <a:rPr lang="en-US" dirty="0" err="1" smtClean="0"/>
              <a:t>wic</a:t>
            </a:r>
            <a:r>
              <a:rPr lang="en-US" dirty="0" smtClean="0"/>
              <a:t>/</a:t>
            </a:r>
            <a:r>
              <a:rPr lang="en-US" dirty="0" err="1" smtClean="0"/>
              <a:t>aboutwic</a:t>
            </a:r>
            <a:r>
              <a:rPr lang="en-US" dirty="0" smtClean="0"/>
              <a:t>/. Accessed July 30, 2010. </a:t>
            </a:r>
          </a:p>
        </p:txBody>
      </p:sp>
      <p:sp>
        <p:nvSpPr>
          <p:cNvPr id="4" name="Slide Number Placeholder 3"/>
          <p:cNvSpPr>
            <a:spLocks noGrp="1"/>
          </p:cNvSpPr>
          <p:nvPr>
            <p:ph type="sldNum" sz="quarter" idx="5"/>
          </p:nvPr>
        </p:nvSpPr>
        <p:spPr/>
        <p:txBody>
          <a:bodyPr/>
          <a:lstStyle/>
          <a:p>
            <a:pPr>
              <a:defRPr/>
            </a:pPr>
            <a:fld id="{FD1E053E-EEA4-4172-AEE1-0267FDD3C5EE}" type="slidenum">
              <a:rPr lang="en-US" smtClean="0"/>
              <a:pPr>
                <a:defRPr/>
              </a:pPr>
              <a:t>40</a:t>
            </a:fld>
            <a:endParaRPr lang="en-US"/>
          </a:p>
        </p:txBody>
      </p:sp>
    </p:spTree>
    <p:extLst>
      <p:ext uri="{BB962C8B-B14F-4D97-AF65-F5344CB8AC3E}">
        <p14:creationId xmlns:p14="http://schemas.microsoft.com/office/powerpoint/2010/main" val="1478195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Placeholder 2"/>
          <p:cNvSpPr>
            <a:spLocks noGrp="1" noRot="1" noChangeAspect="1" noChangeArrowheads="1" noTextEdit="1"/>
          </p:cNvSpPr>
          <p:nvPr>
            <p:ph type="sldImg"/>
          </p:nvPr>
        </p:nvSpPr>
        <p:spPr>
          <a:ln/>
        </p:spPr>
      </p:sp>
      <p:sp>
        <p:nvSpPr>
          <p:cNvPr id="137219" name="Placeholder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fontScale="92500" lnSpcReduction="20000"/>
          </a:bodyPr>
          <a:lstStyle/>
          <a:p>
            <a:pPr>
              <a:buFontTx/>
              <a:buNone/>
            </a:pPr>
            <a:r>
              <a:rPr lang="en-US" altLang="en-US" dirty="0" smtClean="0">
                <a:latin typeface="Arial" panose="020B0604020202020204" pitchFamily="34" charset="0"/>
              </a:rPr>
              <a:t>https://guttmacher.org/media/nr/2014/05/05/index.html</a:t>
            </a:r>
          </a:p>
          <a:p>
            <a:r>
              <a:rPr lang="en-US" altLang="en-US" dirty="0" smtClean="0">
                <a:latin typeface="Arial" panose="020B0604020202020204" pitchFamily="34" charset="0"/>
              </a:rPr>
              <a:t>http://www.guttmacher.org/pubs/USTPtrends10.pdf</a:t>
            </a:r>
          </a:p>
          <a:p>
            <a:pPr>
              <a:buFontTx/>
              <a:buChar char="•"/>
            </a:pPr>
            <a:endParaRPr lang="en-US" altLang="en-US" dirty="0" smtClean="0">
              <a:latin typeface="Arial" panose="020B0604020202020204" pitchFamily="34" charset="0"/>
            </a:endParaRPr>
          </a:p>
          <a:p>
            <a:pPr>
              <a:buFontTx/>
              <a:buChar char="•"/>
            </a:pPr>
            <a:r>
              <a:rPr lang="en-US" altLang="en-US" dirty="0" smtClean="0">
                <a:latin typeface="Arial" panose="020B0604020202020204" pitchFamily="34" charset="0"/>
              </a:rPr>
              <a:t> Overall pregnancy, birth and abortion rates for 15–19 year olds are declining</a:t>
            </a:r>
          </a:p>
          <a:p>
            <a:pPr>
              <a:buFontTx/>
              <a:buChar char="•"/>
            </a:pPr>
            <a:r>
              <a:rPr lang="en-US" sz="1200" b="0" i="0" kern="1200" dirty="0" smtClean="0">
                <a:solidFill>
                  <a:schemeClr val="tx1"/>
                </a:solidFill>
                <a:effectLst/>
                <a:latin typeface="Arial" charset="0"/>
                <a:ea typeface="MS PGothic" panose="020B0600070205080204" pitchFamily="34" charset="-128"/>
                <a:cs typeface="ＭＳ Ｐゴシック" charset="-128"/>
              </a:rPr>
              <a:t> In 2010, some 614,000 pregnancies occurred among teenage women aged 15–19, for a rate of 57.4 pregnancies per 1,000 women that age. This marks a 51% decline from the 1990 peak, and a 15% decline in just two years, from 67.8 in 2008</a:t>
            </a:r>
            <a:endParaRPr lang="en-US" altLang="en-US" sz="1200" b="0" i="0" kern="1200" dirty="0" smtClean="0">
              <a:solidFill>
                <a:schemeClr val="tx1"/>
              </a:solidFill>
              <a:effectLst/>
              <a:latin typeface="Arial" charset="0"/>
              <a:ea typeface="MS PGothic" panose="020B0600070205080204" pitchFamily="34" charset="-128"/>
            </a:endParaRPr>
          </a:p>
          <a:p>
            <a:pPr>
              <a:buFontTx/>
              <a:buChar char="•"/>
            </a:pPr>
            <a:r>
              <a:rPr lang="en-US" sz="1200" b="0" i="0" kern="1200" dirty="0" smtClean="0">
                <a:solidFill>
                  <a:schemeClr val="tx1"/>
                </a:solidFill>
                <a:effectLst/>
                <a:latin typeface="Arial" charset="0"/>
                <a:ea typeface="MS PGothic" panose="020B0600070205080204" pitchFamily="34" charset="-128"/>
                <a:cs typeface="ＭＳ Ｐゴシック" charset="-128"/>
              </a:rPr>
              <a:t> While there was a substantial drop in the pregnancy rate for 15–17-year-olds and 18–19-year-olds between 2008 and 2010, pregnancies among 18–19-year-olds constituted the majority (69%) of teen pregnancies. During this same time period, increasing proportions of 18–19-year-olds reported having ever had sex, yet fewer of them became pregnant. The likely reason is improved contraceptive use and use of more effective methods.</a:t>
            </a:r>
          </a:p>
          <a:p>
            <a:pPr>
              <a:buFontTx/>
              <a:buChar char="•"/>
            </a:pPr>
            <a:r>
              <a:rPr lang="en-US" sz="1200" b="0" i="0" kern="1200" dirty="0" smtClean="0">
                <a:solidFill>
                  <a:schemeClr val="tx1"/>
                </a:solidFill>
                <a:effectLst/>
                <a:latin typeface="Arial" charset="0"/>
                <a:ea typeface="MS PGothic" panose="020B0600070205080204" pitchFamily="34" charset="-128"/>
                <a:cs typeface="ＭＳ Ｐゴシック" charset="-128"/>
              </a:rPr>
              <a:t> The study also found dramatic declines in teen pregnancy rates among all racial and ethnic groups. </a:t>
            </a:r>
          </a:p>
          <a:p>
            <a:pPr>
              <a:buFontTx/>
              <a:buChar char="•"/>
            </a:pPr>
            <a:r>
              <a:rPr lang="en-US" sz="1200" b="0" i="0" kern="1200" dirty="0" smtClean="0">
                <a:solidFill>
                  <a:schemeClr val="tx1"/>
                </a:solidFill>
                <a:effectLst/>
                <a:latin typeface="Arial" charset="0"/>
                <a:ea typeface="MS PGothic" panose="020B0600070205080204" pitchFamily="34" charset="-128"/>
                <a:cs typeface="ＭＳ Ｐゴシック" charset="-128"/>
              </a:rPr>
              <a:t> However, wide disparities persist, and rates among both black and Hispanic teens remain twice as high as the rate for non-Hispanic white teens.</a:t>
            </a:r>
          </a:p>
          <a:p>
            <a:pPr>
              <a:buFontTx/>
              <a:buChar char="•"/>
            </a:pPr>
            <a:r>
              <a:rPr lang="en-US" sz="1200" b="0" i="0" kern="1200" dirty="0" smtClean="0">
                <a:solidFill>
                  <a:schemeClr val="tx1"/>
                </a:solidFill>
                <a:effectLst/>
                <a:latin typeface="Arial" charset="0"/>
                <a:ea typeface="MS PGothic" panose="020B0600070205080204" pitchFamily="34" charset="-128"/>
                <a:cs typeface="ＭＳ Ｐゴシック" charset="-128"/>
              </a:rPr>
              <a:t> Teen pregnancy rates declined in all 50 states between 2008 and 2010. Yet even with ongoing declines, substantial disparities remain between states. In 2010, New Mexico had the highest teenage pregnancy rate (80 per 1,000), followed by Mississippi (76), Texas (73), Arkansas (73), Louisiana (69) and Oklahoma (69). The lowest rates were in New Hampshire (28 per 1,000), Vermont (32), Minnesota (36), Massachusetts (37) and Maine (37). The authors suggest that the demographic characteristics of states’ populations, the availability of comprehensive sex education, knowledge about and availability of contraceptive services and cultural attitudes toward sexual behavior and early childbearing likely play a role in these variations.</a:t>
            </a:r>
            <a:endParaRPr lang="en-US" altLang="en-US" dirty="0" smtClean="0">
              <a:latin typeface="Arial" panose="020B0604020202020204" pitchFamily="34" charset="0"/>
            </a:endParaRPr>
          </a:p>
        </p:txBody>
      </p:sp>
    </p:spTree>
    <p:extLst>
      <p:ext uri="{BB962C8B-B14F-4D97-AF65-F5344CB8AC3E}">
        <p14:creationId xmlns:p14="http://schemas.microsoft.com/office/powerpoint/2010/main" val="5987282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p:spPr>
      </p:sp>
      <p:sp>
        <p:nvSpPr>
          <p:cNvPr id="1546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Source:</a:t>
            </a:r>
          </a:p>
          <a:p>
            <a:endParaRPr lang="en-US" smtClean="0"/>
          </a:p>
          <a:p>
            <a:r>
              <a:rPr lang="en-US" smtClean="0"/>
              <a:t>American Dietetic Association. Position of the American Dietetic Association: nutrition care for pregnant adolescents. </a:t>
            </a:r>
            <a:r>
              <a:rPr lang="en-US" i="1" smtClean="0"/>
              <a:t>J Am Diet Assn.</a:t>
            </a:r>
            <a:r>
              <a:rPr lang="en-US" smtClean="0"/>
              <a:t> 1994;94(4):449.</a:t>
            </a:r>
          </a:p>
          <a:p>
            <a:endParaRPr lang="en-US" smtClean="0"/>
          </a:p>
        </p:txBody>
      </p:sp>
      <p:sp>
        <p:nvSpPr>
          <p:cNvPr id="4" name="Slide Number Placeholder 3"/>
          <p:cNvSpPr>
            <a:spLocks noGrp="1"/>
          </p:cNvSpPr>
          <p:nvPr>
            <p:ph type="sldNum" sz="quarter" idx="5"/>
          </p:nvPr>
        </p:nvSpPr>
        <p:spPr/>
        <p:txBody>
          <a:bodyPr/>
          <a:lstStyle/>
          <a:p>
            <a:pPr>
              <a:defRPr/>
            </a:pPr>
            <a:fld id="{8C53F8DF-C9CF-41D4-9B94-890B93A6ED57}" type="slidenum">
              <a:rPr lang="en-US" smtClean="0"/>
              <a:pPr>
                <a:defRPr/>
              </a:pPr>
              <a:t>41</a:t>
            </a:fld>
            <a:endParaRPr lang="en-US"/>
          </a:p>
        </p:txBody>
      </p:sp>
    </p:spTree>
    <p:extLst>
      <p:ext uri="{BB962C8B-B14F-4D97-AF65-F5344CB8AC3E}">
        <p14:creationId xmlns:p14="http://schemas.microsoft.com/office/powerpoint/2010/main" val="31592871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p:spPr>
      </p:sp>
      <p:sp>
        <p:nvSpPr>
          <p:cNvPr id="155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a:p>
            <a:r>
              <a:rPr lang="en-US" dirty="0" smtClean="0"/>
              <a:t>Source:</a:t>
            </a:r>
          </a:p>
          <a:p>
            <a:endParaRPr lang="en-US" dirty="0" smtClean="0"/>
          </a:p>
          <a:p>
            <a:r>
              <a:rPr lang="en-US" dirty="0" smtClean="0"/>
              <a:t>Cooley ML, Unger DG. The role of family support in determining developmental outcomes in children of teen mothers. </a:t>
            </a:r>
            <a:r>
              <a:rPr lang="en-US" i="1" dirty="0" smtClean="0"/>
              <a:t>Child Psychiatry Hum Dev.</a:t>
            </a:r>
            <a:r>
              <a:rPr lang="en-US" dirty="0" smtClean="0"/>
              <a:t> 1991;21:217–234.</a:t>
            </a:r>
          </a:p>
          <a:p>
            <a:endParaRPr lang="en-US" dirty="0" smtClean="0"/>
          </a:p>
        </p:txBody>
      </p:sp>
      <p:sp>
        <p:nvSpPr>
          <p:cNvPr id="4" name="Slide Number Placeholder 3"/>
          <p:cNvSpPr>
            <a:spLocks noGrp="1"/>
          </p:cNvSpPr>
          <p:nvPr>
            <p:ph type="sldNum" sz="quarter" idx="5"/>
          </p:nvPr>
        </p:nvSpPr>
        <p:spPr/>
        <p:txBody>
          <a:bodyPr/>
          <a:lstStyle/>
          <a:p>
            <a:pPr>
              <a:defRPr/>
            </a:pPr>
            <a:fld id="{699BF6E8-FF05-452B-86AB-C9DDE50A6158}" type="slidenum">
              <a:rPr lang="en-US" smtClean="0"/>
              <a:pPr>
                <a:defRPr/>
              </a:pPr>
              <a:t>42</a:t>
            </a:fld>
            <a:endParaRPr lang="en-US"/>
          </a:p>
        </p:txBody>
      </p:sp>
    </p:spTree>
    <p:extLst>
      <p:ext uri="{BB962C8B-B14F-4D97-AF65-F5344CB8AC3E}">
        <p14:creationId xmlns:p14="http://schemas.microsoft.com/office/powerpoint/2010/main" val="38970207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p:spPr>
      </p:sp>
      <p:sp>
        <p:nvSpPr>
          <p:cNvPr id="1566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New ACOG Guidelines recommend beginning Pap testing at age 21. For most adolescents, a Pap will not be necessary. For older pregnant patients, Pap tests should be performed if the patient has not had a Pap in the previous year.</a:t>
            </a:r>
          </a:p>
          <a:p>
            <a:endParaRPr lang="en-US" dirty="0" smtClean="0"/>
          </a:p>
          <a:p>
            <a:r>
              <a:rPr lang="en-US" dirty="0" smtClean="0"/>
              <a:t>Sources: </a:t>
            </a:r>
          </a:p>
          <a:p>
            <a:endParaRPr lang="en-US" dirty="0" smtClean="0"/>
          </a:p>
          <a:p>
            <a:r>
              <a:rPr lang="en-US" dirty="0" smtClean="0"/>
              <a:t>Centers for Disease Control and Prevention. Sexually transmitted diseases treatment guidelines 2006. Special populations. Pregnant women.</a:t>
            </a:r>
          </a:p>
          <a:p>
            <a:r>
              <a:rPr lang="en-US" dirty="0" smtClean="0"/>
              <a:t>http://</a:t>
            </a:r>
            <a:r>
              <a:rPr lang="en-US" dirty="0" err="1" smtClean="0"/>
              <a:t>www.cdc.gov</a:t>
            </a:r>
            <a:r>
              <a:rPr lang="en-US" dirty="0" smtClean="0"/>
              <a:t>/</a:t>
            </a:r>
            <a:r>
              <a:rPr lang="en-US" dirty="0" err="1" smtClean="0"/>
              <a:t>std</a:t>
            </a:r>
            <a:r>
              <a:rPr lang="en-US" dirty="0" smtClean="0"/>
              <a:t>/treatment/2006/specialpops.htm#specialpops1. Accessed on September 27, 2010.</a:t>
            </a:r>
          </a:p>
          <a:p>
            <a:endParaRPr lang="en-US" dirty="0" smtClean="0"/>
          </a:p>
          <a:p>
            <a:r>
              <a:rPr lang="en-US" dirty="0" smtClean="0"/>
              <a:t>ACOG practice bulletin 109: cervical cytology screening. </a:t>
            </a:r>
            <a:r>
              <a:rPr lang="en-US" i="1" dirty="0" err="1" smtClean="0"/>
              <a:t>Obstet</a:t>
            </a:r>
            <a:r>
              <a:rPr lang="en-US" i="1" dirty="0" smtClean="0"/>
              <a:t> Gynecol.</a:t>
            </a:r>
            <a:r>
              <a:rPr lang="en-US" dirty="0" smtClean="0"/>
              <a:t> 2009;114(6):1409–1420.</a:t>
            </a:r>
          </a:p>
        </p:txBody>
      </p:sp>
      <p:sp>
        <p:nvSpPr>
          <p:cNvPr id="4" name="Slide Number Placeholder 3"/>
          <p:cNvSpPr>
            <a:spLocks noGrp="1"/>
          </p:cNvSpPr>
          <p:nvPr>
            <p:ph type="sldNum" sz="quarter" idx="5"/>
          </p:nvPr>
        </p:nvSpPr>
        <p:spPr/>
        <p:txBody>
          <a:bodyPr/>
          <a:lstStyle/>
          <a:p>
            <a:pPr>
              <a:defRPr/>
            </a:pPr>
            <a:fld id="{CC80B717-60E7-406C-AF14-1B4E25227BD7}" type="slidenum">
              <a:rPr lang="en-US" smtClean="0"/>
              <a:pPr>
                <a:defRPr/>
              </a:pPr>
              <a:t>43</a:t>
            </a:fld>
            <a:endParaRPr lang="en-US"/>
          </a:p>
        </p:txBody>
      </p:sp>
    </p:spTree>
    <p:extLst>
      <p:ext uri="{BB962C8B-B14F-4D97-AF65-F5344CB8AC3E}">
        <p14:creationId xmlns:p14="http://schemas.microsoft.com/office/powerpoint/2010/main" val="30399944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p:spPr>
      </p:sp>
      <p:sp>
        <p:nvSpPr>
          <p:cNvPr id="1576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HIV, syphilis, and hepatitis B screenings are recommended for all pregnant women. Later testing may be necessary for women at high risk or who were not screened early in pregnancy. Hepatitis C screening is only necessary for high-risk patients.</a:t>
            </a:r>
          </a:p>
          <a:p>
            <a:endParaRPr lang="en-US" dirty="0" smtClean="0"/>
          </a:p>
          <a:p>
            <a:endParaRPr lang="en-US" dirty="0" smtClean="0"/>
          </a:p>
          <a:p>
            <a:r>
              <a:rPr lang="en-US" dirty="0" smtClean="0"/>
              <a:t>Source:</a:t>
            </a:r>
          </a:p>
          <a:p>
            <a:endParaRPr lang="en-US" dirty="0" smtClean="0"/>
          </a:p>
          <a:p>
            <a:r>
              <a:rPr lang="en-US" dirty="0" smtClean="0"/>
              <a:t>Centers for Disease Control and Prevention. Sexually transmitted diseases treatment guidelines 2006. Special populations. Pregnant women.</a:t>
            </a:r>
          </a:p>
          <a:p>
            <a:r>
              <a:rPr lang="en-US" dirty="0" smtClean="0"/>
              <a:t>http://</a:t>
            </a:r>
            <a:r>
              <a:rPr lang="en-US" dirty="0" err="1" smtClean="0"/>
              <a:t>www.cdc.gov</a:t>
            </a:r>
            <a:r>
              <a:rPr lang="en-US" dirty="0" smtClean="0"/>
              <a:t>/</a:t>
            </a:r>
            <a:r>
              <a:rPr lang="en-US" dirty="0" err="1" smtClean="0"/>
              <a:t>std</a:t>
            </a:r>
            <a:r>
              <a:rPr lang="en-US" dirty="0" smtClean="0"/>
              <a:t>/treatment/2006/specialpops.htm#specialpops1. Accessed on September 27, 2010.</a:t>
            </a:r>
          </a:p>
          <a:p>
            <a:endParaRPr lang="en-US" dirty="0" smtClean="0"/>
          </a:p>
        </p:txBody>
      </p:sp>
      <p:sp>
        <p:nvSpPr>
          <p:cNvPr id="4" name="Slide Number Placeholder 3"/>
          <p:cNvSpPr>
            <a:spLocks noGrp="1"/>
          </p:cNvSpPr>
          <p:nvPr>
            <p:ph type="sldNum" sz="quarter" idx="5"/>
          </p:nvPr>
        </p:nvSpPr>
        <p:spPr/>
        <p:txBody>
          <a:bodyPr/>
          <a:lstStyle/>
          <a:p>
            <a:pPr>
              <a:defRPr/>
            </a:pPr>
            <a:fld id="{55612988-DBEB-4B62-9AB3-090C27428B06}" type="slidenum">
              <a:rPr lang="en-US" smtClean="0"/>
              <a:pPr>
                <a:defRPr/>
              </a:pPr>
              <a:t>44</a:t>
            </a:fld>
            <a:endParaRPr lang="en-US"/>
          </a:p>
        </p:txBody>
      </p:sp>
    </p:spTree>
    <p:extLst>
      <p:ext uri="{BB962C8B-B14F-4D97-AF65-F5344CB8AC3E}">
        <p14:creationId xmlns:p14="http://schemas.microsoft.com/office/powerpoint/2010/main" val="22838283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p:txBody>
          <a:bodyPr/>
          <a:lstStyle/>
          <a:p>
            <a:pPr>
              <a:defRPr/>
            </a:pPr>
            <a:r>
              <a:rPr lang="en-US"/>
              <a:t>PRCH © 2005</a:t>
            </a:r>
          </a:p>
        </p:txBody>
      </p:sp>
      <p:sp>
        <p:nvSpPr>
          <p:cNvPr id="1587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872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22407662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p:spPr>
      </p:sp>
      <p:sp>
        <p:nvSpPr>
          <p:cNvPr id="1597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751DF57A-CA9F-4993-8D1E-6760B66A75AD}" type="slidenum">
              <a:rPr lang="en-US" smtClean="0"/>
              <a:pPr>
                <a:defRPr/>
              </a:pPr>
              <a:t>46</a:t>
            </a:fld>
            <a:endParaRPr lang="en-US"/>
          </a:p>
        </p:txBody>
      </p:sp>
    </p:spTree>
    <p:extLst>
      <p:ext uri="{BB962C8B-B14F-4D97-AF65-F5344CB8AC3E}">
        <p14:creationId xmlns:p14="http://schemas.microsoft.com/office/powerpoint/2010/main" val="4020647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p:spPr>
      </p:sp>
      <p:sp>
        <p:nvSpPr>
          <p:cNvPr id="160771" name="Notes Placeholder 2"/>
          <p:cNvSpPr>
            <a:spLocks noGrp="1"/>
          </p:cNvSpPr>
          <p:nvPr>
            <p:ph type="body" idx="1"/>
          </p:nvPr>
        </p:nvSpPr>
        <p:spPr bwMode="auto">
          <a:noFill/>
        </p:spPr>
        <p:txBody>
          <a:bodyPr wrap="square" numCol="1" anchor="t" anchorCtr="0" compatLnSpc="1">
            <a:prstTxWarp prst="textNoShape">
              <a:avLst/>
            </a:prstTxWarp>
            <a:normAutofit fontScale="77500" lnSpcReduction="20000"/>
          </a:bodyPr>
          <a:lstStyle/>
          <a:p>
            <a:r>
              <a:rPr lang="en-US" dirty="0" smtClean="0"/>
              <a:t>AAP Statement on Caring for Teenage Parents and Their Children:</a:t>
            </a:r>
          </a:p>
          <a:p>
            <a:endParaRPr lang="en-US" dirty="0" smtClean="0"/>
          </a:p>
          <a:p>
            <a:pPr>
              <a:buFontTx/>
              <a:buChar char="•"/>
            </a:pPr>
            <a:r>
              <a:rPr lang="en-US" dirty="0" smtClean="0"/>
              <a:t> Provide a medical home for teenage parents and their children, and help them gain access to needed services</a:t>
            </a:r>
          </a:p>
          <a:p>
            <a:pPr>
              <a:buFontTx/>
              <a:buChar char="•"/>
            </a:pPr>
            <a:endParaRPr lang="en-US" dirty="0" smtClean="0"/>
          </a:p>
          <a:p>
            <a:pPr>
              <a:buFontTx/>
              <a:buChar char="•"/>
            </a:pPr>
            <a:r>
              <a:rPr lang="en-US" dirty="0" smtClean="0"/>
              <a:t> Address the development of both infant and the adolescent parent, particularly with anticipatory guidance, early childhood education, teaching of basic caregiving and breast-feeding skills, and contraceptive counseling</a:t>
            </a:r>
          </a:p>
          <a:p>
            <a:pPr>
              <a:buFontTx/>
              <a:buChar char="•"/>
            </a:pPr>
            <a:endParaRPr lang="en-US" dirty="0" smtClean="0"/>
          </a:p>
          <a:p>
            <a:pPr>
              <a:buFontTx/>
              <a:buChar char="•"/>
            </a:pPr>
            <a:r>
              <a:rPr lang="en-US" dirty="0" smtClean="0"/>
              <a:t> Encourage continuation of healthful behaviors; adolescent mothers often improve their nutrition and decrease substance abuse during pregnancy, only to return to their pre-pregnancy habits within six months of delivery</a:t>
            </a:r>
          </a:p>
          <a:p>
            <a:pPr>
              <a:buFontTx/>
              <a:buChar char="•"/>
            </a:pPr>
            <a:endParaRPr lang="en-US" dirty="0" smtClean="0"/>
          </a:p>
          <a:p>
            <a:pPr>
              <a:buFontTx/>
              <a:buChar char="•"/>
            </a:pPr>
            <a:r>
              <a:rPr lang="en-US" dirty="0" smtClean="0"/>
              <a:t> Routinely assess the risk of domestic violence—pregnant adolescents are at greater risk</a:t>
            </a:r>
          </a:p>
          <a:p>
            <a:pPr>
              <a:buFontTx/>
              <a:buChar char="•"/>
            </a:pPr>
            <a:endParaRPr lang="en-US" dirty="0" smtClean="0"/>
          </a:p>
          <a:p>
            <a:pPr>
              <a:buFontTx/>
              <a:buChar char="•"/>
            </a:pPr>
            <a:r>
              <a:rPr lang="en-US" dirty="0" smtClean="0"/>
              <a:t> Emphasize to the parent the importance of completing high school</a:t>
            </a:r>
          </a:p>
          <a:p>
            <a:pPr>
              <a:buFontTx/>
              <a:buChar char="•"/>
            </a:pPr>
            <a:endParaRPr lang="en-US" dirty="0" smtClean="0"/>
          </a:p>
          <a:p>
            <a:pPr>
              <a:buFontTx/>
              <a:buChar char="•"/>
            </a:pPr>
            <a:r>
              <a:rPr lang="en-US" dirty="0" smtClean="0"/>
              <a:t> When possible, include both parents in patient education that is appropriate for their development</a:t>
            </a:r>
          </a:p>
          <a:p>
            <a:pPr>
              <a:buFontTx/>
              <a:buChar char="•"/>
            </a:pPr>
            <a:endParaRPr lang="en-US" dirty="0" smtClean="0"/>
          </a:p>
          <a:p>
            <a:pPr>
              <a:buFontTx/>
              <a:buChar char="•"/>
            </a:pPr>
            <a:r>
              <a:rPr lang="en-US" dirty="0" smtClean="0"/>
              <a:t> Stress the importance of the adolescent parent caring for the child, even if other caregivers are involved</a:t>
            </a:r>
          </a:p>
          <a:p>
            <a:pPr>
              <a:buFontTx/>
              <a:buChar char="•"/>
            </a:pPr>
            <a:endParaRPr lang="en-US" dirty="0" smtClean="0"/>
          </a:p>
          <a:p>
            <a:pPr>
              <a:buFontTx/>
              <a:buChar char="•"/>
            </a:pPr>
            <a:r>
              <a:rPr lang="en-US" dirty="0" smtClean="0"/>
              <a:t> Utilize community resources such as the Special Supplementation Nutrition Program for Women, Infants, and Children (WIC)</a:t>
            </a:r>
          </a:p>
          <a:p>
            <a:pPr>
              <a:buFontTx/>
              <a:buChar char="•"/>
            </a:pPr>
            <a:endParaRPr lang="en-US" dirty="0" smtClean="0"/>
          </a:p>
          <a:p>
            <a:pPr>
              <a:buFontTx/>
              <a:buChar char="•"/>
            </a:pPr>
            <a:r>
              <a:rPr lang="en-US" dirty="0" smtClean="0"/>
              <a:t> Provide positive reinforcements to successes such as achieving educational goals, initiation or continuation of breast-feeding, and avoiding substance abuse</a:t>
            </a:r>
          </a:p>
          <a:p>
            <a:pPr>
              <a:buFontTx/>
              <a:buChar char="•"/>
            </a:pPr>
            <a:endParaRPr lang="en-US" dirty="0" smtClean="0"/>
          </a:p>
          <a:p>
            <a:r>
              <a:rPr lang="en-US" dirty="0" smtClean="0"/>
              <a:t>Source:</a:t>
            </a:r>
          </a:p>
          <a:p>
            <a:endParaRPr lang="en-US" dirty="0" smtClean="0"/>
          </a:p>
          <a:p>
            <a:r>
              <a:rPr lang="en-US" dirty="0" smtClean="0"/>
              <a:t>American Academy of Pediatrics Committee on Adolescence, Committee on Early Childhood, Adoption, and Dependent Care. Care of adolescent parents and their children. </a:t>
            </a:r>
            <a:r>
              <a:rPr lang="en-US" i="1" dirty="0" smtClean="0"/>
              <a:t>Pediatrics.</a:t>
            </a:r>
            <a:r>
              <a:rPr lang="en-US" dirty="0" smtClean="0"/>
              <a:t> 2001;107:429.</a:t>
            </a:r>
          </a:p>
        </p:txBody>
      </p:sp>
      <p:sp>
        <p:nvSpPr>
          <p:cNvPr id="132100" name="Slide Number Placeholder 3"/>
          <p:cNvSpPr>
            <a:spLocks noGrp="1"/>
          </p:cNvSpPr>
          <p:nvPr>
            <p:ph type="sldNum" sz="quarter" idx="5"/>
          </p:nvPr>
        </p:nvSpPr>
        <p:spPr/>
        <p:txBody>
          <a:bodyPr/>
          <a:lstStyle/>
          <a:p>
            <a:pPr>
              <a:defRPr/>
            </a:pPr>
            <a:fld id="{FE10F259-4043-41C9-BC5A-BAC6DE1694CA}" type="slidenum">
              <a:rPr lang="en-US">
                <a:solidFill>
                  <a:srgbClr val="000000"/>
                </a:solidFill>
              </a:rPr>
              <a:pPr>
                <a:defRPr/>
              </a:pPr>
              <a:t>47</a:t>
            </a:fld>
            <a:endParaRPr lang="en-US">
              <a:solidFill>
                <a:srgbClr val="000000"/>
              </a:solidFill>
            </a:endParaRPr>
          </a:p>
        </p:txBody>
      </p:sp>
    </p:spTree>
    <p:extLst>
      <p:ext uri="{BB962C8B-B14F-4D97-AF65-F5344CB8AC3E}">
        <p14:creationId xmlns:p14="http://schemas.microsoft.com/office/powerpoint/2010/main" val="3708973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p:spPr>
      </p:sp>
      <p:sp>
        <p:nvSpPr>
          <p:cNvPr id="1617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Sources:</a:t>
            </a:r>
          </a:p>
          <a:p>
            <a:endParaRPr lang="en-US" dirty="0" smtClean="0"/>
          </a:p>
          <a:p>
            <a:r>
              <a:rPr lang="en-US" dirty="0" err="1" smtClean="0"/>
              <a:t>Ickovics</a:t>
            </a:r>
            <a:r>
              <a:rPr lang="en-US" dirty="0" smtClean="0"/>
              <a:t> JR, Kershaw TS, </a:t>
            </a:r>
            <a:r>
              <a:rPr lang="en-US" dirty="0" err="1" smtClean="0"/>
              <a:t>Westdahl</a:t>
            </a:r>
            <a:r>
              <a:rPr lang="en-US" dirty="0" smtClean="0"/>
              <a:t> C, </a:t>
            </a:r>
            <a:r>
              <a:rPr lang="en-US" dirty="0" err="1" smtClean="0"/>
              <a:t>Magriples</a:t>
            </a:r>
            <a:r>
              <a:rPr lang="en-US" dirty="0" smtClean="0"/>
              <a:t> U, Massey Z, Reynolds H, Rising SS. Group prenatal care and perinatal outcomes: a randomized controlled trial. </a:t>
            </a:r>
            <a:r>
              <a:rPr lang="en-US" i="1" dirty="0" err="1" smtClean="0"/>
              <a:t>Obstet</a:t>
            </a:r>
            <a:r>
              <a:rPr lang="en-US" i="1" dirty="0" smtClean="0"/>
              <a:t> Gynecol.</a:t>
            </a:r>
            <a:r>
              <a:rPr lang="en-US" dirty="0" smtClean="0"/>
              <a:t> 2007 Aug;110(2, </a:t>
            </a:r>
            <a:r>
              <a:rPr lang="en-US" dirty="0" err="1" smtClean="0"/>
              <a:t>pt</a:t>
            </a:r>
            <a:r>
              <a:rPr lang="en-US" dirty="0" smtClean="0"/>
              <a:t> 1):330–339. </a:t>
            </a:r>
          </a:p>
          <a:p>
            <a:endParaRPr lang="en-US" dirty="0" smtClean="0"/>
          </a:p>
          <a:p>
            <a:r>
              <a:rPr lang="en-US" dirty="0" smtClean="0"/>
              <a:t>Grady MA, Bloom KC. Pregnancy outcomes of adolescents enrolled in a centering pregnancy program. </a:t>
            </a:r>
            <a:r>
              <a:rPr lang="en-US" i="1" dirty="0" smtClean="0"/>
              <a:t>J Midwifery </a:t>
            </a:r>
            <a:r>
              <a:rPr lang="en-US" i="1" dirty="0" err="1" smtClean="0"/>
              <a:t>Womens</a:t>
            </a:r>
            <a:r>
              <a:rPr lang="en-US" i="1" dirty="0" smtClean="0"/>
              <a:t> Health. </a:t>
            </a:r>
            <a:r>
              <a:rPr lang="en-US" dirty="0" smtClean="0"/>
              <a:t>2004;49:412–420.</a:t>
            </a:r>
          </a:p>
          <a:p>
            <a:endParaRPr lang="en-US" dirty="0" smtClean="0"/>
          </a:p>
        </p:txBody>
      </p:sp>
      <p:sp>
        <p:nvSpPr>
          <p:cNvPr id="4" name="Slide Number Placeholder 3"/>
          <p:cNvSpPr>
            <a:spLocks noGrp="1"/>
          </p:cNvSpPr>
          <p:nvPr>
            <p:ph type="sldNum" sz="quarter" idx="5"/>
          </p:nvPr>
        </p:nvSpPr>
        <p:spPr/>
        <p:txBody>
          <a:bodyPr/>
          <a:lstStyle/>
          <a:p>
            <a:pPr>
              <a:defRPr/>
            </a:pPr>
            <a:fld id="{37C32765-2475-4EF7-8D1E-B737C8B97DF9}" type="slidenum">
              <a:rPr lang="en-US" smtClean="0"/>
              <a:pPr>
                <a:defRPr/>
              </a:pPr>
              <a:t>48</a:t>
            </a:fld>
            <a:endParaRPr lang="en-US"/>
          </a:p>
        </p:txBody>
      </p:sp>
    </p:spTree>
    <p:extLst>
      <p:ext uri="{BB962C8B-B14F-4D97-AF65-F5344CB8AC3E}">
        <p14:creationId xmlns:p14="http://schemas.microsoft.com/office/powerpoint/2010/main" val="307384505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p:spPr>
      </p:sp>
      <p:sp>
        <p:nvSpPr>
          <p:cNvPr id="1628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This is just one example of group prenatal care for teens. This program used the centering pregnancy model that has been evaluated and shows improved birth weights and rates of preterm birth for teens and adult women. These groups were set up in the late afternoon/evening to allow teens to attend school, and Medicaid Health Plans provided transportation. </a:t>
            </a:r>
          </a:p>
          <a:p>
            <a:endParaRPr lang="en-US" dirty="0" smtClean="0"/>
          </a:p>
          <a:p>
            <a:r>
              <a:rPr lang="en-US" dirty="0" smtClean="0"/>
              <a:t>Source: </a:t>
            </a:r>
          </a:p>
          <a:p>
            <a:endParaRPr lang="en-US" dirty="0" smtClean="0"/>
          </a:p>
          <a:p>
            <a:r>
              <a:rPr lang="en-US" dirty="0" smtClean="0"/>
              <a:t>Grady MA, Bloom KC. Pregnancy outcomes of adolescents enrolled in a centering pregnancy program. </a:t>
            </a:r>
            <a:r>
              <a:rPr lang="en-US" i="1" dirty="0" smtClean="0"/>
              <a:t>J Midwifery </a:t>
            </a:r>
            <a:r>
              <a:rPr lang="en-US" i="1" dirty="0" err="1" smtClean="0"/>
              <a:t>Womens</a:t>
            </a:r>
            <a:r>
              <a:rPr lang="en-US" i="1" dirty="0" smtClean="0"/>
              <a:t> Health. </a:t>
            </a:r>
            <a:r>
              <a:rPr lang="en-US" dirty="0" smtClean="0"/>
              <a:t>2004;49:412–420.</a:t>
            </a:r>
          </a:p>
          <a:p>
            <a:pPr lvl="1"/>
            <a:endParaRPr lang="en-US" dirty="0" smtClean="0"/>
          </a:p>
        </p:txBody>
      </p:sp>
      <p:sp>
        <p:nvSpPr>
          <p:cNvPr id="4" name="Slide Number Placeholder 3"/>
          <p:cNvSpPr>
            <a:spLocks noGrp="1"/>
          </p:cNvSpPr>
          <p:nvPr>
            <p:ph type="sldNum" sz="quarter" idx="5"/>
          </p:nvPr>
        </p:nvSpPr>
        <p:spPr/>
        <p:txBody>
          <a:bodyPr/>
          <a:lstStyle/>
          <a:p>
            <a:pPr>
              <a:defRPr/>
            </a:pPr>
            <a:fld id="{5C6E2D2D-BCC2-4644-B40A-A0743F1E9925}" type="slidenum">
              <a:rPr lang="en-US" smtClean="0"/>
              <a:pPr>
                <a:defRPr/>
              </a:pPr>
              <a:t>49</a:t>
            </a:fld>
            <a:endParaRPr lang="en-US"/>
          </a:p>
        </p:txBody>
      </p:sp>
    </p:spTree>
    <p:extLst>
      <p:ext uri="{BB962C8B-B14F-4D97-AF65-F5344CB8AC3E}">
        <p14:creationId xmlns:p14="http://schemas.microsoft.com/office/powerpoint/2010/main" val="17297682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p:spPr>
      </p:sp>
      <p:sp>
        <p:nvSpPr>
          <p:cNvPr id="163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Often services are available for young people up to age 21.</a:t>
            </a:r>
          </a:p>
        </p:txBody>
      </p:sp>
      <p:sp>
        <p:nvSpPr>
          <p:cNvPr id="4" name="Slide Number Placeholder 3"/>
          <p:cNvSpPr>
            <a:spLocks noGrp="1"/>
          </p:cNvSpPr>
          <p:nvPr>
            <p:ph type="sldNum" sz="quarter" idx="5"/>
          </p:nvPr>
        </p:nvSpPr>
        <p:spPr/>
        <p:txBody>
          <a:bodyPr/>
          <a:lstStyle/>
          <a:p>
            <a:pPr>
              <a:defRPr/>
            </a:pPr>
            <a:fld id="{5C919621-D213-4834-9CCE-A9A776901216}" type="slidenum">
              <a:rPr lang="en-US" smtClean="0"/>
              <a:pPr>
                <a:defRPr/>
              </a:pPr>
              <a:t>50</a:t>
            </a:fld>
            <a:endParaRPr lang="en-US"/>
          </a:p>
        </p:txBody>
      </p:sp>
    </p:spTree>
    <p:extLst>
      <p:ext uri="{BB962C8B-B14F-4D97-AF65-F5344CB8AC3E}">
        <p14:creationId xmlns:p14="http://schemas.microsoft.com/office/powerpoint/2010/main" val="226740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Sources: </a:t>
            </a:r>
          </a:p>
          <a:p>
            <a:r>
              <a:rPr lang="en-US" sz="1200" b="0" i="0" kern="1200" dirty="0" smtClean="0">
                <a:solidFill>
                  <a:schemeClr val="tx1"/>
                </a:solidFill>
                <a:latin typeface="+mn-lt"/>
                <a:ea typeface="+mn-ea"/>
                <a:cs typeface="+mn-cs"/>
              </a:rPr>
              <a:t>CDC/NCHS, National Vital Statistics System and National Survey of Family Growth; CDC, Abortion Surveillance System; and </a:t>
            </a:r>
            <a:r>
              <a:rPr lang="en-US" sz="1200" b="0" i="0" kern="1200" dirty="0" err="1" smtClean="0">
                <a:solidFill>
                  <a:schemeClr val="tx1"/>
                </a:solidFill>
                <a:latin typeface="+mn-lt"/>
                <a:ea typeface="+mn-ea"/>
                <a:cs typeface="+mn-cs"/>
              </a:rPr>
              <a:t>Guttmacher</a:t>
            </a:r>
            <a:r>
              <a:rPr lang="en-US" sz="1200" b="0" i="0" kern="1200" dirty="0" smtClean="0">
                <a:solidFill>
                  <a:schemeClr val="tx1"/>
                </a:solidFill>
                <a:latin typeface="+mn-lt"/>
                <a:ea typeface="+mn-ea"/>
                <a:cs typeface="+mn-cs"/>
              </a:rPr>
              <a:t> Institute.</a:t>
            </a:r>
          </a:p>
          <a:p>
            <a:r>
              <a:rPr lang="en-US" sz="1200" b="0" i="0" kern="1200" dirty="0" smtClean="0">
                <a:solidFill>
                  <a:schemeClr val="tx1"/>
                </a:solidFill>
                <a:latin typeface="+mn-lt"/>
                <a:ea typeface="+mn-ea"/>
                <a:cs typeface="+mn-cs"/>
              </a:rPr>
              <a:t>http://www.cdc.gov/nchs/data/databriefs/db136.htm</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Pregnancy rates were highest for women in their 20s.</a:t>
            </a:r>
          </a:p>
          <a:p>
            <a:r>
              <a:rPr lang="en-US" sz="1200" b="0" i="0" kern="1200" dirty="0" smtClean="0">
                <a:solidFill>
                  <a:schemeClr val="tx1"/>
                </a:solidFill>
                <a:latin typeface="+mn-lt"/>
                <a:ea typeface="+mn-ea"/>
                <a:cs typeface="+mn-cs"/>
              </a:rPr>
              <a:t>The overall number and rate of pregnancy were highest for women aged 25–29 in 2009, followed by women aged 20–24 (</a:t>
            </a:r>
            <a:r>
              <a:rPr lang="en-US" sz="1200" b="0" i="0" u="none" strike="noStrike" kern="1200" dirty="0" smtClean="0">
                <a:solidFill>
                  <a:schemeClr val="tx1"/>
                </a:solidFill>
                <a:latin typeface="+mn-lt"/>
                <a:ea typeface="+mn-ea"/>
                <a:cs typeface="+mn-cs"/>
                <a:hlinkClick r:id="rId3"/>
              </a:rPr>
              <a:t>Figure 1</a:t>
            </a:r>
            <a:r>
              <a:rPr lang="en-US" sz="1200" b="0" i="0" kern="1200" dirty="0" smtClean="0">
                <a:solidFill>
                  <a:schemeClr val="tx1"/>
                </a:solidFill>
                <a:latin typeface="+mn-lt"/>
                <a:ea typeface="+mn-ea"/>
                <a:cs typeface="+mn-cs"/>
              </a:rPr>
              <a:t> and </a:t>
            </a:r>
            <a:r>
              <a:rPr lang="en-US" sz="1200" b="0" i="0" u="none" strike="noStrike" kern="1200" dirty="0" smtClean="0">
                <a:solidFill>
                  <a:schemeClr val="tx1"/>
                </a:solidFill>
                <a:latin typeface="+mn-lt"/>
                <a:ea typeface="+mn-ea"/>
                <a:cs typeface="+mn-cs"/>
                <a:hlinkClick r:id="rId3"/>
              </a:rPr>
              <a:t>Table</a:t>
            </a:r>
            <a:r>
              <a:rPr lang="en-US" sz="1200" b="0" i="0" kern="1200" dirty="0" smtClean="0">
                <a:solidFill>
                  <a:schemeClr val="tx1"/>
                </a:solidFill>
                <a:latin typeface="+mn-lt"/>
                <a:ea typeface="+mn-ea"/>
                <a:cs typeface="+mn-cs"/>
              </a:rPr>
              <a:t>). This is a change from 1990 and 2000, when rates for women aged 20–24 were the highest of all groups (</a:t>
            </a:r>
            <a:r>
              <a:rPr lang="en-US" sz="1200" b="0" i="0" u="none" strike="noStrike" kern="1200" dirty="0" smtClean="0">
                <a:solidFill>
                  <a:schemeClr val="tx1"/>
                </a:solidFill>
                <a:latin typeface="+mn-lt"/>
                <a:ea typeface="+mn-ea"/>
                <a:cs typeface="+mn-cs"/>
                <a:hlinkClick r:id="rId3"/>
              </a:rPr>
              <a:t>2</a:t>
            </a:r>
            <a:r>
              <a:rPr lang="en-US" sz="1200" b="0" i="0" kern="1200" dirty="0" smtClean="0">
                <a:solidFill>
                  <a:schemeClr val="tx1"/>
                </a:solidFill>
                <a:latin typeface="+mn-lt"/>
                <a:ea typeface="+mn-ea"/>
                <a:cs typeface="+mn-cs"/>
              </a:rPr>
              <a:t>).</a:t>
            </a:r>
          </a:p>
          <a:p>
            <a:r>
              <a:rPr lang="en-US" sz="1200" b="0" i="0" kern="1200" dirty="0" smtClean="0">
                <a:solidFill>
                  <a:schemeClr val="tx1"/>
                </a:solidFill>
                <a:latin typeface="+mn-lt"/>
                <a:ea typeface="+mn-ea"/>
                <a:cs typeface="+mn-cs"/>
              </a:rPr>
              <a:t>Pregnancy rates in 2009 for older teenagers aged 18–19 (106 per 1,000) were nearly three times the rates for younger teenagers aged 15–17 (36 per 1,000).</a:t>
            </a:r>
          </a:p>
          <a:p>
            <a:r>
              <a:rPr lang="en-US" sz="1200" b="0" i="0" kern="1200" dirty="0" smtClean="0">
                <a:solidFill>
                  <a:schemeClr val="tx1"/>
                </a:solidFill>
                <a:latin typeface="+mn-lt"/>
                <a:ea typeface="+mn-ea"/>
                <a:cs typeface="+mn-cs"/>
              </a:rPr>
              <a:t>Pregnancy rates for women under age 30 declined consistently across all three time points, whereas rates for women aged 30 and over increased consistently.</a:t>
            </a:r>
          </a:p>
          <a:p>
            <a:r>
              <a:rPr lang="en-US" sz="1200" b="0" i="0" kern="1200" dirty="0" smtClean="0">
                <a:solidFill>
                  <a:schemeClr val="tx1"/>
                </a:solidFill>
                <a:latin typeface="+mn-lt"/>
                <a:ea typeface="+mn-ea"/>
                <a:cs typeface="+mn-cs"/>
              </a:rPr>
              <a:t>The largest declines in the pregnancy rates from 1990 to 2009 among women aged 15–44 were for teenagers aged 15–17 (down 53%) and 18–19 (down 37%).</a:t>
            </a:r>
          </a:p>
        </p:txBody>
      </p:sp>
      <p:sp>
        <p:nvSpPr>
          <p:cNvPr id="4" name="Slide Number Placeholder 3"/>
          <p:cNvSpPr>
            <a:spLocks noGrp="1"/>
          </p:cNvSpPr>
          <p:nvPr>
            <p:ph type="sldNum" sz="quarter" idx="10"/>
          </p:nvPr>
        </p:nvSpPr>
        <p:spPr/>
        <p:txBody>
          <a:bodyPr/>
          <a:lstStyle/>
          <a:p>
            <a:pPr>
              <a:defRPr/>
            </a:pPr>
            <a:fld id="{E9026D9E-679D-4C11-9B8A-B99F97112E4C}" type="slidenum">
              <a:rPr lang="en-US" smtClean="0"/>
              <a:pPr>
                <a:defRPr/>
              </a:pPr>
              <a:t>5</a:t>
            </a:fld>
            <a:endParaRPr lang="en-US"/>
          </a:p>
        </p:txBody>
      </p:sp>
    </p:spTree>
    <p:extLst>
      <p:ext uri="{BB962C8B-B14F-4D97-AF65-F5344CB8AC3E}">
        <p14:creationId xmlns:p14="http://schemas.microsoft.com/office/powerpoint/2010/main" val="32595443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p:spPr>
      </p:sp>
      <p:sp>
        <p:nvSpPr>
          <p:cNvPr id="1648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While teen-tot clinics differ from site to site, they offer a range of supportive services to teen parents including, but not limited to, those listed here.</a:t>
            </a:r>
          </a:p>
        </p:txBody>
      </p:sp>
      <p:sp>
        <p:nvSpPr>
          <p:cNvPr id="4" name="Slide Number Placeholder 3"/>
          <p:cNvSpPr>
            <a:spLocks noGrp="1"/>
          </p:cNvSpPr>
          <p:nvPr>
            <p:ph type="sldNum" sz="quarter" idx="5"/>
          </p:nvPr>
        </p:nvSpPr>
        <p:spPr/>
        <p:txBody>
          <a:bodyPr/>
          <a:lstStyle/>
          <a:p>
            <a:pPr>
              <a:defRPr/>
            </a:pPr>
            <a:fld id="{82BB7F05-4D47-4521-98D8-5EC94B1EDAED}" type="slidenum">
              <a:rPr lang="en-US" smtClean="0"/>
              <a:pPr>
                <a:defRPr/>
              </a:pPr>
              <a:t>51</a:t>
            </a:fld>
            <a:endParaRPr lang="en-US"/>
          </a:p>
        </p:txBody>
      </p:sp>
    </p:spTree>
    <p:extLst>
      <p:ext uri="{BB962C8B-B14F-4D97-AF65-F5344CB8AC3E}">
        <p14:creationId xmlns:p14="http://schemas.microsoft.com/office/powerpoint/2010/main" val="192826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p:spPr>
      </p:sp>
      <p:sp>
        <p:nvSpPr>
          <p:cNvPr id="1658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46B46B1A-154B-4FA8-939A-E53393F9F87E}" type="slidenum">
              <a:rPr lang="en-US" smtClean="0"/>
              <a:pPr>
                <a:defRPr/>
              </a:pPr>
              <a:t>52</a:t>
            </a:fld>
            <a:endParaRPr lang="en-US"/>
          </a:p>
        </p:txBody>
      </p:sp>
    </p:spTree>
    <p:extLst>
      <p:ext uri="{BB962C8B-B14F-4D97-AF65-F5344CB8AC3E}">
        <p14:creationId xmlns:p14="http://schemas.microsoft.com/office/powerpoint/2010/main" val="330670073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cs typeface="Arial" pitchFamily="34" charset="0"/>
              </a:rPr>
              <a:t>PRCH © 2005</a:t>
            </a:r>
          </a:p>
        </p:txBody>
      </p:sp>
      <p:sp>
        <p:nvSpPr>
          <p:cNvPr id="166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69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ndParaRPr>
          </a:p>
        </p:txBody>
      </p:sp>
    </p:spTree>
    <p:extLst>
      <p:ext uri="{BB962C8B-B14F-4D97-AF65-F5344CB8AC3E}">
        <p14:creationId xmlns:p14="http://schemas.microsoft.com/office/powerpoint/2010/main" val="153671020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p:spPr>
      </p:sp>
      <p:sp>
        <p:nvSpPr>
          <p:cNvPr id="1679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E8BE52E6-35DF-479E-B501-ED082AA97B72}" type="slidenum">
              <a:rPr lang="en-US" smtClean="0"/>
              <a:pPr>
                <a:defRPr/>
              </a:pPr>
              <a:t>54</a:t>
            </a:fld>
            <a:endParaRPr lang="en-US"/>
          </a:p>
        </p:txBody>
      </p:sp>
    </p:spTree>
    <p:extLst>
      <p:ext uri="{BB962C8B-B14F-4D97-AF65-F5344CB8AC3E}">
        <p14:creationId xmlns:p14="http://schemas.microsoft.com/office/powerpoint/2010/main" val="189105904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p:spPr>
      </p:sp>
      <p:sp>
        <p:nvSpPr>
          <p:cNvPr id="1689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Generally, few teen fatherhood programs have been evaluated, especially with large sample sizes, randomization, and participants who were maintained (not lost to follow up). In 2008, the U.S. Department of Health and Human Services published one study of 18 teen fatherhood programs and identified 4 programs they deemed “rigorously evaluated” that demonstrated effective programs.</a:t>
            </a:r>
          </a:p>
          <a:p>
            <a:endParaRPr lang="en-US" smtClean="0"/>
          </a:p>
          <a:p>
            <a:r>
              <a:rPr lang="en-US" smtClean="0"/>
              <a:t>Source:</a:t>
            </a:r>
          </a:p>
          <a:p>
            <a:endParaRPr lang="en-US" smtClean="0"/>
          </a:p>
          <a:p>
            <a:r>
              <a:rPr lang="en-US" smtClean="0"/>
              <a:t>Bronte-Tinkew J, Burhauser M, Metz, A; U.S. Department of Health and Human Services. Promising teen fatherhood programs: initial evidence-based lessons from evidence-based research. http://www.fatherhoodinstitute.org/uploads/publications/408.pdf. Published September 2008. Accessed June 25, 2010. </a:t>
            </a:r>
          </a:p>
          <a:p>
            <a:endParaRPr lang="en-US" smtClean="0"/>
          </a:p>
          <a:p>
            <a:endParaRPr lang="en-US" smtClean="0"/>
          </a:p>
        </p:txBody>
      </p:sp>
      <p:sp>
        <p:nvSpPr>
          <p:cNvPr id="4" name="Slide Number Placeholder 3"/>
          <p:cNvSpPr>
            <a:spLocks noGrp="1"/>
          </p:cNvSpPr>
          <p:nvPr>
            <p:ph type="sldNum" sz="quarter" idx="5"/>
          </p:nvPr>
        </p:nvSpPr>
        <p:spPr/>
        <p:txBody>
          <a:bodyPr/>
          <a:lstStyle/>
          <a:p>
            <a:pPr>
              <a:defRPr/>
            </a:pPr>
            <a:fld id="{F02886A9-4BEC-4399-A734-E2DEB6011C2B}" type="slidenum">
              <a:rPr lang="en-US" smtClean="0"/>
              <a:pPr>
                <a:defRPr/>
              </a:pPr>
              <a:t>55</a:t>
            </a:fld>
            <a:endParaRPr lang="en-US"/>
          </a:p>
        </p:txBody>
      </p:sp>
    </p:spTree>
    <p:extLst>
      <p:ext uri="{BB962C8B-B14F-4D97-AF65-F5344CB8AC3E}">
        <p14:creationId xmlns:p14="http://schemas.microsoft.com/office/powerpoint/2010/main" val="365618319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55000" lnSpcReduction="20000"/>
          </a:bodyPr>
          <a:lstStyle/>
          <a:p>
            <a:pPr>
              <a:defRPr/>
            </a:pPr>
            <a:r>
              <a:rPr lang="en-US" dirty="0" smtClean="0"/>
              <a:t>To date, few teen fatherhood programs have been evaluated and even fewer have undergone rigorous (i.e., experimental) evaluations. Fortunately, much can be learned from examining program practices across those existing teen fatherhood programs that have adhered to specific rigorous evaluation research criteria. </a:t>
            </a:r>
          </a:p>
          <a:p>
            <a:pPr>
              <a:defRPr/>
            </a:pPr>
            <a:endParaRPr lang="en-US" dirty="0" smtClean="0"/>
          </a:p>
          <a:p>
            <a:pPr>
              <a:defRPr/>
            </a:pPr>
            <a:r>
              <a:rPr lang="en-US" dirty="0" err="1" smtClean="0">
                <a:solidFill>
                  <a:srgbClr val="4F81BD"/>
                </a:solidFill>
                <a:ea typeface="Calibri"/>
                <a:cs typeface="Times New Roman"/>
              </a:rPr>
              <a:t>ChildTrends</a:t>
            </a:r>
            <a:r>
              <a:rPr lang="en-US" dirty="0" smtClean="0">
                <a:solidFill>
                  <a:srgbClr val="4F81BD"/>
                </a:solidFill>
                <a:ea typeface="Calibri"/>
                <a:cs typeface="Times New Roman"/>
              </a:rPr>
              <a:t>/HHS evaluated 18 teen fatherhood programs that they deemed rigorous in evaluation and found common features in effective programs. They identified the 10 “promising strategies” above by looking for commonalities in teen fatherhood programs they designated as “model” or “promising.”</a:t>
            </a:r>
          </a:p>
          <a:p>
            <a:pPr>
              <a:defRPr/>
            </a:pPr>
            <a:endParaRPr lang="en-US" dirty="0" smtClean="0">
              <a:solidFill>
                <a:srgbClr val="4F81BD"/>
              </a:solidFill>
              <a:ea typeface="Calibri"/>
              <a:cs typeface="Times New Roman"/>
            </a:endParaRPr>
          </a:p>
          <a:p>
            <a:pPr>
              <a:defRPr/>
            </a:pPr>
            <a:r>
              <a:rPr lang="en-US" i="1" dirty="0" smtClean="0">
                <a:solidFill>
                  <a:srgbClr val="4F81BD"/>
                </a:solidFill>
                <a:ea typeface="Calibri"/>
                <a:cs typeface="Times New Roman"/>
              </a:rPr>
              <a:t>From </a:t>
            </a:r>
            <a:r>
              <a:rPr lang="en-US" i="1" dirty="0" smtClean="0"/>
              <a:t>Bronte-</a:t>
            </a:r>
            <a:r>
              <a:rPr lang="en-US" i="1" dirty="0" err="1" smtClean="0"/>
              <a:t>Tinkew</a:t>
            </a:r>
            <a:r>
              <a:rPr lang="en-US" i="1" dirty="0" smtClean="0"/>
              <a:t> et al.’s Promising teen fatherhood programs: initial evidence-based lessons from evidence-based research:</a:t>
            </a:r>
            <a:endParaRPr lang="en-US" i="1" dirty="0" smtClean="0">
              <a:solidFill>
                <a:srgbClr val="4F81BD"/>
              </a:solidFill>
              <a:ea typeface="Calibri"/>
              <a:cs typeface="Times New Roman"/>
            </a:endParaRPr>
          </a:p>
          <a:p>
            <a:pPr>
              <a:defRPr/>
            </a:pPr>
            <a:endParaRPr lang="en-US" dirty="0" smtClean="0">
              <a:solidFill>
                <a:srgbClr val="4F81BD"/>
              </a:solidFill>
              <a:ea typeface="Calibri"/>
              <a:cs typeface="Times New Roman"/>
            </a:endParaRPr>
          </a:p>
          <a:p>
            <a:pPr>
              <a:defRPr/>
            </a:pPr>
            <a:r>
              <a:rPr lang="en-US" dirty="0" smtClean="0"/>
              <a:t>“Model” fatherhood programs included in this review are defined as those that:</a:t>
            </a:r>
          </a:p>
          <a:p>
            <a:pPr>
              <a:defRPr/>
            </a:pPr>
            <a:endParaRPr lang="en-US" dirty="0" smtClean="0"/>
          </a:p>
          <a:p>
            <a:pPr>
              <a:defRPr/>
            </a:pPr>
            <a:r>
              <a:rPr lang="en-US" dirty="0" smtClean="0"/>
              <a:t>• Had been experimentally evaluated (randomized controlled trial study); </a:t>
            </a:r>
          </a:p>
          <a:p>
            <a:pPr>
              <a:defRPr/>
            </a:pPr>
            <a:r>
              <a:rPr lang="en-US" dirty="0" smtClean="0"/>
              <a:t>• Had been evaluated by an independent, external evaluator with publicly available evaluation results; </a:t>
            </a:r>
          </a:p>
          <a:p>
            <a:pPr>
              <a:defRPr/>
            </a:pPr>
            <a:r>
              <a:rPr lang="en-US" dirty="0" smtClean="0"/>
              <a:t>• Had a sample size for evaluation that exceeded 30 in both the treatment and control group; </a:t>
            </a:r>
          </a:p>
          <a:p>
            <a:pPr>
              <a:defRPr/>
            </a:pPr>
            <a:r>
              <a:rPr lang="en-US" dirty="0" smtClean="0"/>
              <a:t>• Retained at least 60% of the original sample for the evaluation; </a:t>
            </a:r>
          </a:p>
          <a:p>
            <a:pPr>
              <a:defRPr/>
            </a:pPr>
            <a:r>
              <a:rPr lang="en-US" dirty="0" smtClean="0"/>
              <a:t>• Had at least one outcome that was positively changed by 10% and; </a:t>
            </a:r>
          </a:p>
          <a:p>
            <a:pPr>
              <a:defRPr/>
            </a:pPr>
            <a:r>
              <a:rPr lang="en-US" dirty="0" smtClean="0"/>
              <a:t>• Had at least one outcome with a substantial effect size that was statistically significant at the 0.05 level. </a:t>
            </a:r>
          </a:p>
          <a:p>
            <a:pPr>
              <a:defRPr/>
            </a:pPr>
            <a:endParaRPr lang="en-US" dirty="0" smtClean="0"/>
          </a:p>
          <a:p>
            <a:pPr>
              <a:defRPr/>
            </a:pPr>
            <a:r>
              <a:rPr lang="en-US" dirty="0" smtClean="0"/>
              <a:t>“Promising” teen fatherhood programs included in this review: </a:t>
            </a:r>
          </a:p>
          <a:p>
            <a:pPr>
              <a:defRPr/>
            </a:pPr>
            <a:endParaRPr lang="en-US" b="1" i="1" dirty="0" smtClean="0"/>
          </a:p>
          <a:p>
            <a:pPr>
              <a:defRPr/>
            </a:pPr>
            <a:r>
              <a:rPr lang="en-US" dirty="0" smtClean="0"/>
              <a:t>• Used quasi-experimental design (comparison group); </a:t>
            </a:r>
          </a:p>
          <a:p>
            <a:pPr>
              <a:defRPr/>
            </a:pPr>
            <a:r>
              <a:rPr lang="en-US" dirty="0" smtClean="0"/>
              <a:t>• Had been evaluated by an independent, external evaluator with publicly available evaluation results; </a:t>
            </a:r>
          </a:p>
          <a:p>
            <a:pPr>
              <a:defRPr/>
            </a:pPr>
            <a:r>
              <a:rPr lang="en-US" dirty="0" smtClean="0"/>
              <a:t>• Had a sample size that exceeded 15 in both the treatment and control group; </a:t>
            </a:r>
          </a:p>
          <a:p>
            <a:pPr>
              <a:defRPr/>
            </a:pPr>
            <a:r>
              <a:rPr lang="en-US" dirty="0" smtClean="0"/>
              <a:t>• Retained at least 50% of the original sample for the evaluation; </a:t>
            </a:r>
          </a:p>
          <a:p>
            <a:pPr>
              <a:defRPr/>
            </a:pPr>
            <a:r>
              <a:rPr lang="en-US" dirty="0" smtClean="0"/>
              <a:t>• Had at least one outcome that was positively changed by 5% and; </a:t>
            </a:r>
          </a:p>
          <a:p>
            <a:pPr>
              <a:defRPr/>
            </a:pPr>
            <a:r>
              <a:rPr lang="en-US" dirty="0" smtClean="0"/>
              <a:t>• Had at least one outcome with a substantial effect size that was statistically significant at the 0.10 level. </a:t>
            </a:r>
          </a:p>
          <a:p>
            <a:pPr>
              <a:defRPr/>
            </a:pPr>
            <a:endParaRPr lang="en-US" dirty="0" smtClean="0">
              <a:solidFill>
                <a:srgbClr val="4F81BD"/>
              </a:solidFill>
              <a:ea typeface="Calibri"/>
              <a:cs typeface="Times New Roman"/>
            </a:endParaRPr>
          </a:p>
          <a:p>
            <a:pPr>
              <a:defRPr/>
            </a:pPr>
            <a:r>
              <a:rPr lang="en-US" dirty="0" smtClean="0"/>
              <a:t>Source:</a:t>
            </a:r>
          </a:p>
          <a:p>
            <a:pPr>
              <a:defRPr/>
            </a:pPr>
            <a:endParaRPr lang="en-US" dirty="0" smtClean="0"/>
          </a:p>
          <a:p>
            <a:pPr>
              <a:defRPr/>
            </a:pPr>
            <a:r>
              <a:rPr lang="en-US" dirty="0" smtClean="0"/>
              <a:t>Bronte-</a:t>
            </a:r>
            <a:r>
              <a:rPr lang="en-US" dirty="0" err="1" smtClean="0"/>
              <a:t>Tinkew</a:t>
            </a:r>
            <a:r>
              <a:rPr lang="en-US" dirty="0" smtClean="0"/>
              <a:t> J, </a:t>
            </a:r>
            <a:r>
              <a:rPr lang="en-US" dirty="0" err="1" smtClean="0"/>
              <a:t>Burhauser</a:t>
            </a:r>
            <a:r>
              <a:rPr lang="en-US" dirty="0" smtClean="0"/>
              <a:t> M, Metz, A; U.S. Department of Health and Human Services. Promising teen fatherhood programs: initial evidence-based lessons from evidence-based research. http://dcfs.co.la.ca.us/katieA/docs/PTFP.pdf. Published September 2008. Accessed June 25, 2010. </a:t>
            </a:r>
            <a:endParaRPr lang="en-US" dirty="0" smtClean="0">
              <a:solidFill>
                <a:srgbClr val="4F81BD"/>
              </a:solidFill>
              <a:ea typeface="Calibri"/>
              <a:cs typeface="Times New Roman"/>
            </a:endParaRPr>
          </a:p>
        </p:txBody>
      </p:sp>
      <p:sp>
        <p:nvSpPr>
          <p:cNvPr id="4" name="Slide Number Placeholder 3"/>
          <p:cNvSpPr>
            <a:spLocks noGrp="1"/>
          </p:cNvSpPr>
          <p:nvPr>
            <p:ph type="sldNum" sz="quarter" idx="5"/>
          </p:nvPr>
        </p:nvSpPr>
        <p:spPr/>
        <p:txBody>
          <a:bodyPr/>
          <a:lstStyle/>
          <a:p>
            <a:pPr>
              <a:defRPr/>
            </a:pPr>
            <a:fld id="{66FA81DC-9A30-49C8-88EF-C3E1284515A9}" type="slidenum">
              <a:rPr lang="en-US" smtClean="0"/>
              <a:pPr>
                <a:defRPr/>
              </a:pPr>
              <a:t>56</a:t>
            </a:fld>
            <a:endParaRPr lang="en-US"/>
          </a:p>
        </p:txBody>
      </p:sp>
    </p:spTree>
    <p:extLst>
      <p:ext uri="{BB962C8B-B14F-4D97-AF65-F5344CB8AC3E}">
        <p14:creationId xmlns:p14="http://schemas.microsoft.com/office/powerpoint/2010/main" val="166546874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p:spPr>
      </p:sp>
      <p:sp>
        <p:nvSpPr>
          <p:cNvPr id="1710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Whether offering group prenatal care, a teen-tot clinic, fatherhood programs, or other services to support teen parents, make sure those services are accessible and adolescent-friendly in their timing and structure.</a:t>
            </a:r>
          </a:p>
        </p:txBody>
      </p:sp>
      <p:sp>
        <p:nvSpPr>
          <p:cNvPr id="4" name="Slide Number Placeholder 3"/>
          <p:cNvSpPr>
            <a:spLocks noGrp="1"/>
          </p:cNvSpPr>
          <p:nvPr>
            <p:ph type="sldNum" sz="quarter" idx="5"/>
          </p:nvPr>
        </p:nvSpPr>
        <p:spPr/>
        <p:txBody>
          <a:bodyPr/>
          <a:lstStyle/>
          <a:p>
            <a:pPr>
              <a:defRPr/>
            </a:pPr>
            <a:fld id="{9AEDEFAB-072F-4130-A74D-319EE8094D78}" type="slidenum">
              <a:rPr lang="en-US" smtClean="0"/>
              <a:pPr>
                <a:defRPr/>
              </a:pPr>
              <a:t>57</a:t>
            </a:fld>
            <a:endParaRPr lang="en-US"/>
          </a:p>
        </p:txBody>
      </p:sp>
    </p:spTree>
    <p:extLst>
      <p:ext uri="{BB962C8B-B14F-4D97-AF65-F5344CB8AC3E}">
        <p14:creationId xmlns:p14="http://schemas.microsoft.com/office/powerpoint/2010/main" val="27782061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p:spPr>
      </p:sp>
      <p:sp>
        <p:nvSpPr>
          <p:cNvPr id="1720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13D72642-6C0F-40CC-9318-013AAAB1D3E3}" type="slidenum">
              <a:rPr lang="en-US" smtClean="0"/>
              <a:pPr>
                <a:defRPr/>
              </a:pPr>
              <a:t>58</a:t>
            </a:fld>
            <a:endParaRPr lang="en-US"/>
          </a:p>
        </p:txBody>
      </p:sp>
    </p:spTree>
    <p:extLst>
      <p:ext uri="{BB962C8B-B14F-4D97-AF65-F5344CB8AC3E}">
        <p14:creationId xmlns:p14="http://schemas.microsoft.com/office/powerpoint/2010/main" val="250384441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To direct young parents to the services offered by your institution, educate staff and patients about what services are available.</a:t>
            </a:r>
          </a:p>
        </p:txBody>
      </p:sp>
      <p:sp>
        <p:nvSpPr>
          <p:cNvPr id="4" name="Slide Number Placeholder 3"/>
          <p:cNvSpPr>
            <a:spLocks noGrp="1"/>
          </p:cNvSpPr>
          <p:nvPr>
            <p:ph type="sldNum" sz="quarter" idx="5"/>
          </p:nvPr>
        </p:nvSpPr>
        <p:spPr/>
        <p:txBody>
          <a:bodyPr/>
          <a:lstStyle/>
          <a:p>
            <a:pPr>
              <a:defRPr/>
            </a:pPr>
            <a:fld id="{BFC23B4D-462E-436B-8916-007776DE0CC0}" type="slidenum">
              <a:rPr lang="en-US" smtClean="0"/>
              <a:pPr>
                <a:defRPr/>
              </a:pPr>
              <a:t>59</a:t>
            </a:fld>
            <a:endParaRPr lang="en-US"/>
          </a:p>
        </p:txBody>
      </p:sp>
    </p:spTree>
    <p:extLst>
      <p:ext uri="{BB962C8B-B14F-4D97-AF65-F5344CB8AC3E}">
        <p14:creationId xmlns:p14="http://schemas.microsoft.com/office/powerpoint/2010/main" val="39979725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cs typeface="Arial" pitchFamily="34" charset="0"/>
              </a:rPr>
              <a:t>PRCH © 2005</a:t>
            </a:r>
          </a:p>
        </p:txBody>
      </p:sp>
      <p:sp>
        <p:nvSpPr>
          <p:cNvPr id="1740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0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ndParaRPr>
          </a:p>
        </p:txBody>
      </p:sp>
    </p:spTree>
    <p:extLst>
      <p:ext uri="{BB962C8B-B14F-4D97-AF65-F5344CB8AC3E}">
        <p14:creationId xmlns:p14="http://schemas.microsoft.com/office/powerpoint/2010/main" val="4247608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dirty="0" smtClean="0">
                <a:latin typeface="Arial" charset="0"/>
              </a:rPr>
              <a:t>Sources: </a:t>
            </a:r>
          </a:p>
          <a:p>
            <a:pPr algn="l"/>
            <a:r>
              <a:rPr lang="en-US" dirty="0" smtClean="0">
                <a:latin typeface="Arial" charset="0"/>
              </a:rPr>
              <a:t>CDC/NCHS, National Vital Statistics System and National Survey of Family Growth; CDC, Abortion Surveillance System; and </a:t>
            </a:r>
            <a:r>
              <a:rPr lang="en-US" dirty="0" err="1" smtClean="0">
                <a:latin typeface="Arial" charset="0"/>
              </a:rPr>
              <a:t>Guttmacher</a:t>
            </a:r>
            <a:r>
              <a:rPr lang="en-US" dirty="0" smtClean="0">
                <a:latin typeface="Arial" charset="0"/>
              </a:rPr>
              <a:t> Institute. </a:t>
            </a:r>
            <a:r>
              <a:rPr lang="en-US" b="0" i="0" dirty="0" smtClean="0">
                <a:solidFill>
                  <a:srgbClr val="000000"/>
                </a:solidFill>
                <a:latin typeface="Verdana"/>
              </a:rPr>
              <a:t>Number 136, December 2013</a:t>
            </a:r>
          </a:p>
          <a:p>
            <a:pPr algn="l"/>
            <a:endParaRPr lang="en-US" dirty="0" smtClean="0">
              <a:latin typeface="Arial" charset="0"/>
            </a:endParaRPr>
          </a:p>
          <a:p>
            <a:pPr defTabSz="914350"/>
            <a:r>
              <a:rPr lang="en-US" dirty="0" smtClean="0">
                <a:latin typeface="Arial" charset="0"/>
              </a:rPr>
              <a:t>Rates for teenagers reached historic lows in 2009, including rates for the three major race and Hispanic origin groups.</a:t>
            </a:r>
          </a:p>
          <a:p>
            <a:r>
              <a:rPr lang="en-US" dirty="0" smtClean="0">
                <a:latin typeface="Arial" charset="0"/>
              </a:rPr>
              <a:t>Teen pregnancy rates continued to fall and reached record lows in 2009 for the three major race and Hispanic origin groups.</a:t>
            </a:r>
          </a:p>
          <a:p>
            <a:endParaRPr lang="en-US" dirty="0" smtClean="0">
              <a:latin typeface="Arial" charset="0"/>
            </a:endParaRPr>
          </a:p>
          <a:p>
            <a:r>
              <a:rPr lang="en-US" dirty="0" smtClean="0">
                <a:latin typeface="Arial" charset="0"/>
              </a:rPr>
              <a:t>From 1990 to 2009, rates fell 51% for non-Hispanic white and non-Hispanic black teenagers and 40% for Hispanic teenagers (</a:t>
            </a:r>
            <a:r>
              <a:rPr lang="en-US" dirty="0" smtClean="0">
                <a:latin typeface="Arial" charset="0"/>
                <a:hlinkClick r:id="rId3"/>
              </a:rPr>
              <a:t>Figure 4</a:t>
            </a:r>
            <a:r>
              <a:rPr lang="en-US" dirty="0" smtClean="0">
                <a:latin typeface="Arial" charset="0"/>
              </a:rPr>
              <a:t>).</a:t>
            </a:r>
          </a:p>
          <a:p>
            <a:r>
              <a:rPr lang="en-US" dirty="0" smtClean="0">
                <a:latin typeface="Arial" charset="0"/>
              </a:rPr>
              <a:t>Non-Hispanic black and Hispanic teen pregnancy rates were at least twice those of non-Hispanic white teenagers during the entire period.</a:t>
            </a:r>
          </a:p>
          <a:p>
            <a:endParaRPr lang="en-US" dirty="0" smtClean="0">
              <a:latin typeface="Arial" charset="0"/>
            </a:endParaRPr>
          </a:p>
          <a:p>
            <a:r>
              <a:rPr lang="en-US" dirty="0" smtClean="0">
                <a:latin typeface="Arial" charset="0"/>
              </a:rPr>
              <a:t>The non-Hispanic black teen pregnancy rate was 39% higher than the Hispanic teen rate in 1990 (232.7 compared with 167.4). The difference disappeared by the mid-2000s, and then reappeared in 2006.</a:t>
            </a:r>
          </a:p>
          <a:p>
            <a:endParaRPr lang="en-US" dirty="0"/>
          </a:p>
        </p:txBody>
      </p:sp>
      <p:sp>
        <p:nvSpPr>
          <p:cNvPr id="4" name="Slide Number Placeholder 3"/>
          <p:cNvSpPr>
            <a:spLocks noGrp="1"/>
          </p:cNvSpPr>
          <p:nvPr>
            <p:ph type="sldNum" sz="quarter" idx="10"/>
          </p:nvPr>
        </p:nvSpPr>
        <p:spPr/>
        <p:txBody>
          <a:bodyPr/>
          <a:lstStyle/>
          <a:p>
            <a:pPr>
              <a:defRPr/>
            </a:pPr>
            <a:fld id="{1101DCA9-AC42-4ECB-8B2C-CE1D369007D0}" type="slidenum">
              <a:rPr lang="en-US" smtClean="0"/>
              <a:pPr>
                <a:defRPr/>
              </a:pPr>
              <a:t>6</a:t>
            </a:fld>
            <a:endParaRPr lang="en-US"/>
          </a:p>
        </p:txBody>
      </p:sp>
    </p:spTree>
    <p:extLst>
      <p:ext uri="{BB962C8B-B14F-4D97-AF65-F5344CB8AC3E}">
        <p14:creationId xmlns:p14="http://schemas.microsoft.com/office/powerpoint/2010/main" val="289407053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85000" lnSpcReduction="20000"/>
          </a:bodyPr>
          <a:lstStyle/>
          <a:p>
            <a:pPr>
              <a:defRPr/>
            </a:pPr>
            <a:r>
              <a:rPr lang="en-US" dirty="0" smtClean="0"/>
              <a:t>Laws differ by state in regard to parental involvement and consent for an adolescent receiving prenatal care.</a:t>
            </a:r>
          </a:p>
          <a:p>
            <a:pPr>
              <a:defRPr/>
            </a:pPr>
            <a:endParaRPr lang="en-US" dirty="0" smtClean="0"/>
          </a:p>
          <a:p>
            <a:pPr marL="0" lvl="1">
              <a:buFontTx/>
              <a:buChar char="•"/>
              <a:defRPr/>
            </a:pPr>
            <a:r>
              <a:rPr lang="en-US" dirty="0" smtClean="0"/>
              <a:t> 37 states and DC have a law regarding a minor’s ability to access prenatal care. </a:t>
            </a:r>
          </a:p>
          <a:p>
            <a:pPr marL="457200" lvl="2">
              <a:buFont typeface="Courier New" pitchFamily="49" charset="0"/>
              <a:buChar char="o"/>
              <a:defRPr/>
            </a:pPr>
            <a:r>
              <a:rPr lang="en-US" dirty="0" smtClean="0"/>
              <a:t> 36 states and Washington, DC, explicitly allow some minors to consent to prenatal care.</a:t>
            </a:r>
          </a:p>
          <a:p>
            <a:pPr marL="457200" lvl="2">
              <a:buFont typeface="Courier New" pitchFamily="49" charset="0"/>
              <a:buChar char="o"/>
              <a:defRPr/>
            </a:pPr>
            <a:r>
              <a:rPr lang="en-US" dirty="0" smtClean="0"/>
              <a:t> AL, AK, AR, CA, CO, DE, FL, GA, HI, ID, IL, KS, KY, MD, MA, MI, MN, MS, MO, MT, NV, NH, NJ, NM, NY, NC, OK, OR, PA, SC, TN, TX, UT, VA, WA, WV</a:t>
            </a:r>
          </a:p>
          <a:p>
            <a:pPr lvl="2">
              <a:buFont typeface="Arial" pitchFamily="34" charset="0"/>
              <a:buChar char="•"/>
              <a:defRPr/>
            </a:pPr>
            <a:r>
              <a:rPr lang="en-US" dirty="0" smtClean="0"/>
              <a:t> 28 states and DC allow all minors to consent to prenatal care. </a:t>
            </a:r>
          </a:p>
          <a:p>
            <a:pPr lvl="2">
              <a:buFont typeface="Arial" pitchFamily="34" charset="0"/>
              <a:buChar char="•"/>
              <a:defRPr/>
            </a:pPr>
            <a:r>
              <a:rPr lang="en-US" dirty="0" smtClean="0"/>
              <a:t> 4 states require the minor to be a specific age before she can consent to prenatal care. </a:t>
            </a:r>
          </a:p>
          <a:p>
            <a:pPr lvl="2">
              <a:buFont typeface="Arial" pitchFamily="34" charset="0"/>
              <a:buChar char="•"/>
              <a:defRPr/>
            </a:pPr>
            <a:r>
              <a:rPr lang="en-US" dirty="0" smtClean="0"/>
              <a:t> 4 states allow a minor who is considered mature enough to understand the nature and consequences of the treatment to consent to prenatal care.</a:t>
            </a:r>
          </a:p>
          <a:p>
            <a:pPr lvl="1">
              <a:buFont typeface="Courier New" pitchFamily="49" charset="0"/>
              <a:buChar char="o"/>
              <a:defRPr/>
            </a:pPr>
            <a:r>
              <a:rPr lang="en-US" dirty="0" smtClean="0"/>
              <a:t> 1 state requires parental consent during all but one prenatal visit during the second and third trimesters; the minor may consent to prenatal care during the first trimester and for the first visit after the first trimester. </a:t>
            </a:r>
          </a:p>
          <a:p>
            <a:pPr marL="0" lvl="1">
              <a:buFontTx/>
              <a:buChar char="•"/>
              <a:defRPr/>
            </a:pPr>
            <a:endParaRPr lang="en-US" dirty="0" smtClean="0"/>
          </a:p>
          <a:p>
            <a:pPr marL="0" lvl="1">
              <a:buFontTx/>
              <a:buChar char="•"/>
              <a:defRPr/>
            </a:pPr>
            <a:r>
              <a:rPr lang="en-US" dirty="0" smtClean="0"/>
              <a:t> 14 of the 37 states above allow, but do not require, physicians to inform parents that their minor daughter is seeking or receiving prenatal care when they deem it in the best interests of the minor. </a:t>
            </a:r>
          </a:p>
          <a:p>
            <a:pPr marL="0" lvl="1">
              <a:buFontTx/>
              <a:buChar char="•"/>
              <a:defRPr/>
            </a:pPr>
            <a:endParaRPr lang="en-US" dirty="0" smtClean="0"/>
          </a:p>
          <a:p>
            <a:pPr marL="0" lvl="1">
              <a:buFontTx/>
              <a:buChar char="•"/>
              <a:defRPr/>
            </a:pPr>
            <a:r>
              <a:rPr lang="en-US" dirty="0" smtClean="0"/>
              <a:t> 13 states have no explicit policy on minors’ authority to consent to prenatal care. </a:t>
            </a:r>
          </a:p>
          <a:p>
            <a:pPr>
              <a:buFont typeface="Arial" pitchFamily="34" charset="0"/>
              <a:buChar char="•"/>
              <a:defRPr/>
            </a:pPr>
            <a:endParaRPr lang="en-US" dirty="0" smtClean="0"/>
          </a:p>
          <a:p>
            <a:pPr>
              <a:buFont typeface="Arial" pitchFamily="34" charset="0"/>
              <a:buNone/>
              <a:defRPr/>
            </a:pPr>
            <a:r>
              <a:rPr lang="en-US" dirty="0" smtClean="0"/>
              <a:t>Source:</a:t>
            </a:r>
          </a:p>
          <a:p>
            <a:pPr>
              <a:buFont typeface="Arial" pitchFamily="34" charset="0"/>
              <a:buNone/>
              <a:defRPr/>
            </a:pPr>
            <a:endParaRPr lang="en-US" dirty="0" smtClean="0"/>
          </a:p>
          <a:p>
            <a:pPr>
              <a:buFont typeface="Arial" pitchFamily="34" charset="0"/>
              <a:buNone/>
              <a:defRPr/>
            </a:pPr>
            <a:r>
              <a:rPr lang="en-US" dirty="0" err="1" smtClean="0"/>
              <a:t>Guttmacher</a:t>
            </a:r>
            <a:r>
              <a:rPr lang="en-US" dirty="0" smtClean="0"/>
              <a:t> Institute. State policies in brief: minors’ access to prenatal care. http://www.guttmacher.org/statecenter/spibs/spib_MAPC.pdf. </a:t>
            </a:r>
          </a:p>
        </p:txBody>
      </p:sp>
      <p:sp>
        <p:nvSpPr>
          <p:cNvPr id="4" name="Slide Number Placeholder 3"/>
          <p:cNvSpPr>
            <a:spLocks noGrp="1"/>
          </p:cNvSpPr>
          <p:nvPr>
            <p:ph type="sldNum" sz="quarter" idx="5"/>
          </p:nvPr>
        </p:nvSpPr>
        <p:spPr/>
        <p:txBody>
          <a:bodyPr/>
          <a:lstStyle/>
          <a:p>
            <a:pPr>
              <a:defRPr/>
            </a:pPr>
            <a:fld id="{5C7A9899-3A94-4336-B44D-7B8F0D1E1AAC}" type="slidenum">
              <a:rPr lang="en-US" smtClean="0"/>
              <a:pPr>
                <a:defRPr/>
              </a:pPr>
              <a:t>61</a:t>
            </a:fld>
            <a:endParaRPr lang="en-US"/>
          </a:p>
        </p:txBody>
      </p:sp>
    </p:spTree>
    <p:extLst>
      <p:ext uri="{BB962C8B-B14F-4D97-AF65-F5344CB8AC3E}">
        <p14:creationId xmlns:p14="http://schemas.microsoft.com/office/powerpoint/2010/main" val="315931001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noFill/>
          <a:ln>
            <a:solidFill>
              <a:srgbClr val="000000"/>
            </a:solidFill>
            <a:miter lim="800000"/>
            <a:headEnd/>
            <a:tailEnd/>
          </a:ln>
        </p:spPr>
      </p:sp>
      <p:sp>
        <p:nvSpPr>
          <p:cNvPr id="1761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In the states where the law is silent, a health care provider can make the decision regarding whether to provide care for a minor’s children without of the minor’s parent.</a:t>
            </a:r>
          </a:p>
          <a:p>
            <a:endParaRPr lang="en-US" dirty="0" smtClean="0"/>
          </a:p>
          <a:p>
            <a:r>
              <a:rPr lang="en-US" dirty="0" smtClean="0"/>
              <a:t>Source:</a:t>
            </a:r>
          </a:p>
          <a:p>
            <a:endParaRPr lang="en-US" dirty="0" smtClean="0"/>
          </a:p>
          <a:p>
            <a:r>
              <a:rPr lang="en-US" dirty="0" err="1" smtClean="0"/>
              <a:t>Guttmacher</a:t>
            </a:r>
            <a:r>
              <a:rPr lang="en-US" dirty="0" smtClean="0"/>
              <a:t> Institute. State policies in brief: minors’ rights as parents. http://www.guttmacher.org/statecenter/spibs/spib_MRP.pdf. Published June 2010. Accessed June 24, 2010.</a:t>
            </a:r>
          </a:p>
        </p:txBody>
      </p:sp>
      <p:sp>
        <p:nvSpPr>
          <p:cNvPr id="4" name="Slide Number Placeholder 3"/>
          <p:cNvSpPr>
            <a:spLocks noGrp="1"/>
          </p:cNvSpPr>
          <p:nvPr>
            <p:ph type="sldNum" sz="quarter" idx="5"/>
          </p:nvPr>
        </p:nvSpPr>
        <p:spPr/>
        <p:txBody>
          <a:bodyPr/>
          <a:lstStyle/>
          <a:p>
            <a:pPr>
              <a:defRPr/>
            </a:pPr>
            <a:fld id="{D503B2F4-EFFA-4DF9-9C52-9964893BEF1F}" type="slidenum">
              <a:rPr lang="en-US" smtClean="0"/>
              <a:pPr>
                <a:defRPr/>
              </a:pPr>
              <a:t>62</a:t>
            </a:fld>
            <a:endParaRPr lang="en-US"/>
          </a:p>
        </p:txBody>
      </p:sp>
    </p:spTree>
    <p:extLst>
      <p:ext uri="{BB962C8B-B14F-4D97-AF65-F5344CB8AC3E}">
        <p14:creationId xmlns:p14="http://schemas.microsoft.com/office/powerpoint/2010/main" val="331335948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cs typeface="Arial" pitchFamily="34" charset="0"/>
              </a:rPr>
              <a:t>PRCH © 2005</a:t>
            </a:r>
          </a:p>
        </p:txBody>
      </p:sp>
      <p:sp>
        <p:nvSpPr>
          <p:cNvPr id="177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71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ndParaRPr>
          </a:p>
        </p:txBody>
      </p:sp>
    </p:spTree>
    <p:extLst>
      <p:ext uri="{BB962C8B-B14F-4D97-AF65-F5344CB8AC3E}">
        <p14:creationId xmlns:p14="http://schemas.microsoft.com/office/powerpoint/2010/main" val="369144611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bwMode="auto">
          <a:noFill/>
          <a:ln>
            <a:solidFill>
              <a:srgbClr val="000000"/>
            </a:solidFill>
            <a:miter lim="800000"/>
            <a:headEnd/>
            <a:tailEnd/>
          </a:ln>
        </p:spPr>
      </p:sp>
      <p:sp>
        <p:nvSpPr>
          <p:cNvPr id="1781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This is just a very brief list of the kinds of support available to pregnant and parenting adolescents. Know what local resources exist for adolescent parents in your area in order to make referrals for health care, nutrition, and housing, as well as for educational support, counseling, parenting education, etc.</a:t>
            </a:r>
          </a:p>
        </p:txBody>
      </p:sp>
      <p:sp>
        <p:nvSpPr>
          <p:cNvPr id="4" name="Slide Number Placeholder 3"/>
          <p:cNvSpPr>
            <a:spLocks noGrp="1"/>
          </p:cNvSpPr>
          <p:nvPr>
            <p:ph type="sldNum" sz="quarter" idx="5"/>
          </p:nvPr>
        </p:nvSpPr>
        <p:spPr/>
        <p:txBody>
          <a:bodyPr/>
          <a:lstStyle/>
          <a:p>
            <a:pPr>
              <a:defRPr/>
            </a:pPr>
            <a:fld id="{1BFF6ABA-C858-41D8-84CE-369AFC68A2F4}" type="slidenum">
              <a:rPr lang="en-US" smtClean="0"/>
              <a:pPr>
                <a:defRPr/>
              </a:pPr>
              <a:t>64</a:t>
            </a:fld>
            <a:endParaRPr lang="en-US"/>
          </a:p>
        </p:txBody>
      </p:sp>
    </p:spTree>
    <p:extLst>
      <p:ext uri="{BB962C8B-B14F-4D97-AF65-F5344CB8AC3E}">
        <p14:creationId xmlns:p14="http://schemas.microsoft.com/office/powerpoint/2010/main" val="92807670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p:txBody>
          <a:bodyPr/>
          <a:lstStyle/>
          <a:p>
            <a:pPr>
              <a:defRPr/>
            </a:pPr>
            <a:r>
              <a:rPr lang="en-US"/>
              <a:t>PRCH © 2005</a:t>
            </a:r>
          </a:p>
        </p:txBody>
      </p:sp>
      <p:sp>
        <p:nvSpPr>
          <p:cNvPr id="1792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920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133082010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p:spPr>
      </p:sp>
      <p:sp>
        <p:nvSpPr>
          <p:cNvPr id="1802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454F214-E3AD-4620-AB49-2D1D33532251}" type="slidenum">
              <a:rPr lang="en-US" smtClean="0"/>
              <a:pPr>
                <a:defRPr/>
              </a:pPr>
              <a:t>66</a:t>
            </a:fld>
            <a:endParaRPr lang="en-US"/>
          </a:p>
        </p:txBody>
      </p:sp>
    </p:spTree>
    <p:extLst>
      <p:ext uri="{BB962C8B-B14F-4D97-AF65-F5344CB8AC3E}">
        <p14:creationId xmlns:p14="http://schemas.microsoft.com/office/powerpoint/2010/main" val="418974851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ln/>
        </p:spPr>
      </p:sp>
      <p:sp>
        <p:nvSpPr>
          <p:cNvPr id="192515"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A6F664C9-7D1F-4AD8-A9F3-3AF3424ED481}" type="slidenum">
              <a:rPr lang="en-US" smtClean="0"/>
              <a:pPr>
                <a:defRPr/>
              </a:pPr>
              <a:t>67</a:t>
            </a:fld>
            <a:endParaRPr lang="en-US"/>
          </a:p>
        </p:txBody>
      </p:sp>
    </p:spTree>
    <p:extLst>
      <p:ext uri="{BB962C8B-B14F-4D97-AF65-F5344CB8AC3E}">
        <p14:creationId xmlns:p14="http://schemas.microsoft.com/office/powerpoint/2010/main" val="43248851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p:spPr>
      </p:sp>
      <p:sp>
        <p:nvSpPr>
          <p:cNvPr id="1812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AD465D8-A762-494C-899E-65C6E8E8EF34}" type="slidenum">
              <a:rPr lang="en-US" smtClean="0"/>
              <a:pPr>
                <a:defRPr/>
              </a:pPr>
              <a:t>68</a:t>
            </a:fld>
            <a:endParaRPr lang="en-US"/>
          </a:p>
        </p:txBody>
      </p:sp>
    </p:spTree>
    <p:extLst>
      <p:ext uri="{BB962C8B-B14F-4D97-AF65-F5344CB8AC3E}">
        <p14:creationId xmlns:p14="http://schemas.microsoft.com/office/powerpoint/2010/main" val="95414071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06FC1521-6712-4841-A570-CE5AE2D6E120}" type="slidenum">
              <a:rPr lang="en-US"/>
              <a:pPr/>
              <a:t>69</a:t>
            </a:fld>
            <a:endParaRPr lang="en-US"/>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lIns="93168" tIns="46584" rIns="93168" bIns="46584"/>
          <a:lstStyle/>
          <a:p>
            <a:endParaRPr lang="en-US" smtClean="0"/>
          </a:p>
        </p:txBody>
      </p:sp>
    </p:spTree>
    <p:extLst>
      <p:ext uri="{BB962C8B-B14F-4D97-AF65-F5344CB8AC3E}">
        <p14:creationId xmlns:p14="http://schemas.microsoft.com/office/powerpoint/2010/main" val="98674708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p:txBody>
          <a:bodyPr/>
          <a:lstStyle/>
          <a:p>
            <a:pPr>
              <a:defRPr/>
            </a:pPr>
            <a:r>
              <a:rPr lang="en-US"/>
              <a:t>PRCH © 2005</a:t>
            </a:r>
          </a:p>
        </p:txBody>
      </p:sp>
      <p:sp>
        <p:nvSpPr>
          <p:cNvPr id="1843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432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latin typeface="Arial" pitchFamily="34" charset="0"/>
            </a:endParaRPr>
          </a:p>
        </p:txBody>
      </p:sp>
    </p:spTree>
    <p:extLst>
      <p:ext uri="{BB962C8B-B14F-4D97-AF65-F5344CB8AC3E}">
        <p14:creationId xmlns:p14="http://schemas.microsoft.com/office/powerpoint/2010/main" val="1973528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p:spPr>
      </p:sp>
      <p:sp>
        <p:nvSpPr>
          <p:cNvPr id="126979" name="Notes Placeholder 2"/>
          <p:cNvSpPr>
            <a:spLocks noGrp="1"/>
          </p:cNvSpPr>
          <p:nvPr>
            <p:ph type="body" idx="1"/>
          </p:nvPr>
        </p:nvSpPr>
        <p:spPr bwMode="auto">
          <a:noFill/>
        </p:spPr>
        <p:txBody>
          <a:bodyPr wrap="square" numCol="1" anchor="t" anchorCtr="0" compatLnSpc="1">
            <a:prstTxWarp prst="textNoShape">
              <a:avLst/>
            </a:prstTxWarp>
            <a:normAutofit fontScale="77500" lnSpcReduction="20000"/>
          </a:bodyPr>
          <a:lstStyle/>
          <a:p>
            <a:r>
              <a:rPr lang="en-US" dirty="0" smtClean="0"/>
              <a:t>Image</a:t>
            </a:r>
            <a:r>
              <a:rPr lang="en-US" baseline="0" dirty="0" smtClean="0"/>
              <a:t> taken from http://www.reproductivejusticeblog.org/2014/04/noteenshame-schools-candies-foundation.html </a:t>
            </a:r>
            <a:endParaRPr lang="en-US" dirty="0" smtClean="0"/>
          </a:p>
          <a:p>
            <a:endParaRPr lang="en-US" dirty="0" smtClean="0"/>
          </a:p>
          <a:p>
            <a:r>
              <a:rPr lang="en-US" dirty="0" smtClean="0"/>
              <a:t>Teen pregnancy happens—that much is clear. How effective are our public health messages and campaigns, and how do they affect how others see teen parents and how they see themselves?</a:t>
            </a:r>
          </a:p>
          <a:p>
            <a:endParaRPr lang="en-US" dirty="0" smtClean="0"/>
          </a:p>
          <a:p>
            <a:r>
              <a:rPr lang="en-US" dirty="0" smtClean="0"/>
              <a:t>Unfortunately, shame and fear are often used in pregnancy prevention campaigns and programs, despite the lack of evidence that such tools work. Analysts of these strategies in abstinence-only-until-marriage programs concluded such programs did not delay sexual initiation, or decrease unintended pregnancy or sexually transmitted infections among youth. Yet many teen pregnancy prevention programs continue to stigmatize young parents in an attempt to discourage adolescent sexual behavior. </a:t>
            </a:r>
          </a:p>
          <a:p>
            <a:endParaRPr lang="en-US" dirty="0" smtClean="0"/>
          </a:p>
          <a:p>
            <a:r>
              <a:rPr lang="en-US" dirty="0" smtClean="0"/>
              <a:t>Additionally, stigmatizing teen parents ignores a complex picture of why some adolescents may not postpone childbearing or at least not make delayed childbearing a priority. Research shows young people’s perceptions of opportunities and their own ability to achieve can play a role in their actions regarding early parenthood. Teens who believe that a lack of opportunity at the individual, family, or community level prevents them from investing in future goals like education have less incentive to delay early childbearing, and by extension to avoid behaviors that put them at risk for parenthood. </a:t>
            </a:r>
          </a:p>
          <a:p>
            <a:endParaRPr lang="en-US" dirty="0" smtClean="0"/>
          </a:p>
          <a:p>
            <a:r>
              <a:rPr lang="en-US" dirty="0" smtClean="0"/>
              <a:t>Finally, enabling the stigma around teen parenting does nothing to create support for programs or campaigns that might help young parents and their children.</a:t>
            </a:r>
          </a:p>
          <a:p>
            <a:endParaRPr lang="en-US" dirty="0" smtClean="0"/>
          </a:p>
          <a:p>
            <a:endParaRPr lang="en-US" dirty="0" smtClean="0"/>
          </a:p>
          <a:p>
            <a:r>
              <a:rPr lang="en-US" dirty="0" smtClean="0"/>
              <a:t>Sources:</a:t>
            </a:r>
          </a:p>
          <a:p>
            <a:endParaRPr lang="en-US" dirty="0" smtClean="0"/>
          </a:p>
          <a:p>
            <a:r>
              <a:rPr lang="en-US" i="1" dirty="0" smtClean="0"/>
              <a:t>Impacts of Four Title V, Section 510 Abstinence Education Programs</a:t>
            </a:r>
            <a:r>
              <a:rPr lang="en-US" dirty="0" smtClean="0"/>
              <a:t>. Princeton, NJ: </a:t>
            </a:r>
            <a:r>
              <a:rPr lang="en-US" dirty="0" err="1" smtClean="0"/>
              <a:t>Mathematica</a:t>
            </a:r>
            <a:r>
              <a:rPr lang="en-US" dirty="0" smtClean="0"/>
              <a:t> Policy Research; 2007. 59–61.</a:t>
            </a:r>
          </a:p>
          <a:p>
            <a:endParaRPr lang="en-US" dirty="0" smtClean="0"/>
          </a:p>
          <a:p>
            <a:pPr eaLnBrk="1" hangingPunct="1">
              <a:spcBef>
                <a:spcPct val="0"/>
              </a:spcBef>
            </a:pPr>
            <a:r>
              <a:rPr lang="en-US" dirty="0" smtClean="0">
                <a:latin typeface="Futura Lt BT"/>
              </a:rPr>
              <a:t>Driscoll AK, </a:t>
            </a:r>
            <a:r>
              <a:rPr lang="en-US" dirty="0" err="1" smtClean="0">
                <a:latin typeface="Futura Lt BT"/>
              </a:rPr>
              <a:t>Sugland</a:t>
            </a:r>
            <a:r>
              <a:rPr lang="en-US" dirty="0" smtClean="0">
                <a:latin typeface="Futura Lt BT"/>
              </a:rPr>
              <a:t> BW, </a:t>
            </a:r>
            <a:r>
              <a:rPr lang="en-US" dirty="0" err="1" smtClean="0">
                <a:latin typeface="Futura Lt BT"/>
              </a:rPr>
              <a:t>Manlove</a:t>
            </a:r>
            <a:r>
              <a:rPr lang="en-US" dirty="0" smtClean="0">
                <a:latin typeface="Futura Lt BT"/>
              </a:rPr>
              <a:t> J, </a:t>
            </a:r>
            <a:r>
              <a:rPr lang="en-US" dirty="0" err="1" smtClean="0">
                <a:latin typeface="Futura Lt BT"/>
              </a:rPr>
              <a:t>Papillo</a:t>
            </a:r>
            <a:r>
              <a:rPr lang="en-US" dirty="0" smtClean="0">
                <a:latin typeface="Futura Lt BT"/>
              </a:rPr>
              <a:t> AR. Community opportunity, perceptions of opportunity, and the odds of an adolescent birth. </a:t>
            </a:r>
            <a:r>
              <a:rPr lang="en-US" i="1" dirty="0" smtClean="0">
                <a:latin typeface="Futura Lt BT"/>
              </a:rPr>
              <a:t>Youth &amp; Society</a:t>
            </a:r>
            <a:r>
              <a:rPr lang="en-US" dirty="0" smtClean="0">
                <a:latin typeface="Futura Lt BT"/>
              </a:rPr>
              <a:t>. 2005;37(1):33–61.</a:t>
            </a:r>
          </a:p>
        </p:txBody>
      </p:sp>
      <p:sp>
        <p:nvSpPr>
          <p:cNvPr id="4" name="Slide Number Placeholder 3"/>
          <p:cNvSpPr>
            <a:spLocks noGrp="1"/>
          </p:cNvSpPr>
          <p:nvPr>
            <p:ph type="sldNum" sz="quarter" idx="5"/>
          </p:nvPr>
        </p:nvSpPr>
        <p:spPr/>
        <p:txBody>
          <a:bodyPr/>
          <a:lstStyle/>
          <a:p>
            <a:pPr>
              <a:defRPr/>
            </a:pPr>
            <a:fld id="{3F886D06-07DC-4294-A0AA-57E1999D575A}" type="slidenum">
              <a:rPr lang="en-US" smtClean="0"/>
              <a:pPr>
                <a:defRPr/>
              </a:pPr>
              <a:t>7</a:t>
            </a:fld>
            <a:endParaRPr lang="en-US"/>
          </a:p>
        </p:txBody>
      </p:sp>
    </p:spTree>
    <p:extLst>
      <p:ext uri="{BB962C8B-B14F-4D97-AF65-F5344CB8AC3E}">
        <p14:creationId xmlns:p14="http://schemas.microsoft.com/office/powerpoint/2010/main" val="3005233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Talking</a:t>
            </a:r>
            <a:r>
              <a:rPr lang="en-US" baseline="0" dirty="0" smtClean="0"/>
              <a:t> Point:  Under the Bloomberg administration, </a:t>
            </a:r>
            <a:r>
              <a:rPr lang="en-US" sz="1200" b="0" i="0" kern="1200" baseline="0" dirty="0" smtClean="0">
                <a:solidFill>
                  <a:schemeClr val="tx1"/>
                </a:solidFill>
                <a:effectLst/>
                <a:latin typeface="+mn-lt"/>
                <a:ea typeface="+mn-ea"/>
                <a:cs typeface="+mn-cs"/>
              </a:rPr>
              <a:t>t</a:t>
            </a:r>
            <a:r>
              <a:rPr lang="en-US" sz="1200" b="0" i="0" kern="1200" dirty="0" smtClean="0">
                <a:solidFill>
                  <a:schemeClr val="tx1"/>
                </a:solidFill>
                <a:effectLst/>
                <a:latin typeface="+mn-lt"/>
                <a:ea typeface="+mn-ea"/>
                <a:cs typeface="+mn-cs"/>
              </a:rPr>
              <a:t>he NYC HRA campaign launched a teen pregnancy prevention campaign in March 2013, which consisted of 6 print advertisements (4 shown</a:t>
            </a:r>
            <a:r>
              <a:rPr lang="en-US" sz="1200" b="0" i="0" kern="1200" baseline="0" dirty="0" smtClean="0">
                <a:solidFill>
                  <a:schemeClr val="tx1"/>
                </a:solidFill>
                <a:effectLst/>
                <a:latin typeface="+mn-lt"/>
                <a:ea typeface="+mn-ea"/>
                <a:cs typeface="+mn-cs"/>
              </a:rPr>
              <a:t> above). The original campaign website is now gone.</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What’s harmful or shaming about this language and rhetoric? Does this campaign empower teen parents? </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What would a successful campaign about pregnancy prevention look like? Perhaps increased access to information on family planning services and confidentiality for adolescents?</a:t>
            </a:r>
          </a:p>
        </p:txBody>
      </p:sp>
      <p:sp>
        <p:nvSpPr>
          <p:cNvPr id="4" name="Slide Number Placeholder 3"/>
          <p:cNvSpPr>
            <a:spLocks noGrp="1"/>
          </p:cNvSpPr>
          <p:nvPr>
            <p:ph type="sldNum" sz="quarter" idx="10"/>
          </p:nvPr>
        </p:nvSpPr>
        <p:spPr/>
        <p:txBody>
          <a:bodyPr/>
          <a:lstStyle/>
          <a:p>
            <a:pPr>
              <a:defRPr/>
            </a:pPr>
            <a:fld id="{E9026D9E-679D-4C11-9B8A-B99F97112E4C}" type="slidenum">
              <a:rPr lang="en-US" smtClean="0"/>
              <a:pPr>
                <a:defRPr/>
              </a:pPr>
              <a:t>8</a:t>
            </a:fld>
            <a:endParaRPr lang="en-US"/>
          </a:p>
        </p:txBody>
      </p:sp>
    </p:spTree>
    <p:extLst>
      <p:ext uri="{BB962C8B-B14F-4D97-AF65-F5344CB8AC3E}">
        <p14:creationId xmlns:p14="http://schemas.microsoft.com/office/powerpoint/2010/main" val="3346807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p:spPr>
      </p:sp>
      <p:sp>
        <p:nvSpPr>
          <p:cNvPr id="128003"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r>
              <a:rPr lang="en-US" dirty="0" smtClean="0"/>
              <a:t>Polices that increase access to reproductive health care and health information:</a:t>
            </a:r>
          </a:p>
          <a:p>
            <a:pPr>
              <a:buFontTx/>
              <a:buChar char="•"/>
            </a:pPr>
            <a:r>
              <a:rPr lang="en-US" dirty="0" smtClean="0"/>
              <a:t> Comprehensive sexuality education</a:t>
            </a:r>
          </a:p>
          <a:p>
            <a:pPr>
              <a:buFontTx/>
              <a:buChar char="•"/>
            </a:pPr>
            <a:r>
              <a:rPr lang="en-US" dirty="0" smtClean="0"/>
              <a:t> Public funding for reproductive health care</a:t>
            </a:r>
          </a:p>
          <a:p>
            <a:pPr lvl="1">
              <a:buFont typeface="Courier New" pitchFamily="49" charset="0"/>
              <a:buChar char="o"/>
            </a:pPr>
            <a:r>
              <a:rPr lang="en-US" dirty="0" smtClean="0"/>
              <a:t> Title X</a:t>
            </a:r>
          </a:p>
          <a:p>
            <a:pPr lvl="1">
              <a:buFont typeface="Courier New" pitchFamily="49" charset="0"/>
              <a:buChar char="o"/>
            </a:pPr>
            <a:r>
              <a:rPr lang="en-US" dirty="0" smtClean="0"/>
              <a:t> Medicaid</a:t>
            </a:r>
          </a:p>
          <a:p>
            <a:pPr>
              <a:buFontTx/>
              <a:buChar char="•"/>
            </a:pPr>
            <a:r>
              <a:rPr lang="en-US" dirty="0" smtClean="0"/>
              <a:t> Increased access to contraceptives</a:t>
            </a:r>
          </a:p>
          <a:p>
            <a:pPr>
              <a:buFontTx/>
              <a:buChar char="•"/>
            </a:pPr>
            <a:endParaRPr lang="en-US" dirty="0" smtClean="0"/>
          </a:p>
          <a:p>
            <a:r>
              <a:rPr lang="en-US" dirty="0" smtClean="0"/>
              <a:t>Policies that increase access to higher education and employment:</a:t>
            </a:r>
          </a:p>
          <a:p>
            <a:pPr>
              <a:buFontTx/>
              <a:buChar char="•"/>
            </a:pPr>
            <a:r>
              <a:rPr lang="en-US" dirty="0" smtClean="0"/>
              <a:t> Loan forgiveness</a:t>
            </a:r>
          </a:p>
          <a:p>
            <a:pPr>
              <a:buFontTx/>
              <a:buChar char="•"/>
            </a:pPr>
            <a:r>
              <a:rPr lang="en-US" dirty="0" smtClean="0"/>
              <a:t> Affirmative action</a:t>
            </a:r>
          </a:p>
          <a:p>
            <a:pPr>
              <a:buFontTx/>
              <a:buChar char="•"/>
            </a:pPr>
            <a:r>
              <a:rPr lang="en-US" dirty="0" smtClean="0"/>
              <a:t> Fair wages</a:t>
            </a:r>
          </a:p>
          <a:p>
            <a:pPr>
              <a:buFontTx/>
              <a:buChar char="•"/>
            </a:pPr>
            <a:r>
              <a:rPr lang="en-US" dirty="0" smtClean="0"/>
              <a:t> Child care for students</a:t>
            </a:r>
          </a:p>
          <a:p>
            <a:endParaRPr lang="en-US" dirty="0" smtClean="0"/>
          </a:p>
          <a:p>
            <a:r>
              <a:rPr lang="en-US" dirty="0" smtClean="0"/>
              <a:t>Source:</a:t>
            </a:r>
          </a:p>
          <a:p>
            <a:endParaRPr lang="en-US" dirty="0" smtClean="0"/>
          </a:p>
          <a:p>
            <a:r>
              <a:rPr lang="en-US" dirty="0" smtClean="0"/>
              <a:t>Fuentes L, </a:t>
            </a:r>
            <a:r>
              <a:rPr lang="en-US" dirty="0" err="1" smtClean="0"/>
              <a:t>Bayetti</a:t>
            </a:r>
            <a:r>
              <a:rPr lang="en-US" dirty="0" smtClean="0"/>
              <a:t> Flores V, </a:t>
            </a:r>
            <a:r>
              <a:rPr lang="en-US" dirty="0" err="1" smtClean="0"/>
              <a:t>Gonzles</a:t>
            </a:r>
            <a:r>
              <a:rPr lang="en-US" dirty="0" smtClean="0"/>
              <a:t>-Rojas J; National Latina Institute for Reproductive Health. </a:t>
            </a:r>
            <a:r>
              <a:rPr lang="en-US" i="1" dirty="0" smtClean="0"/>
              <a:t>Removing Stigma: Towards a Complete Understanding of Young Latinas’ Sexual Health. </a:t>
            </a:r>
            <a:r>
              <a:rPr lang="en-US" dirty="0" smtClean="0"/>
              <a:t>New York: National Latina Institute for Reproductive Health; 2010.</a:t>
            </a:r>
          </a:p>
        </p:txBody>
      </p:sp>
      <p:sp>
        <p:nvSpPr>
          <p:cNvPr id="4" name="Slide Number Placeholder 3"/>
          <p:cNvSpPr>
            <a:spLocks noGrp="1"/>
          </p:cNvSpPr>
          <p:nvPr>
            <p:ph type="sldNum" sz="quarter" idx="5"/>
          </p:nvPr>
        </p:nvSpPr>
        <p:spPr/>
        <p:txBody>
          <a:bodyPr/>
          <a:lstStyle/>
          <a:p>
            <a:pPr>
              <a:defRPr/>
            </a:pPr>
            <a:fld id="{EDA08D7C-24FD-4655-8C49-2D2D244C601D}" type="slidenum">
              <a:rPr lang="en-US" smtClean="0"/>
              <a:pPr>
                <a:defRPr/>
              </a:pPr>
              <a:t>9</a:t>
            </a:fld>
            <a:endParaRPr lang="en-US"/>
          </a:p>
        </p:txBody>
      </p:sp>
    </p:spTree>
    <p:extLst>
      <p:ext uri="{BB962C8B-B14F-4D97-AF65-F5344CB8AC3E}">
        <p14:creationId xmlns:p14="http://schemas.microsoft.com/office/powerpoint/2010/main" val="35483732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 name="Rectangle 5"/>
          <p:cNvSpPr>
            <a:spLocks noChangeArrowheads="1"/>
          </p:cNvSpPr>
          <p:nvPr/>
        </p:nvSpPr>
        <p:spPr bwMode="auto">
          <a:xfrm>
            <a:off x="0" y="0"/>
            <a:ext cx="9144000" cy="4800600"/>
          </a:xfrm>
          <a:prstGeom prst="rect">
            <a:avLst/>
          </a:prstGeom>
          <a:solidFill>
            <a:srgbClr val="196AB0"/>
          </a:solidFill>
          <a:ln w="9525">
            <a:noFill/>
            <a:miter lim="800000"/>
            <a:headEnd/>
            <a:tailEnd/>
          </a:ln>
        </p:spPr>
        <p:txBody>
          <a:bodyPr wrap="none" anchor="ctr"/>
          <a:lstStyle/>
          <a:p>
            <a:endParaRPr lang="en-US"/>
          </a:p>
        </p:txBody>
      </p:sp>
      <p:sp>
        <p:nvSpPr>
          <p:cNvPr id="2" name="Title 1"/>
          <p:cNvSpPr>
            <a:spLocks noGrp="1"/>
          </p:cNvSpPr>
          <p:nvPr>
            <p:ph type="ctrTitle"/>
          </p:nvPr>
        </p:nvSpPr>
        <p:spPr>
          <a:xfrm>
            <a:off x="685800" y="1524000"/>
            <a:ext cx="7772400" cy="1470025"/>
          </a:xfrm>
          <a:prstGeom prst="rect">
            <a:avLst/>
          </a:prstGeom>
        </p:spPr>
        <p:txBody>
          <a:bodyPr>
            <a:normAutofit/>
          </a:bodyPr>
          <a:lstStyle>
            <a:lvl1pPr>
              <a:defRPr sz="3600" b="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447800" y="2971800"/>
            <a:ext cx="6400800" cy="990600"/>
          </a:xfrm>
          <a:prstGeom prst="rect">
            <a:avLst/>
          </a:prstGeom>
        </p:spPr>
        <p:txBody>
          <a:bodyPr anchor="t">
            <a:normAutofit/>
          </a:bodyPr>
          <a:lstStyle>
            <a:lvl1pPr marL="0" indent="0" algn="ctr">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4" name="Group 11"/>
          <p:cNvGrpSpPr/>
          <p:nvPr/>
        </p:nvGrpSpPr>
        <p:grpSpPr>
          <a:xfrm>
            <a:off x="685800" y="5029200"/>
            <a:ext cx="2133600" cy="1271588"/>
            <a:chOff x="685800" y="5029200"/>
            <a:chExt cx="2133600" cy="1271588"/>
          </a:xfrm>
        </p:grpSpPr>
        <p:pic>
          <p:nvPicPr>
            <p:cNvPr id="9" name="Picture 14" descr="PRH LOGO_CMYK"/>
            <p:cNvPicPr>
              <a:picLocks noChangeAspect="1" noChangeArrowheads="1"/>
            </p:cNvPicPr>
            <p:nvPr userDrawn="1"/>
          </p:nvPicPr>
          <p:blipFill>
            <a:blip r:embed="rId2" cstate="print"/>
            <a:srcRect l="33769" t="21548" r="30827" b="60190"/>
            <a:stretch>
              <a:fillRect/>
            </a:stretch>
          </p:blipFill>
          <p:spPr bwMode="auto">
            <a:xfrm>
              <a:off x="685800" y="5029200"/>
              <a:ext cx="1905000" cy="1271588"/>
            </a:xfrm>
            <a:prstGeom prst="rect">
              <a:avLst/>
            </a:prstGeom>
            <a:noFill/>
            <a:ln w="9525">
              <a:noFill/>
              <a:miter lim="800000"/>
              <a:headEnd/>
              <a:tailEnd/>
            </a:ln>
          </p:spPr>
        </p:pic>
        <p:sp>
          <p:nvSpPr>
            <p:cNvPr id="10" name="Text Box 16"/>
            <p:cNvSpPr txBox="1">
              <a:spLocks noChangeArrowheads="1"/>
            </p:cNvSpPr>
            <p:nvPr userDrawn="1"/>
          </p:nvSpPr>
          <p:spPr bwMode="auto">
            <a:xfrm>
              <a:off x="2590800" y="5075238"/>
              <a:ext cx="228600" cy="106362"/>
            </a:xfrm>
            <a:prstGeom prst="rect">
              <a:avLst/>
            </a:prstGeom>
            <a:noFill/>
            <a:ln w="9525">
              <a:noFill/>
              <a:miter lim="800000"/>
              <a:headEnd/>
              <a:tailEnd/>
            </a:ln>
          </p:spPr>
          <p:txBody>
            <a:bodyPr lIns="0" tIns="0" rIns="0" bIns="0">
              <a:spAutoFit/>
            </a:bodyPr>
            <a:lstStyle/>
            <a:p>
              <a:r>
                <a:rPr lang="en-US" sz="700" dirty="0">
                  <a:solidFill>
                    <a:srgbClr val="196AB0"/>
                  </a:solidFill>
                  <a:latin typeface="Adobe Garamond Pro" pitchFamily="32" charset="0"/>
                  <a:sym typeface="Symbol" pitchFamily="32" charset="2"/>
                </a:rPr>
                <a:t></a:t>
              </a:r>
              <a:endParaRPr lang="en-US" sz="800" dirty="0">
                <a:solidFill>
                  <a:srgbClr val="196AB0"/>
                </a:solidFill>
                <a:latin typeface="Adobe Garamond Pro" pitchFamily="32" charset="0"/>
              </a:endParaRPr>
            </a:p>
          </p:txBody>
        </p:sp>
      </p:grpSp>
      <p:sp>
        <p:nvSpPr>
          <p:cNvPr id="11" name="Rectangle 8"/>
          <p:cNvSpPr>
            <a:spLocks noChangeArrowheads="1"/>
          </p:cNvSpPr>
          <p:nvPr/>
        </p:nvSpPr>
        <p:spPr bwMode="auto">
          <a:xfrm>
            <a:off x="0" y="6477000"/>
            <a:ext cx="9144000" cy="381000"/>
          </a:xfrm>
          <a:prstGeom prst="rect">
            <a:avLst/>
          </a:prstGeom>
          <a:solidFill>
            <a:srgbClr val="EEA43F"/>
          </a:solidFill>
          <a:ln w="9525">
            <a:noFill/>
            <a:miter lim="800000"/>
            <a:headEnd/>
            <a:tailEnd/>
          </a:ln>
        </p:spPr>
        <p:txBody>
          <a:bodyPr wrap="none" anchor="ctr"/>
          <a:lstStyle/>
          <a:p>
            <a:pPr algn="r"/>
            <a:endParaRPr lang="en-US"/>
          </a:p>
        </p:txBody>
      </p:sp>
      <p:sp>
        <p:nvSpPr>
          <p:cNvPr id="15" name="Text Placeholder 14"/>
          <p:cNvSpPr>
            <a:spLocks noGrp="1"/>
          </p:cNvSpPr>
          <p:nvPr>
            <p:ph type="body" sz="quarter" idx="10"/>
          </p:nvPr>
        </p:nvSpPr>
        <p:spPr>
          <a:xfrm>
            <a:off x="5562600" y="5486400"/>
            <a:ext cx="3352800" cy="304800"/>
          </a:xfrm>
          <a:prstGeom prst="rect">
            <a:avLst/>
          </a:prstGeom>
        </p:spPr>
        <p:txBody>
          <a:bodyPr anchor="ctr">
            <a:noAutofit/>
          </a:bodyPr>
          <a:lstStyle>
            <a:lvl1pPr algn="r">
              <a:buNone/>
              <a:defRPr sz="1800" b="0">
                <a:solidFill>
                  <a:schemeClr val="tx2">
                    <a:lumMod val="60000"/>
                    <a:lumOff val="40000"/>
                  </a:schemeClr>
                </a:solidFill>
                <a:latin typeface="Adobe Garamond Pro"/>
              </a:defRPr>
            </a:lvl1pPr>
            <a:lvl2pPr algn="r">
              <a:buNone/>
              <a:defRPr sz="1200">
                <a:solidFill>
                  <a:schemeClr val="tx2">
                    <a:lumMod val="60000"/>
                    <a:lumOff val="40000"/>
                  </a:schemeClr>
                </a:solidFill>
                <a:latin typeface="Adobe Garamond Pro"/>
              </a:defRPr>
            </a:lvl2pPr>
            <a:lvl3pPr algn="r">
              <a:buNone/>
              <a:defRPr sz="1200">
                <a:solidFill>
                  <a:schemeClr val="tx2">
                    <a:lumMod val="60000"/>
                    <a:lumOff val="40000"/>
                  </a:schemeClr>
                </a:solidFill>
                <a:latin typeface="Adobe Garamond Pro"/>
              </a:defRPr>
            </a:lvl3pPr>
            <a:lvl4pPr algn="r">
              <a:buNone/>
              <a:defRPr sz="1200">
                <a:solidFill>
                  <a:schemeClr val="tx2">
                    <a:lumMod val="60000"/>
                    <a:lumOff val="40000"/>
                  </a:schemeClr>
                </a:solidFill>
                <a:latin typeface="Adobe Garamond Pro"/>
              </a:defRPr>
            </a:lvl4pPr>
            <a:lvl5pPr algn="r">
              <a:buNone/>
              <a:defRPr sz="1200">
                <a:solidFill>
                  <a:schemeClr val="tx2">
                    <a:lumMod val="60000"/>
                    <a:lumOff val="40000"/>
                  </a:schemeClr>
                </a:solidFill>
                <a:latin typeface="Adobe Garamond Pro"/>
              </a:defRPr>
            </a:lvl5pPr>
          </a:lstStyle>
          <a:p>
            <a:pPr lvl="0"/>
            <a:r>
              <a:rPr lang="en-US" smtClean="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267200"/>
          </a:xfrm>
          <a:prstGeom prst="rect">
            <a:avLst/>
          </a:prstGeom>
        </p:spPr>
        <p:txBody>
          <a:bodyPr/>
          <a:lstStyle>
            <a:lvl1pPr>
              <a:defRPr sz="2800"/>
            </a:lvl1pPr>
            <a:lvl2pPr>
              <a:defRPr sz="24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lvl1pPr>
              <a:defRPr>
                <a:ln>
                  <a:noFill/>
                </a:ln>
              </a:defRPr>
            </a:lvl1pPr>
          </a:lstStyle>
          <a:p>
            <a:r>
              <a:rPr lang="en-US" smtClean="0"/>
              <a:t>Click to edit Master title style</a:t>
            </a:r>
            <a:endParaRPr lang="en-US" dirty="0"/>
          </a:p>
        </p:txBody>
      </p:sp>
      <p:sp>
        <p:nvSpPr>
          <p:cNvPr id="5" name="Footer Placeholder 12"/>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400">
                <a:latin typeface="+mn-lt"/>
              </a:defRPr>
            </a:lvl1pPr>
            <a:lvl2pPr>
              <a:defRPr sz="2200">
                <a:latin typeface="+mn-lt"/>
              </a:defRPr>
            </a:lvl2pPr>
            <a:lvl3pPr>
              <a:defRPr sz="2000">
                <a:latin typeface="+mn-lt"/>
              </a:defRPr>
            </a:lvl3pPr>
            <a:lvl4pPr>
              <a:defRPr sz="1800">
                <a:latin typeface="+mn-lt"/>
              </a:defRPr>
            </a:lvl4pPr>
            <a:lvl5pPr>
              <a:defRPr sz="160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648200" y="1600200"/>
            <a:ext cx="4038600" cy="4525963"/>
          </a:xfrm>
          <a:prstGeom prst="rect">
            <a:avLst/>
          </a:prstGeom>
        </p:spPr>
        <p:txBody>
          <a:bodyPr/>
          <a:lstStyle>
            <a:lvl1pPr>
              <a:defRPr sz="2400">
                <a:latin typeface="+mn-lt"/>
              </a:defRPr>
            </a:lvl1pPr>
            <a:lvl2pPr>
              <a:defRPr sz="2200">
                <a:latin typeface="+mn-lt"/>
              </a:defRPr>
            </a:lvl2pPr>
            <a:lvl3pPr>
              <a:defRPr sz="2000">
                <a:latin typeface="+mn-lt"/>
              </a:defRPr>
            </a:lvl3pPr>
            <a:lvl4pPr>
              <a:defRPr sz="1800">
                <a:latin typeface="+mn-lt"/>
              </a:defRPr>
            </a:lvl4pPr>
            <a:lvl5pPr>
              <a:defRPr sz="160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6"/>
          <p:cNvSpPr>
            <a:spLocks noGrp="1"/>
          </p:cNvSpPr>
          <p:nvPr>
            <p:ph type="ftr" sz="quarter" idx="11"/>
          </p:nvPr>
        </p:nvSpPr>
        <p:spPr>
          <a:xfrm>
            <a:off x="3124200" y="6248400"/>
            <a:ext cx="2895600" cy="476250"/>
          </a:xfrm>
          <a:prstGeom prst="rect">
            <a:avLst/>
          </a:prstGeom>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asic Text or Data Slid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atin typeface="+mj-lt"/>
              </a:defRPr>
            </a:lvl1pPr>
          </a:lstStyle>
          <a:p>
            <a:r>
              <a:rPr lang="en-US" dirty="0" smtClean="0"/>
              <a:t>Click to edit Master title style</a:t>
            </a:r>
            <a:endParaRPr lang="en-US" dirty="0"/>
          </a:p>
        </p:txBody>
      </p:sp>
      <p:sp>
        <p:nvSpPr>
          <p:cNvPr id="4" name="Content Placeholder 3"/>
          <p:cNvSpPr>
            <a:spLocks noGrp="1"/>
          </p:cNvSpPr>
          <p:nvPr>
            <p:ph sz="quarter" idx="10"/>
          </p:nvPr>
        </p:nvSpPr>
        <p:spPr>
          <a:xfrm>
            <a:off x="685800" y="1295400"/>
            <a:ext cx="7772400" cy="4267200"/>
          </a:xfrm>
          <a:prstGeom prst="rect">
            <a:avLst/>
          </a:prstGeom>
        </p:spPr>
        <p:txBody>
          <a:bodyPr/>
          <a:lstStyle>
            <a:lvl1pPr>
              <a:buClr>
                <a:schemeClr val="accent2"/>
              </a:buClr>
              <a:defRPr sz="2400">
                <a:latin typeface="+mn-lt"/>
              </a:defRPr>
            </a:lvl1pPr>
            <a:lvl2pPr>
              <a:buClr>
                <a:schemeClr val="accent1"/>
              </a:buClr>
              <a:defRPr sz="2200">
                <a:latin typeface="+mn-lt"/>
              </a:defRPr>
            </a:lvl2pPr>
            <a:lvl3pPr>
              <a:defRPr sz="2000"/>
            </a:lvl3pPr>
            <a:lvl4pPr>
              <a:buClr>
                <a:schemeClr val="accent1"/>
              </a:buClr>
              <a:defRPr sz="18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3" name="Group 9"/>
          <p:cNvGrpSpPr/>
          <p:nvPr/>
        </p:nvGrpSpPr>
        <p:grpSpPr>
          <a:xfrm>
            <a:off x="685800" y="6094413"/>
            <a:ext cx="1143000" cy="611187"/>
            <a:chOff x="685800" y="6094413"/>
            <a:chExt cx="1143000" cy="611187"/>
          </a:xfrm>
        </p:grpSpPr>
        <p:pic>
          <p:nvPicPr>
            <p:cNvPr id="6" name="Picture 13" descr="PRH LOGO_CMYK"/>
            <p:cNvPicPr>
              <a:picLocks noChangeAspect="1" noChangeArrowheads="1"/>
            </p:cNvPicPr>
            <p:nvPr userDrawn="1"/>
          </p:nvPicPr>
          <p:blipFill>
            <a:blip r:embed="rId2" cstate="print"/>
            <a:srcRect l="33769" t="21548" r="30827" b="60190"/>
            <a:stretch>
              <a:fillRect/>
            </a:stretch>
          </p:blipFill>
          <p:spPr bwMode="auto">
            <a:xfrm>
              <a:off x="685800" y="6094413"/>
              <a:ext cx="914400" cy="611187"/>
            </a:xfrm>
            <a:prstGeom prst="rect">
              <a:avLst/>
            </a:prstGeom>
            <a:noFill/>
            <a:ln w="9525">
              <a:noFill/>
              <a:miter lim="800000"/>
              <a:headEnd/>
              <a:tailEnd/>
            </a:ln>
          </p:spPr>
        </p:pic>
        <p:sp>
          <p:nvSpPr>
            <p:cNvPr id="7" name="Text Box 15"/>
            <p:cNvSpPr txBox="1">
              <a:spLocks noChangeArrowheads="1"/>
            </p:cNvSpPr>
            <p:nvPr userDrawn="1"/>
          </p:nvSpPr>
          <p:spPr bwMode="auto">
            <a:xfrm>
              <a:off x="1600200" y="6096000"/>
              <a:ext cx="228600" cy="76200"/>
            </a:xfrm>
            <a:prstGeom prst="rect">
              <a:avLst/>
            </a:prstGeom>
            <a:noFill/>
            <a:ln w="9525">
              <a:noFill/>
              <a:miter lim="800000"/>
              <a:headEnd/>
              <a:tailEnd/>
            </a:ln>
          </p:spPr>
          <p:txBody>
            <a:bodyPr lIns="0" tIns="0" rIns="0" bIns="0">
              <a:spAutoFit/>
            </a:bodyPr>
            <a:lstStyle/>
            <a:p>
              <a:r>
                <a:rPr lang="en-US" sz="500" dirty="0">
                  <a:solidFill>
                    <a:srgbClr val="196AB0"/>
                  </a:solidFill>
                  <a:latin typeface="Adobe Garamond Pro" pitchFamily="32" charset="0"/>
                  <a:sym typeface="Symbol" pitchFamily="32" charset="2"/>
                </a:rPr>
                <a:t></a:t>
              </a:r>
              <a:endParaRPr lang="en-US" sz="500" dirty="0">
                <a:solidFill>
                  <a:srgbClr val="196AB0"/>
                </a:solidFill>
                <a:latin typeface="Adobe Garamond Pro" pitchFamily="32" charset="0"/>
              </a:endParaRPr>
            </a:p>
          </p:txBody>
        </p:sp>
      </p:grpSp>
      <p:sp>
        <p:nvSpPr>
          <p:cNvPr id="9" name="Line 12"/>
          <p:cNvSpPr>
            <a:spLocks noChangeShapeType="1"/>
          </p:cNvSpPr>
          <p:nvPr/>
        </p:nvSpPr>
        <p:spPr bwMode="auto">
          <a:xfrm>
            <a:off x="685800" y="5943600"/>
            <a:ext cx="7772400" cy="0"/>
          </a:xfrm>
          <a:prstGeom prst="line">
            <a:avLst/>
          </a:prstGeom>
          <a:noFill/>
          <a:ln w="9525">
            <a:solidFill>
              <a:srgbClr val="EEA33C"/>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
        <p:cNvGrpSpPr/>
        <p:nvPr/>
      </p:nvGrpSpPr>
      <p:grpSpPr>
        <a:xfrm>
          <a:off x="0" y="0"/>
          <a:ext cx="0" cy="0"/>
          <a:chOff x="0" y="0"/>
          <a:chExt cx="0" cy="0"/>
        </a:xfrm>
      </p:grpSpPr>
      <p:sp>
        <p:nvSpPr>
          <p:cNvPr id="3" name="Rectangle 4"/>
          <p:cNvSpPr>
            <a:spLocks noChangeArrowheads="1"/>
          </p:cNvSpPr>
          <p:nvPr/>
        </p:nvSpPr>
        <p:spPr bwMode="auto">
          <a:xfrm>
            <a:off x="0" y="0"/>
            <a:ext cx="9144000" cy="4114800"/>
          </a:xfrm>
          <a:prstGeom prst="rect">
            <a:avLst/>
          </a:prstGeom>
          <a:solidFill>
            <a:srgbClr val="196AB0"/>
          </a:solidFill>
          <a:ln w="9525">
            <a:noFill/>
            <a:miter lim="800000"/>
            <a:headEnd/>
            <a:tailEnd/>
          </a:ln>
        </p:spPr>
        <p:txBody>
          <a:bodyPr wrap="none" anchor="ctr"/>
          <a:lstStyle/>
          <a:p>
            <a:endParaRPr lang="en-US"/>
          </a:p>
        </p:txBody>
      </p:sp>
      <p:grpSp>
        <p:nvGrpSpPr>
          <p:cNvPr id="2" name="Group 10"/>
          <p:cNvGrpSpPr/>
          <p:nvPr/>
        </p:nvGrpSpPr>
        <p:grpSpPr>
          <a:xfrm>
            <a:off x="762000" y="4849813"/>
            <a:ext cx="1524000" cy="865187"/>
            <a:chOff x="762000" y="4849813"/>
            <a:chExt cx="1524000" cy="865187"/>
          </a:xfrm>
        </p:grpSpPr>
        <p:pic>
          <p:nvPicPr>
            <p:cNvPr id="4" name="Picture 9" descr="PRH LOGO_CMYK"/>
            <p:cNvPicPr>
              <a:picLocks noChangeAspect="1" noChangeArrowheads="1"/>
            </p:cNvPicPr>
            <p:nvPr userDrawn="1"/>
          </p:nvPicPr>
          <p:blipFill>
            <a:blip r:embed="rId2" cstate="print"/>
            <a:srcRect l="33769" t="21548" r="30827" b="60190"/>
            <a:stretch>
              <a:fillRect/>
            </a:stretch>
          </p:blipFill>
          <p:spPr bwMode="auto">
            <a:xfrm>
              <a:off x="762000" y="4849813"/>
              <a:ext cx="1295400" cy="865187"/>
            </a:xfrm>
            <a:prstGeom prst="rect">
              <a:avLst/>
            </a:prstGeom>
            <a:noFill/>
            <a:ln w="9525">
              <a:noFill/>
              <a:miter lim="800000"/>
              <a:headEnd/>
              <a:tailEnd/>
            </a:ln>
          </p:spPr>
        </p:pic>
        <p:sp>
          <p:nvSpPr>
            <p:cNvPr id="5" name="Text Box 10"/>
            <p:cNvSpPr txBox="1">
              <a:spLocks noChangeArrowheads="1"/>
            </p:cNvSpPr>
            <p:nvPr userDrawn="1"/>
          </p:nvSpPr>
          <p:spPr bwMode="auto">
            <a:xfrm>
              <a:off x="2057400" y="4876800"/>
              <a:ext cx="228600" cy="106363"/>
            </a:xfrm>
            <a:prstGeom prst="rect">
              <a:avLst/>
            </a:prstGeom>
            <a:noFill/>
            <a:ln w="9525">
              <a:noFill/>
              <a:miter lim="800000"/>
              <a:headEnd/>
              <a:tailEnd/>
            </a:ln>
          </p:spPr>
          <p:txBody>
            <a:bodyPr lIns="0" tIns="0" rIns="0" bIns="0">
              <a:spAutoFit/>
            </a:bodyPr>
            <a:lstStyle/>
            <a:p>
              <a:r>
                <a:rPr lang="en-US" sz="700" dirty="0">
                  <a:solidFill>
                    <a:srgbClr val="196AB0"/>
                  </a:solidFill>
                  <a:latin typeface="Adobe Garamond Pro" pitchFamily="32" charset="0"/>
                  <a:sym typeface="Symbol" pitchFamily="32" charset="2"/>
                </a:rPr>
                <a:t></a:t>
              </a:r>
              <a:endParaRPr lang="en-US" sz="800" dirty="0">
                <a:solidFill>
                  <a:srgbClr val="196AB0"/>
                </a:solidFill>
                <a:latin typeface="Adobe Garamond Pro" pitchFamily="32" charset="0"/>
              </a:endParaRPr>
            </a:p>
          </p:txBody>
        </p:sp>
      </p:grpSp>
      <p:sp>
        <p:nvSpPr>
          <p:cNvPr id="6" name="Rectangle 7"/>
          <p:cNvSpPr>
            <a:spLocks noChangeArrowheads="1"/>
          </p:cNvSpPr>
          <p:nvPr/>
        </p:nvSpPr>
        <p:spPr bwMode="auto">
          <a:xfrm>
            <a:off x="0" y="6477000"/>
            <a:ext cx="9144000" cy="381000"/>
          </a:xfrm>
          <a:prstGeom prst="rect">
            <a:avLst/>
          </a:prstGeom>
          <a:solidFill>
            <a:srgbClr val="EEA33C"/>
          </a:solidFill>
          <a:ln w="9525">
            <a:noFill/>
            <a:miter lim="800000"/>
            <a:headEnd/>
            <a:tailEnd/>
          </a:ln>
        </p:spPr>
        <p:txBody>
          <a:bodyPr wrap="none" anchor="ctr"/>
          <a:lstStyle/>
          <a:p>
            <a:pPr algn="r"/>
            <a:endParaRPr lang="en-US"/>
          </a:p>
        </p:txBody>
      </p:sp>
      <p:sp>
        <p:nvSpPr>
          <p:cNvPr id="8" name="Text Placeholder 7"/>
          <p:cNvSpPr>
            <a:spLocks noGrp="1"/>
          </p:cNvSpPr>
          <p:nvPr>
            <p:ph type="body" sz="quarter" idx="10"/>
          </p:nvPr>
        </p:nvSpPr>
        <p:spPr>
          <a:xfrm>
            <a:off x="2667000" y="4419600"/>
            <a:ext cx="6324600" cy="990600"/>
          </a:xfrm>
          <a:prstGeom prst="rect">
            <a:avLst/>
          </a:prstGeom>
        </p:spPr>
        <p:txBody>
          <a:bodyPr anchor="ctr">
            <a:noAutofit/>
          </a:bodyPr>
          <a:lstStyle>
            <a:lvl1pPr algn="r">
              <a:buNone/>
              <a:defRPr sz="3600">
                <a:solidFill>
                  <a:srgbClr val="0070C0"/>
                </a:solidFill>
              </a:defRPr>
            </a:lvl1pPr>
            <a:lvl2pPr>
              <a:buNone/>
              <a:defRPr sz="3600">
                <a:solidFill>
                  <a:schemeClr val="bg1"/>
                </a:solidFill>
              </a:defRPr>
            </a:lvl2pPr>
            <a:lvl3pPr>
              <a:buNone/>
              <a:defRPr sz="3600">
                <a:solidFill>
                  <a:schemeClr val="bg1"/>
                </a:solidFill>
              </a:defRPr>
            </a:lvl3pPr>
            <a:lvl4pPr>
              <a:buNone/>
              <a:defRPr sz="3600">
                <a:solidFill>
                  <a:schemeClr val="bg1"/>
                </a:solidFill>
              </a:defRPr>
            </a:lvl4pPr>
            <a:lvl5pPr>
              <a:buNone/>
              <a:defRPr sz="3600">
                <a:solidFill>
                  <a:schemeClr val="bg1"/>
                </a:solidFill>
              </a:defRPr>
            </a:lvl5pPr>
          </a:lstStyle>
          <a:p>
            <a:pPr lvl="0"/>
            <a:r>
              <a:rPr lang="en-US" dirty="0" smtClean="0"/>
              <a:t>Click to edit Master text styles</a:t>
            </a:r>
          </a:p>
        </p:txBody>
      </p:sp>
      <p:sp>
        <p:nvSpPr>
          <p:cNvPr id="13" name="Text Placeholder 12"/>
          <p:cNvSpPr>
            <a:spLocks noGrp="1"/>
          </p:cNvSpPr>
          <p:nvPr>
            <p:ph type="body" sz="quarter" idx="12"/>
          </p:nvPr>
        </p:nvSpPr>
        <p:spPr>
          <a:xfrm>
            <a:off x="4724400" y="5410200"/>
            <a:ext cx="4267200" cy="838200"/>
          </a:xfrm>
          <a:prstGeom prst="rect">
            <a:avLst/>
          </a:prstGeom>
        </p:spPr>
        <p:txBody>
          <a:bodyPr anchor="t"/>
          <a:lstStyle>
            <a:lvl1pPr algn="r">
              <a:buNone/>
              <a:defRPr>
                <a:solidFill>
                  <a:srgbClr val="0070C0"/>
                </a:solidFill>
              </a:defRPr>
            </a:lvl1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Header Only Slide">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lvl1pPr>
              <a:defRPr sz="3600"/>
            </a:lvl1pPr>
          </a:lstStyle>
          <a:p>
            <a:r>
              <a:rPr lang="en-US" dirty="0" smtClean="0"/>
              <a:t>Click to edit Master title style</a:t>
            </a:r>
            <a:endParaRPr lang="en-US" dirty="0"/>
          </a:p>
        </p:txBody>
      </p:sp>
      <p:grpSp>
        <p:nvGrpSpPr>
          <p:cNvPr id="2" name="Group 6"/>
          <p:cNvGrpSpPr/>
          <p:nvPr/>
        </p:nvGrpSpPr>
        <p:grpSpPr>
          <a:xfrm>
            <a:off x="685800" y="6094413"/>
            <a:ext cx="1143000" cy="611187"/>
            <a:chOff x="685800" y="6094413"/>
            <a:chExt cx="1143000" cy="611187"/>
          </a:xfrm>
        </p:grpSpPr>
        <p:pic>
          <p:nvPicPr>
            <p:cNvPr id="10" name="Picture 13" descr="PRH LOGO_CMYK"/>
            <p:cNvPicPr>
              <a:picLocks noChangeAspect="1" noChangeArrowheads="1"/>
            </p:cNvPicPr>
            <p:nvPr userDrawn="1"/>
          </p:nvPicPr>
          <p:blipFill>
            <a:blip r:embed="rId2" cstate="print"/>
            <a:srcRect l="33769" t="21548" r="30827" b="60190"/>
            <a:stretch>
              <a:fillRect/>
            </a:stretch>
          </p:blipFill>
          <p:spPr bwMode="auto">
            <a:xfrm>
              <a:off x="685800" y="6094413"/>
              <a:ext cx="914400" cy="611187"/>
            </a:xfrm>
            <a:prstGeom prst="rect">
              <a:avLst/>
            </a:prstGeom>
            <a:noFill/>
            <a:ln w="9525">
              <a:noFill/>
              <a:miter lim="800000"/>
              <a:headEnd/>
              <a:tailEnd/>
            </a:ln>
          </p:spPr>
        </p:pic>
        <p:sp>
          <p:nvSpPr>
            <p:cNvPr id="11" name="Text Box 15"/>
            <p:cNvSpPr txBox="1">
              <a:spLocks noChangeArrowheads="1"/>
            </p:cNvSpPr>
            <p:nvPr userDrawn="1"/>
          </p:nvSpPr>
          <p:spPr bwMode="auto">
            <a:xfrm>
              <a:off x="1600200" y="6096000"/>
              <a:ext cx="228600" cy="76200"/>
            </a:xfrm>
            <a:prstGeom prst="rect">
              <a:avLst/>
            </a:prstGeom>
            <a:noFill/>
            <a:ln w="9525">
              <a:noFill/>
              <a:miter lim="800000"/>
              <a:headEnd/>
              <a:tailEnd/>
            </a:ln>
          </p:spPr>
          <p:txBody>
            <a:bodyPr lIns="0" tIns="0" rIns="0" bIns="0">
              <a:spAutoFit/>
            </a:bodyPr>
            <a:lstStyle/>
            <a:p>
              <a:r>
                <a:rPr lang="en-US" sz="500" dirty="0">
                  <a:solidFill>
                    <a:srgbClr val="196AB0"/>
                  </a:solidFill>
                  <a:latin typeface="Adobe Garamond Pro" pitchFamily="32" charset="0"/>
                  <a:sym typeface="Symbol" pitchFamily="32" charset="2"/>
                </a:rPr>
                <a:t></a:t>
              </a:r>
              <a:endParaRPr lang="en-US" sz="500" dirty="0">
                <a:solidFill>
                  <a:srgbClr val="196AB0"/>
                </a:solidFill>
                <a:latin typeface="Adobe Garamond Pro" pitchFamily="32" charset="0"/>
              </a:endParaRPr>
            </a:p>
          </p:txBody>
        </p:sp>
      </p:grpSp>
      <p:sp>
        <p:nvSpPr>
          <p:cNvPr id="13" name="Line 12"/>
          <p:cNvSpPr>
            <a:spLocks noChangeShapeType="1"/>
          </p:cNvSpPr>
          <p:nvPr/>
        </p:nvSpPr>
        <p:spPr bwMode="auto">
          <a:xfrm>
            <a:off x="685800" y="5943600"/>
            <a:ext cx="7772400" cy="0"/>
          </a:xfrm>
          <a:prstGeom prst="line">
            <a:avLst/>
          </a:prstGeom>
          <a:noFill/>
          <a:ln w="9525">
            <a:solidFill>
              <a:srgbClr val="EEA33C"/>
            </a:solidFill>
            <a:round/>
            <a:headEnd/>
            <a:tailEnd/>
          </a:ln>
        </p:spPr>
        <p:txBody>
          <a:bodyPr wrap="none" anchor="ct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077200" cy="8382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buClr>
                <a:schemeClr val="accent2"/>
              </a:buClr>
              <a:defRPr sz="2400">
                <a:latin typeface="+mn-lt"/>
              </a:defRPr>
            </a:lvl1pPr>
            <a:lvl2pPr>
              <a:buClr>
                <a:schemeClr val="accent1"/>
              </a:buClr>
              <a:defRPr sz="2200">
                <a:latin typeface="+mn-lt"/>
              </a:defRPr>
            </a:lvl2pPr>
            <a:lvl3pPr>
              <a:defRPr sz="2000">
                <a:latin typeface="+mn-lt"/>
              </a:defRPr>
            </a:lvl3pPr>
            <a:lvl4pPr>
              <a:buClr>
                <a:schemeClr val="accent1"/>
              </a:buCl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buClr>
                <a:schemeClr val="accent2"/>
              </a:buClr>
              <a:defRPr sz="2400">
                <a:latin typeface="+mn-lt"/>
              </a:defRPr>
            </a:lvl1pPr>
            <a:lvl2pPr>
              <a:buClr>
                <a:schemeClr val="accent1"/>
              </a:buClr>
              <a:defRPr sz="2200">
                <a:latin typeface="+mn-lt"/>
              </a:defRPr>
            </a:lvl2pPr>
            <a:lvl3pPr>
              <a:defRPr sz="2000">
                <a:latin typeface="+mn-lt"/>
              </a:defRPr>
            </a:lvl3pPr>
            <a:lvl4pPr>
              <a:buClr>
                <a:schemeClr val="accent1"/>
              </a:buCl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13" descr="PRH LOGO_CMYK"/>
          <p:cNvPicPr>
            <a:picLocks noChangeAspect="1" noChangeArrowheads="1"/>
          </p:cNvPicPr>
          <p:nvPr/>
        </p:nvPicPr>
        <p:blipFill>
          <a:blip r:embed="rId2" cstate="print"/>
          <a:srcRect l="33769" t="21548" r="30827" b="60190"/>
          <a:stretch>
            <a:fillRect/>
          </a:stretch>
        </p:blipFill>
        <p:spPr bwMode="auto">
          <a:xfrm>
            <a:off x="685800" y="6094413"/>
            <a:ext cx="914400" cy="611187"/>
          </a:xfrm>
          <a:prstGeom prst="rect">
            <a:avLst/>
          </a:prstGeom>
          <a:noFill/>
          <a:ln w="9525">
            <a:noFill/>
            <a:miter lim="800000"/>
            <a:headEnd/>
            <a:tailEnd/>
          </a:ln>
        </p:spPr>
      </p:pic>
      <p:sp>
        <p:nvSpPr>
          <p:cNvPr id="9" name="Text Box 15"/>
          <p:cNvSpPr txBox="1">
            <a:spLocks noChangeArrowheads="1"/>
          </p:cNvSpPr>
          <p:nvPr/>
        </p:nvSpPr>
        <p:spPr bwMode="auto">
          <a:xfrm>
            <a:off x="1600200" y="6096000"/>
            <a:ext cx="228600" cy="76200"/>
          </a:xfrm>
          <a:prstGeom prst="rect">
            <a:avLst/>
          </a:prstGeom>
          <a:noFill/>
          <a:ln w="9525">
            <a:noFill/>
            <a:miter lim="800000"/>
            <a:headEnd/>
            <a:tailEnd/>
          </a:ln>
        </p:spPr>
        <p:txBody>
          <a:bodyPr lIns="0" tIns="0" rIns="0" bIns="0">
            <a:spAutoFit/>
          </a:bodyPr>
          <a:lstStyle/>
          <a:p>
            <a:r>
              <a:rPr lang="en-US" sz="500" dirty="0">
                <a:solidFill>
                  <a:srgbClr val="196AB0"/>
                </a:solidFill>
                <a:latin typeface="Adobe Garamond Pro" pitchFamily="32" charset="0"/>
                <a:sym typeface="Symbol" pitchFamily="32" charset="2"/>
              </a:rPr>
              <a:t></a:t>
            </a:r>
            <a:endParaRPr lang="en-US" sz="500" dirty="0">
              <a:solidFill>
                <a:srgbClr val="196AB0"/>
              </a:solidFill>
              <a:latin typeface="Adobe Garamond Pro" pitchFamily="32" charset="0"/>
            </a:endParaRPr>
          </a:p>
        </p:txBody>
      </p:sp>
      <p:sp>
        <p:nvSpPr>
          <p:cNvPr id="11" name="Line 12"/>
          <p:cNvSpPr>
            <a:spLocks noChangeShapeType="1"/>
          </p:cNvSpPr>
          <p:nvPr/>
        </p:nvSpPr>
        <p:spPr bwMode="auto">
          <a:xfrm>
            <a:off x="685800" y="5943600"/>
            <a:ext cx="7772400" cy="0"/>
          </a:xfrm>
          <a:prstGeom prst="line">
            <a:avLst/>
          </a:prstGeom>
          <a:noFill/>
          <a:ln w="9525">
            <a:solidFill>
              <a:srgbClr val="EEA33C"/>
            </a:solidFill>
            <a:round/>
            <a:headEnd/>
            <a:tailEnd/>
          </a:ln>
        </p:spPr>
        <p:txBody>
          <a:bodyPr wrap="none" anchor="ct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a:prstGeom prst="rect">
            <a:avLst/>
          </a:prstGeo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95400"/>
            <a:ext cx="4040188" cy="879475"/>
          </a:xfrm>
          <a:prstGeom prst="rect">
            <a:avLst/>
          </a:prstGeom>
        </p:spPr>
        <p:txBody>
          <a:bodyPr anchor="b"/>
          <a:lstStyle>
            <a:lvl1pPr marL="0" indent="0" algn="ctr">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616325"/>
          </a:xfrm>
          <a:prstGeom prst="rect">
            <a:avLst/>
          </a:prstGeom>
        </p:spPr>
        <p:txBody>
          <a:bodyPr/>
          <a:lstStyle>
            <a:lvl1pPr>
              <a:buClr>
                <a:schemeClr val="accent2"/>
              </a:buClr>
              <a:defRPr sz="2800"/>
            </a:lvl1pPr>
            <a:lvl2pPr>
              <a:buClr>
                <a:schemeClr val="accent1"/>
              </a:buClr>
              <a:defRPr sz="2400"/>
            </a:lvl2pPr>
            <a:lvl3pPr>
              <a:defRPr sz="1800"/>
            </a:lvl3pPr>
            <a:lvl4pPr>
              <a:buClr>
                <a:schemeClr val="accent1"/>
              </a:buCl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95400"/>
            <a:ext cx="4041775" cy="879475"/>
          </a:xfrm>
          <a:prstGeom prst="rect">
            <a:avLst/>
          </a:prstGeom>
        </p:spPr>
        <p:txBody>
          <a:bodyPr anchor="b"/>
          <a:lstStyle>
            <a:lvl1pPr marL="0" indent="0" algn="ctr">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616325"/>
          </a:xfrm>
          <a:prstGeom prst="rect">
            <a:avLst/>
          </a:prstGeom>
        </p:spPr>
        <p:txBody>
          <a:bodyPr/>
          <a:lstStyle>
            <a:lvl1pPr>
              <a:buClr>
                <a:schemeClr val="accent2"/>
              </a:buClr>
              <a:defRPr sz="2800"/>
            </a:lvl1pPr>
            <a:lvl2pPr>
              <a:buClr>
                <a:schemeClr val="accent1"/>
              </a:buClr>
              <a:defRPr sz="2400"/>
            </a:lvl2pPr>
            <a:lvl3pPr>
              <a:defRPr sz="1800"/>
            </a:lvl3pPr>
            <a:lvl4pPr>
              <a:buClr>
                <a:schemeClr val="accent1"/>
              </a:buCl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7" name="Group 13"/>
          <p:cNvGrpSpPr/>
          <p:nvPr/>
        </p:nvGrpSpPr>
        <p:grpSpPr>
          <a:xfrm>
            <a:off x="685800" y="6094413"/>
            <a:ext cx="1143000" cy="611187"/>
            <a:chOff x="685800" y="6094413"/>
            <a:chExt cx="1143000" cy="611187"/>
          </a:xfrm>
        </p:grpSpPr>
        <p:pic>
          <p:nvPicPr>
            <p:cNvPr id="10" name="Picture 13" descr="PRH LOGO_CMYK"/>
            <p:cNvPicPr>
              <a:picLocks noChangeAspect="1" noChangeArrowheads="1"/>
            </p:cNvPicPr>
            <p:nvPr userDrawn="1"/>
          </p:nvPicPr>
          <p:blipFill>
            <a:blip r:embed="rId2" cstate="print"/>
            <a:srcRect l="33769" t="21548" r="30827" b="60190"/>
            <a:stretch>
              <a:fillRect/>
            </a:stretch>
          </p:blipFill>
          <p:spPr bwMode="auto">
            <a:xfrm>
              <a:off x="685800" y="6094413"/>
              <a:ext cx="914400" cy="611187"/>
            </a:xfrm>
            <a:prstGeom prst="rect">
              <a:avLst/>
            </a:prstGeom>
            <a:noFill/>
            <a:ln w="9525">
              <a:noFill/>
              <a:miter lim="800000"/>
              <a:headEnd/>
              <a:tailEnd/>
            </a:ln>
          </p:spPr>
        </p:pic>
        <p:sp>
          <p:nvSpPr>
            <p:cNvPr id="11" name="Text Box 15"/>
            <p:cNvSpPr txBox="1">
              <a:spLocks noChangeArrowheads="1"/>
            </p:cNvSpPr>
            <p:nvPr userDrawn="1"/>
          </p:nvSpPr>
          <p:spPr bwMode="auto">
            <a:xfrm>
              <a:off x="1600200" y="6096000"/>
              <a:ext cx="228600" cy="76200"/>
            </a:xfrm>
            <a:prstGeom prst="rect">
              <a:avLst/>
            </a:prstGeom>
            <a:noFill/>
            <a:ln w="9525">
              <a:noFill/>
              <a:miter lim="800000"/>
              <a:headEnd/>
              <a:tailEnd/>
            </a:ln>
          </p:spPr>
          <p:txBody>
            <a:bodyPr lIns="0" tIns="0" rIns="0" bIns="0">
              <a:spAutoFit/>
            </a:bodyPr>
            <a:lstStyle/>
            <a:p>
              <a:r>
                <a:rPr lang="en-US" sz="500" dirty="0">
                  <a:solidFill>
                    <a:srgbClr val="196AB0"/>
                  </a:solidFill>
                  <a:latin typeface="Adobe Garamond Pro" pitchFamily="32" charset="0"/>
                  <a:sym typeface="Symbol" pitchFamily="32" charset="2"/>
                </a:rPr>
                <a:t></a:t>
              </a:r>
              <a:endParaRPr lang="en-US" sz="500" dirty="0">
                <a:solidFill>
                  <a:srgbClr val="196AB0"/>
                </a:solidFill>
                <a:latin typeface="Adobe Garamond Pro" pitchFamily="32" charset="0"/>
              </a:endParaRPr>
            </a:p>
          </p:txBody>
        </p:sp>
      </p:grpSp>
      <p:sp>
        <p:nvSpPr>
          <p:cNvPr id="13" name="Line 12"/>
          <p:cNvSpPr>
            <a:spLocks noChangeShapeType="1"/>
          </p:cNvSpPr>
          <p:nvPr/>
        </p:nvSpPr>
        <p:spPr bwMode="auto">
          <a:xfrm>
            <a:off x="685800" y="5943600"/>
            <a:ext cx="7772400" cy="0"/>
          </a:xfrm>
          <a:prstGeom prst="line">
            <a:avLst/>
          </a:prstGeom>
          <a:noFill/>
          <a:ln w="9525">
            <a:solidFill>
              <a:srgbClr val="EEA33C"/>
            </a:solidFill>
            <a:round/>
            <a:headEnd/>
            <a:tailEnd/>
          </a:ln>
        </p:spPr>
        <p:txBody>
          <a:bodyPr wrap="none" anchor="ct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8"/>
          <p:cNvGrpSpPr/>
          <p:nvPr/>
        </p:nvGrpSpPr>
        <p:grpSpPr>
          <a:xfrm>
            <a:off x="685800" y="6094413"/>
            <a:ext cx="1143000" cy="611187"/>
            <a:chOff x="685800" y="6094413"/>
            <a:chExt cx="1143000" cy="611187"/>
          </a:xfrm>
        </p:grpSpPr>
        <p:pic>
          <p:nvPicPr>
            <p:cNvPr id="5" name="Picture 13" descr="PRH LOGO_CMYK"/>
            <p:cNvPicPr>
              <a:picLocks noChangeAspect="1" noChangeArrowheads="1"/>
            </p:cNvPicPr>
            <p:nvPr userDrawn="1"/>
          </p:nvPicPr>
          <p:blipFill>
            <a:blip r:embed="rId2" cstate="print"/>
            <a:srcRect l="33769" t="21548" r="30827" b="60190"/>
            <a:stretch>
              <a:fillRect/>
            </a:stretch>
          </p:blipFill>
          <p:spPr bwMode="auto">
            <a:xfrm>
              <a:off x="685800" y="6094413"/>
              <a:ext cx="914400" cy="611187"/>
            </a:xfrm>
            <a:prstGeom prst="rect">
              <a:avLst/>
            </a:prstGeom>
            <a:noFill/>
            <a:ln w="9525">
              <a:noFill/>
              <a:miter lim="800000"/>
              <a:headEnd/>
              <a:tailEnd/>
            </a:ln>
          </p:spPr>
        </p:pic>
        <p:sp>
          <p:nvSpPr>
            <p:cNvPr id="6" name="Text Box 15"/>
            <p:cNvSpPr txBox="1">
              <a:spLocks noChangeArrowheads="1"/>
            </p:cNvSpPr>
            <p:nvPr userDrawn="1"/>
          </p:nvSpPr>
          <p:spPr bwMode="auto">
            <a:xfrm>
              <a:off x="1600200" y="6096000"/>
              <a:ext cx="228600" cy="76200"/>
            </a:xfrm>
            <a:prstGeom prst="rect">
              <a:avLst/>
            </a:prstGeom>
            <a:noFill/>
            <a:ln w="9525">
              <a:noFill/>
              <a:miter lim="800000"/>
              <a:headEnd/>
              <a:tailEnd/>
            </a:ln>
          </p:spPr>
          <p:txBody>
            <a:bodyPr lIns="0" tIns="0" rIns="0" bIns="0">
              <a:spAutoFit/>
            </a:bodyPr>
            <a:lstStyle/>
            <a:p>
              <a:r>
                <a:rPr lang="en-US" sz="500" dirty="0">
                  <a:solidFill>
                    <a:srgbClr val="196AB0"/>
                  </a:solidFill>
                  <a:latin typeface="Adobe Garamond Pro" pitchFamily="32" charset="0"/>
                  <a:sym typeface="Symbol" pitchFamily="32" charset="2"/>
                </a:rPr>
                <a:t></a:t>
              </a:r>
              <a:endParaRPr lang="en-US" sz="500" dirty="0">
                <a:solidFill>
                  <a:srgbClr val="196AB0"/>
                </a:solidFill>
                <a:latin typeface="Adobe Garamond Pro" pitchFamily="32" charset="0"/>
              </a:endParaRPr>
            </a:p>
          </p:txBody>
        </p:sp>
      </p:grpSp>
      <p:sp>
        <p:nvSpPr>
          <p:cNvPr id="8" name="Line 12"/>
          <p:cNvSpPr>
            <a:spLocks noChangeShapeType="1"/>
          </p:cNvSpPr>
          <p:nvPr/>
        </p:nvSpPr>
        <p:spPr bwMode="auto">
          <a:xfrm>
            <a:off x="685800" y="5943600"/>
            <a:ext cx="7772400" cy="0"/>
          </a:xfrm>
          <a:prstGeom prst="line">
            <a:avLst/>
          </a:prstGeom>
          <a:noFill/>
          <a:ln w="9525">
            <a:solidFill>
              <a:srgbClr val="EEA33C"/>
            </a:solidFill>
            <a:round/>
            <a:headEnd/>
            <a:tailEnd/>
          </a:ln>
        </p:spPr>
        <p:txBody>
          <a:bodyPr wrap="none" anchor="ct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477000" cy="1162050"/>
          </a:xfrm>
          <a:prstGeom prst="rect">
            <a:avLst/>
          </a:prstGeom>
        </p:spPr>
        <p:txBody>
          <a:bodyPr anchor="b">
            <a:noAutofit/>
          </a:bodyPr>
          <a:lstStyle>
            <a:lvl1pPr algn="l">
              <a:defRPr sz="36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371601"/>
            <a:ext cx="5111750" cy="4495800"/>
          </a:xfrm>
          <a:prstGeom prst="rect">
            <a:avLst/>
          </a:prstGeom>
        </p:spPr>
        <p:txBody>
          <a:bodyPr/>
          <a:lstStyle>
            <a:lvl1pPr>
              <a:buClr>
                <a:schemeClr val="accent2"/>
              </a:buClr>
              <a:defRPr sz="2800"/>
            </a:lvl1pPr>
            <a:lvl2pPr>
              <a:buClr>
                <a:schemeClr val="accent1"/>
              </a:buClr>
              <a:defRPr sz="2400"/>
            </a:lvl2pPr>
            <a:lvl3pPr>
              <a:defRPr sz="2000"/>
            </a:lvl3pPr>
            <a:lvl4pPr>
              <a:buClr>
                <a:schemeClr val="accent1"/>
              </a:buClr>
              <a:defRPr sz="1800"/>
            </a:lvl4pPr>
            <a:lvl5pPr>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1"/>
            <a:ext cx="3008313" cy="44323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5" name="Group 11"/>
          <p:cNvGrpSpPr/>
          <p:nvPr/>
        </p:nvGrpSpPr>
        <p:grpSpPr>
          <a:xfrm>
            <a:off x="685800" y="6094413"/>
            <a:ext cx="1143000" cy="611187"/>
            <a:chOff x="685800" y="6094413"/>
            <a:chExt cx="1143000" cy="611187"/>
          </a:xfrm>
        </p:grpSpPr>
        <p:pic>
          <p:nvPicPr>
            <p:cNvPr id="8" name="Picture 13" descr="PRH LOGO_CMYK"/>
            <p:cNvPicPr>
              <a:picLocks noChangeAspect="1" noChangeArrowheads="1"/>
            </p:cNvPicPr>
            <p:nvPr userDrawn="1"/>
          </p:nvPicPr>
          <p:blipFill>
            <a:blip r:embed="rId2" cstate="print"/>
            <a:srcRect l="33769" t="21548" r="30827" b="60190"/>
            <a:stretch>
              <a:fillRect/>
            </a:stretch>
          </p:blipFill>
          <p:spPr bwMode="auto">
            <a:xfrm>
              <a:off x="685800" y="6094413"/>
              <a:ext cx="914400" cy="611187"/>
            </a:xfrm>
            <a:prstGeom prst="rect">
              <a:avLst/>
            </a:prstGeom>
            <a:noFill/>
            <a:ln w="9525">
              <a:noFill/>
              <a:miter lim="800000"/>
              <a:headEnd/>
              <a:tailEnd/>
            </a:ln>
          </p:spPr>
        </p:pic>
        <p:sp>
          <p:nvSpPr>
            <p:cNvPr id="9" name="Text Box 15"/>
            <p:cNvSpPr txBox="1">
              <a:spLocks noChangeArrowheads="1"/>
            </p:cNvSpPr>
            <p:nvPr userDrawn="1"/>
          </p:nvSpPr>
          <p:spPr bwMode="auto">
            <a:xfrm>
              <a:off x="1600200" y="6096000"/>
              <a:ext cx="228600" cy="76200"/>
            </a:xfrm>
            <a:prstGeom prst="rect">
              <a:avLst/>
            </a:prstGeom>
            <a:noFill/>
            <a:ln w="9525">
              <a:noFill/>
              <a:miter lim="800000"/>
              <a:headEnd/>
              <a:tailEnd/>
            </a:ln>
          </p:spPr>
          <p:txBody>
            <a:bodyPr lIns="0" tIns="0" rIns="0" bIns="0">
              <a:spAutoFit/>
            </a:bodyPr>
            <a:lstStyle/>
            <a:p>
              <a:r>
                <a:rPr lang="en-US" sz="500" dirty="0">
                  <a:solidFill>
                    <a:srgbClr val="196AB0"/>
                  </a:solidFill>
                  <a:latin typeface="Adobe Garamond Pro" pitchFamily="32" charset="0"/>
                  <a:sym typeface="Symbol" pitchFamily="32" charset="2"/>
                </a:rPr>
                <a:t></a:t>
              </a:r>
              <a:endParaRPr lang="en-US" sz="500" dirty="0">
                <a:solidFill>
                  <a:srgbClr val="196AB0"/>
                </a:solidFill>
                <a:latin typeface="Adobe Garamond Pro" pitchFamily="32" charset="0"/>
              </a:endParaRPr>
            </a:p>
          </p:txBody>
        </p:sp>
      </p:grpSp>
      <p:sp>
        <p:nvSpPr>
          <p:cNvPr id="11" name="Line 12"/>
          <p:cNvSpPr>
            <a:spLocks noChangeShapeType="1"/>
          </p:cNvSpPr>
          <p:nvPr/>
        </p:nvSpPr>
        <p:spPr bwMode="auto">
          <a:xfrm>
            <a:off x="685800" y="5943600"/>
            <a:ext cx="7772400" cy="0"/>
          </a:xfrm>
          <a:prstGeom prst="line">
            <a:avLst/>
          </a:prstGeom>
          <a:noFill/>
          <a:ln w="9525">
            <a:solidFill>
              <a:srgbClr val="EEA33C"/>
            </a:solidFill>
            <a:round/>
            <a:headEnd/>
            <a:tailEnd/>
          </a:ln>
        </p:spPr>
        <p:txBody>
          <a:bodyPr wrap="none" anchor="ct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52600" y="1143000"/>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52600" y="5410200"/>
            <a:ext cx="5486400" cy="4572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12"/>
          <p:cNvGrpSpPr/>
          <p:nvPr/>
        </p:nvGrpSpPr>
        <p:grpSpPr>
          <a:xfrm>
            <a:off x="685800" y="6094413"/>
            <a:ext cx="1143000" cy="611187"/>
            <a:chOff x="685800" y="6094413"/>
            <a:chExt cx="1143000" cy="611187"/>
          </a:xfrm>
        </p:grpSpPr>
        <p:pic>
          <p:nvPicPr>
            <p:cNvPr id="8" name="Picture 13" descr="PRH LOGO_CMYK"/>
            <p:cNvPicPr>
              <a:picLocks noChangeAspect="1" noChangeArrowheads="1"/>
            </p:cNvPicPr>
            <p:nvPr userDrawn="1"/>
          </p:nvPicPr>
          <p:blipFill>
            <a:blip r:embed="rId2" cstate="print"/>
            <a:srcRect l="33769" t="21548" r="30827" b="60190"/>
            <a:stretch>
              <a:fillRect/>
            </a:stretch>
          </p:blipFill>
          <p:spPr bwMode="auto">
            <a:xfrm>
              <a:off x="685800" y="6094413"/>
              <a:ext cx="914400" cy="611187"/>
            </a:xfrm>
            <a:prstGeom prst="rect">
              <a:avLst/>
            </a:prstGeom>
            <a:noFill/>
            <a:ln w="9525">
              <a:noFill/>
              <a:miter lim="800000"/>
              <a:headEnd/>
              <a:tailEnd/>
            </a:ln>
          </p:spPr>
        </p:pic>
        <p:sp>
          <p:nvSpPr>
            <p:cNvPr id="9" name="Text Box 15"/>
            <p:cNvSpPr txBox="1">
              <a:spLocks noChangeArrowheads="1"/>
            </p:cNvSpPr>
            <p:nvPr userDrawn="1"/>
          </p:nvSpPr>
          <p:spPr bwMode="auto">
            <a:xfrm>
              <a:off x="1600200" y="6096000"/>
              <a:ext cx="228600" cy="76200"/>
            </a:xfrm>
            <a:prstGeom prst="rect">
              <a:avLst/>
            </a:prstGeom>
            <a:noFill/>
            <a:ln w="9525">
              <a:noFill/>
              <a:miter lim="800000"/>
              <a:headEnd/>
              <a:tailEnd/>
            </a:ln>
          </p:spPr>
          <p:txBody>
            <a:bodyPr lIns="0" tIns="0" rIns="0" bIns="0">
              <a:spAutoFit/>
            </a:bodyPr>
            <a:lstStyle/>
            <a:p>
              <a:r>
                <a:rPr lang="en-US" sz="500" dirty="0">
                  <a:solidFill>
                    <a:srgbClr val="196AB0"/>
                  </a:solidFill>
                  <a:latin typeface="Adobe Garamond Pro" pitchFamily="32" charset="0"/>
                  <a:sym typeface="Symbol" pitchFamily="32" charset="2"/>
                </a:rPr>
                <a:t></a:t>
              </a:r>
              <a:endParaRPr lang="en-US" sz="500" dirty="0">
                <a:solidFill>
                  <a:srgbClr val="196AB0"/>
                </a:solidFill>
                <a:latin typeface="Adobe Garamond Pro" pitchFamily="32" charset="0"/>
              </a:endParaRPr>
            </a:p>
          </p:txBody>
        </p:sp>
      </p:grpSp>
      <p:sp>
        <p:nvSpPr>
          <p:cNvPr id="11" name="Line 12"/>
          <p:cNvSpPr>
            <a:spLocks noChangeShapeType="1"/>
          </p:cNvSpPr>
          <p:nvPr/>
        </p:nvSpPr>
        <p:spPr bwMode="auto">
          <a:xfrm>
            <a:off x="685800" y="5943600"/>
            <a:ext cx="7772400" cy="0"/>
          </a:xfrm>
          <a:prstGeom prst="line">
            <a:avLst/>
          </a:prstGeom>
          <a:noFill/>
          <a:ln w="9525">
            <a:solidFill>
              <a:srgbClr val="EEA33C"/>
            </a:solidFill>
            <a:round/>
            <a:headEnd/>
            <a:tailEnd/>
          </a:ln>
        </p:spPr>
        <p:txBody>
          <a:bodyPr wrap="none" anchor="ctr"/>
          <a:lstStyle/>
          <a:p>
            <a:endParaRPr lang="en-US"/>
          </a:p>
        </p:txBody>
      </p:sp>
      <p:sp>
        <p:nvSpPr>
          <p:cNvPr id="12" name="Title 11"/>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a:spLocks noChangeArrowheads="1"/>
          </p:cNvSpPr>
          <p:nvPr/>
        </p:nvSpPr>
        <p:spPr bwMode="auto">
          <a:xfrm>
            <a:off x="0" y="0"/>
            <a:ext cx="9144000" cy="1143000"/>
          </a:xfrm>
          <a:prstGeom prst="rect">
            <a:avLst/>
          </a:prstGeom>
          <a:solidFill>
            <a:srgbClr val="196AB0"/>
          </a:solidFill>
          <a:ln w="9525">
            <a:noFill/>
            <a:miter lim="800000"/>
            <a:headEnd/>
            <a:tailEnd/>
          </a:ln>
        </p:spPr>
        <p:txBody>
          <a:bodyPr wrap="none" anchor="ctr"/>
          <a:lstStyle/>
          <a:p>
            <a:endParaRPr lang="en-US"/>
          </a:p>
        </p:txBody>
      </p:sp>
      <p:sp>
        <p:nvSpPr>
          <p:cNvPr id="14" name="Rectangle 3"/>
          <p:cNvSpPr txBox="1">
            <a:spLocks noChangeArrowheads="1"/>
          </p:cNvSpPr>
          <p:nvPr/>
        </p:nvSpPr>
        <p:spPr>
          <a:xfrm>
            <a:off x="685800" y="1828800"/>
            <a:ext cx="7772400" cy="40386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
                <a:srgbClr val="196AB0"/>
              </a:buClr>
              <a:buSzTx/>
              <a:buFont typeface="Wingdings 3" pitchFamily="32" charset="2"/>
              <a:buChar char=""/>
              <a:tabLst/>
              <a:defRPr/>
            </a:pPr>
            <a:endParaRPr kumimoji="0" lang="en-US" sz="1800" b="0" i="0" u="none" strike="noStrike" kern="1200" cap="none" spc="0" normalizeH="0" baseline="0" noProof="0" dirty="0" smtClean="0">
              <a:ln>
                <a:noFill/>
              </a:ln>
              <a:solidFill>
                <a:schemeClr val="tx1"/>
              </a:solidFill>
              <a:effectLst/>
              <a:uLnTx/>
              <a:uFillTx/>
              <a:latin typeface="Adobe Garamond Pro" pitchFamily="32" charset="0"/>
              <a:ea typeface="+mn-ea"/>
              <a:cs typeface="+mn-cs"/>
            </a:endParaRPr>
          </a:p>
        </p:txBody>
      </p:sp>
      <p:sp>
        <p:nvSpPr>
          <p:cNvPr id="16" name="Title Placeholder 15"/>
          <p:cNvSpPr>
            <a:spLocks noGrp="1"/>
          </p:cNvSpPr>
          <p:nvPr>
            <p:ph type="title"/>
          </p:nvPr>
        </p:nvSpPr>
        <p:spPr>
          <a:xfrm>
            <a:off x="457200" y="76200"/>
            <a:ext cx="8229600" cy="914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4766" r:id="rId1"/>
    <p:sldLayoutId id="2147484767" r:id="rId2"/>
    <p:sldLayoutId id="2147484768" r:id="rId3"/>
    <p:sldLayoutId id="2147484769" r:id="rId4"/>
    <p:sldLayoutId id="2147484770" r:id="rId5"/>
    <p:sldLayoutId id="2147484771" r:id="rId6"/>
    <p:sldLayoutId id="2147484772" r:id="rId7"/>
    <p:sldLayoutId id="2147484773" r:id="rId8"/>
    <p:sldLayoutId id="2147484774" r:id="rId9"/>
    <p:sldLayoutId id="2147484776" r:id="rId10"/>
    <p:sldLayoutId id="2147484777" r:id="rId11"/>
  </p:sldLayoutIdLst>
  <p:timing>
    <p:tnLst>
      <p:par>
        <p:cTn id="1" dur="indefinite" restart="never" nodeType="tmRoot"/>
      </p:par>
    </p:tnLst>
  </p:timing>
  <p:txStyles>
    <p:titleStyle>
      <a:lvl1pPr algn="ctr" defTabSz="914400" rtl="0" eaLnBrk="1" latinLnBrk="0" hangingPunct="1">
        <a:spcBef>
          <a:spcPct val="0"/>
        </a:spcBef>
        <a:buNone/>
        <a:defRPr kumimoji="0" lang="en-US" sz="3600" b="0" i="0" u="none" strike="noStrike" kern="1200" cap="none" spc="0" normalizeH="0" baseline="0" noProof="0" dirty="0" smtClean="0">
          <a:ln>
            <a:noFill/>
          </a:ln>
          <a:solidFill>
            <a:schemeClr val="bg1"/>
          </a:solidFill>
          <a:effectLst/>
          <a:uLnTx/>
          <a:uFillTx/>
          <a:latin typeface="+mj-lt"/>
          <a:ea typeface="+mn-ea"/>
          <a:cs typeface="+mn-cs"/>
        </a:defRPr>
      </a:lvl1pPr>
    </p:titleStyle>
    <p:bodyStyle>
      <a:lvl1pPr marL="342900" marR="0" indent="-342900" algn="l" defTabSz="914400" rtl="0" eaLnBrk="1" fontAlgn="auto" latinLnBrk="0" hangingPunct="1">
        <a:lnSpc>
          <a:spcPct val="100000"/>
        </a:lnSpc>
        <a:spcBef>
          <a:spcPct val="20000"/>
        </a:spcBef>
        <a:spcAft>
          <a:spcPts val="0"/>
        </a:spcAft>
        <a:buClr>
          <a:srgbClr val="0070C0"/>
        </a:buClr>
        <a:buSzTx/>
        <a:buFont typeface="Wingdings 3" pitchFamily="32" charset="2"/>
        <a:buChar char=""/>
        <a:tabLst/>
        <a:defRPr kumimoji="0" lang="en-US" sz="2200" b="0" i="0" u="none" strike="noStrike" kern="1200" cap="none" spc="0" normalizeH="0" baseline="0" noProof="0" dirty="0" smtClean="0">
          <a:ln>
            <a:noFill/>
          </a:ln>
          <a:solidFill>
            <a:schemeClr val="tx1"/>
          </a:solidFill>
          <a:effectLst/>
          <a:uLnTx/>
          <a:uFillTx/>
          <a:latin typeface="Adobe Garamond Pro Bold" pitchFamily="32" charset="0"/>
          <a:ea typeface="+mn-ea"/>
          <a:cs typeface="+mn-cs"/>
        </a:defRPr>
      </a:lvl1pPr>
      <a:lvl2pPr marL="742950" marR="0" indent="-285750" algn="l" defTabSz="914400" rtl="0" eaLnBrk="1" fontAlgn="auto" latinLnBrk="0" hangingPunct="1">
        <a:lnSpc>
          <a:spcPct val="100000"/>
        </a:lnSpc>
        <a:spcBef>
          <a:spcPct val="20000"/>
        </a:spcBef>
        <a:spcAft>
          <a:spcPts val="0"/>
        </a:spcAft>
        <a:buClr>
          <a:schemeClr val="accent6"/>
        </a:buClr>
        <a:buSzTx/>
        <a:buFont typeface="Wingdings 3" pitchFamily="32" charset="2"/>
        <a:buChar char=""/>
        <a:tabLst/>
        <a:defRPr kumimoji="0" lang="en-US" sz="1800" b="0" i="0" u="none" strike="noStrike" kern="1200" cap="none" spc="0" normalizeH="0" baseline="0" noProof="0" dirty="0" smtClean="0">
          <a:ln>
            <a:noFill/>
          </a:ln>
          <a:solidFill>
            <a:schemeClr val="tx1"/>
          </a:solidFill>
          <a:effectLst/>
          <a:uLnTx/>
          <a:uFillTx/>
          <a:latin typeface="Adobe Garamond Pro Bold" pitchFamily="32" charset="0"/>
          <a:ea typeface="+mn-ea"/>
          <a:cs typeface="+mn-cs"/>
        </a:defRPr>
      </a:lvl2pPr>
      <a:lvl3pPr marL="1143000" indent="-228600" algn="l" defTabSz="914400" rtl="0" eaLnBrk="1" latinLnBrk="0" hangingPunct="1">
        <a:spcBef>
          <a:spcPct val="20000"/>
        </a:spcBef>
        <a:buClr>
          <a:srgbClr val="FFC000"/>
        </a:buClr>
        <a:buFont typeface="Arial" pitchFamily="34" charset="0"/>
        <a:buChar char="•"/>
        <a:defRPr sz="18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1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7.xml"/><Relationship Id="rId1" Type="http://schemas.openxmlformats.org/officeDocument/2006/relationships/slideLayout" Target="../slideLayouts/slideLayout11.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4.xml"/><Relationship Id="rId1" Type="http://schemas.openxmlformats.org/officeDocument/2006/relationships/slideLayout" Target="../slideLayouts/slideLayout11.xml"/><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2.xml"/><Relationship Id="rId1" Type="http://schemas.openxmlformats.org/officeDocument/2006/relationships/slideLayout" Target="../slideLayouts/slideLayout11.xml"/><Relationship Id="rId4" Type="http://schemas.openxmlformats.org/officeDocument/2006/relationships/image" Target="../media/image1.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9.xml"/><Relationship Id="rId1" Type="http://schemas.openxmlformats.org/officeDocument/2006/relationships/slideLayout" Target="../slideLayouts/slideLayout11.xml"/><Relationship Id="rId4" Type="http://schemas.openxmlformats.org/officeDocument/2006/relationships/image" Target="../media/image1.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2.xml"/><Relationship Id="rId1" Type="http://schemas.openxmlformats.org/officeDocument/2006/relationships/slideLayout" Target="../slideLayouts/slideLayout11.xml"/><Relationship Id="rId4" Type="http://schemas.openxmlformats.org/officeDocument/2006/relationships/image" Target="../media/image1.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4.xml"/><Relationship Id="rId1" Type="http://schemas.openxmlformats.org/officeDocument/2006/relationships/slideLayout" Target="../slideLayouts/slideLayout11.xml"/><Relationship Id="rId4" Type="http://schemas.openxmlformats.org/officeDocument/2006/relationships/image" Target="../media/image1.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www1.mcw.edu/mahp.htm#.VLbXxivF98E" TargetMode="External"/><Relationship Id="rId7" Type="http://schemas.openxmlformats.org/officeDocument/2006/relationships/hyperlink" Target="http://www.thepushback.org/"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hyperlink" Target="http://www.healthyteennetwork.org/" TargetMode="External"/><Relationship Id="rId5" Type="http://schemas.openxmlformats.org/officeDocument/2006/relationships/hyperlink" Target="http://childrensnational.org/primary-care/wellness-resources/healthy-generations-program" TargetMode="External"/><Relationship Id="rId4" Type="http://schemas.openxmlformats.org/officeDocument/2006/relationships/hyperlink" Target="http://www.childrenshospital.org/centers-and-services/childrens-hospital-primary-care-center-chpcc-program/other-services/young-parents-program" TargetMode="External"/></Relationships>
</file>

<file path=ppt/slides/_rels/slide68.xml.rels><?xml version="1.0" encoding="UTF-8" standalone="yes"?>
<Relationships xmlns="http://schemas.openxmlformats.org/package/2006/relationships"><Relationship Id="rId8" Type="http://schemas.openxmlformats.org/officeDocument/2006/relationships/hyperlink" Target="http://strongfamiliesmovement.org/young-parents" TargetMode="External"/><Relationship Id="rId3" Type="http://schemas.openxmlformats.org/officeDocument/2006/relationships/hyperlink" Target="http://www.girl-mom.com/" TargetMode="External"/><Relationship Id="rId7" Type="http://schemas.openxmlformats.org/officeDocument/2006/relationships/hyperlink" Target="http://www.acf.hhs.gov/"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hyperlink" Target="http://www.cffpp.org/" TargetMode="External"/><Relationship Id="rId5" Type="http://schemas.openxmlformats.org/officeDocument/2006/relationships/hyperlink" Target="http://www.fathersandfamilies.com/" TargetMode="External"/><Relationship Id="rId4" Type="http://schemas.openxmlformats.org/officeDocument/2006/relationships/hyperlink" Target="http://www.center-school.org/education/ppt/pptfather.htm" TargetMode="External"/></Relationships>
</file>

<file path=ppt/slides/_rels/slide69.xml.rels><?xml version="1.0" encoding="UTF-8" standalone="yes"?>
<Relationships xmlns="http://schemas.openxmlformats.org/package/2006/relationships"><Relationship Id="rId8" Type="http://schemas.openxmlformats.org/officeDocument/2006/relationships/hyperlink" Target="http://www.cahl.org/" TargetMode="External"/><Relationship Id="rId3" Type="http://schemas.openxmlformats.org/officeDocument/2006/relationships/hyperlink" Target="http://www.advocatesforyouth.org/" TargetMode="External"/><Relationship Id="rId7" Type="http://schemas.openxmlformats.org/officeDocument/2006/relationships/hyperlink" Target="http://www.arhp.org/"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hyperlink" Target="http://www.acog.org--/" TargetMode="External"/><Relationship Id="rId5" Type="http://schemas.openxmlformats.org/officeDocument/2006/relationships/hyperlink" Target="http://www.aclu.org/reproductive-freedom" TargetMode="External"/><Relationship Id="rId4" Type="http://schemas.openxmlformats.org/officeDocument/2006/relationships/hyperlink" Target="http://www.aap.org/" TargetMode="External"/><Relationship Id="rId9" Type="http://schemas.openxmlformats.org/officeDocument/2006/relationships/hyperlink" Target="http://www.glma.or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janefondacenter.emory.edu/" TargetMode="External"/><Relationship Id="rId7" Type="http://schemas.openxmlformats.org/officeDocument/2006/relationships/hyperlink" Target="http://www.prh.org/" TargetMode="External"/><Relationship Id="rId2" Type="http://schemas.openxmlformats.org/officeDocument/2006/relationships/hyperlink" Target="http://www.guttmacher.org/" TargetMode="External"/><Relationship Id="rId1" Type="http://schemas.openxmlformats.org/officeDocument/2006/relationships/slideLayout" Target="../slideLayouts/slideLayout2.xml"/><Relationship Id="rId6" Type="http://schemas.openxmlformats.org/officeDocument/2006/relationships/hyperlink" Target="http://www.naspag.org/" TargetMode="External"/><Relationship Id="rId5" Type="http://schemas.openxmlformats.org/officeDocument/2006/relationships/hyperlink" Target="http://www.prochoiceny.org/projects-campaigns/torch.shtml" TargetMode="External"/><Relationship Id="rId4" Type="http://schemas.openxmlformats.org/officeDocument/2006/relationships/hyperlink" Target="http://www.msm.edu/" TargetMode="External"/></Relationships>
</file>

<file path=ppt/slides/_rels/slide71.xml.rels><?xml version="1.0" encoding="UTF-8" standalone="yes"?>
<Relationships xmlns="http://schemas.openxmlformats.org/package/2006/relationships"><Relationship Id="rId3" Type="http://schemas.openxmlformats.org/officeDocument/2006/relationships/hyperlink" Target="http://www.adolescenthealth.org/" TargetMode="External"/><Relationship Id="rId2" Type="http://schemas.openxmlformats.org/officeDocument/2006/relationships/hyperlink" Target="http://www.siecus.org/" TargetMode="External"/><Relationship Id="rId1" Type="http://schemas.openxmlformats.org/officeDocument/2006/relationships/slideLayout" Target="../slideLayouts/slideLayout2.xml"/><Relationship Id="rId6" Type="http://schemas.openxmlformats.org/officeDocument/2006/relationships/hyperlink" Target="http://www.spence-chapin.org/" TargetMode="External"/><Relationship Id="rId5" Type="http://schemas.openxmlformats.org/officeDocument/2006/relationships/hyperlink" Target="http://www.reproductiveaccess.org/" TargetMode="External"/><Relationship Id="rId4" Type="http://schemas.openxmlformats.org/officeDocument/2006/relationships/hyperlink" Target="http://www.plannedparenthood.org/" TargetMode="External"/></Relationships>
</file>

<file path=ppt/slides/_rels/slide7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ctrTitle"/>
          </p:nvPr>
        </p:nvSpPr>
        <p:spPr/>
        <p:txBody>
          <a:bodyPr/>
          <a:lstStyle/>
          <a:p>
            <a:r>
              <a:rPr lang="en-US" dirty="0" smtClean="0"/>
              <a:t>Caring for Pregnant and Parenting Adolescents</a:t>
            </a:r>
          </a:p>
        </p:txBody>
      </p:sp>
      <p:sp>
        <p:nvSpPr>
          <p:cNvPr id="5" name="Subtitle 4"/>
          <p:cNvSpPr>
            <a:spLocks noGrp="1"/>
          </p:cNvSpPr>
          <p:nvPr>
            <p:ph type="subTitle" idx="1"/>
          </p:nvPr>
        </p:nvSpPr>
        <p:spPr/>
        <p:txBody>
          <a:bodyPr/>
          <a:lstStyle/>
          <a:p>
            <a:endParaRPr lang="en-US"/>
          </a:p>
        </p:txBody>
      </p:sp>
      <p:sp>
        <p:nvSpPr>
          <p:cNvPr id="6" name="Text Placeholder 5"/>
          <p:cNvSpPr>
            <a:spLocks noGrp="1"/>
          </p:cNvSpPr>
          <p:nvPr>
            <p:ph type="body" sz="quarter" idx="10"/>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Title 2"/>
          <p:cNvSpPr>
            <a:spLocks noGrp="1"/>
          </p:cNvSpPr>
          <p:nvPr>
            <p:ph type="title"/>
          </p:nvPr>
        </p:nvSpPr>
        <p:spPr/>
        <p:txBody>
          <a:bodyPr/>
          <a:lstStyle/>
          <a:p>
            <a:r>
              <a:rPr lang="en-US" smtClean="0"/>
              <a:t>Case: Kim </a:t>
            </a:r>
            <a:endParaRPr lang="en-US" dirty="0" smtClean="0"/>
          </a:p>
        </p:txBody>
      </p:sp>
      <p:sp>
        <p:nvSpPr>
          <p:cNvPr id="38914" name="Content Placeholder 1"/>
          <p:cNvSpPr>
            <a:spLocks noGrp="1"/>
          </p:cNvSpPr>
          <p:nvPr>
            <p:ph sz="quarter" idx="10"/>
          </p:nvPr>
        </p:nvSpPr>
        <p:spPr/>
        <p:txBody>
          <a:bodyPr/>
          <a:lstStyle/>
          <a:p>
            <a:endParaRPr lang="en-US" smtClean="0"/>
          </a:p>
          <a:p>
            <a:r>
              <a:rPr lang="en-US" smtClean="0"/>
              <a:t>You ask Kim how she feels about the pregnancy. Does she have an idea of what she wants to do next?</a:t>
            </a:r>
          </a:p>
          <a:p>
            <a:pPr lvl="1"/>
            <a:r>
              <a:rPr lang="en-US" smtClean="0"/>
              <a:t>You reaffirm confidentiality</a:t>
            </a:r>
          </a:p>
          <a:p>
            <a:pPr lvl="1"/>
            <a:r>
              <a:rPr lang="en-US" smtClean="0"/>
              <a:t>You provide options counseling </a:t>
            </a:r>
          </a:p>
          <a:p>
            <a:pPr lvl="1"/>
            <a:r>
              <a:rPr lang="en-US" smtClean="0"/>
              <a:t>You explore support and safety</a:t>
            </a:r>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026"/>
          <p:cNvSpPr>
            <a:spLocks noGrp="1" noRot="1" noChangeArrowheads="1"/>
          </p:cNvSpPr>
          <p:nvPr>
            <p:ph type="title"/>
          </p:nvPr>
        </p:nvSpPr>
        <p:spPr>
          <a:xfrm>
            <a:off x="457200" y="0"/>
            <a:ext cx="8229600" cy="1143000"/>
          </a:xfrm>
        </p:spPr>
        <p:txBody>
          <a:bodyPr/>
          <a:lstStyle/>
          <a:p>
            <a:r>
              <a:rPr lang="en-US" dirty="0" smtClean="0"/>
              <a:t>Case: Kim</a:t>
            </a:r>
          </a:p>
        </p:txBody>
      </p:sp>
      <p:pic>
        <p:nvPicPr>
          <p:cNvPr id="66563" name="Content Placeholder 7" descr="200299260-001.jpg"/>
          <p:cNvPicPr>
            <a:picLocks noGrp="1" noChangeAspect="1"/>
          </p:cNvPicPr>
          <p:nvPr>
            <p:ph sz="half" idx="1"/>
          </p:nvPr>
        </p:nvPicPr>
        <p:blipFill>
          <a:blip r:embed="rId3"/>
          <a:srcRect t="12696" b="12696"/>
          <a:stretch>
            <a:fillRect/>
          </a:stretch>
        </p:blipFill>
        <p:spPr>
          <a:xfrm>
            <a:off x="821789" y="1600201"/>
            <a:ext cx="3535722" cy="3962399"/>
          </a:xfrm>
        </p:spPr>
      </p:pic>
      <p:sp>
        <p:nvSpPr>
          <p:cNvPr id="334851" name="Rectangle 1027"/>
          <p:cNvSpPr>
            <a:spLocks noGrp="1" noChangeArrowheads="1"/>
          </p:cNvSpPr>
          <p:nvPr>
            <p:ph type="body" sz="half" idx="2"/>
          </p:nvPr>
        </p:nvSpPr>
        <p:spPr/>
        <p:txBody>
          <a:bodyPr/>
          <a:lstStyle/>
          <a:p>
            <a:endParaRPr lang="en-US" dirty="0" smtClean="0"/>
          </a:p>
          <a:p>
            <a:r>
              <a:rPr lang="en-US" dirty="0" smtClean="0"/>
              <a:t>Kim has decided to continue the pregnancy and wants to discuss her options.</a:t>
            </a:r>
          </a:p>
          <a:p>
            <a:endParaRPr lang="en-US" dirty="0" smtClean="0"/>
          </a:p>
          <a:p>
            <a:r>
              <a:rPr lang="en-US" dirty="0" smtClean="0"/>
              <a:t>How many teens choose to continue their pregnancies?</a:t>
            </a:r>
          </a:p>
          <a:p>
            <a:endParaRPr lang="en-US" dirty="0" smtClean="0"/>
          </a:p>
        </p:txBody>
      </p:sp>
      <p:grpSp>
        <p:nvGrpSpPr>
          <p:cNvPr id="5" name="Group 9"/>
          <p:cNvGrpSpPr/>
          <p:nvPr/>
        </p:nvGrpSpPr>
        <p:grpSpPr>
          <a:xfrm>
            <a:off x="685800" y="6094413"/>
            <a:ext cx="1143000" cy="611187"/>
            <a:chOff x="685800" y="6094413"/>
            <a:chExt cx="1143000" cy="611187"/>
          </a:xfrm>
        </p:grpSpPr>
        <p:pic>
          <p:nvPicPr>
            <p:cNvPr id="6" name="Picture 13" descr="PRH LOGO_CMYK"/>
            <p:cNvPicPr>
              <a:picLocks noChangeAspect="1" noChangeArrowheads="1"/>
            </p:cNvPicPr>
            <p:nvPr userDrawn="1"/>
          </p:nvPicPr>
          <p:blipFill>
            <a:blip r:embed="rId4" cstate="print"/>
            <a:srcRect l="33769" t="21548" r="30827" b="60190"/>
            <a:stretch>
              <a:fillRect/>
            </a:stretch>
          </p:blipFill>
          <p:spPr bwMode="auto">
            <a:xfrm>
              <a:off x="685800" y="6094413"/>
              <a:ext cx="914400" cy="611187"/>
            </a:xfrm>
            <a:prstGeom prst="rect">
              <a:avLst/>
            </a:prstGeom>
            <a:noFill/>
            <a:ln w="9525">
              <a:noFill/>
              <a:miter lim="800000"/>
              <a:headEnd/>
              <a:tailEnd/>
            </a:ln>
          </p:spPr>
        </p:pic>
        <p:sp>
          <p:nvSpPr>
            <p:cNvPr id="7" name="Text Box 15"/>
            <p:cNvSpPr txBox="1">
              <a:spLocks noChangeArrowheads="1"/>
            </p:cNvSpPr>
            <p:nvPr userDrawn="1"/>
          </p:nvSpPr>
          <p:spPr bwMode="auto">
            <a:xfrm>
              <a:off x="1600200" y="6096000"/>
              <a:ext cx="228600" cy="76200"/>
            </a:xfrm>
            <a:prstGeom prst="rect">
              <a:avLst/>
            </a:prstGeom>
            <a:noFill/>
            <a:ln w="9525">
              <a:noFill/>
              <a:miter lim="800000"/>
              <a:headEnd/>
              <a:tailEnd/>
            </a:ln>
          </p:spPr>
          <p:txBody>
            <a:bodyPr lIns="0" tIns="0" rIns="0" bIns="0">
              <a:spAutoFit/>
            </a:bodyPr>
            <a:lstStyle/>
            <a:p>
              <a:r>
                <a:rPr lang="en-US" sz="500" dirty="0">
                  <a:solidFill>
                    <a:srgbClr val="196AB0"/>
                  </a:solidFill>
                  <a:latin typeface="Adobe Garamond Pro" pitchFamily="32" charset="0"/>
                  <a:sym typeface="Symbol" pitchFamily="32" charset="2"/>
                </a:rPr>
                <a:t></a:t>
              </a:r>
              <a:endParaRPr lang="en-US" sz="500" dirty="0">
                <a:solidFill>
                  <a:srgbClr val="196AB0"/>
                </a:solidFill>
                <a:latin typeface="Adobe Garamond Pro" pitchFamily="32" charset="0"/>
              </a:endParaRPr>
            </a:p>
          </p:txBody>
        </p:sp>
      </p:grpSp>
      <p:sp>
        <p:nvSpPr>
          <p:cNvPr id="9" name="Line 12"/>
          <p:cNvSpPr>
            <a:spLocks noChangeShapeType="1"/>
          </p:cNvSpPr>
          <p:nvPr/>
        </p:nvSpPr>
        <p:spPr bwMode="auto">
          <a:xfrm>
            <a:off x="685800" y="5943600"/>
            <a:ext cx="7772400" cy="0"/>
          </a:xfrm>
          <a:prstGeom prst="line">
            <a:avLst/>
          </a:prstGeom>
          <a:noFill/>
          <a:ln w="9525">
            <a:solidFill>
              <a:srgbClr val="EEA33C"/>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p:txBody>
          <a:bodyPr/>
          <a:lstStyle/>
          <a:p>
            <a:r>
              <a:rPr lang="en-US" smtClean="0"/>
              <a:t>What Do Teens Decide?</a:t>
            </a:r>
            <a:endParaRPr lang="en-US" dirty="0" smtClean="0"/>
          </a:p>
        </p:txBody>
      </p:sp>
      <p:pic>
        <p:nvPicPr>
          <p:cNvPr id="18435" name="Content Placeholder 11" descr="dv2000026.jpg"/>
          <p:cNvPicPr>
            <a:picLocks noGrp="1" noChangeAspect="1"/>
          </p:cNvPicPr>
          <p:nvPr>
            <p:ph sz="half" idx="1"/>
          </p:nvPr>
        </p:nvPicPr>
        <p:blipFill>
          <a:blip r:embed="rId3"/>
          <a:stretch>
            <a:fillRect/>
          </a:stretch>
        </p:blipFill>
        <p:spPr>
          <a:xfrm>
            <a:off x="457200" y="1676400"/>
            <a:ext cx="3505200" cy="3700517"/>
          </a:xfrm>
        </p:spPr>
      </p:pic>
      <p:sp>
        <p:nvSpPr>
          <p:cNvPr id="506883" name="Rectangle 3"/>
          <p:cNvSpPr>
            <a:spLocks noGrp="1" noChangeArrowheads="1"/>
          </p:cNvSpPr>
          <p:nvPr>
            <p:ph sz="half" idx="2"/>
          </p:nvPr>
        </p:nvSpPr>
        <p:spPr bwMode="auto">
          <a:prstGeom prst="rect">
            <a:avLst/>
          </a:prstGeom>
          <a:noFill/>
          <a:ln>
            <a:miter lim="800000"/>
            <a:headEnd/>
            <a:tailEnd/>
          </a:ln>
        </p:spPr>
        <p:txBody>
          <a:bodyPr/>
          <a:lstStyle/>
          <a:p>
            <a:pPr>
              <a:buFont typeface="Wingdings 3" pitchFamily="18" charset="2"/>
              <a:buNone/>
            </a:pPr>
            <a:r>
              <a:rPr sz="2400" dirty="0" smtClean="0">
                <a:latin typeface="+mn-lt"/>
              </a:rPr>
              <a:t>	6% of teens aged 15</a:t>
            </a:r>
            <a:r>
              <a:rPr lang="en-US" sz="2400" dirty="0" smtClean="0">
                <a:latin typeface="+mn-lt"/>
              </a:rPr>
              <a:t>-</a:t>
            </a:r>
            <a:r>
              <a:rPr sz="2400" dirty="0" smtClean="0">
                <a:latin typeface="+mn-lt"/>
              </a:rPr>
              <a:t>19 become pregnant. Of this group, outcomes are:</a:t>
            </a:r>
          </a:p>
          <a:p>
            <a:pPr>
              <a:buFont typeface="Wingdings 3" pitchFamily="18" charset="2"/>
              <a:buNone/>
            </a:pPr>
            <a:endParaRPr sz="2400" dirty="0">
              <a:latin typeface="+mn-lt"/>
            </a:endParaRPr>
          </a:p>
          <a:p>
            <a:r>
              <a:rPr sz="2400" dirty="0" smtClean="0">
                <a:latin typeface="+mn-lt"/>
              </a:rPr>
              <a:t>Births (59.8%)</a:t>
            </a:r>
            <a:endParaRPr sz="2400" dirty="0">
              <a:latin typeface="+mn-lt"/>
            </a:endParaRPr>
          </a:p>
          <a:p>
            <a:r>
              <a:rPr lang="en-US" sz="2400" dirty="0" smtClean="0">
                <a:latin typeface="+mn-lt"/>
              </a:rPr>
              <a:t>Abortion (25.6%)</a:t>
            </a:r>
          </a:p>
          <a:p>
            <a:r>
              <a:rPr sz="2400" dirty="0" smtClean="0">
                <a:latin typeface="+mn-lt"/>
              </a:rPr>
              <a:t>Miscarriage (14.5%)</a:t>
            </a:r>
          </a:p>
          <a:p>
            <a:pPr>
              <a:buFont typeface="Wingdings 3" pitchFamily="18" charset="2"/>
              <a:buNone/>
            </a:pPr>
            <a:r>
              <a:rPr sz="2400" dirty="0">
                <a:latin typeface="+mn-lt"/>
              </a:rPr>
              <a:t>	</a:t>
            </a:r>
            <a:endParaRPr sz="2400" dirty="0" smtClean="0">
              <a:latin typeface="+mn-lt"/>
            </a:endParaRPr>
          </a:p>
          <a:p>
            <a:pPr>
              <a:buFont typeface="Wingdings 3" pitchFamily="18" charset="2"/>
              <a:buNone/>
            </a:pPr>
            <a:endParaRPr sz="2400" dirty="0">
              <a:latin typeface="+mn-lt"/>
            </a:endParaRPr>
          </a:p>
          <a:p>
            <a:pPr>
              <a:buClr>
                <a:schemeClr val="tx1"/>
              </a:buClr>
              <a:buFont typeface="Wingdings" pitchFamily="2" charset="2"/>
              <a:buNone/>
            </a:pPr>
            <a:endParaRPr sz="2400" dirty="0">
              <a:latin typeface="+mn-lt"/>
            </a:endParaRPr>
          </a:p>
        </p:txBody>
      </p:sp>
      <p:sp>
        <p:nvSpPr>
          <p:cNvPr id="3" name="Rectangle 2"/>
          <p:cNvSpPr/>
          <p:nvPr/>
        </p:nvSpPr>
        <p:spPr>
          <a:xfrm>
            <a:off x="2514600" y="6248400"/>
            <a:ext cx="4572000" cy="307777"/>
          </a:xfrm>
          <a:prstGeom prst="rect">
            <a:avLst/>
          </a:prstGeom>
        </p:spPr>
        <p:txBody>
          <a:bodyPr>
            <a:spAutoFit/>
          </a:bodyPr>
          <a:lstStyle/>
          <a:p>
            <a:r>
              <a:rPr lang="en-US" sz="1400" dirty="0" err="1"/>
              <a:t>Kost</a:t>
            </a:r>
            <a:r>
              <a:rPr lang="en-US" sz="1400" dirty="0"/>
              <a:t> K, </a:t>
            </a:r>
            <a:r>
              <a:rPr lang="en-US" sz="1400" dirty="0" smtClean="0"/>
              <a:t>et al; </a:t>
            </a:r>
            <a:r>
              <a:rPr lang="en-US" sz="1400" dirty="0" err="1"/>
              <a:t>Guttmacher</a:t>
            </a:r>
            <a:r>
              <a:rPr lang="en-US" sz="1400" dirty="0"/>
              <a:t> </a:t>
            </a:r>
            <a:r>
              <a:rPr lang="en-US" sz="1400" dirty="0" smtClean="0"/>
              <a:t>Institute. </a:t>
            </a:r>
            <a:r>
              <a:rPr lang="en-US" sz="1400" i="1" dirty="0" smtClean="0"/>
              <a:t>2010</a:t>
            </a:r>
            <a:endParaRPr lang="en-US" sz="1400" dirty="0"/>
          </a:p>
        </p:txBody>
      </p:sp>
    </p:spTree>
    <p:extLst>
      <p:ext uri="{BB962C8B-B14F-4D97-AF65-F5344CB8AC3E}">
        <p14:creationId xmlns:p14="http://schemas.microsoft.com/office/powerpoint/2010/main" val="33091467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Birth Rates, Females Aged 15-19, </a:t>
            </a:r>
            <a:br>
              <a:rPr lang="en-US" dirty="0" smtClean="0"/>
            </a:br>
            <a:r>
              <a:rPr lang="en-US" dirty="0" smtClean="0"/>
              <a:t>U.S. 1991-2013</a:t>
            </a:r>
            <a:endParaRPr lang="en-US" dirty="0"/>
          </a:p>
        </p:txBody>
      </p:sp>
      <p:pic>
        <p:nvPicPr>
          <p:cNvPr id="238594" name="Picture 2"/>
          <p:cNvPicPr>
            <a:picLocks noChangeAspect="1" noChangeArrowheads="1"/>
          </p:cNvPicPr>
          <p:nvPr/>
        </p:nvPicPr>
        <p:blipFill>
          <a:blip r:embed="rId3"/>
          <a:srcRect l="24167" t="33333" r="46249" b="31111"/>
          <a:stretch>
            <a:fillRect/>
          </a:stretch>
        </p:blipFill>
        <p:spPr bwMode="auto">
          <a:xfrm>
            <a:off x="609600" y="1295400"/>
            <a:ext cx="8001000" cy="4495800"/>
          </a:xfrm>
          <a:prstGeom prst="rect">
            <a:avLst/>
          </a:prstGeom>
          <a:noFill/>
          <a:ln w="9525">
            <a:noFill/>
            <a:miter lim="800000"/>
            <a:headEnd/>
            <a:tailEnd/>
          </a:ln>
          <a:effectLst/>
        </p:spPr>
      </p:pic>
      <p:sp>
        <p:nvSpPr>
          <p:cNvPr id="4" name="TextBox 3"/>
          <p:cNvSpPr txBox="1"/>
          <p:nvPr/>
        </p:nvSpPr>
        <p:spPr>
          <a:xfrm>
            <a:off x="2743200" y="6290846"/>
            <a:ext cx="3574115" cy="307777"/>
          </a:xfrm>
          <a:prstGeom prst="rect">
            <a:avLst/>
          </a:prstGeom>
          <a:noFill/>
        </p:spPr>
        <p:txBody>
          <a:bodyPr wrap="none" rtlCol="0">
            <a:spAutoFit/>
          </a:bodyPr>
          <a:lstStyle/>
          <a:p>
            <a:r>
              <a:rPr lang="en-US" sz="1400" dirty="0" smtClean="0"/>
              <a:t>National Vital Statistics System. July 2014.</a:t>
            </a:r>
            <a:endParaRPr lang="en-US" sz="1400" dirty="0"/>
          </a:p>
        </p:txBody>
      </p:sp>
    </p:spTree>
    <p:extLst>
      <p:ext uri="{BB962C8B-B14F-4D97-AF65-F5344CB8AC3E}">
        <p14:creationId xmlns:p14="http://schemas.microsoft.com/office/powerpoint/2010/main" val="6476433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rrowheads="1"/>
          </p:cNvSpPr>
          <p:nvPr>
            <p:ph type="title"/>
          </p:nvPr>
        </p:nvSpPr>
        <p:spPr/>
        <p:txBody>
          <a:bodyPr/>
          <a:lstStyle/>
          <a:p>
            <a:r>
              <a:rPr lang="en-US" smtClean="0"/>
              <a:t>Pregnancy Options Counseling</a:t>
            </a:r>
            <a:endParaRPr lang="en-US" dirty="0" smtClean="0"/>
          </a:p>
        </p:txBody>
      </p:sp>
      <p:sp>
        <p:nvSpPr>
          <p:cNvPr id="410627" name="Rectangle 3"/>
          <p:cNvSpPr>
            <a:spLocks noGrp="1" noChangeArrowheads="1"/>
          </p:cNvSpPr>
          <p:nvPr>
            <p:ph sz="quarter" idx="10"/>
          </p:nvPr>
        </p:nvSpPr>
        <p:spPr/>
        <p:txBody>
          <a:bodyPr/>
          <a:lstStyle/>
          <a:p>
            <a:endParaRPr lang="en-US" smtClean="0"/>
          </a:p>
          <a:p>
            <a:endParaRPr lang="en-US" smtClean="0"/>
          </a:p>
          <a:p>
            <a:r>
              <a:rPr lang="en-US" smtClean="0"/>
              <a:t>Professional and ethical responsibility</a:t>
            </a:r>
          </a:p>
          <a:p>
            <a:pPr lvl="1"/>
            <a:r>
              <a:rPr lang="en-US" smtClean="0"/>
              <a:t>Offer unbiased counseling regarding any of the possible options for her pregnancy</a:t>
            </a:r>
          </a:p>
          <a:p>
            <a:pPr lvl="1"/>
            <a:r>
              <a:rPr lang="en-US" smtClean="0"/>
              <a:t>If you cannot provide comprehensive, medically accurate counseling, you must refer her to someone who can</a:t>
            </a:r>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Title 2"/>
          <p:cNvSpPr>
            <a:spLocks noGrp="1"/>
          </p:cNvSpPr>
          <p:nvPr>
            <p:ph type="title"/>
          </p:nvPr>
        </p:nvSpPr>
        <p:spPr/>
        <p:txBody>
          <a:bodyPr/>
          <a:lstStyle/>
          <a:p>
            <a:r>
              <a:rPr lang="en-US" smtClean="0"/>
              <a:t>Provider Values Clarification</a:t>
            </a:r>
            <a:endParaRPr lang="en-US" dirty="0" smtClean="0"/>
          </a:p>
        </p:txBody>
      </p:sp>
      <p:sp>
        <p:nvSpPr>
          <p:cNvPr id="26626" name="Content Placeholder 1"/>
          <p:cNvSpPr>
            <a:spLocks noGrp="1"/>
          </p:cNvSpPr>
          <p:nvPr>
            <p:ph sz="quarter" idx="10"/>
          </p:nvPr>
        </p:nvSpPr>
        <p:spPr/>
        <p:txBody>
          <a:bodyPr/>
          <a:lstStyle/>
          <a:p>
            <a:endParaRPr lang="en-US" smtClean="0"/>
          </a:p>
          <a:p>
            <a:r>
              <a:rPr lang="en-US" smtClean="0"/>
              <a:t>What are your feelings about teen parenthood?</a:t>
            </a:r>
          </a:p>
          <a:p>
            <a:r>
              <a:rPr lang="en-US" smtClean="0"/>
              <a:t>What is the data on teen parenthood?</a:t>
            </a:r>
          </a:p>
          <a:p>
            <a:r>
              <a:rPr lang="en-US" smtClean="0"/>
              <a:t>Can you respect a teenager’s autonomy in deciding whether to parent?</a:t>
            </a:r>
          </a:p>
          <a:p>
            <a:r>
              <a:rPr lang="en-US" smtClean="0"/>
              <a:t>Can you identify biases in yourself that may affect your ability to counsel Kim?</a:t>
            </a:r>
          </a:p>
          <a:p>
            <a:endParaRPr lang="en-US" smtClean="0"/>
          </a:p>
          <a:p>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026"/>
          <p:cNvSpPr>
            <a:spLocks noGrp="1" noRot="1" noChangeArrowheads="1"/>
          </p:cNvSpPr>
          <p:nvPr>
            <p:ph type="title"/>
          </p:nvPr>
        </p:nvSpPr>
        <p:spPr>
          <a:xfrm>
            <a:off x="457200" y="0"/>
            <a:ext cx="8229600" cy="1143000"/>
          </a:xfrm>
        </p:spPr>
        <p:txBody>
          <a:bodyPr/>
          <a:lstStyle/>
          <a:p>
            <a:r>
              <a:rPr lang="en-US" dirty="0" smtClean="0"/>
              <a:t>Case: Kim</a:t>
            </a:r>
          </a:p>
        </p:txBody>
      </p:sp>
      <p:pic>
        <p:nvPicPr>
          <p:cNvPr id="70659" name="Content Placeholder 7" descr="200299260-001.jpg"/>
          <p:cNvPicPr>
            <a:picLocks noGrp="1" noChangeAspect="1"/>
          </p:cNvPicPr>
          <p:nvPr>
            <p:ph sz="half" idx="1"/>
          </p:nvPr>
        </p:nvPicPr>
        <p:blipFill>
          <a:blip r:embed="rId3"/>
          <a:srcRect t="12696" b="12696"/>
          <a:stretch>
            <a:fillRect/>
          </a:stretch>
        </p:blipFill>
        <p:spPr>
          <a:xfrm>
            <a:off x="914400" y="1676400"/>
            <a:ext cx="3200400" cy="3586612"/>
          </a:xfrm>
        </p:spPr>
      </p:pic>
      <p:sp>
        <p:nvSpPr>
          <p:cNvPr id="44036" name="Rectangle 1027"/>
          <p:cNvSpPr>
            <a:spLocks noGrp="1" noChangeArrowheads="1"/>
          </p:cNvSpPr>
          <p:nvPr>
            <p:ph type="body" sz="half" idx="2"/>
          </p:nvPr>
        </p:nvSpPr>
        <p:spPr/>
        <p:txBody>
          <a:bodyPr/>
          <a:lstStyle/>
          <a:p>
            <a:endParaRPr lang="en-US" smtClean="0"/>
          </a:p>
          <a:p>
            <a:r>
              <a:rPr lang="en-US" smtClean="0"/>
              <a:t>Kim tells you she wants to become a parent.</a:t>
            </a:r>
          </a:p>
          <a:p>
            <a:r>
              <a:rPr lang="en-US" smtClean="0"/>
              <a:t>She is unsure of what to do next.</a:t>
            </a:r>
          </a:p>
          <a:p>
            <a:r>
              <a:rPr lang="en-US" smtClean="0"/>
              <a:t>What do you advise for her?</a:t>
            </a:r>
          </a:p>
          <a:p>
            <a:endParaRPr lang="en-US" smtClean="0"/>
          </a:p>
          <a:p>
            <a:endParaRPr lang="en-US" dirty="0" smtClean="0"/>
          </a:p>
        </p:txBody>
      </p:sp>
      <p:grpSp>
        <p:nvGrpSpPr>
          <p:cNvPr id="6" name="Group 9"/>
          <p:cNvGrpSpPr/>
          <p:nvPr/>
        </p:nvGrpSpPr>
        <p:grpSpPr>
          <a:xfrm>
            <a:off x="685800" y="6094413"/>
            <a:ext cx="1143000" cy="611187"/>
            <a:chOff x="685800" y="6094413"/>
            <a:chExt cx="1143000" cy="611187"/>
          </a:xfrm>
        </p:grpSpPr>
        <p:pic>
          <p:nvPicPr>
            <p:cNvPr id="7" name="Picture 13" descr="PRH LOGO_CMYK"/>
            <p:cNvPicPr>
              <a:picLocks noChangeAspect="1" noChangeArrowheads="1"/>
            </p:cNvPicPr>
            <p:nvPr userDrawn="1"/>
          </p:nvPicPr>
          <p:blipFill>
            <a:blip r:embed="rId4" cstate="print"/>
            <a:srcRect l="33769" t="21548" r="30827" b="60190"/>
            <a:stretch>
              <a:fillRect/>
            </a:stretch>
          </p:blipFill>
          <p:spPr bwMode="auto">
            <a:xfrm>
              <a:off x="685800" y="6094413"/>
              <a:ext cx="914400" cy="611187"/>
            </a:xfrm>
            <a:prstGeom prst="rect">
              <a:avLst/>
            </a:prstGeom>
            <a:noFill/>
            <a:ln w="9525">
              <a:noFill/>
              <a:miter lim="800000"/>
              <a:headEnd/>
              <a:tailEnd/>
            </a:ln>
          </p:spPr>
        </p:pic>
        <p:sp>
          <p:nvSpPr>
            <p:cNvPr id="8" name="Text Box 15"/>
            <p:cNvSpPr txBox="1">
              <a:spLocks noChangeArrowheads="1"/>
            </p:cNvSpPr>
            <p:nvPr userDrawn="1"/>
          </p:nvSpPr>
          <p:spPr bwMode="auto">
            <a:xfrm>
              <a:off x="1600200" y="6096000"/>
              <a:ext cx="228600" cy="76200"/>
            </a:xfrm>
            <a:prstGeom prst="rect">
              <a:avLst/>
            </a:prstGeom>
            <a:noFill/>
            <a:ln w="9525">
              <a:noFill/>
              <a:miter lim="800000"/>
              <a:headEnd/>
              <a:tailEnd/>
            </a:ln>
          </p:spPr>
          <p:txBody>
            <a:bodyPr lIns="0" tIns="0" rIns="0" bIns="0">
              <a:spAutoFit/>
            </a:bodyPr>
            <a:lstStyle/>
            <a:p>
              <a:r>
                <a:rPr lang="en-US" sz="500" dirty="0">
                  <a:solidFill>
                    <a:srgbClr val="196AB0"/>
                  </a:solidFill>
                  <a:latin typeface="Adobe Garamond Pro" pitchFamily="32" charset="0"/>
                  <a:sym typeface="Symbol" pitchFamily="32" charset="2"/>
                </a:rPr>
                <a:t></a:t>
              </a:r>
              <a:endParaRPr lang="en-US" sz="500" dirty="0">
                <a:solidFill>
                  <a:srgbClr val="196AB0"/>
                </a:solidFill>
                <a:latin typeface="Adobe Garamond Pro" pitchFamily="32" charset="0"/>
              </a:endParaRPr>
            </a:p>
          </p:txBody>
        </p:sp>
      </p:grpSp>
      <p:sp>
        <p:nvSpPr>
          <p:cNvPr id="10" name="Line 12"/>
          <p:cNvSpPr>
            <a:spLocks noChangeShapeType="1"/>
          </p:cNvSpPr>
          <p:nvPr/>
        </p:nvSpPr>
        <p:spPr bwMode="auto">
          <a:xfrm>
            <a:off x="685800" y="5943600"/>
            <a:ext cx="7772400" cy="0"/>
          </a:xfrm>
          <a:prstGeom prst="line">
            <a:avLst/>
          </a:prstGeom>
          <a:noFill/>
          <a:ln w="9525">
            <a:solidFill>
              <a:srgbClr val="EEA33C"/>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Title 2"/>
          <p:cNvSpPr>
            <a:spLocks noGrp="1"/>
          </p:cNvSpPr>
          <p:nvPr>
            <p:ph type="title"/>
          </p:nvPr>
        </p:nvSpPr>
        <p:spPr/>
        <p:txBody>
          <a:bodyPr>
            <a:normAutofit fontScale="90000"/>
          </a:bodyPr>
          <a:lstStyle/>
          <a:p>
            <a:r>
              <a:rPr lang="en-US" smtClean="0"/>
              <a:t>Challenging Biases Against Teen Parenting</a:t>
            </a:r>
          </a:p>
        </p:txBody>
      </p:sp>
      <p:sp>
        <p:nvSpPr>
          <p:cNvPr id="45058" name="Content Placeholder 1"/>
          <p:cNvSpPr>
            <a:spLocks noGrp="1"/>
          </p:cNvSpPr>
          <p:nvPr>
            <p:ph sz="quarter" idx="10"/>
          </p:nvPr>
        </p:nvSpPr>
        <p:spPr/>
        <p:txBody>
          <a:bodyPr/>
          <a:lstStyle/>
          <a:p>
            <a:endParaRPr lang="en-US" smtClean="0"/>
          </a:p>
          <a:p>
            <a:r>
              <a:rPr lang="en-US" smtClean="0"/>
              <a:t>Are adolescents responsible enough to be good parents?</a:t>
            </a:r>
          </a:p>
          <a:p>
            <a:r>
              <a:rPr lang="en-US" smtClean="0"/>
              <a:t>Can teen parents fulfill their life goals?</a:t>
            </a:r>
          </a:p>
          <a:p>
            <a:r>
              <a:rPr lang="en-US" smtClean="0"/>
              <a:t>Why might teens plan or desire pregnancy?</a:t>
            </a:r>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p:txBody>
          <a:bodyPr>
            <a:normAutofit fontScale="90000"/>
          </a:bodyPr>
          <a:lstStyle/>
          <a:p>
            <a:r>
              <a:rPr lang="en-US" smtClean="0"/>
              <a:t>Reevaluating Risks of Teen Pregnancy </a:t>
            </a:r>
            <a:br>
              <a:rPr lang="en-US" smtClean="0"/>
            </a:br>
            <a:r>
              <a:rPr lang="en-US" smtClean="0"/>
              <a:t>and Parenting</a:t>
            </a:r>
            <a:endParaRPr lang="en-US" dirty="0" smtClean="0"/>
          </a:p>
        </p:txBody>
      </p:sp>
      <p:sp>
        <p:nvSpPr>
          <p:cNvPr id="56322" name="Content Placeholder 3"/>
          <p:cNvSpPr>
            <a:spLocks noGrp="1"/>
          </p:cNvSpPr>
          <p:nvPr>
            <p:ph sz="quarter" idx="10"/>
          </p:nvPr>
        </p:nvSpPr>
        <p:spPr/>
        <p:txBody>
          <a:bodyPr/>
          <a:lstStyle/>
          <a:p>
            <a:endParaRPr lang="en-US" smtClean="0"/>
          </a:p>
          <a:p>
            <a:r>
              <a:rPr lang="en-US" smtClean="0"/>
              <a:t>Teen Pregnancy: Cause for Concern?</a:t>
            </a:r>
          </a:p>
          <a:p>
            <a:pPr lvl="1"/>
            <a:r>
              <a:rPr lang="en-US" smtClean="0"/>
              <a:t>Unintended pregnancies can prove challenging regardless of age</a:t>
            </a:r>
          </a:p>
          <a:p>
            <a:pPr lvl="1"/>
            <a:r>
              <a:rPr lang="en-US" smtClean="0"/>
              <a:t>Research indicates poor outcomes for teen parents and their children</a:t>
            </a:r>
          </a:p>
          <a:p>
            <a:pPr lvl="2"/>
            <a:r>
              <a:rPr lang="en-US" smtClean="0"/>
              <a:t>Health of teen mothers and infants</a:t>
            </a:r>
          </a:p>
          <a:p>
            <a:pPr lvl="2"/>
            <a:r>
              <a:rPr lang="en-US" smtClean="0"/>
              <a:t>Educational outcomes</a:t>
            </a:r>
          </a:p>
          <a:p>
            <a:pPr lvl="2"/>
            <a:r>
              <a:rPr lang="en-US" smtClean="0"/>
              <a:t>Highlights complexity with multiple factors contributing to outcomes</a:t>
            </a:r>
            <a:endParaRPr 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Title 2"/>
          <p:cNvSpPr>
            <a:spLocks noGrp="1"/>
          </p:cNvSpPr>
          <p:nvPr>
            <p:ph type="title"/>
          </p:nvPr>
        </p:nvSpPr>
        <p:spPr/>
        <p:txBody>
          <a:bodyPr/>
          <a:lstStyle/>
          <a:p>
            <a:r>
              <a:rPr lang="en-US" smtClean="0"/>
              <a:t>Pregnancy Complications </a:t>
            </a:r>
            <a:endParaRPr lang="en-US" dirty="0" smtClean="0"/>
          </a:p>
        </p:txBody>
      </p:sp>
      <p:sp>
        <p:nvSpPr>
          <p:cNvPr id="31746" name="Content Placeholder 1"/>
          <p:cNvSpPr>
            <a:spLocks noGrp="1"/>
          </p:cNvSpPr>
          <p:nvPr>
            <p:ph sz="quarter" idx="10"/>
          </p:nvPr>
        </p:nvSpPr>
        <p:spPr/>
        <p:txBody>
          <a:bodyPr/>
          <a:lstStyle/>
          <a:p>
            <a:endParaRPr lang="en-US" smtClean="0"/>
          </a:p>
          <a:p>
            <a:r>
              <a:rPr lang="en-US" smtClean="0"/>
              <a:t>Most prevalent in youngest adolescents</a:t>
            </a:r>
          </a:p>
          <a:p>
            <a:r>
              <a:rPr lang="en-US" smtClean="0"/>
              <a:t>Roles of lack of education, limited access to prenatal care, absence of familial support?</a:t>
            </a:r>
            <a:endParaRPr lang="en-US" dirty="0" smtClean="0"/>
          </a:p>
        </p:txBody>
      </p:sp>
      <p:sp>
        <p:nvSpPr>
          <p:cNvPr id="4" name="Content Placeholder 3"/>
          <p:cNvSpPr txBox="1">
            <a:spLocks/>
          </p:cNvSpPr>
          <p:nvPr/>
        </p:nvSpPr>
        <p:spPr>
          <a:xfrm>
            <a:off x="0" y="3429000"/>
            <a:ext cx="9144000" cy="2057400"/>
          </a:xfrm>
          <a:prstGeom prst="rect">
            <a:avLst/>
          </a:prstGeom>
          <a:solidFill>
            <a:schemeClr val="accent6">
              <a:lumMod val="75000"/>
            </a:schemeClr>
          </a:solidFill>
        </p:spPr>
        <p:txBody>
          <a:bodyPr anchor="ctr" anchorCtr="0"/>
          <a:lstStyle/>
          <a:p>
            <a:pPr marL="111125" lvl="1" algn="ctr" eaLnBrk="0" hangingPunct="0">
              <a:spcBef>
                <a:spcPct val="20000"/>
              </a:spcBef>
              <a:buClr>
                <a:srgbClr val="9C9CDF"/>
              </a:buClr>
              <a:defRPr/>
            </a:pPr>
            <a:r>
              <a:rPr lang="en-US" sz="2400" b="1" dirty="0">
                <a:solidFill>
                  <a:schemeClr val="bg1"/>
                </a:solidFill>
                <a:latin typeface="+mn-lt"/>
              </a:rPr>
              <a:t>Anemia, hypertension, </a:t>
            </a:r>
            <a:r>
              <a:rPr lang="en-US" sz="2400" b="1" kern="0" dirty="0">
                <a:solidFill>
                  <a:schemeClr val="bg1"/>
                </a:solidFill>
                <a:latin typeface="+mn-lt"/>
                <a:cs typeface="+mn-cs"/>
              </a:rPr>
              <a:t>poor weight </a:t>
            </a:r>
            <a:r>
              <a:rPr lang="en-US" sz="2400" b="1" kern="0" dirty="0" smtClean="0">
                <a:solidFill>
                  <a:schemeClr val="bg1"/>
                </a:solidFill>
                <a:latin typeface="+mn-lt"/>
                <a:cs typeface="+mn-cs"/>
              </a:rPr>
              <a:t>gain</a:t>
            </a:r>
          </a:p>
          <a:p>
            <a:pPr marL="111125" lvl="1" algn="ctr" eaLnBrk="0" hangingPunct="0">
              <a:spcBef>
                <a:spcPct val="20000"/>
              </a:spcBef>
              <a:buClr>
                <a:srgbClr val="9C9CDF"/>
              </a:buClr>
              <a:defRPr/>
            </a:pPr>
            <a:r>
              <a:rPr lang="en-US" sz="2400" b="1" kern="0" dirty="0" smtClean="0">
                <a:solidFill>
                  <a:schemeClr val="bg1"/>
                </a:solidFill>
                <a:latin typeface="+mn-lt"/>
                <a:cs typeface="+mn-cs"/>
              </a:rPr>
              <a:t>Increased </a:t>
            </a:r>
            <a:r>
              <a:rPr lang="en-US" sz="2400" b="1" kern="0" dirty="0">
                <a:solidFill>
                  <a:schemeClr val="bg1"/>
                </a:solidFill>
                <a:latin typeface="+mn-lt"/>
                <a:cs typeface="+mn-cs"/>
              </a:rPr>
              <a:t>postpartum </a:t>
            </a:r>
            <a:r>
              <a:rPr lang="en-US" sz="2400" b="1" kern="0" dirty="0" smtClean="0">
                <a:solidFill>
                  <a:schemeClr val="bg1"/>
                </a:solidFill>
                <a:latin typeface="+mn-lt"/>
                <a:cs typeface="+mn-cs"/>
              </a:rPr>
              <a:t>depression</a:t>
            </a:r>
          </a:p>
          <a:p>
            <a:pPr marL="111125" lvl="1" algn="ctr" eaLnBrk="0" hangingPunct="0">
              <a:spcBef>
                <a:spcPct val="20000"/>
              </a:spcBef>
              <a:buClr>
                <a:srgbClr val="9C9CDF"/>
              </a:buClr>
              <a:defRPr/>
            </a:pPr>
            <a:r>
              <a:rPr lang="en-US" sz="2400" b="1" kern="0" dirty="0" smtClean="0">
                <a:solidFill>
                  <a:schemeClr val="bg1"/>
                </a:solidFill>
                <a:latin typeface="+mn-lt"/>
                <a:cs typeface="+mn-cs"/>
              </a:rPr>
              <a:t>Increased </a:t>
            </a:r>
            <a:r>
              <a:rPr lang="en-US" sz="2400" b="1" kern="0" dirty="0">
                <a:solidFill>
                  <a:schemeClr val="bg1"/>
                </a:solidFill>
                <a:latin typeface="+mn-lt"/>
                <a:cs typeface="+mn-cs"/>
              </a:rPr>
              <a:t>intimate partner violence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Title 2"/>
          <p:cNvSpPr>
            <a:spLocks noGrp="1"/>
          </p:cNvSpPr>
          <p:nvPr>
            <p:ph type="title"/>
          </p:nvPr>
        </p:nvSpPr>
        <p:spPr/>
        <p:txBody>
          <a:bodyPr/>
          <a:lstStyle/>
          <a:p>
            <a:r>
              <a:rPr lang="en-US" smtClean="0"/>
              <a:t>Objectives</a:t>
            </a:r>
            <a:endParaRPr lang="en-US" dirty="0" smtClean="0"/>
          </a:p>
        </p:txBody>
      </p:sp>
      <p:sp>
        <p:nvSpPr>
          <p:cNvPr id="16386" name="Content Placeholder 1"/>
          <p:cNvSpPr>
            <a:spLocks noGrp="1"/>
          </p:cNvSpPr>
          <p:nvPr>
            <p:ph sz="quarter" idx="10"/>
          </p:nvPr>
        </p:nvSpPr>
        <p:spPr/>
        <p:txBody>
          <a:bodyPr/>
          <a:lstStyle/>
          <a:p>
            <a:r>
              <a:rPr lang="en-US" dirty="0" smtClean="0"/>
              <a:t>Provide patients with accurate and nonjudgmental information about teen parenting</a:t>
            </a:r>
          </a:p>
          <a:p>
            <a:endParaRPr lang="en-US" dirty="0" smtClean="0"/>
          </a:p>
          <a:p>
            <a:r>
              <a:rPr lang="en-US" dirty="0" smtClean="0"/>
              <a:t>Counsel adolescent patients who desire pregnancy</a:t>
            </a:r>
          </a:p>
          <a:p>
            <a:endParaRPr lang="en-US" dirty="0" smtClean="0"/>
          </a:p>
          <a:p>
            <a:r>
              <a:rPr lang="en-US" dirty="0" smtClean="0"/>
              <a:t>Describe models for providing primary care to parenting teens and their children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a:xfrm>
            <a:off x="457200" y="0"/>
            <a:ext cx="8229600" cy="1143000"/>
          </a:xfrm>
        </p:spPr>
        <p:txBody>
          <a:bodyPr/>
          <a:lstStyle/>
          <a:p>
            <a:r>
              <a:rPr lang="en-US" dirty="0" smtClean="0"/>
              <a:t>Outcomes for Teen Mothers</a:t>
            </a:r>
          </a:p>
        </p:txBody>
      </p:sp>
      <p:pic>
        <p:nvPicPr>
          <p:cNvPr id="74755" name="Content Placeholder 7" descr="MHE_064.jpg"/>
          <p:cNvPicPr>
            <a:picLocks noGrp="1" noChangeAspect="1"/>
          </p:cNvPicPr>
          <p:nvPr>
            <p:ph sz="half" idx="1"/>
          </p:nvPr>
        </p:nvPicPr>
        <p:blipFill>
          <a:blip r:embed="rId3"/>
          <a:srcRect t="12618" b="12618"/>
          <a:stretch>
            <a:fillRect/>
          </a:stretch>
        </p:blipFill>
        <p:spPr>
          <a:xfrm>
            <a:off x="762000" y="1600200"/>
            <a:ext cx="3733800" cy="4184381"/>
          </a:xfrm>
        </p:spPr>
      </p:pic>
      <p:sp>
        <p:nvSpPr>
          <p:cNvPr id="512003" name="Rectangle 3"/>
          <p:cNvSpPr>
            <a:spLocks noGrp="1" noChangeArrowheads="1"/>
          </p:cNvSpPr>
          <p:nvPr>
            <p:ph type="body" sz="half" idx="2"/>
          </p:nvPr>
        </p:nvSpPr>
        <p:spPr/>
        <p:txBody>
          <a:bodyPr/>
          <a:lstStyle/>
          <a:p>
            <a:r>
              <a:rPr lang="en-US" sz="2000" dirty="0" smtClean="0"/>
              <a:t>Less likely to</a:t>
            </a:r>
          </a:p>
          <a:p>
            <a:pPr lvl="1"/>
            <a:r>
              <a:rPr lang="en-US" sz="2000" dirty="0" smtClean="0"/>
              <a:t>Receive adequate prenatal care</a:t>
            </a:r>
          </a:p>
          <a:p>
            <a:pPr lvl="1"/>
            <a:r>
              <a:rPr lang="en-US" sz="2000" dirty="0" smtClean="0"/>
              <a:t>Graduate from high school</a:t>
            </a:r>
          </a:p>
          <a:p>
            <a:r>
              <a:rPr lang="en-US" sz="2000" dirty="0" smtClean="0"/>
              <a:t>More likely to</a:t>
            </a:r>
          </a:p>
          <a:p>
            <a:pPr lvl="1"/>
            <a:r>
              <a:rPr lang="en-US" sz="2000" dirty="0" smtClean="0"/>
              <a:t>Die in childbirth </a:t>
            </a:r>
          </a:p>
          <a:p>
            <a:pPr lvl="1"/>
            <a:r>
              <a:rPr lang="en-US" sz="2000" dirty="0" smtClean="0"/>
              <a:t>Be poor as adults </a:t>
            </a:r>
          </a:p>
          <a:p>
            <a:pPr lvl="1"/>
            <a:r>
              <a:rPr lang="en-US" sz="2000" dirty="0" smtClean="0"/>
              <a:t>Have symptoms of depression</a:t>
            </a:r>
          </a:p>
          <a:p>
            <a:pPr lvl="1"/>
            <a:r>
              <a:rPr lang="en-US" sz="2000" dirty="0" smtClean="0"/>
              <a:t>Lack resources to foster their children’s development</a:t>
            </a:r>
          </a:p>
        </p:txBody>
      </p:sp>
      <p:sp>
        <p:nvSpPr>
          <p:cNvPr id="74757" name="Text Box 4"/>
          <p:cNvSpPr txBox="1">
            <a:spLocks noChangeArrowheads="1"/>
          </p:cNvSpPr>
          <p:nvPr/>
        </p:nvSpPr>
        <p:spPr bwMode="auto">
          <a:xfrm>
            <a:off x="457200" y="6019800"/>
            <a:ext cx="184150" cy="336550"/>
          </a:xfrm>
          <a:prstGeom prst="rect">
            <a:avLst/>
          </a:prstGeom>
          <a:noFill/>
          <a:ln w="9525">
            <a:noFill/>
            <a:miter lim="800000"/>
            <a:headEnd/>
            <a:tailEnd/>
          </a:ln>
        </p:spPr>
        <p:txBody>
          <a:bodyPr wrap="none">
            <a:spAutoFit/>
          </a:bodyPr>
          <a:lstStyle/>
          <a:p>
            <a:endParaRPr lang="en-US" sz="1600">
              <a:solidFill>
                <a:srgbClr val="F8F8F8"/>
              </a:solidFill>
              <a:latin typeface="Verdana" pitchFamily="34" charset="0"/>
            </a:endParaRPr>
          </a:p>
        </p:txBody>
      </p:sp>
      <p:grpSp>
        <p:nvGrpSpPr>
          <p:cNvPr id="7" name="Group 9"/>
          <p:cNvGrpSpPr/>
          <p:nvPr/>
        </p:nvGrpSpPr>
        <p:grpSpPr>
          <a:xfrm>
            <a:off x="685800" y="6094413"/>
            <a:ext cx="1143000" cy="611187"/>
            <a:chOff x="685800" y="6094413"/>
            <a:chExt cx="1143000" cy="611187"/>
          </a:xfrm>
        </p:grpSpPr>
        <p:pic>
          <p:nvPicPr>
            <p:cNvPr id="8" name="Picture 13" descr="PRH LOGO_CMYK"/>
            <p:cNvPicPr>
              <a:picLocks noChangeAspect="1" noChangeArrowheads="1"/>
            </p:cNvPicPr>
            <p:nvPr userDrawn="1"/>
          </p:nvPicPr>
          <p:blipFill>
            <a:blip r:embed="rId4" cstate="print"/>
            <a:srcRect l="33769" t="21548" r="30827" b="60190"/>
            <a:stretch>
              <a:fillRect/>
            </a:stretch>
          </p:blipFill>
          <p:spPr bwMode="auto">
            <a:xfrm>
              <a:off x="685800" y="6094413"/>
              <a:ext cx="914400" cy="611187"/>
            </a:xfrm>
            <a:prstGeom prst="rect">
              <a:avLst/>
            </a:prstGeom>
            <a:noFill/>
            <a:ln w="9525">
              <a:noFill/>
              <a:miter lim="800000"/>
              <a:headEnd/>
              <a:tailEnd/>
            </a:ln>
          </p:spPr>
        </p:pic>
        <p:sp>
          <p:nvSpPr>
            <p:cNvPr id="9" name="Text Box 15"/>
            <p:cNvSpPr txBox="1">
              <a:spLocks noChangeArrowheads="1"/>
            </p:cNvSpPr>
            <p:nvPr userDrawn="1"/>
          </p:nvSpPr>
          <p:spPr bwMode="auto">
            <a:xfrm>
              <a:off x="1600200" y="6096000"/>
              <a:ext cx="228600" cy="76200"/>
            </a:xfrm>
            <a:prstGeom prst="rect">
              <a:avLst/>
            </a:prstGeom>
            <a:noFill/>
            <a:ln w="9525">
              <a:noFill/>
              <a:miter lim="800000"/>
              <a:headEnd/>
              <a:tailEnd/>
            </a:ln>
          </p:spPr>
          <p:txBody>
            <a:bodyPr lIns="0" tIns="0" rIns="0" bIns="0">
              <a:spAutoFit/>
            </a:bodyPr>
            <a:lstStyle/>
            <a:p>
              <a:r>
                <a:rPr lang="en-US" sz="500" dirty="0">
                  <a:solidFill>
                    <a:srgbClr val="196AB0"/>
                  </a:solidFill>
                  <a:latin typeface="Adobe Garamond Pro" pitchFamily="32" charset="0"/>
                  <a:sym typeface="Symbol" pitchFamily="32" charset="2"/>
                </a:rPr>
                <a:t></a:t>
              </a:r>
              <a:endParaRPr lang="en-US" sz="500" dirty="0">
                <a:solidFill>
                  <a:srgbClr val="196AB0"/>
                </a:solidFill>
                <a:latin typeface="Adobe Garamond Pro" pitchFamily="32" charset="0"/>
              </a:endParaRPr>
            </a:p>
          </p:txBody>
        </p:sp>
      </p:grpSp>
      <p:sp>
        <p:nvSpPr>
          <p:cNvPr id="11" name="Line 12"/>
          <p:cNvSpPr>
            <a:spLocks noChangeShapeType="1"/>
          </p:cNvSpPr>
          <p:nvPr/>
        </p:nvSpPr>
        <p:spPr bwMode="auto">
          <a:xfrm>
            <a:off x="685800" y="5943600"/>
            <a:ext cx="7772400" cy="0"/>
          </a:xfrm>
          <a:prstGeom prst="line">
            <a:avLst/>
          </a:prstGeom>
          <a:noFill/>
          <a:ln w="9525">
            <a:solidFill>
              <a:srgbClr val="EEA33C"/>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rrowheads="1"/>
          </p:cNvSpPr>
          <p:nvPr>
            <p:ph type="title"/>
          </p:nvPr>
        </p:nvSpPr>
        <p:spPr>
          <a:xfrm>
            <a:off x="457200" y="0"/>
            <a:ext cx="8229600" cy="1143000"/>
          </a:xfrm>
        </p:spPr>
        <p:txBody>
          <a:bodyPr/>
          <a:lstStyle/>
          <a:p>
            <a:r>
              <a:rPr lang="en-US" dirty="0" smtClean="0"/>
              <a:t>Challenges for Teen Fathers</a:t>
            </a:r>
          </a:p>
        </p:txBody>
      </p:sp>
      <p:pic>
        <p:nvPicPr>
          <p:cNvPr id="75779" name="Picture 10"/>
          <p:cNvPicPr>
            <a:picLocks noGrp="1" noChangeAspect="1" noChangeArrowheads="1"/>
          </p:cNvPicPr>
          <p:nvPr>
            <p:ph sz="half" idx="1"/>
          </p:nvPr>
        </p:nvPicPr>
        <p:blipFill>
          <a:blip r:embed="rId3"/>
          <a:srcRect t="8695" b="8695"/>
          <a:stretch>
            <a:fillRect/>
          </a:stretch>
        </p:blipFill>
        <p:spPr>
          <a:xfrm>
            <a:off x="762000" y="1600200"/>
            <a:ext cx="3733800" cy="4184381"/>
          </a:xfrm>
        </p:spPr>
      </p:pic>
      <p:sp>
        <p:nvSpPr>
          <p:cNvPr id="361475" name="Rectangle 3"/>
          <p:cNvSpPr>
            <a:spLocks noGrp="1" noChangeArrowheads="1"/>
          </p:cNvSpPr>
          <p:nvPr>
            <p:ph type="body" sz="half" idx="2"/>
          </p:nvPr>
        </p:nvSpPr>
        <p:spPr/>
        <p:txBody>
          <a:bodyPr/>
          <a:lstStyle/>
          <a:p>
            <a:endParaRPr lang="en-US" dirty="0" smtClean="0"/>
          </a:p>
          <a:p>
            <a:r>
              <a:rPr lang="en-US" dirty="0" smtClean="0"/>
              <a:t>Poor academic performance</a:t>
            </a:r>
          </a:p>
          <a:p>
            <a:r>
              <a:rPr lang="en-US" dirty="0" smtClean="0"/>
              <a:t>Higher school dropout rates</a:t>
            </a:r>
          </a:p>
          <a:p>
            <a:r>
              <a:rPr lang="en-US" dirty="0" smtClean="0"/>
              <a:t>Limited financial resources</a:t>
            </a:r>
          </a:p>
          <a:p>
            <a:r>
              <a:rPr lang="en-US" dirty="0" smtClean="0"/>
              <a:t>Decreased income capacity</a:t>
            </a:r>
          </a:p>
          <a:p>
            <a:r>
              <a:rPr lang="en-US" dirty="0" smtClean="0"/>
              <a:t>Difficulties staying involved in children’s lives</a:t>
            </a:r>
          </a:p>
        </p:txBody>
      </p:sp>
      <p:grpSp>
        <p:nvGrpSpPr>
          <p:cNvPr id="5" name="Group 9"/>
          <p:cNvGrpSpPr/>
          <p:nvPr/>
        </p:nvGrpSpPr>
        <p:grpSpPr>
          <a:xfrm>
            <a:off x="685800" y="6094413"/>
            <a:ext cx="1143000" cy="611187"/>
            <a:chOff x="685800" y="6094413"/>
            <a:chExt cx="1143000" cy="611187"/>
          </a:xfrm>
        </p:grpSpPr>
        <p:pic>
          <p:nvPicPr>
            <p:cNvPr id="6" name="Picture 13" descr="PRH LOGO_CMYK"/>
            <p:cNvPicPr>
              <a:picLocks noChangeAspect="1" noChangeArrowheads="1"/>
            </p:cNvPicPr>
            <p:nvPr userDrawn="1"/>
          </p:nvPicPr>
          <p:blipFill>
            <a:blip r:embed="rId4" cstate="print"/>
            <a:srcRect l="33769" t="21548" r="30827" b="60190"/>
            <a:stretch>
              <a:fillRect/>
            </a:stretch>
          </p:blipFill>
          <p:spPr bwMode="auto">
            <a:xfrm>
              <a:off x="685800" y="6094413"/>
              <a:ext cx="914400" cy="611187"/>
            </a:xfrm>
            <a:prstGeom prst="rect">
              <a:avLst/>
            </a:prstGeom>
            <a:noFill/>
            <a:ln w="9525">
              <a:noFill/>
              <a:miter lim="800000"/>
              <a:headEnd/>
              <a:tailEnd/>
            </a:ln>
          </p:spPr>
        </p:pic>
        <p:sp>
          <p:nvSpPr>
            <p:cNvPr id="7" name="Text Box 15"/>
            <p:cNvSpPr txBox="1">
              <a:spLocks noChangeArrowheads="1"/>
            </p:cNvSpPr>
            <p:nvPr userDrawn="1"/>
          </p:nvSpPr>
          <p:spPr bwMode="auto">
            <a:xfrm>
              <a:off x="1600200" y="6096000"/>
              <a:ext cx="228600" cy="76200"/>
            </a:xfrm>
            <a:prstGeom prst="rect">
              <a:avLst/>
            </a:prstGeom>
            <a:noFill/>
            <a:ln w="9525">
              <a:noFill/>
              <a:miter lim="800000"/>
              <a:headEnd/>
              <a:tailEnd/>
            </a:ln>
          </p:spPr>
          <p:txBody>
            <a:bodyPr lIns="0" tIns="0" rIns="0" bIns="0">
              <a:spAutoFit/>
            </a:bodyPr>
            <a:lstStyle/>
            <a:p>
              <a:r>
                <a:rPr lang="en-US" sz="500" dirty="0">
                  <a:solidFill>
                    <a:srgbClr val="196AB0"/>
                  </a:solidFill>
                  <a:latin typeface="Adobe Garamond Pro" pitchFamily="32" charset="0"/>
                  <a:sym typeface="Symbol" pitchFamily="32" charset="2"/>
                </a:rPr>
                <a:t></a:t>
              </a:r>
              <a:endParaRPr lang="en-US" sz="500" dirty="0">
                <a:solidFill>
                  <a:srgbClr val="196AB0"/>
                </a:solidFill>
                <a:latin typeface="Adobe Garamond Pro" pitchFamily="32" charset="0"/>
              </a:endParaRPr>
            </a:p>
          </p:txBody>
        </p:sp>
      </p:grpSp>
      <p:sp>
        <p:nvSpPr>
          <p:cNvPr id="9" name="Line 12"/>
          <p:cNvSpPr>
            <a:spLocks noChangeShapeType="1"/>
          </p:cNvSpPr>
          <p:nvPr/>
        </p:nvSpPr>
        <p:spPr bwMode="auto">
          <a:xfrm>
            <a:off x="685800" y="5943600"/>
            <a:ext cx="7772400" cy="0"/>
          </a:xfrm>
          <a:prstGeom prst="line">
            <a:avLst/>
          </a:prstGeom>
          <a:noFill/>
          <a:ln w="9525">
            <a:solidFill>
              <a:srgbClr val="EEA33C"/>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Title 4"/>
          <p:cNvSpPr>
            <a:spLocks noGrp="1"/>
          </p:cNvSpPr>
          <p:nvPr>
            <p:ph type="title"/>
          </p:nvPr>
        </p:nvSpPr>
        <p:spPr/>
        <p:txBody>
          <a:bodyPr/>
          <a:lstStyle/>
          <a:p>
            <a:r>
              <a:rPr lang="en-US" smtClean="0"/>
              <a:t>Educational Achievement and Poverty</a:t>
            </a:r>
            <a:endParaRPr lang="en-US" dirty="0" smtClean="0"/>
          </a:p>
        </p:txBody>
      </p:sp>
      <p:sp>
        <p:nvSpPr>
          <p:cNvPr id="30722" name="Content Placeholder 5"/>
          <p:cNvSpPr>
            <a:spLocks noGrp="1"/>
          </p:cNvSpPr>
          <p:nvPr>
            <p:ph sz="quarter" idx="10"/>
          </p:nvPr>
        </p:nvSpPr>
        <p:spPr/>
        <p:txBody>
          <a:bodyPr/>
          <a:lstStyle/>
          <a:p>
            <a:endParaRPr lang="en-US" smtClean="0"/>
          </a:p>
          <a:p>
            <a:r>
              <a:rPr lang="en-US" smtClean="0"/>
              <a:t>Unintended pregnancy can disrupt education</a:t>
            </a:r>
          </a:p>
          <a:p>
            <a:r>
              <a:rPr lang="en-US" smtClean="0"/>
              <a:t>Poverty may be a stronger factor in educational disparities than early pregnancy</a:t>
            </a:r>
          </a:p>
          <a:p>
            <a:r>
              <a:rPr lang="en-US" smtClean="0"/>
              <a:t>Low-income women have poor educational outcomes</a:t>
            </a:r>
          </a:p>
          <a:p>
            <a:pPr lvl="1"/>
            <a:r>
              <a:rPr lang="en-US" smtClean="0"/>
              <a:t>Low-income teen mothers no different than counterparts who delay parenting until &gt;20</a:t>
            </a:r>
          </a:p>
          <a:p>
            <a:endParaRPr 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p:txBody>
          <a:bodyPr/>
          <a:lstStyle/>
          <a:p>
            <a:r>
              <a:rPr lang="en-US" smtClean="0"/>
              <a:t>Infants Born to Young Teens</a:t>
            </a:r>
            <a:endParaRPr lang="en-US" dirty="0" smtClean="0"/>
          </a:p>
        </p:txBody>
      </p:sp>
      <p:sp>
        <p:nvSpPr>
          <p:cNvPr id="513027" name="Rectangle 3"/>
          <p:cNvSpPr>
            <a:spLocks noGrp="1" noChangeArrowheads="1"/>
          </p:cNvSpPr>
          <p:nvPr>
            <p:ph sz="quarter" idx="10"/>
          </p:nvPr>
        </p:nvSpPr>
        <p:spPr/>
        <p:txBody>
          <a:bodyPr/>
          <a:lstStyle/>
          <a:p>
            <a:endParaRPr lang="en-US" smtClean="0"/>
          </a:p>
          <a:p>
            <a:r>
              <a:rPr lang="en-US" smtClean="0"/>
              <a:t>More than two times more likely </a:t>
            </a:r>
          </a:p>
          <a:p>
            <a:pPr lvl="1"/>
            <a:r>
              <a:rPr lang="en-US" smtClean="0"/>
              <a:t>Low birth weight</a:t>
            </a:r>
          </a:p>
          <a:p>
            <a:pPr lvl="1"/>
            <a:r>
              <a:rPr lang="en-US" smtClean="0"/>
              <a:t>Premature </a:t>
            </a:r>
          </a:p>
          <a:p>
            <a:r>
              <a:rPr lang="en-US" smtClean="0"/>
              <a:t>Three times more likely to die in the first month of life</a:t>
            </a:r>
            <a:endParaRPr lang="en-US" dirty="0" smtClean="0"/>
          </a:p>
        </p:txBody>
      </p:sp>
      <p:sp>
        <p:nvSpPr>
          <p:cNvPr id="77828" name="Text Box 4"/>
          <p:cNvSpPr txBox="1">
            <a:spLocks noChangeArrowheads="1"/>
          </p:cNvSpPr>
          <p:nvPr/>
        </p:nvSpPr>
        <p:spPr bwMode="auto">
          <a:xfrm>
            <a:off x="304800" y="6019800"/>
            <a:ext cx="184150" cy="336550"/>
          </a:xfrm>
          <a:prstGeom prst="rect">
            <a:avLst/>
          </a:prstGeom>
          <a:noFill/>
          <a:ln w="9525">
            <a:noFill/>
            <a:miter lim="800000"/>
            <a:headEnd/>
            <a:tailEnd/>
          </a:ln>
        </p:spPr>
        <p:txBody>
          <a:bodyPr wrap="none">
            <a:spAutoFit/>
          </a:bodyPr>
          <a:lstStyle/>
          <a:p>
            <a:endParaRPr lang="en-US" sz="1600">
              <a:solidFill>
                <a:srgbClr val="F8F8F8"/>
              </a:solidFill>
              <a:latin typeface="Verdana"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Title 4"/>
          <p:cNvSpPr>
            <a:spLocks noGrp="1"/>
          </p:cNvSpPr>
          <p:nvPr>
            <p:ph type="title"/>
          </p:nvPr>
        </p:nvSpPr>
        <p:spPr/>
        <p:txBody>
          <a:bodyPr>
            <a:normAutofit fontScale="90000"/>
          </a:bodyPr>
          <a:lstStyle/>
          <a:p>
            <a:r>
              <a:rPr lang="en-US" smtClean="0"/>
              <a:t>Birth Outcomes for Infants </a:t>
            </a:r>
            <a:br>
              <a:rPr lang="en-US" smtClean="0"/>
            </a:br>
            <a:r>
              <a:rPr lang="en-US" smtClean="0"/>
              <a:t>Born to Youngest Teens</a:t>
            </a:r>
            <a:endParaRPr lang="en-US" dirty="0" smtClean="0"/>
          </a:p>
        </p:txBody>
      </p:sp>
      <p:sp>
        <p:nvSpPr>
          <p:cNvPr id="29698" name="Content Placeholder 5"/>
          <p:cNvSpPr>
            <a:spLocks noGrp="1"/>
          </p:cNvSpPr>
          <p:nvPr>
            <p:ph sz="quarter" idx="10"/>
          </p:nvPr>
        </p:nvSpPr>
        <p:spPr/>
        <p:txBody>
          <a:bodyPr/>
          <a:lstStyle/>
          <a:p>
            <a:endParaRPr lang="en-US" dirty="0" smtClean="0"/>
          </a:p>
          <a:p>
            <a:r>
              <a:rPr lang="en-US" dirty="0" smtClean="0"/>
              <a:t>Women &lt;15 years old have infants at greater risk for poor health</a:t>
            </a:r>
          </a:p>
          <a:p>
            <a:pPr lvl="1"/>
            <a:r>
              <a:rPr lang="en-US" dirty="0" smtClean="0"/>
              <a:t>Age group accounts for ~1% of teen births</a:t>
            </a:r>
          </a:p>
          <a:p>
            <a:pPr lvl="1"/>
            <a:r>
              <a:rPr lang="en-US" dirty="0" smtClean="0"/>
              <a:t>Receives less prenatal care than older teens or adults</a:t>
            </a:r>
          </a:p>
          <a:p>
            <a:r>
              <a:rPr lang="en-US" dirty="0" smtClean="0"/>
              <a:t>Infants born to 16- to 19-year-olds have outcomes similar to births in women &gt;20</a:t>
            </a:r>
          </a:p>
          <a:p>
            <a:pPr lvl="1"/>
            <a:endParaRPr lang="en-US"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Violence Affects Teen Mothers</a:t>
            </a:r>
            <a:endParaRPr lang="en-US" dirty="0"/>
          </a:p>
        </p:txBody>
      </p:sp>
      <p:sp>
        <p:nvSpPr>
          <p:cNvPr id="2" name="Content Placeholder 1"/>
          <p:cNvSpPr>
            <a:spLocks noGrp="1"/>
          </p:cNvSpPr>
          <p:nvPr>
            <p:ph sz="quarter" idx="10"/>
          </p:nvPr>
        </p:nvSpPr>
        <p:spPr/>
        <p:txBody>
          <a:bodyPr/>
          <a:lstStyle/>
          <a:p>
            <a:endParaRPr lang="en-US" smtClean="0"/>
          </a:p>
          <a:p>
            <a:r>
              <a:rPr lang="en-US" smtClean="0"/>
              <a:t>Birth control sabotage/inability to negotiate contraceptive use with dating partner</a:t>
            </a:r>
          </a:p>
          <a:p>
            <a:r>
              <a:rPr lang="en-US" smtClean="0"/>
              <a:t>Difficulty refusing sexual activity</a:t>
            </a:r>
          </a:p>
          <a:p>
            <a:r>
              <a:rPr lang="en-US" smtClean="0"/>
              <a:t>Increased chance of repeat pregnancy within 2 years when physically abused within 3 months of delivery</a:t>
            </a:r>
          </a:p>
          <a:p>
            <a:r>
              <a:rPr lang="en-US" smtClean="0"/>
              <a:t>Prenatal violence = risk factor, preterm birth</a:t>
            </a:r>
          </a:p>
          <a:p>
            <a:endParaRPr lang="en-US" dirty="0"/>
          </a:p>
        </p:txBody>
      </p:sp>
      <p:sp>
        <p:nvSpPr>
          <p:cNvPr id="4" name="TextBox 3"/>
          <p:cNvSpPr txBox="1"/>
          <p:nvPr/>
        </p:nvSpPr>
        <p:spPr>
          <a:xfrm>
            <a:off x="2717571" y="6321623"/>
            <a:ext cx="3454629" cy="307777"/>
          </a:xfrm>
          <a:prstGeom prst="rect">
            <a:avLst/>
          </a:prstGeom>
          <a:noFill/>
        </p:spPr>
        <p:txBody>
          <a:bodyPr wrap="none" rtlCol="0">
            <a:spAutoFit/>
          </a:bodyPr>
          <a:lstStyle/>
          <a:p>
            <a:r>
              <a:rPr lang="en-US" sz="1400" dirty="0" smtClean="0"/>
              <a:t>Futures Without Violence, February 2010</a:t>
            </a:r>
            <a:endParaRPr lang="en-US" sz="1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Title 2"/>
          <p:cNvSpPr>
            <a:spLocks noGrp="1"/>
          </p:cNvSpPr>
          <p:nvPr>
            <p:ph type="title"/>
          </p:nvPr>
        </p:nvSpPr>
        <p:spPr/>
        <p:txBody>
          <a:bodyPr/>
          <a:lstStyle/>
          <a:p>
            <a:r>
              <a:rPr lang="en-US" smtClean="0"/>
              <a:t>Evaluating Outcomes</a:t>
            </a:r>
            <a:endParaRPr lang="en-US" dirty="0" smtClean="0"/>
          </a:p>
        </p:txBody>
      </p:sp>
      <p:sp>
        <p:nvSpPr>
          <p:cNvPr id="63490" name="Content Placeholder 1"/>
          <p:cNvSpPr>
            <a:spLocks noGrp="1"/>
          </p:cNvSpPr>
          <p:nvPr>
            <p:ph sz="quarter" idx="10"/>
          </p:nvPr>
        </p:nvSpPr>
        <p:spPr/>
        <p:txBody>
          <a:bodyPr/>
          <a:lstStyle/>
          <a:p>
            <a:endParaRPr lang="en-US" smtClean="0"/>
          </a:p>
          <a:p>
            <a:r>
              <a:rPr lang="en-US" smtClean="0"/>
              <a:t>Identify challenges faced by a parenting adolescent</a:t>
            </a:r>
          </a:p>
          <a:p>
            <a:r>
              <a:rPr lang="en-US" smtClean="0"/>
              <a:t>Identify opportunities and support available to young parents</a:t>
            </a:r>
          </a:p>
          <a:p>
            <a:r>
              <a:rPr lang="en-US" smtClean="0"/>
              <a:t>Avoid assumptions about young parents’ abilities to reach personal goals</a:t>
            </a:r>
          </a:p>
          <a:p>
            <a:r>
              <a:rPr lang="en-US" smtClean="0"/>
              <a:t>Evaluate each young parent’s individual circumstances</a:t>
            </a:r>
            <a:endParaRPr lang="en-US"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Teen Parents: Resilient and Vulnerable</a:t>
            </a:r>
            <a:endParaRPr lang="en-US" dirty="0"/>
          </a:p>
        </p:txBody>
      </p:sp>
      <p:sp>
        <p:nvSpPr>
          <p:cNvPr id="6" name="Text Placeholder 5"/>
          <p:cNvSpPr>
            <a:spLocks noGrp="1"/>
          </p:cNvSpPr>
          <p:nvPr>
            <p:ph type="body" sz="half" idx="4294967295"/>
          </p:nvPr>
        </p:nvSpPr>
        <p:spPr>
          <a:xfrm>
            <a:off x="4648200" y="1493837"/>
            <a:ext cx="4038600" cy="4525963"/>
          </a:xfrm>
          <a:prstGeom prst="rect">
            <a:avLst/>
          </a:prstGeom>
        </p:spPr>
        <p:txBody>
          <a:bodyPr/>
          <a:lstStyle/>
          <a:p>
            <a:r>
              <a:rPr lang="en-US" sz="2400" dirty="0" smtClean="0">
                <a:latin typeface="+mn-lt"/>
              </a:rPr>
              <a:t>Unplanned pregnancy, young motherhood, and young fatherhood are not universally negative experiences</a:t>
            </a:r>
            <a:endParaRPr lang="en-US" sz="2400" dirty="0">
              <a:latin typeface="+mn-lt"/>
            </a:endParaRPr>
          </a:p>
        </p:txBody>
      </p:sp>
      <p:pic>
        <p:nvPicPr>
          <p:cNvPr id="4" name="Picture 2" descr="C:\Users\Guest\Downloads\228391_10150587286805274_2120096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524000"/>
            <a:ext cx="3657600" cy="38862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rrowheads="1"/>
          </p:cNvSpPr>
          <p:nvPr>
            <p:ph type="title"/>
          </p:nvPr>
        </p:nvSpPr>
        <p:spPr>
          <a:xfrm>
            <a:off x="457200" y="0"/>
            <a:ext cx="8229600" cy="1143000"/>
          </a:xfrm>
        </p:spPr>
        <p:txBody>
          <a:bodyPr/>
          <a:lstStyle/>
          <a:p>
            <a:r>
              <a:rPr lang="en-US" dirty="0" smtClean="0"/>
              <a:t>Case: Kim </a:t>
            </a:r>
          </a:p>
        </p:txBody>
      </p:sp>
      <p:pic>
        <p:nvPicPr>
          <p:cNvPr id="80899" name="Content Placeholder 6" descr="200299267-001.jpg"/>
          <p:cNvPicPr>
            <a:picLocks noGrp="1" noChangeAspect="1"/>
          </p:cNvPicPr>
          <p:nvPr>
            <p:ph sz="half" idx="1"/>
          </p:nvPr>
        </p:nvPicPr>
        <p:blipFill>
          <a:blip r:embed="rId3"/>
          <a:srcRect t="12696" b="12696"/>
          <a:stretch>
            <a:fillRect/>
          </a:stretch>
        </p:blipFill>
        <p:spPr>
          <a:xfrm>
            <a:off x="1066800" y="1600201"/>
            <a:ext cx="3505200" cy="3928194"/>
          </a:xfrm>
        </p:spPr>
      </p:pic>
      <p:sp>
        <p:nvSpPr>
          <p:cNvPr id="379907" name="Rectangle 3"/>
          <p:cNvSpPr>
            <a:spLocks noGrp="1" noChangeArrowheads="1"/>
          </p:cNvSpPr>
          <p:nvPr>
            <p:ph type="body" sz="half" idx="2"/>
          </p:nvPr>
        </p:nvSpPr>
        <p:spPr/>
        <p:txBody>
          <a:bodyPr/>
          <a:lstStyle/>
          <a:p>
            <a:r>
              <a:rPr lang="en-US" smtClean="0"/>
              <a:t>Kim tells you she is excited but also scared about what comes next.</a:t>
            </a:r>
          </a:p>
          <a:p>
            <a:r>
              <a:rPr lang="en-US" smtClean="0"/>
              <a:t>How can you facilitate her referral to prenatal care?</a:t>
            </a:r>
          </a:p>
          <a:p>
            <a:r>
              <a:rPr lang="en-US" smtClean="0"/>
              <a:t>What are the characteristics of successful teen parenting programs?</a:t>
            </a:r>
            <a:endParaRPr lang="en-US" dirty="0" smtClean="0"/>
          </a:p>
        </p:txBody>
      </p:sp>
      <p:grpSp>
        <p:nvGrpSpPr>
          <p:cNvPr id="5" name="Group 9"/>
          <p:cNvGrpSpPr/>
          <p:nvPr/>
        </p:nvGrpSpPr>
        <p:grpSpPr>
          <a:xfrm>
            <a:off x="685800" y="6094413"/>
            <a:ext cx="1143000" cy="611187"/>
            <a:chOff x="685800" y="6094413"/>
            <a:chExt cx="1143000" cy="611187"/>
          </a:xfrm>
        </p:grpSpPr>
        <p:pic>
          <p:nvPicPr>
            <p:cNvPr id="6" name="Picture 13" descr="PRH LOGO_CMYK"/>
            <p:cNvPicPr>
              <a:picLocks noChangeAspect="1" noChangeArrowheads="1"/>
            </p:cNvPicPr>
            <p:nvPr userDrawn="1"/>
          </p:nvPicPr>
          <p:blipFill>
            <a:blip r:embed="rId4" cstate="print"/>
            <a:srcRect l="33769" t="21548" r="30827" b="60190"/>
            <a:stretch>
              <a:fillRect/>
            </a:stretch>
          </p:blipFill>
          <p:spPr bwMode="auto">
            <a:xfrm>
              <a:off x="685800" y="6094413"/>
              <a:ext cx="914400" cy="611187"/>
            </a:xfrm>
            <a:prstGeom prst="rect">
              <a:avLst/>
            </a:prstGeom>
            <a:noFill/>
            <a:ln w="9525">
              <a:noFill/>
              <a:miter lim="800000"/>
              <a:headEnd/>
              <a:tailEnd/>
            </a:ln>
          </p:spPr>
        </p:pic>
        <p:sp>
          <p:nvSpPr>
            <p:cNvPr id="7" name="Text Box 15"/>
            <p:cNvSpPr txBox="1">
              <a:spLocks noChangeArrowheads="1"/>
            </p:cNvSpPr>
            <p:nvPr userDrawn="1"/>
          </p:nvSpPr>
          <p:spPr bwMode="auto">
            <a:xfrm>
              <a:off x="1600200" y="6096000"/>
              <a:ext cx="228600" cy="76200"/>
            </a:xfrm>
            <a:prstGeom prst="rect">
              <a:avLst/>
            </a:prstGeom>
            <a:noFill/>
            <a:ln w="9525">
              <a:noFill/>
              <a:miter lim="800000"/>
              <a:headEnd/>
              <a:tailEnd/>
            </a:ln>
          </p:spPr>
          <p:txBody>
            <a:bodyPr lIns="0" tIns="0" rIns="0" bIns="0">
              <a:spAutoFit/>
            </a:bodyPr>
            <a:lstStyle/>
            <a:p>
              <a:r>
                <a:rPr lang="en-US" sz="500" dirty="0">
                  <a:solidFill>
                    <a:srgbClr val="196AB0"/>
                  </a:solidFill>
                  <a:latin typeface="Adobe Garamond Pro" pitchFamily="32" charset="0"/>
                  <a:sym typeface="Symbol" pitchFamily="32" charset="2"/>
                </a:rPr>
                <a:t></a:t>
              </a:r>
              <a:endParaRPr lang="en-US" sz="500" dirty="0">
                <a:solidFill>
                  <a:srgbClr val="196AB0"/>
                </a:solidFill>
                <a:latin typeface="Adobe Garamond Pro" pitchFamily="32" charset="0"/>
              </a:endParaRPr>
            </a:p>
          </p:txBody>
        </p:sp>
      </p:grpSp>
      <p:sp>
        <p:nvSpPr>
          <p:cNvPr id="9" name="Line 12"/>
          <p:cNvSpPr>
            <a:spLocks noChangeShapeType="1"/>
          </p:cNvSpPr>
          <p:nvPr/>
        </p:nvSpPr>
        <p:spPr bwMode="auto">
          <a:xfrm>
            <a:off x="685800" y="5943600"/>
            <a:ext cx="7772400" cy="0"/>
          </a:xfrm>
          <a:prstGeom prst="line">
            <a:avLst/>
          </a:prstGeom>
          <a:noFill/>
          <a:ln w="9525">
            <a:solidFill>
              <a:srgbClr val="EEA33C"/>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Title 2"/>
          <p:cNvSpPr>
            <a:spLocks noGrp="1"/>
          </p:cNvSpPr>
          <p:nvPr>
            <p:ph type="title"/>
          </p:nvPr>
        </p:nvSpPr>
        <p:spPr/>
        <p:txBody>
          <a:bodyPr>
            <a:normAutofit fontScale="90000"/>
          </a:bodyPr>
          <a:lstStyle/>
          <a:p>
            <a:r>
              <a:rPr lang="en-US" smtClean="0"/>
              <a:t> Clinician’s Role During and After Pregnancy</a:t>
            </a:r>
            <a:endParaRPr lang="en-US" dirty="0" smtClean="0"/>
          </a:p>
        </p:txBody>
      </p:sp>
      <p:sp>
        <p:nvSpPr>
          <p:cNvPr id="38914" name="Content Placeholder 1"/>
          <p:cNvSpPr>
            <a:spLocks noGrp="1"/>
          </p:cNvSpPr>
          <p:nvPr>
            <p:ph sz="quarter" idx="10"/>
          </p:nvPr>
        </p:nvSpPr>
        <p:spPr/>
        <p:txBody>
          <a:bodyPr/>
          <a:lstStyle/>
          <a:p>
            <a:endParaRPr lang="en-US" dirty="0" smtClean="0"/>
          </a:p>
          <a:p>
            <a:r>
              <a:rPr lang="en-US" dirty="0" smtClean="0"/>
              <a:t>Respect adolescents’ decisions to parent</a:t>
            </a:r>
          </a:p>
          <a:p>
            <a:r>
              <a:rPr lang="en-US" dirty="0" smtClean="0"/>
              <a:t>Provide or refer for</a:t>
            </a:r>
          </a:p>
          <a:p>
            <a:pPr lvl="1"/>
            <a:r>
              <a:rPr lang="en-US" dirty="0" smtClean="0"/>
              <a:t>Prenatal care</a:t>
            </a:r>
          </a:p>
          <a:p>
            <a:pPr lvl="1"/>
            <a:r>
              <a:rPr lang="en-US" dirty="0" smtClean="0"/>
              <a:t>Postpartum care</a:t>
            </a:r>
          </a:p>
          <a:p>
            <a:pPr lvl="1"/>
            <a:r>
              <a:rPr lang="en-US" dirty="0" smtClean="0"/>
              <a:t>Peer support for young parents</a:t>
            </a:r>
          </a:p>
          <a:p>
            <a:pPr lvl="1"/>
            <a:r>
              <a:rPr lang="en-US" dirty="0" smtClean="0"/>
              <a:t>Educational support</a:t>
            </a:r>
          </a:p>
          <a:p>
            <a:pPr lvl="1"/>
            <a:r>
              <a:rPr lang="en-US" dirty="0" smtClean="0"/>
              <a:t>Employment assistance</a:t>
            </a:r>
          </a:p>
          <a:p>
            <a:pPr lvl="1"/>
            <a:r>
              <a:rPr lang="en-US" dirty="0" smtClean="0"/>
              <a:t>Housing assistance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Rot="1" noChangeArrowheads="1"/>
          </p:cNvSpPr>
          <p:nvPr>
            <p:ph type="title"/>
          </p:nvPr>
        </p:nvSpPr>
        <p:spPr>
          <a:xfrm>
            <a:off x="457200" y="0"/>
            <a:ext cx="8229600" cy="1143000"/>
          </a:xfrm>
        </p:spPr>
        <p:txBody>
          <a:bodyPr/>
          <a:lstStyle/>
          <a:p>
            <a:r>
              <a:rPr lang="en-US" dirty="0" smtClean="0"/>
              <a:t>Case: Kim </a:t>
            </a:r>
          </a:p>
        </p:txBody>
      </p:sp>
      <p:sp>
        <p:nvSpPr>
          <p:cNvPr id="377859" name="Rectangle 3"/>
          <p:cNvSpPr>
            <a:spLocks noGrp="1" noChangeArrowheads="1"/>
          </p:cNvSpPr>
          <p:nvPr>
            <p:ph sz="half" idx="1"/>
          </p:nvPr>
        </p:nvSpPr>
        <p:spPr/>
        <p:txBody>
          <a:bodyPr/>
          <a:lstStyle/>
          <a:p>
            <a:r>
              <a:rPr lang="en-US" dirty="0" smtClean="0"/>
              <a:t>Kim, a 16-year-old female, saw a colleague in your office last week. </a:t>
            </a:r>
          </a:p>
          <a:p>
            <a:r>
              <a:rPr lang="en-US" dirty="0" smtClean="0"/>
              <a:t>After disclosing unprotected sex in the past month, she was given a pregnancy test, which was positive.</a:t>
            </a:r>
          </a:p>
          <a:p>
            <a:r>
              <a:rPr lang="en-US" dirty="0" smtClean="0"/>
              <a:t>How common is teen pregnancy?</a:t>
            </a:r>
          </a:p>
        </p:txBody>
      </p:sp>
      <p:pic>
        <p:nvPicPr>
          <p:cNvPr id="61444" name="Picture 5" descr="200299257-001.jpg"/>
          <p:cNvPicPr>
            <a:picLocks noChangeAspect="1"/>
          </p:cNvPicPr>
          <p:nvPr/>
        </p:nvPicPr>
        <p:blipFill>
          <a:blip r:embed="rId3"/>
          <a:srcRect/>
          <a:stretch>
            <a:fillRect/>
          </a:stretch>
        </p:blipFill>
        <p:spPr bwMode="auto">
          <a:xfrm>
            <a:off x="6324600" y="2895600"/>
            <a:ext cx="2133600" cy="2971800"/>
          </a:xfrm>
          <a:prstGeom prst="rect">
            <a:avLst/>
          </a:prstGeom>
          <a:noFill/>
          <a:ln w="9525">
            <a:noFill/>
            <a:miter lim="800000"/>
            <a:headEnd/>
            <a:tailEnd/>
          </a:ln>
        </p:spPr>
      </p:pic>
      <p:grpSp>
        <p:nvGrpSpPr>
          <p:cNvPr id="5" name="Group 9"/>
          <p:cNvGrpSpPr/>
          <p:nvPr/>
        </p:nvGrpSpPr>
        <p:grpSpPr>
          <a:xfrm>
            <a:off x="685800" y="6094413"/>
            <a:ext cx="1143000" cy="611187"/>
            <a:chOff x="685800" y="6094413"/>
            <a:chExt cx="1143000" cy="611187"/>
          </a:xfrm>
        </p:grpSpPr>
        <p:pic>
          <p:nvPicPr>
            <p:cNvPr id="6" name="Picture 13" descr="PRH LOGO_CMYK"/>
            <p:cNvPicPr>
              <a:picLocks noChangeAspect="1" noChangeArrowheads="1"/>
            </p:cNvPicPr>
            <p:nvPr userDrawn="1"/>
          </p:nvPicPr>
          <p:blipFill>
            <a:blip r:embed="rId4" cstate="print"/>
            <a:srcRect l="33769" t="21548" r="30827" b="60190"/>
            <a:stretch>
              <a:fillRect/>
            </a:stretch>
          </p:blipFill>
          <p:spPr bwMode="auto">
            <a:xfrm>
              <a:off x="685800" y="6094413"/>
              <a:ext cx="914400" cy="611187"/>
            </a:xfrm>
            <a:prstGeom prst="rect">
              <a:avLst/>
            </a:prstGeom>
            <a:noFill/>
            <a:ln w="9525">
              <a:noFill/>
              <a:miter lim="800000"/>
              <a:headEnd/>
              <a:tailEnd/>
            </a:ln>
          </p:spPr>
        </p:pic>
        <p:sp>
          <p:nvSpPr>
            <p:cNvPr id="7" name="Text Box 15"/>
            <p:cNvSpPr txBox="1">
              <a:spLocks noChangeArrowheads="1"/>
            </p:cNvSpPr>
            <p:nvPr userDrawn="1"/>
          </p:nvSpPr>
          <p:spPr bwMode="auto">
            <a:xfrm>
              <a:off x="1600200" y="6096000"/>
              <a:ext cx="228600" cy="76200"/>
            </a:xfrm>
            <a:prstGeom prst="rect">
              <a:avLst/>
            </a:prstGeom>
            <a:noFill/>
            <a:ln w="9525">
              <a:noFill/>
              <a:miter lim="800000"/>
              <a:headEnd/>
              <a:tailEnd/>
            </a:ln>
          </p:spPr>
          <p:txBody>
            <a:bodyPr lIns="0" tIns="0" rIns="0" bIns="0">
              <a:spAutoFit/>
            </a:bodyPr>
            <a:lstStyle/>
            <a:p>
              <a:r>
                <a:rPr lang="en-US" sz="500" dirty="0">
                  <a:solidFill>
                    <a:srgbClr val="196AB0"/>
                  </a:solidFill>
                  <a:latin typeface="Adobe Garamond Pro" pitchFamily="32" charset="0"/>
                  <a:sym typeface="Symbol" pitchFamily="32" charset="2"/>
                </a:rPr>
                <a:t></a:t>
              </a:r>
              <a:endParaRPr lang="en-US" sz="500" dirty="0">
                <a:solidFill>
                  <a:srgbClr val="196AB0"/>
                </a:solidFill>
                <a:latin typeface="Adobe Garamond Pro" pitchFamily="32" charset="0"/>
              </a:endParaRPr>
            </a:p>
          </p:txBody>
        </p:sp>
      </p:grpSp>
      <p:sp>
        <p:nvSpPr>
          <p:cNvPr id="9" name="Line 12"/>
          <p:cNvSpPr>
            <a:spLocks noChangeShapeType="1"/>
          </p:cNvSpPr>
          <p:nvPr/>
        </p:nvSpPr>
        <p:spPr bwMode="auto">
          <a:xfrm>
            <a:off x="685800" y="5943600"/>
            <a:ext cx="7772400" cy="0"/>
          </a:xfrm>
          <a:prstGeom prst="line">
            <a:avLst/>
          </a:prstGeom>
          <a:noFill/>
          <a:ln w="9525">
            <a:solidFill>
              <a:srgbClr val="EEA33C"/>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Title 2"/>
          <p:cNvSpPr>
            <a:spLocks noGrp="1"/>
          </p:cNvSpPr>
          <p:nvPr>
            <p:ph type="title"/>
          </p:nvPr>
        </p:nvSpPr>
        <p:spPr/>
        <p:txBody>
          <a:bodyPr>
            <a:normAutofit fontScale="90000"/>
          </a:bodyPr>
          <a:lstStyle/>
          <a:p>
            <a:r>
              <a:rPr lang="en-US" smtClean="0"/>
              <a:t>Research on Supporting Young Mothers</a:t>
            </a:r>
          </a:p>
        </p:txBody>
      </p:sp>
      <p:sp>
        <p:nvSpPr>
          <p:cNvPr id="48130" name="Content Placeholder 1"/>
          <p:cNvSpPr>
            <a:spLocks noGrp="1"/>
          </p:cNvSpPr>
          <p:nvPr>
            <p:ph sz="quarter" idx="10"/>
          </p:nvPr>
        </p:nvSpPr>
        <p:spPr/>
        <p:txBody>
          <a:bodyPr/>
          <a:lstStyle/>
          <a:p>
            <a:endParaRPr lang="en-US" smtClean="0"/>
          </a:p>
          <a:p>
            <a:r>
              <a:rPr lang="en-US" smtClean="0"/>
              <a:t>Research is limited on most effective ways to support pregnant/parenting teens</a:t>
            </a:r>
          </a:p>
          <a:p>
            <a:pPr lvl="1"/>
            <a:r>
              <a:rPr lang="en-US" smtClean="0"/>
              <a:t>Existing studies are not randomized</a:t>
            </a:r>
          </a:p>
          <a:p>
            <a:pPr lvl="1"/>
            <a:r>
              <a:rPr lang="en-US" smtClean="0"/>
              <a:t>Sample sizes are small</a:t>
            </a:r>
          </a:p>
          <a:p>
            <a:r>
              <a:rPr lang="en-US" smtClean="0"/>
              <a:t>Data support multidisciplinary approach</a:t>
            </a:r>
            <a:endParaRPr lang="en-US"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Title 2"/>
          <p:cNvSpPr>
            <a:spLocks noGrp="1"/>
          </p:cNvSpPr>
          <p:nvPr>
            <p:ph type="title"/>
          </p:nvPr>
        </p:nvSpPr>
        <p:spPr/>
        <p:txBody>
          <a:bodyPr/>
          <a:lstStyle/>
          <a:p>
            <a:r>
              <a:rPr lang="en-US" smtClean="0"/>
              <a:t>Factors That May Improve Outcomes</a:t>
            </a:r>
          </a:p>
        </p:txBody>
      </p:sp>
      <p:sp>
        <p:nvSpPr>
          <p:cNvPr id="39938" name="Content Placeholder 1"/>
          <p:cNvSpPr>
            <a:spLocks noGrp="1"/>
          </p:cNvSpPr>
          <p:nvPr>
            <p:ph sz="quarter" idx="10"/>
          </p:nvPr>
        </p:nvSpPr>
        <p:spPr/>
        <p:txBody>
          <a:bodyPr/>
          <a:lstStyle/>
          <a:p>
            <a:endParaRPr lang="en-US" smtClean="0"/>
          </a:p>
          <a:p>
            <a:r>
              <a:rPr lang="en-US" smtClean="0"/>
              <a:t>Twenty-year study of teen mothers showed improved outcomes when</a:t>
            </a:r>
          </a:p>
          <a:p>
            <a:pPr lvl="1"/>
            <a:r>
              <a:rPr lang="en-US" smtClean="0"/>
              <a:t>Participating in program for pregnant teens</a:t>
            </a:r>
          </a:p>
          <a:p>
            <a:pPr lvl="1"/>
            <a:r>
              <a:rPr lang="en-US" smtClean="0"/>
              <a:t>Remaining in school</a:t>
            </a:r>
          </a:p>
          <a:p>
            <a:pPr lvl="1"/>
            <a:r>
              <a:rPr lang="en-US" smtClean="0"/>
              <a:t>No subsequent pregnancies 26 months postpartum</a:t>
            </a:r>
          </a:p>
          <a:p>
            <a:pPr lvl="1"/>
            <a:r>
              <a:rPr lang="en-US" smtClean="0"/>
              <a:t>Not isolated</a:t>
            </a:r>
          </a:p>
          <a:p>
            <a:pPr lvl="1"/>
            <a:r>
              <a:rPr lang="en-US" smtClean="0"/>
              <a:t>Have sense of control</a:t>
            </a:r>
          </a:p>
          <a:p>
            <a:pPr lvl="1"/>
            <a:r>
              <a:rPr lang="en-US" smtClean="0"/>
              <a:t>Have only 1 or 2 subsequent children</a:t>
            </a:r>
            <a:endParaRPr lang="en-US"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Title 2"/>
          <p:cNvSpPr>
            <a:spLocks noGrp="1"/>
          </p:cNvSpPr>
          <p:nvPr>
            <p:ph type="title"/>
          </p:nvPr>
        </p:nvSpPr>
        <p:spPr/>
        <p:txBody>
          <a:bodyPr/>
          <a:lstStyle/>
          <a:p>
            <a:r>
              <a:rPr lang="en-US" smtClean="0"/>
              <a:t>How Do Adolescent Fathers Fare?</a:t>
            </a:r>
            <a:endParaRPr lang="en-US" dirty="0" smtClean="0"/>
          </a:p>
        </p:txBody>
      </p:sp>
      <p:sp>
        <p:nvSpPr>
          <p:cNvPr id="49154" name="Content Placeholder 1"/>
          <p:cNvSpPr>
            <a:spLocks noGrp="1"/>
          </p:cNvSpPr>
          <p:nvPr>
            <p:ph sz="quarter" idx="10"/>
          </p:nvPr>
        </p:nvSpPr>
        <p:spPr/>
        <p:txBody>
          <a:bodyPr/>
          <a:lstStyle/>
          <a:p>
            <a:r>
              <a:rPr lang="en-US" smtClean="0"/>
              <a:t>Research is limited</a:t>
            </a:r>
          </a:p>
          <a:p>
            <a:pPr lvl="1"/>
            <a:r>
              <a:rPr lang="en-US" smtClean="0"/>
              <a:t>Understudied and underserved population</a:t>
            </a:r>
          </a:p>
          <a:p>
            <a:pPr lvl="1"/>
            <a:r>
              <a:rPr lang="en-US" smtClean="0"/>
              <a:t>Fewer teen fathers than teen mothers</a:t>
            </a:r>
          </a:p>
          <a:p>
            <a:pPr lvl="1"/>
            <a:r>
              <a:rPr lang="en-US" smtClean="0"/>
              <a:t>Past attempts to involve teen fathers centered on child support</a:t>
            </a:r>
          </a:p>
          <a:p>
            <a:pPr lvl="1"/>
            <a:r>
              <a:rPr lang="en-US" smtClean="0"/>
              <a:t>Few programs for young fathers</a:t>
            </a:r>
            <a:endParaRPr lang="en-US"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Supporting Male Involvement</a:t>
            </a:r>
            <a:endParaRPr lang="en-US" dirty="0"/>
          </a:p>
        </p:txBody>
      </p:sp>
      <p:sp>
        <p:nvSpPr>
          <p:cNvPr id="2" name="Content Placeholder 1"/>
          <p:cNvSpPr>
            <a:spLocks noGrp="1"/>
          </p:cNvSpPr>
          <p:nvPr>
            <p:ph sz="quarter" idx="10"/>
          </p:nvPr>
        </p:nvSpPr>
        <p:spPr/>
        <p:txBody>
          <a:bodyPr/>
          <a:lstStyle/>
          <a:p>
            <a:endParaRPr lang="en-US" smtClean="0"/>
          </a:p>
          <a:p>
            <a:r>
              <a:rPr lang="en-US" smtClean="0"/>
              <a:t>Recognize boys and young men as critical and valued members of society</a:t>
            </a:r>
          </a:p>
          <a:p>
            <a:endParaRPr lang="en-US" smtClean="0"/>
          </a:p>
          <a:p>
            <a:r>
              <a:rPr lang="en-US" smtClean="0"/>
              <a:t>Teen fathers are/want to be involved in child’s life, more than just financially</a:t>
            </a:r>
          </a:p>
          <a:p>
            <a:endParaRPr lang="en-US" smtClean="0"/>
          </a:p>
          <a:p>
            <a:r>
              <a:rPr lang="en-US" smtClean="0"/>
              <a:t>Young father’s parental role helps form healthy, enduring parent-child bond</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mtClean="0"/>
              <a:t>Risks for Children who </a:t>
            </a:r>
            <a:br>
              <a:rPr lang="en-US" smtClean="0"/>
            </a:br>
            <a:r>
              <a:rPr lang="en-US" smtClean="0"/>
              <a:t>Grow Up without Fathers</a:t>
            </a:r>
            <a:endParaRPr lang="en-US" dirty="0"/>
          </a:p>
        </p:txBody>
      </p:sp>
      <p:sp>
        <p:nvSpPr>
          <p:cNvPr id="2" name="Content Placeholder 1"/>
          <p:cNvSpPr>
            <a:spLocks noGrp="1"/>
          </p:cNvSpPr>
          <p:nvPr>
            <p:ph sz="quarter" idx="10"/>
          </p:nvPr>
        </p:nvSpPr>
        <p:spPr/>
        <p:txBody>
          <a:bodyPr/>
          <a:lstStyle/>
          <a:p>
            <a:r>
              <a:rPr lang="en-US" dirty="0" smtClean="0"/>
              <a:t>Poverty</a:t>
            </a:r>
          </a:p>
          <a:p>
            <a:r>
              <a:rPr lang="en-US" dirty="0" smtClean="0"/>
              <a:t>Experiencing violence and/or abuse</a:t>
            </a:r>
          </a:p>
          <a:p>
            <a:r>
              <a:rPr lang="en-US" dirty="0" smtClean="0"/>
              <a:t>Exhibiting aggressive behaviors</a:t>
            </a:r>
          </a:p>
          <a:p>
            <a:r>
              <a:rPr lang="en-US" dirty="0" smtClean="0"/>
              <a:t>Involvement in juvenile/criminal justice systems</a:t>
            </a:r>
          </a:p>
          <a:p>
            <a:r>
              <a:rPr lang="en-US" dirty="0" smtClean="0"/>
              <a:t>Behavior/achievement problems in school</a:t>
            </a:r>
          </a:p>
          <a:p>
            <a:r>
              <a:rPr lang="en-US" dirty="0" smtClean="0"/>
              <a:t>Interpersonal relationship problems</a:t>
            </a:r>
          </a:p>
          <a:p>
            <a:r>
              <a:rPr lang="en-US" dirty="0" smtClean="0"/>
              <a:t>Substance abuse</a:t>
            </a:r>
          </a:p>
          <a:p>
            <a:r>
              <a:rPr lang="en-US" dirty="0" smtClean="0"/>
              <a:t>Teen pregnancy</a:t>
            </a:r>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Effectively Involving Males</a:t>
            </a:r>
            <a:endParaRPr lang="en-US" dirty="0"/>
          </a:p>
        </p:txBody>
      </p:sp>
      <p:sp>
        <p:nvSpPr>
          <p:cNvPr id="2" name="Content Placeholder 1"/>
          <p:cNvSpPr>
            <a:spLocks noGrp="1"/>
          </p:cNvSpPr>
          <p:nvPr>
            <p:ph sz="quarter" idx="10"/>
          </p:nvPr>
        </p:nvSpPr>
        <p:spPr/>
        <p:txBody>
          <a:bodyPr/>
          <a:lstStyle/>
          <a:p>
            <a:endParaRPr lang="en-US" dirty="0" smtClean="0"/>
          </a:p>
          <a:p>
            <a:r>
              <a:rPr lang="en-US" dirty="0" smtClean="0"/>
              <a:t>Ensure medically accurate information</a:t>
            </a:r>
          </a:p>
          <a:p>
            <a:endParaRPr lang="en-US" dirty="0" smtClean="0"/>
          </a:p>
          <a:p>
            <a:r>
              <a:rPr lang="en-US" dirty="0" smtClean="0"/>
              <a:t>Assist young men in effectively communicating about their reproductive health, sexual limits, and desires </a:t>
            </a:r>
          </a:p>
          <a:p>
            <a:endParaRPr lang="en-US" dirty="0" smtClean="0"/>
          </a:p>
          <a:p>
            <a:r>
              <a:rPr lang="en-US" dirty="0" smtClean="0"/>
              <a:t>Help young men examine and break down negative stereotypes surrounding their reproductive health, sexual behaviors, and values</a:t>
            </a:r>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Train Staff to Work with Young Fathers</a:t>
            </a:r>
            <a:endParaRPr lang="en-US" dirty="0"/>
          </a:p>
        </p:txBody>
      </p:sp>
      <p:sp>
        <p:nvSpPr>
          <p:cNvPr id="2" name="Content Placeholder 1"/>
          <p:cNvSpPr>
            <a:spLocks noGrp="1"/>
          </p:cNvSpPr>
          <p:nvPr>
            <p:ph sz="quarter" idx="10"/>
          </p:nvPr>
        </p:nvSpPr>
        <p:spPr/>
        <p:txBody>
          <a:bodyPr/>
          <a:lstStyle/>
          <a:p>
            <a:r>
              <a:rPr lang="en-US" dirty="0" smtClean="0"/>
              <a:t>Respect differences in communication styles</a:t>
            </a:r>
          </a:p>
          <a:p>
            <a:endParaRPr lang="en-US" dirty="0" smtClean="0"/>
          </a:p>
          <a:p>
            <a:r>
              <a:rPr lang="en-US" dirty="0" smtClean="0"/>
              <a:t>Recognize/respect different parenting styles</a:t>
            </a:r>
          </a:p>
          <a:p>
            <a:endParaRPr lang="en-US" dirty="0" smtClean="0"/>
          </a:p>
          <a:p>
            <a:r>
              <a:rPr lang="en-US" dirty="0" smtClean="0"/>
              <a:t>Realize the importance of young father involvement in the early years</a:t>
            </a:r>
          </a:p>
          <a:p>
            <a:endParaRPr lang="en-US" dirty="0" smtClean="0"/>
          </a:p>
          <a:p>
            <a:r>
              <a:rPr lang="en-US" dirty="0" smtClean="0"/>
              <a:t>Address barriers to young father involvement</a:t>
            </a:r>
          </a:p>
          <a:p>
            <a:endParaRPr lang="en-US" dirty="0" smtClean="0"/>
          </a:p>
          <a:p>
            <a:r>
              <a:rPr lang="en-US" dirty="0" smtClean="0"/>
              <a:t>Develop recruitment and retention strategies for working with young fathers</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8" name="TextBox 3"/>
          <p:cNvSpPr txBox="1">
            <a:spLocks noChangeArrowheads="1"/>
          </p:cNvSpPr>
          <p:nvPr/>
        </p:nvSpPr>
        <p:spPr bwMode="auto">
          <a:xfrm>
            <a:off x="0" y="6043136"/>
            <a:ext cx="3429000" cy="738664"/>
          </a:xfrm>
          <a:prstGeom prst="rect">
            <a:avLst/>
          </a:prstGeom>
          <a:noFill/>
          <a:ln w="9525">
            <a:noFill/>
            <a:miter lim="800000"/>
            <a:headEnd/>
            <a:tailEnd/>
          </a:ln>
        </p:spPr>
        <p:txBody>
          <a:bodyPr>
            <a:spAutoFit/>
          </a:bodyPr>
          <a:lstStyle/>
          <a:p>
            <a:pPr algn="ctr"/>
            <a:r>
              <a:rPr lang="en-US" sz="1400" dirty="0">
                <a:latin typeface="Arial"/>
                <a:cs typeface="Arial"/>
              </a:rPr>
              <a:t>Society for Adolescent Health and Medicine. Position Paper: Reproductive Health Care for Adolescents. 1991.</a:t>
            </a:r>
          </a:p>
        </p:txBody>
      </p:sp>
      <p:sp>
        <p:nvSpPr>
          <p:cNvPr id="6" name="Oval Callout 5"/>
          <p:cNvSpPr/>
          <p:nvPr/>
        </p:nvSpPr>
        <p:spPr>
          <a:xfrm>
            <a:off x="1295400" y="76200"/>
            <a:ext cx="7848600" cy="2133600"/>
          </a:xfrm>
          <a:prstGeom prst="wedgeEllipseCallout">
            <a:avLst>
              <a:gd name="adj1" fmla="val -25356"/>
              <a:gd name="adj2" fmla="val 60283"/>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a:solidFill>
                  <a:schemeClr val="bg2"/>
                </a:solidFill>
                <a:latin typeface="Futura Lt BT"/>
              </a:rPr>
              <a:t>“The teenager who elects to continue to term deserves comprehensive, age-appropriate, multidisciplinary prenatal care.”</a:t>
            </a:r>
          </a:p>
        </p:txBody>
      </p:sp>
      <p:sp>
        <p:nvSpPr>
          <p:cNvPr id="7" name="Rectangular Callout 6"/>
          <p:cNvSpPr/>
          <p:nvPr/>
        </p:nvSpPr>
        <p:spPr>
          <a:xfrm>
            <a:off x="3733800" y="2362200"/>
            <a:ext cx="5334000" cy="1981200"/>
          </a:xfrm>
          <a:prstGeom prst="wedgeRectCallout">
            <a:avLst>
              <a:gd name="adj1" fmla="val -41896"/>
              <a:gd name="adj2" fmla="val 61644"/>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a:solidFill>
                  <a:schemeClr val="tx1"/>
                </a:solidFill>
                <a:latin typeface="Futura Lt BT"/>
              </a:rPr>
              <a:t>“</a:t>
            </a:r>
            <a:r>
              <a:rPr lang="en-US" sz="2600" dirty="0" smtClean="0">
                <a:solidFill>
                  <a:schemeClr val="tx1"/>
                </a:solidFill>
                <a:latin typeface="Futura Lt BT"/>
              </a:rPr>
              <a:t>…one </a:t>
            </a:r>
            <a:r>
              <a:rPr lang="en-US" sz="2600" dirty="0">
                <a:solidFill>
                  <a:schemeClr val="tx1"/>
                </a:solidFill>
                <a:latin typeface="Futura Lt BT"/>
              </a:rPr>
              <a:t>health care provider should provide continuity of </a:t>
            </a:r>
            <a:r>
              <a:rPr lang="en-US" sz="2600" dirty="0" smtClean="0">
                <a:solidFill>
                  <a:schemeClr val="tx1"/>
                </a:solidFill>
                <a:latin typeface="Futura Lt BT"/>
              </a:rPr>
              <a:t>care…as </a:t>
            </a:r>
            <a:r>
              <a:rPr lang="en-US" sz="2600" dirty="0">
                <a:solidFill>
                  <a:schemeClr val="tx1"/>
                </a:solidFill>
                <a:latin typeface="Futura Lt BT"/>
              </a:rPr>
              <a:t>a member of a multidisciplinary </a:t>
            </a:r>
            <a:r>
              <a:rPr lang="en-US" sz="2600" dirty="0" smtClean="0">
                <a:solidFill>
                  <a:schemeClr val="tx1"/>
                </a:solidFill>
                <a:latin typeface="Futura Lt BT"/>
              </a:rPr>
              <a:t>team…</a:t>
            </a:r>
            <a:r>
              <a:rPr lang="en-US" sz="2600" dirty="0">
                <a:solidFill>
                  <a:schemeClr val="tx1"/>
                </a:solidFill>
                <a:latin typeface="Futura Lt BT"/>
              </a:rPr>
              <a:t>”</a:t>
            </a:r>
          </a:p>
        </p:txBody>
      </p:sp>
      <p:sp>
        <p:nvSpPr>
          <p:cNvPr id="8" name="Oval Callout 7"/>
          <p:cNvSpPr/>
          <p:nvPr/>
        </p:nvSpPr>
        <p:spPr>
          <a:xfrm>
            <a:off x="0" y="1905000"/>
            <a:ext cx="3581400" cy="3657600"/>
          </a:xfrm>
          <a:prstGeom prst="wedgeEllipseCallout">
            <a:avLst>
              <a:gd name="adj1" fmla="val -24189"/>
              <a:gd name="adj2" fmla="val 52604"/>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a:latin typeface="Futura Lt BT"/>
              </a:rPr>
              <a:t>“Education programs optimally include [other] family members as well as </a:t>
            </a:r>
            <a:r>
              <a:rPr lang="en-US" sz="2600" dirty="0" smtClean="0">
                <a:latin typeface="Futura Lt BT"/>
              </a:rPr>
              <a:t>fathers.</a:t>
            </a:r>
            <a:r>
              <a:rPr lang="en-US" sz="2600" dirty="0">
                <a:latin typeface="Futura Lt BT"/>
              </a:rPr>
              <a:t>..”</a:t>
            </a:r>
          </a:p>
        </p:txBody>
      </p:sp>
      <p:sp>
        <p:nvSpPr>
          <p:cNvPr id="9" name="Rounded Rectangular Callout 8"/>
          <p:cNvSpPr/>
          <p:nvPr/>
        </p:nvSpPr>
        <p:spPr>
          <a:xfrm>
            <a:off x="3429000" y="4648200"/>
            <a:ext cx="5715000" cy="2057400"/>
          </a:xfrm>
          <a:prstGeom prst="wedgeRoundRectCallout">
            <a:avLst>
              <a:gd name="adj1" fmla="val -42350"/>
              <a:gd name="adj2" fmla="val 56930"/>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a:solidFill>
                  <a:schemeClr val="bg2"/>
                </a:solidFill>
                <a:latin typeface="Futura Lt BT"/>
              </a:rPr>
              <a:t>“</a:t>
            </a:r>
            <a:r>
              <a:rPr lang="en-US" sz="2600" dirty="0" smtClean="0">
                <a:solidFill>
                  <a:schemeClr val="bg2"/>
                </a:solidFill>
                <a:latin typeface="Futura Lt BT"/>
              </a:rPr>
              <a:t>…teens </a:t>
            </a:r>
            <a:r>
              <a:rPr lang="en-US" sz="2600" dirty="0">
                <a:solidFill>
                  <a:schemeClr val="bg2"/>
                </a:solidFill>
                <a:latin typeface="Futura Lt BT"/>
              </a:rPr>
              <a:t>who receive good prenatal care and support can have good obstetric outcomes and postpartum contraceptive compliance.”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rrowheads="1"/>
          </p:cNvSpPr>
          <p:nvPr>
            <p:ph type="title"/>
          </p:nvPr>
        </p:nvSpPr>
        <p:spPr>
          <a:xfrm>
            <a:off x="457200" y="0"/>
            <a:ext cx="8229600" cy="1143000"/>
          </a:xfrm>
        </p:spPr>
        <p:txBody>
          <a:bodyPr/>
          <a:lstStyle/>
          <a:p>
            <a:r>
              <a:rPr lang="en-US" dirty="0" smtClean="0"/>
              <a:t>Case: Kim </a:t>
            </a:r>
          </a:p>
        </p:txBody>
      </p:sp>
      <p:pic>
        <p:nvPicPr>
          <p:cNvPr id="87043" name="Content Placeholder 6" descr="200299267-001.jpg"/>
          <p:cNvPicPr>
            <a:picLocks noGrp="1" noChangeAspect="1"/>
          </p:cNvPicPr>
          <p:nvPr>
            <p:ph sz="half" idx="1"/>
          </p:nvPr>
        </p:nvPicPr>
        <p:blipFill>
          <a:blip r:embed="rId3"/>
          <a:srcRect t="12696" b="12696"/>
          <a:stretch>
            <a:fillRect/>
          </a:stretch>
        </p:blipFill>
        <p:spPr>
          <a:xfrm>
            <a:off x="762000" y="1600200"/>
            <a:ext cx="3733800" cy="4184381"/>
          </a:xfrm>
        </p:spPr>
      </p:pic>
      <p:sp>
        <p:nvSpPr>
          <p:cNvPr id="379907" name="Rectangle 3"/>
          <p:cNvSpPr>
            <a:spLocks noGrp="1" noChangeArrowheads="1"/>
          </p:cNvSpPr>
          <p:nvPr>
            <p:ph type="body" sz="half" idx="2"/>
          </p:nvPr>
        </p:nvSpPr>
        <p:spPr/>
        <p:txBody>
          <a:bodyPr/>
          <a:lstStyle/>
          <a:p>
            <a:endParaRPr lang="en-US" smtClean="0"/>
          </a:p>
          <a:p>
            <a:r>
              <a:rPr lang="en-US" smtClean="0"/>
              <a:t>You refer Kim for full prenatal care</a:t>
            </a:r>
          </a:p>
          <a:p>
            <a:r>
              <a:rPr lang="en-US" smtClean="0"/>
              <a:t>In the meantime, you offer some basic prenatal counseling</a:t>
            </a:r>
            <a:endParaRPr lang="en-US" dirty="0" smtClean="0"/>
          </a:p>
        </p:txBody>
      </p:sp>
      <p:grpSp>
        <p:nvGrpSpPr>
          <p:cNvPr id="5" name="Group 9"/>
          <p:cNvGrpSpPr/>
          <p:nvPr/>
        </p:nvGrpSpPr>
        <p:grpSpPr>
          <a:xfrm>
            <a:off x="685800" y="6094413"/>
            <a:ext cx="1143000" cy="611187"/>
            <a:chOff x="685800" y="6094413"/>
            <a:chExt cx="1143000" cy="611187"/>
          </a:xfrm>
        </p:grpSpPr>
        <p:pic>
          <p:nvPicPr>
            <p:cNvPr id="6" name="Picture 13" descr="PRH LOGO_CMYK"/>
            <p:cNvPicPr>
              <a:picLocks noChangeAspect="1" noChangeArrowheads="1"/>
            </p:cNvPicPr>
            <p:nvPr userDrawn="1"/>
          </p:nvPicPr>
          <p:blipFill>
            <a:blip r:embed="rId4" cstate="print"/>
            <a:srcRect l="33769" t="21548" r="30827" b="60190"/>
            <a:stretch>
              <a:fillRect/>
            </a:stretch>
          </p:blipFill>
          <p:spPr bwMode="auto">
            <a:xfrm>
              <a:off x="685800" y="6094413"/>
              <a:ext cx="914400" cy="611187"/>
            </a:xfrm>
            <a:prstGeom prst="rect">
              <a:avLst/>
            </a:prstGeom>
            <a:noFill/>
            <a:ln w="9525">
              <a:noFill/>
              <a:miter lim="800000"/>
              <a:headEnd/>
              <a:tailEnd/>
            </a:ln>
          </p:spPr>
        </p:pic>
        <p:sp>
          <p:nvSpPr>
            <p:cNvPr id="7" name="Text Box 15"/>
            <p:cNvSpPr txBox="1">
              <a:spLocks noChangeArrowheads="1"/>
            </p:cNvSpPr>
            <p:nvPr userDrawn="1"/>
          </p:nvSpPr>
          <p:spPr bwMode="auto">
            <a:xfrm>
              <a:off x="1600200" y="6096000"/>
              <a:ext cx="228600" cy="76200"/>
            </a:xfrm>
            <a:prstGeom prst="rect">
              <a:avLst/>
            </a:prstGeom>
            <a:noFill/>
            <a:ln w="9525">
              <a:noFill/>
              <a:miter lim="800000"/>
              <a:headEnd/>
              <a:tailEnd/>
            </a:ln>
          </p:spPr>
          <p:txBody>
            <a:bodyPr lIns="0" tIns="0" rIns="0" bIns="0">
              <a:spAutoFit/>
            </a:bodyPr>
            <a:lstStyle/>
            <a:p>
              <a:r>
                <a:rPr lang="en-US" sz="500" dirty="0">
                  <a:solidFill>
                    <a:srgbClr val="196AB0"/>
                  </a:solidFill>
                  <a:latin typeface="Adobe Garamond Pro" pitchFamily="32" charset="0"/>
                  <a:sym typeface="Symbol" pitchFamily="32" charset="2"/>
                </a:rPr>
                <a:t></a:t>
              </a:r>
              <a:endParaRPr lang="en-US" sz="500" dirty="0">
                <a:solidFill>
                  <a:srgbClr val="196AB0"/>
                </a:solidFill>
                <a:latin typeface="Adobe Garamond Pro" pitchFamily="32" charset="0"/>
              </a:endParaRPr>
            </a:p>
          </p:txBody>
        </p:sp>
      </p:grpSp>
      <p:sp>
        <p:nvSpPr>
          <p:cNvPr id="9" name="Line 12"/>
          <p:cNvSpPr>
            <a:spLocks noChangeShapeType="1"/>
          </p:cNvSpPr>
          <p:nvPr/>
        </p:nvSpPr>
        <p:spPr bwMode="auto">
          <a:xfrm>
            <a:off x="685800" y="5943600"/>
            <a:ext cx="7772400" cy="0"/>
          </a:xfrm>
          <a:prstGeom prst="line">
            <a:avLst/>
          </a:prstGeom>
          <a:noFill/>
          <a:ln w="9525">
            <a:solidFill>
              <a:srgbClr val="EEA33C"/>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Title 2"/>
          <p:cNvSpPr>
            <a:spLocks noGrp="1"/>
          </p:cNvSpPr>
          <p:nvPr>
            <p:ph type="title"/>
          </p:nvPr>
        </p:nvSpPr>
        <p:spPr/>
        <p:txBody>
          <a:bodyPr/>
          <a:lstStyle/>
          <a:p>
            <a:r>
              <a:rPr lang="en-US" smtClean="0"/>
              <a:t>Clinician’s Role</a:t>
            </a:r>
          </a:p>
        </p:txBody>
      </p:sp>
      <p:sp>
        <p:nvSpPr>
          <p:cNvPr id="45058" name="Content Placeholder 1"/>
          <p:cNvSpPr>
            <a:spLocks noGrp="1"/>
          </p:cNvSpPr>
          <p:nvPr>
            <p:ph sz="quarter" idx="10"/>
          </p:nvPr>
        </p:nvSpPr>
        <p:spPr/>
        <p:txBody>
          <a:bodyPr/>
          <a:lstStyle/>
          <a:p>
            <a:endParaRPr lang="en-US" smtClean="0"/>
          </a:p>
          <a:p>
            <a:r>
              <a:rPr lang="en-US" smtClean="0"/>
              <a:t>When teens are pregnant and considering parenting, assess</a:t>
            </a:r>
          </a:p>
          <a:p>
            <a:pPr lvl="1"/>
            <a:r>
              <a:rPr lang="en-US" smtClean="0"/>
              <a:t>Diet, pre-pregnancy BMI, lifestyle (smoking, substance use)</a:t>
            </a:r>
          </a:p>
          <a:p>
            <a:pPr lvl="1"/>
            <a:r>
              <a:rPr lang="en-US" smtClean="0"/>
              <a:t>Sexually transmitted infections</a:t>
            </a:r>
          </a:p>
          <a:p>
            <a:pPr lvl="1"/>
            <a:r>
              <a:rPr lang="en-US" smtClean="0"/>
              <a:t>Family and partner support</a:t>
            </a:r>
          </a:p>
          <a:p>
            <a:pPr lvl="1"/>
            <a:r>
              <a:rPr lang="en-US" smtClean="0"/>
              <a:t>Intimate partner violence</a:t>
            </a:r>
          </a:p>
          <a:p>
            <a:pPr lvl="1"/>
            <a:r>
              <a:rPr lang="en-US" smtClean="0"/>
              <a:t>Financial support, eligibility for public benefits</a:t>
            </a:r>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3"/>
          <p:cNvSpPr txBox="1">
            <a:spLocks noChangeArrowheads="1"/>
          </p:cNvSpPr>
          <p:nvPr/>
        </p:nvSpPr>
        <p:spPr bwMode="auto">
          <a:xfrm>
            <a:off x="1600200" y="6248400"/>
            <a:ext cx="6783388"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dirty="0" err="1"/>
              <a:t>Kost</a:t>
            </a:r>
            <a:r>
              <a:rPr lang="en-US" altLang="en-US" sz="1400" dirty="0"/>
              <a:t> K and </a:t>
            </a:r>
            <a:r>
              <a:rPr lang="en-US" altLang="en-US" sz="1400" dirty="0" err="1"/>
              <a:t>Henshaw</a:t>
            </a:r>
            <a:r>
              <a:rPr lang="en-US" altLang="en-US" sz="1400" dirty="0"/>
              <a:t> S, </a:t>
            </a:r>
            <a:r>
              <a:rPr lang="en-US" altLang="en-US" sz="1400" i="1" dirty="0" smtClean="0"/>
              <a:t>U.S. Teenage Pregnancies, Births and Abortions, 2010:  National and State Trends by Age, Race and Ethnicity</a:t>
            </a:r>
            <a:r>
              <a:rPr lang="en-US" altLang="en-US" sz="1400" dirty="0" smtClean="0"/>
              <a:t>.  </a:t>
            </a:r>
            <a:r>
              <a:rPr lang="en-US" altLang="en-US" sz="1400" dirty="0" err="1" smtClean="0"/>
              <a:t>Guttmacher</a:t>
            </a:r>
            <a:r>
              <a:rPr lang="en-US" altLang="en-US" sz="1400" dirty="0" smtClean="0"/>
              <a:t> Institute 2014. </a:t>
            </a:r>
            <a:endParaRPr lang="en-US" altLang="en-US" sz="1400" dirty="0"/>
          </a:p>
        </p:txBody>
      </p:sp>
      <p:sp>
        <p:nvSpPr>
          <p:cNvPr id="8" name="Title 7"/>
          <p:cNvSpPr>
            <a:spLocks noGrp="1"/>
          </p:cNvSpPr>
          <p:nvPr>
            <p:ph type="title"/>
          </p:nvPr>
        </p:nvSpPr>
        <p:spPr/>
        <p:txBody>
          <a:bodyPr>
            <a:normAutofit fontScale="90000"/>
          </a:bodyPr>
          <a:lstStyle/>
          <a:p>
            <a:r>
              <a:rPr lang="en-US" dirty="0" smtClean="0"/>
              <a:t>Teen Pregnancy, Birth, and Abortion Rates Are Declining (15-19 year olds)</a:t>
            </a:r>
            <a:endParaRPr lang="en-US" dirty="0"/>
          </a:p>
        </p:txBody>
      </p:sp>
      <p:pic>
        <p:nvPicPr>
          <p:cNvPr id="19462" name="Picture 6" descr="U.S. teen pregnancy, birth and abortion rates have reach historic lows (2010 chart)"/>
          <p:cNvPicPr>
            <a:picLocks noChangeAspect="1" noChangeArrowheads="1"/>
          </p:cNvPicPr>
          <p:nvPr/>
        </p:nvPicPr>
        <p:blipFill rotWithShape="1">
          <a:blip r:embed="rId3">
            <a:extLst>
              <a:ext uri="{28A0092B-C50C-407E-A947-70E740481C1C}">
                <a14:useLocalDpi xmlns:a14="http://schemas.microsoft.com/office/drawing/2010/main" val="0"/>
              </a:ext>
            </a:extLst>
          </a:blip>
          <a:srcRect l="3191" t="22643" r="678" b="12682"/>
          <a:stretch/>
        </p:blipFill>
        <p:spPr bwMode="auto">
          <a:xfrm>
            <a:off x="1295400" y="1524000"/>
            <a:ext cx="6629400" cy="3980481"/>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1879812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Title 2"/>
          <p:cNvSpPr>
            <a:spLocks noGrp="1"/>
          </p:cNvSpPr>
          <p:nvPr>
            <p:ph type="title"/>
          </p:nvPr>
        </p:nvSpPr>
        <p:spPr/>
        <p:txBody>
          <a:bodyPr/>
          <a:lstStyle/>
          <a:p>
            <a:r>
              <a:rPr lang="en-US" smtClean="0"/>
              <a:t>Nutrition for Pregnant Teens</a:t>
            </a:r>
          </a:p>
        </p:txBody>
      </p:sp>
      <p:sp>
        <p:nvSpPr>
          <p:cNvPr id="46082" name="Content Placeholder 1"/>
          <p:cNvSpPr>
            <a:spLocks noGrp="1"/>
          </p:cNvSpPr>
          <p:nvPr>
            <p:ph sz="quarter" idx="10"/>
          </p:nvPr>
        </p:nvSpPr>
        <p:spPr/>
        <p:txBody>
          <a:bodyPr/>
          <a:lstStyle/>
          <a:p>
            <a:endParaRPr lang="en-US" smtClean="0"/>
          </a:p>
          <a:p>
            <a:r>
              <a:rPr lang="en-US" smtClean="0"/>
              <a:t>Dieting, eating fast/convenience foods</a:t>
            </a:r>
          </a:p>
          <a:p>
            <a:r>
              <a:rPr lang="en-US" smtClean="0"/>
              <a:t>Likely deficiencies in teens</a:t>
            </a:r>
          </a:p>
          <a:p>
            <a:pPr lvl="1"/>
            <a:r>
              <a:rPr lang="en-US" smtClean="0"/>
              <a:t>Calcium</a:t>
            </a:r>
          </a:p>
          <a:p>
            <a:pPr lvl="1"/>
            <a:r>
              <a:rPr lang="en-US" smtClean="0"/>
              <a:t>Iron</a:t>
            </a:r>
          </a:p>
          <a:p>
            <a:pPr lvl="1"/>
            <a:r>
              <a:rPr lang="en-US" smtClean="0"/>
              <a:t>Zinc</a:t>
            </a:r>
          </a:p>
          <a:p>
            <a:pPr lvl="1"/>
            <a:r>
              <a:rPr lang="en-US" smtClean="0"/>
              <a:t>Vitamins A, D, B6</a:t>
            </a:r>
          </a:p>
          <a:p>
            <a:pPr lvl="1"/>
            <a:r>
              <a:rPr lang="en-US" smtClean="0"/>
              <a:t>Riboflavin</a:t>
            </a:r>
          </a:p>
          <a:p>
            <a:pPr lvl="1"/>
            <a:r>
              <a:rPr lang="en-US" smtClean="0"/>
              <a:t>Folic acid</a:t>
            </a:r>
            <a:endParaRPr lang="en-US"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Title 2"/>
          <p:cNvSpPr>
            <a:spLocks noGrp="1"/>
          </p:cNvSpPr>
          <p:nvPr>
            <p:ph type="title"/>
          </p:nvPr>
        </p:nvSpPr>
        <p:spPr/>
        <p:txBody>
          <a:bodyPr/>
          <a:lstStyle/>
          <a:p>
            <a:r>
              <a:rPr lang="en-US" smtClean="0"/>
              <a:t>Nutritional Recommendations</a:t>
            </a:r>
            <a:endParaRPr lang="en-US" dirty="0" smtClean="0"/>
          </a:p>
        </p:txBody>
      </p:sp>
      <p:sp>
        <p:nvSpPr>
          <p:cNvPr id="47106" name="Content Placeholder 1"/>
          <p:cNvSpPr>
            <a:spLocks noGrp="1"/>
          </p:cNvSpPr>
          <p:nvPr>
            <p:ph sz="quarter" idx="10"/>
          </p:nvPr>
        </p:nvSpPr>
        <p:spPr/>
        <p:txBody>
          <a:bodyPr/>
          <a:lstStyle/>
          <a:p>
            <a:endParaRPr lang="en-US" smtClean="0"/>
          </a:p>
          <a:p>
            <a:r>
              <a:rPr lang="en-US" smtClean="0"/>
              <a:t>Supplementation of iron, calcium, B6, C, folate</a:t>
            </a:r>
          </a:p>
          <a:p>
            <a:r>
              <a:rPr lang="en-US" smtClean="0"/>
              <a:t>Weight gain</a:t>
            </a:r>
          </a:p>
          <a:p>
            <a:pPr lvl="1"/>
            <a:r>
              <a:rPr lang="en-US" smtClean="0"/>
              <a:t>Recommend the same gain as older women</a:t>
            </a:r>
          </a:p>
          <a:p>
            <a:pPr lvl="1"/>
            <a:r>
              <a:rPr lang="en-US" smtClean="0"/>
              <a:t>Higher end of the range is appropriate for teens</a:t>
            </a:r>
          </a:p>
          <a:p>
            <a:pPr lvl="1"/>
            <a:r>
              <a:rPr lang="en-US" smtClean="0"/>
              <a:t>Gain early in pregnancy</a:t>
            </a:r>
          </a:p>
          <a:p>
            <a:pPr lvl="1"/>
            <a:r>
              <a:rPr lang="en-US" smtClean="0"/>
              <a:t>Specific weight limits not established</a:t>
            </a:r>
          </a:p>
          <a:p>
            <a:pPr lvl="1"/>
            <a:endParaRPr lang="en-US" smtClean="0"/>
          </a:p>
          <a:p>
            <a:pPr lvl="1"/>
            <a:endParaRPr lang="en-US" dirty="0" smtClean="0"/>
          </a:p>
        </p:txBody>
      </p:sp>
      <p:sp>
        <p:nvSpPr>
          <p:cNvPr id="90116" name="TextBox 3"/>
          <p:cNvSpPr txBox="1">
            <a:spLocks noChangeArrowheads="1"/>
          </p:cNvSpPr>
          <p:nvPr/>
        </p:nvSpPr>
        <p:spPr bwMode="auto">
          <a:xfrm>
            <a:off x="2209800" y="6396038"/>
            <a:ext cx="2836995" cy="307777"/>
          </a:xfrm>
          <a:prstGeom prst="rect">
            <a:avLst/>
          </a:prstGeom>
          <a:noFill/>
          <a:ln w="9525">
            <a:noFill/>
            <a:miter lim="800000"/>
            <a:headEnd/>
            <a:tailEnd/>
          </a:ln>
        </p:spPr>
        <p:txBody>
          <a:bodyPr wrap="none">
            <a:spAutoFit/>
          </a:bodyPr>
          <a:lstStyle/>
          <a:p>
            <a:r>
              <a:rPr lang="en-US" sz="1400" dirty="0" smtClean="0">
                <a:latin typeface="+mn-lt"/>
              </a:rPr>
              <a:t>Source: American </a:t>
            </a:r>
            <a:r>
              <a:rPr lang="en-US" sz="1400" dirty="0">
                <a:latin typeface="+mn-lt"/>
              </a:rPr>
              <a:t>Dietetic Association</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Title 2"/>
          <p:cNvSpPr>
            <a:spLocks noGrp="1"/>
          </p:cNvSpPr>
          <p:nvPr>
            <p:ph type="title"/>
          </p:nvPr>
        </p:nvSpPr>
        <p:spPr/>
        <p:txBody>
          <a:bodyPr/>
          <a:lstStyle/>
          <a:p>
            <a:r>
              <a:rPr lang="en-US" smtClean="0"/>
              <a:t>Family Support Is Key	</a:t>
            </a:r>
            <a:endParaRPr lang="en-US" dirty="0" smtClean="0"/>
          </a:p>
        </p:txBody>
      </p:sp>
      <p:sp>
        <p:nvSpPr>
          <p:cNvPr id="32770" name="Content Placeholder 1"/>
          <p:cNvSpPr>
            <a:spLocks noGrp="1"/>
          </p:cNvSpPr>
          <p:nvPr>
            <p:ph sz="quarter" idx="10"/>
          </p:nvPr>
        </p:nvSpPr>
        <p:spPr/>
        <p:txBody>
          <a:bodyPr/>
          <a:lstStyle/>
          <a:p>
            <a:endParaRPr lang="en-US" smtClean="0"/>
          </a:p>
          <a:p>
            <a:r>
              <a:rPr lang="en-US" smtClean="0"/>
              <a:t>Family support critical to positive long-term outcomes for young mothers</a:t>
            </a:r>
          </a:p>
          <a:p>
            <a:pPr lvl="1"/>
            <a:r>
              <a:rPr lang="en-US" smtClean="0"/>
              <a:t>Providing child care</a:t>
            </a:r>
          </a:p>
          <a:p>
            <a:pPr lvl="1"/>
            <a:r>
              <a:rPr lang="en-US" smtClean="0"/>
              <a:t>Supporting efforts to finish education</a:t>
            </a:r>
          </a:p>
          <a:p>
            <a:pPr lvl="1"/>
            <a:r>
              <a:rPr lang="en-US" smtClean="0"/>
              <a:t>Family support of partner/relationship should be assessed</a:t>
            </a:r>
            <a:endParaRPr lang="en-US"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2"/>
          <p:cNvSpPr>
            <a:spLocks noGrp="1"/>
          </p:cNvSpPr>
          <p:nvPr>
            <p:ph type="title"/>
          </p:nvPr>
        </p:nvSpPr>
        <p:spPr/>
        <p:txBody>
          <a:bodyPr/>
          <a:lstStyle/>
          <a:p>
            <a:r>
              <a:rPr lang="en-US" smtClean="0"/>
              <a:t>STI Screening Important in Pregnancy</a:t>
            </a:r>
            <a:endParaRPr lang="en-US" dirty="0" smtClean="0"/>
          </a:p>
        </p:txBody>
      </p:sp>
      <p:sp>
        <p:nvSpPr>
          <p:cNvPr id="4" name="Rectangle 3"/>
          <p:cNvSpPr/>
          <p:nvPr/>
        </p:nvSpPr>
        <p:spPr>
          <a:xfrm>
            <a:off x="0" y="2514600"/>
            <a:ext cx="2236304" cy="4343400"/>
          </a:xfrm>
          <a:prstGeom prst="rect">
            <a:avLst/>
          </a:prstGeom>
          <a:solidFill>
            <a:schemeClr val="accent2"/>
          </a:solidFill>
          <a:ln>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a:effectLst>
            <a:innerShdw blurRad="63500" dist="50800" dir="18900000">
              <a:prstClr val="black">
                <a:alpha val="50000"/>
              </a:prstClr>
            </a:innerShdw>
          </a:effectLst>
          <a:scene3d>
            <a:camera prst="orthographicFront"/>
            <a:lightRig rig="threePt" dir="t"/>
          </a:scene3d>
          <a:sp3d extrusionH="76200">
            <a:bevelT/>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sz="2800" b="1" dirty="0"/>
              <a:t>Screen</a:t>
            </a:r>
          </a:p>
          <a:p>
            <a:pPr>
              <a:buFont typeface="Arial" pitchFamily="34" charset="0"/>
              <a:buChar char="•"/>
              <a:defRPr/>
            </a:pPr>
            <a:endParaRPr lang="en-US" sz="2400" b="1" dirty="0"/>
          </a:p>
          <a:p>
            <a:pPr marL="173038" indent="-173038">
              <a:buFont typeface="Arial" pitchFamily="34" charset="0"/>
              <a:buChar char="•"/>
              <a:defRPr/>
            </a:pPr>
            <a:r>
              <a:rPr lang="en-US" sz="2200" b="1" dirty="0"/>
              <a:t>Routinely at prenatal visits</a:t>
            </a:r>
          </a:p>
          <a:p>
            <a:pPr>
              <a:defRPr/>
            </a:pPr>
            <a:endParaRPr lang="en-US" sz="2200" b="1" dirty="0"/>
          </a:p>
          <a:p>
            <a:pPr marL="111125" indent="-111125">
              <a:buFont typeface="Arial" pitchFamily="34" charset="0"/>
              <a:buChar char="•"/>
              <a:defRPr/>
            </a:pPr>
            <a:r>
              <a:rPr lang="en-US" sz="2200" b="1" dirty="0" smtClean="0"/>
              <a:t>Repeat </a:t>
            </a:r>
            <a:r>
              <a:rPr lang="en-US" sz="2200" b="1" dirty="0"/>
              <a:t>during third trimester for women </a:t>
            </a:r>
            <a:r>
              <a:rPr lang="en-US" sz="2200" b="1" dirty="0" smtClean="0"/>
              <a:t>&lt;25 </a:t>
            </a:r>
            <a:r>
              <a:rPr lang="en-US" sz="2200" b="1" dirty="0"/>
              <a:t>or at high risk</a:t>
            </a:r>
          </a:p>
        </p:txBody>
      </p:sp>
      <p:sp>
        <p:nvSpPr>
          <p:cNvPr id="6" name="Rectangle 5"/>
          <p:cNvSpPr/>
          <p:nvPr/>
        </p:nvSpPr>
        <p:spPr>
          <a:xfrm>
            <a:off x="0" y="1600200"/>
            <a:ext cx="2209800" cy="7620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chemeClr val="accent6">
                    <a:lumMod val="75000"/>
                  </a:schemeClr>
                </a:solidFill>
              </a:rPr>
              <a:t>Chlamydia</a:t>
            </a:r>
          </a:p>
        </p:txBody>
      </p:sp>
      <p:sp>
        <p:nvSpPr>
          <p:cNvPr id="7" name="Rectangle 6"/>
          <p:cNvSpPr/>
          <p:nvPr/>
        </p:nvSpPr>
        <p:spPr>
          <a:xfrm>
            <a:off x="2362200" y="2514600"/>
            <a:ext cx="2133600" cy="4343400"/>
          </a:xfrm>
          <a:prstGeom prst="rect">
            <a:avLst/>
          </a:prstGeom>
          <a:solidFill>
            <a:schemeClr val="accent2"/>
          </a:solidFill>
          <a:ln>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a:effectLst>
            <a:innerShdw blurRad="63500" dist="50800" dir="18900000">
              <a:prstClr val="black">
                <a:alpha val="50000"/>
              </a:prstClr>
            </a:innerShdw>
          </a:effectLst>
          <a:scene3d>
            <a:camera prst="orthographicFront"/>
            <a:lightRig rig="threePt" dir="t"/>
          </a:scene3d>
          <a:sp3d extrusionH="76200">
            <a:bevelT/>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sz="2800" b="1" dirty="0"/>
              <a:t>Screen</a:t>
            </a:r>
          </a:p>
          <a:p>
            <a:pPr>
              <a:buFont typeface="Arial" pitchFamily="34" charset="0"/>
              <a:buChar char="•"/>
              <a:defRPr/>
            </a:pPr>
            <a:endParaRPr lang="en-US" sz="2400" b="1" dirty="0"/>
          </a:p>
          <a:p>
            <a:pPr marL="111125" indent="-111125">
              <a:buFont typeface="Arial" pitchFamily="34" charset="0"/>
              <a:buChar char="•"/>
              <a:defRPr/>
            </a:pPr>
            <a:r>
              <a:rPr lang="en-US" sz="2200" b="1" dirty="0" smtClean="0"/>
              <a:t>Women </a:t>
            </a:r>
            <a:r>
              <a:rPr lang="en-US" sz="2200" b="1" dirty="0"/>
              <a:t>at increased risk</a:t>
            </a:r>
          </a:p>
          <a:p>
            <a:pPr marL="111125" indent="-111125">
              <a:buFont typeface="Arial" pitchFamily="34" charset="0"/>
              <a:buChar char="•"/>
              <a:defRPr/>
            </a:pPr>
            <a:endParaRPr lang="en-US" sz="2200" b="1" dirty="0"/>
          </a:p>
          <a:p>
            <a:pPr marL="111125" indent="-111125">
              <a:buFont typeface="Arial" pitchFamily="34" charset="0"/>
              <a:buChar char="•"/>
              <a:defRPr/>
            </a:pPr>
            <a:r>
              <a:rPr lang="en-US" sz="2200" b="1" dirty="0" smtClean="0"/>
              <a:t>Women </a:t>
            </a:r>
            <a:r>
              <a:rPr lang="en-US" sz="2200" b="1" dirty="0"/>
              <a:t>in high-prevalence areas</a:t>
            </a:r>
          </a:p>
        </p:txBody>
      </p:sp>
      <p:sp>
        <p:nvSpPr>
          <p:cNvPr id="8" name="Rectangle 7"/>
          <p:cNvSpPr/>
          <p:nvPr/>
        </p:nvSpPr>
        <p:spPr>
          <a:xfrm>
            <a:off x="2362200" y="1600200"/>
            <a:ext cx="2133600" cy="7620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chemeClr val="accent6">
                    <a:lumMod val="75000"/>
                  </a:schemeClr>
                </a:solidFill>
              </a:rPr>
              <a:t>Gonorrhea</a:t>
            </a:r>
          </a:p>
        </p:txBody>
      </p:sp>
      <p:sp>
        <p:nvSpPr>
          <p:cNvPr id="9" name="Rectangle 8"/>
          <p:cNvSpPr/>
          <p:nvPr/>
        </p:nvSpPr>
        <p:spPr>
          <a:xfrm>
            <a:off x="4648200" y="2514600"/>
            <a:ext cx="2133600" cy="4343400"/>
          </a:xfrm>
          <a:prstGeom prst="rect">
            <a:avLst/>
          </a:prstGeom>
          <a:solidFill>
            <a:schemeClr val="accent2"/>
          </a:solidFill>
          <a:ln>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a:effectLst>
            <a:innerShdw blurRad="63500" dist="50800" dir="18900000">
              <a:prstClr val="black">
                <a:alpha val="50000"/>
              </a:prstClr>
            </a:innerShdw>
          </a:effectLst>
          <a:scene3d>
            <a:camera prst="orthographicFront"/>
            <a:lightRig rig="threePt" dir="t"/>
          </a:scene3d>
          <a:sp3d extrusionH="76200">
            <a:bevelT/>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sz="2800" b="1" dirty="0"/>
              <a:t>Perform</a:t>
            </a:r>
          </a:p>
          <a:p>
            <a:pPr>
              <a:buFont typeface="Arial" pitchFamily="34" charset="0"/>
              <a:buChar char="•"/>
              <a:defRPr/>
            </a:pPr>
            <a:endParaRPr lang="en-US" sz="2400" b="1" dirty="0"/>
          </a:p>
          <a:p>
            <a:pPr marL="111125" indent="-111125">
              <a:buFont typeface="Arial" pitchFamily="34" charset="0"/>
              <a:buChar char="•"/>
              <a:defRPr/>
            </a:pPr>
            <a:r>
              <a:rPr lang="en-US" sz="2200" b="1" dirty="0" smtClean="0"/>
              <a:t>On </a:t>
            </a:r>
            <a:r>
              <a:rPr lang="en-US" sz="2200" b="1" dirty="0"/>
              <a:t>women </a:t>
            </a:r>
            <a:r>
              <a:rPr lang="en-US" sz="2200" b="1" dirty="0" smtClean="0"/>
              <a:t>&gt;20</a:t>
            </a:r>
            <a:endParaRPr lang="en-US" sz="2200" b="1" dirty="0"/>
          </a:p>
          <a:p>
            <a:pPr marL="111125" indent="-111125">
              <a:buFont typeface="Arial" pitchFamily="34" charset="0"/>
              <a:buChar char="•"/>
              <a:defRPr/>
            </a:pPr>
            <a:endParaRPr lang="en-US" sz="2200" b="1" dirty="0"/>
          </a:p>
          <a:p>
            <a:pPr marL="111125" indent="-111125">
              <a:buFont typeface="Arial" pitchFamily="34" charset="0"/>
              <a:buChar char="•"/>
              <a:defRPr/>
            </a:pPr>
            <a:r>
              <a:rPr lang="en-US" sz="2200" b="1" dirty="0" smtClean="0"/>
              <a:t>When </a:t>
            </a:r>
            <a:r>
              <a:rPr lang="en-US" sz="2200" b="1" dirty="0"/>
              <a:t>patient has not had a </a:t>
            </a:r>
            <a:r>
              <a:rPr lang="en-US" sz="2200" b="1" dirty="0" smtClean="0"/>
              <a:t>Pap </a:t>
            </a:r>
            <a:r>
              <a:rPr lang="en-US" sz="2200" b="1" dirty="0"/>
              <a:t>in past year</a:t>
            </a:r>
          </a:p>
        </p:txBody>
      </p:sp>
      <p:sp>
        <p:nvSpPr>
          <p:cNvPr id="10" name="Rectangle 9"/>
          <p:cNvSpPr/>
          <p:nvPr/>
        </p:nvSpPr>
        <p:spPr>
          <a:xfrm>
            <a:off x="4648200" y="1600200"/>
            <a:ext cx="2133600" cy="7620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chemeClr val="accent6">
                    <a:lumMod val="75000"/>
                  </a:schemeClr>
                </a:solidFill>
              </a:rPr>
              <a:t>Pap Test</a:t>
            </a:r>
          </a:p>
        </p:txBody>
      </p:sp>
      <p:sp>
        <p:nvSpPr>
          <p:cNvPr id="11" name="Rectangle 10"/>
          <p:cNvSpPr/>
          <p:nvPr/>
        </p:nvSpPr>
        <p:spPr>
          <a:xfrm>
            <a:off x="6934200" y="2514600"/>
            <a:ext cx="2209800" cy="4343400"/>
          </a:xfrm>
          <a:prstGeom prst="rect">
            <a:avLst/>
          </a:prstGeom>
          <a:solidFill>
            <a:schemeClr val="accent2"/>
          </a:solidFill>
          <a:ln>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a:effectLst>
            <a:innerShdw blurRad="63500" dist="50800" dir="18900000">
              <a:prstClr val="black">
                <a:alpha val="50000"/>
              </a:prstClr>
            </a:innerShdw>
          </a:effectLst>
          <a:scene3d>
            <a:camera prst="orthographicFront"/>
            <a:lightRig rig="threePt" dir="t"/>
          </a:scene3d>
          <a:sp3d extrusionH="76200">
            <a:bevelT/>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sz="2800" b="1" dirty="0"/>
              <a:t>Evaluate</a:t>
            </a:r>
          </a:p>
          <a:p>
            <a:pPr>
              <a:buFont typeface="Arial" pitchFamily="34" charset="0"/>
              <a:buChar char="•"/>
              <a:defRPr/>
            </a:pPr>
            <a:endParaRPr lang="en-US" sz="2400" b="1" dirty="0"/>
          </a:p>
          <a:p>
            <a:pPr marL="111125" indent="-111125">
              <a:buFont typeface="Arial" pitchFamily="34" charset="0"/>
              <a:buChar char="•"/>
              <a:defRPr/>
            </a:pPr>
            <a:r>
              <a:rPr lang="en-US" sz="2200" b="1" dirty="0" smtClean="0"/>
              <a:t>Patients </a:t>
            </a:r>
            <a:r>
              <a:rPr lang="en-US" sz="2200" b="1" dirty="0"/>
              <a:t>at high risk of preterm labor</a:t>
            </a:r>
          </a:p>
          <a:p>
            <a:pPr marL="111125" indent="-111125">
              <a:buFont typeface="Arial" pitchFamily="34" charset="0"/>
              <a:buChar char="•"/>
              <a:defRPr/>
            </a:pPr>
            <a:endParaRPr lang="en-US" sz="2200" b="1" dirty="0"/>
          </a:p>
          <a:p>
            <a:pPr marL="111125" indent="-111125">
              <a:buFont typeface="Arial" pitchFamily="34" charset="0"/>
              <a:buChar char="•"/>
              <a:defRPr/>
            </a:pPr>
            <a:r>
              <a:rPr lang="en-US" sz="2200" b="1" dirty="0" smtClean="0"/>
              <a:t>Routine </a:t>
            </a:r>
            <a:r>
              <a:rPr lang="en-US" sz="2200" b="1" dirty="0"/>
              <a:t>testing not recommended</a:t>
            </a:r>
          </a:p>
        </p:txBody>
      </p:sp>
      <p:sp>
        <p:nvSpPr>
          <p:cNvPr id="12" name="Rectangle 11"/>
          <p:cNvSpPr/>
          <p:nvPr/>
        </p:nvSpPr>
        <p:spPr>
          <a:xfrm>
            <a:off x="6934200" y="1600200"/>
            <a:ext cx="2209800" cy="7620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accent6">
                    <a:lumMod val="75000"/>
                  </a:schemeClr>
                </a:solidFill>
              </a:rPr>
              <a:t>Bacterial Vaginosis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2"/>
          <p:cNvSpPr>
            <a:spLocks noGrp="1"/>
          </p:cNvSpPr>
          <p:nvPr>
            <p:ph type="title"/>
          </p:nvPr>
        </p:nvSpPr>
        <p:spPr/>
        <p:txBody>
          <a:bodyPr/>
          <a:lstStyle/>
          <a:p>
            <a:r>
              <a:rPr lang="en-US" smtClean="0"/>
              <a:t>STI Screening, Continued</a:t>
            </a:r>
            <a:endParaRPr lang="en-US" dirty="0" smtClean="0"/>
          </a:p>
        </p:txBody>
      </p:sp>
      <p:sp>
        <p:nvSpPr>
          <p:cNvPr id="4" name="Rectangle 3"/>
          <p:cNvSpPr/>
          <p:nvPr/>
        </p:nvSpPr>
        <p:spPr>
          <a:xfrm>
            <a:off x="0" y="2514600"/>
            <a:ext cx="2286000" cy="4343400"/>
          </a:xfrm>
          <a:prstGeom prst="rect">
            <a:avLst/>
          </a:prstGeom>
          <a:solidFill>
            <a:schemeClr val="accent2"/>
          </a:solidFill>
          <a:ln>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a:effectLst>
            <a:innerShdw blurRad="63500" dist="50800" dir="18900000">
              <a:prstClr val="black">
                <a:alpha val="50000"/>
              </a:prstClr>
            </a:innerShdw>
          </a:effectLst>
          <a:scene3d>
            <a:camera prst="orthographicFront"/>
            <a:lightRig rig="threePt" dir="t"/>
          </a:scene3d>
          <a:sp3d extrusionH="76200">
            <a:bevelT/>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sz="2800" b="1" dirty="0"/>
              <a:t>Screen</a:t>
            </a:r>
          </a:p>
          <a:p>
            <a:pPr>
              <a:defRPr/>
            </a:pPr>
            <a:endParaRPr lang="en-US" sz="2000" b="1" dirty="0"/>
          </a:p>
          <a:p>
            <a:pPr>
              <a:buFont typeface="Arial" pitchFamily="34" charset="0"/>
              <a:buChar char="•"/>
              <a:defRPr/>
            </a:pPr>
            <a:r>
              <a:rPr lang="en-US" sz="2200" b="1" dirty="0" smtClean="0"/>
              <a:t>All </a:t>
            </a:r>
            <a:r>
              <a:rPr lang="en-US" sz="2200" b="1" dirty="0"/>
              <a:t>pregnant women</a:t>
            </a:r>
          </a:p>
          <a:p>
            <a:pPr>
              <a:defRPr/>
            </a:pPr>
            <a:endParaRPr lang="en-US" sz="1600" b="1" dirty="0"/>
          </a:p>
          <a:p>
            <a:pPr>
              <a:buFont typeface="Arial" pitchFamily="34" charset="0"/>
              <a:buChar char="•"/>
              <a:defRPr/>
            </a:pPr>
            <a:r>
              <a:rPr lang="en-US" sz="2200" b="1" dirty="0" smtClean="0"/>
              <a:t>As </a:t>
            </a:r>
            <a:r>
              <a:rPr lang="en-US" sz="2200" b="1" dirty="0"/>
              <a:t>early as possible</a:t>
            </a:r>
          </a:p>
        </p:txBody>
      </p:sp>
      <p:sp>
        <p:nvSpPr>
          <p:cNvPr id="6" name="Rectangle 5"/>
          <p:cNvSpPr/>
          <p:nvPr/>
        </p:nvSpPr>
        <p:spPr>
          <a:xfrm>
            <a:off x="0" y="1600200"/>
            <a:ext cx="2286000" cy="7620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chemeClr val="accent6">
                    <a:lumMod val="75000"/>
                  </a:schemeClr>
                </a:solidFill>
              </a:rPr>
              <a:t>HIV</a:t>
            </a:r>
          </a:p>
        </p:txBody>
      </p:sp>
      <p:sp>
        <p:nvSpPr>
          <p:cNvPr id="7" name="Rectangle 6"/>
          <p:cNvSpPr/>
          <p:nvPr/>
        </p:nvSpPr>
        <p:spPr>
          <a:xfrm>
            <a:off x="2362200" y="2514600"/>
            <a:ext cx="2209800" cy="4343400"/>
          </a:xfrm>
          <a:prstGeom prst="rect">
            <a:avLst/>
          </a:prstGeom>
          <a:solidFill>
            <a:schemeClr val="accent2"/>
          </a:solidFill>
          <a:ln>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a:effectLst>
            <a:innerShdw blurRad="63500" dist="50800" dir="18900000">
              <a:prstClr val="black">
                <a:alpha val="50000"/>
              </a:prstClr>
            </a:innerShdw>
          </a:effectLst>
          <a:scene3d>
            <a:camera prst="orthographicFront"/>
            <a:lightRig rig="threePt" dir="t"/>
          </a:scene3d>
          <a:sp3d extrusionH="76200">
            <a:bevelT/>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sz="2800" b="1" dirty="0"/>
              <a:t>Serology </a:t>
            </a:r>
          </a:p>
          <a:p>
            <a:pPr>
              <a:buFont typeface="Arial" pitchFamily="34" charset="0"/>
              <a:buChar char="•"/>
              <a:defRPr/>
            </a:pPr>
            <a:endParaRPr lang="en-US" sz="2000" b="1" dirty="0"/>
          </a:p>
          <a:p>
            <a:pPr>
              <a:buFont typeface="Arial" pitchFamily="34" charset="0"/>
              <a:buChar char="•"/>
              <a:defRPr/>
            </a:pPr>
            <a:r>
              <a:rPr lang="en-US" sz="2200" b="1" dirty="0" smtClean="0"/>
              <a:t>At </a:t>
            </a:r>
            <a:r>
              <a:rPr lang="en-US" sz="2200" b="1" dirty="0"/>
              <a:t>first prenatal visit</a:t>
            </a:r>
          </a:p>
          <a:p>
            <a:pPr>
              <a:defRPr/>
            </a:pPr>
            <a:endParaRPr lang="en-US" sz="1600" b="1" dirty="0"/>
          </a:p>
          <a:p>
            <a:pPr>
              <a:buFont typeface="Arial" pitchFamily="34" charset="0"/>
              <a:buChar char="•"/>
              <a:defRPr/>
            </a:pPr>
            <a:r>
              <a:rPr lang="en-US" sz="2200" b="1" dirty="0" smtClean="0"/>
              <a:t>Repeat </a:t>
            </a:r>
            <a:r>
              <a:rPr lang="en-US" sz="2200" b="1" dirty="0"/>
              <a:t>in third trimester and at delivery for </a:t>
            </a:r>
            <a:r>
              <a:rPr lang="en-US" sz="2200" b="1" dirty="0" smtClean="0"/>
              <a:t>high-risk </a:t>
            </a:r>
            <a:r>
              <a:rPr lang="en-US" sz="2200" b="1" dirty="0"/>
              <a:t>patients</a:t>
            </a:r>
          </a:p>
        </p:txBody>
      </p:sp>
      <p:sp>
        <p:nvSpPr>
          <p:cNvPr id="8" name="Rectangle 7"/>
          <p:cNvSpPr/>
          <p:nvPr/>
        </p:nvSpPr>
        <p:spPr>
          <a:xfrm>
            <a:off x="2362200" y="1600200"/>
            <a:ext cx="2133600" cy="7620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chemeClr val="accent6">
                    <a:lumMod val="75000"/>
                  </a:schemeClr>
                </a:solidFill>
              </a:rPr>
              <a:t>Syphilis</a:t>
            </a:r>
          </a:p>
        </p:txBody>
      </p:sp>
      <p:sp>
        <p:nvSpPr>
          <p:cNvPr id="9" name="Rectangle 8"/>
          <p:cNvSpPr/>
          <p:nvPr/>
        </p:nvSpPr>
        <p:spPr>
          <a:xfrm>
            <a:off x="4648200" y="2514600"/>
            <a:ext cx="2362200" cy="4343400"/>
          </a:xfrm>
          <a:prstGeom prst="rect">
            <a:avLst/>
          </a:prstGeom>
          <a:solidFill>
            <a:schemeClr val="accent2"/>
          </a:solidFill>
          <a:ln>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a:effectLst>
            <a:innerShdw blurRad="63500" dist="50800" dir="18900000">
              <a:prstClr val="black">
                <a:alpha val="50000"/>
              </a:prstClr>
            </a:innerShdw>
          </a:effectLst>
          <a:scene3d>
            <a:camera prst="orthographicFront"/>
            <a:lightRig rig="threePt" dir="t"/>
          </a:scene3d>
          <a:sp3d extrusionH="76200">
            <a:bevelT/>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sz="2800" b="1" dirty="0"/>
              <a:t>Screen</a:t>
            </a:r>
          </a:p>
          <a:p>
            <a:pPr>
              <a:buFont typeface="Arial" pitchFamily="34" charset="0"/>
              <a:buChar char="•"/>
              <a:defRPr/>
            </a:pPr>
            <a:endParaRPr lang="en-US" sz="2000" b="1" dirty="0"/>
          </a:p>
          <a:p>
            <a:pPr>
              <a:buFont typeface="Arial" pitchFamily="34" charset="0"/>
              <a:buChar char="•"/>
              <a:defRPr/>
            </a:pPr>
            <a:r>
              <a:rPr lang="en-US" sz="2200" b="1" dirty="0" smtClean="0"/>
              <a:t>All </a:t>
            </a:r>
            <a:r>
              <a:rPr lang="en-US" sz="2200" b="1" dirty="0"/>
              <a:t>pregnant women</a:t>
            </a:r>
          </a:p>
          <a:p>
            <a:pPr>
              <a:buFont typeface="Arial" pitchFamily="34" charset="0"/>
              <a:buChar char="•"/>
              <a:defRPr/>
            </a:pPr>
            <a:endParaRPr lang="en-US" sz="1600" b="1" dirty="0"/>
          </a:p>
          <a:p>
            <a:pPr>
              <a:buFont typeface="Arial" pitchFamily="34" charset="0"/>
              <a:buChar char="•"/>
              <a:defRPr/>
            </a:pPr>
            <a:r>
              <a:rPr lang="en-US" sz="2200" b="1" dirty="0" smtClean="0"/>
              <a:t>Test </a:t>
            </a:r>
            <a:r>
              <a:rPr lang="en-US" sz="2200" b="1" dirty="0"/>
              <a:t>for surface antigen at early prenatal visit</a:t>
            </a:r>
          </a:p>
          <a:p>
            <a:pPr>
              <a:defRPr/>
            </a:pPr>
            <a:endParaRPr lang="en-US" sz="1600" b="1" dirty="0"/>
          </a:p>
          <a:p>
            <a:pPr>
              <a:buFont typeface="Arial" pitchFamily="34" charset="0"/>
              <a:buChar char="•"/>
              <a:defRPr/>
            </a:pPr>
            <a:r>
              <a:rPr lang="en-US" sz="2200" b="1" dirty="0" smtClean="0"/>
              <a:t>Repeat </a:t>
            </a:r>
            <a:r>
              <a:rPr lang="en-US" sz="2200" b="1" dirty="0"/>
              <a:t>at delivery in </a:t>
            </a:r>
            <a:r>
              <a:rPr lang="en-US" sz="2200" b="1" dirty="0" smtClean="0"/>
              <a:t>high-risk </a:t>
            </a:r>
            <a:r>
              <a:rPr lang="en-US" sz="2200" b="1" dirty="0"/>
              <a:t>patients</a:t>
            </a:r>
          </a:p>
        </p:txBody>
      </p:sp>
      <p:sp>
        <p:nvSpPr>
          <p:cNvPr id="10" name="Rectangle 9"/>
          <p:cNvSpPr/>
          <p:nvPr/>
        </p:nvSpPr>
        <p:spPr>
          <a:xfrm>
            <a:off x="4648200" y="1600200"/>
            <a:ext cx="2286000" cy="7620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chemeClr val="accent6">
                    <a:lumMod val="75000"/>
                  </a:schemeClr>
                </a:solidFill>
              </a:rPr>
              <a:t>Hepatitis B</a:t>
            </a:r>
          </a:p>
        </p:txBody>
      </p:sp>
      <p:sp>
        <p:nvSpPr>
          <p:cNvPr id="11" name="Rectangle 10"/>
          <p:cNvSpPr/>
          <p:nvPr/>
        </p:nvSpPr>
        <p:spPr>
          <a:xfrm>
            <a:off x="7086600" y="2514600"/>
            <a:ext cx="2057400" cy="4343400"/>
          </a:xfrm>
          <a:prstGeom prst="rect">
            <a:avLst/>
          </a:prstGeom>
          <a:solidFill>
            <a:schemeClr val="accent2"/>
          </a:solidFill>
          <a:ln>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a:effectLst>
            <a:innerShdw blurRad="63500" dist="50800" dir="18900000">
              <a:prstClr val="black">
                <a:alpha val="50000"/>
              </a:prstClr>
            </a:innerShdw>
          </a:effectLst>
          <a:scene3d>
            <a:camera prst="orthographicFront"/>
            <a:lightRig rig="threePt" dir="t"/>
          </a:scene3d>
          <a:sp3d extrusionH="76200">
            <a:bevelT/>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sz="2800" b="1" dirty="0"/>
              <a:t>Screen</a:t>
            </a:r>
          </a:p>
          <a:p>
            <a:pPr>
              <a:buFont typeface="Arial" pitchFamily="34" charset="0"/>
              <a:buChar char="•"/>
              <a:defRPr/>
            </a:pPr>
            <a:endParaRPr lang="en-US" sz="2000" b="1" dirty="0"/>
          </a:p>
          <a:p>
            <a:pPr>
              <a:buFont typeface="Arial" pitchFamily="34" charset="0"/>
              <a:buChar char="•"/>
              <a:defRPr/>
            </a:pPr>
            <a:r>
              <a:rPr lang="en-US" sz="2200" b="1" dirty="0" smtClean="0"/>
              <a:t>High-risk </a:t>
            </a:r>
            <a:r>
              <a:rPr lang="en-US" sz="2200" b="1" dirty="0"/>
              <a:t>patients</a:t>
            </a:r>
          </a:p>
          <a:p>
            <a:pPr>
              <a:buFont typeface="Arial" pitchFamily="34" charset="0"/>
              <a:buChar char="•"/>
              <a:defRPr/>
            </a:pPr>
            <a:endParaRPr lang="en-US" sz="1600" b="1" dirty="0"/>
          </a:p>
          <a:p>
            <a:pPr>
              <a:buFont typeface="Arial" pitchFamily="34" charset="0"/>
              <a:buChar char="•"/>
              <a:defRPr/>
            </a:pPr>
            <a:r>
              <a:rPr lang="en-US" sz="2200" b="1" dirty="0" smtClean="0"/>
              <a:t>Test </a:t>
            </a:r>
            <a:r>
              <a:rPr lang="en-US" sz="2200" b="1" dirty="0"/>
              <a:t>for antibodies at first prenatal visit</a:t>
            </a:r>
          </a:p>
        </p:txBody>
      </p:sp>
      <p:sp>
        <p:nvSpPr>
          <p:cNvPr id="12" name="Rectangle 11"/>
          <p:cNvSpPr/>
          <p:nvPr/>
        </p:nvSpPr>
        <p:spPr>
          <a:xfrm>
            <a:off x="7086600" y="1600200"/>
            <a:ext cx="2057400" cy="7620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chemeClr val="accent6">
                    <a:lumMod val="75000"/>
                  </a:schemeClr>
                </a:solidFill>
              </a:rPr>
              <a:t>Hepatitis C</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rrowheads="1"/>
          </p:cNvSpPr>
          <p:nvPr>
            <p:ph type="title"/>
          </p:nvPr>
        </p:nvSpPr>
        <p:spPr>
          <a:xfrm>
            <a:off x="457200" y="0"/>
            <a:ext cx="8229600" cy="1143000"/>
          </a:xfrm>
        </p:spPr>
        <p:txBody>
          <a:bodyPr/>
          <a:lstStyle/>
          <a:p>
            <a:r>
              <a:rPr lang="en-US" dirty="0" smtClean="0"/>
              <a:t>Case: Kim </a:t>
            </a:r>
          </a:p>
        </p:txBody>
      </p:sp>
      <p:pic>
        <p:nvPicPr>
          <p:cNvPr id="94211" name="Content Placeholder 6" descr="200299267-001.jpg"/>
          <p:cNvPicPr>
            <a:picLocks noGrp="1" noChangeAspect="1"/>
          </p:cNvPicPr>
          <p:nvPr>
            <p:ph sz="half" idx="1"/>
          </p:nvPr>
        </p:nvPicPr>
        <p:blipFill>
          <a:blip r:embed="rId3"/>
          <a:srcRect t="12696" b="12696"/>
          <a:stretch>
            <a:fillRect/>
          </a:stretch>
        </p:blipFill>
        <p:spPr>
          <a:xfrm>
            <a:off x="838200" y="1600200"/>
            <a:ext cx="3657600" cy="4098985"/>
          </a:xfrm>
        </p:spPr>
      </p:pic>
      <p:sp>
        <p:nvSpPr>
          <p:cNvPr id="379907" name="Rectangle 3"/>
          <p:cNvSpPr>
            <a:spLocks noGrp="1" noChangeArrowheads="1"/>
          </p:cNvSpPr>
          <p:nvPr>
            <p:ph type="body" sz="half" idx="2"/>
          </p:nvPr>
        </p:nvSpPr>
        <p:spPr/>
        <p:txBody>
          <a:bodyPr/>
          <a:lstStyle/>
          <a:p>
            <a:endParaRPr lang="en-US" smtClean="0"/>
          </a:p>
          <a:p>
            <a:r>
              <a:rPr lang="en-US" smtClean="0"/>
              <a:t>Kim asks if she can bring the baby to the clinic for care in the future.</a:t>
            </a:r>
          </a:p>
          <a:p>
            <a:endParaRPr lang="en-US" smtClean="0"/>
          </a:p>
          <a:p>
            <a:r>
              <a:rPr lang="en-US" smtClean="0"/>
              <a:t>Are there any models for caring for parenting teens and their children?</a:t>
            </a:r>
            <a:endParaRPr lang="en-US" dirty="0" smtClean="0"/>
          </a:p>
        </p:txBody>
      </p:sp>
      <p:grpSp>
        <p:nvGrpSpPr>
          <p:cNvPr id="6" name="Group 9"/>
          <p:cNvGrpSpPr/>
          <p:nvPr/>
        </p:nvGrpSpPr>
        <p:grpSpPr>
          <a:xfrm>
            <a:off x="685800" y="6094413"/>
            <a:ext cx="1143000" cy="611187"/>
            <a:chOff x="685800" y="6094413"/>
            <a:chExt cx="1143000" cy="611187"/>
          </a:xfrm>
        </p:grpSpPr>
        <p:pic>
          <p:nvPicPr>
            <p:cNvPr id="7" name="Picture 13" descr="PRH LOGO_CMYK"/>
            <p:cNvPicPr>
              <a:picLocks noChangeAspect="1" noChangeArrowheads="1"/>
            </p:cNvPicPr>
            <p:nvPr userDrawn="1"/>
          </p:nvPicPr>
          <p:blipFill>
            <a:blip r:embed="rId4" cstate="print"/>
            <a:srcRect l="33769" t="21548" r="30827" b="60190"/>
            <a:stretch>
              <a:fillRect/>
            </a:stretch>
          </p:blipFill>
          <p:spPr bwMode="auto">
            <a:xfrm>
              <a:off x="685800" y="6094413"/>
              <a:ext cx="914400" cy="611187"/>
            </a:xfrm>
            <a:prstGeom prst="rect">
              <a:avLst/>
            </a:prstGeom>
            <a:noFill/>
            <a:ln w="9525">
              <a:noFill/>
              <a:miter lim="800000"/>
              <a:headEnd/>
              <a:tailEnd/>
            </a:ln>
          </p:spPr>
        </p:pic>
        <p:sp>
          <p:nvSpPr>
            <p:cNvPr id="8" name="Text Box 15"/>
            <p:cNvSpPr txBox="1">
              <a:spLocks noChangeArrowheads="1"/>
            </p:cNvSpPr>
            <p:nvPr userDrawn="1"/>
          </p:nvSpPr>
          <p:spPr bwMode="auto">
            <a:xfrm>
              <a:off x="1600200" y="6096000"/>
              <a:ext cx="228600" cy="76200"/>
            </a:xfrm>
            <a:prstGeom prst="rect">
              <a:avLst/>
            </a:prstGeom>
            <a:noFill/>
            <a:ln w="9525">
              <a:noFill/>
              <a:miter lim="800000"/>
              <a:headEnd/>
              <a:tailEnd/>
            </a:ln>
          </p:spPr>
          <p:txBody>
            <a:bodyPr lIns="0" tIns="0" rIns="0" bIns="0">
              <a:spAutoFit/>
            </a:bodyPr>
            <a:lstStyle/>
            <a:p>
              <a:r>
                <a:rPr lang="en-US" sz="500" dirty="0">
                  <a:solidFill>
                    <a:srgbClr val="196AB0"/>
                  </a:solidFill>
                  <a:latin typeface="Adobe Garamond Pro" pitchFamily="32" charset="0"/>
                  <a:sym typeface="Symbol" pitchFamily="32" charset="2"/>
                </a:rPr>
                <a:t></a:t>
              </a:r>
              <a:endParaRPr lang="en-US" sz="500" dirty="0">
                <a:solidFill>
                  <a:srgbClr val="196AB0"/>
                </a:solidFill>
                <a:latin typeface="Adobe Garamond Pro" pitchFamily="32" charset="0"/>
              </a:endParaRPr>
            </a:p>
          </p:txBody>
        </p:sp>
      </p:grpSp>
      <p:sp>
        <p:nvSpPr>
          <p:cNvPr id="10" name="Line 12"/>
          <p:cNvSpPr>
            <a:spLocks noChangeShapeType="1"/>
          </p:cNvSpPr>
          <p:nvPr/>
        </p:nvSpPr>
        <p:spPr bwMode="auto">
          <a:xfrm>
            <a:off x="685800" y="5943600"/>
            <a:ext cx="7772400" cy="0"/>
          </a:xfrm>
          <a:prstGeom prst="line">
            <a:avLst/>
          </a:prstGeom>
          <a:noFill/>
          <a:ln w="9525">
            <a:solidFill>
              <a:srgbClr val="EEA33C"/>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Title 2"/>
          <p:cNvSpPr>
            <a:spLocks noGrp="1"/>
          </p:cNvSpPr>
          <p:nvPr>
            <p:ph type="title"/>
          </p:nvPr>
        </p:nvSpPr>
        <p:spPr/>
        <p:txBody>
          <a:bodyPr>
            <a:normAutofit fontScale="90000"/>
          </a:bodyPr>
          <a:lstStyle/>
          <a:p>
            <a:r>
              <a:rPr lang="en-US" smtClean="0"/>
              <a:t>Practice Models for Teen Parent Support</a:t>
            </a:r>
          </a:p>
        </p:txBody>
      </p:sp>
      <p:sp>
        <p:nvSpPr>
          <p:cNvPr id="50178" name="Content Placeholder 1"/>
          <p:cNvSpPr>
            <a:spLocks noGrp="1"/>
          </p:cNvSpPr>
          <p:nvPr>
            <p:ph sz="quarter" idx="10"/>
          </p:nvPr>
        </p:nvSpPr>
        <p:spPr/>
        <p:txBody>
          <a:bodyPr/>
          <a:lstStyle/>
          <a:p>
            <a:endParaRPr lang="en-US" smtClean="0"/>
          </a:p>
          <a:p>
            <a:r>
              <a:rPr lang="en-US" smtClean="0"/>
              <a:t>Several practice models exist to care for pregnant and parenting teens</a:t>
            </a:r>
          </a:p>
          <a:p>
            <a:pPr lvl="1"/>
            <a:r>
              <a:rPr lang="en-US" smtClean="0"/>
              <a:t>Group prenatal care</a:t>
            </a:r>
          </a:p>
          <a:p>
            <a:pPr lvl="1"/>
            <a:r>
              <a:rPr lang="en-US" smtClean="0"/>
              <a:t>Teen-tot clinic</a:t>
            </a:r>
          </a:p>
          <a:p>
            <a:pPr lvl="1"/>
            <a:r>
              <a:rPr lang="en-US" smtClean="0"/>
              <a:t>Fatherhood outreach programs</a:t>
            </a:r>
          </a:p>
          <a:p>
            <a:r>
              <a:rPr lang="en-US" smtClean="0"/>
              <a:t>Which models are part of your practice?</a:t>
            </a:r>
          </a:p>
          <a:p>
            <a:r>
              <a:rPr lang="en-US" smtClean="0"/>
              <a:t>What are the professional standards for care?</a:t>
            </a:r>
            <a:endParaRPr lang="en-US"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ounded Rectangle 10"/>
          <p:cNvSpPr/>
          <p:nvPr/>
        </p:nvSpPr>
        <p:spPr>
          <a:xfrm>
            <a:off x="2286000" y="1524000"/>
            <a:ext cx="6858000" cy="685800"/>
          </a:xfrm>
          <a:prstGeom prst="roundRect">
            <a:avLst/>
          </a:prstGeom>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fontAlgn="auto">
              <a:spcBef>
                <a:spcPts val="0"/>
              </a:spcBef>
              <a:spcAft>
                <a:spcPts val="0"/>
              </a:spcAft>
              <a:defRPr/>
            </a:pPr>
            <a:r>
              <a:rPr lang="en-US" sz="2400" dirty="0">
                <a:solidFill>
                  <a:srgbClr val="FFFFFF"/>
                </a:solidFill>
              </a:rPr>
              <a:t>Development of both infant and adolescent parent</a:t>
            </a:r>
          </a:p>
        </p:txBody>
      </p:sp>
      <p:sp>
        <p:nvSpPr>
          <p:cNvPr id="13" name="Rounded Rectangle 12"/>
          <p:cNvSpPr/>
          <p:nvPr/>
        </p:nvSpPr>
        <p:spPr>
          <a:xfrm>
            <a:off x="2286000" y="3048000"/>
            <a:ext cx="6858000" cy="762000"/>
          </a:xfrm>
          <a:prstGeom prst="roundRect">
            <a:avLst/>
          </a:prstGeom>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fontAlgn="auto">
              <a:spcBef>
                <a:spcPts val="0"/>
              </a:spcBef>
              <a:spcAft>
                <a:spcPts val="0"/>
              </a:spcAft>
              <a:defRPr/>
            </a:pPr>
            <a:r>
              <a:rPr lang="en-US" sz="2400" dirty="0">
                <a:solidFill>
                  <a:srgbClr val="FFFFFF"/>
                </a:solidFill>
              </a:rPr>
              <a:t>Risk for domestic violence; adolescent parents are at greater risk</a:t>
            </a:r>
          </a:p>
        </p:txBody>
      </p:sp>
      <p:sp>
        <p:nvSpPr>
          <p:cNvPr id="16" name="Rounded Rectangle 15"/>
          <p:cNvSpPr/>
          <p:nvPr/>
        </p:nvSpPr>
        <p:spPr>
          <a:xfrm>
            <a:off x="2286000" y="3886200"/>
            <a:ext cx="6858000" cy="685800"/>
          </a:xfrm>
          <a:prstGeom prst="roundRect">
            <a:avLst/>
          </a:prstGeom>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fontAlgn="auto">
              <a:spcBef>
                <a:spcPts val="0"/>
              </a:spcBef>
              <a:spcAft>
                <a:spcPts val="0"/>
              </a:spcAft>
              <a:defRPr/>
            </a:pPr>
            <a:r>
              <a:rPr lang="en-US" sz="2400" dirty="0">
                <a:solidFill>
                  <a:srgbClr val="FFFFFF"/>
                </a:solidFill>
              </a:rPr>
              <a:t>Both parents/caregivers in patient education</a:t>
            </a:r>
          </a:p>
        </p:txBody>
      </p:sp>
      <p:sp>
        <p:nvSpPr>
          <p:cNvPr id="9" name="Rounded Rectangle 8"/>
          <p:cNvSpPr/>
          <p:nvPr/>
        </p:nvSpPr>
        <p:spPr>
          <a:xfrm>
            <a:off x="2286000" y="2286000"/>
            <a:ext cx="6858000" cy="762000"/>
          </a:xfrm>
          <a:prstGeom prst="roundRect">
            <a:avLst/>
          </a:prstGeom>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400" dirty="0">
                <a:solidFill>
                  <a:srgbClr val="FFFFFF"/>
                </a:solidFill>
              </a:rPr>
              <a:t>Continuation of healthful behaviors from pregnancy</a:t>
            </a:r>
          </a:p>
        </p:txBody>
      </p:sp>
      <p:sp>
        <p:nvSpPr>
          <p:cNvPr id="7" name="Rounded Rectangle 6"/>
          <p:cNvSpPr/>
          <p:nvPr/>
        </p:nvSpPr>
        <p:spPr>
          <a:xfrm>
            <a:off x="2286000" y="762000"/>
            <a:ext cx="6858000" cy="685800"/>
          </a:xfrm>
          <a:prstGeom prst="roundRect">
            <a:avLst/>
          </a:prstGeom>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400" dirty="0">
                <a:solidFill>
                  <a:srgbClr val="FFFFFF"/>
                </a:solidFill>
              </a:rPr>
              <a:t>Medical home for teen parents and their children</a:t>
            </a:r>
          </a:p>
        </p:txBody>
      </p:sp>
      <p:sp>
        <p:nvSpPr>
          <p:cNvPr id="6" name="Rounded Rectangle 5"/>
          <p:cNvSpPr/>
          <p:nvPr/>
        </p:nvSpPr>
        <p:spPr>
          <a:xfrm>
            <a:off x="0" y="762000"/>
            <a:ext cx="2286000" cy="685800"/>
          </a:xfrm>
          <a:prstGeom prst="roundRect">
            <a:avLst/>
          </a:prstGeom>
          <a:solidFill>
            <a:srgbClr val="0070C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solidFill>
                  <a:srgbClr val="FFFFFF"/>
                </a:solidFill>
              </a:rPr>
              <a:t>Provide</a:t>
            </a:r>
          </a:p>
        </p:txBody>
      </p:sp>
      <p:sp>
        <p:nvSpPr>
          <p:cNvPr id="8" name="Rounded Rectangle 7"/>
          <p:cNvSpPr/>
          <p:nvPr/>
        </p:nvSpPr>
        <p:spPr>
          <a:xfrm>
            <a:off x="0" y="2286000"/>
            <a:ext cx="2286000" cy="685800"/>
          </a:xfrm>
          <a:prstGeom prst="roundRect">
            <a:avLst/>
          </a:prstGeom>
          <a:solidFill>
            <a:srgbClr val="0070C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solidFill>
                  <a:srgbClr val="FFFFFF"/>
                </a:solidFill>
              </a:rPr>
              <a:t>Encourage</a:t>
            </a:r>
          </a:p>
        </p:txBody>
      </p:sp>
      <p:sp>
        <p:nvSpPr>
          <p:cNvPr id="12" name="Rounded Rectangle 11"/>
          <p:cNvSpPr/>
          <p:nvPr/>
        </p:nvSpPr>
        <p:spPr>
          <a:xfrm>
            <a:off x="0" y="3048000"/>
            <a:ext cx="2286000" cy="723900"/>
          </a:xfrm>
          <a:prstGeom prst="roundRect">
            <a:avLst/>
          </a:prstGeom>
          <a:solidFill>
            <a:srgbClr val="0070C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solidFill>
                  <a:srgbClr val="FFFFFF"/>
                </a:solidFill>
              </a:rPr>
              <a:t>Assess</a:t>
            </a:r>
          </a:p>
        </p:txBody>
      </p:sp>
      <p:sp>
        <p:nvSpPr>
          <p:cNvPr id="14" name="Rounded Rectangle 13"/>
          <p:cNvSpPr/>
          <p:nvPr/>
        </p:nvSpPr>
        <p:spPr>
          <a:xfrm>
            <a:off x="0" y="3886200"/>
            <a:ext cx="2286000" cy="685800"/>
          </a:xfrm>
          <a:prstGeom prst="roundRect">
            <a:avLst/>
          </a:prstGeom>
          <a:solidFill>
            <a:srgbClr val="0070C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solidFill>
                  <a:srgbClr val="FFFFFF"/>
                </a:solidFill>
              </a:rPr>
              <a:t>Include</a:t>
            </a:r>
          </a:p>
        </p:txBody>
      </p:sp>
      <p:sp>
        <p:nvSpPr>
          <p:cNvPr id="18" name="Rounded Rectangle 17"/>
          <p:cNvSpPr/>
          <p:nvPr/>
        </p:nvSpPr>
        <p:spPr>
          <a:xfrm>
            <a:off x="2286000" y="4648200"/>
            <a:ext cx="6858000" cy="685800"/>
          </a:xfrm>
          <a:prstGeom prst="roundRect">
            <a:avLst/>
          </a:prstGeom>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fontAlgn="auto">
              <a:spcBef>
                <a:spcPts val="0"/>
              </a:spcBef>
              <a:spcAft>
                <a:spcPts val="0"/>
              </a:spcAft>
              <a:defRPr/>
            </a:pPr>
            <a:r>
              <a:rPr lang="en-US" sz="2400" dirty="0">
                <a:solidFill>
                  <a:srgbClr val="FFFFFF"/>
                </a:solidFill>
              </a:rPr>
              <a:t>Community resources such as WIC</a:t>
            </a:r>
          </a:p>
        </p:txBody>
      </p:sp>
      <p:sp>
        <p:nvSpPr>
          <p:cNvPr id="19" name="Rounded Rectangle 18"/>
          <p:cNvSpPr/>
          <p:nvPr/>
        </p:nvSpPr>
        <p:spPr>
          <a:xfrm>
            <a:off x="0" y="4648200"/>
            <a:ext cx="2286000" cy="685800"/>
          </a:xfrm>
          <a:prstGeom prst="roundRect">
            <a:avLst/>
          </a:prstGeom>
          <a:solidFill>
            <a:srgbClr val="0070C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solidFill>
                  <a:srgbClr val="FFFFFF"/>
                </a:solidFill>
              </a:rPr>
              <a:t>Utilize</a:t>
            </a:r>
          </a:p>
        </p:txBody>
      </p:sp>
      <p:sp>
        <p:nvSpPr>
          <p:cNvPr id="10" name="Rounded Rectangle 9"/>
          <p:cNvSpPr/>
          <p:nvPr/>
        </p:nvSpPr>
        <p:spPr>
          <a:xfrm>
            <a:off x="0" y="1524000"/>
            <a:ext cx="2286000" cy="660400"/>
          </a:xfrm>
          <a:prstGeom prst="roundRect">
            <a:avLst/>
          </a:prstGeom>
          <a:solidFill>
            <a:srgbClr val="0070C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solidFill>
                  <a:srgbClr val="FFFFFF"/>
                </a:solidFill>
              </a:rPr>
              <a:t>Address</a:t>
            </a:r>
          </a:p>
        </p:txBody>
      </p:sp>
      <p:sp>
        <p:nvSpPr>
          <p:cNvPr id="15" name="Rounded Rectangle 14"/>
          <p:cNvSpPr/>
          <p:nvPr/>
        </p:nvSpPr>
        <p:spPr>
          <a:xfrm>
            <a:off x="2286000" y="6172200"/>
            <a:ext cx="6858000" cy="685800"/>
          </a:xfrm>
          <a:prstGeom prst="roundRect">
            <a:avLst/>
          </a:prstGeom>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fontAlgn="auto">
              <a:spcBef>
                <a:spcPts val="0"/>
              </a:spcBef>
              <a:spcAft>
                <a:spcPts val="0"/>
              </a:spcAft>
              <a:defRPr/>
            </a:pPr>
            <a:r>
              <a:rPr lang="en-US" sz="2400" dirty="0">
                <a:solidFill>
                  <a:srgbClr val="FFFFFF"/>
                </a:solidFill>
              </a:rPr>
              <a:t>Achievements and healthful behaviors</a:t>
            </a:r>
          </a:p>
        </p:txBody>
      </p:sp>
      <p:sp>
        <p:nvSpPr>
          <p:cNvPr id="17" name="Rounded Rectangle 16"/>
          <p:cNvSpPr/>
          <p:nvPr/>
        </p:nvSpPr>
        <p:spPr>
          <a:xfrm>
            <a:off x="0" y="6172200"/>
            <a:ext cx="2286000" cy="685800"/>
          </a:xfrm>
          <a:prstGeom prst="roundRect">
            <a:avLst/>
          </a:prstGeom>
          <a:solidFill>
            <a:srgbClr val="0070C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solidFill>
                  <a:srgbClr val="FFFFFF"/>
                </a:solidFill>
              </a:rPr>
              <a:t>Praise</a:t>
            </a:r>
          </a:p>
        </p:txBody>
      </p:sp>
      <p:sp>
        <p:nvSpPr>
          <p:cNvPr id="21" name="Rounded Rectangle 20"/>
          <p:cNvSpPr/>
          <p:nvPr/>
        </p:nvSpPr>
        <p:spPr>
          <a:xfrm>
            <a:off x="2286000" y="5410200"/>
            <a:ext cx="6858000" cy="685800"/>
          </a:xfrm>
          <a:prstGeom prst="roundRect">
            <a:avLst/>
          </a:prstGeom>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fontAlgn="auto">
              <a:spcBef>
                <a:spcPts val="0"/>
              </a:spcBef>
              <a:spcAft>
                <a:spcPts val="0"/>
              </a:spcAft>
              <a:defRPr/>
            </a:pPr>
            <a:r>
              <a:rPr lang="en-US" sz="2400" dirty="0">
                <a:solidFill>
                  <a:srgbClr val="FFFFFF"/>
                </a:solidFill>
              </a:rPr>
              <a:t>Importance of completing high school</a:t>
            </a:r>
          </a:p>
        </p:txBody>
      </p:sp>
      <p:sp>
        <p:nvSpPr>
          <p:cNvPr id="22" name="Rounded Rectangle 21"/>
          <p:cNvSpPr/>
          <p:nvPr/>
        </p:nvSpPr>
        <p:spPr>
          <a:xfrm>
            <a:off x="0" y="5410200"/>
            <a:ext cx="2286000" cy="685800"/>
          </a:xfrm>
          <a:prstGeom prst="roundRect">
            <a:avLst/>
          </a:prstGeom>
          <a:solidFill>
            <a:srgbClr val="0070C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solidFill>
                  <a:srgbClr val="FFFFFF"/>
                </a:solidFill>
              </a:rPr>
              <a:t>Emphasize</a:t>
            </a:r>
          </a:p>
        </p:txBody>
      </p:sp>
      <p:sp>
        <p:nvSpPr>
          <p:cNvPr id="96306" name="Rectangle 19"/>
          <p:cNvSpPr>
            <a:spLocks noChangeArrowheads="1"/>
          </p:cNvSpPr>
          <p:nvPr/>
        </p:nvSpPr>
        <p:spPr bwMode="auto">
          <a:xfrm>
            <a:off x="0" y="0"/>
            <a:ext cx="9144000" cy="830997"/>
          </a:xfrm>
          <a:prstGeom prst="rect">
            <a:avLst/>
          </a:prstGeom>
          <a:noFill/>
          <a:ln w="9525">
            <a:noFill/>
            <a:miter lim="800000"/>
            <a:headEnd/>
            <a:tailEnd/>
          </a:ln>
        </p:spPr>
        <p:txBody>
          <a:bodyPr>
            <a:spAutoFit/>
          </a:bodyPr>
          <a:lstStyle/>
          <a:p>
            <a:pPr algn="ctr"/>
            <a:r>
              <a:rPr lang="en-US" sz="2400" dirty="0">
                <a:latin typeface="+mj-lt"/>
              </a:rPr>
              <a:t>American Academy of Pediatrics Statement: </a:t>
            </a:r>
          </a:p>
          <a:p>
            <a:pPr algn="ctr"/>
            <a:r>
              <a:rPr lang="en-US" sz="2400" dirty="0">
                <a:latin typeface="+mj-lt"/>
              </a:rPr>
              <a:t>Caring for Teenage Parents and Their Children</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Title 2"/>
          <p:cNvSpPr>
            <a:spLocks noGrp="1"/>
          </p:cNvSpPr>
          <p:nvPr>
            <p:ph type="title"/>
          </p:nvPr>
        </p:nvSpPr>
        <p:spPr/>
        <p:txBody>
          <a:bodyPr/>
          <a:lstStyle/>
          <a:p>
            <a:r>
              <a:rPr lang="en-US" smtClean="0"/>
              <a:t>Group Prenatal Care</a:t>
            </a:r>
            <a:endParaRPr lang="en-US" dirty="0" smtClean="0"/>
          </a:p>
        </p:txBody>
      </p:sp>
      <p:sp>
        <p:nvSpPr>
          <p:cNvPr id="51202" name="Content Placeholder 1"/>
          <p:cNvSpPr>
            <a:spLocks noGrp="1"/>
          </p:cNvSpPr>
          <p:nvPr>
            <p:ph sz="quarter" idx="10"/>
          </p:nvPr>
        </p:nvSpPr>
        <p:spPr/>
        <p:txBody>
          <a:bodyPr/>
          <a:lstStyle/>
          <a:p>
            <a:endParaRPr lang="en-US" smtClean="0"/>
          </a:p>
          <a:p>
            <a:r>
              <a:rPr lang="en-US" smtClean="0"/>
              <a:t>Compared to those in one-on-one care, young women in group prenatal care</a:t>
            </a:r>
          </a:p>
          <a:p>
            <a:pPr lvl="1"/>
            <a:r>
              <a:rPr lang="en-US" smtClean="0"/>
              <a:t>Decreased preterm birth</a:t>
            </a:r>
          </a:p>
          <a:p>
            <a:pPr lvl="1"/>
            <a:r>
              <a:rPr lang="en-US" smtClean="0"/>
              <a:t>Increased prenatal knowledge</a:t>
            </a:r>
          </a:p>
          <a:p>
            <a:pPr lvl="1"/>
            <a:r>
              <a:rPr lang="en-US" smtClean="0"/>
              <a:t>Felt “more ready” for labor and delivery</a:t>
            </a:r>
          </a:p>
          <a:p>
            <a:pPr lvl="1"/>
            <a:r>
              <a:rPr lang="en-US" smtClean="0"/>
              <a:t>Greater satisfaction with care</a:t>
            </a:r>
          </a:p>
          <a:p>
            <a:r>
              <a:rPr lang="en-US" smtClean="0"/>
              <a:t>No differences in birth weight</a:t>
            </a:r>
          </a:p>
          <a:p>
            <a:r>
              <a:rPr lang="en-US" smtClean="0"/>
              <a:t>No differences in cost of care</a:t>
            </a:r>
            <a:endParaRPr lang="en-US"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Title 2"/>
          <p:cNvSpPr>
            <a:spLocks noGrp="1"/>
          </p:cNvSpPr>
          <p:nvPr>
            <p:ph type="title"/>
          </p:nvPr>
        </p:nvSpPr>
        <p:spPr/>
        <p:txBody>
          <a:bodyPr/>
          <a:lstStyle/>
          <a:p>
            <a:r>
              <a:rPr lang="en-US" smtClean="0"/>
              <a:t>Teen Group Prenatal Care in Practice</a:t>
            </a:r>
            <a:endParaRPr lang="en-US" dirty="0" smtClean="0"/>
          </a:p>
        </p:txBody>
      </p:sp>
      <p:sp>
        <p:nvSpPr>
          <p:cNvPr id="52226" name="Content Placeholder 1"/>
          <p:cNvSpPr>
            <a:spLocks noGrp="1"/>
          </p:cNvSpPr>
          <p:nvPr>
            <p:ph sz="quarter" idx="10"/>
          </p:nvPr>
        </p:nvSpPr>
        <p:spPr/>
        <p:txBody>
          <a:bodyPr/>
          <a:lstStyle/>
          <a:p>
            <a:endParaRPr lang="en-US" dirty="0" smtClean="0"/>
          </a:p>
          <a:p>
            <a:r>
              <a:rPr lang="en-US" dirty="0" smtClean="0"/>
              <a:t>Group Prenatal Care Program, Barnes Jewish Hospital in </a:t>
            </a:r>
            <a:br>
              <a:rPr lang="en-US" dirty="0" smtClean="0"/>
            </a:br>
            <a:r>
              <a:rPr lang="en-US" dirty="0" smtClean="0"/>
              <a:t>St. Louis</a:t>
            </a:r>
          </a:p>
          <a:p>
            <a:pPr lvl="1"/>
            <a:r>
              <a:rPr lang="en-US" dirty="0" smtClean="0"/>
              <a:t>Initial visits with certified nurse midwife (CNM), social worker, nutritionist</a:t>
            </a:r>
          </a:p>
          <a:p>
            <a:pPr lvl="1"/>
            <a:r>
              <a:rPr lang="en-US" dirty="0" smtClean="0"/>
              <a:t>Groups of 8-12 with due dates within 6 weeks</a:t>
            </a:r>
          </a:p>
          <a:p>
            <a:pPr lvl="1"/>
            <a:r>
              <a:rPr lang="en-US" dirty="0" smtClean="0"/>
              <a:t>12 sessions total, 2 facilitators</a:t>
            </a:r>
          </a:p>
          <a:p>
            <a:pPr lvl="1"/>
            <a:r>
              <a:rPr lang="en-US" dirty="0" smtClean="0"/>
              <a:t>Teens follow up individually with a social worker once per month</a:t>
            </a:r>
          </a:p>
          <a:p>
            <a:pPr lvl="1"/>
            <a:r>
              <a:rPr lang="en-US" dirty="0" smtClean="0"/>
              <a:t>Content on pregnancy, nutrition, breastfeeding, contraception, STIs, domestic violence</a:t>
            </a:r>
          </a:p>
          <a:p>
            <a:pPr lvl="1"/>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Pregnancy Rates Highest for Women in 20s</a:t>
            </a:r>
            <a:endParaRPr lang="en-US" dirty="0"/>
          </a:p>
        </p:txBody>
      </p:sp>
      <p:pic>
        <p:nvPicPr>
          <p:cNvPr id="2050" name="Picture 2" descr="Figure 1 is a bar chart showing pregnancy rates by age for the United States for 1990, 2000, and 2009."/>
          <p:cNvPicPr>
            <a:picLocks noChangeAspect="1" noChangeArrowheads="1"/>
          </p:cNvPicPr>
          <p:nvPr/>
        </p:nvPicPr>
        <p:blipFill>
          <a:blip r:embed="rId3"/>
          <a:srcRect/>
          <a:stretch>
            <a:fillRect/>
          </a:stretch>
        </p:blipFill>
        <p:spPr bwMode="auto">
          <a:xfrm>
            <a:off x="381000" y="1295400"/>
            <a:ext cx="8610599" cy="4495800"/>
          </a:xfrm>
          <a:prstGeom prst="rect">
            <a:avLst/>
          </a:prstGeom>
          <a:noFill/>
        </p:spPr>
      </p:pic>
      <p:sp>
        <p:nvSpPr>
          <p:cNvPr id="4" name="TextBox 3"/>
          <p:cNvSpPr txBox="1"/>
          <p:nvPr/>
        </p:nvSpPr>
        <p:spPr>
          <a:xfrm>
            <a:off x="3320881" y="6397823"/>
            <a:ext cx="2775119" cy="307777"/>
          </a:xfrm>
          <a:prstGeom prst="rect">
            <a:avLst/>
          </a:prstGeom>
          <a:noFill/>
        </p:spPr>
        <p:txBody>
          <a:bodyPr wrap="none" rtlCol="0">
            <a:spAutoFit/>
          </a:bodyPr>
          <a:lstStyle/>
          <a:p>
            <a:r>
              <a:rPr lang="en-US" sz="1400" dirty="0" smtClean="0"/>
              <a:t>CDC/NCHS, NSFG, </a:t>
            </a:r>
            <a:r>
              <a:rPr lang="en-US" sz="1400" dirty="0" err="1" smtClean="0"/>
              <a:t>Guttmacher</a:t>
            </a:r>
            <a:endParaRPr lang="en-US" sz="14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077200" cy="838200"/>
          </a:xfrm>
        </p:spPr>
        <p:txBody>
          <a:bodyPr/>
          <a:lstStyle/>
          <a:p>
            <a:r>
              <a:rPr lang="en-US" dirty="0" smtClean="0"/>
              <a:t>Teen-Tot Model</a:t>
            </a:r>
            <a:endParaRPr lang="en-US" dirty="0"/>
          </a:p>
        </p:txBody>
      </p:sp>
      <p:sp>
        <p:nvSpPr>
          <p:cNvPr id="53251" name="Content Placeholder 3"/>
          <p:cNvSpPr>
            <a:spLocks noGrp="1"/>
          </p:cNvSpPr>
          <p:nvPr>
            <p:ph sz="half" idx="1"/>
          </p:nvPr>
        </p:nvSpPr>
        <p:spPr>
          <a:xfrm>
            <a:off x="457200" y="2027237"/>
            <a:ext cx="4038600" cy="4525963"/>
          </a:xfrm>
        </p:spPr>
        <p:txBody>
          <a:bodyPr/>
          <a:lstStyle/>
          <a:p>
            <a:r>
              <a:rPr lang="en-US" dirty="0" smtClean="0"/>
              <a:t>Adolescent services</a:t>
            </a:r>
          </a:p>
          <a:p>
            <a:pPr lvl="1"/>
            <a:r>
              <a:rPr lang="en-US" dirty="0" smtClean="0"/>
              <a:t>Depression screening/ treatment</a:t>
            </a:r>
          </a:p>
          <a:p>
            <a:pPr lvl="1"/>
            <a:r>
              <a:rPr lang="en-US" dirty="0" smtClean="0"/>
              <a:t>Contraceptive counseling</a:t>
            </a:r>
          </a:p>
          <a:p>
            <a:pPr lvl="1"/>
            <a:r>
              <a:rPr lang="en-US" dirty="0" smtClean="0"/>
              <a:t>STI screening/treatment</a:t>
            </a:r>
          </a:p>
          <a:p>
            <a:pPr lvl="1"/>
            <a:r>
              <a:rPr lang="en-US" dirty="0" smtClean="0"/>
              <a:t>Nutrition counseling</a:t>
            </a:r>
          </a:p>
        </p:txBody>
      </p:sp>
      <p:sp>
        <p:nvSpPr>
          <p:cNvPr id="53252" name="Content Placeholder 4"/>
          <p:cNvSpPr>
            <a:spLocks noGrp="1"/>
          </p:cNvSpPr>
          <p:nvPr>
            <p:ph sz="half" idx="2"/>
          </p:nvPr>
        </p:nvSpPr>
        <p:spPr>
          <a:xfrm>
            <a:off x="4648200" y="2027237"/>
            <a:ext cx="4038600" cy="4525963"/>
          </a:xfrm>
        </p:spPr>
        <p:txBody>
          <a:bodyPr/>
          <a:lstStyle/>
          <a:p>
            <a:r>
              <a:rPr lang="en-US" smtClean="0"/>
              <a:t>Child services</a:t>
            </a:r>
          </a:p>
          <a:p>
            <a:pPr lvl="1"/>
            <a:r>
              <a:rPr lang="en-US" smtClean="0"/>
              <a:t>Well-baby care</a:t>
            </a:r>
          </a:p>
          <a:p>
            <a:pPr lvl="1"/>
            <a:r>
              <a:rPr lang="en-US" smtClean="0"/>
              <a:t>Comprehensive pediatric care</a:t>
            </a:r>
          </a:p>
          <a:p>
            <a:pPr lvl="1"/>
            <a:r>
              <a:rPr lang="en-US" smtClean="0"/>
              <a:t>Immunizations</a:t>
            </a:r>
          </a:p>
          <a:p>
            <a:pPr lvl="1"/>
            <a:r>
              <a:rPr lang="en-US" smtClean="0"/>
              <a:t>Developmental assessments</a:t>
            </a:r>
            <a:endParaRPr lang="en-US" dirty="0" smtClean="0"/>
          </a:p>
        </p:txBody>
      </p:sp>
      <p:sp>
        <p:nvSpPr>
          <p:cNvPr id="52229" name="TextBox 4"/>
          <p:cNvSpPr txBox="1">
            <a:spLocks noChangeArrowheads="1"/>
          </p:cNvSpPr>
          <p:nvPr/>
        </p:nvSpPr>
        <p:spPr bwMode="auto">
          <a:xfrm>
            <a:off x="381000" y="1143000"/>
            <a:ext cx="8763000" cy="830997"/>
          </a:xfrm>
          <a:prstGeom prst="rect">
            <a:avLst/>
          </a:prstGeom>
          <a:noFill/>
          <a:ln w="9525">
            <a:noFill/>
            <a:miter lim="800000"/>
            <a:headEnd/>
            <a:tailEnd/>
          </a:ln>
        </p:spPr>
        <p:txBody>
          <a:bodyPr>
            <a:spAutoFit/>
          </a:bodyPr>
          <a:lstStyle/>
          <a:p>
            <a:pPr algn="ctr">
              <a:defRPr/>
            </a:pPr>
            <a:r>
              <a:rPr lang="en-US" sz="2400" dirty="0">
                <a:latin typeface="+mj-lt"/>
              </a:rPr>
              <a:t>Teen-tot clinics provide a range of health services, </a:t>
            </a:r>
            <a:endParaRPr lang="en-US" sz="2400" dirty="0" smtClean="0">
              <a:latin typeface="+mj-lt"/>
            </a:endParaRPr>
          </a:p>
          <a:p>
            <a:pPr algn="ctr">
              <a:defRPr/>
            </a:pPr>
            <a:r>
              <a:rPr lang="en-US" sz="2400" dirty="0" smtClean="0">
                <a:latin typeface="+mj-lt"/>
              </a:rPr>
              <a:t>including </a:t>
            </a:r>
            <a:r>
              <a:rPr lang="en-US" sz="2400" dirty="0">
                <a:latin typeface="+mj-lt"/>
              </a:rPr>
              <a:t>but not limited </a:t>
            </a:r>
            <a:r>
              <a:rPr lang="en-US" sz="2400" dirty="0" smtClean="0">
                <a:latin typeface="+mj-lt"/>
              </a:rPr>
              <a:t>to:</a:t>
            </a:r>
            <a:endParaRPr lang="en-US" sz="2400" dirty="0">
              <a:latin typeface="+mj-lt"/>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Title 4"/>
          <p:cNvSpPr>
            <a:spLocks noGrp="1"/>
          </p:cNvSpPr>
          <p:nvPr>
            <p:ph type="title"/>
          </p:nvPr>
        </p:nvSpPr>
        <p:spPr/>
        <p:txBody>
          <a:bodyPr/>
          <a:lstStyle/>
          <a:p>
            <a:r>
              <a:rPr lang="en-US" dirty="0" smtClean="0"/>
              <a:t>Teen-Tot Model</a:t>
            </a:r>
          </a:p>
        </p:txBody>
      </p:sp>
      <p:sp>
        <p:nvSpPr>
          <p:cNvPr id="83970" name="Content Placeholder 5"/>
          <p:cNvSpPr>
            <a:spLocks noGrp="1"/>
          </p:cNvSpPr>
          <p:nvPr>
            <p:ph sz="quarter" idx="10"/>
          </p:nvPr>
        </p:nvSpPr>
        <p:spPr/>
        <p:txBody>
          <a:bodyPr/>
          <a:lstStyle/>
          <a:p>
            <a:endParaRPr lang="en-US" smtClean="0"/>
          </a:p>
          <a:p>
            <a:r>
              <a:rPr lang="en-US" smtClean="0"/>
              <a:t>Hotline for parenting questions</a:t>
            </a:r>
          </a:p>
          <a:p>
            <a:r>
              <a:rPr lang="en-US" smtClean="0"/>
              <a:t>Partnership with schools to help meet educational goals</a:t>
            </a:r>
          </a:p>
          <a:p>
            <a:r>
              <a:rPr lang="en-US" smtClean="0"/>
              <a:t>Parenting classes</a:t>
            </a:r>
          </a:p>
          <a:p>
            <a:r>
              <a:rPr lang="en-US" smtClean="0"/>
              <a:t>Job training</a:t>
            </a:r>
          </a:p>
          <a:p>
            <a:r>
              <a:rPr lang="en-US" smtClean="0"/>
              <a:t>Support groups</a:t>
            </a:r>
          </a:p>
          <a:p>
            <a:r>
              <a:rPr lang="en-US" smtClean="0"/>
              <a:t>Home visits by nurse or social worker</a:t>
            </a:r>
          </a:p>
          <a:p>
            <a:r>
              <a:rPr lang="en-US" smtClean="0"/>
              <a:t>Overall parenting support</a:t>
            </a:r>
          </a:p>
          <a:p>
            <a:r>
              <a:rPr lang="en-US" smtClean="0"/>
              <a:t>Fathers support groups/program</a:t>
            </a:r>
            <a:endParaRPr lang="en-US"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Title 2"/>
          <p:cNvSpPr>
            <a:spLocks noGrp="1"/>
          </p:cNvSpPr>
          <p:nvPr>
            <p:ph type="title"/>
          </p:nvPr>
        </p:nvSpPr>
        <p:spPr/>
        <p:txBody>
          <a:bodyPr/>
          <a:lstStyle/>
          <a:p>
            <a:r>
              <a:rPr lang="en-US" smtClean="0"/>
              <a:t>Setting Up a Teen-Tot Clinic</a:t>
            </a:r>
            <a:endParaRPr lang="en-US" dirty="0" smtClean="0"/>
          </a:p>
        </p:txBody>
      </p:sp>
      <p:sp>
        <p:nvSpPr>
          <p:cNvPr id="55298" name="Content Placeholder 1"/>
          <p:cNvSpPr>
            <a:spLocks noGrp="1"/>
          </p:cNvSpPr>
          <p:nvPr>
            <p:ph sz="half" idx="1"/>
          </p:nvPr>
        </p:nvSpPr>
        <p:spPr/>
        <p:txBody>
          <a:bodyPr/>
          <a:lstStyle/>
          <a:p>
            <a:r>
              <a:rPr lang="en-US" smtClean="0"/>
              <a:t>Provider models</a:t>
            </a:r>
          </a:p>
          <a:p>
            <a:pPr lvl="1"/>
            <a:r>
              <a:rPr lang="en-US" smtClean="0"/>
              <a:t>Single provider sees parent and child</a:t>
            </a:r>
          </a:p>
          <a:p>
            <a:pPr lvl="1"/>
            <a:r>
              <a:rPr lang="en-US" smtClean="0"/>
              <a:t>Pediatric provider partners with adolescent specialist or OB/GYN</a:t>
            </a:r>
            <a:endParaRPr lang="en-US" dirty="0" smtClean="0"/>
          </a:p>
        </p:txBody>
      </p:sp>
      <p:sp>
        <p:nvSpPr>
          <p:cNvPr id="75780" name="Content Placeholder 3"/>
          <p:cNvSpPr>
            <a:spLocks noGrp="1"/>
          </p:cNvSpPr>
          <p:nvPr>
            <p:ph sz="half" idx="2"/>
          </p:nvPr>
        </p:nvSpPr>
        <p:spPr/>
        <p:txBody>
          <a:bodyPr/>
          <a:lstStyle/>
          <a:p>
            <a:r>
              <a:rPr lang="en-US" smtClean="0"/>
              <a:t>Possible sites</a:t>
            </a:r>
          </a:p>
          <a:p>
            <a:pPr lvl="1"/>
            <a:r>
              <a:rPr lang="en-US" smtClean="0"/>
              <a:t>Freestanding clinic</a:t>
            </a:r>
          </a:p>
          <a:p>
            <a:pPr lvl="1"/>
            <a:r>
              <a:rPr lang="en-US" smtClean="0"/>
              <a:t>Integrated within</a:t>
            </a:r>
          </a:p>
          <a:p>
            <a:pPr lvl="2"/>
            <a:r>
              <a:rPr lang="en-US" smtClean="0"/>
              <a:t>Pediatric practice</a:t>
            </a:r>
          </a:p>
          <a:p>
            <a:pPr lvl="2"/>
            <a:r>
              <a:rPr lang="en-US" smtClean="0"/>
              <a:t>School-based health center</a:t>
            </a:r>
          </a:p>
          <a:p>
            <a:pPr lvl="2"/>
            <a:r>
              <a:rPr lang="en-US" smtClean="0"/>
              <a:t>Adolescent clinic</a:t>
            </a:r>
          </a:p>
          <a:p>
            <a:pPr lvl="2"/>
            <a:r>
              <a:rPr lang="en-US" smtClean="0"/>
              <a:t>Family planning clinic</a:t>
            </a:r>
          </a:p>
          <a:p>
            <a:endParaRPr lang="en-US"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rrowheads="1"/>
          </p:cNvSpPr>
          <p:nvPr>
            <p:ph type="title"/>
          </p:nvPr>
        </p:nvSpPr>
        <p:spPr>
          <a:xfrm>
            <a:off x="457200" y="0"/>
            <a:ext cx="8229600" cy="1143000"/>
          </a:xfrm>
        </p:spPr>
        <p:txBody>
          <a:bodyPr/>
          <a:lstStyle/>
          <a:p>
            <a:r>
              <a:rPr lang="en-US" dirty="0" smtClean="0"/>
              <a:t>Case: Kim</a:t>
            </a:r>
          </a:p>
        </p:txBody>
      </p:sp>
      <p:pic>
        <p:nvPicPr>
          <p:cNvPr id="102403" name="Content Placeholder 6" descr="200299267-001.jpg"/>
          <p:cNvPicPr>
            <a:picLocks noGrp="1" noChangeAspect="1"/>
          </p:cNvPicPr>
          <p:nvPr>
            <p:ph sz="half" idx="1"/>
          </p:nvPr>
        </p:nvPicPr>
        <p:blipFill>
          <a:blip r:embed="rId3"/>
          <a:srcRect t="12696" b="12696"/>
          <a:stretch>
            <a:fillRect/>
          </a:stretch>
        </p:blipFill>
        <p:spPr>
          <a:xfrm>
            <a:off x="960078" y="1600201"/>
            <a:ext cx="3535722" cy="3962400"/>
          </a:xfrm>
        </p:spPr>
      </p:pic>
      <p:sp>
        <p:nvSpPr>
          <p:cNvPr id="379907" name="Rectangle 3"/>
          <p:cNvSpPr>
            <a:spLocks noGrp="1" noChangeArrowheads="1"/>
          </p:cNvSpPr>
          <p:nvPr>
            <p:ph type="body" sz="half" idx="2"/>
          </p:nvPr>
        </p:nvSpPr>
        <p:spPr/>
        <p:txBody>
          <a:bodyPr/>
          <a:lstStyle/>
          <a:p>
            <a:r>
              <a:rPr lang="en-US" smtClean="0"/>
              <a:t>Kim tells you her partner is supportive and wants to be involved in the pregnancy and the child’s life.</a:t>
            </a:r>
          </a:p>
          <a:p>
            <a:r>
              <a:rPr lang="en-US" smtClean="0"/>
              <a:t>What services are available for young fathers?</a:t>
            </a:r>
            <a:endParaRPr lang="en-US" dirty="0" smtClean="0"/>
          </a:p>
        </p:txBody>
      </p:sp>
      <p:grpSp>
        <p:nvGrpSpPr>
          <p:cNvPr id="5" name="Group 9"/>
          <p:cNvGrpSpPr/>
          <p:nvPr/>
        </p:nvGrpSpPr>
        <p:grpSpPr>
          <a:xfrm>
            <a:off x="685800" y="6094413"/>
            <a:ext cx="1143000" cy="611187"/>
            <a:chOff x="685800" y="6094413"/>
            <a:chExt cx="1143000" cy="611187"/>
          </a:xfrm>
        </p:grpSpPr>
        <p:pic>
          <p:nvPicPr>
            <p:cNvPr id="6" name="Picture 13" descr="PRH LOGO_CMYK"/>
            <p:cNvPicPr>
              <a:picLocks noChangeAspect="1" noChangeArrowheads="1"/>
            </p:cNvPicPr>
            <p:nvPr userDrawn="1"/>
          </p:nvPicPr>
          <p:blipFill>
            <a:blip r:embed="rId4" cstate="print"/>
            <a:srcRect l="33769" t="21548" r="30827" b="60190"/>
            <a:stretch>
              <a:fillRect/>
            </a:stretch>
          </p:blipFill>
          <p:spPr bwMode="auto">
            <a:xfrm>
              <a:off x="685800" y="6094413"/>
              <a:ext cx="914400" cy="611187"/>
            </a:xfrm>
            <a:prstGeom prst="rect">
              <a:avLst/>
            </a:prstGeom>
            <a:noFill/>
            <a:ln w="9525">
              <a:noFill/>
              <a:miter lim="800000"/>
              <a:headEnd/>
              <a:tailEnd/>
            </a:ln>
          </p:spPr>
        </p:pic>
        <p:sp>
          <p:nvSpPr>
            <p:cNvPr id="7" name="Text Box 15"/>
            <p:cNvSpPr txBox="1">
              <a:spLocks noChangeArrowheads="1"/>
            </p:cNvSpPr>
            <p:nvPr userDrawn="1"/>
          </p:nvSpPr>
          <p:spPr bwMode="auto">
            <a:xfrm>
              <a:off x="1600200" y="6096000"/>
              <a:ext cx="228600" cy="76200"/>
            </a:xfrm>
            <a:prstGeom prst="rect">
              <a:avLst/>
            </a:prstGeom>
            <a:noFill/>
            <a:ln w="9525">
              <a:noFill/>
              <a:miter lim="800000"/>
              <a:headEnd/>
              <a:tailEnd/>
            </a:ln>
          </p:spPr>
          <p:txBody>
            <a:bodyPr lIns="0" tIns="0" rIns="0" bIns="0">
              <a:spAutoFit/>
            </a:bodyPr>
            <a:lstStyle/>
            <a:p>
              <a:r>
                <a:rPr lang="en-US" sz="500" dirty="0">
                  <a:solidFill>
                    <a:srgbClr val="196AB0"/>
                  </a:solidFill>
                  <a:latin typeface="Adobe Garamond Pro" pitchFamily="32" charset="0"/>
                  <a:sym typeface="Symbol" pitchFamily="32" charset="2"/>
                </a:rPr>
                <a:t></a:t>
              </a:r>
              <a:endParaRPr lang="en-US" sz="500" dirty="0">
                <a:solidFill>
                  <a:srgbClr val="196AB0"/>
                </a:solidFill>
                <a:latin typeface="Adobe Garamond Pro" pitchFamily="32" charset="0"/>
              </a:endParaRPr>
            </a:p>
          </p:txBody>
        </p:sp>
      </p:grpSp>
      <p:sp>
        <p:nvSpPr>
          <p:cNvPr id="9" name="Line 12"/>
          <p:cNvSpPr>
            <a:spLocks noChangeShapeType="1"/>
          </p:cNvSpPr>
          <p:nvPr/>
        </p:nvSpPr>
        <p:spPr bwMode="auto">
          <a:xfrm>
            <a:off x="685800" y="5943600"/>
            <a:ext cx="7772400" cy="0"/>
          </a:xfrm>
          <a:prstGeom prst="line">
            <a:avLst/>
          </a:prstGeom>
          <a:noFill/>
          <a:ln w="9525">
            <a:solidFill>
              <a:srgbClr val="EEA33C"/>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Title 1"/>
          <p:cNvSpPr>
            <a:spLocks noGrp="1"/>
          </p:cNvSpPr>
          <p:nvPr>
            <p:ph type="title"/>
          </p:nvPr>
        </p:nvSpPr>
        <p:spPr/>
        <p:txBody>
          <a:bodyPr/>
          <a:lstStyle/>
          <a:p>
            <a:r>
              <a:rPr lang="en-US" smtClean="0"/>
              <a:t>Young Fathers’ Programs</a:t>
            </a:r>
            <a:endParaRPr lang="en-US" dirty="0" smtClean="0"/>
          </a:p>
        </p:txBody>
      </p:sp>
      <p:sp>
        <p:nvSpPr>
          <p:cNvPr id="5" name="Content Placeholder 4"/>
          <p:cNvSpPr>
            <a:spLocks noGrp="1"/>
          </p:cNvSpPr>
          <p:nvPr>
            <p:ph sz="quarter" idx="10"/>
          </p:nvPr>
        </p:nvSpPr>
        <p:spPr/>
        <p:txBody>
          <a:bodyPr/>
          <a:lstStyle/>
          <a:p>
            <a:endParaRPr lang="en-US" smtClean="0"/>
          </a:p>
          <a:p>
            <a:r>
              <a:rPr lang="en-US" smtClean="0"/>
              <a:t>Resources for young fathers vary</a:t>
            </a:r>
          </a:p>
          <a:p>
            <a:pPr lvl="1"/>
            <a:r>
              <a:rPr lang="en-US" smtClean="0"/>
              <a:t>Support groups</a:t>
            </a:r>
          </a:p>
          <a:p>
            <a:pPr lvl="1"/>
            <a:r>
              <a:rPr lang="en-US" smtClean="0"/>
              <a:t>One-on-one mentoring programs</a:t>
            </a:r>
          </a:p>
          <a:p>
            <a:pPr lvl="1"/>
            <a:r>
              <a:rPr lang="en-US" smtClean="0"/>
              <a:t>Teen-tot clinics open to male and female patients</a:t>
            </a:r>
          </a:p>
          <a:p>
            <a:pPr lvl="1"/>
            <a:r>
              <a:rPr lang="en-US" smtClean="0"/>
              <a:t>Community-based organizations</a:t>
            </a:r>
            <a:endParaRPr lang="en-US" dirty="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Title 2"/>
          <p:cNvSpPr>
            <a:spLocks noGrp="1"/>
          </p:cNvSpPr>
          <p:nvPr>
            <p:ph type="title"/>
          </p:nvPr>
        </p:nvSpPr>
        <p:spPr/>
        <p:txBody>
          <a:bodyPr>
            <a:normAutofit fontScale="90000"/>
          </a:bodyPr>
          <a:lstStyle/>
          <a:p>
            <a:r>
              <a:rPr lang="en-US" smtClean="0"/>
              <a:t>Research on Teen Fatherhood Programs</a:t>
            </a:r>
          </a:p>
        </p:txBody>
      </p:sp>
      <p:sp>
        <p:nvSpPr>
          <p:cNvPr id="56322" name="Content Placeholder 1"/>
          <p:cNvSpPr>
            <a:spLocks noGrp="1"/>
          </p:cNvSpPr>
          <p:nvPr>
            <p:ph sz="quarter" idx="10"/>
          </p:nvPr>
        </p:nvSpPr>
        <p:spPr/>
        <p:txBody>
          <a:bodyPr/>
          <a:lstStyle/>
          <a:p>
            <a:endParaRPr lang="en-US" smtClean="0"/>
          </a:p>
          <a:p>
            <a:r>
              <a:rPr lang="en-US" smtClean="0"/>
              <a:t>2008 review of 18 teen fatherhood programs </a:t>
            </a:r>
          </a:p>
          <a:p>
            <a:pPr lvl="1"/>
            <a:r>
              <a:rPr lang="en-US" smtClean="0"/>
              <a:t>4 that had been “rigorously evaluated” demonstrated effectiveness</a:t>
            </a:r>
          </a:p>
          <a:p>
            <a:pPr lvl="1"/>
            <a:r>
              <a:rPr lang="en-US" smtClean="0"/>
              <a:t>Identified 10 model practices for teen fatherhood programs</a:t>
            </a:r>
            <a:endParaRPr lang="en-US" dirty="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mtClean="0"/>
              <a:t>Promising Practices: </a:t>
            </a:r>
            <a:br>
              <a:rPr lang="en-US" smtClean="0"/>
            </a:br>
            <a:r>
              <a:rPr lang="en-US" smtClean="0"/>
              <a:t>Teen Fatherhood Programs</a:t>
            </a:r>
            <a:endParaRPr lang="en-US" dirty="0"/>
          </a:p>
        </p:txBody>
      </p:sp>
      <p:sp>
        <p:nvSpPr>
          <p:cNvPr id="57347" name="Content Placeholder 1"/>
          <p:cNvSpPr>
            <a:spLocks noGrp="1"/>
          </p:cNvSpPr>
          <p:nvPr>
            <p:ph sz="half" idx="1"/>
          </p:nvPr>
        </p:nvSpPr>
        <p:spPr/>
        <p:txBody>
          <a:bodyPr/>
          <a:lstStyle/>
          <a:p>
            <a:pPr lvl="1"/>
            <a:r>
              <a:rPr lang="en-US" smtClean="0"/>
              <a:t>Partner with community organizations</a:t>
            </a:r>
          </a:p>
          <a:p>
            <a:pPr lvl="1"/>
            <a:r>
              <a:rPr lang="en-US" smtClean="0"/>
              <a:t>Develop one-on-one relationships</a:t>
            </a:r>
          </a:p>
          <a:p>
            <a:pPr lvl="1"/>
            <a:r>
              <a:rPr lang="en-US" smtClean="0"/>
              <a:t>Offer services beyond parenting information</a:t>
            </a:r>
          </a:p>
          <a:p>
            <a:pPr lvl="1"/>
            <a:r>
              <a:rPr lang="en-US" smtClean="0"/>
              <a:t>Use logic model</a:t>
            </a:r>
          </a:p>
          <a:p>
            <a:pPr lvl="1"/>
            <a:r>
              <a:rPr lang="en-US" smtClean="0"/>
              <a:t>Deliver services in engaging ways</a:t>
            </a:r>
            <a:endParaRPr lang="en-US" dirty="0" smtClean="0"/>
          </a:p>
        </p:txBody>
      </p:sp>
      <p:sp>
        <p:nvSpPr>
          <p:cNvPr id="57348" name="Content Placeholder 3"/>
          <p:cNvSpPr>
            <a:spLocks noGrp="1"/>
          </p:cNvSpPr>
          <p:nvPr>
            <p:ph sz="half" idx="2"/>
          </p:nvPr>
        </p:nvSpPr>
        <p:spPr/>
        <p:txBody>
          <a:bodyPr/>
          <a:lstStyle/>
          <a:p>
            <a:pPr lvl="1"/>
            <a:r>
              <a:rPr lang="en-US" smtClean="0"/>
              <a:t>Conduct needs assessments</a:t>
            </a:r>
          </a:p>
          <a:p>
            <a:pPr lvl="1"/>
            <a:r>
              <a:rPr lang="en-US" smtClean="0"/>
              <a:t>Hire quality staff with connections to community</a:t>
            </a:r>
          </a:p>
          <a:p>
            <a:pPr lvl="1"/>
            <a:r>
              <a:rPr lang="en-US" smtClean="0"/>
              <a:t>Appropriate for fathers’ ages and cultures</a:t>
            </a:r>
          </a:p>
          <a:p>
            <a:pPr lvl="1"/>
            <a:r>
              <a:rPr lang="en-US" smtClean="0"/>
              <a:t>Incentives (child care)</a:t>
            </a:r>
          </a:p>
          <a:p>
            <a:pPr lvl="1"/>
            <a:r>
              <a:rPr lang="en-US" smtClean="0"/>
              <a:t>Mentorship</a:t>
            </a:r>
            <a:endParaRPr lang="en-US" dirty="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Title 2"/>
          <p:cNvSpPr>
            <a:spLocks noGrp="1"/>
          </p:cNvSpPr>
          <p:nvPr>
            <p:ph type="title"/>
          </p:nvPr>
        </p:nvSpPr>
        <p:spPr/>
        <p:txBody>
          <a:bodyPr>
            <a:normAutofit fontScale="90000"/>
          </a:bodyPr>
          <a:lstStyle/>
          <a:p>
            <a:r>
              <a:rPr lang="en-US" smtClean="0"/>
              <a:t>Reaching Patients with Teen Parent Support</a:t>
            </a:r>
            <a:endParaRPr lang="en-US" dirty="0" smtClean="0"/>
          </a:p>
        </p:txBody>
      </p:sp>
      <p:sp>
        <p:nvSpPr>
          <p:cNvPr id="58370" name="Content Placeholder 1"/>
          <p:cNvSpPr>
            <a:spLocks noGrp="1"/>
          </p:cNvSpPr>
          <p:nvPr>
            <p:ph sz="quarter" idx="10"/>
          </p:nvPr>
        </p:nvSpPr>
        <p:spPr/>
        <p:txBody>
          <a:bodyPr/>
          <a:lstStyle/>
          <a:p>
            <a:endParaRPr lang="en-US" smtClean="0"/>
          </a:p>
          <a:p>
            <a:r>
              <a:rPr lang="en-US" smtClean="0"/>
              <a:t>Make the schedule/program accessible</a:t>
            </a:r>
          </a:p>
          <a:p>
            <a:pPr lvl="1"/>
            <a:r>
              <a:rPr lang="en-US" smtClean="0"/>
              <a:t>Allow for after-school/weekend appointments</a:t>
            </a:r>
          </a:p>
          <a:p>
            <a:pPr lvl="1"/>
            <a:r>
              <a:rPr lang="en-US" smtClean="0"/>
              <a:t>Set consistent hours</a:t>
            </a:r>
          </a:p>
          <a:p>
            <a:pPr lvl="1"/>
            <a:r>
              <a:rPr lang="en-US" smtClean="0"/>
              <a:t>Setting a weekly time can allow a peer group to meet and support one another</a:t>
            </a:r>
          </a:p>
          <a:p>
            <a:pPr lvl="1"/>
            <a:endParaRPr lang="en-US" smtClean="0"/>
          </a:p>
          <a:p>
            <a:pPr lvl="1"/>
            <a:endParaRPr lang="en-US" dirty="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Title 2"/>
          <p:cNvSpPr>
            <a:spLocks noGrp="1"/>
          </p:cNvSpPr>
          <p:nvPr>
            <p:ph type="title"/>
          </p:nvPr>
        </p:nvSpPr>
        <p:spPr/>
        <p:txBody>
          <a:bodyPr>
            <a:normAutofit fontScale="90000"/>
          </a:bodyPr>
          <a:lstStyle/>
          <a:p>
            <a:r>
              <a:rPr lang="en-US" smtClean="0"/>
              <a:t>Reaching Patients with Teen Parent Support</a:t>
            </a:r>
          </a:p>
        </p:txBody>
      </p:sp>
      <p:sp>
        <p:nvSpPr>
          <p:cNvPr id="91138" name="Content Placeholder 1"/>
          <p:cNvSpPr>
            <a:spLocks noGrp="1"/>
          </p:cNvSpPr>
          <p:nvPr>
            <p:ph sz="quarter" idx="10"/>
          </p:nvPr>
        </p:nvSpPr>
        <p:spPr/>
        <p:txBody>
          <a:bodyPr/>
          <a:lstStyle/>
          <a:p>
            <a:endParaRPr lang="en-US" dirty="0" smtClean="0"/>
          </a:p>
          <a:p>
            <a:r>
              <a:rPr lang="en-US" dirty="0" smtClean="0"/>
              <a:t>Reach out to gather referrals</a:t>
            </a:r>
          </a:p>
          <a:p>
            <a:pPr lvl="1"/>
            <a:r>
              <a:rPr lang="en-US" dirty="0" smtClean="0"/>
              <a:t>Schools, youth centers, religious institutions</a:t>
            </a:r>
          </a:p>
          <a:p>
            <a:pPr lvl="1"/>
            <a:r>
              <a:rPr lang="en-US" dirty="0" smtClean="0"/>
              <a:t>Maternity homes/schools</a:t>
            </a:r>
          </a:p>
          <a:p>
            <a:pPr lvl="1"/>
            <a:r>
              <a:rPr lang="en-US" dirty="0" smtClean="0"/>
              <a:t>Local maternity wards</a:t>
            </a:r>
          </a:p>
          <a:p>
            <a:pPr lvl="1"/>
            <a:r>
              <a:rPr lang="en-US" dirty="0" smtClean="0"/>
              <a:t>Programs for young mothers (e.g., WIC, Nurse Family Partnership)</a:t>
            </a:r>
          </a:p>
          <a:p>
            <a:endParaRPr lang="en-US" dirty="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Title 2"/>
          <p:cNvSpPr>
            <a:spLocks noGrp="1"/>
          </p:cNvSpPr>
          <p:nvPr>
            <p:ph type="title"/>
          </p:nvPr>
        </p:nvSpPr>
        <p:spPr/>
        <p:txBody>
          <a:bodyPr>
            <a:normAutofit fontScale="90000"/>
          </a:bodyPr>
          <a:lstStyle/>
          <a:p>
            <a:r>
              <a:rPr lang="en-US" smtClean="0"/>
              <a:t>Referring Patients for Teen Parent Support</a:t>
            </a:r>
            <a:endParaRPr lang="en-US" dirty="0" smtClean="0"/>
          </a:p>
        </p:txBody>
      </p:sp>
      <p:sp>
        <p:nvSpPr>
          <p:cNvPr id="59394" name="Content Placeholder 1"/>
          <p:cNvSpPr>
            <a:spLocks noGrp="1"/>
          </p:cNvSpPr>
          <p:nvPr>
            <p:ph sz="quarter" idx="10"/>
          </p:nvPr>
        </p:nvSpPr>
        <p:spPr/>
        <p:txBody>
          <a:bodyPr/>
          <a:lstStyle/>
          <a:p>
            <a:endParaRPr lang="en-US" smtClean="0"/>
          </a:p>
          <a:p>
            <a:r>
              <a:rPr lang="en-US" smtClean="0"/>
              <a:t>Joint appointment for adolescent parent and baby</a:t>
            </a:r>
          </a:p>
          <a:p>
            <a:r>
              <a:rPr lang="en-US" smtClean="0"/>
              <a:t>Remind adolescent mothers of programs/services available for partners</a:t>
            </a:r>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Disparities in Teen Pregnancy Rates Persist</a:t>
            </a:r>
            <a:endParaRPr lang="en-US" dirty="0"/>
          </a:p>
        </p:txBody>
      </p:sp>
      <p:pic>
        <p:nvPicPr>
          <p:cNvPr id="4" name="Picture 2" descr="http://www.cdc.gov/nchs/data/databriefs/db136_fig4.png"/>
          <p:cNvPicPr>
            <a:picLocks noChangeAspect="1" noChangeArrowheads="1"/>
          </p:cNvPicPr>
          <p:nvPr/>
        </p:nvPicPr>
        <p:blipFill>
          <a:blip r:embed="rId3"/>
          <a:srcRect/>
          <a:stretch>
            <a:fillRect/>
          </a:stretch>
        </p:blipFill>
        <p:spPr bwMode="auto">
          <a:xfrm>
            <a:off x="457200" y="1295400"/>
            <a:ext cx="8382000" cy="4572000"/>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1026"/>
          <p:cNvSpPr>
            <a:spLocks noGrp="1" noRot="1" noChangeArrowheads="1"/>
          </p:cNvSpPr>
          <p:nvPr>
            <p:ph type="title"/>
          </p:nvPr>
        </p:nvSpPr>
        <p:spPr/>
        <p:txBody>
          <a:bodyPr/>
          <a:lstStyle/>
          <a:p>
            <a:r>
              <a:rPr lang="en-US" smtClean="0"/>
              <a:t>Case: Kim</a:t>
            </a:r>
            <a:endParaRPr lang="en-US" dirty="0" smtClean="0"/>
          </a:p>
        </p:txBody>
      </p:sp>
      <p:pic>
        <p:nvPicPr>
          <p:cNvPr id="109571" name="Content Placeholder 7" descr="200299260-001.jpg"/>
          <p:cNvPicPr>
            <a:picLocks noGrp="1" noChangeAspect="1"/>
          </p:cNvPicPr>
          <p:nvPr>
            <p:ph sz="half" idx="1"/>
          </p:nvPr>
        </p:nvPicPr>
        <p:blipFill>
          <a:blip r:embed="rId3"/>
          <a:srcRect t="12696" b="12696"/>
          <a:stretch>
            <a:fillRect/>
          </a:stretch>
        </p:blipFill>
        <p:spPr>
          <a:xfrm>
            <a:off x="990600" y="1600201"/>
            <a:ext cx="3505200" cy="3928194"/>
          </a:xfrm>
        </p:spPr>
      </p:pic>
      <p:sp>
        <p:nvSpPr>
          <p:cNvPr id="334851" name="Rectangle 1027"/>
          <p:cNvSpPr>
            <a:spLocks noGrp="1" noChangeArrowheads="1"/>
          </p:cNvSpPr>
          <p:nvPr>
            <p:ph type="body" sz="half" idx="2"/>
          </p:nvPr>
        </p:nvSpPr>
        <p:spPr/>
        <p:txBody>
          <a:bodyPr/>
          <a:lstStyle/>
          <a:p>
            <a:r>
              <a:rPr lang="en-US" dirty="0" smtClean="0"/>
              <a:t>While there is no teen-tot clinic at your institution, you do refer Kim to group prenatal care.</a:t>
            </a:r>
          </a:p>
          <a:p>
            <a:r>
              <a:rPr lang="en-US" dirty="0" smtClean="0"/>
              <a:t>Can Kim consent to prenatal care without a parent’s involvement?</a:t>
            </a:r>
          </a:p>
          <a:p>
            <a:r>
              <a:rPr lang="en-US" dirty="0" smtClean="0"/>
              <a:t>As a minor, will she be able </a:t>
            </a:r>
            <a:br>
              <a:rPr lang="en-US" dirty="0" smtClean="0"/>
            </a:br>
            <a:r>
              <a:rPr lang="en-US" dirty="0" smtClean="0"/>
              <a:t>to consent for her child’s health care in the future?</a:t>
            </a:r>
          </a:p>
        </p:txBody>
      </p:sp>
      <p:grpSp>
        <p:nvGrpSpPr>
          <p:cNvPr id="5" name="Group 9"/>
          <p:cNvGrpSpPr/>
          <p:nvPr/>
        </p:nvGrpSpPr>
        <p:grpSpPr>
          <a:xfrm>
            <a:off x="685800" y="6094413"/>
            <a:ext cx="1143000" cy="611187"/>
            <a:chOff x="685800" y="6094413"/>
            <a:chExt cx="1143000" cy="611187"/>
          </a:xfrm>
        </p:grpSpPr>
        <p:pic>
          <p:nvPicPr>
            <p:cNvPr id="6" name="Picture 13" descr="PRH LOGO_CMYK"/>
            <p:cNvPicPr>
              <a:picLocks noChangeAspect="1" noChangeArrowheads="1"/>
            </p:cNvPicPr>
            <p:nvPr userDrawn="1"/>
          </p:nvPicPr>
          <p:blipFill>
            <a:blip r:embed="rId4" cstate="print"/>
            <a:srcRect l="33769" t="21548" r="30827" b="60190"/>
            <a:stretch>
              <a:fillRect/>
            </a:stretch>
          </p:blipFill>
          <p:spPr bwMode="auto">
            <a:xfrm>
              <a:off x="685800" y="6094413"/>
              <a:ext cx="914400" cy="611187"/>
            </a:xfrm>
            <a:prstGeom prst="rect">
              <a:avLst/>
            </a:prstGeom>
            <a:noFill/>
            <a:ln w="9525">
              <a:noFill/>
              <a:miter lim="800000"/>
              <a:headEnd/>
              <a:tailEnd/>
            </a:ln>
          </p:spPr>
        </p:pic>
        <p:sp>
          <p:nvSpPr>
            <p:cNvPr id="7" name="Text Box 15"/>
            <p:cNvSpPr txBox="1">
              <a:spLocks noChangeArrowheads="1"/>
            </p:cNvSpPr>
            <p:nvPr userDrawn="1"/>
          </p:nvSpPr>
          <p:spPr bwMode="auto">
            <a:xfrm>
              <a:off x="1600200" y="6096000"/>
              <a:ext cx="228600" cy="76200"/>
            </a:xfrm>
            <a:prstGeom prst="rect">
              <a:avLst/>
            </a:prstGeom>
            <a:noFill/>
            <a:ln w="9525">
              <a:noFill/>
              <a:miter lim="800000"/>
              <a:headEnd/>
              <a:tailEnd/>
            </a:ln>
          </p:spPr>
          <p:txBody>
            <a:bodyPr lIns="0" tIns="0" rIns="0" bIns="0">
              <a:spAutoFit/>
            </a:bodyPr>
            <a:lstStyle/>
            <a:p>
              <a:r>
                <a:rPr lang="en-US" sz="500" dirty="0">
                  <a:solidFill>
                    <a:srgbClr val="196AB0"/>
                  </a:solidFill>
                  <a:latin typeface="Adobe Garamond Pro" pitchFamily="32" charset="0"/>
                  <a:sym typeface="Symbol" pitchFamily="32" charset="2"/>
                </a:rPr>
                <a:t></a:t>
              </a:r>
              <a:endParaRPr lang="en-US" sz="500" dirty="0">
                <a:solidFill>
                  <a:srgbClr val="196AB0"/>
                </a:solidFill>
                <a:latin typeface="Adobe Garamond Pro" pitchFamily="32" charset="0"/>
              </a:endParaRPr>
            </a:p>
          </p:txBody>
        </p:sp>
      </p:grpSp>
      <p:sp>
        <p:nvSpPr>
          <p:cNvPr id="9" name="Line 12"/>
          <p:cNvSpPr>
            <a:spLocks noChangeShapeType="1"/>
          </p:cNvSpPr>
          <p:nvPr/>
        </p:nvSpPr>
        <p:spPr bwMode="auto">
          <a:xfrm>
            <a:off x="685800" y="5943600"/>
            <a:ext cx="7772400" cy="0"/>
          </a:xfrm>
          <a:prstGeom prst="line">
            <a:avLst/>
          </a:prstGeom>
          <a:noFill/>
          <a:ln w="9525">
            <a:solidFill>
              <a:srgbClr val="EEA33C"/>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Title 4"/>
          <p:cNvSpPr>
            <a:spLocks noGrp="1"/>
          </p:cNvSpPr>
          <p:nvPr>
            <p:ph type="title"/>
          </p:nvPr>
        </p:nvSpPr>
        <p:spPr/>
        <p:txBody>
          <a:bodyPr/>
          <a:lstStyle/>
          <a:p>
            <a:r>
              <a:rPr lang="en-US" smtClean="0"/>
              <a:t>Consent for Prenatal Care</a:t>
            </a:r>
            <a:endParaRPr lang="en-US" dirty="0" smtClean="0"/>
          </a:p>
        </p:txBody>
      </p:sp>
      <p:sp>
        <p:nvSpPr>
          <p:cNvPr id="64514" name="Content Placeholder 5"/>
          <p:cNvSpPr>
            <a:spLocks noGrp="1"/>
          </p:cNvSpPr>
          <p:nvPr>
            <p:ph sz="quarter" idx="10"/>
          </p:nvPr>
        </p:nvSpPr>
        <p:spPr/>
        <p:txBody>
          <a:bodyPr/>
          <a:lstStyle/>
          <a:p>
            <a:endParaRPr lang="en-US" smtClean="0"/>
          </a:p>
          <a:p>
            <a:r>
              <a:rPr lang="en-US" smtClean="0"/>
              <a:t>13 states have no explicit policy on minors’ authority to consent</a:t>
            </a:r>
          </a:p>
          <a:p>
            <a:r>
              <a:rPr lang="en-US" smtClean="0"/>
              <a:t>28 states and DC allow all minors to consent</a:t>
            </a:r>
          </a:p>
          <a:p>
            <a:r>
              <a:rPr lang="en-US" smtClean="0"/>
              <a:t>14 states allow physicians to inform parents of minors seeking prenatal care (not required)</a:t>
            </a:r>
            <a:endParaRPr lang="en-US" dirty="0"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Title 6"/>
          <p:cNvSpPr>
            <a:spLocks noGrp="1"/>
          </p:cNvSpPr>
          <p:nvPr>
            <p:ph type="title"/>
          </p:nvPr>
        </p:nvSpPr>
        <p:spPr/>
        <p:txBody>
          <a:bodyPr>
            <a:normAutofit fontScale="90000"/>
          </a:bodyPr>
          <a:lstStyle/>
          <a:p>
            <a:r>
              <a:rPr lang="en-US" smtClean="0"/>
              <a:t>Can Minors Consent to </a:t>
            </a:r>
            <a:br>
              <a:rPr lang="en-US" smtClean="0"/>
            </a:br>
            <a:r>
              <a:rPr lang="en-US" smtClean="0"/>
              <a:t>Their Children’s Care?</a:t>
            </a:r>
            <a:endParaRPr lang="en-US" dirty="0" smtClean="0"/>
          </a:p>
        </p:txBody>
      </p:sp>
      <p:sp>
        <p:nvSpPr>
          <p:cNvPr id="65538" name="Content Placeholder 7"/>
          <p:cNvSpPr>
            <a:spLocks noGrp="1"/>
          </p:cNvSpPr>
          <p:nvPr>
            <p:ph sz="quarter" idx="10"/>
          </p:nvPr>
        </p:nvSpPr>
        <p:spPr>
          <a:xfrm>
            <a:off x="685800" y="1524000"/>
            <a:ext cx="7772400" cy="4267200"/>
          </a:xfrm>
        </p:spPr>
        <p:txBody>
          <a:bodyPr/>
          <a:lstStyle/>
          <a:p>
            <a:r>
              <a:rPr lang="en-US" dirty="0" smtClean="0"/>
              <a:t>30 states and DC allow minors to consent for their children’s medical care</a:t>
            </a:r>
          </a:p>
          <a:p>
            <a:endParaRPr lang="en-US" dirty="0" smtClean="0"/>
          </a:p>
          <a:p>
            <a:r>
              <a:rPr lang="en-US" dirty="0" smtClean="0"/>
              <a:t>20 states have no explicit policy</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rrowheads="1"/>
          </p:cNvSpPr>
          <p:nvPr>
            <p:ph type="title"/>
          </p:nvPr>
        </p:nvSpPr>
        <p:spPr>
          <a:xfrm>
            <a:off x="457200" y="0"/>
            <a:ext cx="8229600" cy="1143000"/>
          </a:xfrm>
        </p:spPr>
        <p:txBody>
          <a:bodyPr/>
          <a:lstStyle/>
          <a:p>
            <a:r>
              <a:rPr lang="en-US" dirty="0" smtClean="0"/>
              <a:t>Case: Kim</a:t>
            </a:r>
          </a:p>
        </p:txBody>
      </p:sp>
      <p:pic>
        <p:nvPicPr>
          <p:cNvPr id="112643" name="Content Placeholder 6" descr="200299304-001.jpg"/>
          <p:cNvPicPr>
            <a:picLocks noGrp="1" noChangeAspect="1"/>
          </p:cNvPicPr>
          <p:nvPr>
            <p:ph sz="half" idx="1"/>
          </p:nvPr>
        </p:nvPicPr>
        <p:blipFill>
          <a:blip r:embed="rId3"/>
          <a:srcRect t="12696" b="12696"/>
          <a:stretch>
            <a:fillRect/>
          </a:stretch>
        </p:blipFill>
        <p:spPr>
          <a:xfrm>
            <a:off x="914400" y="1600201"/>
            <a:ext cx="3581400" cy="4013590"/>
          </a:xfrm>
        </p:spPr>
      </p:pic>
      <p:sp>
        <p:nvSpPr>
          <p:cNvPr id="386051" name="Rectangle 3"/>
          <p:cNvSpPr>
            <a:spLocks noGrp="1" noChangeArrowheads="1"/>
          </p:cNvSpPr>
          <p:nvPr>
            <p:ph type="body" sz="half" idx="2"/>
          </p:nvPr>
        </p:nvSpPr>
        <p:spPr/>
        <p:txBody>
          <a:bodyPr/>
          <a:lstStyle/>
          <a:p>
            <a:endParaRPr lang="en-US" smtClean="0"/>
          </a:p>
          <a:p>
            <a:r>
              <a:rPr lang="en-US" smtClean="0"/>
              <a:t>Kim has the support of her mother and will live at home after the birth</a:t>
            </a:r>
          </a:p>
          <a:p>
            <a:r>
              <a:rPr lang="en-US" smtClean="0"/>
              <a:t>What if Kim did not have family/partner support?</a:t>
            </a:r>
          </a:p>
          <a:p>
            <a:r>
              <a:rPr lang="en-US" smtClean="0"/>
              <a:t>What public benefits are available?</a:t>
            </a:r>
          </a:p>
          <a:p>
            <a:endParaRPr lang="en-US" dirty="0" smtClean="0"/>
          </a:p>
        </p:txBody>
      </p:sp>
      <p:grpSp>
        <p:nvGrpSpPr>
          <p:cNvPr id="5" name="Group 9"/>
          <p:cNvGrpSpPr/>
          <p:nvPr/>
        </p:nvGrpSpPr>
        <p:grpSpPr>
          <a:xfrm>
            <a:off x="685800" y="6094413"/>
            <a:ext cx="1143000" cy="611187"/>
            <a:chOff x="685800" y="6094413"/>
            <a:chExt cx="1143000" cy="611187"/>
          </a:xfrm>
        </p:grpSpPr>
        <p:pic>
          <p:nvPicPr>
            <p:cNvPr id="6" name="Picture 13" descr="PRH LOGO_CMYK"/>
            <p:cNvPicPr>
              <a:picLocks noChangeAspect="1" noChangeArrowheads="1"/>
            </p:cNvPicPr>
            <p:nvPr userDrawn="1"/>
          </p:nvPicPr>
          <p:blipFill>
            <a:blip r:embed="rId4" cstate="print"/>
            <a:srcRect l="33769" t="21548" r="30827" b="60190"/>
            <a:stretch>
              <a:fillRect/>
            </a:stretch>
          </p:blipFill>
          <p:spPr bwMode="auto">
            <a:xfrm>
              <a:off x="685800" y="6094413"/>
              <a:ext cx="914400" cy="611187"/>
            </a:xfrm>
            <a:prstGeom prst="rect">
              <a:avLst/>
            </a:prstGeom>
            <a:noFill/>
            <a:ln w="9525">
              <a:noFill/>
              <a:miter lim="800000"/>
              <a:headEnd/>
              <a:tailEnd/>
            </a:ln>
          </p:spPr>
        </p:pic>
        <p:sp>
          <p:nvSpPr>
            <p:cNvPr id="7" name="Text Box 15"/>
            <p:cNvSpPr txBox="1">
              <a:spLocks noChangeArrowheads="1"/>
            </p:cNvSpPr>
            <p:nvPr userDrawn="1"/>
          </p:nvSpPr>
          <p:spPr bwMode="auto">
            <a:xfrm>
              <a:off x="1600200" y="6096000"/>
              <a:ext cx="228600" cy="76200"/>
            </a:xfrm>
            <a:prstGeom prst="rect">
              <a:avLst/>
            </a:prstGeom>
            <a:noFill/>
            <a:ln w="9525">
              <a:noFill/>
              <a:miter lim="800000"/>
              <a:headEnd/>
              <a:tailEnd/>
            </a:ln>
          </p:spPr>
          <p:txBody>
            <a:bodyPr lIns="0" tIns="0" rIns="0" bIns="0">
              <a:spAutoFit/>
            </a:bodyPr>
            <a:lstStyle/>
            <a:p>
              <a:r>
                <a:rPr lang="en-US" sz="500" dirty="0">
                  <a:solidFill>
                    <a:srgbClr val="196AB0"/>
                  </a:solidFill>
                  <a:latin typeface="Adobe Garamond Pro" pitchFamily="32" charset="0"/>
                  <a:sym typeface="Symbol" pitchFamily="32" charset="2"/>
                </a:rPr>
                <a:t></a:t>
              </a:r>
              <a:endParaRPr lang="en-US" sz="500" dirty="0">
                <a:solidFill>
                  <a:srgbClr val="196AB0"/>
                </a:solidFill>
                <a:latin typeface="Adobe Garamond Pro" pitchFamily="32" charset="0"/>
              </a:endParaRPr>
            </a:p>
          </p:txBody>
        </p:sp>
      </p:grpSp>
      <p:sp>
        <p:nvSpPr>
          <p:cNvPr id="9" name="Line 12"/>
          <p:cNvSpPr>
            <a:spLocks noChangeShapeType="1"/>
          </p:cNvSpPr>
          <p:nvPr/>
        </p:nvSpPr>
        <p:spPr bwMode="auto">
          <a:xfrm>
            <a:off x="685800" y="5943600"/>
            <a:ext cx="7772400" cy="0"/>
          </a:xfrm>
          <a:prstGeom prst="line">
            <a:avLst/>
          </a:prstGeom>
          <a:noFill/>
          <a:ln w="9525">
            <a:solidFill>
              <a:srgbClr val="EEA33C"/>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Title 4"/>
          <p:cNvSpPr>
            <a:spLocks noGrp="1"/>
          </p:cNvSpPr>
          <p:nvPr>
            <p:ph type="title"/>
          </p:nvPr>
        </p:nvSpPr>
        <p:spPr/>
        <p:txBody>
          <a:bodyPr/>
          <a:lstStyle/>
          <a:p>
            <a:r>
              <a:rPr lang="en-US" smtClean="0"/>
              <a:t>Programs and Benefits</a:t>
            </a:r>
            <a:endParaRPr lang="en-US" dirty="0" smtClean="0"/>
          </a:p>
        </p:txBody>
      </p:sp>
      <p:sp>
        <p:nvSpPr>
          <p:cNvPr id="6" name="Content Placeholder 5"/>
          <p:cNvSpPr>
            <a:spLocks noGrp="1"/>
          </p:cNvSpPr>
          <p:nvPr>
            <p:ph sz="quarter" idx="10"/>
          </p:nvPr>
        </p:nvSpPr>
        <p:spPr/>
        <p:txBody>
          <a:bodyPr/>
          <a:lstStyle/>
          <a:p>
            <a:endParaRPr lang="en-US" dirty="0" smtClean="0"/>
          </a:p>
          <a:p>
            <a:r>
              <a:rPr lang="en-US" dirty="0" smtClean="0"/>
              <a:t>Women, Infants, and Children (WIC) programs</a:t>
            </a:r>
          </a:p>
          <a:p>
            <a:pPr lvl="1"/>
            <a:r>
              <a:rPr lang="en-US" dirty="0" smtClean="0"/>
              <a:t>Nutrition and breastfeeding support</a:t>
            </a:r>
          </a:p>
          <a:p>
            <a:r>
              <a:rPr lang="en-US" dirty="0" smtClean="0"/>
              <a:t>Medicaid/Child Health Plus</a:t>
            </a:r>
          </a:p>
          <a:p>
            <a:r>
              <a:rPr lang="en-US" dirty="0" smtClean="0"/>
              <a:t>Community-based organizations</a:t>
            </a:r>
          </a:p>
          <a:p>
            <a:pPr lvl="1"/>
            <a:r>
              <a:rPr lang="en-US" dirty="0" smtClean="0"/>
              <a:t>Parenting education</a:t>
            </a:r>
          </a:p>
          <a:p>
            <a:pPr lvl="1"/>
            <a:r>
              <a:rPr lang="en-US" dirty="0" smtClean="0"/>
              <a:t>Support groups</a:t>
            </a:r>
          </a:p>
          <a:p>
            <a:pPr lvl="1"/>
            <a:r>
              <a:rPr lang="en-US" dirty="0" smtClean="0"/>
              <a:t>Housing assistance/shelter</a:t>
            </a:r>
          </a:p>
          <a:p>
            <a:pPr lvl="1"/>
            <a:r>
              <a:rPr lang="en-US" dirty="0" smtClean="0"/>
              <a:t>Counseling</a:t>
            </a:r>
          </a:p>
          <a:p>
            <a:endParaRPr lang="en-US" dirty="0"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2"/>
          <p:cNvSpPr>
            <a:spLocks noGrp="1" noRot="1" noChangeArrowheads="1"/>
          </p:cNvSpPr>
          <p:nvPr>
            <p:ph type="title"/>
          </p:nvPr>
        </p:nvSpPr>
        <p:spPr>
          <a:xfrm>
            <a:off x="457200" y="0"/>
            <a:ext cx="8229600" cy="1143000"/>
          </a:xfrm>
        </p:spPr>
        <p:txBody>
          <a:bodyPr/>
          <a:lstStyle/>
          <a:p>
            <a:r>
              <a:rPr lang="en-US" dirty="0" smtClean="0"/>
              <a:t>Case: Kim </a:t>
            </a:r>
          </a:p>
        </p:txBody>
      </p:sp>
      <p:sp>
        <p:nvSpPr>
          <p:cNvPr id="114690" name="Rectangle 3"/>
          <p:cNvSpPr>
            <a:spLocks noGrp="1" noChangeArrowheads="1"/>
          </p:cNvSpPr>
          <p:nvPr>
            <p:ph sz="half" idx="1"/>
          </p:nvPr>
        </p:nvSpPr>
        <p:spPr>
          <a:xfrm>
            <a:off x="4724400" y="1600200"/>
            <a:ext cx="4038600" cy="4525963"/>
          </a:xfrm>
        </p:spPr>
        <p:txBody>
          <a:bodyPr/>
          <a:lstStyle/>
          <a:p>
            <a:endParaRPr lang="en-US" dirty="0" smtClean="0"/>
          </a:p>
          <a:p>
            <a:r>
              <a:rPr lang="en-US" dirty="0" smtClean="0"/>
              <a:t>Kim plans to follow up with group prenatal care and attend a parenting class with her partner</a:t>
            </a:r>
          </a:p>
        </p:txBody>
      </p:sp>
      <p:pic>
        <p:nvPicPr>
          <p:cNvPr id="114692" name="Picture 5" descr="200299257-001.jpg"/>
          <p:cNvPicPr>
            <a:picLocks noChangeAspect="1"/>
          </p:cNvPicPr>
          <p:nvPr/>
        </p:nvPicPr>
        <p:blipFill>
          <a:blip r:embed="rId3"/>
          <a:srcRect/>
          <a:stretch>
            <a:fillRect/>
          </a:stretch>
        </p:blipFill>
        <p:spPr bwMode="auto">
          <a:xfrm>
            <a:off x="1066800" y="1618593"/>
            <a:ext cx="2895600" cy="3993931"/>
          </a:xfrm>
          <a:prstGeom prst="rect">
            <a:avLst/>
          </a:prstGeom>
          <a:noFill/>
          <a:ln w="9525">
            <a:noFill/>
            <a:miter lim="800000"/>
            <a:headEnd/>
            <a:tailEnd/>
          </a:ln>
        </p:spPr>
      </p:pic>
      <p:grpSp>
        <p:nvGrpSpPr>
          <p:cNvPr id="5" name="Group 9"/>
          <p:cNvGrpSpPr/>
          <p:nvPr/>
        </p:nvGrpSpPr>
        <p:grpSpPr>
          <a:xfrm>
            <a:off x="685800" y="6094413"/>
            <a:ext cx="1143000" cy="611187"/>
            <a:chOff x="685800" y="6094413"/>
            <a:chExt cx="1143000" cy="611187"/>
          </a:xfrm>
        </p:grpSpPr>
        <p:pic>
          <p:nvPicPr>
            <p:cNvPr id="6" name="Picture 13" descr="PRH LOGO_CMYK"/>
            <p:cNvPicPr>
              <a:picLocks noChangeAspect="1" noChangeArrowheads="1"/>
            </p:cNvPicPr>
            <p:nvPr userDrawn="1"/>
          </p:nvPicPr>
          <p:blipFill>
            <a:blip r:embed="rId4" cstate="print"/>
            <a:srcRect l="33769" t="21548" r="30827" b="60190"/>
            <a:stretch>
              <a:fillRect/>
            </a:stretch>
          </p:blipFill>
          <p:spPr bwMode="auto">
            <a:xfrm>
              <a:off x="685800" y="6094413"/>
              <a:ext cx="914400" cy="611187"/>
            </a:xfrm>
            <a:prstGeom prst="rect">
              <a:avLst/>
            </a:prstGeom>
            <a:noFill/>
            <a:ln w="9525">
              <a:noFill/>
              <a:miter lim="800000"/>
              <a:headEnd/>
              <a:tailEnd/>
            </a:ln>
          </p:spPr>
        </p:pic>
        <p:sp>
          <p:nvSpPr>
            <p:cNvPr id="7" name="Text Box 15"/>
            <p:cNvSpPr txBox="1">
              <a:spLocks noChangeArrowheads="1"/>
            </p:cNvSpPr>
            <p:nvPr userDrawn="1"/>
          </p:nvSpPr>
          <p:spPr bwMode="auto">
            <a:xfrm>
              <a:off x="1600200" y="6096000"/>
              <a:ext cx="228600" cy="76200"/>
            </a:xfrm>
            <a:prstGeom prst="rect">
              <a:avLst/>
            </a:prstGeom>
            <a:noFill/>
            <a:ln w="9525">
              <a:noFill/>
              <a:miter lim="800000"/>
              <a:headEnd/>
              <a:tailEnd/>
            </a:ln>
          </p:spPr>
          <p:txBody>
            <a:bodyPr lIns="0" tIns="0" rIns="0" bIns="0">
              <a:spAutoFit/>
            </a:bodyPr>
            <a:lstStyle/>
            <a:p>
              <a:r>
                <a:rPr lang="en-US" sz="500" dirty="0">
                  <a:solidFill>
                    <a:srgbClr val="196AB0"/>
                  </a:solidFill>
                  <a:latin typeface="Adobe Garamond Pro" pitchFamily="32" charset="0"/>
                  <a:sym typeface="Symbol" pitchFamily="32" charset="2"/>
                </a:rPr>
                <a:t></a:t>
              </a:r>
              <a:endParaRPr lang="en-US" sz="500" dirty="0">
                <a:solidFill>
                  <a:srgbClr val="196AB0"/>
                </a:solidFill>
                <a:latin typeface="Adobe Garamond Pro" pitchFamily="32" charset="0"/>
              </a:endParaRPr>
            </a:p>
          </p:txBody>
        </p:sp>
      </p:grpSp>
      <p:sp>
        <p:nvSpPr>
          <p:cNvPr id="9" name="Line 12"/>
          <p:cNvSpPr>
            <a:spLocks noChangeShapeType="1"/>
          </p:cNvSpPr>
          <p:nvPr/>
        </p:nvSpPr>
        <p:spPr bwMode="auto">
          <a:xfrm>
            <a:off x="685800" y="5943600"/>
            <a:ext cx="7772400" cy="0"/>
          </a:xfrm>
          <a:prstGeom prst="line">
            <a:avLst/>
          </a:prstGeom>
          <a:noFill/>
          <a:ln w="9525">
            <a:solidFill>
              <a:srgbClr val="EEA33C"/>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Title 2"/>
          <p:cNvSpPr>
            <a:spLocks noGrp="1"/>
          </p:cNvSpPr>
          <p:nvPr>
            <p:ph type="title"/>
          </p:nvPr>
        </p:nvSpPr>
        <p:spPr/>
        <p:txBody>
          <a:bodyPr/>
          <a:lstStyle/>
          <a:p>
            <a:r>
              <a:rPr lang="en-US" smtClean="0"/>
              <a:t>Summary</a:t>
            </a:r>
          </a:p>
        </p:txBody>
      </p:sp>
      <p:sp>
        <p:nvSpPr>
          <p:cNvPr id="2" name="Content Placeholder 1"/>
          <p:cNvSpPr>
            <a:spLocks noGrp="1"/>
          </p:cNvSpPr>
          <p:nvPr>
            <p:ph sz="quarter" idx="10"/>
          </p:nvPr>
        </p:nvSpPr>
        <p:spPr/>
        <p:txBody>
          <a:bodyPr/>
          <a:lstStyle/>
          <a:p>
            <a:r>
              <a:rPr lang="en-US" smtClean="0"/>
              <a:t>Provide unbiased counseling</a:t>
            </a:r>
          </a:p>
          <a:p>
            <a:r>
              <a:rPr lang="en-US" smtClean="0"/>
              <a:t>Support adolescents’ decisions</a:t>
            </a:r>
          </a:p>
          <a:p>
            <a:r>
              <a:rPr lang="en-US" smtClean="0"/>
              <a:t>Consider practice models to support pregnant and parenting teens and their children</a:t>
            </a:r>
          </a:p>
          <a:p>
            <a:r>
              <a:rPr lang="en-US" smtClean="0"/>
              <a:t>Know local resources for pregnant and parenting adolescents </a:t>
            </a:r>
            <a:endParaRPr lang="en-US" dirty="0"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Title 4"/>
          <p:cNvSpPr>
            <a:spLocks noGrp="1"/>
          </p:cNvSpPr>
          <p:nvPr>
            <p:ph type="title"/>
          </p:nvPr>
        </p:nvSpPr>
        <p:spPr/>
        <p:txBody>
          <a:bodyPr/>
          <a:lstStyle/>
          <a:p>
            <a:r>
              <a:rPr lang="en-US" smtClean="0"/>
              <a:t>Teen Parenting Resources</a:t>
            </a:r>
            <a:endParaRPr lang="en-US" dirty="0" smtClean="0"/>
          </a:p>
        </p:txBody>
      </p:sp>
      <p:sp>
        <p:nvSpPr>
          <p:cNvPr id="99330" name="Content Placeholder 5"/>
          <p:cNvSpPr>
            <a:spLocks noGrp="1"/>
          </p:cNvSpPr>
          <p:nvPr>
            <p:ph sz="quarter" idx="10"/>
          </p:nvPr>
        </p:nvSpPr>
        <p:spPr>
          <a:xfrm>
            <a:off x="685800" y="1219200"/>
            <a:ext cx="7772400" cy="4267200"/>
          </a:xfrm>
        </p:spPr>
        <p:txBody>
          <a:bodyPr/>
          <a:lstStyle/>
          <a:p>
            <a:r>
              <a:rPr lang="en-US" sz="1800" dirty="0" smtClean="0"/>
              <a:t>Teen Parent Support Programs</a:t>
            </a:r>
          </a:p>
          <a:p>
            <a:pPr lvl="1"/>
            <a:r>
              <a:rPr lang="en-US" sz="1800" dirty="0" smtClean="0"/>
              <a:t>Milwaukee Adolescent Health Program </a:t>
            </a:r>
            <a:r>
              <a:rPr lang="en-US" sz="1800" dirty="0" smtClean="0">
                <a:hlinkClick r:id="rId3"/>
              </a:rPr>
              <a:t>www1.mcw.edu/mahp.htm</a:t>
            </a:r>
            <a:endParaRPr lang="en-US" sz="1800" dirty="0" smtClean="0"/>
          </a:p>
          <a:p>
            <a:pPr lvl="1"/>
            <a:r>
              <a:rPr lang="en-US" sz="1800" dirty="0" smtClean="0"/>
              <a:t>Children’s Hospital of Boston Young Parents Program (YPP) </a:t>
            </a:r>
            <a:r>
              <a:rPr lang="en-US" sz="1800" dirty="0" smtClean="0">
                <a:hlinkClick r:id="rId4"/>
              </a:rPr>
              <a:t>www.childrenshospital.org/centers-and-services/childrens-hospital-primary-care-center-chpcc-program/other-services/young-parents-program </a:t>
            </a:r>
            <a:endParaRPr lang="en-US" sz="1800" dirty="0" smtClean="0"/>
          </a:p>
          <a:p>
            <a:pPr lvl="1"/>
            <a:r>
              <a:rPr lang="en-US" sz="1800" dirty="0" smtClean="0"/>
              <a:t>National Children’s Medical Center Healthy Generations Program </a:t>
            </a:r>
            <a:r>
              <a:rPr lang="en-US" sz="1800" dirty="0" smtClean="0">
                <a:hlinkClick r:id="rId5"/>
              </a:rPr>
              <a:t>childrensnational.org/primary-care/wellness-resources/healthy-generations-program</a:t>
            </a:r>
            <a:r>
              <a:rPr lang="en-US" sz="1800" dirty="0" smtClean="0"/>
              <a:t> </a:t>
            </a:r>
          </a:p>
          <a:p>
            <a:r>
              <a:rPr lang="en-US" sz="1800" dirty="0" smtClean="0"/>
              <a:t>Adolescent Pregnancy and Parenting Resources</a:t>
            </a:r>
          </a:p>
          <a:p>
            <a:pPr lvl="1"/>
            <a:r>
              <a:rPr lang="en-US" sz="1800" dirty="0" smtClean="0"/>
              <a:t>Healthy Teen Network (formerly National Organization on Adolescent Pregnancy, Parenting, and Prevention-NOAPP) </a:t>
            </a:r>
            <a:r>
              <a:rPr lang="en-US" sz="1800" dirty="0" smtClean="0">
                <a:hlinkClick r:id="rId6"/>
              </a:rPr>
              <a:t>www.healthyteennetwork.org</a:t>
            </a:r>
            <a:endParaRPr lang="en-US" sz="1800" dirty="0" smtClean="0"/>
          </a:p>
          <a:p>
            <a:pPr lvl="1"/>
            <a:r>
              <a:rPr lang="en-US" sz="1800" dirty="0" smtClean="0">
                <a:hlinkClick r:id="rId7"/>
              </a:rPr>
              <a:t>www.thepushback.org</a:t>
            </a:r>
            <a:r>
              <a:rPr lang="en-US" sz="1800" dirty="0" smtClean="0"/>
              <a:t> (pushing back against stigma and stereotypes about young parenthood)</a:t>
            </a:r>
            <a:endParaRPr lang="en-US" sz="1800" dirty="0"/>
          </a:p>
        </p:txBody>
      </p:sp>
    </p:spTree>
    <p:extLst>
      <p:ext uri="{BB962C8B-B14F-4D97-AF65-F5344CB8AC3E}">
        <p14:creationId xmlns:p14="http://schemas.microsoft.com/office/powerpoint/2010/main" val="231032733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Title 4"/>
          <p:cNvSpPr>
            <a:spLocks noGrp="1"/>
          </p:cNvSpPr>
          <p:nvPr>
            <p:ph type="title"/>
          </p:nvPr>
        </p:nvSpPr>
        <p:spPr/>
        <p:txBody>
          <a:bodyPr/>
          <a:lstStyle/>
          <a:p>
            <a:r>
              <a:rPr lang="en-US" smtClean="0"/>
              <a:t>Teen Parenting Resources</a:t>
            </a:r>
            <a:endParaRPr lang="en-US" dirty="0" smtClean="0"/>
          </a:p>
        </p:txBody>
      </p:sp>
      <p:sp>
        <p:nvSpPr>
          <p:cNvPr id="2" name="Content Placeholder 1"/>
          <p:cNvSpPr>
            <a:spLocks noGrp="1"/>
          </p:cNvSpPr>
          <p:nvPr>
            <p:ph sz="quarter" idx="10"/>
          </p:nvPr>
        </p:nvSpPr>
        <p:spPr/>
        <p:txBody>
          <a:bodyPr/>
          <a:lstStyle/>
          <a:p>
            <a:r>
              <a:rPr lang="en-US" sz="2000" dirty="0" smtClean="0">
                <a:hlinkClick r:id="rId3"/>
              </a:rPr>
              <a:t>www.girl-mom.com</a:t>
            </a:r>
            <a:r>
              <a:rPr lang="en-US" sz="2000" dirty="0" smtClean="0"/>
              <a:t> Community </a:t>
            </a:r>
            <a:r>
              <a:rPr lang="en-US" sz="2000" dirty="0"/>
              <a:t>Advocacy and Support </a:t>
            </a:r>
            <a:r>
              <a:rPr lang="en-US" sz="2000" dirty="0" smtClean="0"/>
              <a:t>by </a:t>
            </a:r>
            <a:r>
              <a:rPr lang="en-US" sz="2000" dirty="0"/>
              <a:t>and for Young Mothers</a:t>
            </a:r>
          </a:p>
          <a:p>
            <a:r>
              <a:rPr lang="en-US" sz="2000" dirty="0" smtClean="0">
                <a:hlinkClick r:id="rId4"/>
              </a:rPr>
              <a:t>www.center-school.org/education/ppt/pptfather.htm</a:t>
            </a:r>
            <a:r>
              <a:rPr lang="en-US" sz="2000" dirty="0" smtClean="0"/>
              <a:t> Resource </a:t>
            </a:r>
            <a:r>
              <a:rPr lang="en-US" sz="2000" dirty="0"/>
              <a:t>Guide of Best Practices for Pregnant and Parenting Teen Programs: Teen Father Services</a:t>
            </a:r>
          </a:p>
          <a:p>
            <a:r>
              <a:rPr lang="en-US" sz="2000" dirty="0" smtClean="0">
                <a:hlinkClick r:id="rId5"/>
              </a:rPr>
              <a:t>www.fathersandfamilies.com</a:t>
            </a:r>
            <a:r>
              <a:rPr lang="en-US" sz="2000" dirty="0" smtClean="0"/>
              <a:t> Center for Fathers </a:t>
            </a:r>
            <a:r>
              <a:rPr lang="en-US" sz="2000" dirty="0"/>
              <a:t>and </a:t>
            </a:r>
            <a:r>
              <a:rPr lang="en-US" sz="2000" dirty="0" smtClean="0"/>
              <a:t>Families</a:t>
            </a:r>
          </a:p>
          <a:p>
            <a:r>
              <a:rPr lang="en-US" sz="2000" dirty="0" smtClean="0">
                <a:hlinkClick r:id="rId6"/>
              </a:rPr>
              <a:t>www.cffpp.org</a:t>
            </a:r>
            <a:r>
              <a:rPr lang="en-US" sz="2000" dirty="0" smtClean="0"/>
              <a:t> Center </a:t>
            </a:r>
            <a:r>
              <a:rPr lang="en-US" sz="2000" dirty="0"/>
              <a:t>for Family Policy and </a:t>
            </a:r>
            <a:r>
              <a:rPr lang="en-US" sz="2000" dirty="0" smtClean="0"/>
              <a:t>Practice</a:t>
            </a:r>
            <a:endParaRPr lang="en-US" sz="2000" dirty="0"/>
          </a:p>
          <a:p>
            <a:r>
              <a:rPr lang="en-US" sz="2000" dirty="0" smtClean="0">
                <a:hlinkClick r:id="rId7"/>
              </a:rPr>
              <a:t>www.acf.hhs.gov</a:t>
            </a:r>
            <a:r>
              <a:rPr lang="en-US" sz="2000" dirty="0" smtClean="0"/>
              <a:t> US </a:t>
            </a:r>
            <a:r>
              <a:rPr lang="en-US" sz="2000" dirty="0"/>
              <a:t>Department of Health and Human Services, Administration of Children and </a:t>
            </a:r>
            <a:r>
              <a:rPr lang="en-US" sz="2000" dirty="0" smtClean="0"/>
              <a:t>Families</a:t>
            </a:r>
          </a:p>
          <a:p>
            <a:r>
              <a:rPr lang="en-US" sz="2000" dirty="0" smtClean="0">
                <a:hlinkClick r:id="rId8"/>
              </a:rPr>
              <a:t>strongfamiliesmovement.org/young-parents</a:t>
            </a:r>
            <a:r>
              <a:rPr lang="en-US" sz="2000" dirty="0" smtClean="0"/>
              <a:t> </a:t>
            </a:r>
            <a:endParaRPr lang="en-US" sz="2000"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2"/>
          <p:cNvSpPr>
            <a:spLocks noGrp="1" noRot="1" noChangeArrowheads="1"/>
          </p:cNvSpPr>
          <p:nvPr>
            <p:ph type="title"/>
          </p:nvPr>
        </p:nvSpPr>
        <p:spPr/>
        <p:txBody>
          <a:bodyPr>
            <a:normAutofit fontScale="90000"/>
          </a:bodyPr>
          <a:lstStyle/>
          <a:p>
            <a:pPr eaLnBrk="1" hangingPunct="1"/>
            <a:r>
              <a:rPr lang="en-US" dirty="0" smtClean="0"/>
              <a:t>Provider Resources and Organizational Partners</a:t>
            </a:r>
          </a:p>
        </p:txBody>
      </p:sp>
      <p:sp>
        <p:nvSpPr>
          <p:cNvPr id="86018" name="Rectangle 3"/>
          <p:cNvSpPr>
            <a:spLocks noGrp="1" noChangeArrowheads="1"/>
          </p:cNvSpPr>
          <p:nvPr>
            <p:ph sz="quarter" idx="10"/>
          </p:nvPr>
        </p:nvSpPr>
        <p:spPr/>
        <p:txBody>
          <a:bodyPr/>
          <a:lstStyle/>
          <a:p>
            <a:pPr>
              <a:lnSpc>
                <a:spcPct val="80000"/>
              </a:lnSpc>
            </a:pPr>
            <a:r>
              <a:rPr lang="en-US" sz="2000" dirty="0">
                <a:hlinkClick r:id="rId3"/>
              </a:rPr>
              <a:t>www.advocatesforyouth.org</a:t>
            </a:r>
            <a:r>
              <a:rPr lang="en-US" sz="2000" dirty="0">
                <a:solidFill>
                  <a:schemeClr val="bg1"/>
                </a:solidFill>
              </a:rPr>
              <a:t>—</a:t>
            </a:r>
            <a:r>
              <a:rPr lang="en-US" sz="2000" dirty="0"/>
              <a:t>Advocates for </a:t>
            </a:r>
            <a:r>
              <a:rPr lang="en-US" sz="2000" dirty="0" smtClean="0"/>
              <a:t>Youth</a:t>
            </a:r>
          </a:p>
          <a:p>
            <a:pPr>
              <a:lnSpc>
                <a:spcPct val="80000"/>
              </a:lnSpc>
            </a:pPr>
            <a:endParaRPr lang="en-US" sz="2000" dirty="0"/>
          </a:p>
          <a:p>
            <a:pPr>
              <a:lnSpc>
                <a:spcPct val="80000"/>
              </a:lnSpc>
            </a:pPr>
            <a:r>
              <a:rPr lang="en-US" sz="2000" dirty="0" smtClean="0">
                <a:solidFill>
                  <a:schemeClr val="hlink"/>
                </a:solidFill>
                <a:hlinkClick r:id="rId4"/>
              </a:rPr>
              <a:t>www.aap.org</a:t>
            </a:r>
            <a:r>
              <a:rPr lang="en-US" sz="2000" dirty="0" smtClean="0">
                <a:solidFill>
                  <a:schemeClr val="bg1"/>
                </a:solidFill>
              </a:rPr>
              <a:t>—</a:t>
            </a:r>
            <a:r>
              <a:rPr lang="en-US" sz="2000" dirty="0" smtClean="0"/>
              <a:t>American </a:t>
            </a:r>
            <a:r>
              <a:rPr lang="en-US" sz="2000" dirty="0"/>
              <a:t>Academy of </a:t>
            </a:r>
            <a:r>
              <a:rPr lang="en-US" sz="2000" dirty="0" smtClean="0"/>
              <a:t>Pediatricians</a:t>
            </a:r>
          </a:p>
          <a:p>
            <a:pPr>
              <a:lnSpc>
                <a:spcPct val="80000"/>
              </a:lnSpc>
            </a:pPr>
            <a:endParaRPr lang="en-US" sz="2000" dirty="0"/>
          </a:p>
          <a:p>
            <a:pPr>
              <a:lnSpc>
                <a:spcPct val="80000"/>
              </a:lnSpc>
            </a:pPr>
            <a:r>
              <a:rPr lang="en-US" sz="2000" dirty="0">
                <a:hlinkClick r:id="rId5"/>
              </a:rPr>
              <a:t>www.aclu.org/reproductive-freedom</a:t>
            </a:r>
            <a:r>
              <a:rPr lang="en-US" sz="2000" dirty="0"/>
              <a:t> </a:t>
            </a:r>
            <a:r>
              <a:rPr lang="en-US" sz="2000" dirty="0">
                <a:solidFill>
                  <a:schemeClr val="bg1"/>
                </a:solidFill>
              </a:rPr>
              <a:t> </a:t>
            </a:r>
            <a:r>
              <a:rPr lang="en-US" sz="2000" dirty="0"/>
              <a:t>American Civil Liberties Union Reproductive Freedom </a:t>
            </a:r>
            <a:r>
              <a:rPr lang="en-US" sz="2000" dirty="0" smtClean="0"/>
              <a:t>Project</a:t>
            </a:r>
          </a:p>
          <a:p>
            <a:pPr>
              <a:lnSpc>
                <a:spcPct val="80000"/>
              </a:lnSpc>
            </a:pPr>
            <a:endParaRPr lang="en-US" sz="2000" dirty="0"/>
          </a:p>
          <a:p>
            <a:pPr>
              <a:lnSpc>
                <a:spcPct val="80000"/>
              </a:lnSpc>
            </a:pPr>
            <a:r>
              <a:rPr lang="en-US" sz="2000" dirty="0">
                <a:hlinkClick r:id="rId6"/>
              </a:rPr>
              <a:t>www.acog.org</a:t>
            </a:r>
            <a:r>
              <a:rPr lang="en-US" sz="2000" dirty="0">
                <a:solidFill>
                  <a:schemeClr val="bg1"/>
                </a:solidFill>
              </a:rPr>
              <a:t>—</a:t>
            </a:r>
            <a:r>
              <a:rPr lang="en-US" sz="2000" dirty="0"/>
              <a:t>American College of Obstetricians and </a:t>
            </a:r>
            <a:r>
              <a:rPr lang="en-US" sz="2000" dirty="0" smtClean="0"/>
              <a:t>Gynecologists</a:t>
            </a:r>
          </a:p>
          <a:p>
            <a:pPr>
              <a:lnSpc>
                <a:spcPct val="80000"/>
              </a:lnSpc>
            </a:pPr>
            <a:endParaRPr lang="en-US" sz="2000" dirty="0"/>
          </a:p>
          <a:p>
            <a:pPr>
              <a:lnSpc>
                <a:spcPct val="80000"/>
              </a:lnSpc>
            </a:pPr>
            <a:r>
              <a:rPr lang="en-US" sz="2000" dirty="0">
                <a:hlinkClick r:id="rId7"/>
              </a:rPr>
              <a:t>www.arhp.org</a:t>
            </a:r>
            <a:r>
              <a:rPr lang="en-US" sz="2000" dirty="0">
                <a:solidFill>
                  <a:schemeClr val="bg1"/>
                </a:solidFill>
              </a:rPr>
              <a:t>—</a:t>
            </a:r>
            <a:r>
              <a:rPr lang="en-US" sz="2000" dirty="0"/>
              <a:t>Association of Reproductive Health </a:t>
            </a:r>
            <a:r>
              <a:rPr lang="en-US" sz="2000" dirty="0" smtClean="0"/>
              <a:t>Professionals</a:t>
            </a:r>
          </a:p>
          <a:p>
            <a:pPr>
              <a:lnSpc>
                <a:spcPct val="80000"/>
              </a:lnSpc>
            </a:pPr>
            <a:endParaRPr lang="en-US" sz="2000" dirty="0"/>
          </a:p>
          <a:p>
            <a:pPr>
              <a:lnSpc>
                <a:spcPct val="80000"/>
              </a:lnSpc>
            </a:pPr>
            <a:r>
              <a:rPr lang="en-US" sz="2000" dirty="0">
                <a:hlinkClick r:id="rId8"/>
              </a:rPr>
              <a:t>www.cahl.org</a:t>
            </a:r>
            <a:r>
              <a:rPr lang="en-US" sz="2000" dirty="0">
                <a:solidFill>
                  <a:schemeClr val="bg1"/>
                </a:solidFill>
              </a:rPr>
              <a:t>—</a:t>
            </a:r>
            <a:r>
              <a:rPr lang="en-US" sz="2000" dirty="0"/>
              <a:t>Center for Adolescent Health and the Law </a:t>
            </a:r>
            <a:endParaRPr lang="en-US" sz="2000" dirty="0" smtClean="0"/>
          </a:p>
          <a:p>
            <a:pPr>
              <a:lnSpc>
                <a:spcPct val="80000"/>
              </a:lnSpc>
            </a:pPr>
            <a:endParaRPr lang="en-US" sz="2000" dirty="0"/>
          </a:p>
          <a:p>
            <a:pPr>
              <a:lnSpc>
                <a:spcPct val="80000"/>
              </a:lnSpc>
            </a:pPr>
            <a:r>
              <a:rPr lang="en-US" sz="2000" dirty="0" smtClean="0">
                <a:hlinkClick r:id="rId9"/>
              </a:rPr>
              <a:t>www.glma.org</a:t>
            </a:r>
            <a:r>
              <a:rPr lang="en-US" sz="2000" dirty="0" smtClean="0"/>
              <a:t>  </a:t>
            </a:r>
            <a:r>
              <a:rPr lang="en-US" sz="2000" dirty="0"/>
              <a:t>Gay and Lesbian Medical </a:t>
            </a:r>
            <a:r>
              <a:rPr lang="en-US" sz="2000" dirty="0" smtClean="0"/>
              <a:t>Association</a:t>
            </a:r>
            <a:endParaRPr lang="en-US" sz="2000" dirty="0"/>
          </a:p>
        </p:txBody>
      </p:sp>
    </p:spTree>
    <p:extLst>
      <p:ext uri="{BB962C8B-B14F-4D97-AF65-F5344CB8AC3E}">
        <p14:creationId xmlns:p14="http://schemas.microsoft.com/office/powerpoint/2010/main" val="14809735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Title 2"/>
          <p:cNvSpPr>
            <a:spLocks noGrp="1"/>
          </p:cNvSpPr>
          <p:nvPr>
            <p:ph type="title"/>
          </p:nvPr>
        </p:nvSpPr>
        <p:spPr/>
        <p:txBody>
          <a:bodyPr/>
          <a:lstStyle/>
          <a:p>
            <a:r>
              <a:rPr lang="en-US" smtClean="0"/>
              <a:t>Prevention Messages</a:t>
            </a:r>
          </a:p>
        </p:txBody>
      </p:sp>
      <p:sp>
        <p:nvSpPr>
          <p:cNvPr id="36866" name="Content Placeholder 1"/>
          <p:cNvSpPr>
            <a:spLocks noGrp="1"/>
          </p:cNvSpPr>
          <p:nvPr>
            <p:ph sz="quarter" idx="10"/>
          </p:nvPr>
        </p:nvSpPr>
        <p:spPr/>
        <p:txBody>
          <a:bodyPr/>
          <a:lstStyle/>
          <a:p>
            <a:endParaRPr lang="en-US" dirty="0" smtClean="0"/>
          </a:p>
          <a:p>
            <a:r>
              <a:rPr lang="en-US" dirty="0" smtClean="0"/>
              <a:t>Use of shame and stigma to discourage sexual activity and teen parenthood</a:t>
            </a:r>
          </a:p>
          <a:p>
            <a:pPr lvl="1"/>
            <a:r>
              <a:rPr lang="en-US" dirty="0" smtClean="0"/>
              <a:t>No evidence to support efficacy of this approach</a:t>
            </a:r>
          </a:p>
          <a:p>
            <a:pPr lvl="1"/>
            <a:r>
              <a:rPr lang="en-US" dirty="0" smtClean="0"/>
              <a:t>Diminishes young parents’ perception of their ability to thrive</a:t>
            </a:r>
          </a:p>
          <a:p>
            <a:pPr lvl="1"/>
            <a:r>
              <a:rPr lang="en-US" dirty="0" smtClean="0"/>
              <a:t>Weakens advocacy efforts to support young parents and their children</a:t>
            </a:r>
          </a:p>
          <a:p>
            <a:endParaRPr lang="en-US" dirty="0" smtClean="0"/>
          </a:p>
          <a:p>
            <a:endParaRPr lang="en-US" dirty="0" smtClean="0"/>
          </a:p>
          <a:p>
            <a:endParaRPr lang="en-US" dirty="0" smtClean="0"/>
          </a:p>
          <a:p>
            <a:endParaRPr lang="en-US" dirty="0" smtClean="0"/>
          </a:p>
        </p:txBody>
      </p:sp>
      <p:pic>
        <p:nvPicPr>
          <p:cNvPr id="2" name="Picture 1"/>
          <p:cNvPicPr>
            <a:picLocks noChangeAspect="1"/>
          </p:cNvPicPr>
          <p:nvPr/>
        </p:nvPicPr>
        <p:blipFill>
          <a:blip r:embed="rId3"/>
          <a:stretch>
            <a:fillRect/>
          </a:stretch>
        </p:blipFill>
        <p:spPr>
          <a:xfrm>
            <a:off x="7086600" y="4191000"/>
            <a:ext cx="1905000" cy="2552700"/>
          </a:xfrm>
          <a:prstGeom prst="rect">
            <a:avLst/>
          </a:prstGeom>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lstStyle/>
          <a:p>
            <a:pPr>
              <a:lnSpc>
                <a:spcPct val="80000"/>
              </a:lnSpc>
            </a:pPr>
            <a:r>
              <a:rPr lang="en-US" sz="2000" dirty="0">
                <a:hlinkClick r:id="rId2"/>
              </a:rPr>
              <a:t>www.guttmacher.org</a:t>
            </a:r>
            <a:r>
              <a:rPr lang="en-US" sz="2000" dirty="0">
                <a:solidFill>
                  <a:schemeClr val="bg1"/>
                </a:solidFill>
              </a:rPr>
              <a:t>—</a:t>
            </a:r>
            <a:r>
              <a:rPr lang="en-US" sz="2000" dirty="0" err="1"/>
              <a:t>Guttmacher</a:t>
            </a:r>
            <a:r>
              <a:rPr lang="en-US" sz="2000" dirty="0"/>
              <a:t> </a:t>
            </a:r>
            <a:r>
              <a:rPr lang="en-US" sz="2000" dirty="0" smtClean="0"/>
              <a:t>Institute</a:t>
            </a:r>
          </a:p>
          <a:p>
            <a:pPr>
              <a:lnSpc>
                <a:spcPct val="80000"/>
              </a:lnSpc>
            </a:pPr>
            <a:endParaRPr lang="en-US" sz="2000" dirty="0"/>
          </a:p>
          <a:p>
            <a:pPr>
              <a:lnSpc>
                <a:spcPct val="80000"/>
              </a:lnSpc>
            </a:pPr>
            <a:r>
              <a:rPr lang="en-US" sz="2000" dirty="0" smtClean="0">
                <a:hlinkClick r:id="rId3"/>
              </a:rPr>
              <a:t>janefondacenter.emory.edu</a:t>
            </a:r>
            <a:r>
              <a:rPr lang="en-US" sz="2000" dirty="0" smtClean="0"/>
              <a:t> </a:t>
            </a:r>
            <a:r>
              <a:rPr lang="en-US" sz="2000" dirty="0"/>
              <a:t>Jane Fonda Center at Emory </a:t>
            </a:r>
            <a:r>
              <a:rPr lang="en-US" sz="2000" dirty="0" smtClean="0"/>
              <a:t>University</a:t>
            </a:r>
          </a:p>
          <a:p>
            <a:pPr>
              <a:lnSpc>
                <a:spcPct val="80000"/>
              </a:lnSpc>
            </a:pPr>
            <a:endParaRPr lang="en-US" sz="2000" dirty="0"/>
          </a:p>
          <a:p>
            <a:pPr>
              <a:lnSpc>
                <a:spcPct val="80000"/>
              </a:lnSpc>
            </a:pPr>
            <a:r>
              <a:rPr lang="en-US" sz="2000" dirty="0" smtClean="0">
                <a:hlinkClick r:id="rId4"/>
              </a:rPr>
              <a:t>www.msm.edu</a:t>
            </a:r>
            <a:r>
              <a:rPr lang="en-US" sz="2000" dirty="0" smtClean="0"/>
              <a:t> </a:t>
            </a:r>
            <a:r>
              <a:rPr lang="en-US" sz="2000" dirty="0"/>
              <a:t>Morehouse School of </a:t>
            </a:r>
            <a:r>
              <a:rPr lang="en-US" sz="2000" dirty="0" smtClean="0"/>
              <a:t>Medicine</a:t>
            </a:r>
          </a:p>
          <a:p>
            <a:pPr>
              <a:lnSpc>
                <a:spcPct val="80000"/>
              </a:lnSpc>
            </a:pPr>
            <a:endParaRPr lang="en-US" sz="2000" dirty="0"/>
          </a:p>
          <a:p>
            <a:pPr>
              <a:lnSpc>
                <a:spcPct val="80000"/>
              </a:lnSpc>
            </a:pPr>
            <a:r>
              <a:rPr lang="en-US" sz="2000" dirty="0" smtClean="0">
                <a:hlinkClick r:id="rId5"/>
              </a:rPr>
              <a:t>www.prochoiceny.org/projects-campaigns/torch.shtml</a:t>
            </a:r>
            <a:r>
              <a:rPr lang="en-US" sz="2000" dirty="0" smtClean="0"/>
              <a:t> </a:t>
            </a:r>
            <a:r>
              <a:rPr lang="en-US" sz="2000" dirty="0"/>
              <a:t>NARAL Pro-Choice New York Teen Outreach Reproductive Challenge (TORCH</a:t>
            </a:r>
            <a:r>
              <a:rPr lang="en-US" sz="2000" dirty="0" smtClean="0"/>
              <a:t>)</a:t>
            </a:r>
          </a:p>
          <a:p>
            <a:pPr>
              <a:lnSpc>
                <a:spcPct val="80000"/>
              </a:lnSpc>
            </a:pPr>
            <a:endParaRPr lang="en-US" sz="2000" dirty="0"/>
          </a:p>
          <a:p>
            <a:pPr>
              <a:lnSpc>
                <a:spcPct val="80000"/>
              </a:lnSpc>
            </a:pPr>
            <a:r>
              <a:rPr lang="en-US" sz="2000" dirty="0" smtClean="0">
                <a:hlinkClick r:id="rId6"/>
              </a:rPr>
              <a:t>www.naspag.org</a:t>
            </a:r>
            <a:r>
              <a:rPr lang="en-US" sz="2000" dirty="0" smtClean="0"/>
              <a:t> </a:t>
            </a:r>
            <a:r>
              <a:rPr lang="en-US" sz="2000" dirty="0"/>
              <a:t>North American Society of Pediatric and Adolescent </a:t>
            </a:r>
            <a:r>
              <a:rPr lang="en-US" sz="2000" dirty="0" smtClean="0"/>
              <a:t>Gynecology</a:t>
            </a:r>
          </a:p>
          <a:p>
            <a:pPr>
              <a:lnSpc>
                <a:spcPct val="80000"/>
              </a:lnSpc>
            </a:pPr>
            <a:endParaRPr lang="en-US" sz="2000" dirty="0"/>
          </a:p>
          <a:p>
            <a:pPr>
              <a:lnSpc>
                <a:spcPct val="80000"/>
              </a:lnSpc>
            </a:pPr>
            <a:r>
              <a:rPr lang="en-US" sz="2000" dirty="0">
                <a:solidFill>
                  <a:schemeClr val="hlink"/>
                </a:solidFill>
                <a:hlinkClick r:id="rId7"/>
              </a:rPr>
              <a:t>www.prh.org</a:t>
            </a:r>
            <a:r>
              <a:rPr lang="en-US" sz="2000" dirty="0">
                <a:solidFill>
                  <a:schemeClr val="bg1"/>
                </a:solidFill>
              </a:rPr>
              <a:t>—</a:t>
            </a:r>
            <a:r>
              <a:rPr lang="en-US" sz="2000" dirty="0"/>
              <a:t>Physicians for Reproductive Health</a:t>
            </a:r>
          </a:p>
          <a:p>
            <a:endParaRPr lang="en-US" dirty="0"/>
          </a:p>
        </p:txBody>
      </p:sp>
      <p:sp>
        <p:nvSpPr>
          <p:cNvPr id="4" name="Title 1"/>
          <p:cNvSpPr>
            <a:spLocks noGrp="1"/>
          </p:cNvSpPr>
          <p:nvPr>
            <p:ph type="title"/>
          </p:nvPr>
        </p:nvSpPr>
        <p:spPr/>
        <p:txBody>
          <a:bodyPr>
            <a:normAutofit fontScale="90000"/>
          </a:bodyPr>
          <a:lstStyle/>
          <a:p>
            <a:r>
              <a:rPr lang="en-US" dirty="0"/>
              <a:t>Provider Resources and Organizational Partners</a:t>
            </a:r>
          </a:p>
        </p:txBody>
      </p:sp>
    </p:spTree>
    <p:extLst>
      <p:ext uri="{BB962C8B-B14F-4D97-AF65-F5344CB8AC3E}">
        <p14:creationId xmlns:p14="http://schemas.microsoft.com/office/powerpoint/2010/main" val="23675954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Provider Resources and Organizational Partners</a:t>
            </a:r>
          </a:p>
        </p:txBody>
      </p:sp>
      <p:sp>
        <p:nvSpPr>
          <p:cNvPr id="3" name="Content Placeholder 2"/>
          <p:cNvSpPr>
            <a:spLocks noGrp="1"/>
          </p:cNvSpPr>
          <p:nvPr>
            <p:ph sz="quarter" idx="10"/>
          </p:nvPr>
        </p:nvSpPr>
        <p:spPr/>
        <p:txBody>
          <a:bodyPr/>
          <a:lstStyle/>
          <a:p>
            <a:pPr>
              <a:lnSpc>
                <a:spcPct val="80000"/>
              </a:lnSpc>
            </a:pPr>
            <a:r>
              <a:rPr lang="en-US" sz="2000" dirty="0">
                <a:hlinkClick r:id="rId2"/>
              </a:rPr>
              <a:t>www.siecus.org</a:t>
            </a:r>
            <a:r>
              <a:rPr lang="en-US" sz="2000" dirty="0">
                <a:solidFill>
                  <a:schemeClr val="bg1"/>
                </a:solidFill>
              </a:rPr>
              <a:t>—</a:t>
            </a:r>
            <a:r>
              <a:rPr lang="en-US" sz="2000" dirty="0"/>
              <a:t>Sexuality Information </a:t>
            </a:r>
            <a:r>
              <a:rPr lang="en-US" sz="2000" dirty="0" smtClean="0"/>
              <a:t>and </a:t>
            </a:r>
            <a:r>
              <a:rPr lang="en-US" sz="2000" dirty="0"/>
              <a:t>Education Council of the United </a:t>
            </a:r>
            <a:r>
              <a:rPr lang="en-US" sz="2000" dirty="0" smtClean="0"/>
              <a:t>States</a:t>
            </a:r>
          </a:p>
          <a:p>
            <a:pPr>
              <a:lnSpc>
                <a:spcPct val="80000"/>
              </a:lnSpc>
            </a:pPr>
            <a:endParaRPr lang="en-US" sz="2000" dirty="0"/>
          </a:p>
          <a:p>
            <a:pPr>
              <a:lnSpc>
                <a:spcPct val="80000"/>
              </a:lnSpc>
            </a:pPr>
            <a:r>
              <a:rPr lang="en-US" sz="2000" dirty="0">
                <a:hlinkClick r:id="rId3"/>
              </a:rPr>
              <a:t>www.adolescenthealth.org</a:t>
            </a:r>
            <a:r>
              <a:rPr lang="en-US" sz="2000" dirty="0">
                <a:solidFill>
                  <a:schemeClr val="bg1"/>
                </a:solidFill>
              </a:rPr>
              <a:t>—</a:t>
            </a:r>
            <a:r>
              <a:rPr lang="en-US" sz="2000" dirty="0"/>
              <a:t>Society for Adolescent Health and Medicine </a:t>
            </a:r>
            <a:endParaRPr lang="en-US" sz="2000" dirty="0" smtClean="0"/>
          </a:p>
          <a:p>
            <a:pPr>
              <a:lnSpc>
                <a:spcPct val="80000"/>
              </a:lnSpc>
            </a:pPr>
            <a:endParaRPr lang="en-US" sz="2000" dirty="0"/>
          </a:p>
          <a:p>
            <a:pPr>
              <a:lnSpc>
                <a:spcPct val="80000"/>
              </a:lnSpc>
            </a:pPr>
            <a:r>
              <a:rPr lang="en-US" sz="2000" dirty="0" smtClean="0">
                <a:hlinkClick r:id="rId4"/>
              </a:rPr>
              <a:t>www.plannedparenthood.org</a:t>
            </a:r>
            <a:r>
              <a:rPr lang="en-US" sz="2000" dirty="0" smtClean="0"/>
              <a:t> </a:t>
            </a:r>
            <a:r>
              <a:rPr lang="en-US" sz="2000" dirty="0"/>
              <a:t>Planned Parenthood Federation of </a:t>
            </a:r>
            <a:r>
              <a:rPr lang="en-US" sz="2000" dirty="0" smtClean="0"/>
              <a:t>America</a:t>
            </a:r>
          </a:p>
          <a:p>
            <a:pPr>
              <a:lnSpc>
                <a:spcPct val="80000"/>
              </a:lnSpc>
            </a:pPr>
            <a:endParaRPr lang="en-US" sz="2000" dirty="0"/>
          </a:p>
          <a:p>
            <a:pPr>
              <a:lnSpc>
                <a:spcPct val="80000"/>
              </a:lnSpc>
            </a:pPr>
            <a:r>
              <a:rPr lang="en-US" sz="2000" dirty="0" smtClean="0">
                <a:hlinkClick r:id="rId5"/>
              </a:rPr>
              <a:t>www.reproductiveaccess.org</a:t>
            </a:r>
            <a:r>
              <a:rPr lang="en-US" sz="2000" dirty="0" smtClean="0"/>
              <a:t> </a:t>
            </a:r>
            <a:r>
              <a:rPr lang="en-US" sz="2000" dirty="0"/>
              <a:t>Reproductive Health Access </a:t>
            </a:r>
            <a:r>
              <a:rPr lang="en-US" sz="2000" dirty="0" smtClean="0"/>
              <a:t>Project</a:t>
            </a:r>
          </a:p>
          <a:p>
            <a:pPr>
              <a:lnSpc>
                <a:spcPct val="80000"/>
              </a:lnSpc>
            </a:pPr>
            <a:endParaRPr lang="en-US" sz="2000" dirty="0"/>
          </a:p>
          <a:p>
            <a:pPr>
              <a:lnSpc>
                <a:spcPct val="80000"/>
              </a:lnSpc>
            </a:pPr>
            <a:r>
              <a:rPr lang="en-US" sz="2000" dirty="0" smtClean="0">
                <a:hlinkClick r:id="rId6"/>
              </a:rPr>
              <a:t>www.spence-chapin.org</a:t>
            </a:r>
            <a:r>
              <a:rPr lang="en-US" sz="2000" dirty="0" smtClean="0"/>
              <a:t> Spence-Chapin </a:t>
            </a:r>
            <a:r>
              <a:rPr lang="en-US" sz="2000" dirty="0"/>
              <a:t>Adoption Services</a:t>
            </a:r>
          </a:p>
          <a:p>
            <a:pPr>
              <a:lnSpc>
                <a:spcPct val="80000"/>
              </a:lnSpc>
            </a:pPr>
            <a:endParaRPr lang="en-US" sz="2000" dirty="0"/>
          </a:p>
          <a:p>
            <a:pPr>
              <a:lnSpc>
                <a:spcPct val="80000"/>
              </a:lnSpc>
            </a:pPr>
            <a:endParaRPr lang="en-US" sz="2000" dirty="0"/>
          </a:p>
          <a:p>
            <a:pPr>
              <a:lnSpc>
                <a:spcPct val="80000"/>
              </a:lnSpc>
              <a:buNone/>
            </a:pPr>
            <a:endParaRPr lang="en-US" sz="2000" dirty="0"/>
          </a:p>
          <a:p>
            <a:endParaRPr lang="en-US" sz="2000" dirty="0" smtClean="0"/>
          </a:p>
        </p:txBody>
      </p:sp>
    </p:spTree>
    <p:extLst>
      <p:ext uri="{BB962C8B-B14F-4D97-AF65-F5344CB8AC3E}">
        <p14:creationId xmlns:p14="http://schemas.microsoft.com/office/powerpoint/2010/main" val="53614152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mtClean="0"/>
              <a:t>Please Complete Your Evaluations Now</a:t>
            </a:r>
            <a:endParaRPr lang="en-US" dirty="0"/>
          </a:p>
        </p:txBody>
      </p:sp>
      <p:pic>
        <p:nvPicPr>
          <p:cNvPr id="119811" name="Picture 4" descr="M:\Education, Research and Training Division\Medical Education\2. ARSHEP\4th Edition ARSHEP modules\New ARSHEP Logos\ARSHEP_LOGO_2013_largeBW.jpg"/>
          <p:cNvPicPr>
            <a:picLocks noChangeAspect="1" noChangeArrowheads="1"/>
          </p:cNvPicPr>
          <p:nvPr/>
        </p:nvPicPr>
        <p:blipFill>
          <a:blip r:embed="rId3"/>
          <a:srcRect/>
          <a:stretch>
            <a:fillRect/>
          </a:stretch>
        </p:blipFill>
        <p:spPr bwMode="auto">
          <a:xfrm>
            <a:off x="1600200" y="1524000"/>
            <a:ext cx="6208713" cy="4235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NYC Teen Pregnancy Prevention Campaign:  Effective or Stigmatizing?</a:t>
            </a:r>
            <a:endParaRPr lang="en-US" dirty="0"/>
          </a:p>
        </p:txBody>
      </p:sp>
      <p:pic>
        <p:nvPicPr>
          <p:cNvPr id="6" name="Picture 5"/>
          <p:cNvPicPr>
            <a:picLocks noChangeAspect="1"/>
          </p:cNvPicPr>
          <p:nvPr/>
        </p:nvPicPr>
        <p:blipFill>
          <a:blip r:embed="rId3"/>
          <a:stretch>
            <a:fillRect/>
          </a:stretch>
        </p:blipFill>
        <p:spPr>
          <a:xfrm>
            <a:off x="1562100" y="1447800"/>
            <a:ext cx="6019800" cy="4267199"/>
          </a:xfrm>
          <a:prstGeom prst="rect">
            <a:avLst/>
          </a:prstGeom>
        </p:spPr>
      </p:pic>
      <p:sp>
        <p:nvSpPr>
          <p:cNvPr id="7" name="TextBox 6"/>
          <p:cNvSpPr txBox="1"/>
          <p:nvPr/>
        </p:nvSpPr>
        <p:spPr>
          <a:xfrm>
            <a:off x="3124200" y="6172200"/>
            <a:ext cx="2539327" cy="307777"/>
          </a:xfrm>
          <a:prstGeom prst="rect">
            <a:avLst/>
          </a:prstGeom>
          <a:noFill/>
        </p:spPr>
        <p:txBody>
          <a:bodyPr wrap="none" rtlCol="0">
            <a:spAutoFit/>
          </a:bodyPr>
          <a:lstStyle/>
          <a:p>
            <a:r>
              <a:rPr lang="en-US" sz="1400" dirty="0" smtClean="0"/>
              <a:t>NYC DOH Campaign Posters </a:t>
            </a:r>
            <a:endParaRPr lang="en-US" sz="1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Title 2"/>
          <p:cNvSpPr>
            <a:spLocks noGrp="1"/>
          </p:cNvSpPr>
          <p:nvPr>
            <p:ph type="title"/>
          </p:nvPr>
        </p:nvSpPr>
        <p:spPr/>
        <p:txBody>
          <a:bodyPr/>
          <a:lstStyle/>
          <a:p>
            <a:r>
              <a:rPr lang="en-US" smtClean="0"/>
              <a:t>Addressing Root Causes</a:t>
            </a:r>
            <a:endParaRPr lang="en-US" dirty="0" smtClean="0"/>
          </a:p>
        </p:txBody>
      </p:sp>
      <p:sp>
        <p:nvSpPr>
          <p:cNvPr id="2" name="Content Placeholder 1"/>
          <p:cNvSpPr>
            <a:spLocks noGrp="1"/>
          </p:cNvSpPr>
          <p:nvPr>
            <p:ph sz="quarter" idx="10"/>
          </p:nvPr>
        </p:nvSpPr>
        <p:spPr/>
        <p:txBody>
          <a:bodyPr/>
          <a:lstStyle/>
          <a:p>
            <a:endParaRPr lang="en-US" smtClean="0"/>
          </a:p>
          <a:p>
            <a:r>
              <a:rPr lang="en-US" smtClean="0"/>
              <a:t>What kinds of prevention strategies do not marginalize teen parents?</a:t>
            </a:r>
          </a:p>
          <a:p>
            <a:r>
              <a:rPr lang="en-US" smtClean="0"/>
              <a:t>Increased access to reproductive health care and health information</a:t>
            </a:r>
          </a:p>
          <a:p>
            <a:r>
              <a:rPr lang="en-US" smtClean="0"/>
              <a:t>Increased access to higher education and employment</a:t>
            </a:r>
            <a:endParaRPr lang="en-US"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hysicians Slide Template May 2013">
  <a:themeElements>
    <a:clrScheme name="Physicians Template Theme">
      <a:dk1>
        <a:sysClr val="windowText" lastClr="000000"/>
      </a:dk1>
      <a:lt1>
        <a:sysClr val="window" lastClr="FFFFFF"/>
      </a:lt1>
      <a:dk2>
        <a:srgbClr val="1F497D"/>
      </a:dk2>
      <a:lt2>
        <a:srgbClr val="EEECE1"/>
      </a:lt2>
      <a:accent1>
        <a:srgbClr val="4F81BD"/>
      </a:accent1>
      <a:accent2>
        <a:srgbClr val="F79646"/>
      </a:accent2>
      <a:accent3>
        <a:srgbClr val="9BBB59"/>
      </a:accent3>
      <a:accent4>
        <a:srgbClr val="8064A2"/>
      </a:accent4>
      <a:accent5>
        <a:srgbClr val="4BACC6"/>
      </a:accent5>
      <a:accent6>
        <a:srgbClr val="F79646"/>
      </a:accent6>
      <a:hlink>
        <a:srgbClr val="0000FF"/>
      </a:hlink>
      <a:folHlink>
        <a:srgbClr val="800080"/>
      </a:folHlink>
    </a:clrScheme>
    <a:fontScheme name="Physicians Adobe Garamond Pro">
      <a:majorFont>
        <a:latin typeface="Adobe Garamond Pro"/>
        <a:ea typeface=""/>
        <a:cs typeface=""/>
      </a:majorFont>
      <a:minorFont>
        <a:latin typeface="Adobe Garamond Pro"/>
        <a:ea typeface=""/>
        <a:cs typeface=""/>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ARHEP 2010 PowerPoint Template</Template>
  <TotalTime>5017</TotalTime>
  <Words>8192</Words>
  <Application>Microsoft Office PowerPoint</Application>
  <PresentationFormat>On-screen Show (4:3)</PresentationFormat>
  <Paragraphs>969</Paragraphs>
  <Slides>72</Slides>
  <Notes>69</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72</vt:i4>
      </vt:variant>
    </vt:vector>
  </HeadingPairs>
  <TitlesOfParts>
    <vt:vector size="86" baseType="lpstr">
      <vt:lpstr>ＭＳ Ｐゴシック</vt:lpstr>
      <vt:lpstr>ＭＳ Ｐゴシック</vt:lpstr>
      <vt:lpstr>Adobe Garamond Pro</vt:lpstr>
      <vt:lpstr>Adobe Garamond Pro Bold</vt:lpstr>
      <vt:lpstr>Arial</vt:lpstr>
      <vt:lpstr>Calibri</vt:lpstr>
      <vt:lpstr>Courier New</vt:lpstr>
      <vt:lpstr>Futura Lt BT</vt:lpstr>
      <vt:lpstr>Symbol</vt:lpstr>
      <vt:lpstr>Times New Roman</vt:lpstr>
      <vt:lpstr>Verdana</vt:lpstr>
      <vt:lpstr>Wingdings</vt:lpstr>
      <vt:lpstr>Wingdings 3</vt:lpstr>
      <vt:lpstr>Physicians Slide Template May 2013</vt:lpstr>
      <vt:lpstr>Caring for Pregnant and Parenting Adolescents</vt:lpstr>
      <vt:lpstr>Objectives</vt:lpstr>
      <vt:lpstr>Case: Kim </vt:lpstr>
      <vt:lpstr>Teen Pregnancy, Birth, and Abortion Rates Are Declining (15-19 year olds)</vt:lpstr>
      <vt:lpstr>Pregnancy Rates Highest for Women in 20s</vt:lpstr>
      <vt:lpstr>Disparities in Teen Pregnancy Rates Persist</vt:lpstr>
      <vt:lpstr>Prevention Messages</vt:lpstr>
      <vt:lpstr>NYC Teen Pregnancy Prevention Campaign:  Effective or Stigmatizing?</vt:lpstr>
      <vt:lpstr>Addressing Root Causes</vt:lpstr>
      <vt:lpstr>Case: Kim </vt:lpstr>
      <vt:lpstr>Case: Kim</vt:lpstr>
      <vt:lpstr>What Do Teens Decide?</vt:lpstr>
      <vt:lpstr>Birth Rates, Females Aged 15-19,  U.S. 1991-2013</vt:lpstr>
      <vt:lpstr>Pregnancy Options Counseling</vt:lpstr>
      <vt:lpstr>Provider Values Clarification</vt:lpstr>
      <vt:lpstr>Case: Kim</vt:lpstr>
      <vt:lpstr>Challenging Biases Against Teen Parenting</vt:lpstr>
      <vt:lpstr>Reevaluating Risks of Teen Pregnancy  and Parenting</vt:lpstr>
      <vt:lpstr>Pregnancy Complications </vt:lpstr>
      <vt:lpstr>Outcomes for Teen Mothers</vt:lpstr>
      <vt:lpstr>Challenges for Teen Fathers</vt:lpstr>
      <vt:lpstr>Educational Achievement and Poverty</vt:lpstr>
      <vt:lpstr>Infants Born to Young Teens</vt:lpstr>
      <vt:lpstr>Birth Outcomes for Infants  Born to Youngest Teens</vt:lpstr>
      <vt:lpstr>Violence Affects Teen Mothers</vt:lpstr>
      <vt:lpstr>Evaluating Outcomes</vt:lpstr>
      <vt:lpstr>Teen Parents: Resilient and Vulnerable</vt:lpstr>
      <vt:lpstr>Case: Kim </vt:lpstr>
      <vt:lpstr> Clinician’s Role During and After Pregnancy</vt:lpstr>
      <vt:lpstr>Research on Supporting Young Mothers</vt:lpstr>
      <vt:lpstr>Factors That May Improve Outcomes</vt:lpstr>
      <vt:lpstr>How Do Adolescent Fathers Fare?</vt:lpstr>
      <vt:lpstr>Supporting Male Involvement</vt:lpstr>
      <vt:lpstr>Risks for Children who  Grow Up without Fathers</vt:lpstr>
      <vt:lpstr>Effectively Involving Males</vt:lpstr>
      <vt:lpstr>Train Staff to Work with Young Fathers</vt:lpstr>
      <vt:lpstr>PowerPoint Presentation</vt:lpstr>
      <vt:lpstr>Case: Kim </vt:lpstr>
      <vt:lpstr>Clinician’s Role</vt:lpstr>
      <vt:lpstr>Nutrition for Pregnant Teens</vt:lpstr>
      <vt:lpstr>Nutritional Recommendations</vt:lpstr>
      <vt:lpstr>Family Support Is Key </vt:lpstr>
      <vt:lpstr>STI Screening Important in Pregnancy</vt:lpstr>
      <vt:lpstr>STI Screening, Continued</vt:lpstr>
      <vt:lpstr>Case: Kim </vt:lpstr>
      <vt:lpstr>Practice Models for Teen Parent Support</vt:lpstr>
      <vt:lpstr>PowerPoint Presentation</vt:lpstr>
      <vt:lpstr>Group Prenatal Care</vt:lpstr>
      <vt:lpstr>Teen Group Prenatal Care in Practice</vt:lpstr>
      <vt:lpstr>Teen-Tot Model</vt:lpstr>
      <vt:lpstr>Teen-Tot Model</vt:lpstr>
      <vt:lpstr>Setting Up a Teen-Tot Clinic</vt:lpstr>
      <vt:lpstr>Case: Kim</vt:lpstr>
      <vt:lpstr>Young Fathers’ Programs</vt:lpstr>
      <vt:lpstr>Research on Teen Fatherhood Programs</vt:lpstr>
      <vt:lpstr>Promising Practices:  Teen Fatherhood Programs</vt:lpstr>
      <vt:lpstr>Reaching Patients with Teen Parent Support</vt:lpstr>
      <vt:lpstr>Reaching Patients with Teen Parent Support</vt:lpstr>
      <vt:lpstr>Referring Patients for Teen Parent Support</vt:lpstr>
      <vt:lpstr>Case: Kim</vt:lpstr>
      <vt:lpstr>Consent for Prenatal Care</vt:lpstr>
      <vt:lpstr>Can Minors Consent to  Their Children’s Care?</vt:lpstr>
      <vt:lpstr>Case: Kim</vt:lpstr>
      <vt:lpstr>Programs and Benefits</vt:lpstr>
      <vt:lpstr>Case: Kim </vt:lpstr>
      <vt:lpstr>Summary</vt:lpstr>
      <vt:lpstr>Teen Parenting Resources</vt:lpstr>
      <vt:lpstr>Teen Parenting Resources</vt:lpstr>
      <vt:lpstr>Provider Resources and Organizational Partners</vt:lpstr>
      <vt:lpstr>Provider Resources and Organizational Partners</vt:lpstr>
      <vt:lpstr>Provider Resources and Organizational Partners</vt:lpstr>
      <vt:lpstr>Please Complete Your Evaluations Now</vt:lpstr>
    </vt:vector>
  </TitlesOfParts>
  <Company>PRCH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Anita Joan Brakman</dc:creator>
  <cp:lastModifiedBy>Taylor Elsworth</cp:lastModifiedBy>
  <cp:revision>573</cp:revision>
  <dcterms:created xsi:type="dcterms:W3CDTF">2010-06-15T15:06:05Z</dcterms:created>
  <dcterms:modified xsi:type="dcterms:W3CDTF">2015-02-04T22:31:48Z</dcterms:modified>
</cp:coreProperties>
</file>