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notesSlides/notesSlide32.xml" ContentType="application/vnd.openxmlformats-officedocument.presentationml.notesSlide+xml"/>
  <Override PartName="/ppt/charts/chart6.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1.xml" ContentType="application/vnd.openxmlformats-officedocument.presentationml.notesSlide+xml"/>
  <Override PartName="/ppt/tags/tag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2" r:id="rId1"/>
  </p:sldMasterIdLst>
  <p:notesMasterIdLst>
    <p:notesMasterId r:id="rId82"/>
  </p:notesMasterIdLst>
  <p:handoutMasterIdLst>
    <p:handoutMasterId r:id="rId83"/>
  </p:handoutMasterIdLst>
  <p:sldIdLst>
    <p:sldId id="461" r:id="rId2"/>
    <p:sldId id="370" r:id="rId3"/>
    <p:sldId id="641" r:id="rId4"/>
    <p:sldId id="669" r:id="rId5"/>
    <p:sldId id="864" r:id="rId6"/>
    <p:sldId id="746" r:id="rId7"/>
    <p:sldId id="854" r:id="rId8"/>
    <p:sldId id="837" r:id="rId9"/>
    <p:sldId id="839" r:id="rId10"/>
    <p:sldId id="840" r:id="rId11"/>
    <p:sldId id="842" r:id="rId12"/>
    <p:sldId id="843" r:id="rId13"/>
    <p:sldId id="844" r:id="rId14"/>
    <p:sldId id="862" r:id="rId15"/>
    <p:sldId id="845" r:id="rId16"/>
    <p:sldId id="847" r:id="rId17"/>
    <p:sldId id="848" r:id="rId18"/>
    <p:sldId id="849" r:id="rId19"/>
    <p:sldId id="850" r:id="rId20"/>
    <p:sldId id="851" r:id="rId21"/>
    <p:sldId id="852" r:id="rId22"/>
    <p:sldId id="853" r:id="rId23"/>
    <p:sldId id="738" r:id="rId24"/>
    <p:sldId id="759" r:id="rId25"/>
    <p:sldId id="739" r:id="rId26"/>
    <p:sldId id="860" r:id="rId27"/>
    <p:sldId id="740" r:id="rId28"/>
    <p:sldId id="741" r:id="rId29"/>
    <p:sldId id="742" r:id="rId30"/>
    <p:sldId id="744" r:id="rId31"/>
    <p:sldId id="758" r:id="rId32"/>
    <p:sldId id="757" r:id="rId33"/>
    <p:sldId id="761" r:id="rId34"/>
    <p:sldId id="762" r:id="rId35"/>
    <p:sldId id="859" r:id="rId36"/>
    <p:sldId id="861" r:id="rId37"/>
    <p:sldId id="766" r:id="rId38"/>
    <p:sldId id="767" r:id="rId39"/>
    <p:sldId id="768" r:id="rId40"/>
    <p:sldId id="769" r:id="rId41"/>
    <p:sldId id="771" r:id="rId42"/>
    <p:sldId id="778" r:id="rId43"/>
    <p:sldId id="782" r:id="rId44"/>
    <p:sldId id="783" r:id="rId45"/>
    <p:sldId id="781" r:id="rId46"/>
    <p:sldId id="784" r:id="rId47"/>
    <p:sldId id="805" r:id="rId48"/>
    <p:sldId id="809" r:id="rId49"/>
    <p:sldId id="810" r:id="rId50"/>
    <p:sldId id="812" r:id="rId51"/>
    <p:sldId id="699" r:id="rId52"/>
    <p:sldId id="700" r:id="rId53"/>
    <p:sldId id="814" r:id="rId54"/>
    <p:sldId id="713" r:id="rId55"/>
    <p:sldId id="715" r:id="rId56"/>
    <p:sldId id="716" r:id="rId57"/>
    <p:sldId id="721" r:id="rId58"/>
    <p:sldId id="822" r:id="rId59"/>
    <p:sldId id="817" r:id="rId60"/>
    <p:sldId id="818" r:id="rId61"/>
    <p:sldId id="819" r:id="rId62"/>
    <p:sldId id="820" r:id="rId63"/>
    <p:sldId id="821" r:id="rId64"/>
    <p:sldId id="823" r:id="rId65"/>
    <p:sldId id="828" r:id="rId66"/>
    <p:sldId id="829" r:id="rId67"/>
    <p:sldId id="830" r:id="rId68"/>
    <p:sldId id="834" r:id="rId69"/>
    <p:sldId id="835" r:id="rId70"/>
    <p:sldId id="836" r:id="rId71"/>
    <p:sldId id="831" r:id="rId72"/>
    <p:sldId id="832" r:id="rId73"/>
    <p:sldId id="833" r:id="rId74"/>
    <p:sldId id="863" r:id="rId75"/>
    <p:sldId id="724" r:id="rId76"/>
    <p:sldId id="723" r:id="rId77"/>
    <p:sldId id="737" r:id="rId78"/>
    <p:sldId id="659" r:id="rId79"/>
    <p:sldId id="457" r:id="rId80"/>
    <p:sldId id="661"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3399"/>
    <a:srgbClr val="3366FF"/>
    <a:srgbClr val="000099"/>
    <a:srgbClr val="336699"/>
    <a:srgbClr val="6FDD69"/>
    <a:srgbClr val="6666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15" autoAdjust="0"/>
  </p:normalViewPr>
  <p:slideViewPr>
    <p:cSldViewPr>
      <p:cViewPr varScale="1">
        <p:scale>
          <a:sx n="59" d="100"/>
          <a:sy n="59" d="100"/>
        </p:scale>
        <p:origin x="1902" y="78"/>
      </p:cViewPr>
      <p:guideLst>
        <p:guide orient="horz" pos="2160"/>
        <p:guide pos="2880"/>
      </p:guideLst>
    </p:cSldViewPr>
  </p:slideViewPr>
  <p:outlineViewPr>
    <p:cViewPr>
      <p:scale>
        <a:sx n="33" d="100"/>
        <a:sy n="33" d="100"/>
      </p:scale>
      <p:origin x="0" y="31824"/>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55" d="100"/>
          <a:sy n="55" d="100"/>
        </p:scale>
        <p:origin x="-290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ISDImage:Users:scjenks:Desktop:nsfg%20color%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a:cs typeface="Arial"/>
              </a:defRPr>
            </a:pPr>
            <a:r>
              <a:rPr lang="en-US" dirty="0" smtClean="0">
                <a:latin typeface="Arial"/>
                <a:cs typeface="Arial"/>
              </a:rPr>
              <a:t>Contraceptive Methods EVER Used </a:t>
            </a:r>
          </a:p>
          <a:p>
            <a:pPr>
              <a:defRPr>
                <a:latin typeface="Arial"/>
                <a:cs typeface="Arial"/>
              </a:defRPr>
            </a:pPr>
            <a:r>
              <a:rPr lang="en-US" dirty="0" smtClean="0">
                <a:latin typeface="Arial"/>
                <a:cs typeface="Arial"/>
              </a:rPr>
              <a:t>by sexually active 15-19 year olds</a:t>
            </a:r>
            <a:endParaRPr lang="en-US" dirty="0">
              <a:latin typeface="Arial"/>
              <a:cs typeface="Arial"/>
            </a:endParaRPr>
          </a:p>
        </c:rich>
      </c:tx>
      <c:layout/>
      <c:overlay val="0"/>
    </c:title>
    <c:autoTitleDeleted val="0"/>
    <c:plotArea>
      <c:layout/>
      <c:barChart>
        <c:barDir val="col"/>
        <c:grouping val="clustered"/>
        <c:varyColors val="0"/>
        <c:ser>
          <c:idx val="1"/>
          <c:order val="0"/>
          <c:tx>
            <c:strRef>
              <c:f>'2011-2013 ever use'!$C$1</c:f>
              <c:strCache>
                <c:ptCount val="1"/>
                <c:pt idx="0">
                  <c:v>2011-2013</c:v>
                </c:pt>
              </c:strCache>
            </c:strRef>
          </c:tx>
          <c:invertIfNegative val="0"/>
          <c:dPt>
            <c:idx val="0"/>
            <c:invertIfNegative val="0"/>
            <c:bubble3D val="0"/>
            <c:spPr>
              <a:solidFill>
                <a:schemeClr val="accent5">
                  <a:lumMod val="60000"/>
                  <a:lumOff val="40000"/>
                </a:schemeClr>
              </a:solidFill>
            </c:spPr>
          </c:dPt>
          <c:dPt>
            <c:idx val="1"/>
            <c:invertIfNegative val="0"/>
            <c:bubble3D val="0"/>
            <c:spPr>
              <a:solidFill>
                <a:schemeClr val="accent5">
                  <a:lumMod val="60000"/>
                  <a:lumOff val="40000"/>
                </a:schemeClr>
              </a:solidFill>
            </c:spPr>
          </c:dPt>
          <c:dPt>
            <c:idx val="2"/>
            <c:invertIfNegative val="0"/>
            <c:bubble3D val="0"/>
            <c:spPr>
              <a:solidFill>
                <a:srgbClr val="B5E12F"/>
              </a:solidFill>
            </c:spPr>
          </c:dPt>
          <c:dPt>
            <c:idx val="3"/>
            <c:invertIfNegative val="0"/>
            <c:bubble3D val="0"/>
            <c:spPr>
              <a:solidFill>
                <a:srgbClr val="B5E12F"/>
              </a:solidFill>
            </c:spPr>
          </c:dPt>
          <c:dPt>
            <c:idx val="4"/>
            <c:invertIfNegative val="0"/>
            <c:bubble3D val="0"/>
            <c:spPr>
              <a:solidFill>
                <a:srgbClr val="B5E12F"/>
              </a:solidFill>
            </c:spPr>
          </c:dPt>
          <c:dPt>
            <c:idx val="5"/>
            <c:invertIfNegative val="0"/>
            <c:bubble3D val="0"/>
            <c:spPr>
              <a:solidFill>
                <a:srgbClr val="B5E12F"/>
              </a:solidFill>
            </c:spPr>
          </c:dPt>
          <c:dPt>
            <c:idx val="6"/>
            <c:invertIfNegative val="0"/>
            <c:bubble3D val="0"/>
            <c:spPr>
              <a:solidFill>
                <a:srgbClr val="FF8E31"/>
              </a:solidFill>
            </c:spPr>
          </c:dPt>
          <c:dPt>
            <c:idx val="7"/>
            <c:invertIfNegative val="0"/>
            <c:bubble3D val="0"/>
            <c:spPr>
              <a:solidFill>
                <a:srgbClr val="FF8E31"/>
              </a:solidFill>
            </c:spPr>
          </c:dPt>
          <c:dPt>
            <c:idx val="8"/>
            <c:invertIfNegative val="0"/>
            <c:bubble3D val="0"/>
            <c:spPr>
              <a:solidFill>
                <a:srgbClr val="B5E12F"/>
              </a:solidFill>
            </c:spPr>
          </c:dPt>
          <c:dLbls>
            <c:spPr>
              <a:noFill/>
              <a:ln>
                <a:noFill/>
              </a:ln>
              <a:effectLst/>
            </c:spPr>
            <c:txPr>
              <a:bodyPr/>
              <a:lstStyle/>
              <a:p>
                <a:pPr>
                  <a:defRPr sz="1400">
                    <a:latin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'2011-2013 ever use'!$A$2:$A$10</c:f>
              <c:strCache>
                <c:ptCount val="9"/>
                <c:pt idx="0">
                  <c:v>Condom</c:v>
                </c:pt>
                <c:pt idx="1">
                  <c:v>Withdrawal</c:v>
                </c:pt>
                <c:pt idx="2">
                  <c:v>Pill</c:v>
                </c:pt>
                <c:pt idx="3">
                  <c:v>EC</c:v>
                </c:pt>
                <c:pt idx="4">
                  <c:v>Depo</c:v>
                </c:pt>
                <c:pt idx="5">
                  <c:v>Ring</c:v>
                </c:pt>
                <c:pt idx="6">
                  <c:v>IUD</c:v>
                </c:pt>
                <c:pt idx="7">
                  <c:v>Implant</c:v>
                </c:pt>
                <c:pt idx="8">
                  <c:v>Patch</c:v>
                </c:pt>
              </c:strCache>
            </c:strRef>
          </c:cat>
          <c:val>
            <c:numRef>
              <c:f>'2011-2013 ever use'!$C$2:$C$10</c:f>
              <c:numCache>
                <c:formatCode>0%</c:formatCode>
                <c:ptCount val="9"/>
                <c:pt idx="0">
                  <c:v>0.97</c:v>
                </c:pt>
                <c:pt idx="1">
                  <c:v>0.6</c:v>
                </c:pt>
                <c:pt idx="2">
                  <c:v>0.54</c:v>
                </c:pt>
                <c:pt idx="3">
                  <c:v>0.22</c:v>
                </c:pt>
                <c:pt idx="4">
                  <c:v>0.15</c:v>
                </c:pt>
                <c:pt idx="5">
                  <c:v>0.05</c:v>
                </c:pt>
                <c:pt idx="6">
                  <c:v>0.03</c:v>
                </c:pt>
                <c:pt idx="7">
                  <c:v>0.02</c:v>
                </c:pt>
                <c:pt idx="8">
                  <c:v>0.02</c:v>
                </c:pt>
              </c:numCache>
            </c:numRef>
          </c:val>
        </c:ser>
        <c:dLbls>
          <c:showLegendKey val="0"/>
          <c:showVal val="1"/>
          <c:showCatName val="0"/>
          <c:showSerName val="0"/>
          <c:showPercent val="0"/>
          <c:showBubbleSize val="0"/>
        </c:dLbls>
        <c:gapWidth val="150"/>
        <c:overlap val="-25"/>
        <c:axId val="274827520"/>
        <c:axId val="275594760"/>
      </c:barChart>
      <c:catAx>
        <c:axId val="274827520"/>
        <c:scaling>
          <c:orientation val="minMax"/>
        </c:scaling>
        <c:delete val="0"/>
        <c:axPos val="b"/>
        <c:numFmt formatCode="General" sourceLinked="0"/>
        <c:majorTickMark val="none"/>
        <c:minorTickMark val="none"/>
        <c:tickLblPos val="nextTo"/>
        <c:txPr>
          <a:bodyPr/>
          <a:lstStyle/>
          <a:p>
            <a:pPr>
              <a:defRPr sz="1200" b="1"/>
            </a:pPr>
            <a:endParaRPr lang="en-US"/>
          </a:p>
        </c:txPr>
        <c:crossAx val="275594760"/>
        <c:crosses val="autoZero"/>
        <c:auto val="1"/>
        <c:lblAlgn val="ctr"/>
        <c:lblOffset val="100"/>
        <c:noMultiLvlLbl val="0"/>
      </c:catAx>
      <c:valAx>
        <c:axId val="275594760"/>
        <c:scaling>
          <c:orientation val="minMax"/>
          <c:max val="1"/>
        </c:scaling>
        <c:delete val="0"/>
        <c:axPos val="l"/>
        <c:numFmt formatCode="0%" sourceLinked="1"/>
        <c:majorTickMark val="out"/>
        <c:minorTickMark val="none"/>
        <c:tickLblPos val="nextTo"/>
        <c:txPr>
          <a:bodyPr/>
          <a:lstStyle/>
          <a:p>
            <a:pPr>
              <a:defRPr sz="1400" b="1">
                <a:latin typeface="Arial"/>
                <a:cs typeface="Arial"/>
              </a:defRPr>
            </a:pPr>
            <a:endParaRPr lang="en-US"/>
          </a:p>
        </c:txPr>
        <c:crossAx val="274827520"/>
        <c:crosses val="autoZero"/>
        <c:crossBetween val="between"/>
        <c:maj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52999953953122"/>
          <c:y val="2.7140424113396767E-2"/>
          <c:w val="0.8725401758990653"/>
          <c:h val="0.86177504136945782"/>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16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56.9</c:v>
                </c:pt>
                <c:pt idx="2">
                  <c:v>61.5</c:v>
                </c:pt>
                <c:pt idx="3">
                  <c:v>52</c:v>
                </c:pt>
                <c:pt idx="5">
                  <c:v>60.5</c:v>
                </c:pt>
                <c:pt idx="6">
                  <c:v>59.9</c:v>
                </c:pt>
                <c:pt idx="7">
                  <c:v>57.7</c:v>
                </c:pt>
                <c:pt idx="8">
                  <c:v>52.9</c:v>
                </c:pt>
                <c:pt idx="10">
                  <c:v>63.4</c:v>
                </c:pt>
                <c:pt idx="11">
                  <c:v>55.6</c:v>
                </c:pt>
                <c:pt idx="12">
                  <c:v>56.8</c:v>
                </c:pt>
              </c:numCache>
            </c:numRef>
          </c:val>
        </c:ser>
        <c:dLbls>
          <c:showLegendKey val="0"/>
          <c:showVal val="0"/>
          <c:showCatName val="0"/>
          <c:showSerName val="0"/>
          <c:showPercent val="0"/>
          <c:showBubbleSize val="0"/>
        </c:dLbls>
        <c:gapWidth val="34"/>
        <c:overlap val="100"/>
        <c:axId val="404528136"/>
        <c:axId val="404528528"/>
      </c:barChart>
      <c:catAx>
        <c:axId val="404528136"/>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1600" b="1">
                <a:latin typeface="+mj-lt"/>
              </a:defRPr>
            </a:pPr>
            <a:endParaRPr lang="en-US"/>
          </a:p>
        </c:txPr>
        <c:crossAx val="404528528"/>
        <c:crosses val="autoZero"/>
        <c:auto val="1"/>
        <c:lblAlgn val="ctr"/>
        <c:lblOffset val="100"/>
        <c:noMultiLvlLbl val="0"/>
      </c:catAx>
      <c:valAx>
        <c:axId val="404528528"/>
        <c:scaling>
          <c:orientation val="minMax"/>
          <c:max val="100"/>
          <c:min val="0"/>
        </c:scaling>
        <c:delete val="0"/>
        <c:axPos val="l"/>
        <c:majorGridlines>
          <c:spPr>
            <a:ln>
              <a:noFill/>
            </a:ln>
          </c:spPr>
        </c:majorGridlines>
        <c:title>
          <c:tx>
            <c:rich>
              <a:bodyPr rot="-5400000" vert="horz"/>
              <a:lstStyle/>
              <a:p>
                <a:pPr>
                  <a:defRPr sz="1600"/>
                </a:pPr>
                <a:r>
                  <a:rPr lang="en-US" sz="1600" dirty="0" smtClean="0"/>
                  <a:t>Percent</a:t>
                </a:r>
                <a:endParaRPr lang="en-US" sz="16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1600" b="1">
                <a:latin typeface="+mj-lt"/>
              </a:defRPr>
            </a:pPr>
            <a:endParaRPr lang="en-US"/>
          </a:p>
        </c:txPr>
        <c:crossAx val="4045281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16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8.8000000000000007</c:v>
                </c:pt>
                <c:pt idx="2">
                  <c:v>5.9</c:v>
                </c:pt>
                <c:pt idx="3">
                  <c:v>11.8</c:v>
                </c:pt>
                <c:pt idx="5">
                  <c:v>5.8</c:v>
                </c:pt>
                <c:pt idx="6">
                  <c:v>8.3000000000000007</c:v>
                </c:pt>
                <c:pt idx="7">
                  <c:v>12.2</c:v>
                </c:pt>
                <c:pt idx="8">
                  <c:v>7.7</c:v>
                </c:pt>
                <c:pt idx="10">
                  <c:v>4.7</c:v>
                </c:pt>
                <c:pt idx="11">
                  <c:v>4.7</c:v>
                </c:pt>
                <c:pt idx="12">
                  <c:v>12</c:v>
                </c:pt>
              </c:numCache>
            </c:numRef>
          </c:val>
        </c:ser>
        <c:dLbls>
          <c:showLegendKey val="0"/>
          <c:showVal val="0"/>
          <c:showCatName val="0"/>
          <c:showSerName val="0"/>
          <c:showPercent val="0"/>
          <c:showBubbleSize val="0"/>
        </c:dLbls>
        <c:gapWidth val="34"/>
        <c:overlap val="100"/>
        <c:axId val="408112264"/>
        <c:axId val="408112656"/>
      </c:barChart>
      <c:catAx>
        <c:axId val="40811226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1600" b="1">
                <a:latin typeface="+mj-lt"/>
              </a:defRPr>
            </a:pPr>
            <a:endParaRPr lang="en-US"/>
          </a:p>
        </c:txPr>
        <c:crossAx val="408112656"/>
        <c:crosses val="autoZero"/>
        <c:auto val="1"/>
        <c:lblAlgn val="ctr"/>
        <c:lblOffset val="100"/>
        <c:noMultiLvlLbl val="0"/>
      </c:catAx>
      <c:valAx>
        <c:axId val="408112656"/>
        <c:scaling>
          <c:orientation val="minMax"/>
          <c:max val="100"/>
          <c:min val="0"/>
        </c:scaling>
        <c:delete val="0"/>
        <c:axPos val="l"/>
        <c:majorGridlines>
          <c:spPr>
            <a:ln>
              <a:noFill/>
            </a:ln>
          </c:spPr>
        </c:majorGridlines>
        <c:title>
          <c:tx>
            <c:rich>
              <a:bodyPr rot="-5400000" vert="horz"/>
              <a:lstStyle/>
              <a:p>
                <a:pPr>
                  <a:defRPr sz="1600"/>
                </a:pPr>
                <a:r>
                  <a:rPr lang="en-US" sz="1600" dirty="0" smtClean="0"/>
                  <a:t>Percent</a:t>
                </a:r>
                <a:endParaRPr lang="en-US" sz="16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1600" b="1">
                <a:latin typeface="+mj-lt"/>
              </a:defRPr>
            </a:pPr>
            <a:endParaRPr lang="en-US"/>
          </a:p>
        </c:txPr>
        <c:crossAx val="4081122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16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3.3</c:v>
                </c:pt>
                <c:pt idx="2">
                  <c:v>2.2000000000000002</c:v>
                </c:pt>
                <c:pt idx="3">
                  <c:v>4.5</c:v>
                </c:pt>
                <c:pt idx="5">
                  <c:v>2.1</c:v>
                </c:pt>
                <c:pt idx="6">
                  <c:v>2.8</c:v>
                </c:pt>
                <c:pt idx="7">
                  <c:v>3.9</c:v>
                </c:pt>
                <c:pt idx="8">
                  <c:v>3.8</c:v>
                </c:pt>
                <c:pt idx="10">
                  <c:v>2.1</c:v>
                </c:pt>
                <c:pt idx="11">
                  <c:v>2.9</c:v>
                </c:pt>
                <c:pt idx="12">
                  <c:v>3.9</c:v>
                </c:pt>
              </c:numCache>
            </c:numRef>
          </c:val>
        </c:ser>
        <c:dLbls>
          <c:showLegendKey val="0"/>
          <c:showVal val="0"/>
          <c:showCatName val="0"/>
          <c:showSerName val="0"/>
          <c:showPercent val="0"/>
          <c:showBubbleSize val="0"/>
        </c:dLbls>
        <c:gapWidth val="34"/>
        <c:overlap val="100"/>
        <c:axId val="408111872"/>
        <c:axId val="408109912"/>
      </c:barChart>
      <c:catAx>
        <c:axId val="408111872"/>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1600" b="1">
                <a:latin typeface="+mj-lt"/>
              </a:defRPr>
            </a:pPr>
            <a:endParaRPr lang="en-US"/>
          </a:p>
        </c:txPr>
        <c:crossAx val="408109912"/>
        <c:crosses val="autoZero"/>
        <c:auto val="1"/>
        <c:lblAlgn val="ctr"/>
        <c:lblOffset val="100"/>
        <c:noMultiLvlLbl val="0"/>
      </c:catAx>
      <c:valAx>
        <c:axId val="408109912"/>
        <c:scaling>
          <c:orientation val="minMax"/>
          <c:max val="100"/>
          <c:min val="0"/>
        </c:scaling>
        <c:delete val="0"/>
        <c:axPos val="l"/>
        <c:majorGridlines>
          <c:spPr>
            <a:ln>
              <a:noFill/>
            </a:ln>
          </c:spPr>
        </c:majorGridlines>
        <c:title>
          <c:tx>
            <c:rich>
              <a:bodyPr rot="-5400000" vert="horz"/>
              <a:lstStyle/>
              <a:p>
                <a:pPr>
                  <a:defRPr sz="1600"/>
                </a:pPr>
                <a:r>
                  <a:rPr lang="en-US" sz="1600" dirty="0" smtClean="0"/>
                  <a:t>Percent</a:t>
                </a:r>
                <a:endParaRPr lang="en-US" sz="16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1600" b="1">
                <a:latin typeface="+mj-lt"/>
              </a:defRPr>
            </a:pPr>
            <a:endParaRPr lang="en-US"/>
          </a:p>
        </c:txPr>
        <c:crossAx val="408111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16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18.2</c:v>
                </c:pt>
                <c:pt idx="2">
                  <c:v>15.2</c:v>
                </c:pt>
                <c:pt idx="3">
                  <c:v>21.3</c:v>
                </c:pt>
                <c:pt idx="5">
                  <c:v>10.9</c:v>
                </c:pt>
                <c:pt idx="6">
                  <c:v>15.9</c:v>
                </c:pt>
                <c:pt idx="7">
                  <c:v>21.5</c:v>
                </c:pt>
                <c:pt idx="8">
                  <c:v>20.100000000000001</c:v>
                </c:pt>
                <c:pt idx="10">
                  <c:v>9</c:v>
                </c:pt>
                <c:pt idx="11">
                  <c:v>11.8</c:v>
                </c:pt>
                <c:pt idx="12">
                  <c:v>23.5</c:v>
                </c:pt>
              </c:numCache>
            </c:numRef>
          </c:val>
        </c:ser>
        <c:dLbls>
          <c:showLegendKey val="0"/>
          <c:showVal val="0"/>
          <c:showCatName val="0"/>
          <c:showSerName val="0"/>
          <c:showPercent val="0"/>
          <c:showBubbleSize val="0"/>
        </c:dLbls>
        <c:gapWidth val="34"/>
        <c:overlap val="100"/>
        <c:axId val="422793304"/>
        <c:axId val="422793696"/>
      </c:barChart>
      <c:catAx>
        <c:axId val="422793304"/>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1600" b="1">
                <a:latin typeface="+mj-lt"/>
              </a:defRPr>
            </a:pPr>
            <a:endParaRPr lang="en-US"/>
          </a:p>
        </c:txPr>
        <c:crossAx val="422793696"/>
        <c:crosses val="autoZero"/>
        <c:auto val="1"/>
        <c:lblAlgn val="ctr"/>
        <c:lblOffset val="100"/>
        <c:noMultiLvlLbl val="0"/>
      </c:catAx>
      <c:valAx>
        <c:axId val="422793696"/>
        <c:scaling>
          <c:orientation val="minMax"/>
          <c:max val="100"/>
          <c:min val="0"/>
        </c:scaling>
        <c:delete val="0"/>
        <c:axPos val="l"/>
        <c:majorGridlines>
          <c:spPr>
            <a:ln>
              <a:noFill/>
            </a:ln>
          </c:spPr>
        </c:majorGridlines>
        <c:title>
          <c:tx>
            <c:rich>
              <a:bodyPr rot="-5400000" vert="horz"/>
              <a:lstStyle/>
              <a:p>
                <a:pPr>
                  <a:defRPr sz="1600"/>
                </a:pPr>
                <a:r>
                  <a:rPr lang="en-US" sz="1600" dirty="0" smtClean="0"/>
                  <a:t>Percent</a:t>
                </a:r>
                <a:endParaRPr lang="en-US" sz="16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1600" b="1">
                <a:latin typeface="+mj-lt"/>
              </a:defRPr>
            </a:pPr>
            <a:endParaRPr lang="en-US"/>
          </a:p>
        </c:txPr>
        <c:crossAx val="4227933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1600" b="1">
                    <a:latin typeface="+mj-lt"/>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c:ext xmlns:c15="http://schemas.microsoft.com/office/drawing/2012/chart" uri="{CE6537A1-D6FC-4f65-9D91-7224C49458BB}">
                <c15:layout/>
                <c15:showLeaderLines val="0"/>
              </c:ext>
            </c:extLst>
          </c:dLbls>
          <c:cat>
            <c:strRef>
              <c:f>Sheet1!$A$2:$A$14</c:f>
              <c:strCache>
                <c:ptCount val="13"/>
                <c:pt idx="0">
                  <c:v>Total</c:v>
                </c:pt>
                <c:pt idx="2">
                  <c:v>Male</c:v>
                </c:pt>
                <c:pt idx="3">
                  <c:v>Female</c:v>
                </c:pt>
                <c:pt idx="5">
                  <c:v>9th</c:v>
                </c:pt>
                <c:pt idx="6">
                  <c:v>10th</c:v>
                </c:pt>
                <c:pt idx="7">
                  <c:v>11th</c:v>
                </c:pt>
                <c:pt idx="8">
                  <c:v>12th</c:v>
                </c:pt>
                <c:pt idx="10">
                  <c:v>Black</c:v>
                </c:pt>
                <c:pt idx="11">
                  <c:v>Hispanic</c:v>
                </c:pt>
                <c:pt idx="12">
                  <c:v>White</c:v>
                </c:pt>
              </c:strCache>
            </c:strRef>
          </c:cat>
          <c:val>
            <c:numRef>
              <c:f>Sheet1!$B$2:$B$14</c:f>
              <c:numCache>
                <c:formatCode>General</c:formatCode>
                <c:ptCount val="13"/>
                <c:pt idx="0">
                  <c:v>5.3</c:v>
                </c:pt>
                <c:pt idx="2">
                  <c:v>2.7</c:v>
                </c:pt>
                <c:pt idx="3">
                  <c:v>7.9</c:v>
                </c:pt>
                <c:pt idx="5">
                  <c:v>3.3</c:v>
                </c:pt>
                <c:pt idx="6">
                  <c:v>5.8</c:v>
                </c:pt>
                <c:pt idx="7">
                  <c:v>5.5</c:v>
                </c:pt>
                <c:pt idx="8">
                  <c:v>5.7</c:v>
                </c:pt>
                <c:pt idx="10">
                  <c:v>4.9000000000000004</c:v>
                </c:pt>
                <c:pt idx="11">
                  <c:v>3.1</c:v>
                </c:pt>
                <c:pt idx="12">
                  <c:v>6</c:v>
                </c:pt>
              </c:numCache>
            </c:numRef>
          </c:val>
        </c:ser>
        <c:dLbls>
          <c:showLegendKey val="0"/>
          <c:showVal val="0"/>
          <c:showCatName val="0"/>
          <c:showSerName val="0"/>
          <c:showPercent val="0"/>
          <c:showBubbleSize val="0"/>
        </c:dLbls>
        <c:gapWidth val="34"/>
        <c:overlap val="100"/>
        <c:axId val="422794480"/>
        <c:axId val="422794872"/>
      </c:barChart>
      <c:catAx>
        <c:axId val="422794480"/>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1600" b="1">
                <a:latin typeface="+mj-lt"/>
              </a:defRPr>
            </a:pPr>
            <a:endParaRPr lang="en-US"/>
          </a:p>
        </c:txPr>
        <c:crossAx val="422794872"/>
        <c:crosses val="autoZero"/>
        <c:auto val="1"/>
        <c:lblAlgn val="ctr"/>
        <c:lblOffset val="100"/>
        <c:noMultiLvlLbl val="0"/>
      </c:catAx>
      <c:valAx>
        <c:axId val="422794872"/>
        <c:scaling>
          <c:orientation val="minMax"/>
          <c:max val="100"/>
          <c:min val="0"/>
        </c:scaling>
        <c:delete val="0"/>
        <c:axPos val="l"/>
        <c:majorGridlines>
          <c:spPr>
            <a:ln>
              <a:noFill/>
            </a:ln>
          </c:spPr>
        </c:majorGridlines>
        <c:title>
          <c:tx>
            <c:rich>
              <a:bodyPr rot="-5400000" vert="horz"/>
              <a:lstStyle/>
              <a:p>
                <a:pPr>
                  <a:defRPr sz="1600"/>
                </a:pPr>
                <a:r>
                  <a:rPr lang="en-US" sz="1600" dirty="0" smtClean="0"/>
                  <a:t>Percent</a:t>
                </a:r>
                <a:endParaRPr lang="en-US" sz="160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1600" b="1">
                <a:latin typeface="+mj-lt"/>
              </a:defRPr>
            </a:pPr>
            <a:endParaRPr lang="en-US"/>
          </a:p>
        </c:txPr>
        <c:crossAx val="4227944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B89C0-9B98-4DAA-841C-E42DF85CE761}" type="doc">
      <dgm:prSet loTypeId="urn:microsoft.com/office/officeart/2005/8/layout/pList2#4" loCatId="list" qsTypeId="urn:microsoft.com/office/officeart/2005/8/quickstyle/simple1" qsCatId="simple" csTypeId="urn:microsoft.com/office/officeart/2005/8/colors/colorful5" csCatId="colorful" phldr="1"/>
      <dgm:spPr/>
    </dgm:pt>
    <dgm:pt modelId="{35A4C739-AAAC-45E5-B67B-036695FDF73D}">
      <dgm:prSet phldrT="[Text]"/>
      <dgm:spPr>
        <a:solidFill>
          <a:schemeClr val="accent5">
            <a:lumMod val="75000"/>
          </a:schemeClr>
        </a:solidFill>
      </dgm:spPr>
      <dgm:t>
        <a:bodyPr/>
        <a:lstStyle/>
        <a:p>
          <a:r>
            <a:rPr lang="en-US" sz="2300" dirty="0" smtClean="0">
              <a:latin typeface="Adobe Garamond Pro"/>
            </a:rPr>
            <a:t>Plan B </a:t>
          </a:r>
          <a:r>
            <a:rPr lang="en-US" sz="2300" dirty="0" err="1" smtClean="0">
              <a:latin typeface="Adobe Garamond Pro"/>
            </a:rPr>
            <a:t>OneStep</a:t>
          </a:r>
          <a:r>
            <a:rPr lang="en-US" sz="2300" baseline="30000" dirty="0" smtClean="0">
              <a:latin typeface="Adobe Garamond Pro"/>
            </a:rPr>
            <a:t>®</a:t>
          </a:r>
          <a:endParaRPr lang="en-US" sz="2300" dirty="0"/>
        </a:p>
      </dgm:t>
    </dgm:pt>
    <dgm:pt modelId="{F57B1E43-19BB-495A-B92F-E76D5E41B366}" type="parTrans" cxnId="{6962A28F-FF68-4C25-9C4F-C12D34F4878A}">
      <dgm:prSet/>
      <dgm:spPr/>
      <dgm:t>
        <a:bodyPr/>
        <a:lstStyle/>
        <a:p>
          <a:endParaRPr lang="en-US"/>
        </a:p>
      </dgm:t>
    </dgm:pt>
    <dgm:pt modelId="{B0945410-EBEB-406A-AC59-BA0B8CCB667F}" type="sibTrans" cxnId="{6962A28F-FF68-4C25-9C4F-C12D34F4878A}">
      <dgm:prSet/>
      <dgm:spPr/>
      <dgm:t>
        <a:bodyPr/>
        <a:lstStyle/>
        <a:p>
          <a:endParaRPr lang="en-US"/>
        </a:p>
      </dgm:t>
    </dgm:pt>
    <dgm:pt modelId="{4359ACE7-594E-4453-BA34-1513BFC349F3}">
      <dgm:prSet phldrT="[Text]"/>
      <dgm:spPr/>
      <dgm:t>
        <a:bodyPr/>
        <a:lstStyle/>
        <a:p>
          <a:r>
            <a:rPr lang="en-US" sz="2100" dirty="0" err="1" smtClean="0">
              <a:latin typeface="Adobe Garamond Pro"/>
            </a:rPr>
            <a:t>ella</a:t>
          </a:r>
          <a:r>
            <a:rPr lang="en-US" sz="2100" baseline="30000" dirty="0" smtClean="0">
              <a:latin typeface="Adobe Garamond Pro"/>
            </a:rPr>
            <a:t>®</a:t>
          </a:r>
          <a:endParaRPr lang="en-US" sz="2100" dirty="0"/>
        </a:p>
      </dgm:t>
    </dgm:pt>
    <dgm:pt modelId="{92DE644E-792D-45CA-98BD-6CB28DE8BEB1}" type="parTrans" cxnId="{45AA5070-8B45-497E-9925-F77C0F9D892D}">
      <dgm:prSet/>
      <dgm:spPr/>
      <dgm:t>
        <a:bodyPr/>
        <a:lstStyle/>
        <a:p>
          <a:endParaRPr lang="en-US"/>
        </a:p>
      </dgm:t>
    </dgm:pt>
    <dgm:pt modelId="{C6BD2F90-F920-4ADF-9FDE-F3AA2C73AE91}" type="sibTrans" cxnId="{45AA5070-8B45-497E-9925-F77C0F9D892D}">
      <dgm:prSet/>
      <dgm:spPr/>
      <dgm:t>
        <a:bodyPr/>
        <a:lstStyle/>
        <a:p>
          <a:endParaRPr lang="en-US"/>
        </a:p>
      </dgm:t>
    </dgm:pt>
    <dgm:pt modelId="{61FFEEAB-D84F-4D96-9C18-BB4EB98FE89D}">
      <dgm:prSet phldrT="[Text]" custT="1"/>
      <dgm:spPr/>
      <dgm:t>
        <a:bodyPr/>
        <a:lstStyle/>
        <a:p>
          <a:r>
            <a:rPr lang="en-US" sz="1800" dirty="0" smtClean="0"/>
            <a:t>Single dose</a:t>
          </a:r>
          <a:endParaRPr lang="en-US" sz="1800" dirty="0"/>
        </a:p>
      </dgm:t>
    </dgm:pt>
    <dgm:pt modelId="{945375EA-2C4D-4078-B6A1-01A8AFE08199}" type="parTrans" cxnId="{BFA6ACA8-2BF7-4B65-A08A-BE244E90DB1D}">
      <dgm:prSet/>
      <dgm:spPr/>
      <dgm:t>
        <a:bodyPr/>
        <a:lstStyle/>
        <a:p>
          <a:endParaRPr lang="en-US"/>
        </a:p>
      </dgm:t>
    </dgm:pt>
    <dgm:pt modelId="{890F14E1-90E5-4480-B4F8-ED307AA4BF2F}" type="sibTrans" cxnId="{BFA6ACA8-2BF7-4B65-A08A-BE244E90DB1D}">
      <dgm:prSet/>
      <dgm:spPr/>
      <dgm:t>
        <a:bodyPr/>
        <a:lstStyle/>
        <a:p>
          <a:endParaRPr lang="en-US"/>
        </a:p>
      </dgm:t>
    </dgm:pt>
    <dgm:pt modelId="{E7E73F7C-2007-4B63-B507-13B2099B9634}">
      <dgm:prSet phldrT="[Text]" custT="1"/>
      <dgm:spPr>
        <a:solidFill>
          <a:schemeClr val="accent5">
            <a:lumMod val="75000"/>
          </a:schemeClr>
        </a:solidFill>
      </dgm:spPr>
      <dgm:t>
        <a:bodyPr/>
        <a:lstStyle/>
        <a:p>
          <a:r>
            <a:rPr lang="en-US" sz="1800" dirty="0" smtClean="0"/>
            <a:t>Single dose - </a:t>
          </a:r>
          <a:r>
            <a:rPr lang="en-US" sz="1800" dirty="0" smtClean="0">
              <a:latin typeface="Adobe Garamond Pro"/>
            </a:rPr>
            <a:t>1.5 mg </a:t>
          </a:r>
          <a:r>
            <a:rPr lang="en-US" sz="1800" dirty="0" err="1" smtClean="0">
              <a:latin typeface="Adobe Garamond Pro"/>
            </a:rPr>
            <a:t>levonorgestrel</a:t>
          </a:r>
          <a:endParaRPr lang="en-US" sz="1800" dirty="0"/>
        </a:p>
      </dgm:t>
    </dgm:pt>
    <dgm:pt modelId="{CE9832DA-683C-440C-94E6-0C1222AD8E2D}" type="parTrans" cxnId="{CE525560-5233-4A90-923D-5C89FB1C16E9}">
      <dgm:prSet/>
      <dgm:spPr/>
      <dgm:t>
        <a:bodyPr/>
        <a:lstStyle/>
        <a:p>
          <a:endParaRPr lang="en-US"/>
        </a:p>
      </dgm:t>
    </dgm:pt>
    <dgm:pt modelId="{501F2868-6908-4363-8574-4571F899E159}" type="sibTrans" cxnId="{CE525560-5233-4A90-923D-5C89FB1C16E9}">
      <dgm:prSet/>
      <dgm:spPr/>
      <dgm:t>
        <a:bodyPr/>
        <a:lstStyle/>
        <a:p>
          <a:endParaRPr lang="en-US"/>
        </a:p>
      </dgm:t>
    </dgm:pt>
    <dgm:pt modelId="{54537520-7A1A-4E9B-81E8-5F63D5B7D5A7}">
      <dgm:prSet phldrT="[Text]" custT="1"/>
      <dgm:spPr/>
      <dgm:t>
        <a:bodyPr/>
        <a:lstStyle/>
        <a:p>
          <a:r>
            <a:rPr lang="en-US" sz="1800" dirty="0" smtClean="0">
              <a:latin typeface="Adobe Garamond Pro"/>
            </a:rPr>
            <a:t>30 mg </a:t>
          </a:r>
          <a:r>
            <a:rPr lang="en-US" sz="1800" dirty="0" err="1" smtClean="0">
              <a:latin typeface="Adobe Garamond Pro"/>
            </a:rPr>
            <a:t>Ulipristal</a:t>
          </a:r>
          <a:r>
            <a:rPr lang="en-US" sz="1800" dirty="0" smtClean="0">
              <a:latin typeface="Adobe Garamond Pro"/>
            </a:rPr>
            <a:t> acetate (UPA)</a:t>
          </a:r>
          <a:endParaRPr lang="en-US" sz="1800" dirty="0"/>
        </a:p>
      </dgm:t>
    </dgm:pt>
    <dgm:pt modelId="{BA8242C8-6AC7-4C2E-8423-426FD509BD3F}" type="parTrans" cxnId="{51419858-9E3E-4857-BE67-26BCBA7828D9}">
      <dgm:prSet/>
      <dgm:spPr/>
      <dgm:t>
        <a:bodyPr/>
        <a:lstStyle/>
        <a:p>
          <a:endParaRPr lang="en-US"/>
        </a:p>
      </dgm:t>
    </dgm:pt>
    <dgm:pt modelId="{0670D202-2151-4766-B752-2FA0DC122BCF}" type="sibTrans" cxnId="{51419858-9E3E-4857-BE67-26BCBA7828D9}">
      <dgm:prSet/>
      <dgm:spPr/>
      <dgm:t>
        <a:bodyPr/>
        <a:lstStyle/>
        <a:p>
          <a:endParaRPr lang="en-US"/>
        </a:p>
      </dgm:t>
    </dgm:pt>
    <dgm:pt modelId="{D690FAC1-255F-4B21-9BDF-B7FA85A9AAE0}">
      <dgm:prSet phldrT="[Text]" custT="1"/>
      <dgm:spPr/>
      <dgm:t>
        <a:bodyPr/>
        <a:lstStyle/>
        <a:p>
          <a:r>
            <a:rPr lang="en-US" sz="1800" dirty="0" smtClean="0"/>
            <a:t>Prescription Only</a:t>
          </a:r>
          <a:endParaRPr lang="en-US" sz="1800" dirty="0"/>
        </a:p>
      </dgm:t>
    </dgm:pt>
    <dgm:pt modelId="{03711B70-4ED8-46A1-8B1D-43909AE79B0C}" type="parTrans" cxnId="{B120436B-C5F3-4D3B-930E-3DCF753AE132}">
      <dgm:prSet/>
      <dgm:spPr/>
      <dgm:t>
        <a:bodyPr/>
        <a:lstStyle/>
        <a:p>
          <a:endParaRPr lang="en-US"/>
        </a:p>
      </dgm:t>
    </dgm:pt>
    <dgm:pt modelId="{C8660347-8782-4396-B6C4-146A7BBC7ECA}" type="sibTrans" cxnId="{B120436B-C5F3-4D3B-930E-3DCF753AE132}">
      <dgm:prSet/>
      <dgm:spPr/>
      <dgm:t>
        <a:bodyPr/>
        <a:lstStyle/>
        <a:p>
          <a:endParaRPr lang="en-US"/>
        </a:p>
      </dgm:t>
    </dgm:pt>
    <dgm:pt modelId="{169A3F8A-310D-4059-B87C-ED87199BBAD6}">
      <dgm:prSet phldrT="[Text]" custT="1"/>
      <dgm:spPr>
        <a:solidFill>
          <a:schemeClr val="accent5">
            <a:lumMod val="75000"/>
          </a:schemeClr>
        </a:solidFill>
      </dgm:spPr>
      <dgm:t>
        <a:bodyPr/>
        <a:lstStyle/>
        <a:p>
          <a:r>
            <a:rPr lang="en-US" sz="1800" dirty="0" smtClean="0"/>
            <a:t>OTC for men and women of all ages</a:t>
          </a:r>
          <a:endParaRPr lang="en-US" sz="1800" dirty="0"/>
        </a:p>
      </dgm:t>
    </dgm:pt>
    <dgm:pt modelId="{34A6D97E-A673-42B3-AC64-F072B585C341}" type="parTrans" cxnId="{D69428C7-0E90-4558-AB55-9E734FD553CC}">
      <dgm:prSet/>
      <dgm:spPr/>
      <dgm:t>
        <a:bodyPr/>
        <a:lstStyle/>
        <a:p>
          <a:endParaRPr lang="en-US"/>
        </a:p>
      </dgm:t>
    </dgm:pt>
    <dgm:pt modelId="{CA3A8FBD-1F52-409C-82D0-9B5E205945A1}" type="sibTrans" cxnId="{D69428C7-0E90-4558-AB55-9E734FD553CC}">
      <dgm:prSet/>
      <dgm:spPr/>
      <dgm:t>
        <a:bodyPr/>
        <a:lstStyle/>
        <a:p>
          <a:endParaRPr lang="en-US"/>
        </a:p>
      </dgm:t>
    </dgm:pt>
    <dgm:pt modelId="{542CDEAE-929B-4CC6-ACEA-27DA404EE6B9}">
      <dgm:prSet phldrT="[Text]" custT="1"/>
      <dgm:spPr/>
      <dgm:t>
        <a:bodyPr/>
        <a:lstStyle/>
        <a:p>
          <a:r>
            <a:rPr lang="en-US" sz="1800" dirty="0" smtClean="0"/>
            <a:t>Can order online at </a:t>
          </a:r>
          <a:br>
            <a:rPr lang="en-US" sz="1800" dirty="0" smtClean="0"/>
          </a:br>
          <a:r>
            <a:rPr lang="en-US" sz="1800" dirty="0" err="1" smtClean="0"/>
            <a:t>www.ella-kwikmed.com</a:t>
          </a:r>
          <a:endParaRPr lang="en-US" sz="1800" dirty="0"/>
        </a:p>
      </dgm:t>
    </dgm:pt>
    <dgm:pt modelId="{119D3F81-08D1-4617-9C10-167D291987CD}" type="parTrans" cxnId="{BBBEED86-3F7F-4601-8D46-BA5FBA8ADC30}">
      <dgm:prSet/>
      <dgm:spPr/>
      <dgm:t>
        <a:bodyPr/>
        <a:lstStyle/>
        <a:p>
          <a:endParaRPr lang="en-US"/>
        </a:p>
      </dgm:t>
    </dgm:pt>
    <dgm:pt modelId="{DC169B3A-D802-4103-A16B-31BE71257628}" type="sibTrans" cxnId="{BBBEED86-3F7F-4601-8D46-BA5FBA8ADC30}">
      <dgm:prSet/>
      <dgm:spPr/>
      <dgm:t>
        <a:bodyPr/>
        <a:lstStyle/>
        <a:p>
          <a:endParaRPr lang="en-US"/>
        </a:p>
      </dgm:t>
    </dgm:pt>
    <dgm:pt modelId="{C91ADE51-E95D-4721-93F9-81537AFC3EF0}">
      <dgm:prSet phldrT="[Text]" custT="1"/>
      <dgm:spPr>
        <a:solidFill>
          <a:schemeClr val="accent5">
            <a:lumMod val="75000"/>
          </a:schemeClr>
        </a:solidFill>
      </dgm:spPr>
      <dgm:t>
        <a:bodyPr/>
        <a:lstStyle/>
        <a:p>
          <a:r>
            <a:rPr lang="en-US" sz="1800" dirty="0" smtClean="0"/>
            <a:t>Label: Up to 72h after unprotected sex</a:t>
          </a:r>
          <a:endParaRPr lang="en-US" sz="1800" dirty="0"/>
        </a:p>
      </dgm:t>
    </dgm:pt>
    <dgm:pt modelId="{5A698D0A-6102-4F03-8C80-52FF57179FBF}" type="parTrans" cxnId="{EC95A9F2-E99C-4834-A720-6462A3C9619B}">
      <dgm:prSet/>
      <dgm:spPr/>
      <dgm:t>
        <a:bodyPr/>
        <a:lstStyle/>
        <a:p>
          <a:endParaRPr lang="en-US"/>
        </a:p>
      </dgm:t>
    </dgm:pt>
    <dgm:pt modelId="{08A7993A-FAE1-4335-90AA-FE6F1881EFDE}" type="sibTrans" cxnId="{EC95A9F2-E99C-4834-A720-6462A3C9619B}">
      <dgm:prSet/>
      <dgm:spPr/>
      <dgm:t>
        <a:bodyPr/>
        <a:lstStyle/>
        <a:p>
          <a:endParaRPr lang="en-US"/>
        </a:p>
      </dgm:t>
    </dgm:pt>
    <dgm:pt modelId="{AB78B00F-5BBE-48EE-AA5F-015E8C63331E}">
      <dgm:prSet phldrT="[Text]" custT="1"/>
      <dgm:spPr/>
      <dgm:t>
        <a:bodyPr/>
        <a:lstStyle/>
        <a:p>
          <a:r>
            <a:rPr lang="en-US" sz="1800" dirty="0" smtClean="0"/>
            <a:t>Label: Up to 120h after unprotected sex </a:t>
          </a:r>
          <a:endParaRPr lang="en-US" sz="1800" dirty="0"/>
        </a:p>
      </dgm:t>
    </dgm:pt>
    <dgm:pt modelId="{61FA9B78-D1E6-46D4-BA55-EE968890B968}" type="parTrans" cxnId="{70A3E70C-487A-49D7-8B44-C17C178C4DFF}">
      <dgm:prSet/>
      <dgm:spPr/>
      <dgm:t>
        <a:bodyPr/>
        <a:lstStyle/>
        <a:p>
          <a:endParaRPr lang="en-US"/>
        </a:p>
      </dgm:t>
    </dgm:pt>
    <dgm:pt modelId="{64946179-E597-4B85-A572-D0CFC4CD338D}" type="sibTrans" cxnId="{70A3E70C-487A-49D7-8B44-C17C178C4DFF}">
      <dgm:prSet/>
      <dgm:spPr/>
      <dgm:t>
        <a:bodyPr/>
        <a:lstStyle/>
        <a:p>
          <a:endParaRPr lang="en-US"/>
        </a:p>
      </dgm:t>
    </dgm:pt>
    <dgm:pt modelId="{D4C4A364-3993-4AA7-BB55-44C89A92B6CF}">
      <dgm:prSet phldrT="[Text]" custT="1"/>
      <dgm:spPr>
        <a:solidFill>
          <a:schemeClr val="accent5">
            <a:lumMod val="75000"/>
          </a:schemeClr>
        </a:solidFill>
      </dgm:spPr>
      <dgm:t>
        <a:bodyPr/>
        <a:lstStyle/>
        <a:p>
          <a:r>
            <a:rPr lang="en-US" sz="1800" dirty="0" smtClean="0"/>
            <a:t>Recommend: Up to 120h</a:t>
          </a:r>
          <a:endParaRPr lang="en-US" sz="1800" dirty="0"/>
        </a:p>
      </dgm:t>
    </dgm:pt>
    <dgm:pt modelId="{E60458F2-F579-493F-A0FC-D60C487C4175}" type="parTrans" cxnId="{DB1C6D56-60AD-42E9-906B-08DB3E4C96FE}">
      <dgm:prSet/>
      <dgm:spPr/>
      <dgm:t>
        <a:bodyPr/>
        <a:lstStyle/>
        <a:p>
          <a:endParaRPr lang="en-US"/>
        </a:p>
      </dgm:t>
    </dgm:pt>
    <dgm:pt modelId="{45C5D804-D001-4B9F-BA03-0223561D2A53}" type="sibTrans" cxnId="{DB1C6D56-60AD-42E9-906B-08DB3E4C96FE}">
      <dgm:prSet/>
      <dgm:spPr/>
      <dgm:t>
        <a:bodyPr/>
        <a:lstStyle/>
        <a:p>
          <a:endParaRPr lang="en-US"/>
        </a:p>
      </dgm:t>
    </dgm:pt>
    <dgm:pt modelId="{6C00FD0B-133C-4CFC-89B2-7BC98BF5CB7D}" type="pres">
      <dgm:prSet presAssocID="{5DCB89C0-9B98-4DAA-841C-E42DF85CE761}" presName="Name0" presStyleCnt="0">
        <dgm:presLayoutVars>
          <dgm:dir/>
          <dgm:resizeHandles val="exact"/>
        </dgm:presLayoutVars>
      </dgm:prSet>
      <dgm:spPr/>
    </dgm:pt>
    <dgm:pt modelId="{0756C307-CF1C-48F8-A378-F5687E1757D7}" type="pres">
      <dgm:prSet presAssocID="{5DCB89C0-9B98-4DAA-841C-E42DF85CE761}" presName="bkgdShp" presStyleLbl="alignAccFollowNode1" presStyleIdx="0" presStyleCnt="1"/>
      <dgm:spPr/>
    </dgm:pt>
    <dgm:pt modelId="{32E51F9C-94C5-4579-8B54-3B8FFC0E49BA}" type="pres">
      <dgm:prSet presAssocID="{5DCB89C0-9B98-4DAA-841C-E42DF85CE761}" presName="linComp" presStyleCnt="0"/>
      <dgm:spPr/>
    </dgm:pt>
    <dgm:pt modelId="{0EDA8559-6638-4C46-B96F-3DB77F63E568}" type="pres">
      <dgm:prSet presAssocID="{35A4C739-AAAC-45E5-B67B-036695FDF73D}" presName="compNode" presStyleCnt="0"/>
      <dgm:spPr/>
    </dgm:pt>
    <dgm:pt modelId="{91BEB71C-2551-4D8D-A209-EE90BCC42645}" type="pres">
      <dgm:prSet presAssocID="{35A4C739-AAAC-45E5-B67B-036695FDF73D}" presName="node" presStyleLbl="node1" presStyleIdx="0" presStyleCnt="2" custScaleX="126293" custScaleY="100640" custLinFactNeighborY="2821">
        <dgm:presLayoutVars>
          <dgm:bulletEnabled val="1"/>
        </dgm:presLayoutVars>
      </dgm:prSet>
      <dgm:spPr/>
      <dgm:t>
        <a:bodyPr/>
        <a:lstStyle/>
        <a:p>
          <a:endParaRPr lang="en-US"/>
        </a:p>
      </dgm:t>
    </dgm:pt>
    <dgm:pt modelId="{BDF99EAC-D8DC-4034-A6A0-A6333C8C77F7}" type="pres">
      <dgm:prSet presAssocID="{35A4C739-AAAC-45E5-B67B-036695FDF73D}" presName="invisiNode" presStyleLbl="node1" presStyleIdx="0" presStyleCnt="2"/>
      <dgm:spPr/>
    </dgm:pt>
    <dgm:pt modelId="{E5124A93-86D6-472C-B8DF-44F75A12181D}" type="pres">
      <dgm:prSet presAssocID="{35A4C739-AAAC-45E5-B67B-036695FDF73D}" presName="imagNode" presStyleLbl="fgImgPlace1" presStyleIdx="0" presStyleCnt="2"/>
      <dgm:spPr>
        <a:blipFill rotWithShape="0">
          <a:blip xmlns:r="http://schemas.openxmlformats.org/officeDocument/2006/relationships" r:embed="rId1"/>
          <a:stretch>
            <a:fillRect/>
          </a:stretch>
        </a:blipFill>
      </dgm:spPr>
      <dgm:t>
        <a:bodyPr/>
        <a:lstStyle/>
        <a:p>
          <a:endParaRPr lang="en-US"/>
        </a:p>
      </dgm:t>
    </dgm:pt>
    <dgm:pt modelId="{BD04AF7F-ECB6-4575-AF1C-3F1B412D095B}" type="pres">
      <dgm:prSet presAssocID="{B0945410-EBEB-406A-AC59-BA0B8CCB667F}" presName="sibTrans" presStyleLbl="sibTrans2D1" presStyleIdx="0" presStyleCnt="0"/>
      <dgm:spPr/>
      <dgm:t>
        <a:bodyPr/>
        <a:lstStyle/>
        <a:p>
          <a:endParaRPr lang="en-US"/>
        </a:p>
      </dgm:t>
    </dgm:pt>
    <dgm:pt modelId="{29058686-CBB5-4C93-9599-329CAC5CF258}" type="pres">
      <dgm:prSet presAssocID="{4359ACE7-594E-4453-BA34-1513BFC349F3}" presName="compNode" presStyleCnt="0"/>
      <dgm:spPr/>
    </dgm:pt>
    <dgm:pt modelId="{E3FDE988-4F43-4E0F-BCAB-0EB06D7F88A1}" type="pres">
      <dgm:prSet presAssocID="{4359ACE7-594E-4453-BA34-1513BFC349F3}" presName="node" presStyleLbl="node1" presStyleIdx="1" presStyleCnt="2" custScaleX="157099" custScaleY="100521" custLinFactNeighborX="-715" custLinFactNeighborY="2821">
        <dgm:presLayoutVars>
          <dgm:bulletEnabled val="1"/>
        </dgm:presLayoutVars>
      </dgm:prSet>
      <dgm:spPr/>
      <dgm:t>
        <a:bodyPr/>
        <a:lstStyle/>
        <a:p>
          <a:endParaRPr lang="en-US"/>
        </a:p>
      </dgm:t>
    </dgm:pt>
    <dgm:pt modelId="{AAB2CFB9-3ABC-47F6-8952-668257DCD87B}" type="pres">
      <dgm:prSet presAssocID="{4359ACE7-594E-4453-BA34-1513BFC349F3}" presName="invisiNode" presStyleLbl="node1" presStyleIdx="1" presStyleCnt="2"/>
      <dgm:spPr/>
    </dgm:pt>
    <dgm:pt modelId="{8E588004-67B2-4865-BCEF-422FF66BE1BD}" type="pres">
      <dgm:prSet presAssocID="{4359ACE7-594E-4453-BA34-1513BFC349F3}" presName="imagNode" presStyleLbl="fgImgPlace1" presStyleIdx="1" presStyleCnt="2" custLinFactNeighborX="6001" custLinFactNeighborY="-3519"/>
      <dgm:spPr>
        <a:blipFill rotWithShape="0">
          <a:blip xmlns:r="http://schemas.openxmlformats.org/officeDocument/2006/relationships" r:embed="rId2"/>
          <a:stretch>
            <a:fillRect/>
          </a:stretch>
        </a:blipFill>
      </dgm:spPr>
    </dgm:pt>
  </dgm:ptLst>
  <dgm:cxnLst>
    <dgm:cxn modelId="{9C34604A-5321-41C1-9703-851494480111}" type="presOf" srcId="{169A3F8A-310D-4059-B87C-ED87199BBAD6}" destId="{91BEB71C-2551-4D8D-A209-EE90BCC42645}" srcOrd="0" destOrd="4" presId="urn:microsoft.com/office/officeart/2005/8/layout/pList2#4"/>
    <dgm:cxn modelId="{E2E6E0B3-5E0F-4EF9-9FF7-C7B02E414EF3}" type="presOf" srcId="{E7E73F7C-2007-4B63-B507-13B2099B9634}" destId="{91BEB71C-2551-4D8D-A209-EE90BCC42645}" srcOrd="0" destOrd="1" presId="urn:microsoft.com/office/officeart/2005/8/layout/pList2#4"/>
    <dgm:cxn modelId="{464804F2-4F9A-478A-8DC5-9E18D3244849}" type="presOf" srcId="{D690FAC1-255F-4B21-9BDF-B7FA85A9AAE0}" destId="{E3FDE988-4F43-4E0F-BCAB-0EB06D7F88A1}" srcOrd="0" destOrd="4" presId="urn:microsoft.com/office/officeart/2005/8/layout/pList2#4"/>
    <dgm:cxn modelId="{82AD7D57-4A7A-49B8-90FF-BB43F84ECBAC}" type="presOf" srcId="{B0945410-EBEB-406A-AC59-BA0B8CCB667F}" destId="{BD04AF7F-ECB6-4575-AF1C-3F1B412D095B}" srcOrd="0" destOrd="0" presId="urn:microsoft.com/office/officeart/2005/8/layout/pList2#4"/>
    <dgm:cxn modelId="{B3FB37F4-B43D-4270-B51C-2C7157F3EB0B}" type="presOf" srcId="{61FFEEAB-D84F-4D96-9C18-BB4EB98FE89D}" destId="{E3FDE988-4F43-4E0F-BCAB-0EB06D7F88A1}" srcOrd="0" destOrd="1" presId="urn:microsoft.com/office/officeart/2005/8/layout/pList2#4"/>
    <dgm:cxn modelId="{D9F56D26-490E-445B-A24D-173BA345A4A9}" type="presOf" srcId="{C91ADE51-E95D-4721-93F9-81537AFC3EF0}" destId="{91BEB71C-2551-4D8D-A209-EE90BCC42645}" srcOrd="0" destOrd="2" presId="urn:microsoft.com/office/officeart/2005/8/layout/pList2#4"/>
    <dgm:cxn modelId="{0378FD14-EB6D-414A-BE96-75941D0B08A4}" type="presOf" srcId="{35A4C739-AAAC-45E5-B67B-036695FDF73D}" destId="{91BEB71C-2551-4D8D-A209-EE90BCC42645}" srcOrd="0" destOrd="0" presId="urn:microsoft.com/office/officeart/2005/8/layout/pList2#4"/>
    <dgm:cxn modelId="{1D2A3DF4-3F4A-4D4E-BDAD-A2F5D4A1D8FC}" type="presOf" srcId="{54537520-7A1A-4E9B-81E8-5F63D5B7D5A7}" destId="{E3FDE988-4F43-4E0F-BCAB-0EB06D7F88A1}" srcOrd="0" destOrd="2" presId="urn:microsoft.com/office/officeart/2005/8/layout/pList2#4"/>
    <dgm:cxn modelId="{6962A28F-FF68-4C25-9C4F-C12D34F4878A}" srcId="{5DCB89C0-9B98-4DAA-841C-E42DF85CE761}" destId="{35A4C739-AAAC-45E5-B67B-036695FDF73D}" srcOrd="0" destOrd="0" parTransId="{F57B1E43-19BB-495A-B92F-E76D5E41B366}" sibTransId="{B0945410-EBEB-406A-AC59-BA0B8CCB667F}"/>
    <dgm:cxn modelId="{B120436B-C5F3-4D3B-930E-3DCF753AE132}" srcId="{4359ACE7-594E-4453-BA34-1513BFC349F3}" destId="{D690FAC1-255F-4B21-9BDF-B7FA85A9AAE0}" srcOrd="3" destOrd="0" parTransId="{03711B70-4ED8-46A1-8B1D-43909AE79B0C}" sibTransId="{C8660347-8782-4396-B6C4-146A7BBC7ECA}"/>
    <dgm:cxn modelId="{5D6D608A-214A-483A-96F7-74CAFCACCCF1}" type="presOf" srcId="{D4C4A364-3993-4AA7-BB55-44C89A92B6CF}" destId="{91BEB71C-2551-4D8D-A209-EE90BCC42645}" srcOrd="0" destOrd="3" presId="urn:microsoft.com/office/officeart/2005/8/layout/pList2#4"/>
    <dgm:cxn modelId="{CE525560-5233-4A90-923D-5C89FB1C16E9}" srcId="{35A4C739-AAAC-45E5-B67B-036695FDF73D}" destId="{E7E73F7C-2007-4B63-B507-13B2099B9634}" srcOrd="0" destOrd="0" parTransId="{CE9832DA-683C-440C-94E6-0C1222AD8E2D}" sibTransId="{501F2868-6908-4363-8574-4571F899E159}"/>
    <dgm:cxn modelId="{BFB92BAB-A451-49B5-8472-9325A15C9946}" type="presOf" srcId="{542CDEAE-929B-4CC6-ACEA-27DA404EE6B9}" destId="{E3FDE988-4F43-4E0F-BCAB-0EB06D7F88A1}" srcOrd="0" destOrd="5" presId="urn:microsoft.com/office/officeart/2005/8/layout/pList2#4"/>
    <dgm:cxn modelId="{E1872142-066D-4E2B-92C3-37877FFE55B8}" type="presOf" srcId="{4359ACE7-594E-4453-BA34-1513BFC349F3}" destId="{E3FDE988-4F43-4E0F-BCAB-0EB06D7F88A1}" srcOrd="0" destOrd="0" presId="urn:microsoft.com/office/officeart/2005/8/layout/pList2#4"/>
    <dgm:cxn modelId="{D69428C7-0E90-4558-AB55-9E734FD553CC}" srcId="{35A4C739-AAAC-45E5-B67B-036695FDF73D}" destId="{169A3F8A-310D-4059-B87C-ED87199BBAD6}" srcOrd="3" destOrd="0" parTransId="{34A6D97E-A673-42B3-AC64-F072B585C341}" sibTransId="{CA3A8FBD-1F52-409C-82D0-9B5E205945A1}"/>
    <dgm:cxn modelId="{EC95A9F2-E99C-4834-A720-6462A3C9619B}" srcId="{35A4C739-AAAC-45E5-B67B-036695FDF73D}" destId="{C91ADE51-E95D-4721-93F9-81537AFC3EF0}" srcOrd="1" destOrd="0" parTransId="{5A698D0A-6102-4F03-8C80-52FF57179FBF}" sibTransId="{08A7993A-FAE1-4335-90AA-FE6F1881EFDE}"/>
    <dgm:cxn modelId="{DB1C6D56-60AD-42E9-906B-08DB3E4C96FE}" srcId="{35A4C739-AAAC-45E5-B67B-036695FDF73D}" destId="{D4C4A364-3993-4AA7-BB55-44C89A92B6CF}" srcOrd="2" destOrd="0" parTransId="{E60458F2-F579-493F-A0FC-D60C487C4175}" sibTransId="{45C5D804-D001-4B9F-BA03-0223561D2A53}"/>
    <dgm:cxn modelId="{A59E8784-EC29-428F-A6C6-1A919917295F}" type="presOf" srcId="{5DCB89C0-9B98-4DAA-841C-E42DF85CE761}" destId="{6C00FD0B-133C-4CFC-89B2-7BC98BF5CB7D}" srcOrd="0" destOrd="0" presId="urn:microsoft.com/office/officeart/2005/8/layout/pList2#4"/>
    <dgm:cxn modelId="{BFA6ACA8-2BF7-4B65-A08A-BE244E90DB1D}" srcId="{4359ACE7-594E-4453-BA34-1513BFC349F3}" destId="{61FFEEAB-D84F-4D96-9C18-BB4EB98FE89D}" srcOrd="0" destOrd="0" parTransId="{945375EA-2C4D-4078-B6A1-01A8AFE08199}" sibTransId="{890F14E1-90E5-4480-B4F8-ED307AA4BF2F}"/>
    <dgm:cxn modelId="{45AA5070-8B45-497E-9925-F77C0F9D892D}" srcId="{5DCB89C0-9B98-4DAA-841C-E42DF85CE761}" destId="{4359ACE7-594E-4453-BA34-1513BFC349F3}" srcOrd="1" destOrd="0" parTransId="{92DE644E-792D-45CA-98BD-6CB28DE8BEB1}" sibTransId="{C6BD2F90-F920-4ADF-9FDE-F3AA2C73AE91}"/>
    <dgm:cxn modelId="{70A3E70C-487A-49D7-8B44-C17C178C4DFF}" srcId="{4359ACE7-594E-4453-BA34-1513BFC349F3}" destId="{AB78B00F-5BBE-48EE-AA5F-015E8C63331E}" srcOrd="2" destOrd="0" parTransId="{61FA9B78-D1E6-46D4-BA55-EE968890B968}" sibTransId="{64946179-E597-4B85-A572-D0CFC4CD338D}"/>
    <dgm:cxn modelId="{FF725C84-2037-4E7A-8AC6-29E142A9CEBD}" type="presOf" srcId="{AB78B00F-5BBE-48EE-AA5F-015E8C63331E}" destId="{E3FDE988-4F43-4E0F-BCAB-0EB06D7F88A1}" srcOrd="0" destOrd="3" presId="urn:microsoft.com/office/officeart/2005/8/layout/pList2#4"/>
    <dgm:cxn modelId="{51419858-9E3E-4857-BE67-26BCBA7828D9}" srcId="{4359ACE7-594E-4453-BA34-1513BFC349F3}" destId="{54537520-7A1A-4E9B-81E8-5F63D5B7D5A7}" srcOrd="1" destOrd="0" parTransId="{BA8242C8-6AC7-4C2E-8423-426FD509BD3F}" sibTransId="{0670D202-2151-4766-B752-2FA0DC122BCF}"/>
    <dgm:cxn modelId="{BBBEED86-3F7F-4601-8D46-BA5FBA8ADC30}" srcId="{4359ACE7-594E-4453-BA34-1513BFC349F3}" destId="{542CDEAE-929B-4CC6-ACEA-27DA404EE6B9}" srcOrd="4" destOrd="0" parTransId="{119D3F81-08D1-4617-9C10-167D291987CD}" sibTransId="{DC169B3A-D802-4103-A16B-31BE71257628}"/>
    <dgm:cxn modelId="{D81D51BF-D674-478E-A2DD-F34821AE2F2A}" type="presParOf" srcId="{6C00FD0B-133C-4CFC-89B2-7BC98BF5CB7D}" destId="{0756C307-CF1C-48F8-A378-F5687E1757D7}" srcOrd="0" destOrd="0" presId="urn:microsoft.com/office/officeart/2005/8/layout/pList2#4"/>
    <dgm:cxn modelId="{D71E7B7C-3507-4EF6-AAC3-7F072C698E17}" type="presParOf" srcId="{6C00FD0B-133C-4CFC-89B2-7BC98BF5CB7D}" destId="{32E51F9C-94C5-4579-8B54-3B8FFC0E49BA}" srcOrd="1" destOrd="0" presId="urn:microsoft.com/office/officeart/2005/8/layout/pList2#4"/>
    <dgm:cxn modelId="{FBAE4331-F876-4B74-A03C-7900A1C482D3}" type="presParOf" srcId="{32E51F9C-94C5-4579-8B54-3B8FFC0E49BA}" destId="{0EDA8559-6638-4C46-B96F-3DB77F63E568}" srcOrd="0" destOrd="0" presId="urn:microsoft.com/office/officeart/2005/8/layout/pList2#4"/>
    <dgm:cxn modelId="{CB3570C5-2DB9-429D-9F65-A88C1E420F33}" type="presParOf" srcId="{0EDA8559-6638-4C46-B96F-3DB77F63E568}" destId="{91BEB71C-2551-4D8D-A209-EE90BCC42645}" srcOrd="0" destOrd="0" presId="urn:microsoft.com/office/officeart/2005/8/layout/pList2#4"/>
    <dgm:cxn modelId="{B8E7F406-1937-44EA-808E-7D367D43BB0C}" type="presParOf" srcId="{0EDA8559-6638-4C46-B96F-3DB77F63E568}" destId="{BDF99EAC-D8DC-4034-A6A0-A6333C8C77F7}" srcOrd="1" destOrd="0" presId="urn:microsoft.com/office/officeart/2005/8/layout/pList2#4"/>
    <dgm:cxn modelId="{7B8852C9-E427-4183-ADE2-4236A20E5122}" type="presParOf" srcId="{0EDA8559-6638-4C46-B96F-3DB77F63E568}" destId="{E5124A93-86D6-472C-B8DF-44F75A12181D}" srcOrd="2" destOrd="0" presId="urn:microsoft.com/office/officeart/2005/8/layout/pList2#4"/>
    <dgm:cxn modelId="{211909E4-F1E4-4D6F-9C1F-9B4DF8577CAA}" type="presParOf" srcId="{32E51F9C-94C5-4579-8B54-3B8FFC0E49BA}" destId="{BD04AF7F-ECB6-4575-AF1C-3F1B412D095B}" srcOrd="1" destOrd="0" presId="urn:microsoft.com/office/officeart/2005/8/layout/pList2#4"/>
    <dgm:cxn modelId="{8BA6787E-DDBF-45A2-8129-829F9543F222}" type="presParOf" srcId="{32E51F9C-94C5-4579-8B54-3B8FFC0E49BA}" destId="{29058686-CBB5-4C93-9599-329CAC5CF258}" srcOrd="2" destOrd="0" presId="urn:microsoft.com/office/officeart/2005/8/layout/pList2#4"/>
    <dgm:cxn modelId="{B79DA07B-6FC9-4C23-800C-AC901E2E8A17}" type="presParOf" srcId="{29058686-CBB5-4C93-9599-329CAC5CF258}" destId="{E3FDE988-4F43-4E0F-BCAB-0EB06D7F88A1}" srcOrd="0" destOrd="0" presId="urn:microsoft.com/office/officeart/2005/8/layout/pList2#4"/>
    <dgm:cxn modelId="{E899A875-CD79-45A4-9CE0-D8A53A712656}" type="presParOf" srcId="{29058686-CBB5-4C93-9599-329CAC5CF258}" destId="{AAB2CFB9-3ABC-47F6-8952-668257DCD87B}" srcOrd="1" destOrd="0" presId="urn:microsoft.com/office/officeart/2005/8/layout/pList2#4"/>
    <dgm:cxn modelId="{1513A021-27C1-4798-B251-F0FE04B7F2E0}" type="presParOf" srcId="{29058686-CBB5-4C93-9599-329CAC5CF258}" destId="{8E588004-67B2-4865-BCEF-422FF66BE1BD}"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7A4BBD-7C63-46F2-9FB2-B411DCF264B4}" type="doc">
      <dgm:prSet loTypeId="urn:microsoft.com/office/officeart/2005/8/layout/hierarchy3" loCatId="list" qsTypeId="urn:microsoft.com/office/officeart/2005/8/quickstyle/3d2" qsCatId="3D" csTypeId="urn:microsoft.com/office/officeart/2005/8/colors/accent2_2" csCatId="accent2" phldr="1"/>
      <dgm:spPr/>
      <dgm:t>
        <a:bodyPr/>
        <a:lstStyle/>
        <a:p>
          <a:endParaRPr lang="en-US"/>
        </a:p>
      </dgm:t>
    </dgm:pt>
    <dgm:pt modelId="{BD3A7FC7-EBD8-492F-88E4-98AD80B63D75}">
      <dgm:prSet phldrT="[Text]" custT="1"/>
      <dgm:spPr/>
      <dgm:t>
        <a:bodyPr/>
        <a:lstStyle/>
        <a:p>
          <a:r>
            <a:rPr lang="en-US" sz="2800" dirty="0" smtClean="0"/>
            <a:t>Advantages</a:t>
          </a:r>
          <a:endParaRPr lang="en-US" sz="2800" dirty="0"/>
        </a:p>
      </dgm:t>
    </dgm:pt>
    <dgm:pt modelId="{D35256B8-0D88-4A64-8306-BC7D06583D5B}" type="parTrans" cxnId="{63CE9B9B-8C73-4C3A-A77D-8D2630D86F11}">
      <dgm:prSet/>
      <dgm:spPr/>
      <dgm:t>
        <a:bodyPr/>
        <a:lstStyle/>
        <a:p>
          <a:endParaRPr lang="en-US"/>
        </a:p>
      </dgm:t>
    </dgm:pt>
    <dgm:pt modelId="{EC3C7909-185A-497A-A1A0-4D0296E72E45}" type="sibTrans" cxnId="{63CE9B9B-8C73-4C3A-A77D-8D2630D86F11}">
      <dgm:prSet/>
      <dgm:spPr/>
      <dgm:t>
        <a:bodyPr/>
        <a:lstStyle/>
        <a:p>
          <a:endParaRPr lang="en-US"/>
        </a:p>
      </dgm:t>
    </dgm:pt>
    <dgm:pt modelId="{3F6D0EAF-2EB4-49DF-A00E-00BE1939E9C1}">
      <dgm:prSet phldrT="[Tex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Effective</a:t>
          </a:r>
          <a:endParaRPr lang="en-US" sz="2200" dirty="0">
            <a:solidFill>
              <a:schemeClr val="bg2"/>
            </a:solidFill>
          </a:endParaRPr>
        </a:p>
      </dgm:t>
    </dgm:pt>
    <dgm:pt modelId="{8D4C5AB7-FA25-4063-8D32-0323D760A1B1}" type="parTrans" cxnId="{F9D11894-FAC6-4C2C-89AA-57465B2173C4}">
      <dgm:prSet/>
      <dgm:spPr/>
      <dgm:t>
        <a:bodyPr/>
        <a:lstStyle/>
        <a:p>
          <a:endParaRPr lang="en-US"/>
        </a:p>
      </dgm:t>
    </dgm:pt>
    <dgm:pt modelId="{10F4F9B8-BB75-4D0D-9B62-B3C7B7627CEB}" type="sibTrans" cxnId="{F9D11894-FAC6-4C2C-89AA-57465B2173C4}">
      <dgm:prSet/>
      <dgm:spPr/>
      <dgm:t>
        <a:bodyPr/>
        <a:lstStyle/>
        <a:p>
          <a:endParaRPr lang="en-US"/>
        </a:p>
      </dgm:t>
    </dgm:pt>
    <dgm:pt modelId="{90828193-0F09-49E5-96C6-126A48E82D00}">
      <dgm:prSet phldrT="[Tex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Safe</a:t>
          </a:r>
          <a:endParaRPr lang="en-US" sz="2200" dirty="0">
            <a:solidFill>
              <a:schemeClr val="bg2"/>
            </a:solidFill>
          </a:endParaRPr>
        </a:p>
      </dgm:t>
    </dgm:pt>
    <dgm:pt modelId="{22224B10-FDE0-4965-A66E-5164FBF4EA2F}" type="parTrans" cxnId="{E1A523B9-E2DA-4EAD-AB0A-D1C5071C157B}">
      <dgm:prSet/>
      <dgm:spPr/>
      <dgm:t>
        <a:bodyPr/>
        <a:lstStyle/>
        <a:p>
          <a:endParaRPr lang="en-US"/>
        </a:p>
      </dgm:t>
    </dgm:pt>
    <dgm:pt modelId="{18C1DA8F-D5D0-4932-8E89-D11E72074DE4}" type="sibTrans" cxnId="{E1A523B9-E2DA-4EAD-AB0A-D1C5071C157B}">
      <dgm:prSet/>
      <dgm:spPr/>
      <dgm:t>
        <a:bodyPr/>
        <a:lstStyle/>
        <a:p>
          <a:endParaRPr lang="en-US"/>
        </a:p>
      </dgm:t>
    </dgm:pt>
    <dgm:pt modelId="{99CE5675-820A-4EC4-A157-2E0760BC4585}">
      <dgm:prSet phldrT="[Text]" custT="1"/>
      <dgm:spPr/>
      <dgm:t>
        <a:bodyPr/>
        <a:lstStyle/>
        <a:p>
          <a:r>
            <a:rPr lang="en-US" sz="2800" dirty="0" smtClean="0"/>
            <a:t>Disadvantages</a:t>
          </a:r>
          <a:endParaRPr lang="en-US" sz="2800" dirty="0"/>
        </a:p>
      </dgm:t>
    </dgm:pt>
    <dgm:pt modelId="{A38BF172-587C-4C87-9258-AE83D7B77E89}" type="parTrans" cxnId="{B9FFC72C-606A-4121-8DE5-5EC29C6FA543}">
      <dgm:prSet/>
      <dgm:spPr/>
      <dgm:t>
        <a:bodyPr/>
        <a:lstStyle/>
        <a:p>
          <a:endParaRPr lang="en-US"/>
        </a:p>
      </dgm:t>
    </dgm:pt>
    <dgm:pt modelId="{8D6BC9B6-D94F-4622-B9FA-DD80877F01D9}" type="sibTrans" cxnId="{B9FFC72C-606A-4121-8DE5-5EC29C6FA543}">
      <dgm:prSet/>
      <dgm:spPr/>
      <dgm:t>
        <a:bodyPr/>
        <a:lstStyle/>
        <a:p>
          <a:endParaRPr lang="en-US"/>
        </a:p>
      </dgm:t>
    </dgm:pt>
    <dgm:pt modelId="{74AC8405-D048-4472-85B0-DBBC44B5242B}">
      <dgm:prSet phldrT="[Tex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60% more estrogen than COCs</a:t>
          </a:r>
          <a:endParaRPr lang="en-US" sz="2200" dirty="0">
            <a:solidFill>
              <a:schemeClr val="bg2"/>
            </a:solidFill>
          </a:endParaRPr>
        </a:p>
      </dgm:t>
    </dgm:pt>
    <dgm:pt modelId="{58181E96-341E-4A47-98BA-87A841730295}" type="parTrans" cxnId="{1FEF7B5F-ABF8-4B52-AB45-DABE296819E2}">
      <dgm:prSet/>
      <dgm:spPr/>
      <dgm:t>
        <a:bodyPr/>
        <a:lstStyle/>
        <a:p>
          <a:endParaRPr lang="en-US"/>
        </a:p>
      </dgm:t>
    </dgm:pt>
    <dgm:pt modelId="{7347C127-8654-4141-9365-D2CF74961900}" type="sibTrans" cxnId="{1FEF7B5F-ABF8-4B52-AB45-DABE296819E2}">
      <dgm:prSet/>
      <dgm:spPr/>
      <dgm:t>
        <a:bodyPr/>
        <a:lstStyle/>
        <a:p>
          <a:endParaRPr lang="en-US"/>
        </a:p>
      </dgm:t>
    </dgm:pt>
    <dgm:pt modelId="{A691F6D7-155C-472B-811A-7834E2FE00C1}">
      <dgm:prSet phldrT="[Tex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Semi-private</a:t>
          </a:r>
          <a:endParaRPr lang="en-US" sz="2200" dirty="0">
            <a:solidFill>
              <a:schemeClr val="bg2"/>
            </a:solidFill>
          </a:endParaRPr>
        </a:p>
      </dgm:t>
    </dgm:pt>
    <dgm:pt modelId="{CA88342D-06D1-46B1-9A72-7D42D2C1B93B}" type="parTrans" cxnId="{AAAEF5B0-7910-473E-B15E-04E64BAB0854}">
      <dgm:prSet/>
      <dgm:spPr/>
      <dgm:t>
        <a:bodyPr/>
        <a:lstStyle/>
        <a:p>
          <a:endParaRPr lang="en-US"/>
        </a:p>
      </dgm:t>
    </dgm:pt>
    <dgm:pt modelId="{436A3B3C-AEE7-4AD3-9DD5-F0E188CFC7B5}" type="sibTrans" cxnId="{AAAEF5B0-7910-473E-B15E-04E64BAB0854}">
      <dgm:prSet/>
      <dgm:spPr/>
      <dgm:t>
        <a:bodyPr/>
        <a:lstStyle/>
        <a:p>
          <a:endParaRPr lang="en-US"/>
        </a:p>
      </dgm:t>
    </dgm:pt>
    <dgm:pt modelId="{2DFCBFCF-2BC5-4B92-81CD-C58858549D59}">
      <dgm:prSe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baseline="0" dirty="0" smtClean="0">
              <a:solidFill>
                <a:schemeClr val="bg2"/>
              </a:solidFill>
            </a:rPr>
            <a:t>Weekly (not daily) adherence </a:t>
          </a:r>
          <a:endParaRPr lang="en-US" sz="2200" dirty="0">
            <a:solidFill>
              <a:schemeClr val="bg2"/>
            </a:solidFill>
          </a:endParaRPr>
        </a:p>
      </dgm:t>
    </dgm:pt>
    <dgm:pt modelId="{F38FCE7D-D80B-4179-8E40-CA1E9267978E}" type="parTrans" cxnId="{97A8DF5A-A40A-4F9D-8C34-D7B2AFA03FE2}">
      <dgm:prSet/>
      <dgm:spPr/>
      <dgm:t>
        <a:bodyPr/>
        <a:lstStyle/>
        <a:p>
          <a:endParaRPr lang="en-US"/>
        </a:p>
      </dgm:t>
    </dgm:pt>
    <dgm:pt modelId="{435B39FD-94FD-45F3-85EC-3112F5702F57}" type="sibTrans" cxnId="{97A8DF5A-A40A-4F9D-8C34-D7B2AFA03FE2}">
      <dgm:prSet/>
      <dgm:spPr/>
      <dgm:t>
        <a:bodyPr/>
        <a:lstStyle/>
        <a:p>
          <a:endParaRPr lang="en-US"/>
        </a:p>
      </dgm:t>
    </dgm:pt>
    <dgm:pt modelId="{F67F2254-CB8E-44DB-BA79-576C08B8AC9F}">
      <dgm:prSe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Possible same health benefits as COCs</a:t>
          </a:r>
        </a:p>
      </dgm:t>
    </dgm:pt>
    <dgm:pt modelId="{1A914A27-83E4-4F77-8545-60BE333364E3}" type="parTrans" cxnId="{0FBADE57-B151-4C19-8E4A-A418C544BC04}">
      <dgm:prSet/>
      <dgm:spPr/>
      <dgm:t>
        <a:bodyPr/>
        <a:lstStyle/>
        <a:p>
          <a:endParaRPr lang="en-US"/>
        </a:p>
      </dgm:t>
    </dgm:pt>
    <dgm:pt modelId="{1099A1F1-F37C-4B8B-A5A7-79DD59CC9BFF}" type="sibTrans" cxnId="{0FBADE57-B151-4C19-8E4A-A418C544BC04}">
      <dgm:prSet/>
      <dgm:spPr/>
      <dgm:t>
        <a:bodyPr/>
        <a:lstStyle/>
        <a:p>
          <a:endParaRPr lang="en-US"/>
        </a:p>
      </dgm:t>
    </dgm:pt>
    <dgm:pt modelId="{EBC1A66A-B4AF-4FC2-B7AA-8478EB769DBC}">
      <dgm:prSe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Estrogen-related risks and side effects </a:t>
          </a:r>
          <a:endParaRPr lang="en-US" sz="2200" dirty="0">
            <a:solidFill>
              <a:schemeClr val="bg2"/>
            </a:solidFill>
          </a:endParaRPr>
        </a:p>
      </dgm:t>
    </dgm:pt>
    <dgm:pt modelId="{7C309C78-E8FF-4CA8-9B03-FDEA66EBEE22}" type="parTrans" cxnId="{1A8C4C69-E98F-478F-A741-294B6BFCB3D8}">
      <dgm:prSet/>
      <dgm:spPr/>
      <dgm:t>
        <a:bodyPr/>
        <a:lstStyle/>
        <a:p>
          <a:endParaRPr lang="en-US"/>
        </a:p>
      </dgm:t>
    </dgm:pt>
    <dgm:pt modelId="{E73D77F2-35FB-443E-8DF5-EEC84200630E}" type="sibTrans" cxnId="{1A8C4C69-E98F-478F-A741-294B6BFCB3D8}">
      <dgm:prSet/>
      <dgm:spPr/>
      <dgm:t>
        <a:bodyPr/>
        <a:lstStyle/>
        <a:p>
          <a:endParaRPr lang="en-US"/>
        </a:p>
      </dgm:t>
    </dgm:pt>
    <dgm:pt modelId="{B5E0FCA7-98A7-419C-B489-84CEC75136D9}">
      <dgm:prSe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err="1" smtClean="0">
              <a:solidFill>
                <a:schemeClr val="bg2"/>
              </a:solidFill>
              <a:effectLst/>
            </a:rPr>
            <a:t>Hyperpigmentation</a:t>
          </a:r>
          <a:r>
            <a:rPr lang="en-US" sz="2200" dirty="0" smtClean="0">
              <a:solidFill>
                <a:schemeClr val="bg2"/>
              </a:solidFill>
              <a:effectLst/>
            </a:rPr>
            <a:t>, irritation, and adhesive residue</a:t>
          </a:r>
        </a:p>
      </dgm:t>
    </dgm:pt>
    <dgm:pt modelId="{E54C7FCC-1ED9-498A-B347-0BB492D0413D}" type="parTrans" cxnId="{0ADF2C79-C825-4D7E-86B8-0FF429A87565}">
      <dgm:prSet/>
      <dgm:spPr/>
      <dgm:t>
        <a:bodyPr/>
        <a:lstStyle/>
        <a:p>
          <a:endParaRPr lang="en-US"/>
        </a:p>
      </dgm:t>
    </dgm:pt>
    <dgm:pt modelId="{5D9CD8DC-584F-458F-A43A-1F1E7A7B4C39}" type="sibTrans" cxnId="{0ADF2C79-C825-4D7E-86B8-0FF429A87565}">
      <dgm:prSet/>
      <dgm:spPr/>
      <dgm:t>
        <a:bodyPr/>
        <a:lstStyle/>
        <a:p>
          <a:endParaRPr lang="en-US"/>
        </a:p>
      </dgm:t>
    </dgm:pt>
    <dgm:pt modelId="{42B5EEFF-2EB5-41F5-BAF8-FE4548DE417A}">
      <dgm:prSet custT="1">
        <dgm:style>
          <a:lnRef idx="1">
            <a:schemeClr val="accent5"/>
          </a:lnRef>
          <a:fillRef idx="3">
            <a:schemeClr val="accent5"/>
          </a:fillRef>
          <a:effectRef idx="2">
            <a:schemeClr val="accent5"/>
          </a:effectRef>
          <a:fontRef idx="minor">
            <a:schemeClr val="lt1"/>
          </a:fontRef>
        </dgm:style>
      </dgm:prSet>
      <dgm:spPr>
        <a:solidFill>
          <a:srgbClr val="4F81BD"/>
        </a:solidFill>
      </dgm:spPr>
      <dgm:t>
        <a:bodyPr/>
        <a:lstStyle/>
        <a:p>
          <a:r>
            <a:rPr lang="en-US" sz="2200" dirty="0" smtClean="0">
              <a:solidFill>
                <a:schemeClr val="bg2"/>
              </a:solidFill>
            </a:rPr>
            <a:t>Cost</a:t>
          </a:r>
          <a:endParaRPr lang="en-US" sz="2200" dirty="0">
            <a:solidFill>
              <a:schemeClr val="bg2"/>
            </a:solidFill>
          </a:endParaRPr>
        </a:p>
      </dgm:t>
    </dgm:pt>
    <dgm:pt modelId="{DE3E3AE0-7825-4E49-AD92-CDEF11BEFE32}" type="parTrans" cxnId="{8D5C9606-1E1E-49F8-90E5-7D87E117927B}">
      <dgm:prSet/>
      <dgm:spPr/>
      <dgm:t>
        <a:bodyPr/>
        <a:lstStyle/>
        <a:p>
          <a:endParaRPr lang="en-US"/>
        </a:p>
      </dgm:t>
    </dgm:pt>
    <dgm:pt modelId="{C3D24AC2-9A7C-440F-BA5B-8FB7F54F1289}" type="sibTrans" cxnId="{8D5C9606-1E1E-49F8-90E5-7D87E117927B}">
      <dgm:prSet/>
      <dgm:spPr/>
      <dgm:t>
        <a:bodyPr/>
        <a:lstStyle/>
        <a:p>
          <a:endParaRPr lang="en-US"/>
        </a:p>
      </dgm:t>
    </dgm:pt>
    <dgm:pt modelId="{59DC9026-A13A-4717-BEE3-4332ABB600F3}" type="pres">
      <dgm:prSet presAssocID="{DB7A4BBD-7C63-46F2-9FB2-B411DCF264B4}" presName="diagram" presStyleCnt="0">
        <dgm:presLayoutVars>
          <dgm:chPref val="1"/>
          <dgm:dir/>
          <dgm:animOne val="branch"/>
          <dgm:animLvl val="lvl"/>
          <dgm:resizeHandles/>
        </dgm:presLayoutVars>
      </dgm:prSet>
      <dgm:spPr/>
      <dgm:t>
        <a:bodyPr/>
        <a:lstStyle/>
        <a:p>
          <a:endParaRPr lang="en-US"/>
        </a:p>
      </dgm:t>
    </dgm:pt>
    <dgm:pt modelId="{CA2BE4F0-A42E-48EE-B8A8-1BCAD175E47C}" type="pres">
      <dgm:prSet presAssocID="{BD3A7FC7-EBD8-492F-88E4-98AD80B63D75}" presName="root" presStyleCnt="0"/>
      <dgm:spPr/>
      <dgm:t>
        <a:bodyPr/>
        <a:lstStyle/>
        <a:p>
          <a:endParaRPr lang="en-US"/>
        </a:p>
      </dgm:t>
    </dgm:pt>
    <dgm:pt modelId="{23FF41AD-4972-4791-B50F-D4D0C4B92038}" type="pres">
      <dgm:prSet presAssocID="{BD3A7FC7-EBD8-492F-88E4-98AD80B63D75}" presName="rootComposite" presStyleCnt="0"/>
      <dgm:spPr/>
      <dgm:t>
        <a:bodyPr/>
        <a:lstStyle/>
        <a:p>
          <a:endParaRPr lang="en-US"/>
        </a:p>
      </dgm:t>
    </dgm:pt>
    <dgm:pt modelId="{1B803BF3-6597-4836-BB06-137D72869BBA}" type="pres">
      <dgm:prSet presAssocID="{BD3A7FC7-EBD8-492F-88E4-98AD80B63D75}" presName="rootText" presStyleLbl="node1" presStyleIdx="0" presStyleCnt="2" custScaleX="271256" custScaleY="92231" custLinFactNeighborX="-3245" custLinFactNeighborY="-269"/>
      <dgm:spPr/>
      <dgm:t>
        <a:bodyPr/>
        <a:lstStyle/>
        <a:p>
          <a:endParaRPr lang="en-US"/>
        </a:p>
      </dgm:t>
    </dgm:pt>
    <dgm:pt modelId="{EDA07C0A-6C95-4588-88E0-767E287E148F}" type="pres">
      <dgm:prSet presAssocID="{BD3A7FC7-EBD8-492F-88E4-98AD80B63D75}" presName="rootConnector" presStyleLbl="node1" presStyleIdx="0" presStyleCnt="2"/>
      <dgm:spPr/>
      <dgm:t>
        <a:bodyPr/>
        <a:lstStyle/>
        <a:p>
          <a:endParaRPr lang="en-US"/>
        </a:p>
      </dgm:t>
    </dgm:pt>
    <dgm:pt modelId="{688D51A4-C48F-4AA6-AD20-DCA119827276}" type="pres">
      <dgm:prSet presAssocID="{BD3A7FC7-EBD8-492F-88E4-98AD80B63D75}" presName="childShape" presStyleCnt="0"/>
      <dgm:spPr/>
      <dgm:t>
        <a:bodyPr/>
        <a:lstStyle/>
        <a:p>
          <a:endParaRPr lang="en-US"/>
        </a:p>
      </dgm:t>
    </dgm:pt>
    <dgm:pt modelId="{3FD41CAE-B737-4EDD-B6A2-64D5D34B5DB2}" type="pres">
      <dgm:prSet presAssocID="{8D4C5AB7-FA25-4063-8D32-0323D760A1B1}" presName="Name13" presStyleLbl="parChTrans1D2" presStyleIdx="0" presStyleCnt="9"/>
      <dgm:spPr/>
      <dgm:t>
        <a:bodyPr/>
        <a:lstStyle/>
        <a:p>
          <a:endParaRPr lang="en-US"/>
        </a:p>
      </dgm:t>
    </dgm:pt>
    <dgm:pt modelId="{1E8AE187-F2BB-45ED-B174-AEB663CC780A}" type="pres">
      <dgm:prSet presAssocID="{3F6D0EAF-2EB4-49DF-A00E-00BE1939E9C1}" presName="childText" presStyleLbl="bgAcc1" presStyleIdx="0" presStyleCnt="9" custScaleX="260657" custLinFactNeighborX="-4670" custLinFactNeighborY="-3453">
        <dgm:presLayoutVars>
          <dgm:bulletEnabled val="1"/>
        </dgm:presLayoutVars>
      </dgm:prSet>
      <dgm:spPr/>
      <dgm:t>
        <a:bodyPr/>
        <a:lstStyle/>
        <a:p>
          <a:endParaRPr lang="en-US"/>
        </a:p>
      </dgm:t>
    </dgm:pt>
    <dgm:pt modelId="{BAF07AA5-9846-4B16-8CB3-F4B42685CB04}" type="pres">
      <dgm:prSet presAssocID="{22224B10-FDE0-4965-A66E-5164FBF4EA2F}" presName="Name13" presStyleLbl="parChTrans1D2" presStyleIdx="1" presStyleCnt="9"/>
      <dgm:spPr/>
      <dgm:t>
        <a:bodyPr/>
        <a:lstStyle/>
        <a:p>
          <a:endParaRPr lang="en-US"/>
        </a:p>
      </dgm:t>
    </dgm:pt>
    <dgm:pt modelId="{229BB471-6C20-4A3C-80C5-4BE666280528}" type="pres">
      <dgm:prSet presAssocID="{90828193-0F09-49E5-96C6-126A48E82D00}" presName="childText" presStyleLbl="bgAcc1" presStyleIdx="1" presStyleCnt="9" custScaleX="258245" custLinFactNeighborX="-4670" custLinFactNeighborY="-14406">
        <dgm:presLayoutVars>
          <dgm:bulletEnabled val="1"/>
        </dgm:presLayoutVars>
      </dgm:prSet>
      <dgm:spPr/>
      <dgm:t>
        <a:bodyPr/>
        <a:lstStyle/>
        <a:p>
          <a:endParaRPr lang="en-US"/>
        </a:p>
      </dgm:t>
    </dgm:pt>
    <dgm:pt modelId="{DC3D3883-897C-4A83-9772-F67665FEA49C}" type="pres">
      <dgm:prSet presAssocID="{F38FCE7D-D80B-4179-8E40-CA1E9267978E}" presName="Name13" presStyleLbl="parChTrans1D2" presStyleIdx="2" presStyleCnt="9"/>
      <dgm:spPr/>
      <dgm:t>
        <a:bodyPr/>
        <a:lstStyle/>
        <a:p>
          <a:endParaRPr lang="en-US"/>
        </a:p>
      </dgm:t>
    </dgm:pt>
    <dgm:pt modelId="{58EFF60A-0E45-43A2-A9D6-B7314C4EC573}" type="pres">
      <dgm:prSet presAssocID="{2DFCBFCF-2BC5-4B92-81CD-C58858549D59}" presName="childText" presStyleLbl="bgAcc1" presStyleIdx="2" presStyleCnt="9" custScaleX="259708" custLinFactNeighborX="-4670" custLinFactNeighborY="-13954">
        <dgm:presLayoutVars>
          <dgm:bulletEnabled val="1"/>
        </dgm:presLayoutVars>
      </dgm:prSet>
      <dgm:spPr/>
      <dgm:t>
        <a:bodyPr/>
        <a:lstStyle/>
        <a:p>
          <a:endParaRPr lang="en-US"/>
        </a:p>
      </dgm:t>
    </dgm:pt>
    <dgm:pt modelId="{236467DB-395C-4623-BF94-397B40A56339}" type="pres">
      <dgm:prSet presAssocID="{1A914A27-83E4-4F77-8545-60BE333364E3}" presName="Name13" presStyleLbl="parChTrans1D2" presStyleIdx="3" presStyleCnt="9"/>
      <dgm:spPr/>
      <dgm:t>
        <a:bodyPr/>
        <a:lstStyle/>
        <a:p>
          <a:endParaRPr lang="en-US"/>
        </a:p>
      </dgm:t>
    </dgm:pt>
    <dgm:pt modelId="{625BA475-D0F1-417D-9CEB-58BC49F1FF1E}" type="pres">
      <dgm:prSet presAssocID="{F67F2254-CB8E-44DB-BA79-576C08B8AC9F}" presName="childText" presStyleLbl="bgAcc1" presStyleIdx="3" presStyleCnt="9" custScaleX="265867" custScaleY="171317" custLinFactNeighborX="-4670" custLinFactNeighborY="-13502">
        <dgm:presLayoutVars>
          <dgm:bulletEnabled val="1"/>
        </dgm:presLayoutVars>
      </dgm:prSet>
      <dgm:spPr/>
      <dgm:t>
        <a:bodyPr/>
        <a:lstStyle/>
        <a:p>
          <a:endParaRPr lang="en-US"/>
        </a:p>
      </dgm:t>
    </dgm:pt>
    <dgm:pt modelId="{BDA1DF91-CAA6-4BE6-983D-80BAE3A19683}" type="pres">
      <dgm:prSet presAssocID="{99CE5675-820A-4EC4-A157-2E0760BC4585}" presName="root" presStyleCnt="0"/>
      <dgm:spPr/>
      <dgm:t>
        <a:bodyPr/>
        <a:lstStyle/>
        <a:p>
          <a:endParaRPr lang="en-US"/>
        </a:p>
      </dgm:t>
    </dgm:pt>
    <dgm:pt modelId="{893F0FEB-A740-4A49-84A3-9AA7EA827E3B}" type="pres">
      <dgm:prSet presAssocID="{99CE5675-820A-4EC4-A157-2E0760BC4585}" presName="rootComposite" presStyleCnt="0"/>
      <dgm:spPr/>
      <dgm:t>
        <a:bodyPr/>
        <a:lstStyle/>
        <a:p>
          <a:endParaRPr lang="en-US"/>
        </a:p>
      </dgm:t>
    </dgm:pt>
    <dgm:pt modelId="{E7BA2496-0CAC-4D47-8676-6BC27858980D}" type="pres">
      <dgm:prSet presAssocID="{99CE5675-820A-4EC4-A157-2E0760BC4585}" presName="rootText" presStyleLbl="node1" presStyleIdx="1" presStyleCnt="2" custScaleX="308161" custScaleY="101286" custLinFactNeighborX="9214" custLinFactNeighborY="-269"/>
      <dgm:spPr/>
      <dgm:t>
        <a:bodyPr/>
        <a:lstStyle/>
        <a:p>
          <a:endParaRPr lang="en-US"/>
        </a:p>
      </dgm:t>
    </dgm:pt>
    <dgm:pt modelId="{FD57B63D-2549-430D-AC24-C1039121DB57}" type="pres">
      <dgm:prSet presAssocID="{99CE5675-820A-4EC4-A157-2E0760BC4585}" presName="rootConnector" presStyleLbl="node1" presStyleIdx="1" presStyleCnt="2"/>
      <dgm:spPr/>
      <dgm:t>
        <a:bodyPr/>
        <a:lstStyle/>
        <a:p>
          <a:endParaRPr lang="en-US"/>
        </a:p>
      </dgm:t>
    </dgm:pt>
    <dgm:pt modelId="{B9DF035C-5706-4189-A96E-E4D08331B008}" type="pres">
      <dgm:prSet presAssocID="{99CE5675-820A-4EC4-A157-2E0760BC4585}" presName="childShape" presStyleCnt="0"/>
      <dgm:spPr/>
      <dgm:t>
        <a:bodyPr/>
        <a:lstStyle/>
        <a:p>
          <a:endParaRPr lang="en-US"/>
        </a:p>
      </dgm:t>
    </dgm:pt>
    <dgm:pt modelId="{696E2175-2F0A-4E15-8E70-4D1AD78C89DC}" type="pres">
      <dgm:prSet presAssocID="{58181E96-341E-4A47-98BA-87A841730295}" presName="Name13" presStyleLbl="parChTrans1D2" presStyleIdx="4" presStyleCnt="9"/>
      <dgm:spPr/>
      <dgm:t>
        <a:bodyPr/>
        <a:lstStyle/>
        <a:p>
          <a:endParaRPr lang="en-US"/>
        </a:p>
      </dgm:t>
    </dgm:pt>
    <dgm:pt modelId="{F374C855-E446-4F00-B4FE-5004CE7257CA}" type="pres">
      <dgm:prSet presAssocID="{74AC8405-D048-4472-85B0-DBBC44B5242B}" presName="childText" presStyleLbl="bgAcc1" presStyleIdx="4" presStyleCnt="9" custScaleX="328120" custScaleY="98767" custLinFactNeighborX="-12490" custLinFactNeighborY="-1453">
        <dgm:presLayoutVars>
          <dgm:bulletEnabled val="1"/>
        </dgm:presLayoutVars>
      </dgm:prSet>
      <dgm:spPr/>
      <dgm:t>
        <a:bodyPr/>
        <a:lstStyle/>
        <a:p>
          <a:endParaRPr lang="en-US"/>
        </a:p>
      </dgm:t>
    </dgm:pt>
    <dgm:pt modelId="{5673F2DA-211D-400F-BE82-DCFEACAC9DC7}" type="pres">
      <dgm:prSet presAssocID="{CA88342D-06D1-46B1-9A72-7D42D2C1B93B}" presName="Name13" presStyleLbl="parChTrans1D2" presStyleIdx="5" presStyleCnt="9"/>
      <dgm:spPr/>
      <dgm:t>
        <a:bodyPr/>
        <a:lstStyle/>
        <a:p>
          <a:endParaRPr lang="en-US"/>
        </a:p>
      </dgm:t>
    </dgm:pt>
    <dgm:pt modelId="{C71D01E2-B753-4AAA-AA48-9299C85D886E}" type="pres">
      <dgm:prSet presAssocID="{A691F6D7-155C-472B-811A-7834E2FE00C1}" presName="childText" presStyleLbl="bgAcc1" presStyleIdx="5" presStyleCnt="9" custScaleX="326306" custScaleY="77117" custLinFactNeighborX="-12490" custLinFactNeighborY="424">
        <dgm:presLayoutVars>
          <dgm:bulletEnabled val="1"/>
        </dgm:presLayoutVars>
      </dgm:prSet>
      <dgm:spPr/>
      <dgm:t>
        <a:bodyPr/>
        <a:lstStyle/>
        <a:p>
          <a:endParaRPr lang="en-US"/>
        </a:p>
      </dgm:t>
    </dgm:pt>
    <dgm:pt modelId="{8DB06DAC-F310-47AF-BADF-5E2E60C4CA04}" type="pres">
      <dgm:prSet presAssocID="{7C309C78-E8FF-4CA8-9B03-FDEA66EBEE22}" presName="Name13" presStyleLbl="parChTrans1D2" presStyleIdx="6" presStyleCnt="9"/>
      <dgm:spPr/>
      <dgm:t>
        <a:bodyPr/>
        <a:lstStyle/>
        <a:p>
          <a:endParaRPr lang="en-US"/>
        </a:p>
      </dgm:t>
    </dgm:pt>
    <dgm:pt modelId="{F8831361-4466-4532-8BA4-6FC50C0C4860}" type="pres">
      <dgm:prSet presAssocID="{EBC1A66A-B4AF-4FC2-B7AA-8478EB769DBC}" presName="childText" presStyleLbl="bgAcc1" presStyleIdx="6" presStyleCnt="9" custScaleX="331687" custScaleY="100763" custLinFactNeighborX="-12592" custLinFactNeighborY="6620">
        <dgm:presLayoutVars>
          <dgm:bulletEnabled val="1"/>
        </dgm:presLayoutVars>
      </dgm:prSet>
      <dgm:spPr/>
      <dgm:t>
        <a:bodyPr/>
        <a:lstStyle/>
        <a:p>
          <a:endParaRPr lang="en-US"/>
        </a:p>
      </dgm:t>
    </dgm:pt>
    <dgm:pt modelId="{82364E7D-3A77-4072-9B5B-33D2971AF842}" type="pres">
      <dgm:prSet presAssocID="{E54C7FCC-1ED9-498A-B347-0BB492D0413D}" presName="Name13" presStyleLbl="parChTrans1D2" presStyleIdx="7" presStyleCnt="9"/>
      <dgm:spPr/>
      <dgm:t>
        <a:bodyPr/>
        <a:lstStyle/>
        <a:p>
          <a:endParaRPr lang="en-US"/>
        </a:p>
      </dgm:t>
    </dgm:pt>
    <dgm:pt modelId="{A34E994E-9585-4260-AE45-73A637D6B44A}" type="pres">
      <dgm:prSet presAssocID="{B5E0FCA7-98A7-419C-B489-84CEC75136D9}" presName="childText" presStyleLbl="bgAcc1" presStyleIdx="7" presStyleCnt="9" custScaleX="338596" custScaleY="136850" custLinFactNeighborX="-17145" custLinFactNeighborY="674">
        <dgm:presLayoutVars>
          <dgm:bulletEnabled val="1"/>
        </dgm:presLayoutVars>
      </dgm:prSet>
      <dgm:spPr/>
      <dgm:t>
        <a:bodyPr/>
        <a:lstStyle/>
        <a:p>
          <a:endParaRPr lang="en-US"/>
        </a:p>
      </dgm:t>
    </dgm:pt>
    <dgm:pt modelId="{8A2656E7-728D-4DCD-BF38-D75C52868DE1}" type="pres">
      <dgm:prSet presAssocID="{DE3E3AE0-7825-4E49-AD92-CDEF11BEFE32}" presName="Name13" presStyleLbl="parChTrans1D2" presStyleIdx="8" presStyleCnt="9"/>
      <dgm:spPr/>
      <dgm:t>
        <a:bodyPr/>
        <a:lstStyle/>
        <a:p>
          <a:endParaRPr lang="en-US"/>
        </a:p>
      </dgm:t>
    </dgm:pt>
    <dgm:pt modelId="{17B30A2A-2814-445B-8F27-B4E5CE4BDAD2}" type="pres">
      <dgm:prSet presAssocID="{42B5EEFF-2EB5-41F5-BAF8-FE4548DE417A}" presName="childText" presStyleLbl="bgAcc1" presStyleIdx="8" presStyleCnt="9" custScaleX="336714" custScaleY="66771" custLinFactNeighborX="-17145" custLinFactNeighborY="2298">
        <dgm:presLayoutVars>
          <dgm:bulletEnabled val="1"/>
        </dgm:presLayoutVars>
      </dgm:prSet>
      <dgm:spPr/>
      <dgm:t>
        <a:bodyPr/>
        <a:lstStyle/>
        <a:p>
          <a:endParaRPr lang="en-US"/>
        </a:p>
      </dgm:t>
    </dgm:pt>
  </dgm:ptLst>
  <dgm:cxnLst>
    <dgm:cxn modelId="{5A0194DE-C48E-4DBB-AEB3-75A358B08366}" type="presOf" srcId="{BD3A7FC7-EBD8-492F-88E4-98AD80B63D75}" destId="{1B803BF3-6597-4836-BB06-137D72869BBA}" srcOrd="0" destOrd="0" presId="urn:microsoft.com/office/officeart/2005/8/layout/hierarchy3"/>
    <dgm:cxn modelId="{92A3F821-2C2F-45B6-B194-0D6B23C32B57}" type="presOf" srcId="{58181E96-341E-4A47-98BA-87A841730295}" destId="{696E2175-2F0A-4E15-8E70-4D1AD78C89DC}" srcOrd="0" destOrd="0" presId="urn:microsoft.com/office/officeart/2005/8/layout/hierarchy3"/>
    <dgm:cxn modelId="{63CE9B9B-8C73-4C3A-A77D-8D2630D86F11}" srcId="{DB7A4BBD-7C63-46F2-9FB2-B411DCF264B4}" destId="{BD3A7FC7-EBD8-492F-88E4-98AD80B63D75}" srcOrd="0" destOrd="0" parTransId="{D35256B8-0D88-4A64-8306-BC7D06583D5B}" sibTransId="{EC3C7909-185A-497A-A1A0-4D0296E72E45}"/>
    <dgm:cxn modelId="{15511844-AB5A-4794-A7EF-AFEB8E35AE19}" type="presOf" srcId="{CA88342D-06D1-46B1-9A72-7D42D2C1B93B}" destId="{5673F2DA-211D-400F-BE82-DCFEACAC9DC7}" srcOrd="0" destOrd="0" presId="urn:microsoft.com/office/officeart/2005/8/layout/hierarchy3"/>
    <dgm:cxn modelId="{5CCDD207-F5C6-4439-99E6-E769F378A4DA}" type="presOf" srcId="{99CE5675-820A-4EC4-A157-2E0760BC4585}" destId="{FD57B63D-2549-430D-AC24-C1039121DB57}" srcOrd="1" destOrd="0" presId="urn:microsoft.com/office/officeart/2005/8/layout/hierarchy3"/>
    <dgm:cxn modelId="{AAAEF5B0-7910-473E-B15E-04E64BAB0854}" srcId="{99CE5675-820A-4EC4-A157-2E0760BC4585}" destId="{A691F6D7-155C-472B-811A-7834E2FE00C1}" srcOrd="1" destOrd="0" parTransId="{CA88342D-06D1-46B1-9A72-7D42D2C1B93B}" sibTransId="{436A3B3C-AEE7-4AD3-9DD5-F0E188CFC7B5}"/>
    <dgm:cxn modelId="{D615D9E8-A2C8-499C-99F1-DBD7E5B43560}" type="presOf" srcId="{A691F6D7-155C-472B-811A-7834E2FE00C1}" destId="{C71D01E2-B753-4AAA-AA48-9299C85D886E}" srcOrd="0" destOrd="0" presId="urn:microsoft.com/office/officeart/2005/8/layout/hierarchy3"/>
    <dgm:cxn modelId="{A7610346-C70F-4C8B-B790-88CFCC89DA8D}" type="presOf" srcId="{1A914A27-83E4-4F77-8545-60BE333364E3}" destId="{236467DB-395C-4623-BF94-397B40A56339}" srcOrd="0" destOrd="0" presId="urn:microsoft.com/office/officeart/2005/8/layout/hierarchy3"/>
    <dgm:cxn modelId="{60B9D584-5B73-4683-9ADA-364C80C176D1}" type="presOf" srcId="{8D4C5AB7-FA25-4063-8D32-0323D760A1B1}" destId="{3FD41CAE-B737-4EDD-B6A2-64D5D34B5DB2}" srcOrd="0" destOrd="0" presId="urn:microsoft.com/office/officeart/2005/8/layout/hierarchy3"/>
    <dgm:cxn modelId="{8CF9D329-32D5-464D-A3AC-681D3685CA6F}" type="presOf" srcId="{F38FCE7D-D80B-4179-8E40-CA1E9267978E}" destId="{DC3D3883-897C-4A83-9772-F67665FEA49C}" srcOrd="0" destOrd="0" presId="urn:microsoft.com/office/officeart/2005/8/layout/hierarchy3"/>
    <dgm:cxn modelId="{F18C84CA-2546-4E88-ABD0-DB316DB798C0}" type="presOf" srcId="{BD3A7FC7-EBD8-492F-88E4-98AD80B63D75}" destId="{EDA07C0A-6C95-4588-88E0-767E287E148F}" srcOrd="1" destOrd="0" presId="urn:microsoft.com/office/officeart/2005/8/layout/hierarchy3"/>
    <dgm:cxn modelId="{0ADF2C79-C825-4D7E-86B8-0FF429A87565}" srcId="{99CE5675-820A-4EC4-A157-2E0760BC4585}" destId="{B5E0FCA7-98A7-419C-B489-84CEC75136D9}" srcOrd="3" destOrd="0" parTransId="{E54C7FCC-1ED9-498A-B347-0BB492D0413D}" sibTransId="{5D9CD8DC-584F-458F-A43A-1F1E7A7B4C39}"/>
    <dgm:cxn modelId="{1FEF7B5F-ABF8-4B52-AB45-DABE296819E2}" srcId="{99CE5675-820A-4EC4-A157-2E0760BC4585}" destId="{74AC8405-D048-4472-85B0-DBBC44B5242B}" srcOrd="0" destOrd="0" parTransId="{58181E96-341E-4A47-98BA-87A841730295}" sibTransId="{7347C127-8654-4141-9365-D2CF74961900}"/>
    <dgm:cxn modelId="{34473C8E-3AC7-4C56-908A-B36E7730CD33}" type="presOf" srcId="{99CE5675-820A-4EC4-A157-2E0760BC4585}" destId="{E7BA2496-0CAC-4D47-8676-6BC27858980D}" srcOrd="0" destOrd="0" presId="urn:microsoft.com/office/officeart/2005/8/layout/hierarchy3"/>
    <dgm:cxn modelId="{362E2A3D-D426-4C29-BF80-4F6173C3208F}" type="presOf" srcId="{F67F2254-CB8E-44DB-BA79-576C08B8AC9F}" destId="{625BA475-D0F1-417D-9CEB-58BC49F1FF1E}" srcOrd="0" destOrd="0" presId="urn:microsoft.com/office/officeart/2005/8/layout/hierarchy3"/>
    <dgm:cxn modelId="{1F9B88A1-D062-407D-8303-58483C222AF9}" type="presOf" srcId="{42B5EEFF-2EB5-41F5-BAF8-FE4548DE417A}" destId="{17B30A2A-2814-445B-8F27-B4E5CE4BDAD2}" srcOrd="0" destOrd="0" presId="urn:microsoft.com/office/officeart/2005/8/layout/hierarchy3"/>
    <dgm:cxn modelId="{F9D11894-FAC6-4C2C-89AA-57465B2173C4}" srcId="{BD3A7FC7-EBD8-492F-88E4-98AD80B63D75}" destId="{3F6D0EAF-2EB4-49DF-A00E-00BE1939E9C1}" srcOrd="0" destOrd="0" parTransId="{8D4C5AB7-FA25-4063-8D32-0323D760A1B1}" sibTransId="{10F4F9B8-BB75-4D0D-9B62-B3C7B7627CEB}"/>
    <dgm:cxn modelId="{8D5C9606-1E1E-49F8-90E5-7D87E117927B}" srcId="{99CE5675-820A-4EC4-A157-2E0760BC4585}" destId="{42B5EEFF-2EB5-41F5-BAF8-FE4548DE417A}" srcOrd="4" destOrd="0" parTransId="{DE3E3AE0-7825-4E49-AD92-CDEF11BEFE32}" sibTransId="{C3D24AC2-9A7C-440F-BA5B-8FB7F54F1289}"/>
    <dgm:cxn modelId="{20477C9D-9CA8-4EB8-9730-3EB3AC74CCB7}" type="presOf" srcId="{3F6D0EAF-2EB4-49DF-A00E-00BE1939E9C1}" destId="{1E8AE187-F2BB-45ED-B174-AEB663CC780A}" srcOrd="0" destOrd="0" presId="urn:microsoft.com/office/officeart/2005/8/layout/hierarchy3"/>
    <dgm:cxn modelId="{E8E21238-A0FE-466C-8CA1-FEED36303A78}" type="presOf" srcId="{90828193-0F09-49E5-96C6-126A48E82D00}" destId="{229BB471-6C20-4A3C-80C5-4BE666280528}" srcOrd="0" destOrd="0" presId="urn:microsoft.com/office/officeart/2005/8/layout/hierarchy3"/>
    <dgm:cxn modelId="{63DB9B0F-F978-4CD7-AF33-FCDFC4187CB8}" type="presOf" srcId="{B5E0FCA7-98A7-419C-B489-84CEC75136D9}" destId="{A34E994E-9585-4260-AE45-73A637D6B44A}" srcOrd="0" destOrd="0" presId="urn:microsoft.com/office/officeart/2005/8/layout/hierarchy3"/>
    <dgm:cxn modelId="{3E545FEB-45A1-40AA-B4BE-62D37B5E549B}" type="presOf" srcId="{7C309C78-E8FF-4CA8-9B03-FDEA66EBEE22}" destId="{8DB06DAC-F310-47AF-BADF-5E2E60C4CA04}" srcOrd="0" destOrd="0" presId="urn:microsoft.com/office/officeart/2005/8/layout/hierarchy3"/>
    <dgm:cxn modelId="{5B16BCF4-EA8F-4A77-98C5-4B2D6DD7F17C}" type="presOf" srcId="{DE3E3AE0-7825-4E49-AD92-CDEF11BEFE32}" destId="{8A2656E7-728D-4DCD-BF38-D75C52868DE1}" srcOrd="0" destOrd="0" presId="urn:microsoft.com/office/officeart/2005/8/layout/hierarchy3"/>
    <dgm:cxn modelId="{97A8DF5A-A40A-4F9D-8C34-D7B2AFA03FE2}" srcId="{BD3A7FC7-EBD8-492F-88E4-98AD80B63D75}" destId="{2DFCBFCF-2BC5-4B92-81CD-C58858549D59}" srcOrd="2" destOrd="0" parTransId="{F38FCE7D-D80B-4179-8E40-CA1E9267978E}" sibTransId="{435B39FD-94FD-45F3-85EC-3112F5702F57}"/>
    <dgm:cxn modelId="{AE3D9324-91BF-421B-B6BC-FD9854CEC2E2}" type="presOf" srcId="{DB7A4BBD-7C63-46F2-9FB2-B411DCF264B4}" destId="{59DC9026-A13A-4717-BEE3-4332ABB600F3}" srcOrd="0" destOrd="0" presId="urn:microsoft.com/office/officeart/2005/8/layout/hierarchy3"/>
    <dgm:cxn modelId="{827F1B99-E1A4-474B-BA85-031F8C72B591}" type="presOf" srcId="{2DFCBFCF-2BC5-4B92-81CD-C58858549D59}" destId="{58EFF60A-0E45-43A2-A9D6-B7314C4EC573}" srcOrd="0" destOrd="0" presId="urn:microsoft.com/office/officeart/2005/8/layout/hierarchy3"/>
    <dgm:cxn modelId="{1A8C4C69-E98F-478F-A741-294B6BFCB3D8}" srcId="{99CE5675-820A-4EC4-A157-2E0760BC4585}" destId="{EBC1A66A-B4AF-4FC2-B7AA-8478EB769DBC}" srcOrd="2" destOrd="0" parTransId="{7C309C78-E8FF-4CA8-9B03-FDEA66EBEE22}" sibTransId="{E73D77F2-35FB-443E-8DF5-EEC84200630E}"/>
    <dgm:cxn modelId="{D0A58043-D3D4-477E-9222-FB2AD6B222EE}" type="presOf" srcId="{22224B10-FDE0-4965-A66E-5164FBF4EA2F}" destId="{BAF07AA5-9846-4B16-8CB3-F4B42685CB04}" srcOrd="0" destOrd="0" presId="urn:microsoft.com/office/officeart/2005/8/layout/hierarchy3"/>
    <dgm:cxn modelId="{0FBADE57-B151-4C19-8E4A-A418C544BC04}" srcId="{BD3A7FC7-EBD8-492F-88E4-98AD80B63D75}" destId="{F67F2254-CB8E-44DB-BA79-576C08B8AC9F}" srcOrd="3" destOrd="0" parTransId="{1A914A27-83E4-4F77-8545-60BE333364E3}" sibTransId="{1099A1F1-F37C-4B8B-A5A7-79DD59CC9BFF}"/>
    <dgm:cxn modelId="{E1A523B9-E2DA-4EAD-AB0A-D1C5071C157B}" srcId="{BD3A7FC7-EBD8-492F-88E4-98AD80B63D75}" destId="{90828193-0F09-49E5-96C6-126A48E82D00}" srcOrd="1" destOrd="0" parTransId="{22224B10-FDE0-4965-A66E-5164FBF4EA2F}" sibTransId="{18C1DA8F-D5D0-4932-8E89-D11E72074DE4}"/>
    <dgm:cxn modelId="{B9FFC72C-606A-4121-8DE5-5EC29C6FA543}" srcId="{DB7A4BBD-7C63-46F2-9FB2-B411DCF264B4}" destId="{99CE5675-820A-4EC4-A157-2E0760BC4585}" srcOrd="1" destOrd="0" parTransId="{A38BF172-587C-4C87-9258-AE83D7B77E89}" sibTransId="{8D6BC9B6-D94F-4622-B9FA-DD80877F01D9}"/>
    <dgm:cxn modelId="{A3CFA961-281E-49B1-8F19-14CB538D70A1}" type="presOf" srcId="{E54C7FCC-1ED9-498A-B347-0BB492D0413D}" destId="{82364E7D-3A77-4072-9B5B-33D2971AF842}" srcOrd="0" destOrd="0" presId="urn:microsoft.com/office/officeart/2005/8/layout/hierarchy3"/>
    <dgm:cxn modelId="{103CD96C-DAD1-49C3-BB1C-56F6BE7D1A17}" type="presOf" srcId="{EBC1A66A-B4AF-4FC2-B7AA-8478EB769DBC}" destId="{F8831361-4466-4532-8BA4-6FC50C0C4860}" srcOrd="0" destOrd="0" presId="urn:microsoft.com/office/officeart/2005/8/layout/hierarchy3"/>
    <dgm:cxn modelId="{7538A46C-1656-4611-9A17-E74838F69BA5}" type="presOf" srcId="{74AC8405-D048-4472-85B0-DBBC44B5242B}" destId="{F374C855-E446-4F00-B4FE-5004CE7257CA}" srcOrd="0" destOrd="0" presId="urn:microsoft.com/office/officeart/2005/8/layout/hierarchy3"/>
    <dgm:cxn modelId="{C52DDB29-7ABB-4799-AC39-6D0D4335770B}" type="presParOf" srcId="{59DC9026-A13A-4717-BEE3-4332ABB600F3}" destId="{CA2BE4F0-A42E-48EE-B8A8-1BCAD175E47C}" srcOrd="0" destOrd="0" presId="urn:microsoft.com/office/officeart/2005/8/layout/hierarchy3"/>
    <dgm:cxn modelId="{86C96DE3-C2BF-4518-ACF5-C338A4C48924}" type="presParOf" srcId="{CA2BE4F0-A42E-48EE-B8A8-1BCAD175E47C}" destId="{23FF41AD-4972-4791-B50F-D4D0C4B92038}" srcOrd="0" destOrd="0" presId="urn:microsoft.com/office/officeart/2005/8/layout/hierarchy3"/>
    <dgm:cxn modelId="{F4D88C44-388D-4608-A01B-143D34DD547C}" type="presParOf" srcId="{23FF41AD-4972-4791-B50F-D4D0C4B92038}" destId="{1B803BF3-6597-4836-BB06-137D72869BBA}" srcOrd="0" destOrd="0" presId="urn:microsoft.com/office/officeart/2005/8/layout/hierarchy3"/>
    <dgm:cxn modelId="{F2C2731C-052D-4F1C-8804-BDFB74376CA7}" type="presParOf" srcId="{23FF41AD-4972-4791-B50F-D4D0C4B92038}" destId="{EDA07C0A-6C95-4588-88E0-767E287E148F}" srcOrd="1" destOrd="0" presId="urn:microsoft.com/office/officeart/2005/8/layout/hierarchy3"/>
    <dgm:cxn modelId="{DF2C3C24-48C0-4C03-8CB3-9FDD0DC0B199}" type="presParOf" srcId="{CA2BE4F0-A42E-48EE-B8A8-1BCAD175E47C}" destId="{688D51A4-C48F-4AA6-AD20-DCA119827276}" srcOrd="1" destOrd="0" presId="urn:microsoft.com/office/officeart/2005/8/layout/hierarchy3"/>
    <dgm:cxn modelId="{2469CECB-C5CC-4D42-BF75-F679CD7D384E}" type="presParOf" srcId="{688D51A4-C48F-4AA6-AD20-DCA119827276}" destId="{3FD41CAE-B737-4EDD-B6A2-64D5D34B5DB2}" srcOrd="0" destOrd="0" presId="urn:microsoft.com/office/officeart/2005/8/layout/hierarchy3"/>
    <dgm:cxn modelId="{EA94AEBF-9D62-4A37-8598-A1E4E2643EE7}" type="presParOf" srcId="{688D51A4-C48F-4AA6-AD20-DCA119827276}" destId="{1E8AE187-F2BB-45ED-B174-AEB663CC780A}" srcOrd="1" destOrd="0" presId="urn:microsoft.com/office/officeart/2005/8/layout/hierarchy3"/>
    <dgm:cxn modelId="{754267AC-7115-4100-96FC-35277732B5BF}" type="presParOf" srcId="{688D51A4-C48F-4AA6-AD20-DCA119827276}" destId="{BAF07AA5-9846-4B16-8CB3-F4B42685CB04}" srcOrd="2" destOrd="0" presId="urn:microsoft.com/office/officeart/2005/8/layout/hierarchy3"/>
    <dgm:cxn modelId="{7C6A5C07-0187-4EEE-B210-98617DA2A918}" type="presParOf" srcId="{688D51A4-C48F-4AA6-AD20-DCA119827276}" destId="{229BB471-6C20-4A3C-80C5-4BE666280528}" srcOrd="3" destOrd="0" presId="urn:microsoft.com/office/officeart/2005/8/layout/hierarchy3"/>
    <dgm:cxn modelId="{375BD095-3D6E-415B-8692-BCCF92D32738}" type="presParOf" srcId="{688D51A4-C48F-4AA6-AD20-DCA119827276}" destId="{DC3D3883-897C-4A83-9772-F67665FEA49C}" srcOrd="4" destOrd="0" presId="urn:microsoft.com/office/officeart/2005/8/layout/hierarchy3"/>
    <dgm:cxn modelId="{C9E14B6E-E4E2-4318-86E1-56CD3A70EC10}" type="presParOf" srcId="{688D51A4-C48F-4AA6-AD20-DCA119827276}" destId="{58EFF60A-0E45-43A2-A9D6-B7314C4EC573}" srcOrd="5" destOrd="0" presId="urn:microsoft.com/office/officeart/2005/8/layout/hierarchy3"/>
    <dgm:cxn modelId="{4CABA217-FBFC-44D3-A5D0-B1DDEA60A475}" type="presParOf" srcId="{688D51A4-C48F-4AA6-AD20-DCA119827276}" destId="{236467DB-395C-4623-BF94-397B40A56339}" srcOrd="6" destOrd="0" presId="urn:microsoft.com/office/officeart/2005/8/layout/hierarchy3"/>
    <dgm:cxn modelId="{C5BF85A3-0DCE-40D8-B0D3-B962F4F6C09D}" type="presParOf" srcId="{688D51A4-C48F-4AA6-AD20-DCA119827276}" destId="{625BA475-D0F1-417D-9CEB-58BC49F1FF1E}" srcOrd="7" destOrd="0" presId="urn:microsoft.com/office/officeart/2005/8/layout/hierarchy3"/>
    <dgm:cxn modelId="{D71D8348-9626-42F3-AAE5-36C8760BAAE8}" type="presParOf" srcId="{59DC9026-A13A-4717-BEE3-4332ABB600F3}" destId="{BDA1DF91-CAA6-4BE6-983D-80BAE3A19683}" srcOrd="1" destOrd="0" presId="urn:microsoft.com/office/officeart/2005/8/layout/hierarchy3"/>
    <dgm:cxn modelId="{7C445E3D-FA92-4E8E-8872-DE5EA4B564B5}" type="presParOf" srcId="{BDA1DF91-CAA6-4BE6-983D-80BAE3A19683}" destId="{893F0FEB-A740-4A49-84A3-9AA7EA827E3B}" srcOrd="0" destOrd="0" presId="urn:microsoft.com/office/officeart/2005/8/layout/hierarchy3"/>
    <dgm:cxn modelId="{9DD33142-649B-4ED0-8181-4E8B3EDA298A}" type="presParOf" srcId="{893F0FEB-A740-4A49-84A3-9AA7EA827E3B}" destId="{E7BA2496-0CAC-4D47-8676-6BC27858980D}" srcOrd="0" destOrd="0" presId="urn:microsoft.com/office/officeart/2005/8/layout/hierarchy3"/>
    <dgm:cxn modelId="{DC1BC8D6-D6CD-4E55-8A14-BE9639B25C53}" type="presParOf" srcId="{893F0FEB-A740-4A49-84A3-9AA7EA827E3B}" destId="{FD57B63D-2549-430D-AC24-C1039121DB57}" srcOrd="1" destOrd="0" presId="urn:microsoft.com/office/officeart/2005/8/layout/hierarchy3"/>
    <dgm:cxn modelId="{E8D868F8-EF40-4F6A-9CA2-6131F28EF176}" type="presParOf" srcId="{BDA1DF91-CAA6-4BE6-983D-80BAE3A19683}" destId="{B9DF035C-5706-4189-A96E-E4D08331B008}" srcOrd="1" destOrd="0" presId="urn:microsoft.com/office/officeart/2005/8/layout/hierarchy3"/>
    <dgm:cxn modelId="{4715054D-022F-4E92-8CFD-1AF94E20F094}" type="presParOf" srcId="{B9DF035C-5706-4189-A96E-E4D08331B008}" destId="{696E2175-2F0A-4E15-8E70-4D1AD78C89DC}" srcOrd="0" destOrd="0" presId="urn:microsoft.com/office/officeart/2005/8/layout/hierarchy3"/>
    <dgm:cxn modelId="{2685AC61-CC9E-4FD6-9593-69BE86D35669}" type="presParOf" srcId="{B9DF035C-5706-4189-A96E-E4D08331B008}" destId="{F374C855-E446-4F00-B4FE-5004CE7257CA}" srcOrd="1" destOrd="0" presId="urn:microsoft.com/office/officeart/2005/8/layout/hierarchy3"/>
    <dgm:cxn modelId="{2F7AE3DA-62A0-4EEA-A6C7-211D497C3F06}" type="presParOf" srcId="{B9DF035C-5706-4189-A96E-E4D08331B008}" destId="{5673F2DA-211D-400F-BE82-DCFEACAC9DC7}" srcOrd="2" destOrd="0" presId="urn:microsoft.com/office/officeart/2005/8/layout/hierarchy3"/>
    <dgm:cxn modelId="{24E0F68A-9C87-4DF6-9FD1-3F620353ADC4}" type="presParOf" srcId="{B9DF035C-5706-4189-A96E-E4D08331B008}" destId="{C71D01E2-B753-4AAA-AA48-9299C85D886E}" srcOrd="3" destOrd="0" presId="urn:microsoft.com/office/officeart/2005/8/layout/hierarchy3"/>
    <dgm:cxn modelId="{BC7D7C48-E9EC-4E6B-AEEB-F73AA498C1C0}" type="presParOf" srcId="{B9DF035C-5706-4189-A96E-E4D08331B008}" destId="{8DB06DAC-F310-47AF-BADF-5E2E60C4CA04}" srcOrd="4" destOrd="0" presId="urn:microsoft.com/office/officeart/2005/8/layout/hierarchy3"/>
    <dgm:cxn modelId="{4B94EE38-687F-48E0-BACE-196BCB869486}" type="presParOf" srcId="{B9DF035C-5706-4189-A96E-E4D08331B008}" destId="{F8831361-4466-4532-8BA4-6FC50C0C4860}" srcOrd="5" destOrd="0" presId="urn:microsoft.com/office/officeart/2005/8/layout/hierarchy3"/>
    <dgm:cxn modelId="{DF7E8BAC-FDCD-40D3-8FAD-FC0976DA8BFD}" type="presParOf" srcId="{B9DF035C-5706-4189-A96E-E4D08331B008}" destId="{82364E7D-3A77-4072-9B5B-33D2971AF842}" srcOrd="6" destOrd="0" presId="urn:microsoft.com/office/officeart/2005/8/layout/hierarchy3"/>
    <dgm:cxn modelId="{7686FDF7-3ADE-446C-B879-DB04536CB548}" type="presParOf" srcId="{B9DF035C-5706-4189-A96E-E4D08331B008}" destId="{A34E994E-9585-4260-AE45-73A637D6B44A}" srcOrd="7" destOrd="0" presId="urn:microsoft.com/office/officeart/2005/8/layout/hierarchy3"/>
    <dgm:cxn modelId="{77E03FAD-8B94-4371-8D83-8119FBFB0792}" type="presParOf" srcId="{B9DF035C-5706-4189-A96E-E4D08331B008}" destId="{8A2656E7-728D-4DCD-BF38-D75C52868DE1}" srcOrd="8" destOrd="0" presId="urn:microsoft.com/office/officeart/2005/8/layout/hierarchy3"/>
    <dgm:cxn modelId="{F095D696-606B-428D-82AF-DE239BEACE54}" type="presParOf" srcId="{B9DF035C-5706-4189-A96E-E4D08331B008}" destId="{17B30A2A-2814-445B-8F27-B4E5CE4BDAD2}"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7A4BBD-7C63-46F2-9FB2-B411DCF264B4}" type="doc">
      <dgm:prSet loTypeId="urn:microsoft.com/office/officeart/2005/8/layout/hierarchy3" loCatId="list" qsTypeId="urn:microsoft.com/office/officeart/2005/8/quickstyle/3d2" qsCatId="3D" csTypeId="urn:microsoft.com/office/officeart/2005/8/colors/accent2_2" csCatId="accent2" phldr="1"/>
      <dgm:spPr/>
      <dgm:t>
        <a:bodyPr/>
        <a:lstStyle/>
        <a:p>
          <a:endParaRPr lang="en-US"/>
        </a:p>
      </dgm:t>
    </dgm:pt>
    <dgm:pt modelId="{BD3A7FC7-EBD8-492F-88E4-98AD80B63D75}">
      <dgm:prSet phldrT="[Text]" custT="1"/>
      <dgm:spPr/>
      <dgm:t>
        <a:bodyPr/>
        <a:lstStyle/>
        <a:p>
          <a:r>
            <a:rPr lang="en-US" sz="2800" dirty="0" smtClean="0"/>
            <a:t>Advantages</a:t>
          </a:r>
          <a:endParaRPr lang="en-US" sz="2800" dirty="0"/>
        </a:p>
      </dgm:t>
    </dgm:pt>
    <dgm:pt modelId="{D35256B8-0D88-4A64-8306-BC7D06583D5B}" type="parTrans" cxnId="{63CE9B9B-8C73-4C3A-A77D-8D2630D86F11}">
      <dgm:prSet/>
      <dgm:spPr/>
      <dgm:t>
        <a:bodyPr/>
        <a:lstStyle/>
        <a:p>
          <a:endParaRPr lang="en-US"/>
        </a:p>
      </dgm:t>
    </dgm:pt>
    <dgm:pt modelId="{EC3C7909-185A-497A-A1A0-4D0296E72E45}" type="sibTrans" cxnId="{63CE9B9B-8C73-4C3A-A77D-8D2630D86F11}">
      <dgm:prSet/>
      <dgm:spPr/>
      <dgm:t>
        <a:bodyPr/>
        <a:lstStyle/>
        <a:p>
          <a:endParaRPr lang="en-US"/>
        </a:p>
      </dgm:t>
    </dgm:pt>
    <dgm:pt modelId="{3F6D0EAF-2EB4-49DF-A00E-00BE1939E9C1}">
      <dgm:prSet phldrT="[Tex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rPr>
            <a:t>Safe and effective</a:t>
          </a:r>
          <a:endParaRPr lang="en-US" sz="2200" dirty="0">
            <a:solidFill>
              <a:schemeClr val="bg2"/>
            </a:solidFill>
          </a:endParaRPr>
        </a:p>
      </dgm:t>
    </dgm:pt>
    <dgm:pt modelId="{8D4C5AB7-FA25-4063-8D32-0323D760A1B1}" type="parTrans" cxnId="{F9D11894-FAC6-4C2C-89AA-57465B2173C4}">
      <dgm:prSet/>
      <dgm:spPr/>
      <dgm:t>
        <a:bodyPr/>
        <a:lstStyle/>
        <a:p>
          <a:endParaRPr lang="en-US"/>
        </a:p>
      </dgm:t>
    </dgm:pt>
    <dgm:pt modelId="{10F4F9B8-BB75-4D0D-9B62-B3C7B7627CEB}" type="sibTrans" cxnId="{F9D11894-FAC6-4C2C-89AA-57465B2173C4}">
      <dgm:prSet/>
      <dgm:spPr/>
      <dgm:t>
        <a:bodyPr/>
        <a:lstStyle/>
        <a:p>
          <a:endParaRPr lang="en-US"/>
        </a:p>
      </dgm:t>
    </dgm:pt>
    <dgm:pt modelId="{90828193-0F09-49E5-96C6-126A48E82D00}">
      <dgm:prSet phldrT="[Tex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rPr>
            <a:t>Low dose</a:t>
          </a:r>
          <a:endParaRPr lang="en-US" sz="2200" dirty="0">
            <a:solidFill>
              <a:schemeClr val="bg2"/>
            </a:solidFill>
          </a:endParaRPr>
        </a:p>
      </dgm:t>
    </dgm:pt>
    <dgm:pt modelId="{22224B10-FDE0-4965-A66E-5164FBF4EA2F}" type="parTrans" cxnId="{E1A523B9-E2DA-4EAD-AB0A-D1C5071C157B}">
      <dgm:prSet/>
      <dgm:spPr/>
      <dgm:t>
        <a:bodyPr/>
        <a:lstStyle/>
        <a:p>
          <a:endParaRPr lang="en-US"/>
        </a:p>
      </dgm:t>
    </dgm:pt>
    <dgm:pt modelId="{18C1DA8F-D5D0-4932-8E89-D11E72074DE4}" type="sibTrans" cxnId="{E1A523B9-E2DA-4EAD-AB0A-D1C5071C157B}">
      <dgm:prSet/>
      <dgm:spPr/>
      <dgm:t>
        <a:bodyPr/>
        <a:lstStyle/>
        <a:p>
          <a:endParaRPr lang="en-US"/>
        </a:p>
      </dgm:t>
    </dgm:pt>
    <dgm:pt modelId="{99CE5675-820A-4EC4-A157-2E0760BC4585}">
      <dgm:prSet phldrT="[Text]" custT="1"/>
      <dgm:spPr/>
      <dgm:t>
        <a:bodyPr/>
        <a:lstStyle/>
        <a:p>
          <a:r>
            <a:rPr lang="en-US" sz="2800" dirty="0" smtClean="0"/>
            <a:t>Disadvantages</a:t>
          </a:r>
          <a:endParaRPr lang="en-US" sz="2800" dirty="0"/>
        </a:p>
      </dgm:t>
    </dgm:pt>
    <dgm:pt modelId="{A38BF172-587C-4C87-9258-AE83D7B77E89}" type="parTrans" cxnId="{B9FFC72C-606A-4121-8DE5-5EC29C6FA543}">
      <dgm:prSet/>
      <dgm:spPr/>
      <dgm:t>
        <a:bodyPr/>
        <a:lstStyle/>
        <a:p>
          <a:endParaRPr lang="en-US"/>
        </a:p>
      </dgm:t>
    </dgm:pt>
    <dgm:pt modelId="{8D6BC9B6-D94F-4622-B9FA-DD80877F01D9}" type="sibTrans" cxnId="{B9FFC72C-606A-4121-8DE5-5EC29C6FA543}">
      <dgm:prSet/>
      <dgm:spPr/>
      <dgm:t>
        <a:bodyPr/>
        <a:lstStyle/>
        <a:p>
          <a:endParaRPr lang="en-US"/>
        </a:p>
      </dgm:t>
    </dgm:pt>
    <dgm:pt modelId="{74AC8405-D048-4472-85B0-DBBC44B5242B}">
      <dgm:prSet phldrT="[Tex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000" dirty="0" smtClean="0">
              <a:solidFill>
                <a:schemeClr val="bg2"/>
              </a:solidFill>
            </a:rPr>
            <a:t>Estrogen-related risks and side effects</a:t>
          </a:r>
        </a:p>
      </dgm:t>
    </dgm:pt>
    <dgm:pt modelId="{58181E96-341E-4A47-98BA-87A841730295}" type="parTrans" cxnId="{1FEF7B5F-ABF8-4B52-AB45-DABE296819E2}">
      <dgm:prSet/>
      <dgm:spPr/>
      <dgm:t>
        <a:bodyPr/>
        <a:lstStyle/>
        <a:p>
          <a:endParaRPr lang="en-US"/>
        </a:p>
      </dgm:t>
    </dgm:pt>
    <dgm:pt modelId="{7347C127-8654-4141-9365-D2CF74961900}" type="sibTrans" cxnId="{1FEF7B5F-ABF8-4B52-AB45-DABE296819E2}">
      <dgm:prSet/>
      <dgm:spPr/>
      <dgm:t>
        <a:bodyPr/>
        <a:lstStyle/>
        <a:p>
          <a:endParaRPr lang="en-US"/>
        </a:p>
      </dgm:t>
    </dgm:pt>
    <dgm:pt modelId="{A691F6D7-155C-472B-811A-7834E2FE00C1}">
      <dgm:prSet phldrT="[Tex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rPr>
            <a:t> Discomfort with self insertion and removal</a:t>
          </a:r>
          <a:endParaRPr lang="en-US" sz="2200" dirty="0">
            <a:solidFill>
              <a:schemeClr val="bg2"/>
            </a:solidFill>
          </a:endParaRPr>
        </a:p>
      </dgm:t>
    </dgm:pt>
    <dgm:pt modelId="{CA88342D-06D1-46B1-9A72-7D42D2C1B93B}" type="parTrans" cxnId="{AAAEF5B0-7910-473E-B15E-04E64BAB0854}">
      <dgm:prSet/>
      <dgm:spPr/>
      <dgm:t>
        <a:bodyPr/>
        <a:lstStyle/>
        <a:p>
          <a:endParaRPr lang="en-US"/>
        </a:p>
      </dgm:t>
    </dgm:pt>
    <dgm:pt modelId="{436A3B3C-AEE7-4AD3-9DD5-F0E188CFC7B5}" type="sibTrans" cxnId="{AAAEF5B0-7910-473E-B15E-04E64BAB0854}">
      <dgm:prSet/>
      <dgm:spPr/>
      <dgm:t>
        <a:bodyPr/>
        <a:lstStyle/>
        <a:p>
          <a:endParaRPr lang="en-US"/>
        </a:p>
      </dgm:t>
    </dgm:pt>
    <dgm:pt modelId="{2DFCBFCF-2BC5-4B92-81CD-C58858549D59}">
      <dgm:prSe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pPr>
            <a:lnSpc>
              <a:spcPct val="100000"/>
            </a:lnSpc>
            <a:spcAft>
              <a:spcPts val="0"/>
            </a:spcAft>
          </a:pPr>
          <a:r>
            <a:rPr lang="en-US" sz="2200" dirty="0" smtClean="0">
              <a:solidFill>
                <a:schemeClr val="bg2"/>
              </a:solidFill>
            </a:rPr>
            <a:t>Monthly</a:t>
          </a:r>
          <a:r>
            <a:rPr lang="en-US" sz="2200" baseline="0" dirty="0" smtClean="0">
              <a:solidFill>
                <a:schemeClr val="bg2"/>
              </a:solidFill>
            </a:rPr>
            <a:t> adherence</a:t>
          </a:r>
          <a:endParaRPr lang="en-US" sz="2200" dirty="0">
            <a:solidFill>
              <a:schemeClr val="bg2"/>
            </a:solidFill>
          </a:endParaRPr>
        </a:p>
      </dgm:t>
    </dgm:pt>
    <dgm:pt modelId="{F38FCE7D-D80B-4179-8E40-CA1E9267978E}" type="parTrans" cxnId="{97A8DF5A-A40A-4F9D-8C34-D7B2AFA03FE2}">
      <dgm:prSet/>
      <dgm:spPr/>
      <dgm:t>
        <a:bodyPr/>
        <a:lstStyle/>
        <a:p>
          <a:endParaRPr lang="en-US"/>
        </a:p>
      </dgm:t>
    </dgm:pt>
    <dgm:pt modelId="{435B39FD-94FD-45F3-85EC-3112F5702F57}" type="sibTrans" cxnId="{97A8DF5A-A40A-4F9D-8C34-D7B2AFA03FE2}">
      <dgm:prSet/>
      <dgm:spPr/>
      <dgm:t>
        <a:bodyPr/>
        <a:lstStyle/>
        <a:p>
          <a:endParaRPr lang="en-US"/>
        </a:p>
      </dgm:t>
    </dgm:pt>
    <dgm:pt modelId="{F67F2254-CB8E-44DB-BA79-576C08B8AC9F}">
      <dgm:prSe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rPr>
            <a:t>Same health benefits as COCs?</a:t>
          </a:r>
          <a:endParaRPr lang="en-US" sz="2200" dirty="0">
            <a:solidFill>
              <a:schemeClr val="bg2"/>
            </a:solidFill>
          </a:endParaRPr>
        </a:p>
      </dgm:t>
    </dgm:pt>
    <dgm:pt modelId="{1A914A27-83E4-4F77-8545-60BE333364E3}" type="parTrans" cxnId="{0FBADE57-B151-4C19-8E4A-A418C544BC04}">
      <dgm:prSet/>
      <dgm:spPr/>
      <dgm:t>
        <a:bodyPr/>
        <a:lstStyle/>
        <a:p>
          <a:endParaRPr lang="en-US"/>
        </a:p>
      </dgm:t>
    </dgm:pt>
    <dgm:pt modelId="{1099A1F1-F37C-4B8B-A5A7-79DD59CC9BFF}" type="sibTrans" cxnId="{0FBADE57-B151-4C19-8E4A-A418C544BC04}">
      <dgm:prSet/>
      <dgm:spPr/>
      <dgm:t>
        <a:bodyPr/>
        <a:lstStyle/>
        <a:p>
          <a:endParaRPr lang="en-US"/>
        </a:p>
      </dgm:t>
    </dgm:pt>
    <dgm:pt modelId="{EBC1A66A-B4AF-4FC2-B7AA-8478EB769DBC}">
      <dgm:prSe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rPr>
            <a:t>Increased vaginal wetness and discharge</a:t>
          </a:r>
          <a:endParaRPr lang="en-US" sz="2200" dirty="0">
            <a:solidFill>
              <a:schemeClr val="bg2"/>
            </a:solidFill>
          </a:endParaRPr>
        </a:p>
      </dgm:t>
    </dgm:pt>
    <dgm:pt modelId="{7C309C78-E8FF-4CA8-9B03-FDEA66EBEE22}" type="parTrans" cxnId="{1A8C4C69-E98F-478F-A741-294B6BFCB3D8}">
      <dgm:prSet/>
      <dgm:spPr/>
      <dgm:t>
        <a:bodyPr/>
        <a:lstStyle/>
        <a:p>
          <a:endParaRPr lang="en-US"/>
        </a:p>
      </dgm:t>
    </dgm:pt>
    <dgm:pt modelId="{E73D77F2-35FB-443E-8DF5-EEC84200630E}" type="sibTrans" cxnId="{1A8C4C69-E98F-478F-A741-294B6BFCB3D8}">
      <dgm:prSet/>
      <dgm:spPr/>
      <dgm:t>
        <a:bodyPr/>
        <a:lstStyle/>
        <a:p>
          <a:endParaRPr lang="en-US"/>
        </a:p>
      </dgm:t>
    </dgm:pt>
    <dgm:pt modelId="{B5E0FCA7-98A7-419C-B489-84CEC75136D9}">
      <dgm:prSe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effectLst/>
            </a:rPr>
            <a:t>Patients</a:t>
          </a:r>
          <a:r>
            <a:rPr lang="en-US" sz="2200" baseline="0" dirty="0" smtClean="0">
              <a:solidFill>
                <a:schemeClr val="bg2"/>
              </a:solidFill>
              <a:effectLst/>
            </a:rPr>
            <a:t> and partners may feel it during sex</a:t>
          </a:r>
          <a:endParaRPr lang="en-US" sz="2200" dirty="0" smtClean="0">
            <a:solidFill>
              <a:schemeClr val="bg2"/>
            </a:solidFill>
            <a:effectLst/>
          </a:endParaRPr>
        </a:p>
      </dgm:t>
    </dgm:pt>
    <dgm:pt modelId="{E54C7FCC-1ED9-498A-B347-0BB492D0413D}" type="parTrans" cxnId="{0ADF2C79-C825-4D7E-86B8-0FF429A87565}">
      <dgm:prSet/>
      <dgm:spPr/>
      <dgm:t>
        <a:bodyPr/>
        <a:lstStyle/>
        <a:p>
          <a:endParaRPr lang="en-US"/>
        </a:p>
      </dgm:t>
    </dgm:pt>
    <dgm:pt modelId="{5D9CD8DC-584F-458F-A43A-1F1E7A7B4C39}" type="sibTrans" cxnId="{0ADF2C79-C825-4D7E-86B8-0FF429A87565}">
      <dgm:prSet/>
      <dgm:spPr/>
      <dgm:t>
        <a:bodyPr/>
        <a:lstStyle/>
        <a:p>
          <a:endParaRPr lang="en-US"/>
        </a:p>
      </dgm:t>
    </dgm:pt>
    <dgm:pt modelId="{19ABDC86-74FC-4933-8F35-053AAA7F0C0C}">
      <dgm:prSet custT="1">
        <dgm:style>
          <a:lnRef idx="1">
            <a:schemeClr val="accent5"/>
          </a:lnRef>
          <a:fillRef idx="3">
            <a:schemeClr val="accent5"/>
          </a:fillRef>
          <a:effectRef idx="2">
            <a:schemeClr val="accent5"/>
          </a:effectRef>
          <a:fontRef idx="minor">
            <a:schemeClr val="lt1"/>
          </a:fontRef>
        </dgm:style>
      </dgm:prSet>
      <dgm:spPr>
        <a:solidFill>
          <a:srgbClr val="1F497D"/>
        </a:solidFill>
        <a:effectLst/>
      </dgm:spPr>
      <dgm:t>
        <a:bodyPr/>
        <a:lstStyle/>
        <a:p>
          <a:r>
            <a:rPr lang="en-US" sz="2200" dirty="0" smtClean="0">
              <a:solidFill>
                <a:schemeClr val="bg2"/>
              </a:solidFill>
            </a:rPr>
            <a:t>May decrease BV risk</a:t>
          </a:r>
          <a:endParaRPr lang="en-US" sz="2200" dirty="0">
            <a:solidFill>
              <a:schemeClr val="bg2"/>
            </a:solidFill>
          </a:endParaRPr>
        </a:p>
      </dgm:t>
    </dgm:pt>
    <dgm:pt modelId="{DD66B7E5-98C9-4A56-8A01-1F2D215F95DD}" type="parTrans" cxnId="{10421A49-4B94-4DB7-BFEC-3824003F5D25}">
      <dgm:prSet/>
      <dgm:spPr/>
      <dgm:t>
        <a:bodyPr/>
        <a:lstStyle/>
        <a:p>
          <a:endParaRPr lang="en-US"/>
        </a:p>
      </dgm:t>
    </dgm:pt>
    <dgm:pt modelId="{4FB1053D-3B8B-4E49-A145-2E1B2A458A30}" type="sibTrans" cxnId="{10421A49-4B94-4DB7-BFEC-3824003F5D25}">
      <dgm:prSet/>
      <dgm:spPr/>
      <dgm:t>
        <a:bodyPr/>
        <a:lstStyle/>
        <a:p>
          <a:endParaRPr lang="en-US"/>
        </a:p>
      </dgm:t>
    </dgm:pt>
    <dgm:pt modelId="{59DC9026-A13A-4717-BEE3-4332ABB600F3}" type="pres">
      <dgm:prSet presAssocID="{DB7A4BBD-7C63-46F2-9FB2-B411DCF264B4}" presName="diagram" presStyleCnt="0">
        <dgm:presLayoutVars>
          <dgm:chPref val="1"/>
          <dgm:dir/>
          <dgm:animOne val="branch"/>
          <dgm:animLvl val="lvl"/>
          <dgm:resizeHandles/>
        </dgm:presLayoutVars>
      </dgm:prSet>
      <dgm:spPr/>
      <dgm:t>
        <a:bodyPr/>
        <a:lstStyle/>
        <a:p>
          <a:endParaRPr lang="en-US"/>
        </a:p>
      </dgm:t>
    </dgm:pt>
    <dgm:pt modelId="{CA2BE4F0-A42E-48EE-B8A8-1BCAD175E47C}" type="pres">
      <dgm:prSet presAssocID="{BD3A7FC7-EBD8-492F-88E4-98AD80B63D75}" presName="root" presStyleCnt="0"/>
      <dgm:spPr/>
      <dgm:t>
        <a:bodyPr/>
        <a:lstStyle/>
        <a:p>
          <a:endParaRPr lang="en-US"/>
        </a:p>
      </dgm:t>
    </dgm:pt>
    <dgm:pt modelId="{23FF41AD-4972-4791-B50F-D4D0C4B92038}" type="pres">
      <dgm:prSet presAssocID="{BD3A7FC7-EBD8-492F-88E4-98AD80B63D75}" presName="rootComposite" presStyleCnt="0"/>
      <dgm:spPr/>
      <dgm:t>
        <a:bodyPr/>
        <a:lstStyle/>
        <a:p>
          <a:endParaRPr lang="en-US"/>
        </a:p>
      </dgm:t>
    </dgm:pt>
    <dgm:pt modelId="{1B803BF3-6597-4836-BB06-137D72869BBA}" type="pres">
      <dgm:prSet presAssocID="{BD3A7FC7-EBD8-492F-88E4-98AD80B63D75}" presName="rootText" presStyleLbl="node1" presStyleIdx="0" presStyleCnt="2" custScaleX="256368" custScaleY="105781" custLinFactNeighborX="16500" custLinFactNeighborY="-8744"/>
      <dgm:spPr/>
      <dgm:t>
        <a:bodyPr/>
        <a:lstStyle/>
        <a:p>
          <a:endParaRPr lang="en-US"/>
        </a:p>
      </dgm:t>
    </dgm:pt>
    <dgm:pt modelId="{EDA07C0A-6C95-4588-88E0-767E287E148F}" type="pres">
      <dgm:prSet presAssocID="{BD3A7FC7-EBD8-492F-88E4-98AD80B63D75}" presName="rootConnector" presStyleLbl="node1" presStyleIdx="0" presStyleCnt="2"/>
      <dgm:spPr/>
      <dgm:t>
        <a:bodyPr/>
        <a:lstStyle/>
        <a:p>
          <a:endParaRPr lang="en-US"/>
        </a:p>
      </dgm:t>
    </dgm:pt>
    <dgm:pt modelId="{688D51A4-C48F-4AA6-AD20-DCA119827276}" type="pres">
      <dgm:prSet presAssocID="{BD3A7FC7-EBD8-492F-88E4-98AD80B63D75}" presName="childShape" presStyleCnt="0"/>
      <dgm:spPr/>
      <dgm:t>
        <a:bodyPr/>
        <a:lstStyle/>
        <a:p>
          <a:endParaRPr lang="en-US"/>
        </a:p>
      </dgm:t>
    </dgm:pt>
    <dgm:pt modelId="{3FD41CAE-B737-4EDD-B6A2-64D5D34B5DB2}" type="pres">
      <dgm:prSet presAssocID="{8D4C5AB7-FA25-4063-8D32-0323D760A1B1}" presName="Name13" presStyleLbl="parChTrans1D2" presStyleIdx="0" presStyleCnt="9"/>
      <dgm:spPr/>
      <dgm:t>
        <a:bodyPr/>
        <a:lstStyle/>
        <a:p>
          <a:endParaRPr lang="en-US"/>
        </a:p>
      </dgm:t>
    </dgm:pt>
    <dgm:pt modelId="{1E8AE187-F2BB-45ED-B174-AEB663CC780A}" type="pres">
      <dgm:prSet presAssocID="{3F6D0EAF-2EB4-49DF-A00E-00BE1939E9C1}" presName="childText" presStyleLbl="bgAcc1" presStyleIdx="0" presStyleCnt="9" custScaleX="272139" custScaleY="82358">
        <dgm:presLayoutVars>
          <dgm:bulletEnabled val="1"/>
        </dgm:presLayoutVars>
      </dgm:prSet>
      <dgm:spPr/>
      <dgm:t>
        <a:bodyPr/>
        <a:lstStyle/>
        <a:p>
          <a:endParaRPr lang="en-US"/>
        </a:p>
      </dgm:t>
    </dgm:pt>
    <dgm:pt modelId="{BAF07AA5-9846-4B16-8CB3-F4B42685CB04}" type="pres">
      <dgm:prSet presAssocID="{22224B10-FDE0-4965-A66E-5164FBF4EA2F}" presName="Name13" presStyleLbl="parChTrans1D2" presStyleIdx="1" presStyleCnt="9"/>
      <dgm:spPr/>
      <dgm:t>
        <a:bodyPr/>
        <a:lstStyle/>
        <a:p>
          <a:endParaRPr lang="en-US"/>
        </a:p>
      </dgm:t>
    </dgm:pt>
    <dgm:pt modelId="{229BB471-6C20-4A3C-80C5-4BE666280528}" type="pres">
      <dgm:prSet presAssocID="{90828193-0F09-49E5-96C6-126A48E82D00}" presName="childText" presStyleLbl="bgAcc1" presStyleIdx="1" presStyleCnt="9" custScaleX="276166" custScaleY="78601">
        <dgm:presLayoutVars>
          <dgm:bulletEnabled val="1"/>
        </dgm:presLayoutVars>
      </dgm:prSet>
      <dgm:spPr/>
      <dgm:t>
        <a:bodyPr/>
        <a:lstStyle/>
        <a:p>
          <a:endParaRPr lang="en-US"/>
        </a:p>
      </dgm:t>
    </dgm:pt>
    <dgm:pt modelId="{DC3D3883-897C-4A83-9772-F67665FEA49C}" type="pres">
      <dgm:prSet presAssocID="{F38FCE7D-D80B-4179-8E40-CA1E9267978E}" presName="Name13" presStyleLbl="parChTrans1D2" presStyleIdx="2" presStyleCnt="9"/>
      <dgm:spPr/>
      <dgm:t>
        <a:bodyPr/>
        <a:lstStyle/>
        <a:p>
          <a:endParaRPr lang="en-US"/>
        </a:p>
      </dgm:t>
    </dgm:pt>
    <dgm:pt modelId="{58EFF60A-0E45-43A2-A9D6-B7314C4EC573}" type="pres">
      <dgm:prSet presAssocID="{2DFCBFCF-2BC5-4B92-81CD-C58858549D59}" presName="childText" presStyleLbl="bgAcc1" presStyleIdx="2" presStyleCnt="9" custScaleX="281284" custScaleY="88794">
        <dgm:presLayoutVars>
          <dgm:bulletEnabled val="1"/>
        </dgm:presLayoutVars>
      </dgm:prSet>
      <dgm:spPr/>
      <dgm:t>
        <a:bodyPr/>
        <a:lstStyle/>
        <a:p>
          <a:endParaRPr lang="en-US"/>
        </a:p>
      </dgm:t>
    </dgm:pt>
    <dgm:pt modelId="{236467DB-395C-4623-BF94-397B40A56339}" type="pres">
      <dgm:prSet presAssocID="{1A914A27-83E4-4F77-8545-60BE333364E3}" presName="Name13" presStyleLbl="parChTrans1D2" presStyleIdx="3" presStyleCnt="9"/>
      <dgm:spPr/>
      <dgm:t>
        <a:bodyPr/>
        <a:lstStyle/>
        <a:p>
          <a:endParaRPr lang="en-US"/>
        </a:p>
      </dgm:t>
    </dgm:pt>
    <dgm:pt modelId="{625BA475-D0F1-417D-9CEB-58BC49F1FF1E}" type="pres">
      <dgm:prSet presAssocID="{F67F2254-CB8E-44DB-BA79-576C08B8AC9F}" presName="childText" presStyleLbl="bgAcc1" presStyleIdx="3" presStyleCnt="9" custScaleX="280932" custLinFactNeighborX="-1319" custLinFactNeighborY="-3486">
        <dgm:presLayoutVars>
          <dgm:bulletEnabled val="1"/>
        </dgm:presLayoutVars>
      </dgm:prSet>
      <dgm:spPr/>
      <dgm:t>
        <a:bodyPr/>
        <a:lstStyle/>
        <a:p>
          <a:endParaRPr lang="en-US"/>
        </a:p>
      </dgm:t>
    </dgm:pt>
    <dgm:pt modelId="{F0598C99-6C2B-4DF5-A9E7-B2192D773B92}" type="pres">
      <dgm:prSet presAssocID="{DD66B7E5-98C9-4A56-8A01-1F2D215F95DD}" presName="Name13" presStyleLbl="parChTrans1D2" presStyleIdx="4" presStyleCnt="9"/>
      <dgm:spPr/>
      <dgm:t>
        <a:bodyPr/>
        <a:lstStyle/>
        <a:p>
          <a:endParaRPr lang="en-US"/>
        </a:p>
      </dgm:t>
    </dgm:pt>
    <dgm:pt modelId="{87F29E10-131D-497D-9826-14CEABF6A9D3}" type="pres">
      <dgm:prSet presAssocID="{19ABDC86-74FC-4933-8F35-053AAA7F0C0C}" presName="childText" presStyleLbl="bgAcc1" presStyleIdx="4" presStyleCnt="9" custScaleX="283657" custScaleY="113648">
        <dgm:presLayoutVars>
          <dgm:bulletEnabled val="1"/>
        </dgm:presLayoutVars>
      </dgm:prSet>
      <dgm:spPr/>
      <dgm:t>
        <a:bodyPr/>
        <a:lstStyle/>
        <a:p>
          <a:endParaRPr lang="en-US"/>
        </a:p>
      </dgm:t>
    </dgm:pt>
    <dgm:pt modelId="{BDA1DF91-CAA6-4BE6-983D-80BAE3A19683}" type="pres">
      <dgm:prSet presAssocID="{99CE5675-820A-4EC4-A157-2E0760BC4585}" presName="root" presStyleCnt="0"/>
      <dgm:spPr/>
      <dgm:t>
        <a:bodyPr/>
        <a:lstStyle/>
        <a:p>
          <a:endParaRPr lang="en-US"/>
        </a:p>
      </dgm:t>
    </dgm:pt>
    <dgm:pt modelId="{893F0FEB-A740-4A49-84A3-9AA7EA827E3B}" type="pres">
      <dgm:prSet presAssocID="{99CE5675-820A-4EC4-A157-2E0760BC4585}" presName="rootComposite" presStyleCnt="0"/>
      <dgm:spPr/>
      <dgm:t>
        <a:bodyPr/>
        <a:lstStyle/>
        <a:p>
          <a:endParaRPr lang="en-US"/>
        </a:p>
      </dgm:t>
    </dgm:pt>
    <dgm:pt modelId="{E7BA2496-0CAC-4D47-8676-6BC27858980D}" type="pres">
      <dgm:prSet presAssocID="{99CE5675-820A-4EC4-A157-2E0760BC4585}" presName="rootText" presStyleLbl="node1" presStyleIdx="1" presStyleCnt="2" custScaleX="286388" custScaleY="105618" custLinFactNeighborX="18688" custLinFactNeighborY="-8744"/>
      <dgm:spPr/>
      <dgm:t>
        <a:bodyPr/>
        <a:lstStyle/>
        <a:p>
          <a:endParaRPr lang="en-US"/>
        </a:p>
      </dgm:t>
    </dgm:pt>
    <dgm:pt modelId="{FD57B63D-2549-430D-AC24-C1039121DB57}" type="pres">
      <dgm:prSet presAssocID="{99CE5675-820A-4EC4-A157-2E0760BC4585}" presName="rootConnector" presStyleLbl="node1" presStyleIdx="1" presStyleCnt="2"/>
      <dgm:spPr/>
      <dgm:t>
        <a:bodyPr/>
        <a:lstStyle/>
        <a:p>
          <a:endParaRPr lang="en-US"/>
        </a:p>
      </dgm:t>
    </dgm:pt>
    <dgm:pt modelId="{B9DF035C-5706-4189-A96E-E4D08331B008}" type="pres">
      <dgm:prSet presAssocID="{99CE5675-820A-4EC4-A157-2E0760BC4585}" presName="childShape" presStyleCnt="0"/>
      <dgm:spPr/>
      <dgm:t>
        <a:bodyPr/>
        <a:lstStyle/>
        <a:p>
          <a:endParaRPr lang="en-US"/>
        </a:p>
      </dgm:t>
    </dgm:pt>
    <dgm:pt modelId="{696E2175-2F0A-4E15-8E70-4D1AD78C89DC}" type="pres">
      <dgm:prSet presAssocID="{58181E96-341E-4A47-98BA-87A841730295}" presName="Name13" presStyleLbl="parChTrans1D2" presStyleIdx="5" presStyleCnt="9"/>
      <dgm:spPr/>
      <dgm:t>
        <a:bodyPr/>
        <a:lstStyle/>
        <a:p>
          <a:endParaRPr lang="en-US"/>
        </a:p>
      </dgm:t>
    </dgm:pt>
    <dgm:pt modelId="{F374C855-E446-4F00-B4FE-5004CE7257CA}" type="pres">
      <dgm:prSet presAssocID="{74AC8405-D048-4472-85B0-DBBC44B5242B}" presName="childText" presStyleLbl="bgAcc1" presStyleIdx="5" presStyleCnt="9" custScaleX="310307" custScaleY="87253">
        <dgm:presLayoutVars>
          <dgm:bulletEnabled val="1"/>
        </dgm:presLayoutVars>
      </dgm:prSet>
      <dgm:spPr/>
      <dgm:t>
        <a:bodyPr/>
        <a:lstStyle/>
        <a:p>
          <a:endParaRPr lang="en-US"/>
        </a:p>
      </dgm:t>
    </dgm:pt>
    <dgm:pt modelId="{5673F2DA-211D-400F-BE82-DCFEACAC9DC7}" type="pres">
      <dgm:prSet presAssocID="{CA88342D-06D1-46B1-9A72-7D42D2C1B93B}" presName="Name13" presStyleLbl="parChTrans1D2" presStyleIdx="6" presStyleCnt="9"/>
      <dgm:spPr/>
      <dgm:t>
        <a:bodyPr/>
        <a:lstStyle/>
        <a:p>
          <a:endParaRPr lang="en-US"/>
        </a:p>
      </dgm:t>
    </dgm:pt>
    <dgm:pt modelId="{C71D01E2-B753-4AAA-AA48-9299C85D886E}" type="pres">
      <dgm:prSet presAssocID="{A691F6D7-155C-472B-811A-7834E2FE00C1}" presName="childText" presStyleLbl="bgAcc1" presStyleIdx="6" presStyleCnt="9" custScaleX="312933" custScaleY="101234" custLinFactNeighborX="412" custLinFactNeighborY="4141">
        <dgm:presLayoutVars>
          <dgm:bulletEnabled val="1"/>
        </dgm:presLayoutVars>
      </dgm:prSet>
      <dgm:spPr/>
      <dgm:t>
        <a:bodyPr/>
        <a:lstStyle/>
        <a:p>
          <a:endParaRPr lang="en-US"/>
        </a:p>
      </dgm:t>
    </dgm:pt>
    <dgm:pt modelId="{8DB06DAC-F310-47AF-BADF-5E2E60C4CA04}" type="pres">
      <dgm:prSet presAssocID="{7C309C78-E8FF-4CA8-9B03-FDEA66EBEE22}" presName="Name13" presStyleLbl="parChTrans1D2" presStyleIdx="7" presStyleCnt="9"/>
      <dgm:spPr/>
      <dgm:t>
        <a:bodyPr/>
        <a:lstStyle/>
        <a:p>
          <a:endParaRPr lang="en-US"/>
        </a:p>
      </dgm:t>
    </dgm:pt>
    <dgm:pt modelId="{F8831361-4466-4532-8BA4-6FC50C0C4860}" type="pres">
      <dgm:prSet presAssocID="{EBC1A66A-B4AF-4FC2-B7AA-8478EB769DBC}" presName="childText" presStyleLbl="bgAcc1" presStyleIdx="7" presStyleCnt="9" custScaleX="307491" custScaleY="200547" custLinFactNeighborX="7854" custLinFactNeighborY="8607">
        <dgm:presLayoutVars>
          <dgm:bulletEnabled val="1"/>
        </dgm:presLayoutVars>
      </dgm:prSet>
      <dgm:spPr/>
      <dgm:t>
        <a:bodyPr/>
        <a:lstStyle/>
        <a:p>
          <a:endParaRPr lang="en-US"/>
        </a:p>
      </dgm:t>
    </dgm:pt>
    <dgm:pt modelId="{82364E7D-3A77-4072-9B5B-33D2971AF842}" type="pres">
      <dgm:prSet presAssocID="{E54C7FCC-1ED9-498A-B347-0BB492D0413D}" presName="Name13" presStyleLbl="parChTrans1D2" presStyleIdx="8" presStyleCnt="9"/>
      <dgm:spPr/>
      <dgm:t>
        <a:bodyPr/>
        <a:lstStyle/>
        <a:p>
          <a:endParaRPr lang="en-US"/>
        </a:p>
      </dgm:t>
    </dgm:pt>
    <dgm:pt modelId="{A34E994E-9585-4260-AE45-73A637D6B44A}" type="pres">
      <dgm:prSet presAssocID="{B5E0FCA7-98A7-419C-B489-84CEC75136D9}" presName="childText" presStyleLbl="bgAcc1" presStyleIdx="8" presStyleCnt="9" custScaleX="308837" custScaleY="110339" custLinFactNeighborX="-879" custLinFactNeighborY="37944">
        <dgm:presLayoutVars>
          <dgm:bulletEnabled val="1"/>
        </dgm:presLayoutVars>
      </dgm:prSet>
      <dgm:spPr/>
      <dgm:t>
        <a:bodyPr/>
        <a:lstStyle/>
        <a:p>
          <a:endParaRPr lang="en-US"/>
        </a:p>
      </dgm:t>
    </dgm:pt>
  </dgm:ptLst>
  <dgm:cxnLst>
    <dgm:cxn modelId="{33443B34-51D6-D343-A260-8CCA5B4D00B1}" type="presOf" srcId="{DD66B7E5-98C9-4A56-8A01-1F2D215F95DD}" destId="{F0598C99-6C2B-4DF5-A9E7-B2192D773B92}" srcOrd="0" destOrd="0" presId="urn:microsoft.com/office/officeart/2005/8/layout/hierarchy3"/>
    <dgm:cxn modelId="{692C3AE8-65EA-F741-B6A2-7A97F6700C1F}" type="presOf" srcId="{E54C7FCC-1ED9-498A-B347-0BB492D0413D}" destId="{82364E7D-3A77-4072-9B5B-33D2971AF842}" srcOrd="0" destOrd="0" presId="urn:microsoft.com/office/officeart/2005/8/layout/hierarchy3"/>
    <dgm:cxn modelId="{B9FFC72C-606A-4121-8DE5-5EC29C6FA543}" srcId="{DB7A4BBD-7C63-46F2-9FB2-B411DCF264B4}" destId="{99CE5675-820A-4EC4-A157-2E0760BC4585}" srcOrd="1" destOrd="0" parTransId="{A38BF172-587C-4C87-9258-AE83D7B77E89}" sibTransId="{8D6BC9B6-D94F-4622-B9FA-DD80877F01D9}"/>
    <dgm:cxn modelId="{C22F967B-7AF6-1C4E-8CFB-F86DA946A7C9}" type="presOf" srcId="{BD3A7FC7-EBD8-492F-88E4-98AD80B63D75}" destId="{1B803BF3-6597-4836-BB06-137D72869BBA}" srcOrd="0" destOrd="0" presId="urn:microsoft.com/office/officeart/2005/8/layout/hierarchy3"/>
    <dgm:cxn modelId="{AAAEF5B0-7910-473E-B15E-04E64BAB0854}" srcId="{99CE5675-820A-4EC4-A157-2E0760BC4585}" destId="{A691F6D7-155C-472B-811A-7834E2FE00C1}" srcOrd="1" destOrd="0" parTransId="{CA88342D-06D1-46B1-9A72-7D42D2C1B93B}" sibTransId="{436A3B3C-AEE7-4AD3-9DD5-F0E188CFC7B5}"/>
    <dgm:cxn modelId="{09FF299A-82B4-4549-AE32-33F29B70DCD2}" type="presOf" srcId="{90828193-0F09-49E5-96C6-126A48E82D00}" destId="{229BB471-6C20-4A3C-80C5-4BE666280528}" srcOrd="0" destOrd="0" presId="urn:microsoft.com/office/officeart/2005/8/layout/hierarchy3"/>
    <dgm:cxn modelId="{41F81584-893B-2943-BC17-0F8769A301DE}" type="presOf" srcId="{A691F6D7-155C-472B-811A-7834E2FE00C1}" destId="{C71D01E2-B753-4AAA-AA48-9299C85D886E}" srcOrd="0" destOrd="0" presId="urn:microsoft.com/office/officeart/2005/8/layout/hierarchy3"/>
    <dgm:cxn modelId="{48AB88C4-857F-2D41-8284-4389BF2F87F8}" type="presOf" srcId="{EBC1A66A-B4AF-4FC2-B7AA-8478EB769DBC}" destId="{F8831361-4466-4532-8BA4-6FC50C0C4860}" srcOrd="0" destOrd="0" presId="urn:microsoft.com/office/officeart/2005/8/layout/hierarchy3"/>
    <dgm:cxn modelId="{70766AFA-5013-9144-B56A-462591E19B9E}" type="presOf" srcId="{7C309C78-E8FF-4CA8-9B03-FDEA66EBEE22}" destId="{8DB06DAC-F310-47AF-BADF-5E2E60C4CA04}" srcOrd="0" destOrd="0" presId="urn:microsoft.com/office/officeart/2005/8/layout/hierarchy3"/>
    <dgm:cxn modelId="{54576AC1-CA22-DD48-849E-A1DEEA2C84E1}" type="presOf" srcId="{3F6D0EAF-2EB4-49DF-A00E-00BE1939E9C1}" destId="{1E8AE187-F2BB-45ED-B174-AEB663CC780A}" srcOrd="0" destOrd="0" presId="urn:microsoft.com/office/officeart/2005/8/layout/hierarchy3"/>
    <dgm:cxn modelId="{0A4CE3A8-61B8-114C-9D48-320C6228F1F2}" type="presOf" srcId="{19ABDC86-74FC-4933-8F35-053AAA7F0C0C}" destId="{87F29E10-131D-497D-9826-14CEABF6A9D3}" srcOrd="0" destOrd="0" presId="urn:microsoft.com/office/officeart/2005/8/layout/hierarchy3"/>
    <dgm:cxn modelId="{CDC183E9-F6E6-194B-9BAA-029FBE4A8C21}" type="presOf" srcId="{B5E0FCA7-98A7-419C-B489-84CEC75136D9}" destId="{A34E994E-9585-4260-AE45-73A637D6B44A}" srcOrd="0" destOrd="0" presId="urn:microsoft.com/office/officeart/2005/8/layout/hierarchy3"/>
    <dgm:cxn modelId="{77B35048-D930-1E4C-94FB-CD31D8ED2E77}" type="presOf" srcId="{CA88342D-06D1-46B1-9A72-7D42D2C1B93B}" destId="{5673F2DA-211D-400F-BE82-DCFEACAC9DC7}" srcOrd="0" destOrd="0" presId="urn:microsoft.com/office/officeart/2005/8/layout/hierarchy3"/>
    <dgm:cxn modelId="{1FEF7B5F-ABF8-4B52-AB45-DABE296819E2}" srcId="{99CE5675-820A-4EC4-A157-2E0760BC4585}" destId="{74AC8405-D048-4472-85B0-DBBC44B5242B}" srcOrd="0" destOrd="0" parTransId="{58181E96-341E-4A47-98BA-87A841730295}" sibTransId="{7347C127-8654-4141-9365-D2CF74961900}"/>
    <dgm:cxn modelId="{43750AB5-EE4F-324A-AC86-DE4155C94625}" type="presOf" srcId="{F67F2254-CB8E-44DB-BA79-576C08B8AC9F}" destId="{625BA475-D0F1-417D-9CEB-58BC49F1FF1E}" srcOrd="0" destOrd="0" presId="urn:microsoft.com/office/officeart/2005/8/layout/hierarchy3"/>
    <dgm:cxn modelId="{BE38881D-0769-5D4C-9D05-96277347C5FA}" type="presOf" srcId="{99CE5675-820A-4EC4-A157-2E0760BC4585}" destId="{FD57B63D-2549-430D-AC24-C1039121DB57}" srcOrd="1" destOrd="0" presId="urn:microsoft.com/office/officeart/2005/8/layout/hierarchy3"/>
    <dgm:cxn modelId="{89524BFF-4FBC-0C48-BF4A-7360776C4CD2}" type="presOf" srcId="{74AC8405-D048-4472-85B0-DBBC44B5242B}" destId="{F374C855-E446-4F00-B4FE-5004CE7257CA}" srcOrd="0" destOrd="0" presId="urn:microsoft.com/office/officeart/2005/8/layout/hierarchy3"/>
    <dgm:cxn modelId="{024FFBF3-BEF9-DF47-AC51-9113F47FDB84}" type="presOf" srcId="{22224B10-FDE0-4965-A66E-5164FBF4EA2F}" destId="{BAF07AA5-9846-4B16-8CB3-F4B42685CB04}" srcOrd="0" destOrd="0" presId="urn:microsoft.com/office/officeart/2005/8/layout/hierarchy3"/>
    <dgm:cxn modelId="{94FBB324-C601-8B46-A186-567F4C3109F1}" type="presOf" srcId="{58181E96-341E-4A47-98BA-87A841730295}" destId="{696E2175-2F0A-4E15-8E70-4D1AD78C89DC}" srcOrd="0" destOrd="0" presId="urn:microsoft.com/office/officeart/2005/8/layout/hierarchy3"/>
    <dgm:cxn modelId="{5BA5AA9B-E78C-B740-A575-5496B36186F9}" type="presOf" srcId="{2DFCBFCF-2BC5-4B92-81CD-C58858549D59}" destId="{58EFF60A-0E45-43A2-A9D6-B7314C4EC573}" srcOrd="0" destOrd="0" presId="urn:microsoft.com/office/officeart/2005/8/layout/hierarchy3"/>
    <dgm:cxn modelId="{43610C1D-BD49-0849-9AA3-4931FB51F0F3}" type="presOf" srcId="{1A914A27-83E4-4F77-8545-60BE333364E3}" destId="{236467DB-395C-4623-BF94-397B40A56339}" srcOrd="0" destOrd="0" presId="urn:microsoft.com/office/officeart/2005/8/layout/hierarchy3"/>
    <dgm:cxn modelId="{0CF47E06-3CA4-6A4D-B66B-F806AB5D5C18}" type="presOf" srcId="{DB7A4BBD-7C63-46F2-9FB2-B411DCF264B4}" destId="{59DC9026-A13A-4717-BEE3-4332ABB600F3}" srcOrd="0" destOrd="0" presId="urn:microsoft.com/office/officeart/2005/8/layout/hierarchy3"/>
    <dgm:cxn modelId="{F38DDFD7-6DE0-CD47-B973-E46C40F1D812}" type="presOf" srcId="{8D4C5AB7-FA25-4063-8D32-0323D760A1B1}" destId="{3FD41CAE-B737-4EDD-B6A2-64D5D34B5DB2}" srcOrd="0" destOrd="0" presId="urn:microsoft.com/office/officeart/2005/8/layout/hierarchy3"/>
    <dgm:cxn modelId="{E1A523B9-E2DA-4EAD-AB0A-D1C5071C157B}" srcId="{BD3A7FC7-EBD8-492F-88E4-98AD80B63D75}" destId="{90828193-0F09-49E5-96C6-126A48E82D00}" srcOrd="1" destOrd="0" parTransId="{22224B10-FDE0-4965-A66E-5164FBF4EA2F}" sibTransId="{18C1DA8F-D5D0-4932-8E89-D11E72074DE4}"/>
    <dgm:cxn modelId="{63CE9B9B-8C73-4C3A-A77D-8D2630D86F11}" srcId="{DB7A4BBD-7C63-46F2-9FB2-B411DCF264B4}" destId="{BD3A7FC7-EBD8-492F-88E4-98AD80B63D75}" srcOrd="0" destOrd="0" parTransId="{D35256B8-0D88-4A64-8306-BC7D06583D5B}" sibTransId="{EC3C7909-185A-497A-A1A0-4D0296E72E45}"/>
    <dgm:cxn modelId="{10421A49-4B94-4DB7-BFEC-3824003F5D25}" srcId="{BD3A7FC7-EBD8-492F-88E4-98AD80B63D75}" destId="{19ABDC86-74FC-4933-8F35-053AAA7F0C0C}" srcOrd="4" destOrd="0" parTransId="{DD66B7E5-98C9-4A56-8A01-1F2D215F95DD}" sibTransId="{4FB1053D-3B8B-4E49-A145-2E1B2A458A30}"/>
    <dgm:cxn modelId="{1A8C4C69-E98F-478F-A741-294B6BFCB3D8}" srcId="{99CE5675-820A-4EC4-A157-2E0760BC4585}" destId="{EBC1A66A-B4AF-4FC2-B7AA-8478EB769DBC}" srcOrd="2" destOrd="0" parTransId="{7C309C78-E8FF-4CA8-9B03-FDEA66EBEE22}" sibTransId="{E73D77F2-35FB-443E-8DF5-EEC84200630E}"/>
    <dgm:cxn modelId="{8CD17266-17B6-B34A-82B9-51C401A386B0}" type="presOf" srcId="{99CE5675-820A-4EC4-A157-2E0760BC4585}" destId="{E7BA2496-0CAC-4D47-8676-6BC27858980D}" srcOrd="0" destOrd="0" presId="urn:microsoft.com/office/officeart/2005/8/layout/hierarchy3"/>
    <dgm:cxn modelId="{C151E001-1E11-0241-AB6C-037E61354A92}" type="presOf" srcId="{F38FCE7D-D80B-4179-8E40-CA1E9267978E}" destId="{DC3D3883-897C-4A83-9772-F67665FEA49C}" srcOrd="0" destOrd="0" presId="urn:microsoft.com/office/officeart/2005/8/layout/hierarchy3"/>
    <dgm:cxn modelId="{97A8DF5A-A40A-4F9D-8C34-D7B2AFA03FE2}" srcId="{BD3A7FC7-EBD8-492F-88E4-98AD80B63D75}" destId="{2DFCBFCF-2BC5-4B92-81CD-C58858549D59}" srcOrd="2" destOrd="0" parTransId="{F38FCE7D-D80B-4179-8E40-CA1E9267978E}" sibTransId="{435B39FD-94FD-45F3-85EC-3112F5702F57}"/>
    <dgm:cxn modelId="{0FBADE57-B151-4C19-8E4A-A418C544BC04}" srcId="{BD3A7FC7-EBD8-492F-88E4-98AD80B63D75}" destId="{F67F2254-CB8E-44DB-BA79-576C08B8AC9F}" srcOrd="3" destOrd="0" parTransId="{1A914A27-83E4-4F77-8545-60BE333364E3}" sibTransId="{1099A1F1-F37C-4B8B-A5A7-79DD59CC9BFF}"/>
    <dgm:cxn modelId="{F9D11894-FAC6-4C2C-89AA-57465B2173C4}" srcId="{BD3A7FC7-EBD8-492F-88E4-98AD80B63D75}" destId="{3F6D0EAF-2EB4-49DF-A00E-00BE1939E9C1}" srcOrd="0" destOrd="0" parTransId="{8D4C5AB7-FA25-4063-8D32-0323D760A1B1}" sibTransId="{10F4F9B8-BB75-4D0D-9B62-B3C7B7627CEB}"/>
    <dgm:cxn modelId="{74E35C84-FAC6-8845-9356-B5F27269F8C4}" type="presOf" srcId="{BD3A7FC7-EBD8-492F-88E4-98AD80B63D75}" destId="{EDA07C0A-6C95-4588-88E0-767E287E148F}" srcOrd="1" destOrd="0" presId="urn:microsoft.com/office/officeart/2005/8/layout/hierarchy3"/>
    <dgm:cxn modelId="{0ADF2C79-C825-4D7E-86B8-0FF429A87565}" srcId="{99CE5675-820A-4EC4-A157-2E0760BC4585}" destId="{B5E0FCA7-98A7-419C-B489-84CEC75136D9}" srcOrd="3" destOrd="0" parTransId="{E54C7FCC-1ED9-498A-B347-0BB492D0413D}" sibTransId="{5D9CD8DC-584F-458F-A43A-1F1E7A7B4C39}"/>
    <dgm:cxn modelId="{064515DA-580E-114E-A423-AAE68A7FA334}" type="presParOf" srcId="{59DC9026-A13A-4717-BEE3-4332ABB600F3}" destId="{CA2BE4F0-A42E-48EE-B8A8-1BCAD175E47C}" srcOrd="0" destOrd="0" presId="urn:microsoft.com/office/officeart/2005/8/layout/hierarchy3"/>
    <dgm:cxn modelId="{59C35E4B-1E45-894F-AD72-869BD9E421E7}" type="presParOf" srcId="{CA2BE4F0-A42E-48EE-B8A8-1BCAD175E47C}" destId="{23FF41AD-4972-4791-B50F-D4D0C4B92038}" srcOrd="0" destOrd="0" presId="urn:microsoft.com/office/officeart/2005/8/layout/hierarchy3"/>
    <dgm:cxn modelId="{04CFB843-3D91-2041-99B9-39ED1A063776}" type="presParOf" srcId="{23FF41AD-4972-4791-B50F-D4D0C4B92038}" destId="{1B803BF3-6597-4836-BB06-137D72869BBA}" srcOrd="0" destOrd="0" presId="urn:microsoft.com/office/officeart/2005/8/layout/hierarchy3"/>
    <dgm:cxn modelId="{EB1F7EE5-0599-E643-87CF-58C00E0BFB67}" type="presParOf" srcId="{23FF41AD-4972-4791-B50F-D4D0C4B92038}" destId="{EDA07C0A-6C95-4588-88E0-767E287E148F}" srcOrd="1" destOrd="0" presId="urn:microsoft.com/office/officeart/2005/8/layout/hierarchy3"/>
    <dgm:cxn modelId="{B06189F9-85C2-DF48-829B-8C9D8C196F41}" type="presParOf" srcId="{CA2BE4F0-A42E-48EE-B8A8-1BCAD175E47C}" destId="{688D51A4-C48F-4AA6-AD20-DCA119827276}" srcOrd="1" destOrd="0" presId="urn:microsoft.com/office/officeart/2005/8/layout/hierarchy3"/>
    <dgm:cxn modelId="{7CE8D228-55B2-DC49-8525-397D47433CD8}" type="presParOf" srcId="{688D51A4-C48F-4AA6-AD20-DCA119827276}" destId="{3FD41CAE-B737-4EDD-B6A2-64D5D34B5DB2}" srcOrd="0" destOrd="0" presId="urn:microsoft.com/office/officeart/2005/8/layout/hierarchy3"/>
    <dgm:cxn modelId="{2B1D9A01-2E4A-E64E-9599-2E8F168C1148}" type="presParOf" srcId="{688D51A4-C48F-4AA6-AD20-DCA119827276}" destId="{1E8AE187-F2BB-45ED-B174-AEB663CC780A}" srcOrd="1" destOrd="0" presId="urn:microsoft.com/office/officeart/2005/8/layout/hierarchy3"/>
    <dgm:cxn modelId="{814877A2-3370-5F48-A555-C7D83B33972E}" type="presParOf" srcId="{688D51A4-C48F-4AA6-AD20-DCA119827276}" destId="{BAF07AA5-9846-4B16-8CB3-F4B42685CB04}" srcOrd="2" destOrd="0" presId="urn:microsoft.com/office/officeart/2005/8/layout/hierarchy3"/>
    <dgm:cxn modelId="{A4C90D0E-6A6B-4349-AB78-E3C10A25AD52}" type="presParOf" srcId="{688D51A4-C48F-4AA6-AD20-DCA119827276}" destId="{229BB471-6C20-4A3C-80C5-4BE666280528}" srcOrd="3" destOrd="0" presId="urn:microsoft.com/office/officeart/2005/8/layout/hierarchy3"/>
    <dgm:cxn modelId="{2EB334AB-7AD2-F545-A058-064A563B475D}" type="presParOf" srcId="{688D51A4-C48F-4AA6-AD20-DCA119827276}" destId="{DC3D3883-897C-4A83-9772-F67665FEA49C}" srcOrd="4" destOrd="0" presId="urn:microsoft.com/office/officeart/2005/8/layout/hierarchy3"/>
    <dgm:cxn modelId="{B80389CE-D12C-3D4F-95E4-995C9C24A170}" type="presParOf" srcId="{688D51A4-C48F-4AA6-AD20-DCA119827276}" destId="{58EFF60A-0E45-43A2-A9D6-B7314C4EC573}" srcOrd="5" destOrd="0" presId="urn:microsoft.com/office/officeart/2005/8/layout/hierarchy3"/>
    <dgm:cxn modelId="{25BB4D19-79AA-8840-B6B0-A72A385CEA12}" type="presParOf" srcId="{688D51A4-C48F-4AA6-AD20-DCA119827276}" destId="{236467DB-395C-4623-BF94-397B40A56339}" srcOrd="6" destOrd="0" presId="urn:microsoft.com/office/officeart/2005/8/layout/hierarchy3"/>
    <dgm:cxn modelId="{F5D02FA0-83BD-3C4C-9CBC-FE4F654E0C3F}" type="presParOf" srcId="{688D51A4-C48F-4AA6-AD20-DCA119827276}" destId="{625BA475-D0F1-417D-9CEB-58BC49F1FF1E}" srcOrd="7" destOrd="0" presId="urn:microsoft.com/office/officeart/2005/8/layout/hierarchy3"/>
    <dgm:cxn modelId="{925B8ECA-1FD6-264F-B468-232914E34F66}" type="presParOf" srcId="{688D51A4-C48F-4AA6-AD20-DCA119827276}" destId="{F0598C99-6C2B-4DF5-A9E7-B2192D773B92}" srcOrd="8" destOrd="0" presId="urn:microsoft.com/office/officeart/2005/8/layout/hierarchy3"/>
    <dgm:cxn modelId="{7ED993F2-A011-B347-BB04-9066AE4B0BB5}" type="presParOf" srcId="{688D51A4-C48F-4AA6-AD20-DCA119827276}" destId="{87F29E10-131D-497D-9826-14CEABF6A9D3}" srcOrd="9" destOrd="0" presId="urn:microsoft.com/office/officeart/2005/8/layout/hierarchy3"/>
    <dgm:cxn modelId="{E7615EE4-38DC-114C-BADC-3A87C73604C8}" type="presParOf" srcId="{59DC9026-A13A-4717-BEE3-4332ABB600F3}" destId="{BDA1DF91-CAA6-4BE6-983D-80BAE3A19683}" srcOrd="1" destOrd="0" presId="urn:microsoft.com/office/officeart/2005/8/layout/hierarchy3"/>
    <dgm:cxn modelId="{05E90FCF-B90A-674C-96AB-A1CDCAB1AE13}" type="presParOf" srcId="{BDA1DF91-CAA6-4BE6-983D-80BAE3A19683}" destId="{893F0FEB-A740-4A49-84A3-9AA7EA827E3B}" srcOrd="0" destOrd="0" presId="urn:microsoft.com/office/officeart/2005/8/layout/hierarchy3"/>
    <dgm:cxn modelId="{6174F48C-832D-D040-8F2C-25C809D795E6}" type="presParOf" srcId="{893F0FEB-A740-4A49-84A3-9AA7EA827E3B}" destId="{E7BA2496-0CAC-4D47-8676-6BC27858980D}" srcOrd="0" destOrd="0" presId="urn:microsoft.com/office/officeart/2005/8/layout/hierarchy3"/>
    <dgm:cxn modelId="{464FDC3E-3495-5647-9590-4CDFD65B3DC7}" type="presParOf" srcId="{893F0FEB-A740-4A49-84A3-9AA7EA827E3B}" destId="{FD57B63D-2549-430D-AC24-C1039121DB57}" srcOrd="1" destOrd="0" presId="urn:microsoft.com/office/officeart/2005/8/layout/hierarchy3"/>
    <dgm:cxn modelId="{5C98FBFF-7E8A-B946-9579-5C66908ACFD9}" type="presParOf" srcId="{BDA1DF91-CAA6-4BE6-983D-80BAE3A19683}" destId="{B9DF035C-5706-4189-A96E-E4D08331B008}" srcOrd="1" destOrd="0" presId="urn:microsoft.com/office/officeart/2005/8/layout/hierarchy3"/>
    <dgm:cxn modelId="{E3920C28-5673-FD48-B76C-6B527123A14A}" type="presParOf" srcId="{B9DF035C-5706-4189-A96E-E4D08331B008}" destId="{696E2175-2F0A-4E15-8E70-4D1AD78C89DC}" srcOrd="0" destOrd="0" presId="urn:microsoft.com/office/officeart/2005/8/layout/hierarchy3"/>
    <dgm:cxn modelId="{00EA0E9E-911F-9C4E-A08F-C94D7F0A3178}" type="presParOf" srcId="{B9DF035C-5706-4189-A96E-E4D08331B008}" destId="{F374C855-E446-4F00-B4FE-5004CE7257CA}" srcOrd="1" destOrd="0" presId="urn:microsoft.com/office/officeart/2005/8/layout/hierarchy3"/>
    <dgm:cxn modelId="{3C17A5B6-62B5-6546-95A6-56A3477E8819}" type="presParOf" srcId="{B9DF035C-5706-4189-A96E-E4D08331B008}" destId="{5673F2DA-211D-400F-BE82-DCFEACAC9DC7}" srcOrd="2" destOrd="0" presId="urn:microsoft.com/office/officeart/2005/8/layout/hierarchy3"/>
    <dgm:cxn modelId="{EC1B45DE-2FD2-4C4A-AB92-E66F71B0F9CF}" type="presParOf" srcId="{B9DF035C-5706-4189-A96E-E4D08331B008}" destId="{C71D01E2-B753-4AAA-AA48-9299C85D886E}" srcOrd="3" destOrd="0" presId="urn:microsoft.com/office/officeart/2005/8/layout/hierarchy3"/>
    <dgm:cxn modelId="{2B586D06-9204-FD49-930D-ACEC05D7774F}" type="presParOf" srcId="{B9DF035C-5706-4189-A96E-E4D08331B008}" destId="{8DB06DAC-F310-47AF-BADF-5E2E60C4CA04}" srcOrd="4" destOrd="0" presId="urn:microsoft.com/office/officeart/2005/8/layout/hierarchy3"/>
    <dgm:cxn modelId="{6A9AF82E-20F4-4346-BAFB-987EA6C3FEB3}" type="presParOf" srcId="{B9DF035C-5706-4189-A96E-E4D08331B008}" destId="{F8831361-4466-4532-8BA4-6FC50C0C4860}" srcOrd="5" destOrd="0" presId="urn:microsoft.com/office/officeart/2005/8/layout/hierarchy3"/>
    <dgm:cxn modelId="{E873896A-7CA5-F946-A952-45AE24F0C799}" type="presParOf" srcId="{B9DF035C-5706-4189-A96E-E4D08331B008}" destId="{82364E7D-3A77-4072-9B5B-33D2971AF842}" srcOrd="6" destOrd="0" presId="urn:microsoft.com/office/officeart/2005/8/layout/hierarchy3"/>
    <dgm:cxn modelId="{23195DDF-2597-6D49-A213-E6404E516F0B}" type="presParOf" srcId="{B9DF035C-5706-4189-A96E-E4D08331B008}" destId="{A34E994E-9585-4260-AE45-73A637D6B44A}"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285C4-5222-42A0-A447-EEBA30D4FB76}"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lang="en-US"/>
        </a:p>
      </dgm:t>
    </dgm:pt>
    <dgm:pt modelId="{6ABC78A3-205C-4054-AD91-16923AE28E9B}">
      <dgm:prSet phldrT="[Text]" custT="1"/>
      <dgm:spPr>
        <a:solidFill>
          <a:schemeClr val="accent5">
            <a:lumMod val="50000"/>
          </a:schemeClr>
        </a:solidFill>
      </dgm:spPr>
      <dgm:t>
        <a:bodyPr/>
        <a:lstStyle/>
        <a:p>
          <a:r>
            <a:rPr lang="en-US" sz="2400" dirty="0" smtClean="0">
              <a:solidFill>
                <a:schemeClr val="bg2"/>
              </a:solidFill>
            </a:rPr>
            <a:t>Highly Effective</a:t>
          </a:r>
          <a:endParaRPr lang="en-US" sz="2400" dirty="0">
            <a:solidFill>
              <a:schemeClr val="bg2"/>
            </a:solidFill>
          </a:endParaRPr>
        </a:p>
      </dgm:t>
    </dgm:pt>
    <dgm:pt modelId="{48A34B16-30B7-4B41-85D8-811C1BA4C5B3}" type="parTrans" cxnId="{817D94E6-8296-4744-A84A-F92BAC6457B1}">
      <dgm:prSet/>
      <dgm:spPr/>
      <dgm:t>
        <a:bodyPr/>
        <a:lstStyle/>
        <a:p>
          <a:endParaRPr lang="en-US"/>
        </a:p>
      </dgm:t>
    </dgm:pt>
    <dgm:pt modelId="{02B6DE7F-105D-4A23-A36F-B650A16C2A46}" type="sibTrans" cxnId="{817D94E6-8296-4744-A84A-F92BAC6457B1}">
      <dgm:prSet/>
      <dgm:spPr/>
      <dgm:t>
        <a:bodyPr/>
        <a:lstStyle/>
        <a:p>
          <a:endParaRPr lang="en-US"/>
        </a:p>
      </dgm:t>
    </dgm:pt>
    <dgm:pt modelId="{D5FC4046-1AEE-4533-81EE-D6BC06529AAD}">
      <dgm:prSet phldrT="[Text]" custT="1"/>
      <dgm:spPr>
        <a:solidFill>
          <a:srgbClr val="4F81BD"/>
        </a:solidFill>
      </dgm:spPr>
      <dgm:t>
        <a:bodyPr/>
        <a:lstStyle/>
        <a:p>
          <a:pPr algn="ctr"/>
          <a:r>
            <a:rPr lang="en-US" sz="2400" dirty="0" smtClean="0">
              <a:solidFill>
                <a:srgbClr val="FFFFFF"/>
              </a:solidFill>
            </a:rPr>
            <a:t>Low- Maintenance &amp; Long- Acting</a:t>
          </a:r>
          <a:endParaRPr lang="en-US" sz="2400" dirty="0">
            <a:solidFill>
              <a:srgbClr val="FFFFFF"/>
            </a:solidFill>
          </a:endParaRPr>
        </a:p>
      </dgm:t>
    </dgm:pt>
    <dgm:pt modelId="{1090D765-D3E4-4FEE-AF1C-B16DAC1DE05E}" type="parTrans" cxnId="{0C5172A9-5F74-41D0-A859-CC721A461EB3}">
      <dgm:prSet/>
      <dgm:spPr/>
      <dgm:t>
        <a:bodyPr/>
        <a:lstStyle/>
        <a:p>
          <a:endParaRPr lang="en-US"/>
        </a:p>
      </dgm:t>
    </dgm:pt>
    <dgm:pt modelId="{B679D32C-FA39-4468-B876-C2B0E601ABDB}" type="sibTrans" cxnId="{0C5172A9-5F74-41D0-A859-CC721A461EB3}">
      <dgm:prSet/>
      <dgm:spPr/>
      <dgm:t>
        <a:bodyPr/>
        <a:lstStyle/>
        <a:p>
          <a:endParaRPr lang="en-US"/>
        </a:p>
      </dgm:t>
    </dgm:pt>
    <dgm:pt modelId="{F8B63EC6-ADDB-4269-9FD7-A18BDA88A070}">
      <dgm:prSet phldrT="[Text]" custT="1"/>
      <dgm:spPr>
        <a:solidFill>
          <a:schemeClr val="accent2"/>
        </a:solidFill>
      </dgm:spPr>
      <dgm:t>
        <a:bodyPr/>
        <a:lstStyle/>
        <a:p>
          <a:r>
            <a:rPr lang="en-US" sz="2400" dirty="0" smtClean="0">
              <a:solidFill>
                <a:srgbClr val="FFFFFF"/>
              </a:solidFill>
            </a:rPr>
            <a:t>No</a:t>
          </a:r>
          <a:r>
            <a:rPr lang="en-US" sz="2400" baseline="0" dirty="0" smtClean="0">
              <a:solidFill>
                <a:srgbClr val="FFFFFF"/>
              </a:solidFill>
            </a:rPr>
            <a:t> Estrogen</a:t>
          </a:r>
          <a:endParaRPr lang="en-US" sz="2400" dirty="0">
            <a:solidFill>
              <a:srgbClr val="FFFFFF"/>
            </a:solidFill>
          </a:endParaRPr>
        </a:p>
      </dgm:t>
    </dgm:pt>
    <dgm:pt modelId="{16DAEE8F-63FB-4872-B981-F1044096711D}" type="parTrans" cxnId="{19DE4F5E-2D49-4878-93D5-404D556F74FB}">
      <dgm:prSet/>
      <dgm:spPr/>
      <dgm:t>
        <a:bodyPr/>
        <a:lstStyle/>
        <a:p>
          <a:endParaRPr lang="en-US"/>
        </a:p>
      </dgm:t>
    </dgm:pt>
    <dgm:pt modelId="{6920F462-E0B6-45E2-BEE3-B5F0C56AE054}" type="sibTrans" cxnId="{19DE4F5E-2D49-4878-93D5-404D556F74FB}">
      <dgm:prSet/>
      <dgm:spPr/>
      <dgm:t>
        <a:bodyPr/>
        <a:lstStyle/>
        <a:p>
          <a:endParaRPr lang="en-US"/>
        </a:p>
      </dgm:t>
    </dgm:pt>
    <dgm:pt modelId="{DBEB2967-4314-482F-B949-8C0658BABC06}">
      <dgm:prSet custT="1"/>
      <dgm:spPr>
        <a:solidFill>
          <a:srgbClr val="4F81BD"/>
        </a:solidFill>
      </dgm:spPr>
      <dgm:t>
        <a:bodyPr/>
        <a:lstStyle/>
        <a:p>
          <a:r>
            <a:rPr lang="en-US" sz="2400" dirty="0" smtClean="0">
              <a:solidFill>
                <a:srgbClr val="FFFFFF"/>
              </a:solidFill>
            </a:rPr>
            <a:t>Private</a:t>
          </a:r>
          <a:endParaRPr lang="en-US" sz="2400" dirty="0">
            <a:solidFill>
              <a:srgbClr val="FFFFFF"/>
            </a:solidFill>
          </a:endParaRPr>
        </a:p>
      </dgm:t>
    </dgm:pt>
    <dgm:pt modelId="{AC595D96-9362-4CAD-A792-0AF8B7E20A80}" type="parTrans" cxnId="{F7D50696-688F-4F4A-B08A-3B33787D66E8}">
      <dgm:prSet/>
      <dgm:spPr/>
      <dgm:t>
        <a:bodyPr/>
        <a:lstStyle/>
        <a:p>
          <a:endParaRPr lang="en-US"/>
        </a:p>
      </dgm:t>
    </dgm:pt>
    <dgm:pt modelId="{52C0C1AA-0A0C-4EC4-90FE-B29E2090E7C8}" type="sibTrans" cxnId="{F7D50696-688F-4F4A-B08A-3B33787D66E8}">
      <dgm:prSet/>
      <dgm:spPr/>
      <dgm:t>
        <a:bodyPr/>
        <a:lstStyle/>
        <a:p>
          <a:endParaRPr lang="en-US"/>
        </a:p>
      </dgm:t>
    </dgm:pt>
    <dgm:pt modelId="{F88C279D-263D-4641-AD9E-7EC44BABDB5B}">
      <dgm:prSet custT="1"/>
      <dgm:spPr/>
      <dgm:t>
        <a:bodyPr/>
        <a:lstStyle/>
        <a:p>
          <a:r>
            <a:rPr lang="en-US" sz="2400" dirty="0" smtClean="0"/>
            <a:t>Health Benefits</a:t>
          </a:r>
          <a:endParaRPr lang="en-US" sz="2400" dirty="0"/>
        </a:p>
      </dgm:t>
    </dgm:pt>
    <dgm:pt modelId="{D1D03EBF-ACA2-4280-BF81-1221505381E8}" type="parTrans" cxnId="{659E7C5A-437F-49A6-A0CD-A64D754E5F57}">
      <dgm:prSet/>
      <dgm:spPr/>
      <dgm:t>
        <a:bodyPr/>
        <a:lstStyle/>
        <a:p>
          <a:endParaRPr lang="en-US"/>
        </a:p>
      </dgm:t>
    </dgm:pt>
    <dgm:pt modelId="{C3B1E689-6E78-409B-8128-E9A24150BA34}" type="sibTrans" cxnId="{659E7C5A-437F-49A6-A0CD-A64D754E5F57}">
      <dgm:prSet/>
      <dgm:spPr/>
      <dgm:t>
        <a:bodyPr/>
        <a:lstStyle/>
        <a:p>
          <a:endParaRPr lang="en-US"/>
        </a:p>
      </dgm:t>
    </dgm:pt>
    <dgm:pt modelId="{8D6EC7FF-438D-4853-9DAB-AC3DDCD28DFD}" type="pres">
      <dgm:prSet presAssocID="{29F285C4-5222-42A0-A447-EEBA30D4FB76}" presName="cycle" presStyleCnt="0">
        <dgm:presLayoutVars>
          <dgm:dir/>
          <dgm:resizeHandles val="exact"/>
        </dgm:presLayoutVars>
      </dgm:prSet>
      <dgm:spPr/>
      <dgm:t>
        <a:bodyPr/>
        <a:lstStyle/>
        <a:p>
          <a:endParaRPr lang="en-US"/>
        </a:p>
      </dgm:t>
    </dgm:pt>
    <dgm:pt modelId="{0076BB08-0D2A-4094-9534-A6212D8E4522}" type="pres">
      <dgm:prSet presAssocID="{6ABC78A3-205C-4054-AD91-16923AE28E9B}" presName="node" presStyleLbl="node1" presStyleIdx="0" presStyleCnt="5" custScaleX="122712" custScaleY="110057" custRadScaleRad="100220" custRadScaleInc="8838">
        <dgm:presLayoutVars>
          <dgm:bulletEnabled val="1"/>
        </dgm:presLayoutVars>
      </dgm:prSet>
      <dgm:spPr/>
      <dgm:t>
        <a:bodyPr/>
        <a:lstStyle/>
        <a:p>
          <a:endParaRPr lang="en-US"/>
        </a:p>
      </dgm:t>
    </dgm:pt>
    <dgm:pt modelId="{8133A8BF-152E-4991-AC16-1DB4394C3F96}" type="pres">
      <dgm:prSet presAssocID="{6ABC78A3-205C-4054-AD91-16923AE28E9B}" presName="spNode" presStyleCnt="0"/>
      <dgm:spPr/>
      <dgm:t>
        <a:bodyPr/>
        <a:lstStyle/>
        <a:p>
          <a:endParaRPr lang="en-US"/>
        </a:p>
      </dgm:t>
    </dgm:pt>
    <dgm:pt modelId="{E90CF9D0-98A9-4E4C-ABDE-BD50C67FE839}" type="pres">
      <dgm:prSet presAssocID="{02B6DE7F-105D-4A23-A36F-B650A16C2A46}" presName="sibTrans" presStyleLbl="sibTrans1D1" presStyleIdx="0" presStyleCnt="5"/>
      <dgm:spPr/>
      <dgm:t>
        <a:bodyPr/>
        <a:lstStyle/>
        <a:p>
          <a:endParaRPr lang="en-US"/>
        </a:p>
      </dgm:t>
    </dgm:pt>
    <dgm:pt modelId="{3D81DFDB-4CA9-4B7F-9AFC-7FC2C1142C2F}" type="pres">
      <dgm:prSet presAssocID="{D5FC4046-1AEE-4533-81EE-D6BC06529AAD}" presName="node" presStyleLbl="node1" presStyleIdx="1" presStyleCnt="5" custScaleX="163567" custScaleY="128706" custRadScaleRad="134451" custRadScaleInc="26394">
        <dgm:presLayoutVars>
          <dgm:bulletEnabled val="1"/>
        </dgm:presLayoutVars>
      </dgm:prSet>
      <dgm:spPr/>
      <dgm:t>
        <a:bodyPr/>
        <a:lstStyle/>
        <a:p>
          <a:endParaRPr lang="en-US"/>
        </a:p>
      </dgm:t>
    </dgm:pt>
    <dgm:pt modelId="{88E6FA5B-7C00-45AC-9CBC-5E7A7DBA7305}" type="pres">
      <dgm:prSet presAssocID="{D5FC4046-1AEE-4533-81EE-D6BC06529AAD}" presName="spNode" presStyleCnt="0"/>
      <dgm:spPr/>
      <dgm:t>
        <a:bodyPr/>
        <a:lstStyle/>
        <a:p>
          <a:endParaRPr lang="en-US"/>
        </a:p>
      </dgm:t>
    </dgm:pt>
    <dgm:pt modelId="{48463791-F803-40F1-B236-5AA1A1A1C1D2}" type="pres">
      <dgm:prSet presAssocID="{B679D32C-FA39-4468-B876-C2B0E601ABDB}" presName="sibTrans" presStyleLbl="sibTrans1D1" presStyleIdx="1" presStyleCnt="5"/>
      <dgm:spPr/>
      <dgm:t>
        <a:bodyPr/>
        <a:lstStyle/>
        <a:p>
          <a:endParaRPr lang="en-US"/>
        </a:p>
      </dgm:t>
    </dgm:pt>
    <dgm:pt modelId="{C56B6C87-8B2A-452B-95E5-95985C3B6F94}" type="pres">
      <dgm:prSet presAssocID="{F8B63EC6-ADDB-4269-9FD7-A18BDA88A070}" presName="node" presStyleLbl="node1" presStyleIdx="2" presStyleCnt="5" custScaleX="136529" custScaleY="98822">
        <dgm:presLayoutVars>
          <dgm:bulletEnabled val="1"/>
        </dgm:presLayoutVars>
      </dgm:prSet>
      <dgm:spPr/>
      <dgm:t>
        <a:bodyPr/>
        <a:lstStyle/>
        <a:p>
          <a:endParaRPr lang="en-US"/>
        </a:p>
      </dgm:t>
    </dgm:pt>
    <dgm:pt modelId="{C760B139-A62F-4804-B5EA-9D7611E145F4}" type="pres">
      <dgm:prSet presAssocID="{F8B63EC6-ADDB-4269-9FD7-A18BDA88A070}" presName="spNode" presStyleCnt="0"/>
      <dgm:spPr/>
      <dgm:t>
        <a:bodyPr/>
        <a:lstStyle/>
        <a:p>
          <a:endParaRPr lang="en-US"/>
        </a:p>
      </dgm:t>
    </dgm:pt>
    <dgm:pt modelId="{971FF4B3-66AF-49B9-AB9B-939902496638}" type="pres">
      <dgm:prSet presAssocID="{6920F462-E0B6-45E2-BEE3-B5F0C56AE054}" presName="sibTrans" presStyleLbl="sibTrans1D1" presStyleIdx="2" presStyleCnt="5"/>
      <dgm:spPr/>
      <dgm:t>
        <a:bodyPr/>
        <a:lstStyle/>
        <a:p>
          <a:endParaRPr lang="en-US"/>
        </a:p>
      </dgm:t>
    </dgm:pt>
    <dgm:pt modelId="{013EC04C-72A1-4D8B-8879-2F0D667983CB}" type="pres">
      <dgm:prSet presAssocID="{DBEB2967-4314-482F-B949-8C0658BABC06}" presName="node" presStyleLbl="node1" presStyleIdx="3" presStyleCnt="5" custScaleX="119145" custRadScaleRad="104168" custRadScaleInc="22461">
        <dgm:presLayoutVars>
          <dgm:bulletEnabled val="1"/>
        </dgm:presLayoutVars>
      </dgm:prSet>
      <dgm:spPr/>
      <dgm:t>
        <a:bodyPr/>
        <a:lstStyle/>
        <a:p>
          <a:endParaRPr lang="en-US"/>
        </a:p>
      </dgm:t>
    </dgm:pt>
    <dgm:pt modelId="{51B0B682-4D89-488D-886D-2BE1F9381177}" type="pres">
      <dgm:prSet presAssocID="{DBEB2967-4314-482F-B949-8C0658BABC06}" presName="spNode" presStyleCnt="0"/>
      <dgm:spPr/>
      <dgm:t>
        <a:bodyPr/>
        <a:lstStyle/>
        <a:p>
          <a:endParaRPr lang="en-US"/>
        </a:p>
      </dgm:t>
    </dgm:pt>
    <dgm:pt modelId="{A9B8F221-FEE6-4D3C-AEDA-0CEAA41DA4B0}" type="pres">
      <dgm:prSet presAssocID="{52C0C1AA-0A0C-4EC4-90FE-B29E2090E7C8}" presName="sibTrans" presStyleLbl="sibTrans1D1" presStyleIdx="3" presStyleCnt="5"/>
      <dgm:spPr/>
      <dgm:t>
        <a:bodyPr/>
        <a:lstStyle/>
        <a:p>
          <a:endParaRPr lang="en-US"/>
        </a:p>
      </dgm:t>
    </dgm:pt>
    <dgm:pt modelId="{8985CFD8-EA51-4C81-B19A-060425AC9839}" type="pres">
      <dgm:prSet presAssocID="{F88C279D-263D-4641-AD9E-7EC44BABDB5B}" presName="node" presStyleLbl="node1" presStyleIdx="4" presStyleCnt="5" custScaleX="132290" custScaleY="126101" custRadScaleRad="117010" custRadScaleInc="-13642">
        <dgm:presLayoutVars>
          <dgm:bulletEnabled val="1"/>
        </dgm:presLayoutVars>
      </dgm:prSet>
      <dgm:spPr/>
      <dgm:t>
        <a:bodyPr/>
        <a:lstStyle/>
        <a:p>
          <a:endParaRPr lang="en-US"/>
        </a:p>
      </dgm:t>
    </dgm:pt>
    <dgm:pt modelId="{D4DB22FA-D5CE-4188-9CE9-2EB761CD409F}" type="pres">
      <dgm:prSet presAssocID="{F88C279D-263D-4641-AD9E-7EC44BABDB5B}" presName="spNode" presStyleCnt="0"/>
      <dgm:spPr/>
      <dgm:t>
        <a:bodyPr/>
        <a:lstStyle/>
        <a:p>
          <a:endParaRPr lang="en-US"/>
        </a:p>
      </dgm:t>
    </dgm:pt>
    <dgm:pt modelId="{3F418DEA-0593-4F4C-AE0B-158E4E06A478}" type="pres">
      <dgm:prSet presAssocID="{C3B1E689-6E78-409B-8128-E9A24150BA34}" presName="sibTrans" presStyleLbl="sibTrans1D1" presStyleIdx="4" presStyleCnt="5"/>
      <dgm:spPr/>
      <dgm:t>
        <a:bodyPr/>
        <a:lstStyle/>
        <a:p>
          <a:endParaRPr lang="en-US"/>
        </a:p>
      </dgm:t>
    </dgm:pt>
  </dgm:ptLst>
  <dgm:cxnLst>
    <dgm:cxn modelId="{CD0C035D-164D-3642-9F94-F0DC9BE030C6}" type="presOf" srcId="{C3B1E689-6E78-409B-8128-E9A24150BA34}" destId="{3F418DEA-0593-4F4C-AE0B-158E4E06A478}" srcOrd="0" destOrd="0" presId="urn:microsoft.com/office/officeart/2005/8/layout/cycle5"/>
    <dgm:cxn modelId="{A23368E2-DCB7-2E45-A740-D1D37003FE98}" type="presOf" srcId="{B679D32C-FA39-4468-B876-C2B0E601ABDB}" destId="{48463791-F803-40F1-B236-5AA1A1A1C1D2}" srcOrd="0" destOrd="0" presId="urn:microsoft.com/office/officeart/2005/8/layout/cycle5"/>
    <dgm:cxn modelId="{5094EDDF-0937-274E-99C4-59AD5F0E8092}" type="presOf" srcId="{F88C279D-263D-4641-AD9E-7EC44BABDB5B}" destId="{8985CFD8-EA51-4C81-B19A-060425AC9839}" srcOrd="0" destOrd="0" presId="urn:microsoft.com/office/officeart/2005/8/layout/cycle5"/>
    <dgm:cxn modelId="{F7D50696-688F-4F4A-B08A-3B33787D66E8}" srcId="{29F285C4-5222-42A0-A447-EEBA30D4FB76}" destId="{DBEB2967-4314-482F-B949-8C0658BABC06}" srcOrd="3" destOrd="0" parTransId="{AC595D96-9362-4CAD-A792-0AF8B7E20A80}" sibTransId="{52C0C1AA-0A0C-4EC4-90FE-B29E2090E7C8}"/>
    <dgm:cxn modelId="{817D94E6-8296-4744-A84A-F92BAC6457B1}" srcId="{29F285C4-5222-42A0-A447-EEBA30D4FB76}" destId="{6ABC78A3-205C-4054-AD91-16923AE28E9B}" srcOrd="0" destOrd="0" parTransId="{48A34B16-30B7-4B41-85D8-811C1BA4C5B3}" sibTransId="{02B6DE7F-105D-4A23-A36F-B650A16C2A46}"/>
    <dgm:cxn modelId="{659E7C5A-437F-49A6-A0CD-A64D754E5F57}" srcId="{29F285C4-5222-42A0-A447-EEBA30D4FB76}" destId="{F88C279D-263D-4641-AD9E-7EC44BABDB5B}" srcOrd="4" destOrd="0" parTransId="{D1D03EBF-ACA2-4280-BF81-1221505381E8}" sibTransId="{C3B1E689-6E78-409B-8128-E9A24150BA34}"/>
    <dgm:cxn modelId="{6B3368E6-1982-B646-AF45-01C357DEEF0F}" type="presOf" srcId="{6ABC78A3-205C-4054-AD91-16923AE28E9B}" destId="{0076BB08-0D2A-4094-9534-A6212D8E4522}" srcOrd="0" destOrd="0" presId="urn:microsoft.com/office/officeart/2005/8/layout/cycle5"/>
    <dgm:cxn modelId="{FDCE6BB9-B23C-2045-8EFF-5B4DFE65F247}" type="presOf" srcId="{DBEB2967-4314-482F-B949-8C0658BABC06}" destId="{013EC04C-72A1-4D8B-8879-2F0D667983CB}" srcOrd="0" destOrd="0" presId="urn:microsoft.com/office/officeart/2005/8/layout/cycle5"/>
    <dgm:cxn modelId="{185932AB-7AA1-764C-932A-50EFDA32D16F}" type="presOf" srcId="{29F285C4-5222-42A0-A447-EEBA30D4FB76}" destId="{8D6EC7FF-438D-4853-9DAB-AC3DDCD28DFD}" srcOrd="0" destOrd="0" presId="urn:microsoft.com/office/officeart/2005/8/layout/cycle5"/>
    <dgm:cxn modelId="{19DE4F5E-2D49-4878-93D5-404D556F74FB}" srcId="{29F285C4-5222-42A0-A447-EEBA30D4FB76}" destId="{F8B63EC6-ADDB-4269-9FD7-A18BDA88A070}" srcOrd="2" destOrd="0" parTransId="{16DAEE8F-63FB-4872-B981-F1044096711D}" sibTransId="{6920F462-E0B6-45E2-BEE3-B5F0C56AE054}"/>
    <dgm:cxn modelId="{FF8D1C32-BFB0-874E-A98C-DD7674EA9E3D}" type="presOf" srcId="{6920F462-E0B6-45E2-BEE3-B5F0C56AE054}" destId="{971FF4B3-66AF-49B9-AB9B-939902496638}" srcOrd="0" destOrd="0" presId="urn:microsoft.com/office/officeart/2005/8/layout/cycle5"/>
    <dgm:cxn modelId="{DEC6683C-1991-8C47-ACD6-AEF101B181A1}" type="presOf" srcId="{52C0C1AA-0A0C-4EC4-90FE-B29E2090E7C8}" destId="{A9B8F221-FEE6-4D3C-AEDA-0CEAA41DA4B0}" srcOrd="0" destOrd="0" presId="urn:microsoft.com/office/officeart/2005/8/layout/cycle5"/>
    <dgm:cxn modelId="{19364AD0-1E3A-054D-AA91-73A625B6D133}" type="presOf" srcId="{02B6DE7F-105D-4A23-A36F-B650A16C2A46}" destId="{E90CF9D0-98A9-4E4C-ABDE-BD50C67FE839}" srcOrd="0" destOrd="0" presId="urn:microsoft.com/office/officeart/2005/8/layout/cycle5"/>
    <dgm:cxn modelId="{783788E6-7FB6-0140-BC7E-D25F73649737}" type="presOf" srcId="{F8B63EC6-ADDB-4269-9FD7-A18BDA88A070}" destId="{C56B6C87-8B2A-452B-95E5-95985C3B6F94}" srcOrd="0" destOrd="0" presId="urn:microsoft.com/office/officeart/2005/8/layout/cycle5"/>
    <dgm:cxn modelId="{0C5172A9-5F74-41D0-A859-CC721A461EB3}" srcId="{29F285C4-5222-42A0-A447-EEBA30D4FB76}" destId="{D5FC4046-1AEE-4533-81EE-D6BC06529AAD}" srcOrd="1" destOrd="0" parTransId="{1090D765-D3E4-4FEE-AF1C-B16DAC1DE05E}" sibTransId="{B679D32C-FA39-4468-B876-C2B0E601ABDB}"/>
    <dgm:cxn modelId="{81F06E4C-944C-1B4B-9BC3-1FCA0099009E}" type="presOf" srcId="{D5FC4046-1AEE-4533-81EE-D6BC06529AAD}" destId="{3D81DFDB-4CA9-4B7F-9AFC-7FC2C1142C2F}" srcOrd="0" destOrd="0" presId="urn:microsoft.com/office/officeart/2005/8/layout/cycle5"/>
    <dgm:cxn modelId="{6B67AC82-C954-D04C-9355-BC0AB7BE985D}" type="presParOf" srcId="{8D6EC7FF-438D-4853-9DAB-AC3DDCD28DFD}" destId="{0076BB08-0D2A-4094-9534-A6212D8E4522}" srcOrd="0" destOrd="0" presId="urn:microsoft.com/office/officeart/2005/8/layout/cycle5"/>
    <dgm:cxn modelId="{9BA23E1A-FACE-904F-943E-DF901663D617}" type="presParOf" srcId="{8D6EC7FF-438D-4853-9DAB-AC3DDCD28DFD}" destId="{8133A8BF-152E-4991-AC16-1DB4394C3F96}" srcOrd="1" destOrd="0" presId="urn:microsoft.com/office/officeart/2005/8/layout/cycle5"/>
    <dgm:cxn modelId="{F35AE449-6E9B-9546-86E9-1973FB47410F}" type="presParOf" srcId="{8D6EC7FF-438D-4853-9DAB-AC3DDCD28DFD}" destId="{E90CF9D0-98A9-4E4C-ABDE-BD50C67FE839}" srcOrd="2" destOrd="0" presId="urn:microsoft.com/office/officeart/2005/8/layout/cycle5"/>
    <dgm:cxn modelId="{FC8AD7B8-9718-204B-AB45-8086B890019B}" type="presParOf" srcId="{8D6EC7FF-438D-4853-9DAB-AC3DDCD28DFD}" destId="{3D81DFDB-4CA9-4B7F-9AFC-7FC2C1142C2F}" srcOrd="3" destOrd="0" presId="urn:microsoft.com/office/officeart/2005/8/layout/cycle5"/>
    <dgm:cxn modelId="{79C81CD6-0A60-F94B-B980-BF6B4A00BBD1}" type="presParOf" srcId="{8D6EC7FF-438D-4853-9DAB-AC3DDCD28DFD}" destId="{88E6FA5B-7C00-45AC-9CBC-5E7A7DBA7305}" srcOrd="4" destOrd="0" presId="urn:microsoft.com/office/officeart/2005/8/layout/cycle5"/>
    <dgm:cxn modelId="{DECED7BA-1324-8E49-A050-2584920117D8}" type="presParOf" srcId="{8D6EC7FF-438D-4853-9DAB-AC3DDCD28DFD}" destId="{48463791-F803-40F1-B236-5AA1A1A1C1D2}" srcOrd="5" destOrd="0" presId="urn:microsoft.com/office/officeart/2005/8/layout/cycle5"/>
    <dgm:cxn modelId="{9AAEE79C-CFE0-634C-BC78-37FAE5C966EE}" type="presParOf" srcId="{8D6EC7FF-438D-4853-9DAB-AC3DDCD28DFD}" destId="{C56B6C87-8B2A-452B-95E5-95985C3B6F94}" srcOrd="6" destOrd="0" presId="urn:microsoft.com/office/officeart/2005/8/layout/cycle5"/>
    <dgm:cxn modelId="{7CB9F05A-3F83-A949-8B86-F2A6CF2254B9}" type="presParOf" srcId="{8D6EC7FF-438D-4853-9DAB-AC3DDCD28DFD}" destId="{C760B139-A62F-4804-B5EA-9D7611E145F4}" srcOrd="7" destOrd="0" presId="urn:microsoft.com/office/officeart/2005/8/layout/cycle5"/>
    <dgm:cxn modelId="{B3290B4B-7247-1D46-8443-BFEE6C44518C}" type="presParOf" srcId="{8D6EC7FF-438D-4853-9DAB-AC3DDCD28DFD}" destId="{971FF4B3-66AF-49B9-AB9B-939902496638}" srcOrd="8" destOrd="0" presId="urn:microsoft.com/office/officeart/2005/8/layout/cycle5"/>
    <dgm:cxn modelId="{59E900F6-0471-3F46-96DB-075FBF7BE149}" type="presParOf" srcId="{8D6EC7FF-438D-4853-9DAB-AC3DDCD28DFD}" destId="{013EC04C-72A1-4D8B-8879-2F0D667983CB}" srcOrd="9" destOrd="0" presId="urn:microsoft.com/office/officeart/2005/8/layout/cycle5"/>
    <dgm:cxn modelId="{166D5B38-4B6B-D84E-B001-B5B70CFD7969}" type="presParOf" srcId="{8D6EC7FF-438D-4853-9DAB-AC3DDCD28DFD}" destId="{51B0B682-4D89-488D-886D-2BE1F9381177}" srcOrd="10" destOrd="0" presId="urn:microsoft.com/office/officeart/2005/8/layout/cycle5"/>
    <dgm:cxn modelId="{C9307BDB-BD4C-624B-B105-1A1C3EB8362C}" type="presParOf" srcId="{8D6EC7FF-438D-4853-9DAB-AC3DDCD28DFD}" destId="{A9B8F221-FEE6-4D3C-AEDA-0CEAA41DA4B0}" srcOrd="11" destOrd="0" presId="urn:microsoft.com/office/officeart/2005/8/layout/cycle5"/>
    <dgm:cxn modelId="{AD148599-1C5C-9D4A-BD1C-A008AF06293B}" type="presParOf" srcId="{8D6EC7FF-438D-4853-9DAB-AC3DDCD28DFD}" destId="{8985CFD8-EA51-4C81-B19A-060425AC9839}" srcOrd="12" destOrd="0" presId="urn:microsoft.com/office/officeart/2005/8/layout/cycle5"/>
    <dgm:cxn modelId="{07C28E1E-9CB2-0A46-88C4-A9AA0CAF03F8}" type="presParOf" srcId="{8D6EC7FF-438D-4853-9DAB-AC3DDCD28DFD}" destId="{D4DB22FA-D5CE-4188-9CE9-2EB761CD409F}" srcOrd="13" destOrd="0" presId="urn:microsoft.com/office/officeart/2005/8/layout/cycle5"/>
    <dgm:cxn modelId="{1E51D011-9C8F-4C44-BE3B-762939653764}" type="presParOf" srcId="{8D6EC7FF-438D-4853-9DAB-AC3DDCD28DFD}" destId="{3F418DEA-0593-4F4C-AE0B-158E4E06A478}"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7A4BBD-7C63-46F2-9FB2-B411DCF264B4}" type="doc">
      <dgm:prSet loTypeId="urn:microsoft.com/office/officeart/2005/8/layout/hierarchy3" loCatId="list" qsTypeId="urn:microsoft.com/office/officeart/2005/8/quickstyle/3d2" qsCatId="3D" csTypeId="urn:microsoft.com/office/officeart/2005/8/colors/accent2_2" csCatId="accent2" phldr="1"/>
      <dgm:spPr/>
      <dgm:t>
        <a:bodyPr/>
        <a:lstStyle/>
        <a:p>
          <a:endParaRPr lang="en-US"/>
        </a:p>
      </dgm:t>
    </dgm:pt>
    <dgm:pt modelId="{BD3A7FC7-EBD8-492F-88E4-98AD80B63D75}">
      <dgm:prSet phldrT="[Text]" custT="1"/>
      <dgm:spPr/>
      <dgm:t>
        <a:bodyPr/>
        <a:lstStyle/>
        <a:p>
          <a:r>
            <a:rPr lang="en-US" sz="2400" dirty="0" smtClean="0"/>
            <a:t>Advantages</a:t>
          </a:r>
          <a:endParaRPr lang="en-US" sz="2400" dirty="0"/>
        </a:p>
      </dgm:t>
    </dgm:pt>
    <dgm:pt modelId="{D35256B8-0D88-4A64-8306-BC7D06583D5B}" type="parTrans" cxnId="{63CE9B9B-8C73-4C3A-A77D-8D2630D86F11}">
      <dgm:prSet/>
      <dgm:spPr/>
      <dgm:t>
        <a:bodyPr/>
        <a:lstStyle/>
        <a:p>
          <a:endParaRPr lang="en-US"/>
        </a:p>
      </dgm:t>
    </dgm:pt>
    <dgm:pt modelId="{EC3C7909-185A-497A-A1A0-4D0296E72E45}" type="sibTrans" cxnId="{63CE9B9B-8C73-4C3A-A77D-8D2630D86F11}">
      <dgm:prSet/>
      <dgm:spPr/>
      <dgm:t>
        <a:bodyPr/>
        <a:lstStyle/>
        <a:p>
          <a:endParaRPr lang="en-US"/>
        </a:p>
      </dgm:t>
    </dgm:pt>
    <dgm:pt modelId="{3F6D0EAF-2EB4-49DF-A00E-00BE1939E9C1}">
      <dgm:prSet phldrT="[Tex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Highly effective</a:t>
          </a:r>
          <a:endParaRPr lang="en-US" sz="2000" dirty="0">
            <a:solidFill>
              <a:schemeClr val="bg2"/>
            </a:solidFill>
          </a:endParaRPr>
        </a:p>
      </dgm:t>
    </dgm:pt>
    <dgm:pt modelId="{8D4C5AB7-FA25-4063-8D32-0323D760A1B1}" type="parTrans" cxnId="{F9D11894-FAC6-4C2C-89AA-57465B2173C4}">
      <dgm:prSet/>
      <dgm:spPr/>
      <dgm:t>
        <a:bodyPr/>
        <a:lstStyle/>
        <a:p>
          <a:endParaRPr lang="en-US" sz="2000"/>
        </a:p>
      </dgm:t>
    </dgm:pt>
    <dgm:pt modelId="{10F4F9B8-BB75-4D0D-9B62-B3C7B7627CEB}" type="sibTrans" cxnId="{F9D11894-FAC6-4C2C-89AA-57465B2173C4}">
      <dgm:prSet/>
      <dgm:spPr/>
      <dgm:t>
        <a:bodyPr/>
        <a:lstStyle/>
        <a:p>
          <a:endParaRPr lang="en-US"/>
        </a:p>
      </dgm:t>
    </dgm:pt>
    <dgm:pt modelId="{90828193-0F09-49E5-96C6-126A48E82D00}">
      <dgm:prSet phldrT="[Tex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Safe and private</a:t>
          </a:r>
          <a:endParaRPr lang="en-US" sz="2000" dirty="0">
            <a:solidFill>
              <a:schemeClr val="bg2"/>
            </a:solidFill>
          </a:endParaRPr>
        </a:p>
      </dgm:t>
    </dgm:pt>
    <dgm:pt modelId="{22224B10-FDE0-4965-A66E-5164FBF4EA2F}" type="parTrans" cxnId="{E1A523B9-E2DA-4EAD-AB0A-D1C5071C157B}">
      <dgm:prSet/>
      <dgm:spPr/>
      <dgm:t>
        <a:bodyPr/>
        <a:lstStyle/>
        <a:p>
          <a:endParaRPr lang="en-US" sz="2000"/>
        </a:p>
      </dgm:t>
    </dgm:pt>
    <dgm:pt modelId="{18C1DA8F-D5D0-4932-8E89-D11E72074DE4}" type="sibTrans" cxnId="{E1A523B9-E2DA-4EAD-AB0A-D1C5071C157B}">
      <dgm:prSet/>
      <dgm:spPr/>
      <dgm:t>
        <a:bodyPr/>
        <a:lstStyle/>
        <a:p>
          <a:endParaRPr lang="en-US"/>
        </a:p>
      </dgm:t>
    </dgm:pt>
    <dgm:pt modelId="{99CE5675-820A-4EC4-A157-2E0760BC4585}">
      <dgm:prSet phldrT="[Text]" custT="1"/>
      <dgm:spPr/>
      <dgm:t>
        <a:bodyPr/>
        <a:lstStyle/>
        <a:p>
          <a:r>
            <a:rPr lang="en-US" sz="2400" dirty="0" smtClean="0"/>
            <a:t>Disadvantages</a:t>
          </a:r>
          <a:endParaRPr lang="en-US" sz="2400" dirty="0"/>
        </a:p>
      </dgm:t>
    </dgm:pt>
    <dgm:pt modelId="{A38BF172-587C-4C87-9258-AE83D7B77E89}" type="parTrans" cxnId="{B9FFC72C-606A-4121-8DE5-5EC29C6FA543}">
      <dgm:prSet/>
      <dgm:spPr/>
      <dgm:t>
        <a:bodyPr/>
        <a:lstStyle/>
        <a:p>
          <a:endParaRPr lang="en-US"/>
        </a:p>
      </dgm:t>
    </dgm:pt>
    <dgm:pt modelId="{8D6BC9B6-D94F-4622-B9FA-DD80877F01D9}" type="sibTrans" cxnId="{B9FFC72C-606A-4121-8DE5-5EC29C6FA543}">
      <dgm:prSet/>
      <dgm:spPr/>
      <dgm:t>
        <a:bodyPr/>
        <a:lstStyle/>
        <a:p>
          <a:endParaRPr lang="en-US"/>
        </a:p>
      </dgm:t>
    </dgm:pt>
    <dgm:pt modelId="{74AC8405-D048-4472-85B0-DBBC44B5242B}">
      <dgm:prSet phldrT="[Tex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Menstrual</a:t>
          </a:r>
          <a:r>
            <a:rPr lang="en-US" sz="2000" baseline="0" dirty="0" smtClean="0">
              <a:solidFill>
                <a:schemeClr val="bg2"/>
              </a:solidFill>
            </a:rPr>
            <a:t> irregularities</a:t>
          </a:r>
          <a:endParaRPr lang="en-US" sz="2000" dirty="0">
            <a:solidFill>
              <a:schemeClr val="bg2"/>
            </a:solidFill>
          </a:endParaRPr>
        </a:p>
      </dgm:t>
    </dgm:pt>
    <dgm:pt modelId="{58181E96-341E-4A47-98BA-87A841730295}" type="parTrans" cxnId="{1FEF7B5F-ABF8-4B52-AB45-DABE296819E2}">
      <dgm:prSet/>
      <dgm:spPr/>
      <dgm:t>
        <a:bodyPr/>
        <a:lstStyle/>
        <a:p>
          <a:endParaRPr lang="en-US" sz="2000"/>
        </a:p>
      </dgm:t>
    </dgm:pt>
    <dgm:pt modelId="{7347C127-8654-4141-9365-D2CF74961900}" type="sibTrans" cxnId="{1FEF7B5F-ABF8-4B52-AB45-DABE296819E2}">
      <dgm:prSet/>
      <dgm:spPr/>
      <dgm:t>
        <a:bodyPr/>
        <a:lstStyle/>
        <a:p>
          <a:endParaRPr lang="en-US"/>
        </a:p>
      </dgm:t>
    </dgm:pt>
    <dgm:pt modelId="{A691F6D7-155C-472B-811A-7834E2FE00C1}">
      <dgm:prSet phldrT="[Tex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Possible</a:t>
          </a:r>
          <a:r>
            <a:rPr lang="en-US" sz="2000" baseline="0" dirty="0" smtClean="0">
              <a:solidFill>
                <a:schemeClr val="bg2"/>
              </a:solidFill>
            </a:rPr>
            <a:t> effects on weight and bones</a:t>
          </a:r>
          <a:endParaRPr lang="en-US" sz="2000" dirty="0">
            <a:solidFill>
              <a:schemeClr val="bg2"/>
            </a:solidFill>
          </a:endParaRPr>
        </a:p>
      </dgm:t>
    </dgm:pt>
    <dgm:pt modelId="{CA88342D-06D1-46B1-9A72-7D42D2C1B93B}" type="parTrans" cxnId="{AAAEF5B0-7910-473E-B15E-04E64BAB0854}">
      <dgm:prSet/>
      <dgm:spPr/>
      <dgm:t>
        <a:bodyPr/>
        <a:lstStyle/>
        <a:p>
          <a:endParaRPr lang="en-US" sz="2000"/>
        </a:p>
      </dgm:t>
    </dgm:pt>
    <dgm:pt modelId="{436A3B3C-AEE7-4AD3-9DD5-F0E188CFC7B5}" type="sibTrans" cxnId="{AAAEF5B0-7910-473E-B15E-04E64BAB0854}">
      <dgm:prSet/>
      <dgm:spPr/>
      <dgm:t>
        <a:bodyPr/>
        <a:lstStyle/>
        <a:p>
          <a:endParaRPr lang="en-US"/>
        </a:p>
      </dgm:t>
    </dgm:pt>
    <dgm:pt modelId="{2DFCBFCF-2BC5-4B92-81CD-C58858549D59}">
      <dgm:prSe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Injection every 12 weeks</a:t>
          </a:r>
          <a:endParaRPr lang="en-US" sz="2000" dirty="0">
            <a:solidFill>
              <a:schemeClr val="bg2"/>
            </a:solidFill>
          </a:endParaRPr>
        </a:p>
      </dgm:t>
    </dgm:pt>
    <dgm:pt modelId="{F38FCE7D-D80B-4179-8E40-CA1E9267978E}" type="parTrans" cxnId="{97A8DF5A-A40A-4F9D-8C34-D7B2AFA03FE2}">
      <dgm:prSet/>
      <dgm:spPr/>
      <dgm:t>
        <a:bodyPr/>
        <a:lstStyle/>
        <a:p>
          <a:endParaRPr lang="en-US" sz="2000"/>
        </a:p>
      </dgm:t>
    </dgm:pt>
    <dgm:pt modelId="{435B39FD-94FD-45F3-85EC-3112F5702F57}" type="sibTrans" cxnId="{97A8DF5A-A40A-4F9D-8C34-D7B2AFA03FE2}">
      <dgm:prSet/>
      <dgm:spPr/>
      <dgm:t>
        <a:bodyPr/>
        <a:lstStyle/>
        <a:p>
          <a:endParaRPr lang="en-US"/>
        </a:p>
      </dgm:t>
    </dgm:pt>
    <dgm:pt modelId="{F67F2254-CB8E-44DB-BA79-576C08B8AC9F}">
      <dgm:prSe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Health benefits</a:t>
          </a:r>
          <a:endParaRPr lang="en-US" sz="2000" dirty="0">
            <a:solidFill>
              <a:schemeClr val="bg2"/>
            </a:solidFill>
          </a:endParaRPr>
        </a:p>
      </dgm:t>
    </dgm:pt>
    <dgm:pt modelId="{1A914A27-83E4-4F77-8545-60BE333364E3}" type="parTrans" cxnId="{0FBADE57-B151-4C19-8E4A-A418C544BC04}">
      <dgm:prSet/>
      <dgm:spPr/>
      <dgm:t>
        <a:bodyPr/>
        <a:lstStyle/>
        <a:p>
          <a:endParaRPr lang="en-US" sz="2000"/>
        </a:p>
      </dgm:t>
    </dgm:pt>
    <dgm:pt modelId="{1099A1F1-F37C-4B8B-A5A7-79DD59CC9BFF}" type="sibTrans" cxnId="{0FBADE57-B151-4C19-8E4A-A418C544BC04}">
      <dgm:prSet/>
      <dgm:spPr/>
      <dgm:t>
        <a:bodyPr/>
        <a:lstStyle/>
        <a:p>
          <a:endParaRPr lang="en-US"/>
        </a:p>
      </dgm:t>
    </dgm:pt>
    <dgm:pt modelId="{EBC1A66A-B4AF-4FC2-B7AA-8478EB769DBC}">
      <dgm:prSe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Irreversible for three months</a:t>
          </a:r>
          <a:endParaRPr lang="en-US" sz="2000" dirty="0">
            <a:solidFill>
              <a:schemeClr val="bg2"/>
            </a:solidFill>
          </a:endParaRPr>
        </a:p>
      </dgm:t>
    </dgm:pt>
    <dgm:pt modelId="{7C309C78-E8FF-4CA8-9B03-FDEA66EBEE22}" type="parTrans" cxnId="{1A8C4C69-E98F-478F-A741-294B6BFCB3D8}">
      <dgm:prSet/>
      <dgm:spPr/>
      <dgm:t>
        <a:bodyPr/>
        <a:lstStyle/>
        <a:p>
          <a:endParaRPr lang="en-US" sz="2000"/>
        </a:p>
      </dgm:t>
    </dgm:pt>
    <dgm:pt modelId="{E73D77F2-35FB-443E-8DF5-EEC84200630E}" type="sibTrans" cxnId="{1A8C4C69-E98F-478F-A741-294B6BFCB3D8}">
      <dgm:prSet/>
      <dgm:spPr/>
      <dgm:t>
        <a:bodyPr/>
        <a:lstStyle/>
        <a:p>
          <a:endParaRPr lang="en-US"/>
        </a:p>
      </dgm:t>
    </dgm:pt>
    <dgm:pt modelId="{B5E0FCA7-98A7-419C-B489-84CEC75136D9}">
      <dgm:prSe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effectLst/>
            </a:rPr>
            <a:t>Office visit every three months</a:t>
          </a:r>
        </a:p>
      </dgm:t>
    </dgm:pt>
    <dgm:pt modelId="{E54C7FCC-1ED9-498A-B347-0BB492D0413D}" type="parTrans" cxnId="{0ADF2C79-C825-4D7E-86B8-0FF429A87565}">
      <dgm:prSet/>
      <dgm:spPr/>
      <dgm:t>
        <a:bodyPr/>
        <a:lstStyle/>
        <a:p>
          <a:endParaRPr lang="en-US" sz="2000"/>
        </a:p>
      </dgm:t>
    </dgm:pt>
    <dgm:pt modelId="{5D9CD8DC-584F-458F-A43A-1F1E7A7B4C39}" type="sibTrans" cxnId="{0ADF2C79-C825-4D7E-86B8-0FF429A87565}">
      <dgm:prSet/>
      <dgm:spPr/>
      <dgm:t>
        <a:bodyPr/>
        <a:lstStyle/>
        <a:p>
          <a:endParaRPr lang="en-US"/>
        </a:p>
      </dgm:t>
    </dgm:pt>
    <dgm:pt modelId="{47580839-7661-474D-9438-35754CF3F020}">
      <dgm:prSet custT="1">
        <dgm:style>
          <a:lnRef idx="1">
            <a:schemeClr val="accent5"/>
          </a:lnRef>
          <a:fillRef idx="3">
            <a:schemeClr val="accent5"/>
          </a:fillRef>
          <a:effectRef idx="2">
            <a:schemeClr val="accent5"/>
          </a:effectRef>
          <a:fontRef idx="minor">
            <a:schemeClr val="lt1"/>
          </a:fontRef>
        </dgm:style>
      </dgm:prSet>
      <dgm:spPr>
        <a:solidFill>
          <a:schemeClr val="tx2"/>
        </a:solidFill>
      </dgm:spPr>
      <dgm:t>
        <a:bodyPr/>
        <a:lstStyle/>
        <a:p>
          <a:r>
            <a:rPr lang="en-US" sz="2000" dirty="0" smtClean="0">
              <a:solidFill>
                <a:schemeClr val="bg2"/>
              </a:solidFill>
            </a:rPr>
            <a:t>Delayed return to fertility</a:t>
          </a:r>
          <a:endParaRPr lang="en-US" sz="2000" dirty="0">
            <a:solidFill>
              <a:schemeClr val="bg2"/>
            </a:solidFill>
          </a:endParaRPr>
        </a:p>
      </dgm:t>
    </dgm:pt>
    <dgm:pt modelId="{6903372C-CADD-4AFC-9031-935E95A2274E}" type="parTrans" cxnId="{442F5A81-5461-4F3C-9B3B-6C4D5E0FC704}">
      <dgm:prSet/>
      <dgm:spPr/>
      <dgm:t>
        <a:bodyPr/>
        <a:lstStyle/>
        <a:p>
          <a:endParaRPr lang="en-US" sz="2000"/>
        </a:p>
      </dgm:t>
    </dgm:pt>
    <dgm:pt modelId="{C06B13B0-88B6-42A8-9391-94EF588D5F42}" type="sibTrans" cxnId="{442F5A81-5461-4F3C-9B3B-6C4D5E0FC704}">
      <dgm:prSet/>
      <dgm:spPr/>
      <dgm:t>
        <a:bodyPr/>
        <a:lstStyle/>
        <a:p>
          <a:endParaRPr lang="en-US"/>
        </a:p>
      </dgm:t>
    </dgm:pt>
    <dgm:pt modelId="{59DC9026-A13A-4717-BEE3-4332ABB600F3}" type="pres">
      <dgm:prSet presAssocID="{DB7A4BBD-7C63-46F2-9FB2-B411DCF264B4}" presName="diagram" presStyleCnt="0">
        <dgm:presLayoutVars>
          <dgm:chPref val="1"/>
          <dgm:dir/>
          <dgm:animOne val="branch"/>
          <dgm:animLvl val="lvl"/>
          <dgm:resizeHandles/>
        </dgm:presLayoutVars>
      </dgm:prSet>
      <dgm:spPr/>
      <dgm:t>
        <a:bodyPr/>
        <a:lstStyle/>
        <a:p>
          <a:endParaRPr lang="en-US"/>
        </a:p>
      </dgm:t>
    </dgm:pt>
    <dgm:pt modelId="{CA2BE4F0-A42E-48EE-B8A8-1BCAD175E47C}" type="pres">
      <dgm:prSet presAssocID="{BD3A7FC7-EBD8-492F-88E4-98AD80B63D75}" presName="root" presStyleCnt="0"/>
      <dgm:spPr/>
      <dgm:t>
        <a:bodyPr/>
        <a:lstStyle/>
        <a:p>
          <a:endParaRPr lang="en-US"/>
        </a:p>
      </dgm:t>
    </dgm:pt>
    <dgm:pt modelId="{23FF41AD-4972-4791-B50F-D4D0C4B92038}" type="pres">
      <dgm:prSet presAssocID="{BD3A7FC7-EBD8-492F-88E4-98AD80B63D75}" presName="rootComposite" presStyleCnt="0"/>
      <dgm:spPr/>
      <dgm:t>
        <a:bodyPr/>
        <a:lstStyle/>
        <a:p>
          <a:endParaRPr lang="en-US"/>
        </a:p>
      </dgm:t>
    </dgm:pt>
    <dgm:pt modelId="{1B803BF3-6597-4836-BB06-137D72869BBA}" type="pres">
      <dgm:prSet presAssocID="{BD3A7FC7-EBD8-492F-88E4-98AD80B63D75}" presName="rootText" presStyleLbl="node1" presStyleIdx="0" presStyleCnt="2" custScaleX="252062" custScaleY="99928" custLinFactNeighborX="6142" custLinFactNeighborY="-56"/>
      <dgm:spPr/>
      <dgm:t>
        <a:bodyPr/>
        <a:lstStyle/>
        <a:p>
          <a:endParaRPr lang="en-US"/>
        </a:p>
      </dgm:t>
    </dgm:pt>
    <dgm:pt modelId="{EDA07C0A-6C95-4588-88E0-767E287E148F}" type="pres">
      <dgm:prSet presAssocID="{BD3A7FC7-EBD8-492F-88E4-98AD80B63D75}" presName="rootConnector" presStyleLbl="node1" presStyleIdx="0" presStyleCnt="2"/>
      <dgm:spPr/>
      <dgm:t>
        <a:bodyPr/>
        <a:lstStyle/>
        <a:p>
          <a:endParaRPr lang="en-US"/>
        </a:p>
      </dgm:t>
    </dgm:pt>
    <dgm:pt modelId="{688D51A4-C48F-4AA6-AD20-DCA119827276}" type="pres">
      <dgm:prSet presAssocID="{BD3A7FC7-EBD8-492F-88E4-98AD80B63D75}" presName="childShape" presStyleCnt="0"/>
      <dgm:spPr/>
      <dgm:t>
        <a:bodyPr/>
        <a:lstStyle/>
        <a:p>
          <a:endParaRPr lang="en-US"/>
        </a:p>
      </dgm:t>
    </dgm:pt>
    <dgm:pt modelId="{3FD41CAE-B737-4EDD-B6A2-64D5D34B5DB2}" type="pres">
      <dgm:prSet presAssocID="{8D4C5AB7-FA25-4063-8D32-0323D760A1B1}" presName="Name13" presStyleLbl="parChTrans1D2" presStyleIdx="0" presStyleCnt="9"/>
      <dgm:spPr/>
      <dgm:t>
        <a:bodyPr/>
        <a:lstStyle/>
        <a:p>
          <a:endParaRPr lang="en-US"/>
        </a:p>
      </dgm:t>
    </dgm:pt>
    <dgm:pt modelId="{1E8AE187-F2BB-45ED-B174-AEB663CC780A}" type="pres">
      <dgm:prSet presAssocID="{3F6D0EAF-2EB4-49DF-A00E-00BE1939E9C1}" presName="childText" presStyleLbl="bgAcc1" presStyleIdx="0" presStyleCnt="9" custScaleX="250543">
        <dgm:presLayoutVars>
          <dgm:bulletEnabled val="1"/>
        </dgm:presLayoutVars>
      </dgm:prSet>
      <dgm:spPr/>
      <dgm:t>
        <a:bodyPr/>
        <a:lstStyle/>
        <a:p>
          <a:endParaRPr lang="en-US"/>
        </a:p>
      </dgm:t>
    </dgm:pt>
    <dgm:pt modelId="{BAF07AA5-9846-4B16-8CB3-F4B42685CB04}" type="pres">
      <dgm:prSet presAssocID="{22224B10-FDE0-4965-A66E-5164FBF4EA2F}" presName="Name13" presStyleLbl="parChTrans1D2" presStyleIdx="1" presStyleCnt="9"/>
      <dgm:spPr/>
      <dgm:t>
        <a:bodyPr/>
        <a:lstStyle/>
        <a:p>
          <a:endParaRPr lang="en-US"/>
        </a:p>
      </dgm:t>
    </dgm:pt>
    <dgm:pt modelId="{229BB471-6C20-4A3C-80C5-4BE666280528}" type="pres">
      <dgm:prSet presAssocID="{90828193-0F09-49E5-96C6-126A48E82D00}" presName="childText" presStyleLbl="bgAcc1" presStyleIdx="1" presStyleCnt="9" custScaleX="253414">
        <dgm:presLayoutVars>
          <dgm:bulletEnabled val="1"/>
        </dgm:presLayoutVars>
      </dgm:prSet>
      <dgm:spPr/>
      <dgm:t>
        <a:bodyPr/>
        <a:lstStyle/>
        <a:p>
          <a:endParaRPr lang="en-US"/>
        </a:p>
      </dgm:t>
    </dgm:pt>
    <dgm:pt modelId="{DC3D3883-897C-4A83-9772-F67665FEA49C}" type="pres">
      <dgm:prSet presAssocID="{F38FCE7D-D80B-4179-8E40-CA1E9267978E}" presName="Name13" presStyleLbl="parChTrans1D2" presStyleIdx="2" presStyleCnt="9"/>
      <dgm:spPr/>
      <dgm:t>
        <a:bodyPr/>
        <a:lstStyle/>
        <a:p>
          <a:endParaRPr lang="en-US"/>
        </a:p>
      </dgm:t>
    </dgm:pt>
    <dgm:pt modelId="{58EFF60A-0E45-43A2-A9D6-B7314C4EC573}" type="pres">
      <dgm:prSet presAssocID="{2DFCBFCF-2BC5-4B92-81CD-C58858549D59}" presName="childText" presStyleLbl="bgAcc1" presStyleIdx="2" presStyleCnt="9" custScaleX="253530">
        <dgm:presLayoutVars>
          <dgm:bulletEnabled val="1"/>
        </dgm:presLayoutVars>
      </dgm:prSet>
      <dgm:spPr/>
      <dgm:t>
        <a:bodyPr/>
        <a:lstStyle/>
        <a:p>
          <a:endParaRPr lang="en-US"/>
        </a:p>
      </dgm:t>
    </dgm:pt>
    <dgm:pt modelId="{236467DB-395C-4623-BF94-397B40A56339}" type="pres">
      <dgm:prSet presAssocID="{1A914A27-83E4-4F77-8545-60BE333364E3}" presName="Name13" presStyleLbl="parChTrans1D2" presStyleIdx="3" presStyleCnt="9"/>
      <dgm:spPr/>
      <dgm:t>
        <a:bodyPr/>
        <a:lstStyle/>
        <a:p>
          <a:endParaRPr lang="en-US"/>
        </a:p>
      </dgm:t>
    </dgm:pt>
    <dgm:pt modelId="{625BA475-D0F1-417D-9CEB-58BC49F1FF1E}" type="pres">
      <dgm:prSet presAssocID="{F67F2254-CB8E-44DB-BA79-576C08B8AC9F}" presName="childText" presStyleLbl="bgAcc1" presStyleIdx="3" presStyleCnt="9" custScaleX="254940">
        <dgm:presLayoutVars>
          <dgm:bulletEnabled val="1"/>
        </dgm:presLayoutVars>
      </dgm:prSet>
      <dgm:spPr/>
      <dgm:t>
        <a:bodyPr/>
        <a:lstStyle/>
        <a:p>
          <a:endParaRPr lang="en-US"/>
        </a:p>
      </dgm:t>
    </dgm:pt>
    <dgm:pt modelId="{BDA1DF91-CAA6-4BE6-983D-80BAE3A19683}" type="pres">
      <dgm:prSet presAssocID="{99CE5675-820A-4EC4-A157-2E0760BC4585}" presName="root" presStyleCnt="0"/>
      <dgm:spPr/>
      <dgm:t>
        <a:bodyPr/>
        <a:lstStyle/>
        <a:p>
          <a:endParaRPr lang="en-US"/>
        </a:p>
      </dgm:t>
    </dgm:pt>
    <dgm:pt modelId="{893F0FEB-A740-4A49-84A3-9AA7EA827E3B}" type="pres">
      <dgm:prSet presAssocID="{99CE5675-820A-4EC4-A157-2E0760BC4585}" presName="rootComposite" presStyleCnt="0"/>
      <dgm:spPr/>
      <dgm:t>
        <a:bodyPr/>
        <a:lstStyle/>
        <a:p>
          <a:endParaRPr lang="en-US"/>
        </a:p>
      </dgm:t>
    </dgm:pt>
    <dgm:pt modelId="{E7BA2496-0CAC-4D47-8676-6BC27858980D}" type="pres">
      <dgm:prSet presAssocID="{99CE5675-820A-4EC4-A157-2E0760BC4585}" presName="rootText" presStyleLbl="node1" presStyleIdx="1" presStyleCnt="2" custScaleX="294943" custScaleY="105618" custLinFactNeighborX="23677" custLinFactNeighborY="-157"/>
      <dgm:spPr/>
      <dgm:t>
        <a:bodyPr/>
        <a:lstStyle/>
        <a:p>
          <a:endParaRPr lang="en-US"/>
        </a:p>
      </dgm:t>
    </dgm:pt>
    <dgm:pt modelId="{FD57B63D-2549-430D-AC24-C1039121DB57}" type="pres">
      <dgm:prSet presAssocID="{99CE5675-820A-4EC4-A157-2E0760BC4585}" presName="rootConnector" presStyleLbl="node1" presStyleIdx="1" presStyleCnt="2"/>
      <dgm:spPr/>
      <dgm:t>
        <a:bodyPr/>
        <a:lstStyle/>
        <a:p>
          <a:endParaRPr lang="en-US"/>
        </a:p>
      </dgm:t>
    </dgm:pt>
    <dgm:pt modelId="{B9DF035C-5706-4189-A96E-E4D08331B008}" type="pres">
      <dgm:prSet presAssocID="{99CE5675-820A-4EC4-A157-2E0760BC4585}" presName="childShape" presStyleCnt="0"/>
      <dgm:spPr/>
      <dgm:t>
        <a:bodyPr/>
        <a:lstStyle/>
        <a:p>
          <a:endParaRPr lang="en-US"/>
        </a:p>
      </dgm:t>
    </dgm:pt>
    <dgm:pt modelId="{696E2175-2F0A-4E15-8E70-4D1AD78C89DC}" type="pres">
      <dgm:prSet presAssocID="{58181E96-341E-4A47-98BA-87A841730295}" presName="Name13" presStyleLbl="parChTrans1D2" presStyleIdx="4" presStyleCnt="9"/>
      <dgm:spPr/>
      <dgm:t>
        <a:bodyPr/>
        <a:lstStyle/>
        <a:p>
          <a:endParaRPr lang="en-US"/>
        </a:p>
      </dgm:t>
    </dgm:pt>
    <dgm:pt modelId="{F374C855-E446-4F00-B4FE-5004CE7257CA}" type="pres">
      <dgm:prSet presAssocID="{74AC8405-D048-4472-85B0-DBBC44B5242B}" presName="childText" presStyleLbl="bgAcc1" presStyleIdx="4" presStyleCnt="9" custScaleX="309734" custScaleY="87253" custLinFactNeighborX="8110" custLinFactNeighborY="-10750">
        <dgm:presLayoutVars>
          <dgm:bulletEnabled val="1"/>
        </dgm:presLayoutVars>
      </dgm:prSet>
      <dgm:spPr/>
      <dgm:t>
        <a:bodyPr/>
        <a:lstStyle/>
        <a:p>
          <a:endParaRPr lang="en-US"/>
        </a:p>
      </dgm:t>
    </dgm:pt>
    <dgm:pt modelId="{5673F2DA-211D-400F-BE82-DCFEACAC9DC7}" type="pres">
      <dgm:prSet presAssocID="{CA88342D-06D1-46B1-9A72-7D42D2C1B93B}" presName="Name13" presStyleLbl="parChTrans1D2" presStyleIdx="5" presStyleCnt="9"/>
      <dgm:spPr/>
      <dgm:t>
        <a:bodyPr/>
        <a:lstStyle/>
        <a:p>
          <a:endParaRPr lang="en-US"/>
        </a:p>
      </dgm:t>
    </dgm:pt>
    <dgm:pt modelId="{C71D01E2-B753-4AAA-AA48-9299C85D886E}" type="pres">
      <dgm:prSet presAssocID="{A691F6D7-155C-472B-811A-7834E2FE00C1}" presName="childText" presStyleLbl="bgAcc1" presStyleIdx="5" presStyleCnt="9" custScaleX="306462" custScaleY="98202" custLinFactNeighborX="8110" custLinFactNeighborY="-2491">
        <dgm:presLayoutVars>
          <dgm:bulletEnabled val="1"/>
        </dgm:presLayoutVars>
      </dgm:prSet>
      <dgm:spPr/>
      <dgm:t>
        <a:bodyPr/>
        <a:lstStyle/>
        <a:p>
          <a:endParaRPr lang="en-US"/>
        </a:p>
      </dgm:t>
    </dgm:pt>
    <dgm:pt modelId="{8DB06DAC-F310-47AF-BADF-5E2E60C4CA04}" type="pres">
      <dgm:prSet presAssocID="{7C309C78-E8FF-4CA8-9B03-FDEA66EBEE22}" presName="Name13" presStyleLbl="parChTrans1D2" presStyleIdx="6" presStyleCnt="9"/>
      <dgm:spPr/>
      <dgm:t>
        <a:bodyPr/>
        <a:lstStyle/>
        <a:p>
          <a:endParaRPr lang="en-US"/>
        </a:p>
      </dgm:t>
    </dgm:pt>
    <dgm:pt modelId="{F8831361-4466-4532-8BA4-6FC50C0C4860}" type="pres">
      <dgm:prSet presAssocID="{EBC1A66A-B4AF-4FC2-B7AA-8478EB769DBC}" presName="childText" presStyleLbl="bgAcc1" presStyleIdx="6" presStyleCnt="9" custScaleX="311212" custScaleY="99242" custLinFactNeighborX="8110" custLinFactNeighborY="-5182">
        <dgm:presLayoutVars>
          <dgm:bulletEnabled val="1"/>
        </dgm:presLayoutVars>
      </dgm:prSet>
      <dgm:spPr/>
      <dgm:t>
        <a:bodyPr/>
        <a:lstStyle/>
        <a:p>
          <a:endParaRPr lang="en-US"/>
        </a:p>
      </dgm:t>
    </dgm:pt>
    <dgm:pt modelId="{82364E7D-3A77-4072-9B5B-33D2971AF842}" type="pres">
      <dgm:prSet presAssocID="{E54C7FCC-1ED9-498A-B347-0BB492D0413D}" presName="Name13" presStyleLbl="parChTrans1D2" presStyleIdx="7" presStyleCnt="9"/>
      <dgm:spPr/>
      <dgm:t>
        <a:bodyPr/>
        <a:lstStyle/>
        <a:p>
          <a:endParaRPr lang="en-US"/>
        </a:p>
      </dgm:t>
    </dgm:pt>
    <dgm:pt modelId="{A34E994E-9585-4260-AE45-73A637D6B44A}" type="pres">
      <dgm:prSet presAssocID="{B5E0FCA7-98A7-419C-B489-84CEC75136D9}" presName="childText" presStyleLbl="bgAcc1" presStyleIdx="7" presStyleCnt="9" custScaleX="311428" custScaleY="102049" custLinFactNeighborX="7821" custLinFactNeighborY="-1032">
        <dgm:presLayoutVars>
          <dgm:bulletEnabled val="1"/>
        </dgm:presLayoutVars>
      </dgm:prSet>
      <dgm:spPr/>
      <dgm:t>
        <a:bodyPr/>
        <a:lstStyle/>
        <a:p>
          <a:endParaRPr lang="en-US"/>
        </a:p>
      </dgm:t>
    </dgm:pt>
    <dgm:pt modelId="{0E6F7130-14B3-4B8F-BA70-39CBE6AFC2D2}" type="pres">
      <dgm:prSet presAssocID="{6903372C-CADD-4AFC-9031-935E95A2274E}" presName="Name13" presStyleLbl="parChTrans1D2" presStyleIdx="8" presStyleCnt="9"/>
      <dgm:spPr/>
      <dgm:t>
        <a:bodyPr/>
        <a:lstStyle/>
        <a:p>
          <a:endParaRPr lang="en-US"/>
        </a:p>
      </dgm:t>
    </dgm:pt>
    <dgm:pt modelId="{ED23D594-9530-4C26-A7E8-95CC4F433E7A}" type="pres">
      <dgm:prSet presAssocID="{47580839-7661-474D-9438-35754CF3F020}" presName="childText" presStyleLbl="bgAcc1" presStyleIdx="8" presStyleCnt="9" custScaleX="314545" custScaleY="81469" custLinFactNeighborX="4675" custLinFactNeighborY="-2282">
        <dgm:presLayoutVars>
          <dgm:bulletEnabled val="1"/>
        </dgm:presLayoutVars>
      </dgm:prSet>
      <dgm:spPr/>
      <dgm:t>
        <a:bodyPr/>
        <a:lstStyle/>
        <a:p>
          <a:endParaRPr lang="en-US"/>
        </a:p>
      </dgm:t>
    </dgm:pt>
  </dgm:ptLst>
  <dgm:cxnLst>
    <dgm:cxn modelId="{33E6BF1F-4907-1D47-8197-FB3A0882A781}" type="presOf" srcId="{BD3A7FC7-EBD8-492F-88E4-98AD80B63D75}" destId="{1B803BF3-6597-4836-BB06-137D72869BBA}" srcOrd="0" destOrd="0" presId="urn:microsoft.com/office/officeart/2005/8/layout/hierarchy3"/>
    <dgm:cxn modelId="{1FEF7B5F-ABF8-4B52-AB45-DABE296819E2}" srcId="{99CE5675-820A-4EC4-A157-2E0760BC4585}" destId="{74AC8405-D048-4472-85B0-DBBC44B5242B}" srcOrd="0" destOrd="0" parTransId="{58181E96-341E-4A47-98BA-87A841730295}" sibTransId="{7347C127-8654-4141-9365-D2CF74961900}"/>
    <dgm:cxn modelId="{63CE9B9B-8C73-4C3A-A77D-8D2630D86F11}" srcId="{DB7A4BBD-7C63-46F2-9FB2-B411DCF264B4}" destId="{BD3A7FC7-EBD8-492F-88E4-98AD80B63D75}" srcOrd="0" destOrd="0" parTransId="{D35256B8-0D88-4A64-8306-BC7D06583D5B}" sibTransId="{EC3C7909-185A-497A-A1A0-4D0296E72E45}"/>
    <dgm:cxn modelId="{97A8DF5A-A40A-4F9D-8C34-D7B2AFA03FE2}" srcId="{BD3A7FC7-EBD8-492F-88E4-98AD80B63D75}" destId="{2DFCBFCF-2BC5-4B92-81CD-C58858549D59}" srcOrd="2" destOrd="0" parTransId="{F38FCE7D-D80B-4179-8E40-CA1E9267978E}" sibTransId="{435B39FD-94FD-45F3-85EC-3112F5702F57}"/>
    <dgm:cxn modelId="{F17BCE2C-0623-8044-9E7D-67E72B0CFF16}" type="presOf" srcId="{A691F6D7-155C-472B-811A-7834E2FE00C1}" destId="{C71D01E2-B753-4AAA-AA48-9299C85D886E}" srcOrd="0" destOrd="0" presId="urn:microsoft.com/office/officeart/2005/8/layout/hierarchy3"/>
    <dgm:cxn modelId="{ABB5D6CA-2C32-0E49-B0E2-DF15087EB197}" type="presOf" srcId="{99CE5675-820A-4EC4-A157-2E0760BC4585}" destId="{FD57B63D-2549-430D-AC24-C1039121DB57}" srcOrd="1" destOrd="0" presId="urn:microsoft.com/office/officeart/2005/8/layout/hierarchy3"/>
    <dgm:cxn modelId="{384F91C5-5D91-A341-8630-F49E561FFCAC}" type="presOf" srcId="{CA88342D-06D1-46B1-9A72-7D42D2C1B93B}" destId="{5673F2DA-211D-400F-BE82-DCFEACAC9DC7}" srcOrd="0" destOrd="0" presId="urn:microsoft.com/office/officeart/2005/8/layout/hierarchy3"/>
    <dgm:cxn modelId="{E1A523B9-E2DA-4EAD-AB0A-D1C5071C157B}" srcId="{BD3A7FC7-EBD8-492F-88E4-98AD80B63D75}" destId="{90828193-0F09-49E5-96C6-126A48E82D00}" srcOrd="1" destOrd="0" parTransId="{22224B10-FDE0-4965-A66E-5164FBF4EA2F}" sibTransId="{18C1DA8F-D5D0-4932-8E89-D11E72074DE4}"/>
    <dgm:cxn modelId="{71D2EDAF-2CCB-2F4A-9665-9A922DF95235}" type="presOf" srcId="{90828193-0F09-49E5-96C6-126A48E82D00}" destId="{229BB471-6C20-4A3C-80C5-4BE666280528}" srcOrd="0" destOrd="0" presId="urn:microsoft.com/office/officeart/2005/8/layout/hierarchy3"/>
    <dgm:cxn modelId="{60E5375B-6D7C-E84F-AA62-0C53A63A2F47}" type="presOf" srcId="{2DFCBFCF-2BC5-4B92-81CD-C58858549D59}" destId="{58EFF60A-0E45-43A2-A9D6-B7314C4EC573}" srcOrd="0" destOrd="0" presId="urn:microsoft.com/office/officeart/2005/8/layout/hierarchy3"/>
    <dgm:cxn modelId="{DCA96FDD-FE34-8C47-8030-F5FC802DA3EC}" type="presOf" srcId="{EBC1A66A-B4AF-4FC2-B7AA-8478EB769DBC}" destId="{F8831361-4466-4532-8BA4-6FC50C0C4860}" srcOrd="0" destOrd="0" presId="urn:microsoft.com/office/officeart/2005/8/layout/hierarchy3"/>
    <dgm:cxn modelId="{84AB6806-1755-9F42-99AF-83A38397EA99}" type="presOf" srcId="{58181E96-341E-4A47-98BA-87A841730295}" destId="{696E2175-2F0A-4E15-8E70-4D1AD78C89DC}" srcOrd="0" destOrd="0" presId="urn:microsoft.com/office/officeart/2005/8/layout/hierarchy3"/>
    <dgm:cxn modelId="{72B81BFD-5206-E645-98D1-0BF5EF9309C9}" type="presOf" srcId="{3F6D0EAF-2EB4-49DF-A00E-00BE1939E9C1}" destId="{1E8AE187-F2BB-45ED-B174-AEB663CC780A}" srcOrd="0" destOrd="0" presId="urn:microsoft.com/office/officeart/2005/8/layout/hierarchy3"/>
    <dgm:cxn modelId="{8400E78C-0A25-CF4C-BB5D-9CF38104F472}" type="presOf" srcId="{74AC8405-D048-4472-85B0-DBBC44B5242B}" destId="{F374C855-E446-4F00-B4FE-5004CE7257CA}" srcOrd="0" destOrd="0" presId="urn:microsoft.com/office/officeart/2005/8/layout/hierarchy3"/>
    <dgm:cxn modelId="{AAAEF5B0-7910-473E-B15E-04E64BAB0854}" srcId="{99CE5675-820A-4EC4-A157-2E0760BC4585}" destId="{A691F6D7-155C-472B-811A-7834E2FE00C1}" srcOrd="1" destOrd="0" parTransId="{CA88342D-06D1-46B1-9A72-7D42D2C1B93B}" sibTransId="{436A3B3C-AEE7-4AD3-9DD5-F0E188CFC7B5}"/>
    <dgm:cxn modelId="{2E2CCF4F-E3FA-E64D-9DF1-1C688D84FFFF}" type="presOf" srcId="{B5E0FCA7-98A7-419C-B489-84CEC75136D9}" destId="{A34E994E-9585-4260-AE45-73A637D6B44A}" srcOrd="0" destOrd="0" presId="urn:microsoft.com/office/officeart/2005/8/layout/hierarchy3"/>
    <dgm:cxn modelId="{442F5A81-5461-4F3C-9B3B-6C4D5E0FC704}" srcId="{99CE5675-820A-4EC4-A157-2E0760BC4585}" destId="{47580839-7661-474D-9438-35754CF3F020}" srcOrd="4" destOrd="0" parTransId="{6903372C-CADD-4AFC-9031-935E95A2274E}" sibTransId="{C06B13B0-88B6-42A8-9391-94EF588D5F42}"/>
    <dgm:cxn modelId="{EDDB21AB-20CC-D54A-A77B-AEFCF978EFEA}" type="presOf" srcId="{1A914A27-83E4-4F77-8545-60BE333364E3}" destId="{236467DB-395C-4623-BF94-397B40A56339}" srcOrd="0" destOrd="0" presId="urn:microsoft.com/office/officeart/2005/8/layout/hierarchy3"/>
    <dgm:cxn modelId="{48C35E14-381D-324F-96EE-3FFCBA8BAA3F}" type="presOf" srcId="{99CE5675-820A-4EC4-A157-2E0760BC4585}" destId="{E7BA2496-0CAC-4D47-8676-6BC27858980D}" srcOrd="0" destOrd="0" presId="urn:microsoft.com/office/officeart/2005/8/layout/hierarchy3"/>
    <dgm:cxn modelId="{73F545DC-14D0-FD4E-931B-73CC13ECF68E}" type="presOf" srcId="{22224B10-FDE0-4965-A66E-5164FBF4EA2F}" destId="{BAF07AA5-9846-4B16-8CB3-F4B42685CB04}" srcOrd="0" destOrd="0" presId="urn:microsoft.com/office/officeart/2005/8/layout/hierarchy3"/>
    <dgm:cxn modelId="{E80BF680-6ADA-B84A-BE52-E733933454E5}" type="presOf" srcId="{8D4C5AB7-FA25-4063-8D32-0323D760A1B1}" destId="{3FD41CAE-B737-4EDD-B6A2-64D5D34B5DB2}" srcOrd="0" destOrd="0" presId="urn:microsoft.com/office/officeart/2005/8/layout/hierarchy3"/>
    <dgm:cxn modelId="{0FBADE57-B151-4C19-8E4A-A418C544BC04}" srcId="{BD3A7FC7-EBD8-492F-88E4-98AD80B63D75}" destId="{F67F2254-CB8E-44DB-BA79-576C08B8AC9F}" srcOrd="3" destOrd="0" parTransId="{1A914A27-83E4-4F77-8545-60BE333364E3}" sibTransId="{1099A1F1-F37C-4B8B-A5A7-79DD59CC9BFF}"/>
    <dgm:cxn modelId="{94B2DAA9-DA8E-9141-A5BB-D2BF5DF9E546}" type="presOf" srcId="{BD3A7FC7-EBD8-492F-88E4-98AD80B63D75}" destId="{EDA07C0A-6C95-4588-88E0-767E287E148F}" srcOrd="1" destOrd="0" presId="urn:microsoft.com/office/officeart/2005/8/layout/hierarchy3"/>
    <dgm:cxn modelId="{B9FFC72C-606A-4121-8DE5-5EC29C6FA543}" srcId="{DB7A4BBD-7C63-46F2-9FB2-B411DCF264B4}" destId="{99CE5675-820A-4EC4-A157-2E0760BC4585}" srcOrd="1" destOrd="0" parTransId="{A38BF172-587C-4C87-9258-AE83D7B77E89}" sibTransId="{8D6BC9B6-D94F-4622-B9FA-DD80877F01D9}"/>
    <dgm:cxn modelId="{1A8C4C69-E98F-478F-A741-294B6BFCB3D8}" srcId="{99CE5675-820A-4EC4-A157-2E0760BC4585}" destId="{EBC1A66A-B4AF-4FC2-B7AA-8478EB769DBC}" srcOrd="2" destOrd="0" parTransId="{7C309C78-E8FF-4CA8-9B03-FDEA66EBEE22}" sibTransId="{E73D77F2-35FB-443E-8DF5-EEC84200630E}"/>
    <dgm:cxn modelId="{9E3632C3-773D-3E4D-B989-DA75CA5D0314}" type="presOf" srcId="{F67F2254-CB8E-44DB-BA79-576C08B8AC9F}" destId="{625BA475-D0F1-417D-9CEB-58BC49F1FF1E}" srcOrd="0" destOrd="0" presId="urn:microsoft.com/office/officeart/2005/8/layout/hierarchy3"/>
    <dgm:cxn modelId="{970D3BE8-9957-014B-8A2E-BB6EF51F1601}" type="presOf" srcId="{47580839-7661-474D-9438-35754CF3F020}" destId="{ED23D594-9530-4C26-A7E8-95CC4F433E7A}" srcOrd="0" destOrd="0" presId="urn:microsoft.com/office/officeart/2005/8/layout/hierarchy3"/>
    <dgm:cxn modelId="{F9D11894-FAC6-4C2C-89AA-57465B2173C4}" srcId="{BD3A7FC7-EBD8-492F-88E4-98AD80B63D75}" destId="{3F6D0EAF-2EB4-49DF-A00E-00BE1939E9C1}" srcOrd="0" destOrd="0" parTransId="{8D4C5AB7-FA25-4063-8D32-0323D760A1B1}" sibTransId="{10F4F9B8-BB75-4D0D-9B62-B3C7B7627CEB}"/>
    <dgm:cxn modelId="{7F027BFB-79D0-2F41-BEF0-695D0CBCAAA9}" type="presOf" srcId="{6903372C-CADD-4AFC-9031-935E95A2274E}" destId="{0E6F7130-14B3-4B8F-BA70-39CBE6AFC2D2}" srcOrd="0" destOrd="0" presId="urn:microsoft.com/office/officeart/2005/8/layout/hierarchy3"/>
    <dgm:cxn modelId="{29F88A23-6104-5D4C-A390-444CA327940C}" type="presOf" srcId="{DB7A4BBD-7C63-46F2-9FB2-B411DCF264B4}" destId="{59DC9026-A13A-4717-BEE3-4332ABB600F3}" srcOrd="0" destOrd="0" presId="urn:microsoft.com/office/officeart/2005/8/layout/hierarchy3"/>
    <dgm:cxn modelId="{0ADF2C79-C825-4D7E-86B8-0FF429A87565}" srcId="{99CE5675-820A-4EC4-A157-2E0760BC4585}" destId="{B5E0FCA7-98A7-419C-B489-84CEC75136D9}" srcOrd="3" destOrd="0" parTransId="{E54C7FCC-1ED9-498A-B347-0BB492D0413D}" sibTransId="{5D9CD8DC-584F-458F-A43A-1F1E7A7B4C39}"/>
    <dgm:cxn modelId="{16998662-7488-214F-8641-AC807516A661}" type="presOf" srcId="{F38FCE7D-D80B-4179-8E40-CA1E9267978E}" destId="{DC3D3883-897C-4A83-9772-F67665FEA49C}" srcOrd="0" destOrd="0" presId="urn:microsoft.com/office/officeart/2005/8/layout/hierarchy3"/>
    <dgm:cxn modelId="{97EF2656-8D30-854B-990B-24E2361B2163}" type="presOf" srcId="{7C309C78-E8FF-4CA8-9B03-FDEA66EBEE22}" destId="{8DB06DAC-F310-47AF-BADF-5E2E60C4CA04}" srcOrd="0" destOrd="0" presId="urn:microsoft.com/office/officeart/2005/8/layout/hierarchy3"/>
    <dgm:cxn modelId="{9B942CDC-3CE4-444D-BA5D-115A16163809}" type="presOf" srcId="{E54C7FCC-1ED9-498A-B347-0BB492D0413D}" destId="{82364E7D-3A77-4072-9B5B-33D2971AF842}" srcOrd="0" destOrd="0" presId="urn:microsoft.com/office/officeart/2005/8/layout/hierarchy3"/>
    <dgm:cxn modelId="{4A38857A-EFBC-7C41-BB05-97A77A4D2F49}" type="presParOf" srcId="{59DC9026-A13A-4717-BEE3-4332ABB600F3}" destId="{CA2BE4F0-A42E-48EE-B8A8-1BCAD175E47C}" srcOrd="0" destOrd="0" presId="urn:microsoft.com/office/officeart/2005/8/layout/hierarchy3"/>
    <dgm:cxn modelId="{E0FC693F-7701-7345-8087-0FD33A5F6FC9}" type="presParOf" srcId="{CA2BE4F0-A42E-48EE-B8A8-1BCAD175E47C}" destId="{23FF41AD-4972-4791-B50F-D4D0C4B92038}" srcOrd="0" destOrd="0" presId="urn:microsoft.com/office/officeart/2005/8/layout/hierarchy3"/>
    <dgm:cxn modelId="{9540A2AF-70C9-1344-A9A6-A5C2D11F05FC}" type="presParOf" srcId="{23FF41AD-4972-4791-B50F-D4D0C4B92038}" destId="{1B803BF3-6597-4836-BB06-137D72869BBA}" srcOrd="0" destOrd="0" presId="urn:microsoft.com/office/officeart/2005/8/layout/hierarchy3"/>
    <dgm:cxn modelId="{39AE5DED-AC03-D149-96E5-540838E021AA}" type="presParOf" srcId="{23FF41AD-4972-4791-B50F-D4D0C4B92038}" destId="{EDA07C0A-6C95-4588-88E0-767E287E148F}" srcOrd="1" destOrd="0" presId="urn:microsoft.com/office/officeart/2005/8/layout/hierarchy3"/>
    <dgm:cxn modelId="{774FA32E-9C22-CF4B-8936-43FEF4083304}" type="presParOf" srcId="{CA2BE4F0-A42E-48EE-B8A8-1BCAD175E47C}" destId="{688D51A4-C48F-4AA6-AD20-DCA119827276}" srcOrd="1" destOrd="0" presId="urn:microsoft.com/office/officeart/2005/8/layout/hierarchy3"/>
    <dgm:cxn modelId="{11348DEF-894A-2446-A233-F175C6402BC3}" type="presParOf" srcId="{688D51A4-C48F-4AA6-AD20-DCA119827276}" destId="{3FD41CAE-B737-4EDD-B6A2-64D5D34B5DB2}" srcOrd="0" destOrd="0" presId="urn:microsoft.com/office/officeart/2005/8/layout/hierarchy3"/>
    <dgm:cxn modelId="{FBB7917D-D9F3-F84E-9E62-5A679DC7C87A}" type="presParOf" srcId="{688D51A4-C48F-4AA6-AD20-DCA119827276}" destId="{1E8AE187-F2BB-45ED-B174-AEB663CC780A}" srcOrd="1" destOrd="0" presId="urn:microsoft.com/office/officeart/2005/8/layout/hierarchy3"/>
    <dgm:cxn modelId="{6E29040E-7C1F-BE4B-9CC4-C97D07E4D085}" type="presParOf" srcId="{688D51A4-C48F-4AA6-AD20-DCA119827276}" destId="{BAF07AA5-9846-4B16-8CB3-F4B42685CB04}" srcOrd="2" destOrd="0" presId="urn:microsoft.com/office/officeart/2005/8/layout/hierarchy3"/>
    <dgm:cxn modelId="{0E11F494-6CE2-DA42-9587-D1A7B85EBB39}" type="presParOf" srcId="{688D51A4-C48F-4AA6-AD20-DCA119827276}" destId="{229BB471-6C20-4A3C-80C5-4BE666280528}" srcOrd="3" destOrd="0" presId="urn:microsoft.com/office/officeart/2005/8/layout/hierarchy3"/>
    <dgm:cxn modelId="{A6673FE9-DD20-B743-8187-5F1614F95C79}" type="presParOf" srcId="{688D51A4-C48F-4AA6-AD20-DCA119827276}" destId="{DC3D3883-897C-4A83-9772-F67665FEA49C}" srcOrd="4" destOrd="0" presId="urn:microsoft.com/office/officeart/2005/8/layout/hierarchy3"/>
    <dgm:cxn modelId="{00CD1EDB-FB2B-A340-B069-1DF6F85E6FD4}" type="presParOf" srcId="{688D51A4-C48F-4AA6-AD20-DCA119827276}" destId="{58EFF60A-0E45-43A2-A9D6-B7314C4EC573}" srcOrd="5" destOrd="0" presId="urn:microsoft.com/office/officeart/2005/8/layout/hierarchy3"/>
    <dgm:cxn modelId="{6FD4131A-6358-F44A-ACDD-2BB8AA3C0EF0}" type="presParOf" srcId="{688D51A4-C48F-4AA6-AD20-DCA119827276}" destId="{236467DB-395C-4623-BF94-397B40A56339}" srcOrd="6" destOrd="0" presId="urn:microsoft.com/office/officeart/2005/8/layout/hierarchy3"/>
    <dgm:cxn modelId="{FD6AC88A-6AB8-7A47-B7B0-C18FC5B2A957}" type="presParOf" srcId="{688D51A4-C48F-4AA6-AD20-DCA119827276}" destId="{625BA475-D0F1-417D-9CEB-58BC49F1FF1E}" srcOrd="7" destOrd="0" presId="urn:microsoft.com/office/officeart/2005/8/layout/hierarchy3"/>
    <dgm:cxn modelId="{AA0E6B09-33A2-C043-A441-78F95065DE7D}" type="presParOf" srcId="{59DC9026-A13A-4717-BEE3-4332ABB600F3}" destId="{BDA1DF91-CAA6-4BE6-983D-80BAE3A19683}" srcOrd="1" destOrd="0" presId="urn:microsoft.com/office/officeart/2005/8/layout/hierarchy3"/>
    <dgm:cxn modelId="{205913BB-0788-DC48-B795-EA301D5B1CEE}" type="presParOf" srcId="{BDA1DF91-CAA6-4BE6-983D-80BAE3A19683}" destId="{893F0FEB-A740-4A49-84A3-9AA7EA827E3B}" srcOrd="0" destOrd="0" presId="urn:microsoft.com/office/officeart/2005/8/layout/hierarchy3"/>
    <dgm:cxn modelId="{664163A8-B96D-EA42-92F2-D884AF0F8B18}" type="presParOf" srcId="{893F0FEB-A740-4A49-84A3-9AA7EA827E3B}" destId="{E7BA2496-0CAC-4D47-8676-6BC27858980D}" srcOrd="0" destOrd="0" presId="urn:microsoft.com/office/officeart/2005/8/layout/hierarchy3"/>
    <dgm:cxn modelId="{70BC0FF0-7FD0-8848-9071-B3744B92F54F}" type="presParOf" srcId="{893F0FEB-A740-4A49-84A3-9AA7EA827E3B}" destId="{FD57B63D-2549-430D-AC24-C1039121DB57}" srcOrd="1" destOrd="0" presId="urn:microsoft.com/office/officeart/2005/8/layout/hierarchy3"/>
    <dgm:cxn modelId="{FE28B2AA-B342-9E4F-A9E9-16ABBFB02924}" type="presParOf" srcId="{BDA1DF91-CAA6-4BE6-983D-80BAE3A19683}" destId="{B9DF035C-5706-4189-A96E-E4D08331B008}" srcOrd="1" destOrd="0" presId="urn:microsoft.com/office/officeart/2005/8/layout/hierarchy3"/>
    <dgm:cxn modelId="{586F4FD2-AC2E-914A-A54E-8E089AB81C9D}" type="presParOf" srcId="{B9DF035C-5706-4189-A96E-E4D08331B008}" destId="{696E2175-2F0A-4E15-8E70-4D1AD78C89DC}" srcOrd="0" destOrd="0" presId="urn:microsoft.com/office/officeart/2005/8/layout/hierarchy3"/>
    <dgm:cxn modelId="{DB15EDA9-3AD3-504C-84FC-E82060EEAD55}" type="presParOf" srcId="{B9DF035C-5706-4189-A96E-E4D08331B008}" destId="{F374C855-E446-4F00-B4FE-5004CE7257CA}" srcOrd="1" destOrd="0" presId="urn:microsoft.com/office/officeart/2005/8/layout/hierarchy3"/>
    <dgm:cxn modelId="{4E3D1247-D483-5442-B10C-23EB3243942E}" type="presParOf" srcId="{B9DF035C-5706-4189-A96E-E4D08331B008}" destId="{5673F2DA-211D-400F-BE82-DCFEACAC9DC7}" srcOrd="2" destOrd="0" presId="urn:microsoft.com/office/officeart/2005/8/layout/hierarchy3"/>
    <dgm:cxn modelId="{390E38C7-24D1-8D48-8E34-ABFB14CB4FE9}" type="presParOf" srcId="{B9DF035C-5706-4189-A96E-E4D08331B008}" destId="{C71D01E2-B753-4AAA-AA48-9299C85D886E}" srcOrd="3" destOrd="0" presId="urn:microsoft.com/office/officeart/2005/8/layout/hierarchy3"/>
    <dgm:cxn modelId="{2A73CECA-D48E-004E-B903-650CB184C8D4}" type="presParOf" srcId="{B9DF035C-5706-4189-A96E-E4D08331B008}" destId="{8DB06DAC-F310-47AF-BADF-5E2E60C4CA04}" srcOrd="4" destOrd="0" presId="urn:microsoft.com/office/officeart/2005/8/layout/hierarchy3"/>
    <dgm:cxn modelId="{5A8D5DBC-FB3F-2E4F-978D-085D0CA2127E}" type="presParOf" srcId="{B9DF035C-5706-4189-A96E-E4D08331B008}" destId="{F8831361-4466-4532-8BA4-6FC50C0C4860}" srcOrd="5" destOrd="0" presId="urn:microsoft.com/office/officeart/2005/8/layout/hierarchy3"/>
    <dgm:cxn modelId="{10CB0DB4-8121-5042-BC60-AD98FC44A582}" type="presParOf" srcId="{B9DF035C-5706-4189-A96E-E4D08331B008}" destId="{82364E7D-3A77-4072-9B5B-33D2971AF842}" srcOrd="6" destOrd="0" presId="urn:microsoft.com/office/officeart/2005/8/layout/hierarchy3"/>
    <dgm:cxn modelId="{947E028B-E2D6-A442-BAD8-63B1C89677BB}" type="presParOf" srcId="{B9DF035C-5706-4189-A96E-E4D08331B008}" destId="{A34E994E-9585-4260-AE45-73A637D6B44A}" srcOrd="7" destOrd="0" presId="urn:microsoft.com/office/officeart/2005/8/layout/hierarchy3"/>
    <dgm:cxn modelId="{CBE497B0-7952-1540-80C4-4DBE6F281E6B}" type="presParOf" srcId="{B9DF035C-5706-4189-A96E-E4D08331B008}" destId="{0E6F7130-14B3-4B8F-BA70-39CBE6AFC2D2}" srcOrd="8" destOrd="0" presId="urn:microsoft.com/office/officeart/2005/8/layout/hierarchy3"/>
    <dgm:cxn modelId="{BDE0F430-454F-D647-B2FB-740CA2540AC0}" type="presParOf" srcId="{B9DF035C-5706-4189-A96E-E4D08331B008}" destId="{ED23D594-9530-4C26-A7E8-95CC4F433E7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6C307-CF1C-48F8-A378-F5687E1757D7}">
      <dsp:nvSpPr>
        <dsp:cNvPr id="0" name=""/>
        <dsp:cNvSpPr/>
      </dsp:nvSpPr>
      <dsp:spPr>
        <a:xfrm>
          <a:off x="0" y="0"/>
          <a:ext cx="7772400" cy="2125979"/>
        </a:xfrm>
        <a:prstGeom prst="roundRect">
          <a:avLst>
            <a:gd name="adj" fmla="val 10000"/>
          </a:avLst>
        </a:prstGeom>
        <a:solidFill>
          <a:schemeClr val="accent5">
            <a:tint val="40000"/>
            <a:alpha val="90000"/>
            <a:hueOff val="0"/>
            <a:satOff val="0"/>
            <a:lumOff val="0"/>
            <a:alphaOff val="0"/>
          </a:schemeClr>
        </a:solidFill>
        <a:ln w="425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124A93-86D6-472C-B8DF-44F75A12181D}">
      <dsp:nvSpPr>
        <dsp:cNvPr id="0" name=""/>
        <dsp:cNvSpPr/>
      </dsp:nvSpPr>
      <dsp:spPr>
        <a:xfrm>
          <a:off x="563995" y="279306"/>
          <a:ext cx="2487620" cy="1559052"/>
        </a:xfrm>
        <a:prstGeom prst="roundRect">
          <a:avLst>
            <a:gd name="adj" fmla="val 10000"/>
          </a:avLst>
        </a:prstGeom>
        <a:blipFill rotWithShape="0">
          <a:blip xmlns:r="http://schemas.openxmlformats.org/officeDocument/2006/relationships" r:embed="rId1"/>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EB71C-2551-4D8D-A209-EE90BCC42645}">
      <dsp:nvSpPr>
        <dsp:cNvPr id="0" name=""/>
        <dsp:cNvSpPr/>
      </dsp:nvSpPr>
      <dsp:spPr>
        <a:xfrm rot="10800000">
          <a:off x="236960" y="2113507"/>
          <a:ext cx="3141690" cy="2615049"/>
        </a:xfrm>
        <a:prstGeom prst="round2SameRect">
          <a:avLst>
            <a:gd name="adj1" fmla="val 10500"/>
            <a:gd name="adj2" fmla="val 0"/>
          </a:avLst>
        </a:prstGeom>
        <a:solidFill>
          <a:schemeClr val="accent5">
            <a:lumMod val="75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1022350">
            <a:lnSpc>
              <a:spcPct val="90000"/>
            </a:lnSpc>
            <a:spcBef>
              <a:spcPct val="0"/>
            </a:spcBef>
            <a:spcAft>
              <a:spcPct val="35000"/>
            </a:spcAft>
          </a:pPr>
          <a:r>
            <a:rPr lang="en-US" sz="2300" kern="1200" dirty="0" smtClean="0">
              <a:latin typeface="Adobe Garamond Pro"/>
            </a:rPr>
            <a:t>Plan B </a:t>
          </a:r>
          <a:r>
            <a:rPr lang="en-US" sz="2300" kern="1200" dirty="0" err="1" smtClean="0">
              <a:latin typeface="Adobe Garamond Pro"/>
            </a:rPr>
            <a:t>OneStep</a:t>
          </a:r>
          <a:r>
            <a:rPr lang="en-US" sz="2300" kern="1200" baseline="30000" dirty="0" smtClean="0">
              <a:latin typeface="Adobe Garamond Pro"/>
            </a:rPr>
            <a:t>®</a:t>
          </a:r>
          <a:endParaRPr lang="en-US" sz="2300" kern="1200" dirty="0"/>
        </a:p>
        <a:p>
          <a:pPr marL="171450" lvl="1" indent="-171450" algn="l" defTabSz="800100">
            <a:lnSpc>
              <a:spcPct val="90000"/>
            </a:lnSpc>
            <a:spcBef>
              <a:spcPct val="0"/>
            </a:spcBef>
            <a:spcAft>
              <a:spcPct val="15000"/>
            </a:spcAft>
            <a:buChar char="••"/>
          </a:pPr>
          <a:r>
            <a:rPr lang="en-US" sz="1800" kern="1200" dirty="0" smtClean="0"/>
            <a:t>Single dose - </a:t>
          </a:r>
          <a:r>
            <a:rPr lang="en-US" sz="1800" kern="1200" dirty="0" smtClean="0">
              <a:latin typeface="Adobe Garamond Pro"/>
            </a:rPr>
            <a:t>1.5 mg </a:t>
          </a:r>
          <a:r>
            <a:rPr lang="en-US" sz="1800" kern="1200" dirty="0" err="1" smtClean="0">
              <a:latin typeface="Adobe Garamond Pro"/>
            </a:rPr>
            <a:t>levonorgestrel</a:t>
          </a:r>
          <a:endParaRPr lang="en-US" sz="1800" kern="1200" dirty="0"/>
        </a:p>
        <a:p>
          <a:pPr marL="171450" lvl="1" indent="-171450" algn="l" defTabSz="800100">
            <a:lnSpc>
              <a:spcPct val="90000"/>
            </a:lnSpc>
            <a:spcBef>
              <a:spcPct val="0"/>
            </a:spcBef>
            <a:spcAft>
              <a:spcPct val="15000"/>
            </a:spcAft>
            <a:buChar char="••"/>
          </a:pPr>
          <a:r>
            <a:rPr lang="en-US" sz="1800" kern="1200" dirty="0" smtClean="0"/>
            <a:t>Label: Up to 72h after unprotected sex</a:t>
          </a:r>
          <a:endParaRPr lang="en-US" sz="1800" kern="1200" dirty="0"/>
        </a:p>
        <a:p>
          <a:pPr marL="171450" lvl="1" indent="-171450" algn="l" defTabSz="800100">
            <a:lnSpc>
              <a:spcPct val="90000"/>
            </a:lnSpc>
            <a:spcBef>
              <a:spcPct val="0"/>
            </a:spcBef>
            <a:spcAft>
              <a:spcPct val="15000"/>
            </a:spcAft>
            <a:buChar char="••"/>
          </a:pPr>
          <a:r>
            <a:rPr lang="en-US" sz="1800" kern="1200" dirty="0" smtClean="0"/>
            <a:t>Recommend: Up to 120h</a:t>
          </a:r>
          <a:endParaRPr lang="en-US" sz="1800" kern="1200" dirty="0"/>
        </a:p>
        <a:p>
          <a:pPr marL="171450" lvl="1" indent="-171450" algn="l" defTabSz="800100">
            <a:lnSpc>
              <a:spcPct val="90000"/>
            </a:lnSpc>
            <a:spcBef>
              <a:spcPct val="0"/>
            </a:spcBef>
            <a:spcAft>
              <a:spcPct val="15000"/>
            </a:spcAft>
            <a:buChar char="••"/>
          </a:pPr>
          <a:r>
            <a:rPr lang="en-US" sz="1800" kern="1200" dirty="0" smtClean="0"/>
            <a:t>OTC for men and women of all ages</a:t>
          </a:r>
          <a:endParaRPr lang="en-US" sz="1800" kern="1200" dirty="0"/>
        </a:p>
      </dsp:txBody>
      <dsp:txXfrm rot="10800000">
        <a:off x="317382" y="2113507"/>
        <a:ext cx="2980846" cy="2534627"/>
      </dsp:txXfrm>
    </dsp:sp>
    <dsp:sp modelId="{8E588004-67B2-4865-BCEF-422FF66BE1BD}">
      <dsp:nvSpPr>
        <dsp:cNvPr id="0" name=""/>
        <dsp:cNvSpPr/>
      </dsp:nvSpPr>
      <dsp:spPr>
        <a:xfrm>
          <a:off x="4486898" y="225216"/>
          <a:ext cx="2487620" cy="1559052"/>
        </a:xfrm>
        <a:prstGeom prst="roundRect">
          <a:avLst>
            <a:gd name="adj" fmla="val 10000"/>
          </a:avLst>
        </a:prstGeom>
        <a:blipFill rotWithShape="0">
          <a:blip xmlns:r="http://schemas.openxmlformats.org/officeDocument/2006/relationships" r:embed="rId2"/>
          <a:stretch>
            <a:fillRect/>
          </a:stretch>
        </a:blip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FDE988-4F43-4E0F-BCAB-0EB06D7F88A1}">
      <dsp:nvSpPr>
        <dsp:cNvPr id="0" name=""/>
        <dsp:cNvSpPr/>
      </dsp:nvSpPr>
      <dsp:spPr>
        <a:xfrm rot="10800000">
          <a:off x="3609626" y="2115826"/>
          <a:ext cx="3908027" cy="2611957"/>
        </a:xfrm>
        <a:prstGeom prst="round2SameRect">
          <a:avLst>
            <a:gd name="adj1" fmla="val 10500"/>
            <a:gd name="adj2" fmla="val 0"/>
          </a:avLst>
        </a:prstGeom>
        <a:solidFill>
          <a:schemeClr val="accent5">
            <a:hueOff val="-9933876"/>
            <a:satOff val="39811"/>
            <a:lumOff val="862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933450">
            <a:lnSpc>
              <a:spcPct val="90000"/>
            </a:lnSpc>
            <a:spcBef>
              <a:spcPct val="0"/>
            </a:spcBef>
            <a:spcAft>
              <a:spcPct val="35000"/>
            </a:spcAft>
          </a:pPr>
          <a:r>
            <a:rPr lang="en-US" sz="2100" kern="1200" dirty="0" err="1" smtClean="0">
              <a:latin typeface="Adobe Garamond Pro"/>
            </a:rPr>
            <a:t>ella</a:t>
          </a:r>
          <a:r>
            <a:rPr lang="en-US" sz="2100" kern="1200" baseline="30000" dirty="0" smtClean="0">
              <a:latin typeface="Adobe Garamond Pro"/>
            </a:rPr>
            <a:t>®</a:t>
          </a:r>
          <a:endParaRPr lang="en-US" sz="2100" kern="1200" dirty="0"/>
        </a:p>
        <a:p>
          <a:pPr marL="171450" lvl="1" indent="-171450" algn="l" defTabSz="800100">
            <a:lnSpc>
              <a:spcPct val="90000"/>
            </a:lnSpc>
            <a:spcBef>
              <a:spcPct val="0"/>
            </a:spcBef>
            <a:spcAft>
              <a:spcPct val="15000"/>
            </a:spcAft>
            <a:buChar char="••"/>
          </a:pPr>
          <a:r>
            <a:rPr lang="en-US" sz="1800" kern="1200" dirty="0" smtClean="0"/>
            <a:t>Single dose</a:t>
          </a:r>
          <a:endParaRPr lang="en-US" sz="1800" kern="1200" dirty="0"/>
        </a:p>
        <a:p>
          <a:pPr marL="171450" lvl="1" indent="-171450" algn="l" defTabSz="800100">
            <a:lnSpc>
              <a:spcPct val="90000"/>
            </a:lnSpc>
            <a:spcBef>
              <a:spcPct val="0"/>
            </a:spcBef>
            <a:spcAft>
              <a:spcPct val="15000"/>
            </a:spcAft>
            <a:buChar char="••"/>
          </a:pPr>
          <a:r>
            <a:rPr lang="en-US" sz="1800" kern="1200" dirty="0" smtClean="0">
              <a:latin typeface="Adobe Garamond Pro"/>
            </a:rPr>
            <a:t>30 mg </a:t>
          </a:r>
          <a:r>
            <a:rPr lang="en-US" sz="1800" kern="1200" dirty="0" err="1" smtClean="0">
              <a:latin typeface="Adobe Garamond Pro"/>
            </a:rPr>
            <a:t>Ulipristal</a:t>
          </a:r>
          <a:r>
            <a:rPr lang="en-US" sz="1800" kern="1200" dirty="0" smtClean="0">
              <a:latin typeface="Adobe Garamond Pro"/>
            </a:rPr>
            <a:t> acetate (UPA)</a:t>
          </a:r>
          <a:endParaRPr lang="en-US" sz="1800" kern="1200" dirty="0"/>
        </a:p>
        <a:p>
          <a:pPr marL="171450" lvl="1" indent="-171450" algn="l" defTabSz="800100">
            <a:lnSpc>
              <a:spcPct val="90000"/>
            </a:lnSpc>
            <a:spcBef>
              <a:spcPct val="0"/>
            </a:spcBef>
            <a:spcAft>
              <a:spcPct val="15000"/>
            </a:spcAft>
            <a:buChar char="••"/>
          </a:pPr>
          <a:r>
            <a:rPr lang="en-US" sz="1800" kern="1200" dirty="0" smtClean="0"/>
            <a:t>Label: Up to 120h after unprotected sex </a:t>
          </a:r>
          <a:endParaRPr lang="en-US" sz="1800" kern="1200" dirty="0"/>
        </a:p>
        <a:p>
          <a:pPr marL="171450" lvl="1" indent="-171450" algn="l" defTabSz="800100">
            <a:lnSpc>
              <a:spcPct val="90000"/>
            </a:lnSpc>
            <a:spcBef>
              <a:spcPct val="0"/>
            </a:spcBef>
            <a:spcAft>
              <a:spcPct val="15000"/>
            </a:spcAft>
            <a:buChar char="••"/>
          </a:pPr>
          <a:r>
            <a:rPr lang="en-US" sz="1800" kern="1200" dirty="0" smtClean="0"/>
            <a:t>Prescription Only</a:t>
          </a:r>
          <a:endParaRPr lang="en-US" sz="1800" kern="1200" dirty="0"/>
        </a:p>
        <a:p>
          <a:pPr marL="171450" lvl="1" indent="-171450" algn="l" defTabSz="800100">
            <a:lnSpc>
              <a:spcPct val="90000"/>
            </a:lnSpc>
            <a:spcBef>
              <a:spcPct val="0"/>
            </a:spcBef>
            <a:spcAft>
              <a:spcPct val="15000"/>
            </a:spcAft>
            <a:buChar char="••"/>
          </a:pPr>
          <a:r>
            <a:rPr lang="en-US" sz="1800" kern="1200" dirty="0" smtClean="0"/>
            <a:t>Can order online at </a:t>
          </a:r>
          <a:br>
            <a:rPr lang="en-US" sz="1800" kern="1200" dirty="0" smtClean="0"/>
          </a:br>
          <a:r>
            <a:rPr lang="en-US" sz="1800" kern="1200" dirty="0" err="1" smtClean="0"/>
            <a:t>www.ella-kwikmed.com</a:t>
          </a:r>
          <a:endParaRPr lang="en-US" sz="1800" kern="1200" dirty="0"/>
        </a:p>
      </dsp:txBody>
      <dsp:txXfrm rot="10800000">
        <a:off x="3689953" y="2115826"/>
        <a:ext cx="3747373" cy="2531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3BF3-6597-4836-BB06-137D72869BBA}">
      <dsp:nvSpPr>
        <dsp:cNvPr id="0" name=""/>
        <dsp:cNvSpPr/>
      </dsp:nvSpPr>
      <dsp:spPr>
        <a:xfrm>
          <a:off x="52921" y="219"/>
          <a:ext cx="3273645" cy="556543"/>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Advantages</a:t>
          </a:r>
          <a:endParaRPr lang="en-US" sz="2800" kern="1200" dirty="0"/>
        </a:p>
      </dsp:txBody>
      <dsp:txXfrm>
        <a:off x="69222" y="16520"/>
        <a:ext cx="3241043" cy="523941"/>
      </dsp:txXfrm>
    </dsp:sp>
    <dsp:sp modelId="{3FD41CAE-B737-4EDD-B6A2-64D5D34B5DB2}">
      <dsp:nvSpPr>
        <dsp:cNvPr id="0" name=""/>
        <dsp:cNvSpPr/>
      </dsp:nvSpPr>
      <dsp:spPr>
        <a:xfrm>
          <a:off x="380285" y="556763"/>
          <a:ext cx="321438" cy="433354"/>
        </a:xfrm>
        <a:custGeom>
          <a:avLst/>
          <a:gdLst/>
          <a:ahLst/>
          <a:cxnLst/>
          <a:rect l="0" t="0" r="0" b="0"/>
          <a:pathLst>
            <a:path>
              <a:moveTo>
                <a:pt x="0" y="0"/>
              </a:moveTo>
              <a:lnTo>
                <a:pt x="0" y="433354"/>
              </a:lnTo>
              <a:lnTo>
                <a:pt x="321438" y="433354"/>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8AE187-F2BB-45ED-B174-AEB663CC780A}">
      <dsp:nvSpPr>
        <dsp:cNvPr id="0" name=""/>
        <dsp:cNvSpPr/>
      </dsp:nvSpPr>
      <dsp:spPr>
        <a:xfrm>
          <a:off x="701724" y="688406"/>
          <a:ext cx="2516585" cy="603423"/>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Effective</a:t>
          </a:r>
          <a:endParaRPr lang="en-US" sz="2200" kern="1200" dirty="0">
            <a:solidFill>
              <a:schemeClr val="bg2"/>
            </a:solidFill>
          </a:endParaRPr>
        </a:p>
      </dsp:txBody>
      <dsp:txXfrm>
        <a:off x="719398" y="706080"/>
        <a:ext cx="2481237" cy="568075"/>
      </dsp:txXfrm>
    </dsp:sp>
    <dsp:sp modelId="{BAF07AA5-9846-4B16-8CB3-F4B42685CB04}">
      <dsp:nvSpPr>
        <dsp:cNvPr id="0" name=""/>
        <dsp:cNvSpPr/>
      </dsp:nvSpPr>
      <dsp:spPr>
        <a:xfrm>
          <a:off x="380285" y="556763"/>
          <a:ext cx="321438" cy="1121541"/>
        </a:xfrm>
        <a:custGeom>
          <a:avLst/>
          <a:gdLst/>
          <a:ahLst/>
          <a:cxnLst/>
          <a:rect l="0" t="0" r="0" b="0"/>
          <a:pathLst>
            <a:path>
              <a:moveTo>
                <a:pt x="0" y="0"/>
              </a:moveTo>
              <a:lnTo>
                <a:pt x="0" y="1121541"/>
              </a:lnTo>
              <a:lnTo>
                <a:pt x="321438" y="1121541"/>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9BB471-6C20-4A3C-80C5-4BE666280528}">
      <dsp:nvSpPr>
        <dsp:cNvPr id="0" name=""/>
        <dsp:cNvSpPr/>
      </dsp:nvSpPr>
      <dsp:spPr>
        <a:xfrm>
          <a:off x="701724" y="1376592"/>
          <a:ext cx="2493298" cy="603423"/>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Safe</a:t>
          </a:r>
          <a:endParaRPr lang="en-US" sz="2200" kern="1200" dirty="0">
            <a:solidFill>
              <a:schemeClr val="bg2"/>
            </a:solidFill>
          </a:endParaRPr>
        </a:p>
      </dsp:txBody>
      <dsp:txXfrm>
        <a:off x="719398" y="1394266"/>
        <a:ext cx="2457950" cy="568075"/>
      </dsp:txXfrm>
    </dsp:sp>
    <dsp:sp modelId="{DC3D3883-897C-4A83-9772-F67665FEA49C}">
      <dsp:nvSpPr>
        <dsp:cNvPr id="0" name=""/>
        <dsp:cNvSpPr/>
      </dsp:nvSpPr>
      <dsp:spPr>
        <a:xfrm>
          <a:off x="380285" y="556763"/>
          <a:ext cx="321438" cy="1878548"/>
        </a:xfrm>
        <a:custGeom>
          <a:avLst/>
          <a:gdLst/>
          <a:ahLst/>
          <a:cxnLst/>
          <a:rect l="0" t="0" r="0" b="0"/>
          <a:pathLst>
            <a:path>
              <a:moveTo>
                <a:pt x="0" y="0"/>
              </a:moveTo>
              <a:lnTo>
                <a:pt x="0" y="1878548"/>
              </a:lnTo>
              <a:lnTo>
                <a:pt x="321438" y="1878548"/>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8EFF60A-0E45-43A2-A9D6-B7314C4EC573}">
      <dsp:nvSpPr>
        <dsp:cNvPr id="0" name=""/>
        <dsp:cNvSpPr/>
      </dsp:nvSpPr>
      <dsp:spPr>
        <a:xfrm>
          <a:off x="701724" y="2133599"/>
          <a:ext cx="2507423" cy="603423"/>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baseline="0" dirty="0" smtClean="0">
              <a:solidFill>
                <a:schemeClr val="bg2"/>
              </a:solidFill>
            </a:rPr>
            <a:t>Weekly (not daily) adherence </a:t>
          </a:r>
          <a:endParaRPr lang="en-US" sz="2200" kern="1200" dirty="0">
            <a:solidFill>
              <a:schemeClr val="bg2"/>
            </a:solidFill>
          </a:endParaRPr>
        </a:p>
      </dsp:txBody>
      <dsp:txXfrm>
        <a:off x="719398" y="2151273"/>
        <a:ext cx="2472075" cy="568075"/>
      </dsp:txXfrm>
    </dsp:sp>
    <dsp:sp modelId="{236467DB-395C-4623-BF94-397B40A56339}">
      <dsp:nvSpPr>
        <dsp:cNvPr id="0" name=""/>
        <dsp:cNvSpPr/>
      </dsp:nvSpPr>
      <dsp:spPr>
        <a:xfrm>
          <a:off x="380285" y="556763"/>
          <a:ext cx="321438" cy="2850727"/>
        </a:xfrm>
        <a:custGeom>
          <a:avLst/>
          <a:gdLst/>
          <a:ahLst/>
          <a:cxnLst/>
          <a:rect l="0" t="0" r="0" b="0"/>
          <a:pathLst>
            <a:path>
              <a:moveTo>
                <a:pt x="0" y="0"/>
              </a:moveTo>
              <a:lnTo>
                <a:pt x="0" y="2850727"/>
              </a:lnTo>
              <a:lnTo>
                <a:pt x="321438" y="2850727"/>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5BA475-D0F1-417D-9CEB-58BC49F1FF1E}">
      <dsp:nvSpPr>
        <dsp:cNvPr id="0" name=""/>
        <dsp:cNvSpPr/>
      </dsp:nvSpPr>
      <dsp:spPr>
        <a:xfrm>
          <a:off x="701724" y="2890607"/>
          <a:ext cx="2566886" cy="1033767"/>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Possible same health benefits as COCs</a:t>
          </a:r>
        </a:p>
      </dsp:txBody>
      <dsp:txXfrm>
        <a:off x="732002" y="2920885"/>
        <a:ext cx="2506330" cy="973211"/>
      </dsp:txXfrm>
    </dsp:sp>
    <dsp:sp modelId="{E7BA2496-0CAC-4D47-8676-6BC27858980D}">
      <dsp:nvSpPr>
        <dsp:cNvPr id="0" name=""/>
        <dsp:cNvSpPr/>
      </dsp:nvSpPr>
      <dsp:spPr>
        <a:xfrm>
          <a:off x="3778639" y="219"/>
          <a:ext cx="3719032" cy="611183"/>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Disadvantages</a:t>
          </a:r>
          <a:endParaRPr lang="en-US" sz="2800" kern="1200" dirty="0"/>
        </a:p>
      </dsp:txBody>
      <dsp:txXfrm>
        <a:off x="3796540" y="18120"/>
        <a:ext cx="3683230" cy="575381"/>
      </dsp:txXfrm>
    </dsp:sp>
    <dsp:sp modelId="{696E2175-2F0A-4E15-8E70-4D1AD78C89DC}">
      <dsp:nvSpPr>
        <dsp:cNvPr id="0" name=""/>
        <dsp:cNvSpPr/>
      </dsp:nvSpPr>
      <dsp:spPr>
        <a:xfrm>
          <a:off x="4150542" y="611403"/>
          <a:ext cx="140116" cy="441703"/>
        </a:xfrm>
        <a:custGeom>
          <a:avLst/>
          <a:gdLst/>
          <a:ahLst/>
          <a:cxnLst/>
          <a:rect l="0" t="0" r="0" b="0"/>
          <a:pathLst>
            <a:path>
              <a:moveTo>
                <a:pt x="0" y="0"/>
              </a:moveTo>
              <a:lnTo>
                <a:pt x="0" y="441703"/>
              </a:lnTo>
              <a:lnTo>
                <a:pt x="140116" y="441703"/>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74C855-E446-4F00-B4FE-5004CE7257CA}">
      <dsp:nvSpPr>
        <dsp:cNvPr id="0" name=""/>
        <dsp:cNvSpPr/>
      </dsp:nvSpPr>
      <dsp:spPr>
        <a:xfrm>
          <a:off x="4290659" y="755114"/>
          <a:ext cx="3167925" cy="595983"/>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60% more estrogen than COCs</a:t>
          </a:r>
          <a:endParaRPr lang="en-US" sz="2200" kern="1200" dirty="0">
            <a:solidFill>
              <a:schemeClr val="bg2"/>
            </a:solidFill>
          </a:endParaRPr>
        </a:p>
      </dsp:txBody>
      <dsp:txXfrm>
        <a:off x="4308115" y="772570"/>
        <a:ext cx="3133013" cy="561071"/>
      </dsp:txXfrm>
    </dsp:sp>
    <dsp:sp modelId="{5673F2DA-211D-400F-BE82-DCFEACAC9DC7}">
      <dsp:nvSpPr>
        <dsp:cNvPr id="0" name=""/>
        <dsp:cNvSpPr/>
      </dsp:nvSpPr>
      <dsp:spPr>
        <a:xfrm>
          <a:off x="4150542" y="611403"/>
          <a:ext cx="140116" cy="1134548"/>
        </a:xfrm>
        <a:custGeom>
          <a:avLst/>
          <a:gdLst/>
          <a:ahLst/>
          <a:cxnLst/>
          <a:rect l="0" t="0" r="0" b="0"/>
          <a:pathLst>
            <a:path>
              <a:moveTo>
                <a:pt x="0" y="0"/>
              </a:moveTo>
              <a:lnTo>
                <a:pt x="0" y="1134548"/>
              </a:lnTo>
              <a:lnTo>
                <a:pt x="140116" y="1134548"/>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1D01E2-B753-4AAA-AA48-9299C85D886E}">
      <dsp:nvSpPr>
        <dsp:cNvPr id="0" name=""/>
        <dsp:cNvSpPr/>
      </dsp:nvSpPr>
      <dsp:spPr>
        <a:xfrm>
          <a:off x="4290659" y="1513280"/>
          <a:ext cx="3150412" cy="465342"/>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Semi-private</a:t>
          </a:r>
          <a:endParaRPr lang="en-US" sz="2200" kern="1200" dirty="0">
            <a:solidFill>
              <a:schemeClr val="bg2"/>
            </a:solidFill>
          </a:endParaRPr>
        </a:p>
      </dsp:txBody>
      <dsp:txXfrm>
        <a:off x="4304288" y="1526909"/>
        <a:ext cx="3123154" cy="438084"/>
      </dsp:txXfrm>
    </dsp:sp>
    <dsp:sp modelId="{8DB06DAC-F310-47AF-BADF-5E2E60C4CA04}">
      <dsp:nvSpPr>
        <dsp:cNvPr id="0" name=""/>
        <dsp:cNvSpPr/>
      </dsp:nvSpPr>
      <dsp:spPr>
        <a:xfrm>
          <a:off x="4150542" y="611403"/>
          <a:ext cx="139131" cy="1859477"/>
        </a:xfrm>
        <a:custGeom>
          <a:avLst/>
          <a:gdLst/>
          <a:ahLst/>
          <a:cxnLst/>
          <a:rect l="0" t="0" r="0" b="0"/>
          <a:pathLst>
            <a:path>
              <a:moveTo>
                <a:pt x="0" y="0"/>
              </a:moveTo>
              <a:lnTo>
                <a:pt x="0" y="1859477"/>
              </a:lnTo>
              <a:lnTo>
                <a:pt x="139131" y="1859477"/>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831361-4466-4532-8BA4-6FC50C0C4860}">
      <dsp:nvSpPr>
        <dsp:cNvPr id="0" name=""/>
        <dsp:cNvSpPr/>
      </dsp:nvSpPr>
      <dsp:spPr>
        <a:xfrm>
          <a:off x="4289674" y="2166866"/>
          <a:ext cx="3202364" cy="608027"/>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Estrogen-related risks and side effects </a:t>
          </a:r>
          <a:endParaRPr lang="en-US" sz="2200" kern="1200" dirty="0">
            <a:solidFill>
              <a:schemeClr val="bg2"/>
            </a:solidFill>
          </a:endParaRPr>
        </a:p>
      </dsp:txBody>
      <dsp:txXfrm>
        <a:off x="4307483" y="2184675"/>
        <a:ext cx="3166746" cy="572409"/>
      </dsp:txXfrm>
    </dsp:sp>
    <dsp:sp modelId="{82364E7D-3A77-4072-9B5B-33D2971AF842}">
      <dsp:nvSpPr>
        <dsp:cNvPr id="0" name=""/>
        <dsp:cNvSpPr/>
      </dsp:nvSpPr>
      <dsp:spPr>
        <a:xfrm>
          <a:off x="4150542" y="611403"/>
          <a:ext cx="95173" cy="2691359"/>
        </a:xfrm>
        <a:custGeom>
          <a:avLst/>
          <a:gdLst/>
          <a:ahLst/>
          <a:cxnLst/>
          <a:rect l="0" t="0" r="0" b="0"/>
          <a:pathLst>
            <a:path>
              <a:moveTo>
                <a:pt x="0" y="0"/>
              </a:moveTo>
              <a:lnTo>
                <a:pt x="0" y="2691359"/>
              </a:lnTo>
              <a:lnTo>
                <a:pt x="95173" y="2691359"/>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4E994E-9585-4260-AE45-73A637D6B44A}">
      <dsp:nvSpPr>
        <dsp:cNvPr id="0" name=""/>
        <dsp:cNvSpPr/>
      </dsp:nvSpPr>
      <dsp:spPr>
        <a:xfrm>
          <a:off x="4245716" y="2889870"/>
          <a:ext cx="3269069" cy="825785"/>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bg2"/>
              </a:solidFill>
              <a:effectLst/>
            </a:rPr>
            <a:t>Hyperpigmentation</a:t>
          </a:r>
          <a:r>
            <a:rPr lang="en-US" sz="2200" kern="1200" dirty="0" smtClean="0">
              <a:solidFill>
                <a:schemeClr val="bg2"/>
              </a:solidFill>
              <a:effectLst/>
            </a:rPr>
            <a:t>, irritation, and adhesive residue</a:t>
          </a:r>
        </a:p>
      </dsp:txBody>
      <dsp:txXfrm>
        <a:off x="4269902" y="2914056"/>
        <a:ext cx="3220697" cy="777413"/>
      </dsp:txXfrm>
    </dsp:sp>
    <dsp:sp modelId="{8A2656E7-728D-4DCD-BF38-D75C52868DE1}">
      <dsp:nvSpPr>
        <dsp:cNvPr id="0" name=""/>
        <dsp:cNvSpPr/>
      </dsp:nvSpPr>
      <dsp:spPr>
        <a:xfrm>
          <a:off x="4150542" y="611403"/>
          <a:ext cx="95173" cy="3454340"/>
        </a:xfrm>
        <a:custGeom>
          <a:avLst/>
          <a:gdLst/>
          <a:ahLst/>
          <a:cxnLst/>
          <a:rect l="0" t="0" r="0" b="0"/>
          <a:pathLst>
            <a:path>
              <a:moveTo>
                <a:pt x="0" y="0"/>
              </a:moveTo>
              <a:lnTo>
                <a:pt x="0" y="3454340"/>
              </a:lnTo>
              <a:lnTo>
                <a:pt x="95173" y="3454340"/>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7B30A2A-2814-445B-8F27-B4E5CE4BDAD2}">
      <dsp:nvSpPr>
        <dsp:cNvPr id="0" name=""/>
        <dsp:cNvSpPr/>
      </dsp:nvSpPr>
      <dsp:spPr>
        <a:xfrm>
          <a:off x="4245716" y="3864288"/>
          <a:ext cx="3250898" cy="402911"/>
        </a:xfrm>
        <a:prstGeom prst="roundRect">
          <a:avLst>
            <a:gd name="adj" fmla="val 10000"/>
          </a:avLst>
        </a:prstGeom>
        <a:solidFill>
          <a:srgbClr val="4F81BD"/>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Cost</a:t>
          </a:r>
          <a:endParaRPr lang="en-US" sz="2200" kern="1200" dirty="0">
            <a:solidFill>
              <a:schemeClr val="bg2"/>
            </a:solidFill>
          </a:endParaRPr>
        </a:p>
      </dsp:txBody>
      <dsp:txXfrm>
        <a:off x="4257517" y="3876089"/>
        <a:ext cx="3227296" cy="3793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3BF3-6597-4836-BB06-137D72869BBA}">
      <dsp:nvSpPr>
        <dsp:cNvPr id="0" name=""/>
        <dsp:cNvSpPr/>
      </dsp:nvSpPr>
      <dsp:spPr>
        <a:xfrm>
          <a:off x="525937" y="0"/>
          <a:ext cx="3098834" cy="639311"/>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Advantages</a:t>
          </a:r>
          <a:endParaRPr lang="en-US" sz="2800" kern="1200" dirty="0"/>
        </a:p>
      </dsp:txBody>
      <dsp:txXfrm>
        <a:off x="544662" y="18725"/>
        <a:ext cx="3061384" cy="601861"/>
      </dsp:txXfrm>
    </dsp:sp>
    <dsp:sp modelId="{3FD41CAE-B737-4EDD-B6A2-64D5D34B5DB2}">
      <dsp:nvSpPr>
        <dsp:cNvPr id="0" name=""/>
        <dsp:cNvSpPr/>
      </dsp:nvSpPr>
      <dsp:spPr>
        <a:xfrm>
          <a:off x="835821" y="639311"/>
          <a:ext cx="110440" cy="403182"/>
        </a:xfrm>
        <a:custGeom>
          <a:avLst/>
          <a:gdLst/>
          <a:ahLst/>
          <a:cxnLst/>
          <a:rect l="0" t="0" r="0" b="0"/>
          <a:pathLst>
            <a:path>
              <a:moveTo>
                <a:pt x="0" y="0"/>
              </a:moveTo>
              <a:lnTo>
                <a:pt x="0" y="403182"/>
              </a:lnTo>
              <a:lnTo>
                <a:pt x="110440" y="403182"/>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8AE187-F2BB-45ED-B174-AEB663CC780A}">
      <dsp:nvSpPr>
        <dsp:cNvPr id="0" name=""/>
        <dsp:cNvSpPr/>
      </dsp:nvSpPr>
      <dsp:spPr>
        <a:xfrm>
          <a:off x="946261" y="793618"/>
          <a:ext cx="2631572" cy="497749"/>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Safe and effective</a:t>
          </a:r>
          <a:endParaRPr lang="en-US" sz="2200" kern="1200" dirty="0">
            <a:solidFill>
              <a:schemeClr val="bg2"/>
            </a:solidFill>
          </a:endParaRPr>
        </a:p>
      </dsp:txBody>
      <dsp:txXfrm>
        <a:off x="960840" y="808197"/>
        <a:ext cx="2602414" cy="468591"/>
      </dsp:txXfrm>
    </dsp:sp>
    <dsp:sp modelId="{BAF07AA5-9846-4B16-8CB3-F4B42685CB04}">
      <dsp:nvSpPr>
        <dsp:cNvPr id="0" name=""/>
        <dsp:cNvSpPr/>
      </dsp:nvSpPr>
      <dsp:spPr>
        <a:xfrm>
          <a:off x="835821" y="639311"/>
          <a:ext cx="110440" cy="1040671"/>
        </a:xfrm>
        <a:custGeom>
          <a:avLst/>
          <a:gdLst/>
          <a:ahLst/>
          <a:cxnLst/>
          <a:rect l="0" t="0" r="0" b="0"/>
          <a:pathLst>
            <a:path>
              <a:moveTo>
                <a:pt x="0" y="0"/>
              </a:moveTo>
              <a:lnTo>
                <a:pt x="0" y="1040671"/>
              </a:lnTo>
              <a:lnTo>
                <a:pt x="110440" y="1040671"/>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9BB471-6C20-4A3C-80C5-4BE666280528}">
      <dsp:nvSpPr>
        <dsp:cNvPr id="0" name=""/>
        <dsp:cNvSpPr/>
      </dsp:nvSpPr>
      <dsp:spPr>
        <a:xfrm>
          <a:off x="946261" y="1442460"/>
          <a:ext cx="2670513" cy="475042"/>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Low dose</a:t>
          </a:r>
          <a:endParaRPr lang="en-US" sz="2200" kern="1200" dirty="0">
            <a:solidFill>
              <a:schemeClr val="bg2"/>
            </a:solidFill>
          </a:endParaRPr>
        </a:p>
      </dsp:txBody>
      <dsp:txXfrm>
        <a:off x="960175" y="1456374"/>
        <a:ext cx="2642685" cy="447214"/>
      </dsp:txXfrm>
    </dsp:sp>
    <dsp:sp modelId="{DC3D3883-897C-4A83-9772-F67665FEA49C}">
      <dsp:nvSpPr>
        <dsp:cNvPr id="0" name=""/>
        <dsp:cNvSpPr/>
      </dsp:nvSpPr>
      <dsp:spPr>
        <a:xfrm>
          <a:off x="835821" y="639311"/>
          <a:ext cx="110440" cy="1697608"/>
        </a:xfrm>
        <a:custGeom>
          <a:avLst/>
          <a:gdLst/>
          <a:ahLst/>
          <a:cxnLst/>
          <a:rect l="0" t="0" r="0" b="0"/>
          <a:pathLst>
            <a:path>
              <a:moveTo>
                <a:pt x="0" y="0"/>
              </a:moveTo>
              <a:lnTo>
                <a:pt x="0" y="1697608"/>
              </a:lnTo>
              <a:lnTo>
                <a:pt x="110440" y="1697608"/>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8EFF60A-0E45-43A2-A9D6-B7314C4EC573}">
      <dsp:nvSpPr>
        <dsp:cNvPr id="0" name=""/>
        <dsp:cNvSpPr/>
      </dsp:nvSpPr>
      <dsp:spPr>
        <a:xfrm>
          <a:off x="946261" y="2068596"/>
          <a:ext cx="2720004" cy="536646"/>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100000"/>
            </a:lnSpc>
            <a:spcBef>
              <a:spcPct val="0"/>
            </a:spcBef>
            <a:spcAft>
              <a:spcPts val="0"/>
            </a:spcAft>
          </a:pPr>
          <a:r>
            <a:rPr lang="en-US" sz="2200" kern="1200" dirty="0" smtClean="0">
              <a:solidFill>
                <a:schemeClr val="bg2"/>
              </a:solidFill>
            </a:rPr>
            <a:t>Monthly</a:t>
          </a:r>
          <a:r>
            <a:rPr lang="en-US" sz="2200" kern="1200" baseline="0" dirty="0" smtClean="0">
              <a:solidFill>
                <a:schemeClr val="bg2"/>
              </a:solidFill>
            </a:rPr>
            <a:t> adherence</a:t>
          </a:r>
          <a:endParaRPr lang="en-US" sz="2200" kern="1200" dirty="0">
            <a:solidFill>
              <a:schemeClr val="bg2"/>
            </a:solidFill>
          </a:endParaRPr>
        </a:p>
      </dsp:txBody>
      <dsp:txXfrm>
        <a:off x="961979" y="2084314"/>
        <a:ext cx="2688568" cy="505210"/>
      </dsp:txXfrm>
    </dsp:sp>
    <dsp:sp modelId="{236467DB-395C-4623-BF94-397B40A56339}">
      <dsp:nvSpPr>
        <dsp:cNvPr id="0" name=""/>
        <dsp:cNvSpPr/>
      </dsp:nvSpPr>
      <dsp:spPr>
        <a:xfrm>
          <a:off x="835821" y="639311"/>
          <a:ext cx="97685" cy="2398142"/>
        </a:xfrm>
        <a:custGeom>
          <a:avLst/>
          <a:gdLst/>
          <a:ahLst/>
          <a:cxnLst/>
          <a:rect l="0" t="0" r="0" b="0"/>
          <a:pathLst>
            <a:path>
              <a:moveTo>
                <a:pt x="0" y="0"/>
              </a:moveTo>
              <a:lnTo>
                <a:pt x="0" y="2398142"/>
              </a:lnTo>
              <a:lnTo>
                <a:pt x="97685" y="2398142"/>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5BA475-D0F1-417D-9CEB-58BC49F1FF1E}">
      <dsp:nvSpPr>
        <dsp:cNvPr id="0" name=""/>
        <dsp:cNvSpPr/>
      </dsp:nvSpPr>
      <dsp:spPr>
        <a:xfrm>
          <a:off x="933507" y="2735267"/>
          <a:ext cx="2716600" cy="604372"/>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Same health benefits as COCs?</a:t>
          </a:r>
          <a:endParaRPr lang="en-US" sz="2200" kern="1200" dirty="0">
            <a:solidFill>
              <a:schemeClr val="bg2"/>
            </a:solidFill>
          </a:endParaRPr>
        </a:p>
      </dsp:txBody>
      <dsp:txXfrm>
        <a:off x="951208" y="2752968"/>
        <a:ext cx="2681198" cy="568970"/>
      </dsp:txXfrm>
    </dsp:sp>
    <dsp:sp modelId="{F0598C99-6C2B-4DF5-A9E7-B2192D773B92}">
      <dsp:nvSpPr>
        <dsp:cNvPr id="0" name=""/>
        <dsp:cNvSpPr/>
      </dsp:nvSpPr>
      <dsp:spPr>
        <a:xfrm>
          <a:off x="835821" y="639311"/>
          <a:ext cx="110440" cy="3215919"/>
        </a:xfrm>
        <a:custGeom>
          <a:avLst/>
          <a:gdLst/>
          <a:ahLst/>
          <a:cxnLst/>
          <a:rect l="0" t="0" r="0" b="0"/>
          <a:pathLst>
            <a:path>
              <a:moveTo>
                <a:pt x="0" y="0"/>
              </a:moveTo>
              <a:lnTo>
                <a:pt x="0" y="3215919"/>
              </a:lnTo>
              <a:lnTo>
                <a:pt x="110440" y="3215919"/>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7F29E10-131D-497D-9826-14CEABF6A9D3}">
      <dsp:nvSpPr>
        <dsp:cNvPr id="0" name=""/>
        <dsp:cNvSpPr/>
      </dsp:nvSpPr>
      <dsp:spPr>
        <a:xfrm>
          <a:off x="946261" y="3511801"/>
          <a:ext cx="2742951" cy="686857"/>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May decrease BV risk</a:t>
          </a:r>
          <a:endParaRPr lang="en-US" sz="2200" kern="1200" dirty="0">
            <a:solidFill>
              <a:schemeClr val="bg2"/>
            </a:solidFill>
          </a:endParaRPr>
        </a:p>
      </dsp:txBody>
      <dsp:txXfrm>
        <a:off x="966378" y="3531918"/>
        <a:ext cx="2702717" cy="646623"/>
      </dsp:txXfrm>
    </dsp:sp>
    <dsp:sp modelId="{E7BA2496-0CAC-4D47-8676-6BC27858980D}">
      <dsp:nvSpPr>
        <dsp:cNvPr id="0" name=""/>
        <dsp:cNvSpPr/>
      </dsp:nvSpPr>
      <dsp:spPr>
        <a:xfrm>
          <a:off x="3953406" y="0"/>
          <a:ext cx="3461700" cy="638326"/>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Disadvantages</a:t>
          </a:r>
          <a:endParaRPr lang="en-US" sz="2800" kern="1200" dirty="0"/>
        </a:p>
      </dsp:txBody>
      <dsp:txXfrm>
        <a:off x="3972102" y="18696"/>
        <a:ext cx="3424308" cy="600934"/>
      </dsp:txXfrm>
    </dsp:sp>
    <dsp:sp modelId="{696E2175-2F0A-4E15-8E70-4D1AD78C89DC}">
      <dsp:nvSpPr>
        <dsp:cNvPr id="0" name=""/>
        <dsp:cNvSpPr/>
      </dsp:nvSpPr>
      <dsp:spPr>
        <a:xfrm>
          <a:off x="4299576" y="638326"/>
          <a:ext cx="120279" cy="417974"/>
        </a:xfrm>
        <a:custGeom>
          <a:avLst/>
          <a:gdLst/>
          <a:ahLst/>
          <a:cxnLst/>
          <a:rect l="0" t="0" r="0" b="0"/>
          <a:pathLst>
            <a:path>
              <a:moveTo>
                <a:pt x="0" y="0"/>
              </a:moveTo>
              <a:lnTo>
                <a:pt x="0" y="417974"/>
              </a:lnTo>
              <a:lnTo>
                <a:pt x="120279" y="417974"/>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74C855-E446-4F00-B4FE-5004CE7257CA}">
      <dsp:nvSpPr>
        <dsp:cNvPr id="0" name=""/>
        <dsp:cNvSpPr/>
      </dsp:nvSpPr>
      <dsp:spPr>
        <a:xfrm>
          <a:off x="4419856" y="792633"/>
          <a:ext cx="3000655" cy="527333"/>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Estrogen-related risks and side effects</a:t>
          </a:r>
        </a:p>
      </dsp:txBody>
      <dsp:txXfrm>
        <a:off x="4435301" y="808078"/>
        <a:ext cx="2969765" cy="496443"/>
      </dsp:txXfrm>
    </dsp:sp>
    <dsp:sp modelId="{5673F2DA-211D-400F-BE82-DCFEACAC9DC7}">
      <dsp:nvSpPr>
        <dsp:cNvPr id="0" name=""/>
        <dsp:cNvSpPr/>
      </dsp:nvSpPr>
      <dsp:spPr>
        <a:xfrm>
          <a:off x="4299576" y="638326"/>
          <a:ext cx="124263" cy="1163675"/>
        </a:xfrm>
        <a:custGeom>
          <a:avLst/>
          <a:gdLst/>
          <a:ahLst/>
          <a:cxnLst/>
          <a:rect l="0" t="0" r="0" b="0"/>
          <a:pathLst>
            <a:path>
              <a:moveTo>
                <a:pt x="0" y="0"/>
              </a:moveTo>
              <a:lnTo>
                <a:pt x="0" y="1163675"/>
              </a:lnTo>
              <a:lnTo>
                <a:pt x="124263" y="1163675"/>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1D01E2-B753-4AAA-AA48-9299C85D886E}">
      <dsp:nvSpPr>
        <dsp:cNvPr id="0" name=""/>
        <dsp:cNvSpPr/>
      </dsp:nvSpPr>
      <dsp:spPr>
        <a:xfrm>
          <a:off x="4423840" y="1496086"/>
          <a:ext cx="3026049" cy="611830"/>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 Discomfort with self insertion and removal</a:t>
          </a:r>
          <a:endParaRPr lang="en-US" sz="2200" kern="1200" dirty="0">
            <a:solidFill>
              <a:schemeClr val="bg2"/>
            </a:solidFill>
          </a:endParaRPr>
        </a:p>
      </dsp:txBody>
      <dsp:txXfrm>
        <a:off x="4441760" y="1514006"/>
        <a:ext cx="2990209" cy="575990"/>
      </dsp:txXfrm>
    </dsp:sp>
    <dsp:sp modelId="{8DB06DAC-F310-47AF-BADF-5E2E60C4CA04}">
      <dsp:nvSpPr>
        <dsp:cNvPr id="0" name=""/>
        <dsp:cNvSpPr/>
      </dsp:nvSpPr>
      <dsp:spPr>
        <a:xfrm>
          <a:off x="4299576" y="638326"/>
          <a:ext cx="196227" cy="2253700"/>
        </a:xfrm>
        <a:custGeom>
          <a:avLst/>
          <a:gdLst/>
          <a:ahLst/>
          <a:cxnLst/>
          <a:rect l="0" t="0" r="0" b="0"/>
          <a:pathLst>
            <a:path>
              <a:moveTo>
                <a:pt x="0" y="0"/>
              </a:moveTo>
              <a:lnTo>
                <a:pt x="0" y="2253700"/>
              </a:lnTo>
              <a:lnTo>
                <a:pt x="196227" y="2253700"/>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831361-4466-4532-8BA4-6FC50C0C4860}">
      <dsp:nvSpPr>
        <dsp:cNvPr id="0" name=""/>
        <dsp:cNvSpPr/>
      </dsp:nvSpPr>
      <dsp:spPr>
        <a:xfrm>
          <a:off x="4495803" y="2286001"/>
          <a:ext cx="2973425" cy="1212050"/>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rPr>
            <a:t>Increased vaginal wetness and discharge</a:t>
          </a:r>
          <a:endParaRPr lang="en-US" sz="2200" kern="1200" dirty="0">
            <a:solidFill>
              <a:schemeClr val="bg2"/>
            </a:solidFill>
          </a:endParaRPr>
        </a:p>
      </dsp:txBody>
      <dsp:txXfrm>
        <a:off x="4531303" y="2321501"/>
        <a:ext cx="2902425" cy="1141050"/>
      </dsp:txXfrm>
    </dsp:sp>
    <dsp:sp modelId="{82364E7D-3A77-4072-9B5B-33D2971AF842}">
      <dsp:nvSpPr>
        <dsp:cNvPr id="0" name=""/>
        <dsp:cNvSpPr/>
      </dsp:nvSpPr>
      <dsp:spPr>
        <a:xfrm>
          <a:off x="4299576" y="638326"/>
          <a:ext cx="111779" cy="3295444"/>
        </a:xfrm>
        <a:custGeom>
          <a:avLst/>
          <a:gdLst/>
          <a:ahLst/>
          <a:cxnLst/>
          <a:rect l="0" t="0" r="0" b="0"/>
          <a:pathLst>
            <a:path>
              <a:moveTo>
                <a:pt x="0" y="0"/>
              </a:moveTo>
              <a:lnTo>
                <a:pt x="0" y="3295444"/>
              </a:lnTo>
              <a:lnTo>
                <a:pt x="111779" y="3295444"/>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4E994E-9585-4260-AE45-73A637D6B44A}">
      <dsp:nvSpPr>
        <dsp:cNvPr id="0" name=""/>
        <dsp:cNvSpPr/>
      </dsp:nvSpPr>
      <dsp:spPr>
        <a:xfrm>
          <a:off x="4411356" y="3600341"/>
          <a:ext cx="2986441" cy="666858"/>
        </a:xfrm>
        <a:prstGeom prst="roundRect">
          <a:avLst>
            <a:gd name="adj" fmla="val 10000"/>
          </a:avLst>
        </a:prstGeom>
        <a:solidFill>
          <a:srgbClr val="1F497D"/>
        </a:solidFill>
        <a:ln w="9525" cap="flat" cmpd="sng" algn="ctr">
          <a:solidFill>
            <a:schemeClr val="accent5">
              <a:satMod val="150000"/>
            </a:schemeClr>
          </a:solidFill>
          <a:prstDash val="solid"/>
        </a:ln>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2"/>
              </a:solidFill>
              <a:effectLst/>
            </a:rPr>
            <a:t>Patients</a:t>
          </a:r>
          <a:r>
            <a:rPr lang="en-US" sz="2200" kern="1200" baseline="0" dirty="0" smtClean="0">
              <a:solidFill>
                <a:schemeClr val="bg2"/>
              </a:solidFill>
              <a:effectLst/>
            </a:rPr>
            <a:t> and partners may feel it during sex</a:t>
          </a:r>
          <a:endParaRPr lang="en-US" sz="2200" kern="1200" dirty="0" smtClean="0">
            <a:solidFill>
              <a:schemeClr val="bg2"/>
            </a:solidFill>
            <a:effectLst/>
          </a:endParaRPr>
        </a:p>
      </dsp:txBody>
      <dsp:txXfrm>
        <a:off x="4430888" y="3619873"/>
        <a:ext cx="2947377" cy="627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BB08-0D2A-4094-9534-A6212D8E4522}">
      <dsp:nvSpPr>
        <dsp:cNvPr id="0" name=""/>
        <dsp:cNvSpPr/>
      </dsp:nvSpPr>
      <dsp:spPr>
        <a:xfrm>
          <a:off x="2985018" y="-21882"/>
          <a:ext cx="1718456" cy="1001803"/>
        </a:xfrm>
        <a:prstGeom prst="roundRect">
          <a:avLst/>
        </a:prstGeom>
        <a:solidFill>
          <a:schemeClr val="accent5">
            <a:lumMod val="50000"/>
          </a:schemeClr>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2"/>
              </a:solidFill>
            </a:rPr>
            <a:t>Highly Effective</a:t>
          </a:r>
          <a:endParaRPr lang="en-US" sz="2400" kern="1200" dirty="0">
            <a:solidFill>
              <a:schemeClr val="bg2"/>
            </a:solidFill>
          </a:endParaRPr>
        </a:p>
      </dsp:txBody>
      <dsp:txXfrm>
        <a:off x="3033922" y="27022"/>
        <a:ext cx="1620648" cy="903995"/>
      </dsp:txXfrm>
    </dsp:sp>
    <dsp:sp modelId="{E90CF9D0-98A9-4E4C-ABDE-BD50C67FE839}">
      <dsp:nvSpPr>
        <dsp:cNvPr id="0" name=""/>
        <dsp:cNvSpPr/>
      </dsp:nvSpPr>
      <dsp:spPr>
        <a:xfrm>
          <a:off x="2911526" y="730808"/>
          <a:ext cx="3642016" cy="3642016"/>
        </a:xfrm>
        <a:custGeom>
          <a:avLst/>
          <a:gdLst/>
          <a:ahLst/>
          <a:cxnLst/>
          <a:rect l="0" t="0" r="0" b="0"/>
          <a:pathLst>
            <a:path>
              <a:moveTo>
                <a:pt x="2063363" y="16199"/>
              </a:moveTo>
              <a:arcTo wR="1821008" hR="1821008" stAng="16658886" swAng="1605101"/>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D81DFDB-4CA9-4B7F-9AFC-7FC2C1142C2F}">
      <dsp:nvSpPr>
        <dsp:cNvPr id="0" name=""/>
        <dsp:cNvSpPr/>
      </dsp:nvSpPr>
      <dsp:spPr>
        <a:xfrm>
          <a:off x="5029197" y="1219197"/>
          <a:ext cx="2290589" cy="1171557"/>
        </a:xfrm>
        <a:prstGeom prst="roundRect">
          <a:avLst/>
        </a:prstGeom>
        <a:solidFill>
          <a:srgbClr val="4F81BD"/>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Low- Maintenance &amp; Long- Acting</a:t>
          </a:r>
          <a:endParaRPr lang="en-US" sz="2400" kern="1200" dirty="0">
            <a:solidFill>
              <a:srgbClr val="FFFFFF"/>
            </a:solidFill>
          </a:endParaRPr>
        </a:p>
      </dsp:txBody>
      <dsp:txXfrm>
        <a:off x="5086388" y="1276388"/>
        <a:ext cx="2176207" cy="1057175"/>
      </dsp:txXfrm>
    </dsp:sp>
    <dsp:sp modelId="{48463791-F803-40F1-B236-5AA1A1A1C1D2}">
      <dsp:nvSpPr>
        <dsp:cNvPr id="0" name=""/>
        <dsp:cNvSpPr/>
      </dsp:nvSpPr>
      <dsp:spPr>
        <a:xfrm>
          <a:off x="2737640" y="-168315"/>
          <a:ext cx="3642016" cy="3642016"/>
        </a:xfrm>
        <a:custGeom>
          <a:avLst/>
          <a:gdLst/>
          <a:ahLst/>
          <a:cxnLst/>
          <a:rect l="0" t="0" r="0" b="0"/>
          <a:pathLst>
            <a:path>
              <a:moveTo>
                <a:pt x="3361162" y="2792602"/>
              </a:moveTo>
              <a:arcTo wR="1821008" hR="1821008" stAng="1934727" swAng="1559039"/>
            </a:path>
          </a:pathLst>
        </a:custGeom>
        <a:noFill/>
        <a:ln w="9525" cap="flat" cmpd="sng" algn="ctr">
          <a:solidFill>
            <a:schemeClr val="accent5">
              <a:hueOff val="-2483469"/>
              <a:satOff val="9953"/>
              <a:lumOff val="2157"/>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56B6C87-8B2A-452B-95E5-95985C3B6F94}">
      <dsp:nvSpPr>
        <dsp:cNvPr id="0" name=""/>
        <dsp:cNvSpPr/>
      </dsp:nvSpPr>
      <dsp:spPr>
        <a:xfrm>
          <a:off x="3891086" y="3323485"/>
          <a:ext cx="1911949" cy="899536"/>
        </a:xfrm>
        <a:prstGeom prst="roundRect">
          <a:avLst/>
        </a:prstGeom>
        <a:solidFill>
          <a:schemeClr val="accent2"/>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No</a:t>
          </a:r>
          <a:r>
            <a:rPr lang="en-US" sz="2400" kern="1200" baseline="0" dirty="0" smtClean="0">
              <a:solidFill>
                <a:srgbClr val="FFFFFF"/>
              </a:solidFill>
            </a:rPr>
            <a:t> Estrogen</a:t>
          </a:r>
          <a:endParaRPr lang="en-US" sz="2400" kern="1200" dirty="0">
            <a:solidFill>
              <a:srgbClr val="FFFFFF"/>
            </a:solidFill>
          </a:endParaRPr>
        </a:p>
      </dsp:txBody>
      <dsp:txXfrm>
        <a:off x="3934998" y="3367397"/>
        <a:ext cx="1824125" cy="811712"/>
      </dsp:txXfrm>
    </dsp:sp>
    <dsp:sp modelId="{971FF4B3-66AF-49B9-AB9B-939902496638}">
      <dsp:nvSpPr>
        <dsp:cNvPr id="0" name=""/>
        <dsp:cNvSpPr/>
      </dsp:nvSpPr>
      <dsp:spPr>
        <a:xfrm>
          <a:off x="1693809" y="514720"/>
          <a:ext cx="3642016" cy="3642016"/>
        </a:xfrm>
        <a:custGeom>
          <a:avLst/>
          <a:gdLst/>
          <a:ahLst/>
          <a:cxnLst/>
          <a:rect l="0" t="0" r="0" b="0"/>
          <a:pathLst>
            <a:path>
              <a:moveTo>
                <a:pt x="2091931" y="3621749"/>
              </a:moveTo>
              <a:arcTo wR="1821008" hR="1821008" stAng="4886638" swAng="610044"/>
            </a:path>
          </a:pathLst>
        </a:custGeom>
        <a:noFill/>
        <a:ln w="9525" cap="flat" cmpd="sng" algn="ctr">
          <a:solidFill>
            <a:schemeClr val="accent5">
              <a:hueOff val="-4966938"/>
              <a:satOff val="19906"/>
              <a:lumOff val="4314"/>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13EC04C-72A1-4D8B-8879-2F0D667983CB}">
      <dsp:nvSpPr>
        <dsp:cNvPr id="0" name=""/>
        <dsp:cNvSpPr/>
      </dsp:nvSpPr>
      <dsp:spPr>
        <a:xfrm>
          <a:off x="1688231" y="3267993"/>
          <a:ext cx="1668504" cy="910258"/>
        </a:xfrm>
        <a:prstGeom prst="roundRect">
          <a:avLst/>
        </a:prstGeom>
        <a:solidFill>
          <a:srgbClr val="4F81BD"/>
        </a:soli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Private</a:t>
          </a:r>
          <a:endParaRPr lang="en-US" sz="2400" kern="1200" dirty="0">
            <a:solidFill>
              <a:srgbClr val="FFFFFF"/>
            </a:solidFill>
          </a:endParaRPr>
        </a:p>
      </dsp:txBody>
      <dsp:txXfrm>
        <a:off x="1732666" y="3312428"/>
        <a:ext cx="1579634" cy="821388"/>
      </dsp:txXfrm>
    </dsp:sp>
    <dsp:sp modelId="{A9B8F221-FEE6-4D3C-AEDA-0CEAA41DA4B0}">
      <dsp:nvSpPr>
        <dsp:cNvPr id="0" name=""/>
        <dsp:cNvSpPr/>
      </dsp:nvSpPr>
      <dsp:spPr>
        <a:xfrm>
          <a:off x="1611807" y="159156"/>
          <a:ext cx="3642016" cy="3642016"/>
        </a:xfrm>
        <a:custGeom>
          <a:avLst/>
          <a:gdLst/>
          <a:ahLst/>
          <a:cxnLst/>
          <a:rect l="0" t="0" r="0" b="0"/>
          <a:pathLst>
            <a:path>
              <a:moveTo>
                <a:pt x="392607" y="2950495"/>
              </a:moveTo>
              <a:arcTo wR="1821008" hR="1821008" stAng="8499920" swAng="1230650"/>
            </a:path>
          </a:pathLst>
        </a:custGeom>
        <a:noFill/>
        <a:ln w="9525" cap="flat" cmpd="sng" algn="ctr">
          <a:solidFill>
            <a:schemeClr val="accent5">
              <a:hueOff val="-7450407"/>
              <a:satOff val="29858"/>
              <a:lumOff val="647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985CFD8-EA51-4C81-B19A-060425AC9839}">
      <dsp:nvSpPr>
        <dsp:cNvPr id="0" name=""/>
        <dsp:cNvSpPr/>
      </dsp:nvSpPr>
      <dsp:spPr>
        <a:xfrm>
          <a:off x="789633" y="1184474"/>
          <a:ext cx="1852586" cy="1147845"/>
        </a:xfrm>
        <a:prstGeom prst="roundRect">
          <a:avLst/>
        </a:prstGeom>
        <a:gradFill rotWithShape="0">
          <a:gsLst>
            <a:gs pos="0">
              <a:schemeClr val="accent5">
                <a:hueOff val="-9933876"/>
                <a:satOff val="39811"/>
                <a:lumOff val="8628"/>
                <a:alphaOff val="0"/>
                <a:shade val="45000"/>
                <a:satMod val="155000"/>
              </a:schemeClr>
            </a:gs>
            <a:gs pos="60000">
              <a:schemeClr val="accent5">
                <a:hueOff val="-9933876"/>
                <a:satOff val="39811"/>
                <a:lumOff val="8628"/>
                <a:alphaOff val="0"/>
                <a:shade val="95000"/>
                <a:satMod val="150000"/>
              </a:schemeClr>
            </a:gs>
            <a:gs pos="100000">
              <a:schemeClr val="accent5">
                <a:hueOff val="-9933876"/>
                <a:satOff val="39811"/>
                <a:lumOff val="862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Health Benefits</a:t>
          </a:r>
          <a:endParaRPr lang="en-US" sz="2400" kern="1200" dirty="0"/>
        </a:p>
      </dsp:txBody>
      <dsp:txXfrm>
        <a:off x="845666" y="1240507"/>
        <a:ext cx="1740520" cy="1035779"/>
      </dsp:txXfrm>
    </dsp:sp>
    <dsp:sp modelId="{3F418DEA-0593-4F4C-AE0B-158E4E06A478}">
      <dsp:nvSpPr>
        <dsp:cNvPr id="0" name=""/>
        <dsp:cNvSpPr/>
      </dsp:nvSpPr>
      <dsp:spPr>
        <a:xfrm>
          <a:off x="1441438" y="637467"/>
          <a:ext cx="3642016" cy="3642016"/>
        </a:xfrm>
        <a:custGeom>
          <a:avLst/>
          <a:gdLst/>
          <a:ahLst/>
          <a:cxnLst/>
          <a:rect l="0" t="0" r="0" b="0"/>
          <a:pathLst>
            <a:path>
              <a:moveTo>
                <a:pt x="690836" y="393148"/>
              </a:moveTo>
              <a:arcTo wR="1821008" hR="1821008" stAng="13898273" swAng="1341428"/>
            </a:path>
          </a:pathLst>
        </a:custGeom>
        <a:noFill/>
        <a:ln w="9525" cap="flat" cmpd="sng" algn="ctr">
          <a:solidFill>
            <a:schemeClr val="accent5">
              <a:hueOff val="-9933876"/>
              <a:satOff val="39811"/>
              <a:lumOff val="862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03BF3-6597-4836-BB06-137D72869BBA}">
      <dsp:nvSpPr>
        <dsp:cNvPr id="0" name=""/>
        <dsp:cNvSpPr/>
      </dsp:nvSpPr>
      <dsp:spPr>
        <a:xfrm>
          <a:off x="86526" y="16356"/>
          <a:ext cx="3328984" cy="659874"/>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Advantages</a:t>
          </a:r>
          <a:endParaRPr lang="en-US" sz="2400" kern="1200" dirty="0"/>
        </a:p>
      </dsp:txBody>
      <dsp:txXfrm>
        <a:off x="105853" y="35683"/>
        <a:ext cx="3290330" cy="621220"/>
      </dsp:txXfrm>
    </dsp:sp>
    <dsp:sp modelId="{3FD41CAE-B737-4EDD-B6A2-64D5D34B5DB2}">
      <dsp:nvSpPr>
        <dsp:cNvPr id="0" name=""/>
        <dsp:cNvSpPr/>
      </dsp:nvSpPr>
      <dsp:spPr>
        <a:xfrm>
          <a:off x="419425" y="676231"/>
          <a:ext cx="251781" cy="495632"/>
        </a:xfrm>
        <a:custGeom>
          <a:avLst/>
          <a:gdLst/>
          <a:ahLst/>
          <a:cxnLst/>
          <a:rect l="0" t="0" r="0" b="0"/>
          <a:pathLst>
            <a:path>
              <a:moveTo>
                <a:pt x="0" y="0"/>
              </a:moveTo>
              <a:lnTo>
                <a:pt x="0" y="495632"/>
              </a:lnTo>
              <a:lnTo>
                <a:pt x="251781" y="495632"/>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E8AE187-F2BB-45ED-B174-AEB663CC780A}">
      <dsp:nvSpPr>
        <dsp:cNvPr id="0" name=""/>
        <dsp:cNvSpPr/>
      </dsp:nvSpPr>
      <dsp:spPr>
        <a:xfrm>
          <a:off x="671206" y="841689"/>
          <a:ext cx="2647138" cy="660350"/>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Highly effective</a:t>
          </a:r>
          <a:endParaRPr lang="en-US" sz="2000" kern="1200" dirty="0">
            <a:solidFill>
              <a:schemeClr val="bg2"/>
            </a:solidFill>
          </a:endParaRPr>
        </a:p>
      </dsp:txBody>
      <dsp:txXfrm>
        <a:off x="690547" y="861030"/>
        <a:ext cx="2608456" cy="621668"/>
      </dsp:txXfrm>
    </dsp:sp>
    <dsp:sp modelId="{BAF07AA5-9846-4B16-8CB3-F4B42685CB04}">
      <dsp:nvSpPr>
        <dsp:cNvPr id="0" name=""/>
        <dsp:cNvSpPr/>
      </dsp:nvSpPr>
      <dsp:spPr>
        <a:xfrm>
          <a:off x="419425" y="676231"/>
          <a:ext cx="251781" cy="1321070"/>
        </a:xfrm>
        <a:custGeom>
          <a:avLst/>
          <a:gdLst/>
          <a:ahLst/>
          <a:cxnLst/>
          <a:rect l="0" t="0" r="0" b="0"/>
          <a:pathLst>
            <a:path>
              <a:moveTo>
                <a:pt x="0" y="0"/>
              </a:moveTo>
              <a:lnTo>
                <a:pt x="0" y="1321070"/>
              </a:lnTo>
              <a:lnTo>
                <a:pt x="251781" y="1321070"/>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9BB471-6C20-4A3C-80C5-4BE666280528}">
      <dsp:nvSpPr>
        <dsp:cNvPr id="0" name=""/>
        <dsp:cNvSpPr/>
      </dsp:nvSpPr>
      <dsp:spPr>
        <a:xfrm>
          <a:off x="671206" y="1667127"/>
          <a:ext cx="2677472" cy="660350"/>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Safe and private</a:t>
          </a:r>
          <a:endParaRPr lang="en-US" sz="2000" kern="1200" dirty="0">
            <a:solidFill>
              <a:schemeClr val="bg2"/>
            </a:solidFill>
          </a:endParaRPr>
        </a:p>
      </dsp:txBody>
      <dsp:txXfrm>
        <a:off x="690547" y="1686468"/>
        <a:ext cx="2638790" cy="621668"/>
      </dsp:txXfrm>
    </dsp:sp>
    <dsp:sp modelId="{DC3D3883-897C-4A83-9772-F67665FEA49C}">
      <dsp:nvSpPr>
        <dsp:cNvPr id="0" name=""/>
        <dsp:cNvSpPr/>
      </dsp:nvSpPr>
      <dsp:spPr>
        <a:xfrm>
          <a:off x="419425" y="676231"/>
          <a:ext cx="251781" cy="2146508"/>
        </a:xfrm>
        <a:custGeom>
          <a:avLst/>
          <a:gdLst/>
          <a:ahLst/>
          <a:cxnLst/>
          <a:rect l="0" t="0" r="0" b="0"/>
          <a:pathLst>
            <a:path>
              <a:moveTo>
                <a:pt x="0" y="0"/>
              </a:moveTo>
              <a:lnTo>
                <a:pt x="0" y="2146508"/>
              </a:lnTo>
              <a:lnTo>
                <a:pt x="251781" y="2146508"/>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8EFF60A-0E45-43A2-A9D6-B7314C4EC573}">
      <dsp:nvSpPr>
        <dsp:cNvPr id="0" name=""/>
        <dsp:cNvSpPr/>
      </dsp:nvSpPr>
      <dsp:spPr>
        <a:xfrm>
          <a:off x="671206" y="2492565"/>
          <a:ext cx="2678698" cy="660350"/>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Injection every 12 weeks</a:t>
          </a:r>
          <a:endParaRPr lang="en-US" sz="2000" kern="1200" dirty="0">
            <a:solidFill>
              <a:schemeClr val="bg2"/>
            </a:solidFill>
          </a:endParaRPr>
        </a:p>
      </dsp:txBody>
      <dsp:txXfrm>
        <a:off x="690547" y="2511906"/>
        <a:ext cx="2640016" cy="621668"/>
      </dsp:txXfrm>
    </dsp:sp>
    <dsp:sp modelId="{236467DB-395C-4623-BF94-397B40A56339}">
      <dsp:nvSpPr>
        <dsp:cNvPr id="0" name=""/>
        <dsp:cNvSpPr/>
      </dsp:nvSpPr>
      <dsp:spPr>
        <a:xfrm>
          <a:off x="419425" y="676231"/>
          <a:ext cx="251781" cy="2971946"/>
        </a:xfrm>
        <a:custGeom>
          <a:avLst/>
          <a:gdLst/>
          <a:ahLst/>
          <a:cxnLst/>
          <a:rect l="0" t="0" r="0" b="0"/>
          <a:pathLst>
            <a:path>
              <a:moveTo>
                <a:pt x="0" y="0"/>
              </a:moveTo>
              <a:lnTo>
                <a:pt x="0" y="2971946"/>
              </a:lnTo>
              <a:lnTo>
                <a:pt x="251781" y="2971946"/>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25BA475-D0F1-417D-9CEB-58BC49F1FF1E}">
      <dsp:nvSpPr>
        <dsp:cNvPr id="0" name=""/>
        <dsp:cNvSpPr/>
      </dsp:nvSpPr>
      <dsp:spPr>
        <a:xfrm>
          <a:off x="671206" y="3318003"/>
          <a:ext cx="2693595" cy="660350"/>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Health benefits</a:t>
          </a:r>
          <a:endParaRPr lang="en-US" sz="2000" kern="1200" dirty="0">
            <a:solidFill>
              <a:schemeClr val="bg2"/>
            </a:solidFill>
          </a:endParaRPr>
        </a:p>
      </dsp:txBody>
      <dsp:txXfrm>
        <a:off x="690547" y="3337344"/>
        <a:ext cx="2654913" cy="621668"/>
      </dsp:txXfrm>
    </dsp:sp>
    <dsp:sp modelId="{E7BA2496-0CAC-4D47-8676-6BC27858980D}">
      <dsp:nvSpPr>
        <dsp:cNvPr id="0" name=""/>
        <dsp:cNvSpPr/>
      </dsp:nvSpPr>
      <dsp:spPr>
        <a:xfrm>
          <a:off x="3877085" y="15690"/>
          <a:ext cx="3895314" cy="697448"/>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Disadvantages</a:t>
          </a:r>
          <a:endParaRPr lang="en-US" sz="2400" kern="1200" dirty="0"/>
        </a:p>
      </dsp:txBody>
      <dsp:txXfrm>
        <a:off x="3897513" y="36118"/>
        <a:ext cx="3854458" cy="656592"/>
      </dsp:txXfrm>
    </dsp:sp>
    <dsp:sp modelId="{696E2175-2F0A-4E15-8E70-4D1AD78C89DC}">
      <dsp:nvSpPr>
        <dsp:cNvPr id="0" name=""/>
        <dsp:cNvSpPr/>
      </dsp:nvSpPr>
      <dsp:spPr>
        <a:xfrm>
          <a:off x="4266616" y="713138"/>
          <a:ext cx="233255" cy="383224"/>
        </a:xfrm>
        <a:custGeom>
          <a:avLst/>
          <a:gdLst/>
          <a:ahLst/>
          <a:cxnLst/>
          <a:rect l="0" t="0" r="0" b="0"/>
          <a:pathLst>
            <a:path>
              <a:moveTo>
                <a:pt x="0" y="0"/>
              </a:moveTo>
              <a:lnTo>
                <a:pt x="0" y="383224"/>
              </a:lnTo>
              <a:lnTo>
                <a:pt x="233255" y="383224"/>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74C855-E446-4F00-B4FE-5004CE7257CA}">
      <dsp:nvSpPr>
        <dsp:cNvPr id="0" name=""/>
        <dsp:cNvSpPr/>
      </dsp:nvSpPr>
      <dsp:spPr>
        <a:xfrm>
          <a:off x="4499872" y="808275"/>
          <a:ext cx="3272527" cy="576175"/>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Menstrual</a:t>
          </a:r>
          <a:r>
            <a:rPr lang="en-US" sz="2000" kern="1200" baseline="0" dirty="0" smtClean="0">
              <a:solidFill>
                <a:schemeClr val="bg2"/>
              </a:solidFill>
            </a:rPr>
            <a:t> irregularities</a:t>
          </a:r>
          <a:endParaRPr lang="en-US" sz="2000" kern="1200" dirty="0">
            <a:solidFill>
              <a:schemeClr val="bg2"/>
            </a:solidFill>
          </a:endParaRPr>
        </a:p>
      </dsp:txBody>
      <dsp:txXfrm>
        <a:off x="4516748" y="825151"/>
        <a:ext cx="3238775" cy="542423"/>
      </dsp:txXfrm>
    </dsp:sp>
    <dsp:sp modelId="{5673F2DA-211D-400F-BE82-DCFEACAC9DC7}">
      <dsp:nvSpPr>
        <dsp:cNvPr id="0" name=""/>
        <dsp:cNvSpPr/>
      </dsp:nvSpPr>
      <dsp:spPr>
        <a:xfrm>
          <a:off x="4266616" y="713138"/>
          <a:ext cx="262702" cy="1215176"/>
        </a:xfrm>
        <a:custGeom>
          <a:avLst/>
          <a:gdLst/>
          <a:ahLst/>
          <a:cxnLst/>
          <a:rect l="0" t="0" r="0" b="0"/>
          <a:pathLst>
            <a:path>
              <a:moveTo>
                <a:pt x="0" y="0"/>
              </a:moveTo>
              <a:lnTo>
                <a:pt x="0" y="1215176"/>
              </a:lnTo>
              <a:lnTo>
                <a:pt x="262702" y="1215176"/>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1D01E2-B753-4AAA-AA48-9299C85D886E}">
      <dsp:nvSpPr>
        <dsp:cNvPr id="0" name=""/>
        <dsp:cNvSpPr/>
      </dsp:nvSpPr>
      <dsp:spPr>
        <a:xfrm>
          <a:off x="4529319" y="1604077"/>
          <a:ext cx="3237956" cy="648477"/>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Possible</a:t>
          </a:r>
          <a:r>
            <a:rPr lang="en-US" sz="2000" kern="1200" baseline="0" dirty="0" smtClean="0">
              <a:solidFill>
                <a:schemeClr val="bg2"/>
              </a:solidFill>
            </a:rPr>
            <a:t> effects on weight and bones</a:t>
          </a:r>
          <a:endParaRPr lang="en-US" sz="2000" kern="1200" dirty="0">
            <a:solidFill>
              <a:schemeClr val="bg2"/>
            </a:solidFill>
          </a:endParaRPr>
        </a:p>
      </dsp:txBody>
      <dsp:txXfrm>
        <a:off x="4548312" y="1623070"/>
        <a:ext cx="3199970" cy="610491"/>
      </dsp:txXfrm>
    </dsp:sp>
    <dsp:sp modelId="{8DB06DAC-F310-47AF-BADF-5E2E60C4CA04}">
      <dsp:nvSpPr>
        <dsp:cNvPr id="0" name=""/>
        <dsp:cNvSpPr/>
      </dsp:nvSpPr>
      <dsp:spPr>
        <a:xfrm>
          <a:off x="4266616" y="713138"/>
          <a:ext cx="217639" cy="2014405"/>
        </a:xfrm>
        <a:custGeom>
          <a:avLst/>
          <a:gdLst/>
          <a:ahLst/>
          <a:cxnLst/>
          <a:rect l="0" t="0" r="0" b="0"/>
          <a:pathLst>
            <a:path>
              <a:moveTo>
                <a:pt x="0" y="0"/>
              </a:moveTo>
              <a:lnTo>
                <a:pt x="0" y="2014405"/>
              </a:lnTo>
              <a:lnTo>
                <a:pt x="217639" y="2014405"/>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8831361-4466-4532-8BA4-6FC50C0C4860}">
      <dsp:nvSpPr>
        <dsp:cNvPr id="0" name=""/>
        <dsp:cNvSpPr/>
      </dsp:nvSpPr>
      <dsp:spPr>
        <a:xfrm>
          <a:off x="4484256" y="2399871"/>
          <a:ext cx="3288143" cy="655344"/>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Irreversible for three months</a:t>
          </a:r>
          <a:endParaRPr lang="en-US" sz="2000" kern="1200" dirty="0">
            <a:solidFill>
              <a:schemeClr val="bg2"/>
            </a:solidFill>
          </a:endParaRPr>
        </a:p>
      </dsp:txBody>
      <dsp:txXfrm>
        <a:off x="4503450" y="2419065"/>
        <a:ext cx="3249755" cy="616956"/>
      </dsp:txXfrm>
    </dsp:sp>
    <dsp:sp modelId="{82364E7D-3A77-4072-9B5B-33D2971AF842}">
      <dsp:nvSpPr>
        <dsp:cNvPr id="0" name=""/>
        <dsp:cNvSpPr/>
      </dsp:nvSpPr>
      <dsp:spPr>
        <a:xfrm>
          <a:off x="4266616" y="713138"/>
          <a:ext cx="215357" cy="2871510"/>
        </a:xfrm>
        <a:custGeom>
          <a:avLst/>
          <a:gdLst/>
          <a:ahLst/>
          <a:cxnLst/>
          <a:rect l="0" t="0" r="0" b="0"/>
          <a:pathLst>
            <a:path>
              <a:moveTo>
                <a:pt x="0" y="0"/>
              </a:moveTo>
              <a:lnTo>
                <a:pt x="0" y="2871510"/>
              </a:lnTo>
              <a:lnTo>
                <a:pt x="215357" y="2871510"/>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4E994E-9585-4260-AE45-73A637D6B44A}">
      <dsp:nvSpPr>
        <dsp:cNvPr id="0" name=""/>
        <dsp:cNvSpPr/>
      </dsp:nvSpPr>
      <dsp:spPr>
        <a:xfrm>
          <a:off x="4481974" y="3247708"/>
          <a:ext cx="3290425" cy="673880"/>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effectLst/>
            </a:rPr>
            <a:t>Office visit every three months</a:t>
          </a:r>
        </a:p>
      </dsp:txBody>
      <dsp:txXfrm>
        <a:off x="4501711" y="3267445"/>
        <a:ext cx="3250951" cy="634406"/>
      </dsp:txXfrm>
    </dsp:sp>
    <dsp:sp modelId="{0E6F7130-14B3-4B8F-BA70-39CBE6AFC2D2}">
      <dsp:nvSpPr>
        <dsp:cNvPr id="0" name=""/>
        <dsp:cNvSpPr/>
      </dsp:nvSpPr>
      <dsp:spPr>
        <a:xfrm>
          <a:off x="4266616" y="713138"/>
          <a:ext cx="182424" cy="3634274"/>
        </a:xfrm>
        <a:custGeom>
          <a:avLst/>
          <a:gdLst/>
          <a:ahLst/>
          <a:cxnLst/>
          <a:rect l="0" t="0" r="0" b="0"/>
          <a:pathLst>
            <a:path>
              <a:moveTo>
                <a:pt x="0" y="0"/>
              </a:moveTo>
              <a:lnTo>
                <a:pt x="0" y="3634274"/>
              </a:lnTo>
              <a:lnTo>
                <a:pt x="182424" y="3634274"/>
              </a:lnTo>
            </a:path>
          </a:pathLst>
        </a:custGeom>
        <a:noFill/>
        <a:ln w="425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D23D594-9530-4C26-A7E8-95CC4F433E7A}">
      <dsp:nvSpPr>
        <dsp:cNvPr id="0" name=""/>
        <dsp:cNvSpPr/>
      </dsp:nvSpPr>
      <dsp:spPr>
        <a:xfrm>
          <a:off x="4449041" y="4078423"/>
          <a:ext cx="3323358" cy="537980"/>
        </a:xfrm>
        <a:prstGeom prst="roundRect">
          <a:avLst>
            <a:gd name="adj" fmla="val 10000"/>
          </a:avLst>
        </a:prstGeom>
        <a:solidFill>
          <a:schemeClr val="tx2"/>
        </a:solidFill>
        <a:ln w="9525" cap="flat" cmpd="sng" algn="ctr">
          <a:solidFill>
            <a:schemeClr val="accent5">
              <a:satMod val="150000"/>
            </a:schemeClr>
          </a:solidFill>
          <a:prstDash val="solid"/>
        </a:ln>
        <a:effectLst>
          <a:outerShdw blurRad="65500" dist="381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3">
          <a:schemeClr val="accent5"/>
        </a:fillRef>
        <a:effectRef idx="2">
          <a:schemeClr val="accent5"/>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2"/>
              </a:solidFill>
            </a:rPr>
            <a:t>Delayed return to fertility</a:t>
          </a:r>
          <a:endParaRPr lang="en-US" sz="2000" kern="1200" dirty="0">
            <a:solidFill>
              <a:schemeClr val="bg2"/>
            </a:solidFill>
          </a:endParaRPr>
        </a:p>
      </dsp:txBody>
      <dsp:txXfrm>
        <a:off x="4464798" y="4094180"/>
        <a:ext cx="3291844" cy="506466"/>
      </dsp:txXfrm>
    </dsp:sp>
  </dsp:spTree>
</dsp:drawing>
</file>

<file path=ppt/diagrams/layout1.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n-ea"/>
                <a:cs typeface="Arial" pitchFamily="34" charset="0"/>
              </a:defRPr>
            </a:lvl1pPr>
          </a:lstStyle>
          <a:p>
            <a:pPr>
              <a:defRPr/>
            </a:pPr>
            <a:endParaRPr lang="en-US" dirty="0">
              <a:latin typeface="Adobe Garamond Pro" panose="02020502060506020403"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6782EC8-8ED5-46C9-9AF3-E0C592F486F9}" type="datetime1">
              <a:rPr lang="en-US">
                <a:latin typeface="Adobe Garamond Pro" panose="02020502060506020403" pitchFamily="18" charset="0"/>
              </a:rPr>
              <a:pPr>
                <a:defRPr/>
              </a:pPr>
              <a:t>10/4/2016</a:t>
            </a:fld>
            <a:endParaRPr lang="en-US" dirty="0">
              <a:latin typeface="Adobe Garamond Pro" panose="02020502060506020403"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n-ea"/>
                <a:cs typeface="Arial" pitchFamily="34" charset="0"/>
              </a:defRPr>
            </a:lvl1pPr>
          </a:lstStyle>
          <a:p>
            <a:pPr>
              <a:defRPr/>
            </a:pPr>
            <a:endParaRPr lang="en-US" dirty="0">
              <a:latin typeface="Adobe Garamond Pro" panose="02020502060506020403"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F40D9DD-F4F8-4C8F-B560-4123AD9ACB35}" type="slidenum">
              <a:rPr lang="en-US" altLang="en-US">
                <a:latin typeface="Adobe Garamond Pro" panose="02020502060506020403" pitchFamily="18" charset="0"/>
              </a:rPr>
              <a:pPr/>
              <a:t>‹#›</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1847953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dobe Garamond Pro" panose="02020502060506020403" pitchFamily="18" charset="0"/>
                <a:ea typeface="+mn-ea"/>
                <a:cs typeface="+mn-cs"/>
              </a:defRPr>
            </a:lvl1pPr>
          </a:lstStyle>
          <a:p>
            <a:pPr>
              <a:defRPr/>
            </a:pPr>
            <a:endParaRPr lang="en-US"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dobe Garamond Pro" panose="02020502060506020403" pitchFamily="18" charset="0"/>
                <a:ea typeface="+mn-ea"/>
                <a:cs typeface="+mn-cs"/>
              </a:defRPr>
            </a:lvl1pPr>
          </a:lstStyle>
          <a:p>
            <a:pPr>
              <a:defRPr/>
            </a:pPr>
            <a:endParaRPr lang="en-US" dirty="0"/>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dobe Garamond Pro" panose="02020502060506020403" pitchFamily="18" charset="0"/>
                <a:ea typeface="+mn-ea"/>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dobe Garamond Pro" panose="02020502060506020403" pitchFamily="18" charset="0"/>
              </a:defRPr>
            </a:lvl1pPr>
          </a:lstStyle>
          <a:p>
            <a:fld id="{C416B51F-58AD-49E5-A20F-799700D2E00F}" type="slidenum">
              <a:rPr lang="en-US" altLang="en-US" smtClean="0"/>
              <a:pPr/>
              <a:t>‹#›</a:t>
            </a:fld>
            <a:endParaRPr lang="en-US" altLang="en-US" dirty="0"/>
          </a:p>
        </p:txBody>
      </p:sp>
    </p:spTree>
    <p:extLst>
      <p:ext uri="{BB962C8B-B14F-4D97-AF65-F5344CB8AC3E}">
        <p14:creationId xmlns:p14="http://schemas.microsoft.com/office/powerpoint/2010/main" val="391479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dobe Garamond Pro" panose="02020502060506020403" pitchFamily="18"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dobe Garamond Pro" panose="02020502060506020403" pitchFamily="18"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dobe Garamond Pro" panose="02020502060506020403" pitchFamily="18"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dobe Garamond Pro" panose="02020502060506020403" pitchFamily="18"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dobe Garamond Pro" panose="02020502060506020403"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lla-kwikmed.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mplanon-usa.com/authfiles/images/543_174733.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dc.gov/nchs/data/nvsr/nvsr63/nvsr63_02.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javascript:AL_get(this,%20'jour',%20'Contraception.');"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contraceptionjournal.org/article/S0010-7824(14)00687-8/pdf"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351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D66BB2-2564-425A-B8F7-75810BA165AF}" type="slidenum">
              <a:rPr lang="en-US" altLang="en-US">
                <a:latin typeface="Adobe Garamond Pro" panose="02020502060506020403" pitchFamily="18" charset="0"/>
              </a:rPr>
              <a:pPr eaLnBrk="1" hangingPunct="1"/>
              <a:t>1</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222196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AAFBB9-75B2-45F1-8CFA-5BB70F470D1E}" type="slidenum">
              <a:rPr lang="en-US" altLang="en-US">
                <a:solidFill>
                  <a:srgbClr val="000000"/>
                </a:solidFill>
                <a:latin typeface="Adobe Garamond Pro" panose="02020502060506020403" pitchFamily="18" charset="0"/>
              </a:rPr>
              <a:pPr eaLnBrk="1" hangingPunct="1"/>
              <a:t>10</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679452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5258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F47127-9929-46A2-93BE-8128093457B3}" type="slidenum">
              <a:rPr lang="en-US" altLang="en-US">
                <a:solidFill>
                  <a:srgbClr val="000000"/>
                </a:solidFill>
                <a:latin typeface="Adobe Garamond Pro" panose="02020502060506020403" pitchFamily="18" charset="0"/>
              </a:rPr>
              <a:pPr eaLnBrk="1" hangingPunct="1"/>
              <a:t>12</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3244787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STRESS THE POSITIVE</a:t>
            </a:r>
          </a:p>
          <a:p>
            <a:r>
              <a:rPr lang="en-US" altLang="en-US" dirty="0" smtClean="0"/>
              <a:t>DUAL USE</a:t>
            </a:r>
          </a:p>
        </p:txBody>
      </p:sp>
    </p:spTree>
    <p:extLst>
      <p:ext uri="{BB962C8B-B14F-4D97-AF65-F5344CB8AC3E}">
        <p14:creationId xmlns:p14="http://schemas.microsoft.com/office/powerpoint/2010/main" val="917898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rPr>
              <a:t>Source:  </a:t>
            </a:r>
            <a:r>
              <a:rPr lang="nl-NL" sz="1000" dirty="0" smtClean="0">
                <a:latin typeface="Adobe Garamond Pro" panose="02020502060506020403" pitchFamily="18" charset="0"/>
                <a:cs typeface="Arial"/>
              </a:rPr>
              <a:t>MMWR / June 10, 2016 / Vol. 65 / No. 6</a:t>
            </a:r>
            <a:endParaRPr lang="en-US" sz="1000" dirty="0" smtClean="0">
              <a:latin typeface="Arial" panose="020B0604020202020204" pitchFamily="34" charset="0"/>
            </a:endParaRPr>
          </a:p>
          <a:p>
            <a:endParaRPr lang="en-US" sz="1000" dirty="0" smtClean="0">
              <a:latin typeface="Arial" panose="020B0604020202020204" pitchFamily="34" charset="0"/>
            </a:endParaRPr>
          </a:p>
          <a:p>
            <a:r>
              <a:rPr lang="en-US" sz="1000" dirty="0" smtClean="0">
                <a:latin typeface="Arial" panose="020B0604020202020204" pitchFamily="34" charset="0"/>
              </a:rPr>
              <a:t>Data for this slide are from the 2015 National Youth Risk Behavior Survey. This slide shows the percentage of high school students who used both a condom during and birth control pills; an IUD or implant; or a shot, patch, or birth control ring before last sexual intercourse (to prevent STD and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8.8. The percentage for Male students is 5.9. The percentage for Female students is 11.8. The percentage for 9th grade students is 5.8. The percentage for 10th grade students is 8.3. The percentage for 11th grade students is 12.2. The percentage for 12th grade students is 7.7. The percentage for Black students is 4.7. The percentage for Hispanic students is 4.7. The percentage for White students is 12.0.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11th grade students is higher than for 9th grade students. The prevalence for 11th grade students is higher than for 12th grade students. The prevalence for White students is higher than for Black students. The prevalence for White students is higher than for Hispanic students. (Based on t-test analysis, p &lt; 0.05.)</a:t>
            </a:r>
          </a:p>
          <a:p>
            <a:pPr>
              <a:spcBef>
                <a:spcPct val="0"/>
              </a:spcBef>
            </a:pPr>
            <a:endParaRPr lang="en-US" sz="1000" baseline="0" dirty="0" smtClean="0">
              <a:latin typeface="Arial" pitchFamily="34" charset="0"/>
            </a:endParaRPr>
          </a:p>
          <a:p>
            <a:r>
              <a:rPr lang="en-US" sz="1200" dirty="0" smtClean="0">
                <a:solidFill>
                  <a:srgbClr val="FFCC00"/>
                </a:solidFill>
              </a:rPr>
              <a:t>*To prevent STD and pregnancy among students who were currently sexually active</a:t>
            </a:r>
          </a:p>
          <a:p>
            <a:r>
              <a:rPr lang="en-US" sz="1000" b="1" baseline="50000" dirty="0" smtClean="0">
                <a:solidFill>
                  <a:srgbClr val="FFCC00"/>
                </a:solidFill>
              </a:rPr>
              <a:t>†</a:t>
            </a:r>
            <a:r>
              <a:rPr lang="en-US" sz="1200" dirty="0" smtClean="0">
                <a:solidFill>
                  <a:srgbClr val="FFCC00"/>
                </a:solidFill>
              </a:rPr>
              <a:t>F &gt; M; 11th &gt; 9th, 11th &gt; 12th; W &gt; B, W &gt; H (Based on t-test analysis, p &lt; 0.05.)</a:t>
            </a:r>
          </a:p>
          <a:p>
            <a:r>
              <a:rPr lang="en-US" sz="1200" dirty="0" smtClean="0">
                <a:solidFill>
                  <a:srgbClr val="FFCC00"/>
                </a:solidFill>
              </a:rPr>
              <a:t>All Hispanic students are included in the Hispanic category.  All other races are non-Hispanic.</a:t>
            </a:r>
          </a:p>
          <a:p>
            <a:r>
              <a:rPr lang="en-US" sz="1200" dirty="0" smtClean="0">
                <a:solidFill>
                  <a:srgbClr val="FFCC00"/>
                </a:solidFill>
              </a:rPr>
              <a:t>Note: This graph contains weighted results.</a:t>
            </a: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14</a:t>
            </a:fld>
            <a:endParaRPr lang="en-US"/>
          </a:p>
        </p:txBody>
      </p:sp>
    </p:spTree>
    <p:extLst>
      <p:ext uri="{BB962C8B-B14F-4D97-AF65-F5344CB8AC3E}">
        <p14:creationId xmlns:p14="http://schemas.microsoft.com/office/powerpoint/2010/main" val="57531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Today most formulations of emergency contraception come in a single dose product. Advise patients that if they take a 2-dose product,</a:t>
            </a:r>
            <a:r>
              <a:rPr lang="en-US" altLang="en-US" baseline="0" dirty="0" smtClean="0"/>
              <a:t> </a:t>
            </a:r>
            <a:r>
              <a:rPr lang="en-US" altLang="en-US" dirty="0" smtClean="0"/>
              <a:t>it is preferable to take both doses at once.</a:t>
            </a: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4C06E3-8072-4532-A632-13AA0E09CE96}" type="slidenum">
              <a:rPr lang="en-US" altLang="en-US">
                <a:solidFill>
                  <a:srgbClr val="000000"/>
                </a:solidFill>
                <a:latin typeface="Adobe Garamond Pro" panose="02020502060506020403" pitchFamily="18" charset="0"/>
              </a:rPr>
              <a:pPr eaLnBrk="1" hangingPunct="1"/>
              <a:t>15</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594763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dirty="0" smtClean="0">
                <a:ea typeface="ＭＳ Ｐゴシック" pitchFamily="34" charset="-128"/>
              </a:rPr>
              <a:t>Plan B </a:t>
            </a:r>
            <a:r>
              <a:rPr lang="en-US" dirty="0" err="1" smtClean="0">
                <a:ea typeface="ＭＳ Ｐゴシック" pitchFamily="34" charset="-128"/>
              </a:rPr>
              <a:t>OneStep</a:t>
            </a:r>
            <a:r>
              <a:rPr lang="en-US" dirty="0" smtClean="0">
                <a:ea typeface="ＭＳ Ｐゴシック" pitchFamily="34" charset="-128"/>
              </a:rPr>
              <a:t>:</a:t>
            </a:r>
          </a:p>
          <a:p>
            <a:pPr eaLnBrk="1" hangingPunct="1">
              <a:buFontTx/>
              <a:buChar char="-"/>
            </a:pPr>
            <a:r>
              <a:rPr lang="en-US" dirty="0" smtClean="0">
                <a:ea typeface="ＭＳ Ｐゴシック" pitchFamily="34" charset="-128"/>
              </a:rPr>
              <a:t>1 tablet, 1.5 mg </a:t>
            </a:r>
            <a:r>
              <a:rPr lang="en-US" dirty="0" err="1" smtClean="0">
                <a:ea typeface="ＭＳ Ｐゴシック" pitchFamily="34" charset="-128"/>
              </a:rPr>
              <a:t>levonorgestrel</a:t>
            </a:r>
            <a:endParaRPr lang="en-US" dirty="0" smtClean="0">
              <a:ea typeface="ＭＳ Ｐゴシック" pitchFamily="34" charset="-128"/>
            </a:endParaRPr>
          </a:p>
          <a:p>
            <a:pPr eaLnBrk="1" hangingPunct="1">
              <a:buFontTx/>
              <a:buChar char="-"/>
            </a:pPr>
            <a:r>
              <a:rPr lang="en-US" dirty="0" smtClean="0">
                <a:ea typeface="ＭＳ Ｐゴシック" pitchFamily="34" charset="-128"/>
              </a:rPr>
              <a:t>Manufactured by </a:t>
            </a:r>
            <a:r>
              <a:rPr lang="en-US" dirty="0" err="1" smtClean="0">
                <a:ea typeface="ＭＳ Ｐゴシック" pitchFamily="34" charset="-128"/>
              </a:rPr>
              <a:t>Teva</a:t>
            </a:r>
            <a:r>
              <a:rPr lang="en-US" dirty="0" smtClean="0">
                <a:ea typeface="ＭＳ Ｐゴシック" pitchFamily="34" charset="-128"/>
              </a:rPr>
              <a:t> </a:t>
            </a:r>
            <a:r>
              <a:rPr lang="en-US" dirty="0" err="1" smtClean="0">
                <a:ea typeface="ＭＳ Ｐゴシック" pitchFamily="34" charset="-128"/>
              </a:rPr>
              <a:t>Pharmeceuticals</a:t>
            </a:r>
            <a:endParaRPr lang="en-US" dirty="0" smtClean="0">
              <a:ea typeface="ＭＳ Ｐゴシック" pitchFamily="34" charset="-128"/>
            </a:endParaRPr>
          </a:p>
          <a:p>
            <a:pPr eaLnBrk="1" hangingPunct="1">
              <a:buFontTx/>
              <a:buChar char="-"/>
            </a:pPr>
            <a:r>
              <a:rPr lang="en-US" dirty="0" smtClean="0">
                <a:ea typeface="ＭＳ Ｐゴシック" pitchFamily="34" charset="-128"/>
              </a:rPr>
              <a:t>Currently available in pharmacies and health centers</a:t>
            </a:r>
          </a:p>
          <a:p>
            <a:pPr eaLnBrk="1" hangingPunct="1">
              <a:buFontTx/>
              <a:buChar char="-"/>
            </a:pPr>
            <a:r>
              <a:rPr lang="en-US" dirty="0" smtClean="0">
                <a:ea typeface="ＭＳ Ｐゴシック" pitchFamily="34" charset="-128"/>
              </a:rPr>
              <a:t>0–120 hours (Less effective between</a:t>
            </a:r>
            <a:r>
              <a:rPr lang="en-US" baseline="0" dirty="0" smtClean="0">
                <a:ea typeface="ＭＳ Ｐゴシック" pitchFamily="34" charset="-128"/>
              </a:rPr>
              <a:t> 72 and 120 hours and may be less effective for women with BMI &gt;30kg/m²)</a:t>
            </a:r>
            <a:endParaRPr lang="en-US" dirty="0" smtClean="0">
              <a:ea typeface="ＭＳ Ｐゴシック" pitchFamily="34" charset="-128"/>
            </a:endParaRPr>
          </a:p>
          <a:p>
            <a:pPr eaLnBrk="1" hangingPunct="1">
              <a:buFontTx/>
              <a:buChar char="-"/>
            </a:pPr>
            <a:r>
              <a:rPr lang="en-US" dirty="0" smtClean="0">
                <a:ea typeface="ＭＳ Ｐゴシック" pitchFamily="34" charset="-128"/>
              </a:rPr>
              <a:t>Mechanism of action: (1) prevents ovulation and fertilization, (2) may inhibit implantation, not effective once implantation has begun. </a:t>
            </a:r>
          </a:p>
          <a:p>
            <a:pPr eaLnBrk="1" hangingPunct="1">
              <a:buFontTx/>
              <a:buChar char="-"/>
            </a:pPr>
            <a:r>
              <a:rPr lang="en-US" dirty="0" smtClean="0">
                <a:ea typeface="ＭＳ Ｐゴシック" pitchFamily="34" charset="-128"/>
              </a:rPr>
              <a:t>Costs about $35–$60</a:t>
            </a:r>
          </a:p>
          <a:p>
            <a:pPr eaLnBrk="1" hangingPunct="1">
              <a:buFontTx/>
              <a:buNone/>
            </a:pPr>
            <a:r>
              <a:rPr lang="en-US" dirty="0" smtClean="0">
                <a:ea typeface="ＭＳ Ｐゴシック" pitchFamily="34" charset="-128"/>
              </a:rPr>
              <a:t>Source: </a:t>
            </a:r>
            <a:r>
              <a:rPr lang="en-US" dirty="0" err="1" smtClean="0">
                <a:ea typeface="ＭＳ Ｐゴシック" pitchFamily="34" charset="-128"/>
              </a:rPr>
              <a:t>Glasier</a:t>
            </a:r>
            <a:r>
              <a:rPr lang="en-US" dirty="0" smtClean="0">
                <a:ea typeface="ＭＳ Ｐゴシック" pitchFamily="34" charset="-128"/>
              </a:rPr>
              <a:t>, A., Cameron,</a:t>
            </a:r>
            <a:r>
              <a:rPr lang="en-US" baseline="0" dirty="0" smtClean="0">
                <a:ea typeface="ＭＳ Ｐゴシック" pitchFamily="34" charset="-128"/>
              </a:rPr>
              <a:t> S.T., Blithe, D., </a:t>
            </a:r>
            <a:r>
              <a:rPr lang="en-US" baseline="0" dirty="0" err="1" smtClean="0">
                <a:ea typeface="ＭＳ Ｐゴシック" pitchFamily="34" charset="-128"/>
              </a:rPr>
              <a:t>Scherrer</a:t>
            </a:r>
            <a:r>
              <a:rPr lang="en-US" baseline="0" dirty="0" smtClean="0">
                <a:ea typeface="ＭＳ Ｐゴシック" pitchFamily="34" charset="-128"/>
              </a:rPr>
              <a:t>, B., </a:t>
            </a:r>
            <a:r>
              <a:rPr lang="en-US" baseline="0" dirty="0" err="1" smtClean="0">
                <a:ea typeface="ＭＳ Ｐゴシック" pitchFamily="34" charset="-128"/>
              </a:rPr>
              <a:t>Mathe</a:t>
            </a:r>
            <a:r>
              <a:rPr lang="en-US" baseline="0" dirty="0" smtClean="0">
                <a:ea typeface="ＭＳ Ｐゴシック" pitchFamily="34" charset="-128"/>
              </a:rPr>
              <a:t>, H., Levy, D., et al. (2011). Can we identify women at risk of pregnancy despite using emergency contraception? Data from randomized trials of </a:t>
            </a:r>
            <a:r>
              <a:rPr lang="en-US" baseline="0" dirty="0" err="1" smtClean="0">
                <a:ea typeface="ＭＳ Ｐゴシック" pitchFamily="34" charset="-128"/>
              </a:rPr>
              <a:t>ulipristal</a:t>
            </a:r>
            <a:r>
              <a:rPr lang="en-US" baseline="0" dirty="0" smtClean="0">
                <a:ea typeface="ＭＳ Ｐゴシック" pitchFamily="34" charset="-128"/>
              </a:rPr>
              <a:t> acetate and </a:t>
            </a:r>
            <a:r>
              <a:rPr lang="en-US" baseline="0" dirty="0" err="1" smtClean="0">
                <a:ea typeface="ＭＳ Ｐゴシック" pitchFamily="34" charset="-128"/>
              </a:rPr>
              <a:t>levonorgestrel</a:t>
            </a:r>
            <a:r>
              <a:rPr lang="en-US" baseline="0" dirty="0" smtClean="0">
                <a:ea typeface="ＭＳ Ｐゴシック" pitchFamily="34" charset="-128"/>
              </a:rPr>
              <a:t>. </a:t>
            </a:r>
            <a:r>
              <a:rPr lang="en-US" i="1" baseline="0" dirty="0" smtClean="0">
                <a:ea typeface="ＭＳ Ｐゴシック" pitchFamily="34" charset="-128"/>
              </a:rPr>
              <a:t>Contraception, 84(4</a:t>
            </a:r>
            <a:r>
              <a:rPr lang="en-US" baseline="0" dirty="0" smtClean="0">
                <a:ea typeface="ＭＳ Ｐゴシック" pitchFamily="34" charset="-128"/>
              </a:rPr>
              <a:t>), 363-367.</a:t>
            </a:r>
          </a:p>
          <a:p>
            <a:pPr eaLnBrk="1" hangingPunct="1">
              <a:buFontTx/>
              <a:buNone/>
            </a:pPr>
            <a:r>
              <a:rPr lang="en-US" baseline="0" dirty="0" smtClean="0">
                <a:ea typeface="ＭＳ Ｐゴシック" pitchFamily="34" charset="-128"/>
              </a:rPr>
              <a:t>Source: Reproductive Health Technologies Project. (2013). Frequently Asked Questions: The Impact of Weight on Efficacy of Emergency Contraception. </a:t>
            </a:r>
            <a:endParaRPr lang="en-US" dirty="0" smtClean="0">
              <a:ea typeface="ＭＳ Ｐゴシック" pitchFamily="34" charset="-128"/>
            </a:endParaRPr>
          </a:p>
          <a:p>
            <a:pPr eaLnBrk="1" hangingPunct="1">
              <a:buFontTx/>
              <a:buChar char="-"/>
            </a:pPr>
            <a:endParaRPr lang="en-US" dirty="0" smtClean="0">
              <a:ea typeface="ＭＳ Ｐゴシック" pitchFamily="34" charset="-128"/>
            </a:endParaRPr>
          </a:p>
          <a:p>
            <a:pPr eaLnBrk="1" hangingPunct="1">
              <a:buFontTx/>
              <a:buChar char="-"/>
            </a:pPr>
            <a:r>
              <a:rPr lang="en-US" dirty="0" err="1" smtClean="0">
                <a:ea typeface="ＭＳ Ｐゴシック" pitchFamily="34" charset="-128"/>
              </a:rPr>
              <a:t>ella</a:t>
            </a:r>
            <a:r>
              <a:rPr lang="en-US" dirty="0" smtClean="0">
                <a:ea typeface="ＭＳ Ｐゴシック" pitchFamily="34" charset="-128"/>
              </a:rPr>
              <a:t>:</a:t>
            </a:r>
          </a:p>
          <a:p>
            <a:pPr eaLnBrk="1" hangingPunct="1">
              <a:buFontTx/>
              <a:buChar char="-"/>
            </a:pPr>
            <a:r>
              <a:rPr lang="en-US" dirty="0" smtClean="0">
                <a:ea typeface="ＭＳ Ｐゴシック" pitchFamily="34" charset="-128"/>
              </a:rPr>
              <a:t>1 tablet 30 mg </a:t>
            </a:r>
            <a:r>
              <a:rPr lang="en-US" dirty="0" err="1" smtClean="0">
                <a:ea typeface="ＭＳ Ｐゴシック" pitchFamily="34" charset="-128"/>
              </a:rPr>
              <a:t>ulipristal</a:t>
            </a:r>
            <a:r>
              <a:rPr lang="en-US" dirty="0" smtClean="0">
                <a:ea typeface="ＭＳ Ｐゴシック" pitchFamily="34" charset="-128"/>
              </a:rPr>
              <a:t> acetate</a:t>
            </a:r>
          </a:p>
          <a:p>
            <a:pPr eaLnBrk="1" hangingPunct="1">
              <a:buFontTx/>
              <a:buChar char="-"/>
            </a:pPr>
            <a:r>
              <a:rPr lang="en-US" dirty="0" smtClean="0">
                <a:ea typeface="ＭＳ Ｐゴシック" pitchFamily="34" charset="-128"/>
              </a:rPr>
              <a:t>Manufactured by Watson Pharmaceuticals</a:t>
            </a:r>
          </a:p>
          <a:p>
            <a:pPr eaLnBrk="1" hangingPunct="1">
              <a:buFontTx/>
              <a:buChar char="-"/>
            </a:pPr>
            <a:r>
              <a:rPr lang="en-US" dirty="0" smtClean="0">
                <a:ea typeface="ＭＳ Ｐゴシック" pitchFamily="34" charset="-128"/>
              </a:rPr>
              <a:t>Single product labeled for prescription usage only</a:t>
            </a:r>
          </a:p>
          <a:p>
            <a:pPr eaLnBrk="1" hangingPunct="1">
              <a:buFontTx/>
              <a:buChar char="-"/>
            </a:pPr>
            <a:r>
              <a:rPr lang="en-US" dirty="0" smtClean="0">
                <a:ea typeface="ＭＳ Ｐゴシック" pitchFamily="34" charset="-128"/>
              </a:rPr>
              <a:t>One tablet taken orally as soon as possible within 120 hours (5 days) after unprotected intercourse or a known or suspected contraceptive failure.</a:t>
            </a:r>
          </a:p>
          <a:p>
            <a:pPr eaLnBrk="1" hangingPunct="1">
              <a:buFontTx/>
              <a:buChar char="-"/>
            </a:pPr>
            <a:r>
              <a:rPr lang="en-US" dirty="0" smtClean="0">
                <a:ea typeface="ＭＳ Ｐゴシック" pitchFamily="34" charset="-128"/>
              </a:rPr>
              <a:t>Mechanism of action: (1) inhibits or delays ovulation, (2) may inhibit implantation</a:t>
            </a:r>
          </a:p>
          <a:p>
            <a:pPr eaLnBrk="1" hangingPunct="1">
              <a:buFontTx/>
              <a:buChar char="-"/>
            </a:pPr>
            <a:r>
              <a:rPr lang="en-US" dirty="0" smtClean="0">
                <a:ea typeface="ＭＳ Ｐゴシック" pitchFamily="34" charset="-128"/>
              </a:rPr>
              <a:t>Pharmacy prices tend to be $5–$10 dollars more than Plan B One-Step. Since it is prescription only, it is covered by some private and public insurance.  </a:t>
            </a:r>
          </a:p>
          <a:p>
            <a:r>
              <a:rPr lang="en-US" dirty="0" smtClean="0">
                <a:ea typeface="ＭＳ Ｐゴシック" pitchFamily="34" charset="-128"/>
              </a:rPr>
              <a:t>Rx required for all ages</a:t>
            </a:r>
          </a:p>
          <a:p>
            <a:r>
              <a:rPr lang="en-US" dirty="0" smtClean="0">
                <a:ea typeface="ＭＳ Ｐゴシック" pitchFamily="34" charset="-128"/>
              </a:rPr>
              <a:t>May be ordered from online prescription service - </a:t>
            </a:r>
            <a:r>
              <a:rPr lang="en-US" dirty="0" smtClean="0">
                <a:ea typeface="ＭＳ Ｐゴシック" pitchFamily="34" charset="-128"/>
                <a:hlinkClick r:id="rId3"/>
              </a:rPr>
              <a:t>https://www.ella-kwikmed.com/</a:t>
            </a:r>
            <a:endParaRPr lang="en-US" dirty="0" smtClean="0">
              <a:ea typeface="ＭＳ Ｐゴシック" pitchFamily="34" charset="-128"/>
            </a:endParaRPr>
          </a:p>
          <a:p>
            <a:pPr marL="757238" lvl="1" indent="-290513"/>
            <a:r>
              <a:rPr lang="en-US" sz="2900" dirty="0" smtClean="0">
                <a:ea typeface="ＭＳ Ｐゴシック" pitchFamily="34" charset="-128"/>
              </a:rPr>
              <a:t>Pill mailed the next day</a:t>
            </a:r>
          </a:p>
          <a:p>
            <a:r>
              <a:rPr lang="en-US" dirty="0" smtClean="0">
                <a:ea typeface="ＭＳ Ｐゴシック" pitchFamily="34" charset="-128"/>
              </a:rPr>
              <a:t>Unlike </a:t>
            </a:r>
            <a:r>
              <a:rPr lang="en-US" dirty="0" err="1" smtClean="0">
                <a:ea typeface="ＭＳ Ｐゴシック" pitchFamily="34" charset="-128"/>
              </a:rPr>
              <a:t>levonorgestrel</a:t>
            </a:r>
            <a:r>
              <a:rPr lang="en-US" dirty="0" smtClean="0">
                <a:ea typeface="ＭＳ Ｐゴシック" pitchFamily="34" charset="-128"/>
              </a:rPr>
              <a:t>, </a:t>
            </a:r>
            <a:r>
              <a:rPr lang="en-US" dirty="0" err="1" smtClean="0">
                <a:ea typeface="ＭＳ Ｐゴシック" pitchFamily="34" charset="-128"/>
              </a:rPr>
              <a:t>ulipristal</a:t>
            </a:r>
            <a:r>
              <a:rPr lang="en-US" dirty="0" smtClean="0">
                <a:ea typeface="ＭＳ Ｐゴシック" pitchFamily="34" charset="-128"/>
              </a:rPr>
              <a:t> effectiveness does not decline with delay in treatment </a:t>
            </a:r>
          </a:p>
        </p:txBody>
      </p:sp>
      <p:sp>
        <p:nvSpPr>
          <p:cNvPr id="75780" name="Slide Number Placeholder 3"/>
          <p:cNvSpPr>
            <a:spLocks noGrp="1"/>
          </p:cNvSpPr>
          <p:nvPr>
            <p:ph type="sldNum" sz="quarter" idx="5"/>
          </p:nvPr>
        </p:nvSpPr>
        <p:spPr>
          <a:noFill/>
        </p:spPr>
        <p:txBody>
          <a:bodyPr/>
          <a:lstStyle/>
          <a:p>
            <a:fld id="{FA9D9C64-826B-4EA3-95FD-FFDDBA0D6A5A}" type="slidenum">
              <a:rPr lang="en-US" smtClean="0"/>
              <a:pPr/>
              <a:t>17</a:t>
            </a:fld>
            <a:endParaRPr lang="en-US" dirty="0" smtClean="0"/>
          </a:p>
        </p:txBody>
      </p:sp>
    </p:spTree>
    <p:extLst>
      <p:ext uri="{BB962C8B-B14F-4D97-AF65-F5344CB8AC3E}">
        <p14:creationId xmlns:p14="http://schemas.microsoft.com/office/powerpoint/2010/main" val="3026240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50E87650-6897-426E-A0F0-9A784FB6CEF7}" type="slidenum">
              <a:rPr lang="en-US">
                <a:solidFill>
                  <a:srgbClr val="000000"/>
                </a:solidFill>
              </a:rPr>
              <a:pPr/>
              <a:t>18</a:t>
            </a:fld>
            <a:endParaRPr lang="en-US" dirty="0">
              <a:solidFill>
                <a:srgbClr val="000000"/>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r>
              <a:rPr lang="en-US" dirty="0" smtClean="0"/>
              <a:t>Source: The CDC’s 2013 update</a:t>
            </a:r>
            <a:r>
              <a:rPr lang="en-US" baseline="0" dirty="0" smtClean="0"/>
              <a:t> for Selected Practice Recommendations for Contraceptive Use, http://www.cdc.gov/mmwr/preview/mmwrhtml/rr6205a1.htm</a:t>
            </a:r>
          </a:p>
          <a:p>
            <a:endParaRPr lang="en-US" dirty="0" smtClean="0"/>
          </a:p>
          <a:p>
            <a:r>
              <a:rPr lang="en-US" dirty="0" smtClean="0"/>
              <a:t>Note: COCs, patch, and ring are not effective until </a:t>
            </a:r>
            <a:r>
              <a:rPr lang="en-US" b="1" dirty="0" smtClean="0"/>
              <a:t>seven days after initiation </a:t>
            </a:r>
            <a:r>
              <a:rPr lang="en-US" b="0" dirty="0" smtClean="0"/>
              <a:t>(abstain</a:t>
            </a:r>
            <a:r>
              <a:rPr lang="en-US" b="0" baseline="0" dirty="0" smtClean="0"/>
              <a:t> from intercourse or use back-up protection for the first 7 days for </a:t>
            </a:r>
            <a:r>
              <a:rPr lang="en-US" b="0" u="sng" baseline="0" dirty="0" smtClean="0"/>
              <a:t>ALL</a:t>
            </a:r>
            <a:r>
              <a:rPr lang="en-US" b="0" baseline="0" dirty="0" smtClean="0"/>
              <a:t> methods)</a:t>
            </a:r>
            <a:r>
              <a:rPr lang="en-US" dirty="0" smtClean="0"/>
              <a:t>. </a:t>
            </a:r>
          </a:p>
          <a:p>
            <a:endParaRPr lang="en-US" dirty="0" smtClean="0"/>
          </a:p>
          <a:p>
            <a:r>
              <a:rPr lang="en-US" dirty="0" smtClean="0"/>
              <a:t>**</a:t>
            </a:r>
            <a:r>
              <a:rPr lang="en-US" u="sng" dirty="0" smtClean="0"/>
              <a:t>Note</a:t>
            </a:r>
            <a:r>
              <a:rPr lang="en-US" dirty="0" smtClean="0"/>
              <a:t>: </a:t>
            </a:r>
            <a:r>
              <a:rPr lang="en-US" i="1" dirty="0" err="1" smtClean="0"/>
              <a:t>ella</a:t>
            </a:r>
            <a:r>
              <a:rPr lang="en-US" i="1" dirty="0" smtClean="0"/>
              <a:t> is an </a:t>
            </a:r>
            <a:r>
              <a:rPr lang="en-US" i="1" dirty="0" err="1" smtClean="0"/>
              <a:t>antiprogestin</a:t>
            </a:r>
            <a:r>
              <a:rPr lang="en-US" dirty="0" smtClean="0"/>
              <a:t>. When starting hormonal</a:t>
            </a:r>
            <a:r>
              <a:rPr lang="en-US" baseline="0" dirty="0" smtClean="0"/>
              <a:t> contraception immediately after using ella, it is not known whether the instructions above for abstaining or using back-up contraception are conservative enough. It is recommended to abstain or use condoms for </a:t>
            </a:r>
            <a:r>
              <a:rPr lang="en-US" b="1" baseline="0" dirty="0" smtClean="0"/>
              <a:t>2 weeks</a:t>
            </a:r>
            <a:r>
              <a:rPr lang="en-US" baseline="0" dirty="0" smtClean="0"/>
              <a:t>.</a:t>
            </a:r>
          </a:p>
          <a:p>
            <a:endParaRPr lang="en-US" baseline="0" dirty="0" smtClean="0"/>
          </a:p>
          <a:p>
            <a:r>
              <a:rPr lang="en-US" baseline="0" dirty="0" smtClean="0"/>
              <a:t>**If starting hormonal methods immediately after EC treatment, a pregnancy test should be administered </a:t>
            </a:r>
            <a:r>
              <a:rPr lang="en-US" b="1" baseline="0" dirty="0" smtClean="0"/>
              <a:t>3 weeks </a:t>
            </a:r>
            <a:r>
              <a:rPr lang="en-US" baseline="0" dirty="0" smtClean="0"/>
              <a:t>later to rule out pregnancy that may have resulted from failed EC.</a:t>
            </a:r>
            <a:endParaRPr lang="en-US" dirty="0" smtClean="0"/>
          </a:p>
          <a:p>
            <a:endParaRPr lang="en-US" dirty="0" smtClean="0"/>
          </a:p>
          <a:p>
            <a:r>
              <a:rPr lang="en-US" dirty="0" smtClean="0"/>
              <a:t>Source:  </a:t>
            </a:r>
          </a:p>
          <a:p>
            <a:r>
              <a:rPr lang="en-US" dirty="0" smtClean="0"/>
              <a:t>Hatcher RA, Trussell J, Nelson AL, Cates Jr.</a:t>
            </a:r>
            <a:r>
              <a:rPr lang="en-US" baseline="0" dirty="0" smtClean="0"/>
              <a:t> </a:t>
            </a:r>
            <a:r>
              <a:rPr lang="en-US" dirty="0" smtClean="0"/>
              <a:t>W, Kowal D, Policar MS. Contraceptive</a:t>
            </a:r>
            <a:r>
              <a:rPr lang="en-US" baseline="0" dirty="0" smtClean="0"/>
              <a:t> Technology: Twentieth Revised Edition. “Emergency Contaception.” </a:t>
            </a:r>
            <a:r>
              <a:rPr lang="en-US" baseline="0" dirty="0" err="1" smtClean="0"/>
              <a:t>Trussell</a:t>
            </a:r>
            <a:r>
              <a:rPr lang="en-US" baseline="0" dirty="0" smtClean="0"/>
              <a:t> J, Schwarz, EB. Chapter 6, p.134.</a:t>
            </a:r>
            <a:endParaRPr lang="en-US" dirty="0" smtClean="0"/>
          </a:p>
        </p:txBody>
      </p:sp>
    </p:spTree>
    <p:extLst>
      <p:ext uri="{BB962C8B-B14F-4D97-AF65-F5344CB8AC3E}">
        <p14:creationId xmlns:p14="http://schemas.microsoft.com/office/powerpoint/2010/main" val="79055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50E87650-6897-426E-A0F0-9A784FB6CEF7}" type="slidenum">
              <a:rPr lang="en-US">
                <a:solidFill>
                  <a:srgbClr val="000000"/>
                </a:solidFill>
              </a:rPr>
              <a:pPr/>
              <a:t>19</a:t>
            </a:fld>
            <a:endParaRPr lang="en-US" dirty="0">
              <a:solidFill>
                <a:srgbClr val="000000"/>
              </a:solidFill>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r>
              <a:rPr lang="en-US" dirty="0" smtClean="0"/>
              <a:t>Source: The CDC’s 2013 update</a:t>
            </a:r>
            <a:r>
              <a:rPr lang="en-US" baseline="0" dirty="0" smtClean="0"/>
              <a:t> for Selected Practice Recommendations for Contraceptive Use, http://www.cdc.gov/mmwr/preview/mmwrhtml/rr6205a1.htm</a:t>
            </a:r>
          </a:p>
          <a:p>
            <a:endParaRPr lang="en-US" dirty="0" smtClean="0"/>
          </a:p>
          <a:p>
            <a:r>
              <a:rPr lang="en-US" dirty="0" smtClean="0"/>
              <a:t>Note: COCs, patch, and ring are not effective until </a:t>
            </a:r>
            <a:r>
              <a:rPr lang="en-US" b="1" dirty="0" smtClean="0"/>
              <a:t>seven days after initiation </a:t>
            </a:r>
            <a:r>
              <a:rPr lang="en-US" b="0" dirty="0" smtClean="0"/>
              <a:t>(abstain</a:t>
            </a:r>
            <a:r>
              <a:rPr lang="en-US" b="0" baseline="0" dirty="0" smtClean="0"/>
              <a:t> from intercourse or use back-up protection for the first 7 days for </a:t>
            </a:r>
            <a:r>
              <a:rPr lang="en-US" b="0" u="sng" baseline="0" dirty="0" smtClean="0"/>
              <a:t>ALL</a:t>
            </a:r>
            <a:r>
              <a:rPr lang="en-US" b="0" baseline="0" dirty="0" smtClean="0"/>
              <a:t> methods)</a:t>
            </a:r>
            <a:r>
              <a:rPr lang="en-US" dirty="0" smtClean="0"/>
              <a:t>. </a:t>
            </a:r>
          </a:p>
          <a:p>
            <a:endParaRPr lang="en-US" dirty="0" smtClean="0"/>
          </a:p>
          <a:p>
            <a:r>
              <a:rPr lang="en-US" dirty="0" smtClean="0"/>
              <a:t>**</a:t>
            </a:r>
            <a:r>
              <a:rPr lang="en-US" u="sng" dirty="0" smtClean="0"/>
              <a:t>Note</a:t>
            </a:r>
            <a:r>
              <a:rPr lang="en-US" dirty="0" smtClean="0"/>
              <a:t>: </a:t>
            </a:r>
            <a:r>
              <a:rPr lang="en-US" i="1" dirty="0" err="1" smtClean="0"/>
              <a:t>ella</a:t>
            </a:r>
            <a:r>
              <a:rPr lang="en-US" i="1" dirty="0" smtClean="0"/>
              <a:t> is an </a:t>
            </a:r>
            <a:r>
              <a:rPr lang="en-US" i="1" dirty="0" err="1" smtClean="0"/>
              <a:t>antiprogestin</a:t>
            </a:r>
            <a:r>
              <a:rPr lang="en-US" dirty="0" smtClean="0"/>
              <a:t>. When starting hormonal</a:t>
            </a:r>
            <a:r>
              <a:rPr lang="en-US" baseline="0" dirty="0" smtClean="0"/>
              <a:t> contraception immediately after using ella, it is not known whether the instructions above for abstaining or using back-up contraception are conservative enough. It is recommended to abstain or use condoms for </a:t>
            </a:r>
            <a:r>
              <a:rPr lang="en-US" b="1" baseline="0" dirty="0" smtClean="0"/>
              <a:t>2 weeks</a:t>
            </a:r>
            <a:r>
              <a:rPr lang="en-US" baseline="0" dirty="0" smtClean="0"/>
              <a:t>.</a:t>
            </a:r>
          </a:p>
          <a:p>
            <a:endParaRPr lang="en-US" baseline="0" dirty="0" smtClean="0"/>
          </a:p>
          <a:p>
            <a:r>
              <a:rPr lang="en-US" baseline="0" dirty="0" smtClean="0"/>
              <a:t>**If starting hormonal methods immediately after EC treatment, a pregnancy test should be administered </a:t>
            </a:r>
            <a:r>
              <a:rPr lang="en-US" b="1" baseline="0" dirty="0" smtClean="0"/>
              <a:t>3 weeks </a:t>
            </a:r>
            <a:r>
              <a:rPr lang="en-US" baseline="0" dirty="0" smtClean="0"/>
              <a:t>later to rule out pregnancy that may have resulted from failed EC.</a:t>
            </a:r>
            <a:endParaRPr lang="en-US" dirty="0" smtClean="0"/>
          </a:p>
          <a:p>
            <a:endParaRPr lang="en-US" dirty="0" smtClean="0"/>
          </a:p>
          <a:p>
            <a:r>
              <a:rPr lang="en-US" dirty="0" smtClean="0"/>
              <a:t>Source:  </a:t>
            </a:r>
          </a:p>
          <a:p>
            <a:r>
              <a:rPr lang="en-US" dirty="0" smtClean="0"/>
              <a:t>Hatcher RA, Trussell J, Nelson AL, Cates Jr.</a:t>
            </a:r>
            <a:r>
              <a:rPr lang="en-US" baseline="0" dirty="0" smtClean="0"/>
              <a:t> </a:t>
            </a:r>
            <a:r>
              <a:rPr lang="en-US" dirty="0" smtClean="0"/>
              <a:t>W, Kowal D, Policar MS. Contraceptive</a:t>
            </a:r>
            <a:r>
              <a:rPr lang="en-US" baseline="0" dirty="0" smtClean="0"/>
              <a:t> Technology: Twentieth Revised Edition. “Emergency Contaception.” </a:t>
            </a:r>
            <a:r>
              <a:rPr lang="en-US" baseline="0" dirty="0" err="1" smtClean="0"/>
              <a:t>Trussell</a:t>
            </a:r>
            <a:r>
              <a:rPr lang="en-US" baseline="0" dirty="0" smtClean="0"/>
              <a:t> J, Schwarz, EB. Chapter 6, p.134.</a:t>
            </a:r>
            <a:endParaRPr lang="en-US" dirty="0" smtClean="0"/>
          </a:p>
        </p:txBody>
      </p:sp>
    </p:spTree>
    <p:extLst>
      <p:ext uri="{BB962C8B-B14F-4D97-AF65-F5344CB8AC3E}">
        <p14:creationId xmlns:p14="http://schemas.microsoft.com/office/powerpoint/2010/main" val="2249604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Futura Lt BT"/>
              </a:rPr>
              <a:t>Not necessary if she has no STI symptoms.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Futura Lt BT"/>
            </a:endParaRPr>
          </a:p>
          <a:p>
            <a:pPr eaLnBrk="1" hangingPunct="1">
              <a:buFontTx/>
              <a:buChar char="•"/>
            </a:pPr>
            <a:r>
              <a:rPr lang="en-US" altLang="en-US" dirty="0" smtClean="0"/>
              <a:t> A pelvic exam may be a deterrent for many young women considering initiating hormonal contraception; therefore, it may be deferred if the patient is healthy, not pregnant, and has no contraindications to taking the pills. </a:t>
            </a:r>
          </a:p>
          <a:p>
            <a:pPr eaLnBrk="1" hangingPunct="1">
              <a:buFontTx/>
              <a:buChar char="•"/>
            </a:pPr>
            <a:endParaRPr lang="en-US" altLang="en-US" dirty="0" smtClean="0"/>
          </a:p>
          <a:p>
            <a:pPr eaLnBrk="1" hangingPunct="1">
              <a:buFontTx/>
              <a:buChar char="•"/>
            </a:pPr>
            <a:r>
              <a:rPr lang="en-US" altLang="en-US" dirty="0" smtClean="0"/>
              <a:t> Because hormonal contraceptives do not accelerate cervical neoplasia or interfere with cervical cytology, young women who have not had a recent Pap smear can begin using hormonal contraceptives before the test is performed.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latin typeface="Futura Lt BT"/>
            </a:endParaRPr>
          </a:p>
          <a:p>
            <a:pPr eaLnBrk="1" hangingPunct="1"/>
            <a:endParaRPr lang="en-US" altLang="en-US" dirty="0"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22B5F5-2560-4C42-A978-9FCD36C97779}" type="slidenum">
              <a:rPr lang="en-US" altLang="en-US">
                <a:solidFill>
                  <a:srgbClr val="000000"/>
                </a:solidFill>
                <a:latin typeface="Adobe Garamond Pro" panose="02020502060506020403" pitchFamily="18" charset="0"/>
              </a:rPr>
              <a:pPr eaLnBrk="1" hangingPunct="1"/>
              <a:t>20</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316466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767051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eaLnBrk="1" hangingPunct="1"/>
            <a:r>
              <a:rPr lang="en-US" altLang="en-US" dirty="0" smtClean="0"/>
              <a:t>Sources:</a:t>
            </a:r>
          </a:p>
          <a:p>
            <a:pPr marL="685800" marR="0" lvl="1" indent="-228600" algn="l" defTabSz="914400" rtl="0" eaLnBrk="1" fontAlgn="base" latinLnBrk="0" hangingPunct="1">
              <a:lnSpc>
                <a:spcPct val="100000"/>
              </a:lnSpc>
              <a:spcBef>
                <a:spcPct val="30000"/>
              </a:spcBef>
              <a:spcAft>
                <a:spcPct val="0"/>
              </a:spcAft>
              <a:buClrTx/>
              <a:buSzTx/>
              <a:buFontTx/>
              <a:buAutoNum type="arabicParenR"/>
              <a:tabLst/>
              <a:defRPr/>
            </a:pPr>
            <a:r>
              <a:rPr lang="en-US" altLang="en-US" dirty="0" smtClean="0"/>
              <a:t>http://www.acog.org/Resources-And-Publications/Practice-Bulletins/Committee-on-Practice-Bulletins-Gynecology/Screening-for-Cervical-Cancer</a:t>
            </a:r>
          </a:p>
          <a:p>
            <a:pPr marL="685800" lvl="1" indent="-228600" eaLnBrk="1" hangingPunct="1">
              <a:buAutoNum type="arabicParenR"/>
            </a:pPr>
            <a:r>
              <a:rPr lang="en-US" altLang="en-US" dirty="0" smtClean="0"/>
              <a:t>http://www.uspreventiveservicestaskforce.org/uspstf/uspscerv.htm</a:t>
            </a:r>
          </a:p>
          <a:p>
            <a:pPr marL="685800" lvl="1" indent="-228600" eaLnBrk="1" hangingPunct="1">
              <a:buAutoNum type="arabicParenR"/>
            </a:pPr>
            <a:r>
              <a:rPr lang="en-US" altLang="en-US" dirty="0" smtClean="0"/>
              <a:t>http://www.cancer.org/cancer/news/news/new-screening-guidelines-for-cervical-cancer</a:t>
            </a:r>
          </a:p>
        </p:txBody>
      </p:sp>
    </p:spTree>
    <p:extLst>
      <p:ext uri="{BB962C8B-B14F-4D97-AF65-F5344CB8AC3E}">
        <p14:creationId xmlns:p14="http://schemas.microsoft.com/office/powerpoint/2010/main" val="734083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buFontTx/>
              <a:buChar char="•"/>
            </a:pPr>
            <a:r>
              <a:rPr lang="en-US" altLang="en-US" dirty="0" smtClean="0"/>
              <a:t> Many factors affect the likelihood that an adolescent will use contraception at all: </a:t>
            </a:r>
          </a:p>
          <a:p>
            <a:pPr lvl="1">
              <a:lnSpc>
                <a:spcPct val="90000"/>
              </a:lnSpc>
              <a:buFontTx/>
              <a:buChar char="•"/>
            </a:pPr>
            <a:r>
              <a:rPr lang="en-US" altLang="en-US" dirty="0" smtClean="0"/>
              <a:t> Knowledge of different contraceptive methods, including awareness of mechanism of action and proper use, may positively affect correct use. Knowledge of benefits relative to risks also helps encourage use.</a:t>
            </a:r>
          </a:p>
          <a:p>
            <a:pPr lvl="1">
              <a:lnSpc>
                <a:spcPct val="90000"/>
              </a:lnSpc>
              <a:buFontTx/>
              <a:buChar char="•"/>
            </a:pPr>
            <a:r>
              <a:rPr lang="en-US" altLang="en-US" dirty="0" smtClean="0"/>
              <a:t> Non-contraceptive benefits may motivate initiation and continuation of use, and side effects such as perceived weight gain and breakthrough bleeding can be leading factors in the discontinuation of the method.</a:t>
            </a:r>
          </a:p>
          <a:p>
            <a:pPr lvl="1">
              <a:lnSpc>
                <a:spcPct val="90000"/>
              </a:lnSpc>
              <a:buFontTx/>
              <a:buChar char="•"/>
            </a:pPr>
            <a:r>
              <a:rPr lang="en-US" altLang="en-US" dirty="0" smtClean="0"/>
              <a:t> Ambiguity or positive attitudes toward pregnancy of either or both partners can decrease contraceptive use.</a:t>
            </a:r>
          </a:p>
          <a:p>
            <a:pPr lvl="1">
              <a:lnSpc>
                <a:spcPct val="90000"/>
              </a:lnSpc>
              <a:buFontTx/>
              <a:buChar char="•"/>
            </a:pPr>
            <a:r>
              <a:rPr lang="en-US" altLang="en-US" dirty="0" smtClean="0"/>
              <a:t> Partner and parental support (or lack of) are also key factors affecting an adolescent</a:t>
            </a:r>
            <a:r>
              <a:rPr lang="ja-JP" altLang="en-US" dirty="0" smtClean="0"/>
              <a:t>’</a:t>
            </a:r>
            <a:r>
              <a:rPr lang="en-US" altLang="en-US" dirty="0" smtClean="0"/>
              <a:t>s willingness to use and stay on contraception. </a:t>
            </a:r>
          </a:p>
          <a:p>
            <a:pPr lvl="1">
              <a:lnSpc>
                <a:spcPct val="90000"/>
              </a:lnSpc>
              <a:buFontTx/>
              <a:buChar char="•"/>
            </a:pPr>
            <a:r>
              <a:rPr lang="en-US" altLang="en-US" dirty="0" smtClean="0"/>
              <a:t> Satisfaction with the health care provider and costs of the method and health care visit can positively or negatively affect an adolescent</a:t>
            </a:r>
            <a:r>
              <a:rPr lang="ja-JP" altLang="en-US" dirty="0" smtClean="0"/>
              <a:t>’</a:t>
            </a:r>
            <a:r>
              <a:rPr lang="en-US" altLang="en-US" dirty="0" smtClean="0"/>
              <a:t>s decision.</a:t>
            </a:r>
          </a:p>
          <a:p>
            <a:pPr lvl="1">
              <a:lnSpc>
                <a:spcPct val="90000"/>
              </a:lnSpc>
              <a:buFontTx/>
              <a:buChar char="•"/>
            </a:pPr>
            <a:r>
              <a:rPr lang="en-US" altLang="en-US" dirty="0" smtClean="0"/>
              <a:t> Finally, an adolescent</a:t>
            </a:r>
            <a:r>
              <a:rPr lang="ja-JP" altLang="en-US" dirty="0" smtClean="0"/>
              <a:t>’</a:t>
            </a:r>
            <a:r>
              <a:rPr lang="en-US" altLang="en-US" dirty="0" smtClean="0"/>
              <a:t>s perceptions of whether his/or her care is confidential could impede him/her from seeking family planning services. </a:t>
            </a:r>
          </a:p>
          <a:p>
            <a:pPr>
              <a:lnSpc>
                <a:spcPct val="90000"/>
              </a:lnSpc>
              <a:buFontTx/>
              <a:buChar char="•"/>
            </a:pPr>
            <a:endParaRPr lang="en-US" altLang="en-US" dirty="0" smtClean="0"/>
          </a:p>
          <a:p>
            <a:pPr>
              <a:lnSpc>
                <a:spcPct val="90000"/>
              </a:lnSpc>
              <a:buFontTx/>
              <a:buChar char="•"/>
            </a:pPr>
            <a:r>
              <a:rPr lang="en-US" altLang="en-US" dirty="0" smtClean="0"/>
              <a:t> Additionally, there are many factors that will affect an adolescent</a:t>
            </a:r>
            <a:r>
              <a:rPr lang="ja-JP" altLang="en-US" dirty="0" smtClean="0"/>
              <a:t>’</a:t>
            </a:r>
            <a:r>
              <a:rPr lang="en-US" altLang="en-US" dirty="0" smtClean="0"/>
              <a:t>s choice of contraceptive method. For instance, if a teen is having regular intercourse it would be very beneficial for her to begin hormonal contraception. Birth control pills require daily adherence: does the teen think she will be able to remember to take the pill daily? If not, is there another method that may be more appropriate? If she is having sex with more than one partner at a time, it is essential that she and her partners use condoms during every sexual encounter. </a:t>
            </a:r>
          </a:p>
          <a:p>
            <a:pPr>
              <a:lnSpc>
                <a:spcPct val="90000"/>
              </a:lnSpc>
              <a:buFontTx/>
              <a:buChar char="•"/>
            </a:pPr>
            <a:r>
              <a:rPr lang="en-US" altLang="en-US" dirty="0" smtClean="0"/>
              <a:t> Health care providers and adolescents should discuss all of the contraceptive options and decide based on the patient</a:t>
            </a:r>
            <a:r>
              <a:rPr lang="ja-JP" altLang="en-US" dirty="0" smtClean="0"/>
              <a:t>’</a:t>
            </a:r>
            <a:r>
              <a:rPr lang="en-US" altLang="en-US" dirty="0" smtClean="0"/>
              <a:t>s individual situation and preferences which would be the best option. </a:t>
            </a:r>
          </a:p>
          <a:p>
            <a:pPr>
              <a:lnSpc>
                <a:spcPct val="90000"/>
              </a:lnSpc>
              <a:buFontTx/>
              <a:buChar char="•"/>
            </a:pPr>
            <a:r>
              <a:rPr lang="en-US" altLang="en-US" dirty="0" smtClean="0"/>
              <a:t> All factors can potentially affect the adolescent</a:t>
            </a:r>
            <a:r>
              <a:rPr lang="ja-JP" altLang="en-US" dirty="0" smtClean="0"/>
              <a:t>’</a:t>
            </a:r>
            <a:r>
              <a:rPr lang="en-US" altLang="en-US" dirty="0" smtClean="0"/>
              <a:t>s compliance with the method.</a:t>
            </a:r>
          </a:p>
          <a:p>
            <a:pPr>
              <a:lnSpc>
                <a:spcPct val="90000"/>
              </a:lnSpc>
              <a:buFontTx/>
              <a:buChar char="•"/>
            </a:pPr>
            <a:endParaRPr lang="en-US" altLang="en-US" dirty="0" smtClean="0"/>
          </a:p>
          <a:p>
            <a:pPr>
              <a:lnSpc>
                <a:spcPct val="90000"/>
              </a:lnSpc>
            </a:pPr>
            <a:endParaRPr lang="en-US" altLang="en-US" dirty="0" smtClean="0"/>
          </a:p>
          <a:p>
            <a:pPr>
              <a:lnSpc>
                <a:spcPct val="90000"/>
              </a:lnSpc>
              <a:buFontTx/>
              <a:buChar char="•"/>
            </a:pPr>
            <a:r>
              <a:rPr lang="en-US" altLang="en-US" dirty="0" smtClean="0"/>
              <a:t> Source: Moos M, et al. Counseling </a:t>
            </a: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A19284-0109-45B1-B5BF-64DD4E7798EF}" type="slidenum">
              <a:rPr lang="en-US" altLang="en-US">
                <a:solidFill>
                  <a:srgbClr val="000000"/>
                </a:solidFill>
                <a:latin typeface="Adobe Garamond Pro" panose="02020502060506020403" pitchFamily="18" charset="0"/>
              </a:rPr>
              <a:pPr eaLnBrk="1" hangingPunct="1"/>
              <a:t>22</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172315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Effectiveness rates are given with both perfect use (correct and consistent use of the method with every act of intercourse) and typical use (actual use, including occasional inconsistent or incorrect use). </a:t>
            </a:r>
          </a:p>
          <a:p>
            <a:r>
              <a:rPr lang="en-US" dirty="0" smtClean="0"/>
              <a:t>Except where otherwise noted, these rates are based on those reported in the 18th edition of Contraceptive Technology.</a:t>
            </a:r>
          </a:p>
          <a:p>
            <a:endParaRPr lang="en-US" dirty="0" smtClean="0"/>
          </a:p>
          <a:p>
            <a:endParaRPr lang="en-US" dirty="0" smtClean="0"/>
          </a:p>
          <a:p>
            <a:r>
              <a:rPr lang="en-US" dirty="0" smtClean="0"/>
              <a:t>---</a:t>
            </a:r>
          </a:p>
          <a:p>
            <a:r>
              <a:rPr lang="en-US" dirty="0" smtClean="0"/>
              <a:t>Original content for this slide submitted by Association of Reproductive Health Professionals in June 2008. Original funding received from the Association of Reproductive Health Professionals general operating funds. This slide is available at www.arhp.org/core.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23</a:t>
            </a:fld>
            <a:endParaRPr lang="en-US" altLang="en-US" dirty="0"/>
          </a:p>
        </p:txBody>
      </p:sp>
    </p:spTree>
    <p:extLst>
      <p:ext uri="{BB962C8B-B14F-4D97-AF65-F5344CB8AC3E}">
        <p14:creationId xmlns:p14="http://schemas.microsoft.com/office/powerpoint/2010/main" val="2474398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A655536C-E9D7-EC4B-9CE6-999DD09CDB04}" type="slidenum">
              <a:rPr lang="en-US"/>
              <a:pPr/>
              <a:t>25</a:t>
            </a:fld>
            <a:endParaRPr lang="en-US"/>
          </a:p>
        </p:txBody>
      </p:sp>
      <p:sp>
        <p:nvSpPr>
          <p:cNvPr id="901122"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9011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5A94B0A2-3F21-584C-9F33-9C6CFC239BCE}" type="slidenum">
              <a:rPr lang="en-US" sz="1200">
                <a:effectLst/>
                <a:latin typeface="Adobe Garamond Pro" panose="02020502060506020403" pitchFamily="18" charset="0"/>
              </a:rPr>
              <a:pPr algn="r">
                <a:buClrTx/>
                <a:buFontTx/>
                <a:buNone/>
              </a:pPr>
              <a:t>25</a:t>
            </a:fld>
            <a:endParaRPr lang="en-US" sz="1200" dirty="0">
              <a:effectLst/>
              <a:latin typeface="Adobe Garamond Pro" panose="02020502060506020403" pitchFamily="18" charset="0"/>
            </a:endParaRPr>
          </a:p>
        </p:txBody>
      </p:sp>
      <p:sp>
        <p:nvSpPr>
          <p:cNvPr id="90112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25"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pPr>
            <a:r>
              <a:rPr lang="en-US" u="none" dirty="0" smtClean="0"/>
              <a:t>9,256 </a:t>
            </a:r>
            <a:r>
              <a:rPr lang="en-US" u="none" dirty="0"/>
              <a:t>women from St </a:t>
            </a:r>
            <a:r>
              <a:rPr lang="en-US" u="none" dirty="0" smtClean="0"/>
              <a:t>Louis—over </a:t>
            </a:r>
            <a:r>
              <a:rPr lang="en-US" u="none" dirty="0"/>
              <a:t>4  years</a:t>
            </a:r>
          </a:p>
          <a:p>
            <a:pPr>
              <a:spcBef>
                <a:spcPct val="20000"/>
              </a:spcBef>
            </a:pPr>
            <a:endParaRPr lang="en-US" u="none" dirty="0"/>
          </a:p>
          <a:p>
            <a:pPr>
              <a:spcBef>
                <a:spcPct val="20000"/>
              </a:spcBef>
            </a:pPr>
            <a:r>
              <a:rPr lang="en-US" u="none" dirty="0"/>
              <a:t>Short acting methods (pill</a:t>
            </a:r>
            <a:r>
              <a:rPr lang="en-US" u="none" dirty="0" smtClean="0"/>
              <a:t>, patch, ring, DMPA)</a:t>
            </a:r>
            <a:endParaRPr lang="en-US" u="none" dirty="0"/>
          </a:p>
          <a:p>
            <a:pPr>
              <a:spcBef>
                <a:spcPct val="20000"/>
              </a:spcBef>
            </a:pPr>
            <a:r>
              <a:rPr lang="en-US" u="none" dirty="0"/>
              <a:t>Continuation rates were at 1 year (88% </a:t>
            </a:r>
            <a:r>
              <a:rPr lang="en-US" u="none" dirty="0" err="1" smtClean="0"/>
              <a:t>Mirena</a:t>
            </a:r>
            <a:r>
              <a:rPr lang="en-US" u="none" baseline="30000" dirty="0" smtClean="0"/>
              <a:t>®</a:t>
            </a:r>
            <a:r>
              <a:rPr lang="en-US" u="none" dirty="0" smtClean="0"/>
              <a:t>/</a:t>
            </a:r>
            <a:r>
              <a:rPr lang="en-US" u="none" dirty="0"/>
              <a:t>84</a:t>
            </a:r>
            <a:r>
              <a:rPr lang="en-US" u="none" dirty="0" smtClean="0"/>
              <a:t>% </a:t>
            </a:r>
            <a:r>
              <a:rPr lang="en-US" u="none" dirty="0" err="1" smtClean="0"/>
              <a:t>Paragard</a:t>
            </a:r>
            <a:r>
              <a:rPr lang="en-US" u="none" baseline="30000" dirty="0" smtClean="0"/>
              <a:t>®</a:t>
            </a:r>
            <a:r>
              <a:rPr lang="en-US" u="none" dirty="0" smtClean="0"/>
              <a:t>/</a:t>
            </a:r>
            <a:r>
              <a:rPr lang="en-US" u="none" dirty="0"/>
              <a:t>83% </a:t>
            </a:r>
            <a:r>
              <a:rPr lang="en-US" u="none" dirty="0" err="1" smtClean="0"/>
              <a:t>Implanon</a:t>
            </a:r>
            <a:r>
              <a:rPr lang="en-US" u="none" baseline="30000" dirty="0" smtClean="0"/>
              <a:t>®</a:t>
            </a:r>
            <a:r>
              <a:rPr lang="en-US" u="none" dirty="0" smtClean="0"/>
              <a:t>)</a:t>
            </a:r>
            <a:endParaRPr lang="en-US" u="none" dirty="0"/>
          </a:p>
          <a:p>
            <a:pPr>
              <a:spcBef>
                <a:spcPct val="20000"/>
              </a:spcBef>
            </a:pPr>
            <a:r>
              <a:rPr lang="en-US" u="none" dirty="0"/>
              <a:t>The Contraceptive Choice Project</a:t>
            </a:r>
          </a:p>
        </p:txBody>
      </p:sp>
    </p:spTree>
    <p:extLst>
      <p:ext uri="{BB962C8B-B14F-4D97-AF65-F5344CB8AC3E}">
        <p14:creationId xmlns:p14="http://schemas.microsoft.com/office/powerpoint/2010/main" val="888429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rPr>
              <a:t>Source:  </a:t>
            </a:r>
            <a:r>
              <a:rPr lang="nl-NL" sz="1000" dirty="0" smtClean="0">
                <a:latin typeface="Adobe Garamond Pro" panose="02020502060506020403" pitchFamily="18" charset="0"/>
                <a:cs typeface="Arial"/>
              </a:rPr>
              <a:t>MMWR / June 10, 2016 / Vol. 65 / No. 6</a:t>
            </a:r>
            <a:endParaRPr lang="en-US" sz="1000" dirty="0" smtClean="0">
              <a:latin typeface="Arial" panose="020B0604020202020204" pitchFamily="34" charset="0"/>
            </a:endParaRPr>
          </a:p>
          <a:p>
            <a:endParaRPr lang="en-US" sz="1000" dirty="0" smtClean="0">
              <a:latin typeface="Arial" panose="020B0604020202020204" pitchFamily="34" charset="0"/>
            </a:endParaRPr>
          </a:p>
          <a:p>
            <a:r>
              <a:rPr lang="en-US" sz="1000" dirty="0" smtClean="0">
                <a:latin typeface="Arial" panose="020B0604020202020204" pitchFamily="34" charset="0"/>
              </a:rPr>
              <a:t>Data for this slide are from the 2015 National Youth Risk Behavior Survey. This slide shows the percentage of high school students who used an IUD (e.g., Mirena or ParaGard) or implant (e.g., Implanon or </a:t>
            </a:r>
            <a:r>
              <a:rPr lang="en-US" sz="1000" dirty="0" err="1" smtClean="0">
                <a:latin typeface="Arial" panose="020B0604020202020204" pitchFamily="34" charset="0"/>
              </a:rPr>
              <a:t>Nexplanon</a:t>
            </a:r>
            <a:r>
              <a:rPr lang="en-US" sz="1000" dirty="0" smtClean="0">
                <a:latin typeface="Arial" panose="020B0604020202020204" pitchFamily="34" charset="0"/>
              </a:rPr>
              <a:t>)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3.3. The percentage for Male students is 2.2. The percentage for Female students is 4.5. The percentage for 9th grade students is 2.1. The percentage for 10th grade students is 2.8. The percentage for 11th grade students is 3.9. The percentage for 12th grade students is 3.8. The percentage for Black students is 2.1. The percentage for Hispanic students is 2.9. The percentage for White students is 3.9.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(Based on t-test analysis, p &lt; 0.05.)</a:t>
            </a:r>
          </a:p>
          <a:p>
            <a:pPr>
              <a:spcBef>
                <a:spcPct val="0"/>
              </a:spcBef>
            </a:pPr>
            <a:endParaRPr lang="en-US" sz="1000" baseline="0" dirty="0" smtClean="0">
              <a:latin typeface="Arial" pitchFamily="34" charset="0"/>
            </a:endParaRPr>
          </a:p>
          <a:p>
            <a:r>
              <a:rPr lang="en-US" sz="1200" dirty="0" smtClean="0">
                <a:solidFill>
                  <a:srgbClr val="FFCC00"/>
                </a:solidFill>
              </a:rPr>
              <a:t>*Before last sexual intercourse to prevent pregnancy among students who were currently sexually active</a:t>
            </a:r>
          </a:p>
          <a:p>
            <a:r>
              <a:rPr lang="en-US" sz="1000" b="1" baseline="50000" dirty="0" smtClean="0">
                <a:solidFill>
                  <a:srgbClr val="FFCC00"/>
                </a:solidFill>
              </a:rPr>
              <a:t>†</a:t>
            </a:r>
            <a:r>
              <a:rPr lang="en-US" sz="1200" dirty="0" smtClean="0">
                <a:solidFill>
                  <a:srgbClr val="FFCC00"/>
                </a:solidFill>
              </a:rPr>
              <a:t>F &gt; M (Based on t-test analysis, p &lt; 0.05.)</a:t>
            </a:r>
          </a:p>
          <a:p>
            <a:r>
              <a:rPr lang="en-US" sz="1200" dirty="0" smtClean="0">
                <a:solidFill>
                  <a:srgbClr val="FFCC00"/>
                </a:solidFill>
              </a:rPr>
              <a:t>All Hispanic students are included in the Hispanic category.  All other races are non-Hispanic.</a:t>
            </a:r>
          </a:p>
          <a:p>
            <a:r>
              <a:rPr lang="en-US" sz="1200" dirty="0" smtClean="0">
                <a:solidFill>
                  <a:srgbClr val="FFCC00"/>
                </a:solidFill>
              </a:rPr>
              <a:t>Note: This graph contains weighted results.</a:t>
            </a: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26</a:t>
            </a:fld>
            <a:endParaRPr lang="en-US"/>
          </a:p>
        </p:txBody>
      </p:sp>
    </p:spTree>
    <p:extLst>
      <p:ext uri="{BB962C8B-B14F-4D97-AF65-F5344CB8AC3E}">
        <p14:creationId xmlns:p14="http://schemas.microsoft.com/office/powerpoint/2010/main" val="3218682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9043E-3563-7B42-A382-09E18872A2DA}" type="slidenum">
              <a:rPr lang="en-US"/>
              <a:pPr/>
              <a:t>27</a:t>
            </a:fld>
            <a:endParaRPr lang="en-US"/>
          </a:p>
        </p:txBody>
      </p:sp>
      <p:sp>
        <p:nvSpPr>
          <p:cNvPr id="84994" name="Slide Image Placeholder 1"/>
          <p:cNvSpPr>
            <a:spLocks noGrp="1" noRot="1" noChangeAspect="1" noTextEdit="1"/>
          </p:cNvSpPr>
          <p:nvPr>
            <p:ph type="sldImg"/>
          </p:nvPr>
        </p:nvSpPr>
        <p:spPr>
          <a:xfrm>
            <a:off x="1143000" y="684213"/>
            <a:ext cx="4573588" cy="3430587"/>
          </a:xfrm>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20000"/>
          </a:bodyPr>
          <a:lstStyle/>
          <a:p>
            <a:pPr marL="228587" indent="-228587" eaLnBrk="1" hangingPunct="1">
              <a:lnSpc>
                <a:spcPct val="80000"/>
              </a:lnSpc>
              <a:buFontTx/>
              <a:buChar char="•"/>
              <a:defRPr/>
            </a:pPr>
            <a:r>
              <a:rPr lang="en-US" sz="400" dirty="0" smtClean="0">
                <a:ea typeface="ＭＳ Ｐゴシック" charset="-128"/>
              </a:rPr>
              <a:t>The LNG IUS (</a:t>
            </a:r>
            <a:r>
              <a:rPr lang="en-US" sz="400" dirty="0" err="1" smtClean="0">
                <a:ea typeface="ＭＳ Ｐゴシック" charset="-128"/>
              </a:rPr>
              <a:t>Mirena</a:t>
            </a:r>
            <a:r>
              <a:rPr lang="en-US" sz="400" dirty="0" smtClean="0">
                <a:ea typeface="ＭＳ Ｐゴシック" charset="-128"/>
              </a:rPr>
              <a:t>) became available in U.S. in 2001. It is a long-acting, progestin-only intrauterine contraceptive method.</a:t>
            </a:r>
          </a:p>
          <a:p>
            <a:pPr marL="228587" indent="-228587" eaLnBrk="1" hangingPunct="1">
              <a:lnSpc>
                <a:spcPct val="80000"/>
              </a:lnSpc>
              <a:buFontTx/>
              <a:buChar char="•"/>
              <a:defRPr/>
            </a:pPr>
            <a:r>
              <a:rPr lang="en-US" sz="400" dirty="0" smtClean="0">
                <a:ea typeface="ＭＳ Ｐゴシック" charset="-128"/>
              </a:rPr>
              <a:t>Provides highly effective contraceptive protection for five years.</a:t>
            </a:r>
          </a:p>
          <a:p>
            <a:pPr marL="228587" indent="-228587" eaLnBrk="1" hangingPunct="1">
              <a:lnSpc>
                <a:spcPct val="80000"/>
              </a:lnSpc>
              <a:buFontTx/>
              <a:buChar char="•"/>
              <a:defRPr/>
            </a:pPr>
            <a:r>
              <a:rPr lang="en-US" sz="400" dirty="0" smtClean="0">
                <a:ea typeface="ＭＳ Ｐゴシック" charset="-128"/>
              </a:rPr>
              <a:t>The </a:t>
            </a:r>
            <a:r>
              <a:rPr lang="en-US" sz="400" dirty="0" smtClean="0">
                <a:ea typeface="ＭＳ Ｐゴシック" charset="-128"/>
                <a:sym typeface="Symbol" pitchFamily="18" charset="2"/>
              </a:rPr>
              <a:t>T-shaped</a:t>
            </a:r>
            <a:r>
              <a:rPr lang="en-US" sz="400" dirty="0" smtClean="0">
                <a:ea typeface="ＭＳ Ｐゴシック" charset="-128"/>
              </a:rPr>
              <a:t> reservoir placed within the uterine cavity releases 20 </a:t>
            </a:r>
            <a:r>
              <a:rPr lang="en-US" sz="400" dirty="0" smtClean="0">
                <a:ea typeface="ＭＳ Ｐゴシック" charset="-128"/>
                <a:sym typeface="Symbol" pitchFamily="18" charset="2"/>
              </a:rPr>
              <a:t>g of </a:t>
            </a:r>
            <a:r>
              <a:rPr lang="en-US" sz="400" dirty="0" err="1" smtClean="0">
                <a:ea typeface="ＭＳ Ｐゴシック" charset="-128"/>
                <a:sym typeface="Symbol" pitchFamily="18" charset="2"/>
              </a:rPr>
              <a:t>levonorgestrel</a:t>
            </a:r>
            <a:r>
              <a:rPr lang="en-US" sz="400" dirty="0" smtClean="0">
                <a:ea typeface="ＭＳ Ｐゴシック" charset="-128"/>
                <a:sym typeface="Symbol" pitchFamily="18" charset="2"/>
              </a:rPr>
              <a:t> per day initially; rate decreases progressively to 10 g/day after 5 years.</a:t>
            </a:r>
          </a:p>
          <a:p>
            <a:pPr marL="228587" indent="-228587" eaLnBrk="1" hangingPunct="1">
              <a:lnSpc>
                <a:spcPct val="80000"/>
              </a:lnSpc>
              <a:buFontTx/>
              <a:buChar char="•"/>
              <a:defRPr/>
            </a:pPr>
            <a:r>
              <a:rPr lang="en-US" sz="400" dirty="0" smtClean="0">
                <a:ea typeface="ＭＳ Ｐゴシック" charset="-128"/>
                <a:sym typeface="Symbol" pitchFamily="18" charset="2"/>
              </a:rPr>
              <a:t>LNG IUS requires an office visit for insertion and an office visit for removal.</a:t>
            </a:r>
            <a:endParaRPr lang="en-US" sz="400" dirty="0" smtClean="0">
              <a:ea typeface="ＭＳ Ｐゴシック" charset="-128"/>
            </a:endParaRPr>
          </a:p>
          <a:p>
            <a:pPr marL="224325" indent="-224325">
              <a:lnSpc>
                <a:spcPct val="80000"/>
              </a:lnSpc>
              <a:buFontTx/>
              <a:buChar char="•"/>
              <a:defRPr/>
            </a:pPr>
            <a:r>
              <a:rPr lang="en-US" sz="400" dirty="0" smtClean="0">
                <a:ea typeface="ＭＳ Ｐゴシック" charset="-128"/>
              </a:rPr>
              <a:t>Mechanism of Action:</a:t>
            </a:r>
          </a:p>
          <a:p>
            <a:pPr marL="672976" lvl="1" indent="-224325">
              <a:lnSpc>
                <a:spcPct val="80000"/>
              </a:lnSpc>
              <a:buFontTx/>
              <a:buChar char="•"/>
              <a:defRPr/>
            </a:pPr>
            <a:r>
              <a:rPr lang="en-US" sz="400" dirty="0" smtClean="0">
                <a:ea typeface="ＭＳ Ｐゴシック" charset="-128"/>
              </a:rPr>
              <a:t>LNG IUS thickens the cervical mucus and inhibits sperm motility and function. </a:t>
            </a:r>
          </a:p>
          <a:p>
            <a:pPr marL="672976" lvl="1" indent="-224325">
              <a:lnSpc>
                <a:spcPct val="80000"/>
              </a:lnSpc>
              <a:buFontTx/>
              <a:buChar char="•"/>
              <a:defRPr/>
            </a:pPr>
            <a:r>
              <a:rPr lang="en-US" sz="400" dirty="0" smtClean="0">
                <a:ea typeface="ＭＳ Ｐゴシック" charset="-128"/>
              </a:rPr>
              <a:t>The endometrial atrophy that is a consequence of the high endometrial levels of LNG leads to a substantial decrease in menstrual flow and absence of bleeding in some women who use this form of intrauterine contraception.</a:t>
            </a:r>
          </a:p>
          <a:p>
            <a:pPr marL="672976" lvl="1" indent="-224325">
              <a:lnSpc>
                <a:spcPct val="80000"/>
              </a:lnSpc>
              <a:buFontTx/>
              <a:buChar char="•"/>
              <a:defRPr/>
            </a:pPr>
            <a:r>
              <a:rPr lang="en-US" sz="400" dirty="0" smtClean="0">
                <a:ea typeface="ＭＳ Ｐゴシック" charset="-128"/>
              </a:rPr>
              <a:t>It is important to some patients that the LNG IUD mechanisms of action are all before conception. It prevents fertilization rather than disrupts implantation (a common misconception).</a:t>
            </a:r>
          </a:p>
          <a:p>
            <a:pPr marL="672976" lvl="1" indent="-224325">
              <a:lnSpc>
                <a:spcPct val="80000"/>
              </a:lnSpc>
              <a:buFontTx/>
              <a:buChar char="•"/>
              <a:defRPr/>
            </a:pPr>
            <a:r>
              <a:rPr lang="en-US" sz="400" dirty="0" smtClean="0">
                <a:ea typeface="ＭＳ Ｐゴシック" charset="-128"/>
              </a:rPr>
              <a:t>The low ectopic pregnancy rate relative to pregnancy rate suggests that an anti-implantation effect is not the primary contraceptive mechanism of action of the device. </a:t>
            </a:r>
          </a:p>
          <a:p>
            <a:pPr marL="228587" indent="-228587" eaLnBrk="1" hangingPunct="1">
              <a:lnSpc>
                <a:spcPct val="80000"/>
              </a:lnSpc>
              <a:buFontTx/>
              <a:buChar char="•"/>
              <a:defRPr/>
            </a:pPr>
            <a:r>
              <a:rPr lang="en-US" sz="400" dirty="0" smtClean="0">
                <a:ea typeface="ＭＳ Ｐゴシック" charset="-128"/>
              </a:rPr>
              <a:t>Candidates:</a:t>
            </a:r>
          </a:p>
          <a:p>
            <a:pPr marL="685762" lvl="1" indent="-228587" eaLnBrk="1" hangingPunct="1">
              <a:lnSpc>
                <a:spcPct val="80000"/>
              </a:lnSpc>
              <a:buFontTx/>
              <a:buChar char="•"/>
              <a:defRPr/>
            </a:pPr>
            <a:r>
              <a:rPr lang="en-US" sz="400" dirty="0" smtClean="0">
                <a:ea typeface="ＭＳ Ｐゴシック" charset="-128"/>
              </a:rPr>
              <a:t>All women of reproductive age who are seeking a long-term, highly effective contraceptive.</a:t>
            </a:r>
          </a:p>
          <a:p>
            <a:pPr marL="685762" lvl="1" indent="-228587" eaLnBrk="1" hangingPunct="1">
              <a:lnSpc>
                <a:spcPct val="80000"/>
              </a:lnSpc>
              <a:buFontTx/>
              <a:buChar char="•"/>
              <a:defRPr/>
            </a:pPr>
            <a:r>
              <a:rPr lang="en-US" sz="400" dirty="0" smtClean="0">
                <a:ea typeface="ＭＳ Ｐゴシック" charset="-128"/>
              </a:rPr>
              <a:t>IUD is especially appropriate for:</a:t>
            </a:r>
          </a:p>
          <a:p>
            <a:pPr marL="1142937" lvl="2" indent="-228587" eaLnBrk="1" hangingPunct="1">
              <a:lnSpc>
                <a:spcPct val="80000"/>
              </a:lnSpc>
              <a:buFontTx/>
              <a:buChar char="•"/>
              <a:defRPr/>
            </a:pPr>
            <a:r>
              <a:rPr lang="en-US" sz="400" dirty="0" smtClean="0">
                <a:ea typeface="ＭＳ Ｐゴシック" charset="-128"/>
              </a:rPr>
              <a:t>Women who are looking for a convenient method.</a:t>
            </a:r>
          </a:p>
          <a:p>
            <a:pPr marL="1142937" lvl="2" indent="-228587" eaLnBrk="1" hangingPunct="1">
              <a:lnSpc>
                <a:spcPct val="80000"/>
              </a:lnSpc>
              <a:buFontTx/>
              <a:buChar char="•"/>
              <a:defRPr/>
            </a:pPr>
            <a:r>
              <a:rPr lang="en-US" sz="400" dirty="0" smtClean="0">
                <a:ea typeface="ＭＳ Ｐゴシック" charset="-128"/>
              </a:rPr>
              <a:t>Women with menstrual symptoms that may improve with LNG IUS. Similar to long-acting, progestin-only DMPA, use of the LNG IUS generally improves menorrhagia, dysmenorrhea, and anemia.</a:t>
            </a:r>
          </a:p>
          <a:p>
            <a:pPr marL="1142937" lvl="2" indent="-228587" eaLnBrk="1" hangingPunct="1">
              <a:lnSpc>
                <a:spcPct val="80000"/>
              </a:lnSpc>
              <a:buFontTx/>
              <a:buChar char="•"/>
              <a:defRPr/>
            </a:pPr>
            <a:r>
              <a:rPr lang="en-US" sz="400" dirty="0" smtClean="0">
                <a:ea typeface="ＭＳ Ｐゴシック" charset="-128"/>
              </a:rPr>
              <a:t>Lactating women.</a:t>
            </a:r>
          </a:p>
          <a:p>
            <a:pPr marL="176743" lvl="0" indent="-168244" eaLnBrk="1" hangingPunct="1">
              <a:lnSpc>
                <a:spcPct val="80000"/>
              </a:lnSpc>
              <a:buFont typeface="Arial" panose="020B0604020202020204" pitchFamily="34" charset="0"/>
              <a:buChar char="•"/>
              <a:defRPr/>
            </a:pPr>
            <a:r>
              <a:rPr lang="en-US" sz="400" dirty="0" smtClean="0">
                <a:ea typeface="ＭＳ Ｐゴシック" charset="-128"/>
              </a:rPr>
              <a:t>Advantages:</a:t>
            </a:r>
          </a:p>
          <a:p>
            <a:pPr marL="672976" lvl="1" indent="-224325">
              <a:lnSpc>
                <a:spcPct val="80000"/>
              </a:lnSpc>
              <a:buFontTx/>
              <a:buChar char="•"/>
              <a:defRPr/>
            </a:pPr>
            <a:r>
              <a:rPr lang="en-US" sz="400" dirty="0" smtClean="0">
                <a:ea typeface="ＭＳ Ｐゴシック" charset="-128"/>
              </a:rPr>
              <a:t>Use of the LNG IUS may reduce menstrual symptoms in women with uterine fibroids or </a:t>
            </a:r>
            <a:r>
              <a:rPr lang="en-US" sz="400" dirty="0" err="1" smtClean="0">
                <a:ea typeface="ＭＳ Ｐゴシック" charset="-128"/>
              </a:rPr>
              <a:t>adenomyosis</a:t>
            </a:r>
            <a:r>
              <a:rPr lang="en-US" sz="400" dirty="0" smtClean="0">
                <a:ea typeface="ＭＳ Ｐゴシック" charset="-128"/>
              </a:rPr>
              <a:t>, thereby reducing the need for hysterectomy.</a:t>
            </a:r>
          </a:p>
          <a:p>
            <a:pPr marL="672976" lvl="1" indent="-224325">
              <a:lnSpc>
                <a:spcPct val="80000"/>
              </a:lnSpc>
              <a:buFontTx/>
              <a:buChar char="•"/>
              <a:defRPr/>
            </a:pPr>
            <a:r>
              <a:rPr lang="en-US" sz="400" dirty="0" smtClean="0">
                <a:ea typeface="ＭＳ Ｐゴシック" charset="-128"/>
              </a:rPr>
              <a:t>Data from the United Kingdom also suggest that use of the LNG IUS may reduce the occurrence of benign endometrial polyps in patients who have breast cancer and are taking </a:t>
            </a:r>
            <a:r>
              <a:rPr lang="en-US" sz="400" dirty="0" err="1" smtClean="0">
                <a:ea typeface="ＭＳ Ｐゴシック" charset="-128"/>
              </a:rPr>
              <a:t>tamoxifen</a:t>
            </a:r>
            <a:r>
              <a:rPr lang="en-US" sz="400" dirty="0" smtClean="0">
                <a:ea typeface="ＭＳ Ｐゴシック" charset="-128"/>
              </a:rPr>
              <a:t>. </a:t>
            </a:r>
          </a:p>
          <a:p>
            <a:pPr marL="672976" lvl="1" indent="-224325">
              <a:lnSpc>
                <a:spcPct val="80000"/>
              </a:lnSpc>
              <a:buFontTx/>
              <a:buChar char="•"/>
              <a:defRPr/>
            </a:pPr>
            <a:r>
              <a:rPr lang="en-US" sz="400" dirty="0" smtClean="0">
                <a:ea typeface="ＭＳ Ｐゴシック" charset="-128"/>
              </a:rPr>
              <a:t>Can be used by lactating women.</a:t>
            </a:r>
          </a:p>
          <a:p>
            <a:pPr marL="224325" indent="-224325">
              <a:lnSpc>
                <a:spcPct val="80000"/>
              </a:lnSpc>
              <a:buFontTx/>
              <a:buChar char="•"/>
              <a:defRPr/>
            </a:pPr>
            <a:r>
              <a:rPr lang="en-US" sz="400" dirty="0" smtClean="0">
                <a:ea typeface="ＭＳ Ｐゴシック" charset="-128"/>
              </a:rPr>
              <a:t>Contraindications (WHO MEC):</a:t>
            </a:r>
          </a:p>
          <a:p>
            <a:pPr marL="672976" lvl="1" indent="-224325">
              <a:lnSpc>
                <a:spcPct val="80000"/>
              </a:lnSpc>
              <a:buFontTx/>
              <a:buChar char="•"/>
              <a:defRPr/>
            </a:pPr>
            <a:r>
              <a:rPr lang="en-US" sz="400" dirty="0" smtClean="0">
                <a:ea typeface="ＭＳ Ｐゴシック" charset="-128"/>
              </a:rPr>
              <a:t>Puerperal sepsis</a:t>
            </a:r>
          </a:p>
          <a:p>
            <a:pPr marL="672976" lvl="1" indent="-224325">
              <a:lnSpc>
                <a:spcPct val="80000"/>
              </a:lnSpc>
              <a:buFontTx/>
              <a:buChar char="•"/>
              <a:defRPr/>
            </a:pPr>
            <a:r>
              <a:rPr lang="en-US" sz="400" dirty="0" smtClean="0">
                <a:ea typeface="ＭＳ Ｐゴシック" charset="-128"/>
              </a:rPr>
              <a:t>Immediate post-septic abortion</a:t>
            </a:r>
          </a:p>
          <a:p>
            <a:pPr marL="672976" lvl="1" indent="-224325">
              <a:lnSpc>
                <a:spcPct val="80000"/>
              </a:lnSpc>
              <a:buFontTx/>
              <a:buChar char="•"/>
              <a:defRPr/>
            </a:pPr>
            <a:r>
              <a:rPr lang="en-US" sz="400" dirty="0" smtClean="0">
                <a:ea typeface="ＭＳ Ｐゴシック" charset="-128"/>
              </a:rPr>
              <a:t>Unexplained vaginal bleeding before evaluation</a:t>
            </a:r>
          </a:p>
          <a:p>
            <a:pPr marL="672976" lvl="1" indent="-224325">
              <a:lnSpc>
                <a:spcPct val="80000"/>
              </a:lnSpc>
              <a:buFontTx/>
              <a:buChar char="•"/>
              <a:defRPr/>
            </a:pPr>
            <a:r>
              <a:rPr lang="en-US" sz="400" dirty="0" smtClean="0">
                <a:ea typeface="ＭＳ Ｐゴシック" charset="-128"/>
              </a:rPr>
              <a:t>Malignant gestational trophoblastic disease</a:t>
            </a:r>
          </a:p>
          <a:p>
            <a:pPr marL="672976" lvl="1" indent="-224325">
              <a:lnSpc>
                <a:spcPct val="80000"/>
              </a:lnSpc>
              <a:buFontTx/>
              <a:buChar char="•"/>
              <a:defRPr/>
            </a:pPr>
            <a:r>
              <a:rPr lang="en-US" sz="400" dirty="0" smtClean="0">
                <a:ea typeface="ＭＳ Ｐゴシック" charset="-128"/>
              </a:rPr>
              <a:t>Cervical cancer awaiting treatment </a:t>
            </a:r>
          </a:p>
          <a:p>
            <a:pPr marL="672976" lvl="1" indent="-224325">
              <a:lnSpc>
                <a:spcPct val="80000"/>
              </a:lnSpc>
              <a:buFontTx/>
              <a:buChar char="•"/>
              <a:defRPr/>
            </a:pPr>
            <a:r>
              <a:rPr lang="en-US" sz="400" dirty="0" smtClean="0">
                <a:ea typeface="ＭＳ Ｐゴシック" charset="-128"/>
              </a:rPr>
              <a:t>Current breast cancer</a:t>
            </a:r>
          </a:p>
          <a:p>
            <a:pPr marL="672976" lvl="1" indent="-224325">
              <a:lnSpc>
                <a:spcPct val="80000"/>
              </a:lnSpc>
              <a:buFontTx/>
              <a:buChar char="•"/>
              <a:defRPr/>
            </a:pPr>
            <a:r>
              <a:rPr lang="en-US" sz="400" dirty="0" smtClean="0">
                <a:ea typeface="ＭＳ Ｐゴシック" charset="-128"/>
              </a:rPr>
              <a:t>Endometrial cancer</a:t>
            </a:r>
          </a:p>
          <a:p>
            <a:pPr marL="672976" lvl="1" indent="-224325">
              <a:lnSpc>
                <a:spcPct val="80000"/>
              </a:lnSpc>
              <a:buFontTx/>
              <a:buChar char="•"/>
              <a:defRPr/>
            </a:pPr>
            <a:r>
              <a:rPr lang="en-US" sz="400" dirty="0" smtClean="0">
                <a:ea typeface="ＭＳ Ｐゴシック" charset="-128"/>
              </a:rPr>
              <a:t>Uterine fibroids with distortion of the uterine cavity</a:t>
            </a:r>
          </a:p>
          <a:p>
            <a:pPr marL="672976" lvl="1" indent="-224325">
              <a:lnSpc>
                <a:spcPct val="80000"/>
              </a:lnSpc>
              <a:buFontTx/>
              <a:buChar char="•"/>
              <a:defRPr/>
            </a:pPr>
            <a:r>
              <a:rPr lang="en-US" sz="400" dirty="0" smtClean="0">
                <a:ea typeface="ＭＳ Ｐゴシック" charset="-128"/>
              </a:rPr>
              <a:t>Distorted uterine cavity</a:t>
            </a:r>
          </a:p>
          <a:p>
            <a:pPr marL="672976" lvl="1" indent="-224325">
              <a:lnSpc>
                <a:spcPct val="80000"/>
              </a:lnSpc>
              <a:buFontTx/>
              <a:buChar char="•"/>
              <a:defRPr/>
            </a:pPr>
            <a:r>
              <a:rPr lang="en-US" sz="400" dirty="0" smtClean="0">
                <a:ea typeface="ＭＳ Ｐゴシック" charset="-128"/>
              </a:rPr>
              <a:t>Current PID (initiation of IUD)</a:t>
            </a:r>
          </a:p>
          <a:p>
            <a:pPr marL="672976" lvl="1" indent="-224325">
              <a:lnSpc>
                <a:spcPct val="80000"/>
              </a:lnSpc>
              <a:buFontTx/>
              <a:buChar char="•"/>
              <a:defRPr/>
            </a:pPr>
            <a:r>
              <a:rPr lang="en-US" sz="400" dirty="0" smtClean="0">
                <a:ea typeface="ＭＳ Ｐゴシック" charset="-128"/>
              </a:rPr>
              <a:t>Current purulent cervicitis or </a:t>
            </a:r>
            <a:r>
              <a:rPr lang="en-US" sz="400" dirty="0" err="1" smtClean="0">
                <a:ea typeface="ＭＳ Ｐゴシック" charset="-128"/>
              </a:rPr>
              <a:t>chlaymdial</a:t>
            </a:r>
            <a:r>
              <a:rPr lang="en-US" sz="400" dirty="0" smtClean="0">
                <a:ea typeface="ＭＳ Ｐゴシック" charset="-128"/>
              </a:rPr>
              <a:t> infection or gonorrhea at initiation</a:t>
            </a:r>
          </a:p>
          <a:p>
            <a:pPr marL="1121626" lvl="2" indent="-224325">
              <a:lnSpc>
                <a:spcPct val="80000"/>
              </a:lnSpc>
              <a:buFontTx/>
              <a:buChar char="•"/>
              <a:defRPr/>
            </a:pPr>
            <a:r>
              <a:rPr lang="en-US" sz="400" dirty="0" smtClean="0">
                <a:ea typeface="ＭＳ Ｐゴシック" charset="-128"/>
              </a:rPr>
              <a:t>Acute PID or recent history of PID</a:t>
            </a:r>
          </a:p>
          <a:p>
            <a:pPr marL="1121626" lvl="2" indent="-224325">
              <a:lnSpc>
                <a:spcPct val="80000"/>
              </a:lnSpc>
              <a:buFontTx/>
              <a:buChar char="•"/>
              <a:defRPr/>
            </a:pPr>
            <a:r>
              <a:rPr lang="en-US" sz="400" dirty="0" smtClean="0">
                <a:ea typeface="ＭＳ Ｐゴシック" charset="-128"/>
              </a:rPr>
              <a:t>Risk factors for STIs and PID</a:t>
            </a:r>
          </a:p>
          <a:p>
            <a:pPr marL="1121626" lvl="2" indent="-224325">
              <a:lnSpc>
                <a:spcPct val="80000"/>
              </a:lnSpc>
              <a:buFontTx/>
              <a:buChar char="•"/>
              <a:defRPr/>
            </a:pPr>
            <a:r>
              <a:rPr lang="en-US" sz="400" dirty="0" smtClean="0">
                <a:ea typeface="ＭＳ Ｐゴシック" charset="-128"/>
              </a:rPr>
              <a:t>Post-pregnancy infection (if within the past 3 months)</a:t>
            </a:r>
          </a:p>
          <a:p>
            <a:pPr marL="1121626" lvl="2" indent="-224325">
              <a:lnSpc>
                <a:spcPct val="80000"/>
              </a:lnSpc>
              <a:buFontTx/>
              <a:buChar char="•"/>
              <a:defRPr/>
            </a:pPr>
            <a:r>
              <a:rPr lang="en-US" sz="400" dirty="0" smtClean="0">
                <a:ea typeface="ＭＳ Ｐゴシック" charset="-128"/>
              </a:rPr>
              <a:t>Distorted uterine cavity</a:t>
            </a:r>
          </a:p>
          <a:p>
            <a:pPr marL="1121626" lvl="2" indent="-224325">
              <a:lnSpc>
                <a:spcPct val="80000"/>
              </a:lnSpc>
              <a:buFontTx/>
              <a:buChar char="•"/>
              <a:defRPr/>
            </a:pPr>
            <a:r>
              <a:rPr lang="en-US" sz="400" dirty="0" smtClean="0">
                <a:ea typeface="ＭＳ Ｐゴシック" charset="-128"/>
              </a:rPr>
              <a:t>Uterine or cervical cancer or unresolved abnormal Pap smear</a:t>
            </a:r>
          </a:p>
          <a:p>
            <a:pPr marL="1121626" lvl="2" indent="-224325">
              <a:lnSpc>
                <a:spcPct val="80000"/>
              </a:lnSpc>
              <a:buFontTx/>
              <a:buChar char="•"/>
              <a:defRPr/>
            </a:pPr>
            <a:r>
              <a:rPr lang="en-US" sz="400" dirty="0" smtClean="0">
                <a:ea typeface="ＭＳ Ｐゴシック" charset="-128"/>
              </a:rPr>
              <a:t>Genital bleeding of unknown source</a:t>
            </a:r>
          </a:p>
          <a:p>
            <a:pPr marL="1121626" lvl="2" indent="-224325">
              <a:lnSpc>
                <a:spcPct val="80000"/>
              </a:lnSpc>
              <a:buFontTx/>
              <a:buChar char="•"/>
              <a:defRPr/>
            </a:pPr>
            <a:r>
              <a:rPr lang="en-US" sz="400" dirty="0" smtClean="0">
                <a:ea typeface="ＭＳ Ｐゴシック" charset="-128"/>
              </a:rPr>
              <a:t>Acute cervicitis, vaginitis, or genital </a:t>
            </a:r>
            <a:r>
              <a:rPr lang="en-US" sz="400" dirty="0" err="1" smtClean="0">
                <a:ea typeface="ＭＳ Ｐゴシック" charset="-128"/>
              </a:rPr>
              <a:t>actinomycosis</a:t>
            </a:r>
            <a:endParaRPr lang="en-US" sz="400" dirty="0" smtClean="0">
              <a:ea typeface="ＭＳ Ｐゴシック" charset="-128"/>
            </a:endParaRPr>
          </a:p>
          <a:p>
            <a:pPr marL="1121626" lvl="2" indent="-224325">
              <a:lnSpc>
                <a:spcPct val="80000"/>
              </a:lnSpc>
              <a:buFontTx/>
              <a:buChar char="•"/>
              <a:defRPr/>
            </a:pPr>
            <a:r>
              <a:rPr lang="en-US" sz="400" dirty="0" smtClean="0">
                <a:ea typeface="ＭＳ Ｐゴシック" charset="-128"/>
              </a:rPr>
              <a:t>Increased susceptibility to infection</a:t>
            </a:r>
          </a:p>
          <a:p>
            <a:pPr marL="224325" indent="-224325">
              <a:lnSpc>
                <a:spcPct val="80000"/>
              </a:lnSpc>
              <a:buFontTx/>
              <a:buChar char="•"/>
              <a:defRPr/>
            </a:pPr>
            <a:r>
              <a:rPr lang="en-US" sz="400" dirty="0" smtClean="0">
                <a:ea typeface="ＭＳ Ｐゴシック" charset="-128"/>
              </a:rPr>
              <a:t>Disadvantages:</a:t>
            </a:r>
          </a:p>
          <a:p>
            <a:pPr marL="672976" lvl="1" indent="-224325">
              <a:lnSpc>
                <a:spcPct val="80000"/>
              </a:lnSpc>
              <a:buFontTx/>
              <a:buChar char="•"/>
              <a:defRPr/>
            </a:pPr>
            <a:r>
              <a:rPr lang="en-US" sz="400" dirty="0" smtClean="0">
                <a:ea typeface="ＭＳ Ｐゴシック" charset="-128"/>
              </a:rPr>
              <a:t>Uterine perforation is a possible, but rare complication of LNG IUS use (1/1000), occurring only at the time of insertion. </a:t>
            </a:r>
          </a:p>
          <a:p>
            <a:pPr marL="672976" lvl="1" indent="-224325">
              <a:lnSpc>
                <a:spcPct val="80000"/>
              </a:lnSpc>
              <a:buFontTx/>
              <a:buChar char="•"/>
              <a:defRPr/>
            </a:pPr>
            <a:r>
              <a:rPr lang="en-US" sz="400" dirty="0" smtClean="0">
                <a:ea typeface="ＭＳ Ｐゴシック" charset="-128"/>
              </a:rPr>
              <a:t>Rates of expulsion from 2% to 12% have been reported. Most expulsions occur in the first months following insertion, with decreasing frequency thereafter.</a:t>
            </a:r>
          </a:p>
          <a:p>
            <a:pPr marL="672976" lvl="1" indent="-224325">
              <a:lnSpc>
                <a:spcPct val="80000"/>
              </a:lnSpc>
              <a:buFontTx/>
              <a:buChar char="•"/>
              <a:defRPr/>
            </a:pPr>
            <a:r>
              <a:rPr lang="en-US" sz="400" dirty="0" smtClean="0">
                <a:ea typeface="ＭＳ Ｐゴシック" charset="-128"/>
              </a:rPr>
              <a:t>Enlarged ovarian follicles have been diagnosed in about of 12% of subjects using the LNG IUS. Most of these follicles are asymptomatic, although some may be accompanied by pelvic pain or dyspareunia. Usually, the enlarged follicles disappear spontaneously during 2–3 months of observation, and surgical intervention is usually not required.</a:t>
            </a:r>
          </a:p>
          <a:p>
            <a:pPr marL="672976" lvl="1" indent="-224325">
              <a:lnSpc>
                <a:spcPct val="80000"/>
              </a:lnSpc>
              <a:buFontTx/>
              <a:buChar char="•"/>
              <a:defRPr/>
            </a:pPr>
            <a:r>
              <a:rPr lang="en-US" sz="400" dirty="0" smtClean="0">
                <a:ea typeface="ＭＳ Ｐゴシック" charset="-128"/>
              </a:rPr>
              <a:t>Obese women have an elevated risk of dysfunctional uterine bleeding and endometrial </a:t>
            </a:r>
            <a:r>
              <a:rPr lang="en-US" sz="400" dirty="0" err="1" smtClean="0">
                <a:ea typeface="ＭＳ Ｐゴシック" charset="-128"/>
              </a:rPr>
              <a:t>neoplasia</a:t>
            </a:r>
            <a:r>
              <a:rPr lang="en-US" sz="400" dirty="0" smtClean="0">
                <a:ea typeface="ＭＳ Ｐゴシック" charset="-128"/>
              </a:rPr>
              <a:t>, so the LNG IUS may be an appropriate choice in these women.</a:t>
            </a:r>
          </a:p>
          <a:p>
            <a:pPr marL="215776" lvl="0" indent="-224325">
              <a:lnSpc>
                <a:spcPct val="80000"/>
              </a:lnSpc>
              <a:buFontTx/>
              <a:buChar char="•"/>
              <a:defRPr/>
            </a:pPr>
            <a:r>
              <a:rPr lang="en-US" sz="400" dirty="0" smtClean="0">
                <a:ea typeface="ＭＳ Ｐゴシック" charset="-128"/>
                <a:cs typeface="Arial" charset="0"/>
              </a:rPr>
              <a:t>Counseling:</a:t>
            </a:r>
          </a:p>
          <a:p>
            <a:pPr marL="672976" lvl="1" indent="-224325">
              <a:lnSpc>
                <a:spcPct val="70000"/>
              </a:lnSpc>
              <a:buFontTx/>
              <a:buChar char="•"/>
              <a:defRPr/>
            </a:pPr>
            <a:r>
              <a:rPr lang="en-US" sz="400" dirty="0" smtClean="0">
                <a:ea typeface="ＭＳ Ｐゴシック" charset="-128"/>
                <a:sym typeface="Symbol" charset="0"/>
              </a:rPr>
              <a:t>Users of the LNG IUS may experience progestin-related side effects such as mood changes, acne, headache, breast tenderness, and follicular ovarian cysts. These side effects are more common during the initial months of use and occur less often over time.</a:t>
            </a:r>
          </a:p>
          <a:p>
            <a:pPr marL="672976" lvl="1" indent="-224325">
              <a:lnSpc>
                <a:spcPct val="70000"/>
              </a:lnSpc>
              <a:buFontTx/>
              <a:buChar char="•"/>
              <a:defRPr/>
            </a:pPr>
            <a:r>
              <a:rPr lang="en-US" sz="400" dirty="0" smtClean="0">
                <a:ea typeface="ＭＳ Ｐゴシック" charset="-128"/>
              </a:rPr>
              <a:t>During the first 3–6 months of use, women may experience an increased number of bleeding and spotting days and irregular bleeding patterns. Thereafter, the number of bleeding and spotting days usually decreases, but bleeding may remain irregular. Amenorrhea develops in approximately 20% of LNG IUD users by 1 year.</a:t>
            </a:r>
            <a:endParaRPr lang="en-US" sz="400" dirty="0" smtClean="0">
              <a:ea typeface="ＭＳ Ｐゴシック" charset="-128"/>
              <a:sym typeface="Symbol" charset="0"/>
            </a:endParaRPr>
          </a:p>
          <a:p>
            <a:pPr marL="672976" lvl="1" indent="-224325">
              <a:lnSpc>
                <a:spcPct val="70000"/>
              </a:lnSpc>
              <a:buFontTx/>
              <a:buChar char="•"/>
              <a:defRPr/>
            </a:pPr>
            <a:r>
              <a:rPr lang="en-US" sz="400" dirty="0" smtClean="0">
                <a:ea typeface="ＭＳ Ｐゴシック" charset="-128"/>
                <a:sym typeface="Symbol" charset="0"/>
              </a:rPr>
              <a:t>Breast tenderness and nausea are quite uncommon.</a:t>
            </a:r>
          </a:p>
          <a:p>
            <a:pPr marL="672976" lvl="1" indent="-224325">
              <a:lnSpc>
                <a:spcPct val="70000"/>
              </a:lnSpc>
              <a:buFontTx/>
              <a:buChar char="•"/>
              <a:defRPr/>
            </a:pPr>
            <a:r>
              <a:rPr lang="en-US" sz="400" dirty="0" smtClean="0">
                <a:ea typeface="ＭＳ Ｐゴシック" charset="-128"/>
              </a:rPr>
              <a:t>Inform women that LNG IUS do not cause an increased risk of STIs, tubal infertility, and ectopic pregnancies.</a:t>
            </a:r>
          </a:p>
          <a:p>
            <a:pPr marL="672976" lvl="1" indent="-224325">
              <a:lnSpc>
                <a:spcPct val="70000"/>
              </a:lnSpc>
              <a:buFontTx/>
              <a:buChar char="•"/>
              <a:defRPr/>
            </a:pPr>
            <a:r>
              <a:rPr lang="en-US" sz="400" dirty="0" smtClean="0">
                <a:ea typeface="ＭＳ Ｐゴシック" charset="-128"/>
              </a:rPr>
              <a:t>Explain non contraceptive benefits and possible menstrual changes.</a:t>
            </a:r>
          </a:p>
          <a:p>
            <a:pPr marL="672976" lvl="1" indent="-224325">
              <a:lnSpc>
                <a:spcPct val="70000"/>
              </a:lnSpc>
              <a:buFontTx/>
              <a:buChar char="•"/>
              <a:defRPr/>
            </a:pPr>
            <a:r>
              <a:rPr lang="en-US" sz="400" dirty="0" smtClean="0">
                <a:ea typeface="ＭＳ Ｐゴシック" charset="-128"/>
              </a:rPr>
              <a:t>Describe how to check for the string, follow-up visits, and warning signs.</a:t>
            </a:r>
          </a:p>
          <a:p>
            <a:pPr marL="224325" indent="-224325">
              <a:lnSpc>
                <a:spcPct val="70000"/>
              </a:lnSpc>
              <a:defRPr/>
            </a:pPr>
            <a:endParaRPr lang="en-US" sz="400" u="sng" dirty="0" smtClean="0">
              <a:ea typeface="ＭＳ Ｐゴシック" charset="-128"/>
              <a:cs typeface="Arial" charset="0"/>
            </a:endParaRPr>
          </a:p>
          <a:p>
            <a:pPr marL="224325" indent="-224325">
              <a:lnSpc>
                <a:spcPct val="80000"/>
              </a:lnSpc>
              <a:defRPr/>
            </a:pPr>
            <a:r>
              <a:rPr lang="en-US" sz="400" u="sng" dirty="0" smtClean="0">
                <a:ea typeface="ＭＳ Ｐゴシック" charset="-128"/>
                <a:cs typeface="Arial" charset="0"/>
              </a:rPr>
              <a:t>References</a:t>
            </a:r>
          </a:p>
          <a:p>
            <a:pPr marL="672976" lvl="1" indent="-224325">
              <a:lnSpc>
                <a:spcPct val="80000"/>
              </a:lnSpc>
              <a:buFontTx/>
              <a:buChar char="•"/>
              <a:defRPr/>
            </a:pPr>
            <a:r>
              <a:rPr lang="en-US" sz="400" dirty="0" smtClean="0">
                <a:ea typeface="ＭＳ Ｐゴシック" charset="-128"/>
                <a:cs typeface="Arial" charset="0"/>
              </a:rPr>
              <a:t>ACOG Committee on Practice Bulletins. No. 73. Use of Hormonal Contraception in Women with Coexisting Medical conditions. </a:t>
            </a:r>
            <a:r>
              <a:rPr lang="en-US" sz="400" i="1" dirty="0" err="1" smtClean="0">
                <a:ea typeface="ＭＳ Ｐゴシック" charset="-128"/>
                <a:cs typeface="Arial" charset="0"/>
              </a:rPr>
              <a:t>Obstet</a:t>
            </a:r>
            <a:r>
              <a:rPr lang="en-US" sz="400" i="1" dirty="0" smtClean="0">
                <a:ea typeface="ＭＳ Ｐゴシック" charset="-128"/>
                <a:cs typeface="Arial" charset="0"/>
              </a:rPr>
              <a:t> Gynecol</a:t>
            </a:r>
            <a:r>
              <a:rPr lang="en-US" sz="400" dirty="0" smtClean="0">
                <a:ea typeface="ＭＳ Ｐゴシック" charset="-128"/>
                <a:cs typeface="Arial" charset="0"/>
              </a:rPr>
              <a:t>. 2006;107:1453–72.</a:t>
            </a:r>
          </a:p>
          <a:p>
            <a:pPr marL="672976" lvl="1" indent="-224325">
              <a:lnSpc>
                <a:spcPct val="80000"/>
              </a:lnSpc>
              <a:buFontTx/>
              <a:buChar char="•"/>
              <a:defRPr/>
            </a:pPr>
            <a:r>
              <a:rPr lang="en-US" sz="400" dirty="0" smtClean="0">
                <a:ea typeface="ＭＳ Ｐゴシック" charset="-128"/>
                <a:cs typeface="Arial" charset="0"/>
              </a:rPr>
              <a:t>Gardner FJ, </a:t>
            </a:r>
            <a:r>
              <a:rPr lang="en-US" sz="400" dirty="0" err="1" smtClean="0">
                <a:ea typeface="ＭＳ Ｐゴシック" charset="-128"/>
                <a:cs typeface="Arial" charset="0"/>
              </a:rPr>
              <a:t>Konje</a:t>
            </a:r>
            <a:r>
              <a:rPr lang="en-US" sz="400" dirty="0" smtClean="0">
                <a:ea typeface="ＭＳ Ｐゴシック" charset="-128"/>
                <a:cs typeface="Arial" charset="0"/>
              </a:rPr>
              <a:t> JC, Abrams KR, et al. Endometrial protection from </a:t>
            </a:r>
            <a:r>
              <a:rPr lang="en-US" sz="400" dirty="0" err="1" smtClean="0">
                <a:ea typeface="ＭＳ Ｐゴシック" charset="-128"/>
                <a:cs typeface="Arial" charset="0"/>
              </a:rPr>
              <a:t>tamoxifen</a:t>
            </a:r>
            <a:r>
              <a:rPr lang="en-US" sz="400" dirty="0" smtClean="0">
                <a:ea typeface="ＭＳ Ｐゴシック" charset="-128"/>
                <a:cs typeface="Arial" charset="0"/>
              </a:rPr>
              <a:t>-stimulated changes by a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system: a </a:t>
            </a:r>
            <a:r>
              <a:rPr lang="en-US" sz="400" dirty="0" err="1" smtClean="0">
                <a:ea typeface="ＭＳ Ｐゴシック" charset="-128"/>
                <a:cs typeface="Arial" charset="0"/>
              </a:rPr>
              <a:t>randomised</a:t>
            </a:r>
            <a:r>
              <a:rPr lang="en-US" sz="400" dirty="0" smtClean="0">
                <a:ea typeface="ＭＳ Ｐゴシック" charset="-128"/>
                <a:cs typeface="Arial" charset="0"/>
              </a:rPr>
              <a:t> controlled trial. </a:t>
            </a:r>
            <a:r>
              <a:rPr lang="en-US" sz="400" i="1" dirty="0" smtClean="0">
                <a:ea typeface="ＭＳ Ｐゴシック" charset="-128"/>
                <a:cs typeface="Arial" charset="0"/>
              </a:rPr>
              <a:t>Lancet</a:t>
            </a:r>
            <a:r>
              <a:rPr lang="en-US" sz="400" dirty="0" smtClean="0">
                <a:ea typeface="ＭＳ Ｐゴシック" charset="-128"/>
                <a:cs typeface="Arial" charset="0"/>
              </a:rPr>
              <a:t>. 2000;356:1711–7.</a:t>
            </a:r>
          </a:p>
          <a:p>
            <a:pPr marL="672976" lvl="1" indent="-224325">
              <a:lnSpc>
                <a:spcPct val="80000"/>
              </a:lnSpc>
              <a:buFontTx/>
              <a:buChar char="•"/>
              <a:defRPr/>
            </a:pPr>
            <a:r>
              <a:rPr lang="en-US" sz="400" dirty="0" smtClean="0">
                <a:ea typeface="ＭＳ Ｐゴシック" charset="-128"/>
                <a:cs typeface="Arial" charset="0"/>
              </a:rPr>
              <a:t>Hatcher RA, et al. A Pocket Guide to Managing Contraception. 4th ed. Tiger, GA: The Bridging the Gap Foundation, 2001.</a:t>
            </a:r>
          </a:p>
          <a:p>
            <a:pPr marL="672976" lvl="1" indent="-224325">
              <a:lnSpc>
                <a:spcPct val="80000"/>
              </a:lnSpc>
              <a:buFontTx/>
              <a:buChar char="•"/>
              <a:defRPr/>
            </a:pPr>
            <a:r>
              <a:rPr lang="en-US" sz="400" dirty="0" smtClean="0">
                <a:ea typeface="ＭＳ Ｐゴシック" charset="-128"/>
                <a:cs typeface="Arial" charset="0"/>
              </a:rPr>
              <a:t>Hidalgo M, </a:t>
            </a:r>
            <a:r>
              <a:rPr lang="en-US" sz="400" dirty="0" err="1" smtClean="0">
                <a:ea typeface="ＭＳ Ｐゴシック" charset="-128"/>
                <a:cs typeface="Arial" charset="0"/>
              </a:rPr>
              <a:t>Bahamondes</a:t>
            </a:r>
            <a:r>
              <a:rPr lang="en-US" sz="400" dirty="0" smtClean="0">
                <a:ea typeface="ＭＳ Ｐゴシック" charset="-128"/>
                <a:cs typeface="Arial" charset="0"/>
              </a:rPr>
              <a:t> L, </a:t>
            </a:r>
            <a:r>
              <a:rPr lang="en-US" sz="400" dirty="0" err="1" smtClean="0">
                <a:ea typeface="ＭＳ Ｐゴシック" charset="-128"/>
                <a:cs typeface="Arial" charset="0"/>
              </a:rPr>
              <a:t>Perrotti</a:t>
            </a:r>
            <a:r>
              <a:rPr lang="en-US" sz="400" dirty="0" smtClean="0">
                <a:ea typeface="ＭＳ Ｐゴシック" charset="-128"/>
                <a:cs typeface="Arial" charset="0"/>
              </a:rPr>
              <a:t> M, Diaz J, </a:t>
            </a:r>
            <a:r>
              <a:rPr lang="en-US" sz="400" dirty="0" err="1" smtClean="0">
                <a:ea typeface="ＭＳ Ｐゴシック" charset="-128"/>
                <a:cs typeface="Arial" charset="0"/>
              </a:rPr>
              <a:t>Dantas-Monteiro</a:t>
            </a:r>
            <a:r>
              <a:rPr lang="en-US" sz="400" dirty="0" smtClean="0">
                <a:ea typeface="ＭＳ Ｐゴシック" charset="-128"/>
                <a:cs typeface="Arial" charset="0"/>
              </a:rPr>
              <a:t> C, </a:t>
            </a:r>
            <a:r>
              <a:rPr lang="en-US" sz="400" dirty="0" err="1" smtClean="0">
                <a:ea typeface="ＭＳ Ｐゴシック" charset="-128"/>
                <a:cs typeface="Arial" charset="0"/>
              </a:rPr>
              <a:t>Petta</a:t>
            </a:r>
            <a:r>
              <a:rPr lang="en-US" sz="400" dirty="0" smtClean="0">
                <a:ea typeface="ＭＳ Ｐゴシック" charset="-128"/>
                <a:cs typeface="Arial" charset="0"/>
              </a:rPr>
              <a:t> C. Bleeding patterns and clinical performance of the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system (</a:t>
            </a:r>
            <a:r>
              <a:rPr lang="en-US" sz="400" dirty="0" err="1" smtClean="0">
                <a:ea typeface="ＭＳ Ｐゴシック" charset="-128"/>
                <a:cs typeface="Arial" charset="0"/>
              </a:rPr>
              <a:t>Mirena</a:t>
            </a:r>
            <a:r>
              <a:rPr lang="en-US" sz="400" dirty="0" smtClean="0">
                <a:ea typeface="ＭＳ Ｐゴシック" charset="-128"/>
                <a:cs typeface="Arial" charset="0"/>
              </a:rPr>
              <a:t>) up to two years. </a:t>
            </a:r>
            <a:r>
              <a:rPr lang="en-US" sz="400" i="1" dirty="0" smtClean="0">
                <a:ea typeface="ＭＳ Ｐゴシック" charset="-128"/>
                <a:cs typeface="Arial" charset="0"/>
              </a:rPr>
              <a:t>Contraception</a:t>
            </a:r>
            <a:r>
              <a:rPr lang="en-US" sz="400" dirty="0" smtClean="0">
                <a:ea typeface="ＭＳ Ｐゴシック" charset="-128"/>
                <a:cs typeface="Arial" charset="0"/>
              </a:rPr>
              <a:t>. 2002;65(2):129–32. </a:t>
            </a:r>
          </a:p>
          <a:p>
            <a:pPr marL="672976" lvl="1" indent="-224325">
              <a:lnSpc>
                <a:spcPct val="80000"/>
              </a:lnSpc>
              <a:buFontTx/>
              <a:buChar char="•"/>
              <a:defRPr/>
            </a:pPr>
            <a:r>
              <a:rPr lang="en-US" sz="400" dirty="0" err="1" smtClean="0">
                <a:ea typeface="ＭＳ Ｐゴシック" charset="-128"/>
                <a:cs typeface="Arial" charset="0"/>
              </a:rPr>
              <a:t>Hubacher</a:t>
            </a:r>
            <a:r>
              <a:rPr lang="en-US" sz="400" dirty="0" smtClean="0">
                <a:ea typeface="ＭＳ Ｐゴシック" charset="-128"/>
                <a:cs typeface="Arial" charset="0"/>
              </a:rPr>
              <a:t> D, Grimes DA. </a:t>
            </a:r>
            <a:r>
              <a:rPr lang="en-US" sz="400" dirty="0" err="1" smtClean="0">
                <a:ea typeface="ＭＳ Ｐゴシック" charset="-128"/>
                <a:cs typeface="Arial" charset="0"/>
              </a:rPr>
              <a:t>Noncontraceptive</a:t>
            </a:r>
            <a:r>
              <a:rPr lang="en-US" sz="400" dirty="0" smtClean="0">
                <a:ea typeface="ＭＳ Ｐゴシック" charset="-128"/>
                <a:cs typeface="Arial" charset="0"/>
              </a:rPr>
              <a:t> health benefits of intrauterine devices: a systematic review. </a:t>
            </a:r>
            <a:r>
              <a:rPr lang="en-US" sz="400" i="1" dirty="0" err="1" smtClean="0">
                <a:ea typeface="ＭＳ Ｐゴシック" charset="-128"/>
                <a:cs typeface="Arial" charset="0"/>
              </a:rPr>
              <a:t>Obstet</a:t>
            </a:r>
            <a:r>
              <a:rPr lang="en-US" sz="400" i="1" dirty="0" smtClean="0">
                <a:ea typeface="ＭＳ Ｐゴシック" charset="-128"/>
                <a:cs typeface="Arial" charset="0"/>
              </a:rPr>
              <a:t> </a:t>
            </a:r>
            <a:r>
              <a:rPr lang="en-US" sz="400" i="1" dirty="0" err="1" smtClean="0">
                <a:ea typeface="ＭＳ Ｐゴシック" charset="-128"/>
                <a:cs typeface="Arial" charset="0"/>
              </a:rPr>
              <a:t>Gynecol</a:t>
            </a:r>
            <a:r>
              <a:rPr lang="en-US" sz="400" i="1" dirty="0" smtClean="0">
                <a:ea typeface="ＭＳ Ｐゴシック" charset="-128"/>
                <a:cs typeface="Arial" charset="0"/>
              </a:rPr>
              <a:t> </a:t>
            </a:r>
            <a:r>
              <a:rPr lang="en-US" sz="400" i="1" dirty="0" err="1" smtClean="0">
                <a:ea typeface="ＭＳ Ｐゴシック" charset="-128"/>
                <a:cs typeface="Arial" charset="0"/>
              </a:rPr>
              <a:t>Surv</a:t>
            </a:r>
            <a:r>
              <a:rPr lang="en-US" sz="400" dirty="0" smtClean="0">
                <a:ea typeface="ＭＳ Ｐゴシック" charset="-128"/>
                <a:cs typeface="Arial" charset="0"/>
              </a:rPr>
              <a:t>. 2002;57:120–8.</a:t>
            </a:r>
          </a:p>
          <a:p>
            <a:pPr marL="672976" lvl="1" indent="-224325">
              <a:lnSpc>
                <a:spcPct val="80000"/>
              </a:lnSpc>
              <a:buFontTx/>
              <a:buChar char="•"/>
              <a:defRPr/>
            </a:pPr>
            <a:r>
              <a:rPr lang="en-US" sz="400" dirty="0" err="1" smtClean="0">
                <a:ea typeface="ＭＳ Ｐゴシック" charset="-128"/>
                <a:cs typeface="Arial" charset="0"/>
              </a:rPr>
              <a:t>Inki</a:t>
            </a:r>
            <a:r>
              <a:rPr lang="en-US" sz="400" dirty="0" smtClean="0">
                <a:ea typeface="ＭＳ Ｐゴシック" charset="-128"/>
                <a:cs typeface="Arial" charset="0"/>
              </a:rPr>
              <a:t> P, </a:t>
            </a:r>
            <a:r>
              <a:rPr lang="en-US" sz="400" dirty="0" err="1" smtClean="0">
                <a:ea typeface="ＭＳ Ｐゴシック" charset="-128"/>
                <a:cs typeface="Arial" charset="0"/>
              </a:rPr>
              <a:t>Hurskainen</a:t>
            </a:r>
            <a:r>
              <a:rPr lang="en-US" sz="400" dirty="0" smtClean="0">
                <a:ea typeface="ＭＳ Ｐゴシック" charset="-128"/>
                <a:cs typeface="Arial" charset="0"/>
              </a:rPr>
              <a:t> R, Palo P, </a:t>
            </a:r>
            <a:r>
              <a:rPr lang="en-US" sz="400" dirty="0" err="1" smtClean="0">
                <a:ea typeface="ＭＳ Ｐゴシック" charset="-128"/>
                <a:cs typeface="Arial" charset="0"/>
              </a:rPr>
              <a:t>Ekholm</a:t>
            </a:r>
            <a:r>
              <a:rPr lang="en-US" sz="400" dirty="0" smtClean="0">
                <a:ea typeface="ＭＳ Ｐゴシック" charset="-128"/>
                <a:cs typeface="Arial" charset="0"/>
              </a:rPr>
              <a:t> E, </a:t>
            </a:r>
            <a:r>
              <a:rPr lang="en-US" sz="400" dirty="0" err="1" smtClean="0">
                <a:ea typeface="ＭＳ Ｐゴシック" charset="-128"/>
                <a:cs typeface="Arial" charset="0"/>
              </a:rPr>
              <a:t>Grenman</a:t>
            </a:r>
            <a:r>
              <a:rPr lang="en-US" sz="400" dirty="0" smtClean="0">
                <a:ea typeface="ＭＳ Ｐゴシック" charset="-128"/>
                <a:cs typeface="Arial" charset="0"/>
              </a:rPr>
              <a:t> S, </a:t>
            </a:r>
            <a:r>
              <a:rPr lang="en-US" sz="400" dirty="0" err="1" smtClean="0">
                <a:ea typeface="ＭＳ Ｐゴシック" charset="-128"/>
                <a:cs typeface="Arial" charset="0"/>
              </a:rPr>
              <a:t>Kivel</a:t>
            </a:r>
            <a:r>
              <a:rPr lang="en-US" sz="400" dirty="0" smtClean="0">
                <a:ea typeface="ＭＳ Ｐゴシック" charset="-128"/>
                <a:cs typeface="Arial" charset="0"/>
              </a:rPr>
              <a:t> A, </a:t>
            </a:r>
            <a:r>
              <a:rPr lang="en-US" sz="400" dirty="0" err="1" smtClean="0">
                <a:ea typeface="ＭＳ Ｐゴシック" charset="-128"/>
                <a:cs typeface="Arial" charset="0"/>
              </a:rPr>
              <a:t>Kujansuu</a:t>
            </a:r>
            <a:r>
              <a:rPr lang="en-US" sz="400" dirty="0" smtClean="0">
                <a:ea typeface="ＭＳ Ｐゴシック" charset="-128"/>
                <a:cs typeface="Arial" charset="0"/>
              </a:rPr>
              <a:t> E, </a:t>
            </a:r>
            <a:r>
              <a:rPr lang="en-US" sz="400" dirty="0" err="1" smtClean="0">
                <a:ea typeface="ＭＳ Ｐゴシック" charset="-128"/>
                <a:cs typeface="Arial" charset="0"/>
              </a:rPr>
              <a:t>Teperi</a:t>
            </a:r>
            <a:r>
              <a:rPr lang="en-US" sz="400" dirty="0" smtClean="0">
                <a:ea typeface="ＭＳ Ｐゴシック" charset="-128"/>
                <a:cs typeface="Arial" charset="0"/>
              </a:rPr>
              <a:t> J, </a:t>
            </a:r>
            <a:r>
              <a:rPr lang="en-US" sz="400" dirty="0" err="1" smtClean="0">
                <a:ea typeface="ＭＳ Ｐゴシック" charset="-128"/>
                <a:cs typeface="Arial" charset="0"/>
              </a:rPr>
              <a:t>Yliskoski</a:t>
            </a:r>
            <a:r>
              <a:rPr lang="en-US" sz="400" dirty="0" smtClean="0">
                <a:ea typeface="ＭＳ Ｐゴシック" charset="-128"/>
                <a:cs typeface="Arial" charset="0"/>
              </a:rPr>
              <a:t> M, </a:t>
            </a:r>
            <a:r>
              <a:rPr lang="en-US" sz="400" dirty="0" err="1" smtClean="0">
                <a:ea typeface="ＭＳ Ｐゴシック" charset="-128"/>
                <a:cs typeface="Arial" charset="0"/>
              </a:rPr>
              <a:t>Paavonen</a:t>
            </a:r>
            <a:r>
              <a:rPr lang="en-US" sz="400" dirty="0" smtClean="0">
                <a:ea typeface="ＭＳ Ｐゴシック" charset="-128"/>
                <a:cs typeface="Arial" charset="0"/>
              </a:rPr>
              <a:t> J. Comparison of ovarian cyst formation in women using the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system vs. hysterectomy. </a:t>
            </a:r>
            <a:r>
              <a:rPr lang="en-US" sz="400" i="1" dirty="0" smtClean="0">
                <a:ea typeface="ＭＳ Ｐゴシック" charset="-128"/>
                <a:cs typeface="Arial" charset="0"/>
              </a:rPr>
              <a:t>Ultrasound </a:t>
            </a:r>
            <a:r>
              <a:rPr lang="en-US" sz="400" i="1" dirty="0" err="1" smtClean="0">
                <a:ea typeface="ＭＳ Ｐゴシック" charset="-128"/>
                <a:cs typeface="Arial" charset="0"/>
              </a:rPr>
              <a:t>Obstet</a:t>
            </a:r>
            <a:r>
              <a:rPr lang="en-US" sz="400" i="1" dirty="0" smtClean="0">
                <a:ea typeface="ＭＳ Ｐゴシック" charset="-128"/>
                <a:cs typeface="Arial" charset="0"/>
              </a:rPr>
              <a:t> Gynecol</a:t>
            </a:r>
            <a:r>
              <a:rPr lang="en-US" sz="400" dirty="0" smtClean="0">
                <a:ea typeface="ＭＳ Ｐゴシック" charset="-128"/>
                <a:cs typeface="Arial" charset="0"/>
              </a:rPr>
              <a:t>. 2002 Oct;20(4):381–5.</a:t>
            </a:r>
          </a:p>
          <a:p>
            <a:pPr marL="672976" lvl="1" indent="-224325">
              <a:lnSpc>
                <a:spcPct val="80000"/>
              </a:lnSpc>
              <a:buFontTx/>
              <a:buChar char="•"/>
              <a:defRPr/>
            </a:pPr>
            <a:r>
              <a:rPr lang="en-US" sz="400" dirty="0" err="1" smtClean="0">
                <a:ea typeface="ＭＳ Ｐゴシック" charset="-128"/>
                <a:cs typeface="Arial" charset="0"/>
              </a:rPr>
              <a:t>Jonsson</a:t>
            </a:r>
            <a:r>
              <a:rPr lang="en-US" sz="400" dirty="0" smtClean="0">
                <a:ea typeface="ＭＳ Ｐゴシック" charset="-128"/>
                <a:cs typeface="Arial" charset="0"/>
              </a:rPr>
              <a:t> B, </a:t>
            </a:r>
            <a:r>
              <a:rPr lang="en-US" sz="400" dirty="0" err="1" smtClean="0">
                <a:ea typeface="ＭＳ Ｐゴシック" charset="-128"/>
                <a:cs typeface="Arial" charset="0"/>
              </a:rPr>
              <a:t>Landgren</a:t>
            </a:r>
            <a:r>
              <a:rPr lang="en-US" sz="400" dirty="0" smtClean="0">
                <a:ea typeface="ＭＳ Ｐゴシック" charset="-128"/>
                <a:cs typeface="Arial" charset="0"/>
              </a:rPr>
              <a:t> B-M, </a:t>
            </a:r>
            <a:r>
              <a:rPr lang="en-US" sz="400" dirty="0" err="1" smtClean="0">
                <a:ea typeface="ＭＳ Ｐゴシック" charset="-128"/>
                <a:cs typeface="Arial" charset="0"/>
              </a:rPr>
              <a:t>Eneroth</a:t>
            </a:r>
            <a:r>
              <a:rPr lang="en-US" sz="400" dirty="0" smtClean="0">
                <a:ea typeface="ＭＳ Ｐゴシック" charset="-128"/>
                <a:cs typeface="Arial" charset="0"/>
              </a:rPr>
              <a:t> P. Effects of various IUDs on the composition of cervical mucus. </a:t>
            </a:r>
            <a:r>
              <a:rPr lang="en-US" sz="400" i="1" dirty="0" smtClean="0">
                <a:ea typeface="ＭＳ Ｐゴシック" charset="-128"/>
                <a:cs typeface="Arial" charset="0"/>
              </a:rPr>
              <a:t>Contraception</a:t>
            </a:r>
            <a:r>
              <a:rPr lang="en-US" sz="400" dirty="0" smtClean="0">
                <a:ea typeface="ＭＳ Ｐゴシック" charset="-128"/>
                <a:cs typeface="Arial" charset="0"/>
              </a:rPr>
              <a:t>. 1991;43:447.</a:t>
            </a:r>
          </a:p>
          <a:p>
            <a:pPr marL="672976" lvl="1" indent="-224325">
              <a:lnSpc>
                <a:spcPct val="80000"/>
              </a:lnSpc>
              <a:buFontTx/>
              <a:buChar char="•"/>
              <a:defRPr/>
            </a:pPr>
            <a:r>
              <a:rPr lang="en-US" sz="400" dirty="0" err="1" smtClean="0">
                <a:ea typeface="ＭＳ Ｐゴシック" charset="-128"/>
                <a:cs typeface="Arial" charset="0"/>
              </a:rPr>
              <a:t>Luukkainen</a:t>
            </a:r>
            <a:r>
              <a:rPr lang="en-US" sz="400" dirty="0" smtClean="0">
                <a:ea typeface="ＭＳ Ｐゴシック" charset="-128"/>
                <a:cs typeface="Arial" charset="0"/>
              </a:rPr>
              <a:t> T. The </a:t>
            </a:r>
            <a:r>
              <a:rPr lang="en-US" sz="400" dirty="0" err="1" smtClean="0">
                <a:ea typeface="ＭＳ Ｐゴシック" charset="-128"/>
                <a:cs typeface="Arial" charset="0"/>
              </a:rPr>
              <a:t>levonorgestrel</a:t>
            </a:r>
            <a:r>
              <a:rPr lang="en-US" sz="400" dirty="0" smtClean="0">
                <a:ea typeface="ＭＳ Ｐゴシック" charset="-128"/>
                <a:cs typeface="Arial" charset="0"/>
              </a:rPr>
              <a:t> intrauterine system: therapeutic aspects. Steroids. 2000;65:699–7.</a:t>
            </a:r>
          </a:p>
          <a:p>
            <a:pPr marL="672976" lvl="1" indent="-224325">
              <a:lnSpc>
                <a:spcPct val="80000"/>
              </a:lnSpc>
              <a:buFontTx/>
              <a:buChar char="•"/>
              <a:defRPr/>
            </a:pPr>
            <a:r>
              <a:rPr lang="en-US" sz="400" dirty="0" err="1" smtClean="0">
                <a:ea typeface="ＭＳ Ｐゴシック" charset="-128"/>
                <a:cs typeface="Arial" charset="0"/>
              </a:rPr>
              <a:t>Mirena</a:t>
            </a:r>
            <a:r>
              <a:rPr lang="en-US" sz="400" dirty="0" smtClean="0">
                <a:ea typeface="ＭＳ Ｐゴシック" charset="-128"/>
                <a:cs typeface="Arial" charset="0"/>
              </a:rPr>
              <a:t> [package labeling]. Montville, NJ: </a:t>
            </a:r>
            <a:r>
              <a:rPr lang="en-US" sz="400" dirty="0" err="1" smtClean="0">
                <a:ea typeface="ＭＳ Ｐゴシック" charset="-128"/>
                <a:cs typeface="Arial" charset="0"/>
              </a:rPr>
              <a:t>Berlex</a:t>
            </a:r>
            <a:r>
              <a:rPr lang="en-US" sz="400" dirty="0" smtClean="0">
                <a:ea typeface="ＭＳ Ｐゴシック" charset="-128"/>
                <a:cs typeface="Arial" charset="0"/>
              </a:rPr>
              <a:t> Laboratories, Inc.; 2000.</a:t>
            </a:r>
          </a:p>
          <a:p>
            <a:pPr marL="672976" lvl="1" indent="-224325">
              <a:lnSpc>
                <a:spcPct val="80000"/>
              </a:lnSpc>
              <a:buFontTx/>
              <a:buChar char="•"/>
              <a:defRPr/>
            </a:pPr>
            <a:r>
              <a:rPr lang="en-US" sz="400" dirty="0" err="1" smtClean="0">
                <a:ea typeface="ＭＳ Ｐゴシック" charset="-128"/>
                <a:cs typeface="Arial" charset="0"/>
              </a:rPr>
              <a:t>Mirena</a:t>
            </a:r>
            <a:r>
              <a:rPr lang="en-US" sz="400" dirty="0" smtClean="0">
                <a:ea typeface="ＭＳ Ｐゴシック" charset="-128"/>
                <a:cs typeface="Arial" charset="0"/>
              </a:rPr>
              <a:t> Prescribing Information. </a:t>
            </a:r>
            <a:r>
              <a:rPr lang="en-US" sz="400" dirty="0" err="1" smtClean="0">
                <a:ea typeface="ＭＳ Ｐゴシック" charset="-128"/>
                <a:cs typeface="Arial" charset="0"/>
              </a:rPr>
              <a:t>Berlex</a:t>
            </a:r>
            <a:r>
              <a:rPr lang="en-US" sz="400" dirty="0" smtClean="0">
                <a:ea typeface="ＭＳ Ｐゴシック" charset="-128"/>
                <a:cs typeface="Arial" charset="0"/>
              </a:rPr>
              <a:t> Laboratories, Inc., Montville, NJ; 2000.</a:t>
            </a:r>
          </a:p>
          <a:p>
            <a:pPr marL="672976" lvl="1" indent="-224325">
              <a:lnSpc>
                <a:spcPct val="80000"/>
              </a:lnSpc>
              <a:buFontTx/>
              <a:buChar char="•"/>
              <a:defRPr/>
            </a:pPr>
            <a:r>
              <a:rPr lang="en-US" sz="400" dirty="0" err="1" smtClean="0">
                <a:ea typeface="ＭＳ Ｐゴシック" charset="-128"/>
                <a:cs typeface="Arial" charset="0"/>
              </a:rPr>
              <a:t>Mohllajee</a:t>
            </a:r>
            <a:r>
              <a:rPr lang="en-US" sz="400" dirty="0" smtClean="0">
                <a:ea typeface="ＭＳ Ｐゴシック" charset="-128"/>
                <a:cs typeface="Arial" charset="0"/>
              </a:rPr>
              <a:t> AP, Curtis KM, Peterson HB. Does insertion and use of an intrauterine device increase the risk of pelvic inflammatory disease among women with sexually transmitted infection? A systematic review. </a:t>
            </a:r>
            <a:r>
              <a:rPr lang="en-US" sz="400" i="1" dirty="0" smtClean="0">
                <a:ea typeface="ＭＳ Ｐゴシック" charset="-128"/>
                <a:cs typeface="Arial" charset="0"/>
              </a:rPr>
              <a:t>Contraception</a:t>
            </a:r>
            <a:r>
              <a:rPr lang="en-US" sz="400" dirty="0" smtClean="0">
                <a:ea typeface="ＭＳ Ｐゴシック" charset="-128"/>
                <a:cs typeface="Arial" charset="0"/>
              </a:rPr>
              <a:t>. 2006 Feb;73(2):145–53.</a:t>
            </a:r>
          </a:p>
          <a:p>
            <a:pPr marL="672976" lvl="1" indent="-224325">
              <a:lnSpc>
                <a:spcPct val="80000"/>
              </a:lnSpc>
              <a:buFontTx/>
              <a:buChar char="•"/>
              <a:defRPr/>
            </a:pPr>
            <a:r>
              <a:rPr lang="en-US" sz="400" dirty="0" smtClean="0">
                <a:ea typeface="ＭＳ Ｐゴシック" charset="-128"/>
                <a:cs typeface="Arial" charset="0"/>
              </a:rPr>
              <a:t>Nelson AL. The intrauterine contraceptive device. </a:t>
            </a:r>
            <a:r>
              <a:rPr lang="en-US" sz="400" i="1" dirty="0" err="1" smtClean="0">
                <a:ea typeface="ＭＳ Ｐゴシック" charset="-128"/>
                <a:cs typeface="Arial" charset="0"/>
              </a:rPr>
              <a:t>Obstet</a:t>
            </a:r>
            <a:r>
              <a:rPr lang="en-US" sz="400" i="1" dirty="0" smtClean="0">
                <a:ea typeface="ＭＳ Ｐゴシック" charset="-128"/>
                <a:cs typeface="Arial" charset="0"/>
              </a:rPr>
              <a:t> </a:t>
            </a:r>
            <a:r>
              <a:rPr lang="en-US" sz="400" i="1" dirty="0" err="1" smtClean="0">
                <a:ea typeface="ＭＳ Ｐゴシック" charset="-128"/>
                <a:cs typeface="Arial" charset="0"/>
              </a:rPr>
              <a:t>Gynecol</a:t>
            </a:r>
            <a:r>
              <a:rPr lang="en-US" sz="400" i="1" dirty="0" smtClean="0">
                <a:ea typeface="ＭＳ Ｐゴシック" charset="-128"/>
                <a:cs typeface="Arial" charset="0"/>
              </a:rPr>
              <a:t> </a:t>
            </a:r>
            <a:r>
              <a:rPr lang="en-US" sz="400" i="1" dirty="0" err="1" smtClean="0">
                <a:ea typeface="ＭＳ Ｐゴシック" charset="-128"/>
                <a:cs typeface="Arial" charset="0"/>
              </a:rPr>
              <a:t>Clin</a:t>
            </a:r>
            <a:r>
              <a:rPr lang="en-US" sz="400" i="1" dirty="0" smtClean="0">
                <a:ea typeface="ＭＳ Ｐゴシック" charset="-128"/>
                <a:cs typeface="Arial" charset="0"/>
              </a:rPr>
              <a:t> North Am</a:t>
            </a:r>
            <a:r>
              <a:rPr lang="en-US" sz="400" dirty="0" smtClean="0">
                <a:ea typeface="ＭＳ Ｐゴシック" charset="-128"/>
                <a:cs typeface="Arial" charset="0"/>
              </a:rPr>
              <a:t>. 2000;27(4):723–40.</a:t>
            </a:r>
          </a:p>
          <a:p>
            <a:pPr marL="672976" lvl="1" indent="-224325">
              <a:lnSpc>
                <a:spcPct val="80000"/>
              </a:lnSpc>
              <a:buFontTx/>
              <a:buChar char="•"/>
              <a:defRPr/>
            </a:pPr>
            <a:r>
              <a:rPr lang="en-US" sz="400" dirty="0" smtClean="0">
                <a:ea typeface="ＭＳ Ｐゴシック" charset="-128"/>
                <a:cs typeface="Arial" charset="0"/>
              </a:rPr>
              <a:t>Silverberg SG, </a:t>
            </a:r>
            <a:r>
              <a:rPr lang="en-US" sz="400" dirty="0" err="1" smtClean="0">
                <a:ea typeface="ＭＳ Ｐゴシック" charset="-128"/>
                <a:cs typeface="Arial" charset="0"/>
              </a:rPr>
              <a:t>Haukkamaa</a:t>
            </a:r>
            <a:r>
              <a:rPr lang="en-US" sz="400" dirty="0" smtClean="0">
                <a:ea typeface="ＭＳ Ｐゴシック" charset="-128"/>
                <a:cs typeface="Arial" charset="0"/>
              </a:rPr>
              <a:t> M, </a:t>
            </a:r>
            <a:r>
              <a:rPr lang="en-US" sz="400" dirty="0" err="1" smtClean="0">
                <a:ea typeface="ＭＳ Ｐゴシック" charset="-128"/>
                <a:cs typeface="Arial" charset="0"/>
              </a:rPr>
              <a:t>Arko</a:t>
            </a:r>
            <a:r>
              <a:rPr lang="en-US" sz="400" dirty="0" smtClean="0">
                <a:ea typeface="ＭＳ Ｐゴシック" charset="-128"/>
                <a:cs typeface="Arial" charset="0"/>
              </a:rPr>
              <a:t> H, et al. Endometrial morphology during long-term use of </a:t>
            </a:r>
            <a:r>
              <a:rPr lang="en-US" sz="400" dirty="0" err="1" smtClean="0">
                <a:ea typeface="ＭＳ Ｐゴシック" charset="-128"/>
                <a:cs typeface="Arial" charset="0"/>
              </a:rPr>
              <a:t>levonorgestrel</a:t>
            </a:r>
            <a:r>
              <a:rPr lang="en-US" sz="400" dirty="0" smtClean="0">
                <a:ea typeface="ＭＳ Ｐゴシック" charset="-128"/>
                <a:cs typeface="Arial" charset="0"/>
              </a:rPr>
              <a:t>-releasing intrauterine devices. </a:t>
            </a:r>
            <a:r>
              <a:rPr lang="en-US" sz="400" i="1" dirty="0" err="1" smtClean="0">
                <a:ea typeface="ＭＳ Ｐゴシック" charset="-128"/>
                <a:cs typeface="Arial" charset="0"/>
              </a:rPr>
              <a:t>Int</a:t>
            </a:r>
            <a:r>
              <a:rPr lang="en-US" sz="400" i="1" dirty="0" smtClean="0">
                <a:ea typeface="ＭＳ Ｐゴシック" charset="-128"/>
                <a:cs typeface="Arial" charset="0"/>
              </a:rPr>
              <a:t> J </a:t>
            </a:r>
            <a:r>
              <a:rPr lang="en-US" sz="400" i="1" dirty="0" err="1" smtClean="0">
                <a:ea typeface="ＭＳ Ｐゴシック" charset="-128"/>
                <a:cs typeface="Arial" charset="0"/>
              </a:rPr>
              <a:t>Gynecol</a:t>
            </a:r>
            <a:r>
              <a:rPr lang="en-US" sz="400" i="1" dirty="0" smtClean="0">
                <a:ea typeface="ＭＳ Ｐゴシック" charset="-128"/>
                <a:cs typeface="Arial" charset="0"/>
              </a:rPr>
              <a:t> </a:t>
            </a:r>
            <a:r>
              <a:rPr lang="en-US" sz="400" i="1" dirty="0" err="1" smtClean="0">
                <a:ea typeface="ＭＳ Ｐゴシック" charset="-128"/>
                <a:cs typeface="Arial" charset="0"/>
              </a:rPr>
              <a:t>Pathol</a:t>
            </a:r>
            <a:r>
              <a:rPr lang="en-US" sz="400" dirty="0" smtClean="0">
                <a:ea typeface="ＭＳ Ｐゴシック" charset="-128"/>
                <a:cs typeface="Arial" charset="0"/>
              </a:rPr>
              <a:t>. 1986;5(3):235–41. </a:t>
            </a:r>
          </a:p>
          <a:p>
            <a:pPr marL="672976" lvl="1" indent="-224325">
              <a:lnSpc>
                <a:spcPct val="80000"/>
              </a:lnSpc>
              <a:buFontTx/>
              <a:buChar char="•"/>
              <a:defRPr/>
            </a:pPr>
            <a:r>
              <a:rPr lang="en-US" sz="400" dirty="0" err="1" smtClean="0">
                <a:ea typeface="ＭＳ Ｐゴシック" charset="-128"/>
                <a:cs typeface="Arial" charset="0"/>
              </a:rPr>
              <a:t>Trussel</a:t>
            </a:r>
            <a:r>
              <a:rPr lang="en-US" sz="400" dirty="0" smtClean="0">
                <a:ea typeface="ＭＳ Ｐゴシック" charset="-128"/>
                <a:cs typeface="Arial" charset="0"/>
              </a:rPr>
              <a:t> J. Contraceptive efficacy. In Hatcher RA, </a:t>
            </a:r>
            <a:r>
              <a:rPr lang="en-US" sz="400" dirty="0" err="1" smtClean="0">
                <a:ea typeface="ＭＳ Ｐゴシック" charset="-128"/>
                <a:cs typeface="Arial" charset="0"/>
              </a:rPr>
              <a:t>Trussel</a:t>
            </a:r>
            <a:r>
              <a:rPr lang="en-US" sz="400" dirty="0" smtClean="0">
                <a:ea typeface="ＭＳ Ｐゴシック" charset="-128"/>
                <a:cs typeface="Arial" charset="0"/>
              </a:rPr>
              <a:t> J, Nelson AL, Cates W, Stewart FH, </a:t>
            </a:r>
            <a:r>
              <a:rPr lang="en-US" sz="400" dirty="0" err="1" smtClean="0">
                <a:ea typeface="ＭＳ Ｐゴシック" charset="-128"/>
                <a:cs typeface="Arial" charset="0"/>
              </a:rPr>
              <a:t>Kowal</a:t>
            </a:r>
            <a:r>
              <a:rPr lang="en-US" sz="400" dirty="0" smtClean="0">
                <a:ea typeface="ＭＳ Ｐゴシック" charset="-128"/>
                <a:cs typeface="Arial" charset="0"/>
              </a:rPr>
              <a:t> D. Contraceptive Technology: Nineteen Revised Edition. New York, NY: Ardent Media, 2007.</a:t>
            </a:r>
          </a:p>
          <a:p>
            <a:pPr marL="672976" lvl="1" indent="-224325">
              <a:lnSpc>
                <a:spcPct val="80000"/>
              </a:lnSpc>
              <a:buFontTx/>
              <a:buChar char="•"/>
              <a:defRPr/>
            </a:pPr>
            <a:endParaRPr lang="en-US" sz="400" dirty="0" smtClean="0">
              <a:ea typeface="ＭＳ Ｐゴシック" charset="-128"/>
              <a:cs typeface="Arial" charset="0"/>
            </a:endParaRPr>
          </a:p>
          <a:p>
            <a:pPr marL="672976" lvl="1" indent="-224325">
              <a:lnSpc>
                <a:spcPct val="80000"/>
              </a:lnSpc>
              <a:buFontTx/>
              <a:buChar char="•"/>
              <a:defRPr/>
            </a:pPr>
            <a:endParaRPr lang="en-US" sz="400" dirty="0" smtClean="0">
              <a:ea typeface="ＭＳ Ｐゴシック" charset="-128"/>
              <a:cs typeface="Arial" charset="0"/>
            </a:endParaRPr>
          </a:p>
          <a:p>
            <a:pPr marL="672976" lvl="1" indent="-224325">
              <a:lnSpc>
                <a:spcPct val="80000"/>
              </a:lnSpc>
              <a:defRPr/>
            </a:pPr>
            <a:endParaRPr lang="en-US" sz="400" dirty="0" smtClean="0">
              <a:ea typeface="ＭＳ Ｐゴシック" charset="-128"/>
              <a:cs typeface="Arial" charset="0"/>
            </a:endParaRP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fld id="{1AA8D4B8-9966-4C43-81FE-EBA345D4336D}" type="slidenum">
              <a:rPr lang="en-US" sz="1200">
                <a:effectLst/>
                <a:latin typeface="Adobe Garamond Pro" panose="02020502060506020403" pitchFamily="18" charset="0"/>
              </a:rPr>
              <a:pPr algn="r">
                <a:buClrTx/>
                <a:buFontTx/>
                <a:buNone/>
              </a:pPr>
              <a:t>27</a:t>
            </a:fld>
            <a:endParaRPr lang="en-US" sz="1200" dirty="0">
              <a:effectLst/>
              <a:latin typeface="Adobe Garamond Pro" panose="02020502060506020403" pitchFamily="18" charset="0"/>
            </a:endParaRPr>
          </a:p>
        </p:txBody>
      </p:sp>
    </p:spTree>
    <p:extLst>
      <p:ext uri="{BB962C8B-B14F-4D97-AF65-F5344CB8AC3E}">
        <p14:creationId xmlns:p14="http://schemas.microsoft.com/office/powerpoint/2010/main" val="982441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299043E-3563-7B42-A382-09E18872A2DA}" type="slidenum">
              <a:rPr lang="en-US"/>
              <a:pPr/>
              <a:t>29</a:t>
            </a:fld>
            <a:endParaRPr lang="en-US"/>
          </a:p>
        </p:txBody>
      </p:sp>
      <p:sp>
        <p:nvSpPr>
          <p:cNvPr id="84994" name="Slide Image Placeholder 1"/>
          <p:cNvSpPr>
            <a:spLocks noGrp="1" noRot="1" noChangeAspect="1" noTextEdit="1"/>
          </p:cNvSpPr>
          <p:nvPr>
            <p:ph type="sldImg"/>
          </p:nvPr>
        </p:nvSpPr>
        <p:spPr>
          <a:xfrm>
            <a:off x="1143000" y="684213"/>
            <a:ext cx="4573588" cy="3430587"/>
          </a:xfrm>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marL="672976" lvl="1" indent="-224325">
              <a:lnSpc>
                <a:spcPct val="80000"/>
              </a:lnSpc>
              <a:defRPr/>
            </a:pPr>
            <a:endParaRPr lang="en-US" sz="400" dirty="0" smtClean="0">
              <a:ea typeface="ＭＳ Ｐゴシック" charset="-128"/>
              <a:cs typeface="Arial" charset="0"/>
            </a:endParaRPr>
          </a:p>
        </p:txBody>
      </p:sp>
      <p:sp>
        <p:nvSpPr>
          <p:cNvPr id="849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fld id="{1AA8D4B8-9966-4C43-81FE-EBA345D4336D}" type="slidenum">
              <a:rPr lang="en-US" sz="1200">
                <a:effectLst/>
                <a:latin typeface="Adobe Garamond Pro" panose="02020502060506020403" pitchFamily="18" charset="0"/>
              </a:rPr>
              <a:pPr algn="r">
                <a:buClrTx/>
                <a:buFontTx/>
                <a:buNone/>
              </a:pPr>
              <a:t>29</a:t>
            </a:fld>
            <a:endParaRPr lang="en-US" sz="1200" dirty="0">
              <a:effectLst/>
              <a:latin typeface="Adobe Garamond Pro" panose="02020502060506020403" pitchFamily="18" charset="0"/>
            </a:endParaRPr>
          </a:p>
        </p:txBody>
      </p:sp>
    </p:spTree>
    <p:extLst>
      <p:ext uri="{BB962C8B-B14F-4D97-AF65-F5344CB8AC3E}">
        <p14:creationId xmlns:p14="http://schemas.microsoft.com/office/powerpoint/2010/main" val="1481091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6C012144-8C19-F346-873D-545CBBA9B0F6}" type="slidenum">
              <a:rPr lang="en-US"/>
              <a:pPr/>
              <a:t>30</a:t>
            </a:fld>
            <a:endParaRPr lang="en-US"/>
          </a:p>
        </p:txBody>
      </p:sp>
      <p:sp>
        <p:nvSpPr>
          <p:cNvPr id="89090"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000" dirty="0">
                <a:effectLst/>
                <a:latin typeface="Adobe Garamond Pro" panose="02020502060506020403" pitchFamily="18" charset="0"/>
              </a:rPr>
              <a:t>[Insert Lecture Name Here]</a:t>
            </a:r>
          </a:p>
        </p:txBody>
      </p:sp>
      <p:sp>
        <p:nvSpPr>
          <p:cNvPr id="89091" name="Rectangle 7"/>
          <p:cNvSpPr txBox="1">
            <a:spLocks noGrp="1" noChangeArrowheads="1"/>
          </p:cNvSpPr>
          <p:nvPr/>
        </p:nvSpPr>
        <p:spPr bwMode="auto">
          <a:xfrm>
            <a:off x="3886200" y="8459788"/>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000" b="1" dirty="0">
                <a:effectLst/>
                <a:latin typeface="Adobe Garamond Pro" panose="02020502060506020403" pitchFamily="18" charset="0"/>
              </a:rPr>
              <a:t>Slide </a:t>
            </a:r>
            <a:fld id="{45CA0E49-E3CF-084A-8EE1-45B6F0A2C407}" type="slidenum">
              <a:rPr lang="en-US" sz="1000" b="1">
                <a:effectLst/>
                <a:latin typeface="Adobe Garamond Pro" panose="02020502060506020403" pitchFamily="18" charset="0"/>
              </a:rPr>
              <a:pPr algn="r">
                <a:buClrTx/>
                <a:buFontTx/>
                <a:buNone/>
              </a:pPr>
              <a:t>30</a:t>
            </a:fld>
            <a:endParaRPr lang="en-US" sz="1000" b="1" dirty="0">
              <a:effectLst/>
              <a:latin typeface="Adobe Garamond Pro" panose="02020502060506020403" pitchFamily="18" charset="0"/>
            </a:endParaRPr>
          </a:p>
        </p:txBody>
      </p:sp>
      <p:sp>
        <p:nvSpPr>
          <p:cNvPr id="89092" name="Rectangle 2"/>
          <p:cNvSpPr>
            <a:spLocks noGrp="1" noRot="1" noChangeAspect="1" noChangeArrowheads="1" noTextEdit="1"/>
          </p:cNvSpPr>
          <p:nvPr>
            <p:ph type="sldImg"/>
          </p:nvPr>
        </p:nvSpPr>
        <p:spPr>
          <a:xfrm>
            <a:off x="1139825" y="682625"/>
            <a:ext cx="4578350" cy="3433763"/>
          </a:xfrm>
          <a:ln/>
          <a:extLst>
            <a:ext uri="{FAA26D3D-D897-4be2-8F04-BA451C77F1D7}">
              <ma14:placeholderFlag xmlns:ma14="http://schemas.microsoft.com/office/mac/drawingml/2011/main" xmlns="" val="1"/>
            </a:ext>
          </a:extLst>
        </p:spPr>
      </p:sp>
      <p:sp>
        <p:nvSpPr>
          <p:cNvPr id="48133" name="Rectangle 3"/>
          <p:cNvSpPr>
            <a:spLocks noGrp="1" noChangeArrowheads="1"/>
          </p:cNvSpPr>
          <p:nvPr>
            <p:ph type="body" idx="1"/>
          </p:nvPr>
        </p:nvSpPr>
        <p:spPr>
          <a:xfrm>
            <a:off x="914400" y="4343400"/>
            <a:ext cx="5029200" cy="4116388"/>
          </a:xfrm>
          <a:solidFill>
            <a:srgbClr val="FFFFFF"/>
          </a:solidFill>
          <a:ln>
            <a:solidFill>
              <a:srgbClr val="000000"/>
            </a:solidFill>
            <a:miter lim="800000"/>
            <a:headEnd/>
            <a:tailEnd/>
          </a:ln>
        </p:spPr>
        <p:txBody>
          <a:bodyPr>
            <a:normAutofit/>
          </a:bodyPr>
          <a:lstStyle/>
          <a:p>
            <a:pPr marL="227013" indent="-227013" eaLnBrk="1" hangingPunct="1">
              <a:lnSpc>
                <a:spcPct val="80000"/>
              </a:lnSpc>
              <a:buFontTx/>
              <a:buChar char="•"/>
            </a:pPr>
            <a:r>
              <a:rPr lang="en-US" altLang="en-US" sz="400" dirty="0" smtClean="0"/>
              <a:t>The Cooper T 380A IUD is a small T-shaped device made of polyethylene. The device has two flexible arms that fold down for insertion and expand to form a T shape when released inside the uterus. The vertical stem of the device is wound with fine copper wire, and the two horizontal arms also have a sleeve of cooper. At the bottom of the vertical stem, a 3-mm bulb houses a monofilament </a:t>
            </a:r>
            <a:r>
              <a:rPr lang="en-US" altLang="en-US" sz="400" dirty="0" err="1" smtClean="0"/>
              <a:t>poyethylene</a:t>
            </a:r>
            <a:r>
              <a:rPr lang="en-US" altLang="en-US" sz="400" dirty="0" smtClean="0"/>
              <a:t> string that enables the device’s easy removal.</a:t>
            </a:r>
          </a:p>
          <a:p>
            <a:pPr marL="227013" indent="-227013" eaLnBrk="1" hangingPunct="1">
              <a:lnSpc>
                <a:spcPct val="80000"/>
              </a:lnSpc>
              <a:buFontTx/>
              <a:buChar char="•"/>
            </a:pPr>
            <a:r>
              <a:rPr lang="en-US" altLang="en-US" sz="400" dirty="0" smtClean="0"/>
              <a:t>The arms of the Copper-T IUD are wrapped with copper wire, which acts as a functional spermicide. There is clear evidence that IUDs are not </a:t>
            </a:r>
            <a:r>
              <a:rPr lang="en-US" altLang="en-US" sz="400" dirty="0" err="1" smtClean="0"/>
              <a:t>abortifacients</a:t>
            </a:r>
            <a:r>
              <a:rPr lang="en-US" altLang="en-US" sz="400" dirty="0" smtClean="0"/>
              <a:t>. They prevent pregnancy by preventing fertilization. </a:t>
            </a:r>
          </a:p>
          <a:p>
            <a:pPr marL="227013" indent="-227013" eaLnBrk="1" hangingPunct="1">
              <a:lnSpc>
                <a:spcPct val="80000"/>
              </a:lnSpc>
              <a:buFontTx/>
              <a:buChar char="•"/>
            </a:pPr>
            <a:r>
              <a:rPr lang="en-US" altLang="en-US" sz="400" dirty="0" smtClean="0"/>
              <a:t>The Copper-T IUD is approved for 10 years of use; however, efficacy lasts 12 years or more. </a:t>
            </a:r>
          </a:p>
          <a:p>
            <a:pPr marL="227013" indent="-227013" eaLnBrk="1" hangingPunct="1">
              <a:lnSpc>
                <a:spcPct val="80000"/>
              </a:lnSpc>
              <a:buFontTx/>
              <a:buChar char="•"/>
            </a:pPr>
            <a:r>
              <a:rPr lang="en-US" altLang="en-US" sz="400" dirty="0" smtClean="0"/>
              <a:t>Mechanism of Action:</a:t>
            </a:r>
          </a:p>
          <a:p>
            <a:pPr marL="684213" lvl="1" indent="-227013" eaLnBrk="1" hangingPunct="1">
              <a:lnSpc>
                <a:spcPct val="80000"/>
              </a:lnSpc>
              <a:buFontTx/>
              <a:buChar char="•"/>
            </a:pPr>
            <a:r>
              <a:rPr lang="en-US" altLang="en-US" sz="400" dirty="0" smtClean="0"/>
              <a:t>Cooper-containing IUDs reduce the motility and viability of the sperm and the development of ova.</a:t>
            </a:r>
          </a:p>
          <a:p>
            <a:pPr marL="684213" lvl="1" indent="-227013" eaLnBrk="1" hangingPunct="1">
              <a:lnSpc>
                <a:spcPct val="80000"/>
              </a:lnSpc>
              <a:buFontTx/>
              <a:buChar char="•"/>
            </a:pPr>
            <a:r>
              <a:rPr lang="en-US" altLang="en-US" sz="400" dirty="0" smtClean="0"/>
              <a:t>Research shows that sperm counts found in the cervical mucus and uterine tube are much lower in women using IUDs than those in non-users. </a:t>
            </a:r>
          </a:p>
          <a:p>
            <a:pPr marL="684213" lvl="1" indent="-227013" eaLnBrk="1" hangingPunct="1">
              <a:lnSpc>
                <a:spcPct val="80000"/>
              </a:lnSpc>
              <a:buFontTx/>
              <a:buChar char="•"/>
            </a:pPr>
            <a:r>
              <a:rPr lang="en-US" altLang="en-US" sz="400" dirty="0" smtClean="0"/>
              <a:t>A clinical study found that women using copper-containing IUDs had uncoordinated contractions, which suggests that the device may act by hindering sperm transport. </a:t>
            </a:r>
          </a:p>
          <a:p>
            <a:pPr marL="227013" indent="-227013" eaLnBrk="1" hangingPunct="1">
              <a:lnSpc>
                <a:spcPct val="80000"/>
              </a:lnSpc>
              <a:buFontTx/>
              <a:buChar char="•"/>
            </a:pPr>
            <a:r>
              <a:rPr lang="en-US" altLang="en-US" sz="400" dirty="0" smtClean="0"/>
              <a:t>Candidates:</a:t>
            </a:r>
          </a:p>
          <a:p>
            <a:pPr marL="684213" lvl="1" indent="-227013" eaLnBrk="1" hangingPunct="1">
              <a:lnSpc>
                <a:spcPct val="80000"/>
              </a:lnSpc>
              <a:buFontTx/>
              <a:buChar char="•"/>
            </a:pPr>
            <a:r>
              <a:rPr lang="en-US" altLang="en-US" sz="400" dirty="0" smtClean="0"/>
              <a:t>Women who desire long-term contraception.</a:t>
            </a:r>
          </a:p>
          <a:p>
            <a:pPr marL="684213" lvl="1" indent="-227013" eaLnBrk="1" hangingPunct="1">
              <a:lnSpc>
                <a:spcPct val="80000"/>
              </a:lnSpc>
              <a:buFontTx/>
              <a:buChar char="•"/>
            </a:pPr>
            <a:r>
              <a:rPr lang="en-US" altLang="en-US" sz="400" dirty="0" smtClean="0"/>
              <a:t>Women who do not want the systematic effects of hormones.</a:t>
            </a:r>
          </a:p>
          <a:p>
            <a:pPr marL="684213" lvl="1" indent="-227013" eaLnBrk="1" hangingPunct="1">
              <a:lnSpc>
                <a:spcPct val="80000"/>
              </a:lnSpc>
              <a:buFontTx/>
              <a:buChar char="•"/>
            </a:pPr>
            <a:r>
              <a:rPr lang="en-US" altLang="en-US" sz="400" dirty="0" smtClean="0"/>
              <a:t>Women who desire a quickly reversible method</a:t>
            </a:r>
          </a:p>
          <a:p>
            <a:pPr marL="227013" indent="-227013" eaLnBrk="1" hangingPunct="1">
              <a:lnSpc>
                <a:spcPct val="80000"/>
              </a:lnSpc>
              <a:buFontTx/>
              <a:buChar char="•"/>
            </a:pPr>
            <a:r>
              <a:rPr lang="en-US" altLang="en-US" sz="400" dirty="0" smtClean="0"/>
              <a:t>Advantages</a:t>
            </a:r>
          </a:p>
          <a:p>
            <a:pPr marL="684213" lvl="1" indent="-227013" eaLnBrk="1" hangingPunct="1">
              <a:lnSpc>
                <a:spcPct val="80000"/>
              </a:lnSpc>
              <a:buFontTx/>
              <a:buChar char="•"/>
            </a:pPr>
            <a:r>
              <a:rPr lang="en-US" altLang="en-US" sz="400" dirty="0" smtClean="0"/>
              <a:t>Fertility returns rapidly after removal of the copper IUD. </a:t>
            </a:r>
          </a:p>
          <a:p>
            <a:pPr marL="684213" lvl="1" indent="-227013" eaLnBrk="1" hangingPunct="1">
              <a:lnSpc>
                <a:spcPct val="80000"/>
              </a:lnSpc>
              <a:buFontTx/>
              <a:buChar char="•"/>
            </a:pPr>
            <a:r>
              <a:rPr lang="en-US" altLang="en-US" sz="400" dirty="0" smtClean="0"/>
              <a:t>There is no ongoing cost after insertion.</a:t>
            </a:r>
          </a:p>
          <a:p>
            <a:pPr marL="684213" lvl="1" indent="-227013" eaLnBrk="1" hangingPunct="1">
              <a:lnSpc>
                <a:spcPct val="80000"/>
              </a:lnSpc>
              <a:buFontTx/>
              <a:buChar char="•"/>
            </a:pPr>
            <a:r>
              <a:rPr lang="en-US" altLang="en-US" sz="400" dirty="0" smtClean="0"/>
              <a:t>The Cooper-T IUD may be associated with a decreased risk for endometrial cancer, but the exact mechanism for this association is unclear.</a:t>
            </a:r>
          </a:p>
          <a:p>
            <a:pPr marL="227013" indent="-227013" eaLnBrk="1" hangingPunct="1">
              <a:lnSpc>
                <a:spcPct val="80000"/>
              </a:lnSpc>
              <a:buFontTx/>
              <a:buChar char="•"/>
            </a:pPr>
            <a:r>
              <a:rPr lang="en-US" altLang="en-US" sz="400" dirty="0" smtClean="0"/>
              <a:t>Contraindications (WHO Criteria): same as </a:t>
            </a:r>
            <a:r>
              <a:rPr lang="en-US" altLang="en-US" sz="400" dirty="0" err="1" smtClean="0"/>
              <a:t>Mirena</a:t>
            </a:r>
            <a:endParaRPr lang="en-US" altLang="en-US" sz="400" dirty="0" smtClean="0"/>
          </a:p>
          <a:p>
            <a:pPr marL="227013" indent="-227013" eaLnBrk="1" hangingPunct="1">
              <a:lnSpc>
                <a:spcPct val="80000"/>
              </a:lnSpc>
              <a:buFontTx/>
              <a:buChar char="•"/>
            </a:pPr>
            <a:r>
              <a:rPr lang="en-US" altLang="en-US" sz="400" dirty="0" smtClean="0"/>
              <a:t>Disadvantages</a:t>
            </a:r>
          </a:p>
          <a:p>
            <a:pPr marL="684213" lvl="1" indent="-227013" eaLnBrk="1" hangingPunct="1">
              <a:lnSpc>
                <a:spcPct val="80000"/>
              </a:lnSpc>
              <a:buFontTx/>
              <a:buChar char="•"/>
            </a:pPr>
            <a:r>
              <a:rPr lang="en-US" altLang="en-US" sz="400" dirty="0" smtClean="0"/>
              <a:t>Menstrual changes</a:t>
            </a:r>
          </a:p>
          <a:p>
            <a:pPr marL="684213" lvl="1" indent="-227013" eaLnBrk="1" hangingPunct="1">
              <a:lnSpc>
                <a:spcPct val="80000"/>
              </a:lnSpc>
              <a:buFontTx/>
              <a:buChar char="•"/>
            </a:pPr>
            <a:r>
              <a:rPr lang="en-US" altLang="en-US" sz="400" dirty="0" smtClean="0"/>
              <a:t>The Copper T IUD can increase the duration and amount of menstrual flow and menstrual cramping.</a:t>
            </a:r>
          </a:p>
          <a:p>
            <a:pPr marL="684213" lvl="1" indent="-227013" eaLnBrk="1" hangingPunct="1">
              <a:lnSpc>
                <a:spcPct val="80000"/>
              </a:lnSpc>
              <a:buFontTx/>
              <a:buChar char="•"/>
            </a:pPr>
            <a:r>
              <a:rPr lang="en-US" altLang="en-US" sz="400" dirty="0" smtClean="0"/>
              <a:t>Expulsion is rare, occurring in only 5% of users, but is the most likely cause of IUC failure. Expulsion is most common within the first three months after insertion.</a:t>
            </a:r>
          </a:p>
          <a:p>
            <a:pPr marL="684213" lvl="1" indent="-227013" eaLnBrk="1" hangingPunct="1">
              <a:lnSpc>
                <a:spcPct val="80000"/>
              </a:lnSpc>
              <a:buFontTx/>
              <a:buChar char="•"/>
            </a:pPr>
            <a:r>
              <a:rPr lang="en-US" altLang="en-US" sz="400" dirty="0" smtClean="0"/>
              <a:t>Uterine perforation is a rare complication of IUC, occurring approximately once every 770 to 1600 insertions. Perforation generally occurs at insertion, when a portion of the device becomes embedded in the uterine wall.</a:t>
            </a:r>
          </a:p>
          <a:p>
            <a:pPr marL="684213" lvl="1" indent="-227013" eaLnBrk="1" hangingPunct="1">
              <a:lnSpc>
                <a:spcPct val="80000"/>
              </a:lnSpc>
              <a:buFontTx/>
              <a:buChar char="•"/>
            </a:pPr>
            <a:r>
              <a:rPr lang="en-US" altLang="en-US" sz="400" dirty="0" smtClean="0"/>
              <a:t>There’s a possible increased risk of PID during early post-insertion period in women with cervical infections.</a:t>
            </a:r>
          </a:p>
          <a:p>
            <a:pPr marL="684213" lvl="1" indent="-227013" eaLnBrk="1" hangingPunct="1">
              <a:lnSpc>
                <a:spcPct val="80000"/>
              </a:lnSpc>
              <a:buFontTx/>
              <a:buChar char="•"/>
            </a:pPr>
            <a:r>
              <a:rPr lang="en-US" altLang="en-US" sz="400" dirty="0" smtClean="0"/>
              <a:t>Studies suggest that women with chlamydial infection or gonorrhea at the time of IUD insertion were at an increased risk of PID relative to women without infection. The absolute risk of PID was low for both groups (0%–5% for those with STIs and 0%–2% for those without).</a:t>
            </a:r>
          </a:p>
          <a:p>
            <a:pPr marL="227013" indent="-227013" eaLnBrk="1" hangingPunct="1">
              <a:lnSpc>
                <a:spcPct val="80000"/>
              </a:lnSpc>
              <a:buFontTx/>
              <a:buChar char="•"/>
            </a:pPr>
            <a:r>
              <a:rPr lang="en-US" altLang="en-US" sz="400" dirty="0" smtClean="0"/>
              <a:t>Counseling:</a:t>
            </a:r>
          </a:p>
          <a:p>
            <a:pPr marL="684213" lvl="1" indent="-227013" eaLnBrk="1" hangingPunct="1">
              <a:lnSpc>
                <a:spcPct val="70000"/>
              </a:lnSpc>
              <a:buFontTx/>
              <a:buChar char="•"/>
            </a:pPr>
            <a:r>
              <a:rPr lang="en-US" altLang="en-US" sz="400" dirty="0" smtClean="0"/>
              <a:t>Inform women that IUDs do not cause an increased risk of STIs, tubal infertility, and ectopic pregnancies.</a:t>
            </a:r>
          </a:p>
          <a:p>
            <a:pPr marL="684213" lvl="1" indent="-227013" eaLnBrk="1" hangingPunct="1">
              <a:lnSpc>
                <a:spcPct val="70000"/>
              </a:lnSpc>
              <a:buFontTx/>
              <a:buChar char="•"/>
            </a:pPr>
            <a:r>
              <a:rPr lang="en-US" altLang="en-US" sz="400" dirty="0" smtClean="0"/>
              <a:t>Describe how to check for the string, follow-up visits, and warning signs.</a:t>
            </a:r>
          </a:p>
          <a:p>
            <a:pPr marL="228600" indent="-228600">
              <a:lnSpc>
                <a:spcPct val="80000"/>
              </a:lnSpc>
            </a:pPr>
            <a:endParaRPr lang="en-US" sz="400" u="sng" dirty="0"/>
          </a:p>
          <a:p>
            <a:pPr marL="228600" indent="-228600">
              <a:lnSpc>
                <a:spcPct val="80000"/>
              </a:lnSpc>
            </a:pPr>
            <a:r>
              <a:rPr lang="en-US" sz="400" u="sng" dirty="0"/>
              <a:t>References</a:t>
            </a:r>
          </a:p>
          <a:p>
            <a:pPr marL="228600" indent="-228600">
              <a:lnSpc>
                <a:spcPct val="80000"/>
              </a:lnSpc>
              <a:buFontTx/>
              <a:buChar char="•"/>
            </a:pPr>
            <a:r>
              <a:rPr lang="en-US" sz="400" dirty="0" err="1"/>
              <a:t>Beining</a:t>
            </a:r>
            <a:r>
              <a:rPr lang="en-US" sz="400" dirty="0"/>
              <a:t> RM, Dennis LK, Smith LK, Smith EM, </a:t>
            </a:r>
            <a:r>
              <a:rPr lang="en-US" sz="400" dirty="0" err="1"/>
              <a:t>Dokras</a:t>
            </a:r>
            <a:r>
              <a:rPr lang="en-US" sz="400" dirty="0"/>
              <a:t> A. Meta-Analysis of Intrauterine Device Use and Risk of endometrial cancer. </a:t>
            </a:r>
            <a:r>
              <a:rPr lang="en-US" sz="400" i="1" dirty="0"/>
              <a:t>Ann </a:t>
            </a:r>
            <a:r>
              <a:rPr lang="en-US" sz="400" i="1" dirty="0" err="1"/>
              <a:t>Epidemiol</a:t>
            </a:r>
            <a:r>
              <a:rPr lang="en-US" sz="400" dirty="0"/>
              <a:t>. 2008. </a:t>
            </a:r>
          </a:p>
          <a:p>
            <a:pPr marL="228600" indent="-228600">
              <a:lnSpc>
                <a:spcPct val="80000"/>
              </a:lnSpc>
              <a:buFontTx/>
              <a:buChar char="•"/>
            </a:pPr>
            <a:r>
              <a:rPr lang="en-US" sz="400" dirty="0"/>
              <a:t>Fortney JA, </a:t>
            </a:r>
            <a:r>
              <a:rPr lang="en-US" sz="400" dirty="0" err="1"/>
              <a:t>Feldblum</a:t>
            </a:r>
            <a:r>
              <a:rPr lang="en-US" sz="400" dirty="0"/>
              <a:t> PJ, Raymond EG. Intrauterine Devices. </a:t>
            </a:r>
            <a:r>
              <a:rPr lang="en-US" sz="400" i="1" dirty="0"/>
              <a:t>J </a:t>
            </a:r>
            <a:r>
              <a:rPr lang="en-US" sz="400" i="1" dirty="0" err="1"/>
              <a:t>Reprod</a:t>
            </a:r>
            <a:r>
              <a:rPr lang="en-US" sz="400" i="1" dirty="0"/>
              <a:t> Med</a:t>
            </a:r>
            <a:r>
              <a:rPr lang="en-US" sz="400" dirty="0"/>
              <a:t>. 1999. March;44(3):</a:t>
            </a:r>
            <a:r>
              <a:rPr lang="en-US" sz="400" dirty="0" smtClean="0"/>
              <a:t>269–274</a:t>
            </a:r>
            <a:r>
              <a:rPr lang="en-US" sz="400" dirty="0"/>
              <a:t>.</a:t>
            </a:r>
          </a:p>
          <a:p>
            <a:pPr marL="228600" indent="-228600">
              <a:lnSpc>
                <a:spcPct val="80000"/>
              </a:lnSpc>
              <a:buFontTx/>
              <a:buChar char="•"/>
            </a:pPr>
            <a:r>
              <a:rPr lang="en-US" sz="400" dirty="0"/>
              <a:t>Larsson G, </a:t>
            </a:r>
            <a:r>
              <a:rPr lang="en-US" sz="400" dirty="0" err="1"/>
              <a:t>Milsom</a:t>
            </a:r>
            <a:r>
              <a:rPr lang="en-US" sz="400" dirty="0"/>
              <a:t> I, </a:t>
            </a:r>
            <a:r>
              <a:rPr lang="en-US" sz="400" dirty="0" err="1"/>
              <a:t>Jonasson</a:t>
            </a:r>
            <a:r>
              <a:rPr lang="en-US" sz="400" dirty="0"/>
              <a:t> K, </a:t>
            </a:r>
            <a:r>
              <a:rPr lang="en-US" sz="400" dirty="0" err="1"/>
              <a:t>Lindstedt</a:t>
            </a:r>
            <a:r>
              <a:rPr lang="en-US" sz="400" dirty="0"/>
              <a:t> G, </a:t>
            </a:r>
            <a:r>
              <a:rPr lang="en-US" sz="400" dirty="0" err="1"/>
              <a:t>Rybo</a:t>
            </a:r>
            <a:r>
              <a:rPr lang="en-US" sz="400" dirty="0"/>
              <a:t> G. The long-term effects of copper surface area on menstrual blood loss and iron status in women fitted with an IUD. </a:t>
            </a:r>
            <a:r>
              <a:rPr lang="en-US" sz="400" i="1" dirty="0"/>
              <a:t>Contraception</a:t>
            </a:r>
            <a:r>
              <a:rPr lang="en-US" sz="400" dirty="0"/>
              <a:t>. 1993;48(5):</a:t>
            </a:r>
            <a:r>
              <a:rPr lang="en-US" sz="400" dirty="0" smtClean="0"/>
              <a:t>471–80</a:t>
            </a:r>
            <a:r>
              <a:rPr lang="en-US" sz="400" dirty="0"/>
              <a:t>.</a:t>
            </a:r>
          </a:p>
          <a:p>
            <a:pPr marL="228600" indent="-228600">
              <a:lnSpc>
                <a:spcPct val="80000"/>
              </a:lnSpc>
              <a:buFontTx/>
              <a:buChar char="•"/>
            </a:pPr>
            <a:r>
              <a:rPr lang="en-US" sz="400" dirty="0"/>
              <a:t>Maslow KD, Lyons EA. Effect of oral contraceptives and intrauterine devices on </a:t>
            </a:r>
            <a:r>
              <a:rPr lang="en-US" sz="400" dirty="0" err="1"/>
              <a:t>midcycle</a:t>
            </a:r>
            <a:r>
              <a:rPr lang="en-US" sz="400" dirty="0"/>
              <a:t> </a:t>
            </a:r>
            <a:r>
              <a:rPr lang="en-US" sz="400" dirty="0" err="1"/>
              <a:t>myometrial</a:t>
            </a:r>
            <a:r>
              <a:rPr lang="en-US" sz="400" dirty="0"/>
              <a:t> contractions. </a:t>
            </a:r>
            <a:r>
              <a:rPr lang="en-US" sz="400" i="1" dirty="0" err="1"/>
              <a:t>Fertil</a:t>
            </a:r>
            <a:r>
              <a:rPr lang="en-US" sz="400" i="1" dirty="0"/>
              <a:t> </a:t>
            </a:r>
            <a:r>
              <a:rPr lang="en-US" sz="400" i="1" dirty="0" err="1"/>
              <a:t>Steril</a:t>
            </a:r>
            <a:r>
              <a:rPr lang="en-US" sz="400" dirty="0"/>
              <a:t>. 2003;80(5):</a:t>
            </a:r>
            <a:r>
              <a:rPr lang="en-US" sz="400" dirty="0" smtClean="0"/>
              <a:t>1224–7</a:t>
            </a:r>
            <a:r>
              <a:rPr lang="en-US" sz="400" dirty="0"/>
              <a:t>.</a:t>
            </a:r>
          </a:p>
          <a:p>
            <a:pPr marL="228600" indent="-228600">
              <a:lnSpc>
                <a:spcPct val="80000"/>
              </a:lnSpc>
              <a:buFontTx/>
              <a:buChar char="•"/>
            </a:pPr>
            <a:r>
              <a:rPr lang="en-US" sz="400" dirty="0" err="1"/>
              <a:t>Milsom</a:t>
            </a:r>
            <a:r>
              <a:rPr lang="en-US" sz="400" dirty="0"/>
              <a:t> I, </a:t>
            </a:r>
            <a:r>
              <a:rPr lang="en-US" sz="400" dirty="0" err="1"/>
              <a:t>Rybo</a:t>
            </a:r>
            <a:r>
              <a:rPr lang="en-US" sz="400" dirty="0"/>
              <a:t> G, </a:t>
            </a:r>
            <a:r>
              <a:rPr lang="en-US" sz="400" dirty="0" err="1"/>
              <a:t>Lindstedt</a:t>
            </a:r>
            <a:r>
              <a:rPr lang="en-US" sz="400" dirty="0"/>
              <a:t> G. The influence of copper surface area on menstrual blood loss and iron status in women fitted with an IUD. </a:t>
            </a:r>
            <a:r>
              <a:rPr lang="en-US" sz="400" i="1" dirty="0"/>
              <a:t>Contraception</a:t>
            </a:r>
            <a:r>
              <a:rPr lang="en-US" sz="400" dirty="0"/>
              <a:t>. 1990;41(3):</a:t>
            </a:r>
            <a:r>
              <a:rPr lang="en-US" sz="400" dirty="0" smtClean="0"/>
              <a:t>271–81.20</a:t>
            </a:r>
            <a:r>
              <a:rPr lang="en-US" sz="400" dirty="0"/>
              <a:t>. </a:t>
            </a:r>
          </a:p>
          <a:p>
            <a:pPr marL="228600" indent="-228600">
              <a:lnSpc>
                <a:spcPct val="80000"/>
              </a:lnSpc>
              <a:buFontTx/>
              <a:buChar char="•"/>
            </a:pPr>
            <a:r>
              <a:rPr lang="en-US" sz="400" dirty="0" err="1"/>
              <a:t>Mohllajee</a:t>
            </a:r>
            <a:r>
              <a:rPr lang="en-US" sz="400" dirty="0"/>
              <a:t> AP, Curtis KM, Peterson HB. Does insertion and use of an intrauterine device increase the risk of pelvic inflammatory disease among women with sexually transmitted infection? A systematic review. </a:t>
            </a:r>
            <a:r>
              <a:rPr lang="en-US" sz="400" i="1" dirty="0"/>
              <a:t>Contraception</a:t>
            </a:r>
            <a:r>
              <a:rPr lang="en-US" sz="400" dirty="0"/>
              <a:t>. 2006 Feb;73(2):</a:t>
            </a:r>
            <a:r>
              <a:rPr lang="en-US" sz="400" dirty="0" smtClean="0"/>
              <a:t>145–53</a:t>
            </a:r>
            <a:endParaRPr lang="en-US" sz="400" dirty="0"/>
          </a:p>
          <a:p>
            <a:pPr marL="228600" indent="-228600">
              <a:lnSpc>
                <a:spcPct val="80000"/>
              </a:lnSpc>
              <a:buFontTx/>
              <a:buChar char="•"/>
            </a:pPr>
            <a:r>
              <a:rPr lang="en-US" sz="400" dirty="0"/>
              <a:t>Nelson AL. The intrauterine contraceptive device. </a:t>
            </a:r>
            <a:r>
              <a:rPr lang="en-US" sz="400" i="1" dirty="0" err="1"/>
              <a:t>Obstet</a:t>
            </a:r>
            <a:r>
              <a:rPr lang="en-US" sz="400" i="1" dirty="0"/>
              <a:t> </a:t>
            </a:r>
            <a:r>
              <a:rPr lang="en-US" sz="400" i="1" dirty="0" err="1"/>
              <a:t>Gynecol</a:t>
            </a:r>
            <a:r>
              <a:rPr lang="en-US" sz="400" i="1" dirty="0"/>
              <a:t> </a:t>
            </a:r>
            <a:r>
              <a:rPr lang="en-US" sz="400" i="1" dirty="0" err="1"/>
              <a:t>Clin</a:t>
            </a:r>
            <a:r>
              <a:rPr lang="en-US" sz="400" i="1" dirty="0"/>
              <a:t> North Am</a:t>
            </a:r>
            <a:r>
              <a:rPr lang="en-US" sz="400" dirty="0"/>
              <a:t>. 2000;27(4):</a:t>
            </a:r>
            <a:r>
              <a:rPr lang="en-US" sz="400" dirty="0" smtClean="0"/>
              <a:t>723–40.12</a:t>
            </a:r>
            <a:r>
              <a:rPr lang="en-US" sz="400" dirty="0"/>
              <a:t>. </a:t>
            </a:r>
          </a:p>
          <a:p>
            <a:pPr marL="228600" indent="-228600">
              <a:lnSpc>
                <a:spcPct val="80000"/>
              </a:lnSpc>
              <a:buFontTx/>
              <a:buChar char="•"/>
            </a:pPr>
            <a:r>
              <a:rPr lang="en-US" sz="400" dirty="0" err="1"/>
              <a:t>Thonneau</a:t>
            </a:r>
            <a:r>
              <a:rPr lang="en-US" sz="400" dirty="0"/>
              <a:t> PF, Almont TE. Contraceptive efficacy of intrauterine devices. </a:t>
            </a:r>
            <a:r>
              <a:rPr lang="en-US" sz="400" i="1" dirty="0"/>
              <a:t>Am J </a:t>
            </a:r>
            <a:r>
              <a:rPr lang="en-US" sz="400" i="1" dirty="0" err="1"/>
              <a:t>Obstet</a:t>
            </a:r>
            <a:r>
              <a:rPr lang="en-US" sz="400" i="1" dirty="0"/>
              <a:t> Gynecol</a:t>
            </a:r>
            <a:r>
              <a:rPr lang="en-US" sz="400" dirty="0"/>
              <a:t>. 2008. March;198(3): </a:t>
            </a:r>
            <a:r>
              <a:rPr lang="en-US" sz="400" dirty="0" smtClean="0"/>
              <a:t>248–253</a:t>
            </a:r>
            <a:r>
              <a:rPr lang="en-US" sz="400" dirty="0"/>
              <a:t>.</a:t>
            </a:r>
          </a:p>
          <a:p>
            <a:pPr marL="228600" indent="-228600">
              <a:lnSpc>
                <a:spcPct val="80000"/>
              </a:lnSpc>
              <a:buFontTx/>
              <a:buChar char="•"/>
            </a:pPr>
            <a:r>
              <a:rPr lang="en-US" sz="400" dirty="0" err="1"/>
              <a:t>Trussel</a:t>
            </a:r>
            <a:r>
              <a:rPr lang="en-US" sz="400" dirty="0"/>
              <a:t> J. Contraceptive efficacy. In: Hatcher RA, </a:t>
            </a:r>
            <a:r>
              <a:rPr lang="en-US" sz="400" dirty="0" err="1"/>
              <a:t>Trussel</a:t>
            </a:r>
            <a:r>
              <a:rPr lang="en-US" sz="400" dirty="0"/>
              <a:t> J, Nelson AL, et al. Contraceptive Technology: 19th revised ed. New York, NY: Ardent Media, 2007.</a:t>
            </a:r>
          </a:p>
          <a:p>
            <a:pPr marL="228600" indent="-228600">
              <a:lnSpc>
                <a:spcPct val="80000"/>
              </a:lnSpc>
              <a:buFontTx/>
              <a:buChar char="•"/>
            </a:pPr>
            <a:r>
              <a:rPr lang="en-US" sz="400" dirty="0"/>
              <a:t>WHO Medical Eligibility Criteria for Contraceptive Use, 3rd edition 2004</a:t>
            </a:r>
            <a:r>
              <a:rPr lang="en-US" sz="400" dirty="0" smtClean="0"/>
              <a:t>.</a:t>
            </a:r>
            <a:endParaRPr lang="en-US" sz="400" dirty="0"/>
          </a:p>
        </p:txBody>
      </p:sp>
    </p:spTree>
    <p:extLst>
      <p:ext uri="{BB962C8B-B14F-4D97-AF65-F5344CB8AC3E}">
        <p14:creationId xmlns:p14="http://schemas.microsoft.com/office/powerpoint/2010/main" val="7733952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C9D1E7AE-C4A5-964F-BCDB-E04140637346}" type="slidenum">
              <a:rPr lang="en-US"/>
              <a:pPr/>
              <a:t>31</a:t>
            </a:fld>
            <a:endParaRPr lang="en-US"/>
          </a:p>
        </p:txBody>
      </p:sp>
      <p:sp>
        <p:nvSpPr>
          <p:cNvPr id="238594"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dirty="0">
                <a:effectLst/>
                <a:latin typeface="Adobe Garamond Pro" panose="02020502060506020403" pitchFamily="18" charset="0"/>
              </a:rPr>
              <a:t>[Insert Lecture Name Here]</a:t>
            </a:r>
          </a:p>
        </p:txBody>
      </p:sp>
      <p:sp>
        <p:nvSpPr>
          <p:cNvPr id="2385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200" dirty="0">
                <a:effectLst/>
                <a:latin typeface="Adobe Garamond Pro" panose="02020502060506020403" pitchFamily="18" charset="0"/>
              </a:rPr>
              <a:t>Slide </a:t>
            </a:r>
            <a:fld id="{13A72678-4217-7A47-80C7-B3CC7F78F3E7}" type="slidenum">
              <a:rPr lang="en-US" sz="1200">
                <a:effectLst/>
                <a:latin typeface="Adobe Garamond Pro" panose="02020502060506020403" pitchFamily="18" charset="0"/>
              </a:rPr>
              <a:pPr algn="r">
                <a:buClrTx/>
                <a:buFontTx/>
                <a:buNone/>
              </a:pPr>
              <a:t>31</a:t>
            </a:fld>
            <a:endParaRPr lang="en-US" sz="1200" dirty="0">
              <a:effectLst/>
              <a:latin typeface="Adobe Garamond Pro" panose="02020502060506020403" pitchFamily="18" charset="0"/>
            </a:endParaRPr>
          </a:p>
        </p:txBody>
      </p:sp>
      <p:sp>
        <p:nvSpPr>
          <p:cNvPr id="238596" name="Rectangle 2"/>
          <p:cNvSpPr>
            <a:spLocks noGrp="1" noRot="1" noChangeAspect="1" noChangeArrowheads="1" noTextEdit="1"/>
          </p:cNvSpPr>
          <p:nvPr>
            <p:ph type="sldImg"/>
          </p:nvPr>
        </p:nvSpPr>
        <p:spPr>
          <a:xfrm>
            <a:off x="1144588" y="685800"/>
            <a:ext cx="4570412" cy="3429000"/>
          </a:xfrm>
          <a:ln/>
          <a:extLst>
            <a:ext uri="{909E8E84-426E-40DD-AFC4-6F175D3DCCD1}">
              <a14:hiddenFill xmlns:a14="http://schemas.microsoft.com/office/drawing/2010/main">
                <a:noFill/>
              </a14:hiddenFill>
            </a:ext>
            <a:ext uri="{FAA26D3D-D897-4be2-8F04-BA451C77F1D7}">
              <ma14:placeholderFlag xmlns:ma14="http://schemas.microsoft.com/office/mac/drawingml/2011/main" xmlns="" val="1"/>
            </a:ext>
          </a:extLst>
        </p:spPr>
      </p:sp>
      <p:sp>
        <p:nvSpPr>
          <p:cNvPr id="238597" name="Rectangle 3"/>
          <p:cNvSpPr>
            <a:spLocks noGrp="1" noChangeArrowheads="1"/>
          </p:cNvSpPr>
          <p:nvPr>
            <p:ph type="body" idx="1"/>
          </p:nvPr>
        </p:nvSpPr>
        <p:spPr>
          <a:xfrm>
            <a:off x="914400" y="4343400"/>
            <a:ext cx="5029200" cy="4114800"/>
          </a:xfrm>
          <a:noFill/>
        </p:spPr>
        <p:txBody>
          <a:bodyPr/>
          <a:lstStyle/>
          <a:p>
            <a:endParaRPr lang="en-US" sz="900" dirty="0"/>
          </a:p>
        </p:txBody>
      </p:sp>
    </p:spTree>
    <p:extLst>
      <p:ext uri="{BB962C8B-B14F-4D97-AF65-F5344CB8AC3E}">
        <p14:creationId xmlns:p14="http://schemas.microsoft.com/office/powerpoint/2010/main" val="2739113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DB368-9F3B-4A43-9AE9-F8536034BF52}" type="slidenum">
              <a:rPr lang="en-US"/>
              <a:pPr/>
              <a:t>32</a:t>
            </a:fld>
            <a:endParaRPr lang="en-US"/>
          </a:p>
        </p:txBody>
      </p:sp>
      <p:sp>
        <p:nvSpPr>
          <p:cNvPr id="381954" name="Rectangle 2"/>
          <p:cNvSpPr>
            <a:spLocks noGrp="1" noRot="1" noChangeAspect="1" noChangeArrowheads="1" noTextEdit="1"/>
          </p:cNvSpPr>
          <p:nvPr>
            <p:ph type="sldImg"/>
          </p:nvPr>
        </p:nvSpPr>
        <p:spPr bwMode="auto">
          <a:xfrm>
            <a:off x="1143000" y="684213"/>
            <a:ext cx="4573588" cy="34305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bwMode="auto">
          <a:xfrm>
            <a:off x="0" y="0"/>
            <a:ext cx="0" cy="0"/>
          </a:xfrm>
        </p:spPr>
        <p:txBody>
          <a:bodyPr>
            <a:normAutofit fontScale="25000" lnSpcReduction="20000"/>
          </a:bodyPr>
          <a:lstStyle/>
          <a:p>
            <a:pPr marL="227013" marR="0" indent="-227013" algn="l" defTabSz="914400" rtl="0" eaLnBrk="1" fontAlgn="base" latinLnBrk="0" hangingPunct="1">
              <a:lnSpc>
                <a:spcPct val="60000"/>
              </a:lnSpc>
              <a:spcBef>
                <a:spcPct val="30000"/>
              </a:spcBef>
              <a:spcAft>
                <a:spcPct val="0"/>
              </a:spcAft>
              <a:buClrTx/>
              <a:buSzTx/>
              <a:buFontTx/>
              <a:buChar char="•"/>
              <a:tabLst/>
              <a:defRPr/>
            </a:pPr>
            <a:r>
              <a:rPr lang="en-US" altLang="en-US" sz="500" dirty="0" smtClean="0"/>
              <a:t>Note:  The original version of the implant was called </a:t>
            </a:r>
            <a:r>
              <a:rPr lang="en-US" altLang="en-US" sz="500" dirty="0" err="1" smtClean="0"/>
              <a:t>Implanon</a:t>
            </a:r>
            <a:r>
              <a:rPr lang="en-US" altLang="en-US" sz="500" dirty="0" smtClean="0"/>
              <a:t>.</a:t>
            </a:r>
            <a:r>
              <a:rPr lang="en-US" altLang="en-US" sz="500" baseline="0" dirty="0" smtClean="0"/>
              <a:t>  The current version is referred to as </a:t>
            </a:r>
            <a:r>
              <a:rPr lang="en-US" altLang="en-US" sz="500" baseline="0" dirty="0" err="1" smtClean="0"/>
              <a:t>Nexplanon</a:t>
            </a:r>
            <a:r>
              <a:rPr lang="en-US" altLang="en-US" sz="500" baseline="0" dirty="0" smtClean="0"/>
              <a:t>.</a:t>
            </a:r>
            <a:endParaRPr lang="en-US" altLang="en-US" sz="500" dirty="0" smtClean="0"/>
          </a:p>
          <a:p>
            <a:pPr marL="227013" indent="-227013" eaLnBrk="1" hangingPunct="1">
              <a:lnSpc>
                <a:spcPct val="60000"/>
              </a:lnSpc>
              <a:buFontTx/>
              <a:buChar char="•"/>
            </a:pPr>
            <a:endParaRPr lang="en-US" altLang="en-US" sz="500" dirty="0" smtClean="0"/>
          </a:p>
          <a:p>
            <a:pPr marL="227013" indent="-227013" eaLnBrk="1" hangingPunct="1">
              <a:lnSpc>
                <a:spcPct val="60000"/>
              </a:lnSpc>
              <a:buFontTx/>
              <a:buChar char="•"/>
            </a:pPr>
            <a:r>
              <a:rPr lang="en-US" altLang="en-US" sz="500" dirty="0" err="1" smtClean="0"/>
              <a:t>Implanon</a:t>
            </a:r>
            <a:r>
              <a:rPr lang="en-US" altLang="en-US" sz="500" dirty="0" smtClean="0"/>
              <a:t>, an </a:t>
            </a:r>
            <a:r>
              <a:rPr lang="en-US" altLang="en-US" sz="500" dirty="0" err="1" smtClean="0"/>
              <a:t>etonogestrel</a:t>
            </a:r>
            <a:r>
              <a:rPr lang="en-US" altLang="en-US" sz="500" dirty="0" smtClean="0"/>
              <a:t> implant, is used by more than 2 million women in European and Asian countries and is now available in the United States.</a:t>
            </a:r>
          </a:p>
          <a:p>
            <a:pPr marL="227013" indent="-227013" eaLnBrk="1" hangingPunct="1">
              <a:lnSpc>
                <a:spcPct val="60000"/>
              </a:lnSpc>
              <a:buFontTx/>
              <a:buChar char="•"/>
            </a:pPr>
            <a:r>
              <a:rPr lang="en-US" altLang="en-US" sz="500" dirty="0" smtClean="0"/>
              <a:t>One rod is 40 mm x 2 mm and its core is 40% ethylene vinyl acetate (EVA) and 60% </a:t>
            </a:r>
            <a:r>
              <a:rPr lang="en-US" altLang="en-US" sz="500" dirty="0" err="1" smtClean="0"/>
              <a:t>etonogestrel</a:t>
            </a:r>
            <a:r>
              <a:rPr lang="en-US" altLang="en-US" sz="500" dirty="0" smtClean="0"/>
              <a:t>. It has a rate-controlling membrane of 100% EVA </a:t>
            </a:r>
          </a:p>
          <a:p>
            <a:pPr marL="227013" indent="-227013" eaLnBrk="1" hangingPunct="1">
              <a:lnSpc>
                <a:spcPct val="60000"/>
              </a:lnSpc>
              <a:buFontTx/>
              <a:buChar char="•"/>
            </a:pPr>
            <a:r>
              <a:rPr lang="en-US" altLang="en-US" sz="500" dirty="0" smtClean="0"/>
              <a:t>Because contraceptive implants do not contain estrogen, they can be used during lactation as soon as six weeks postpartum. This feature may be especially attractive to women with young infants who want highly effective contraception that does not require daily action. </a:t>
            </a:r>
          </a:p>
          <a:p>
            <a:pPr marL="227013" indent="-227013" eaLnBrk="1" hangingPunct="1">
              <a:lnSpc>
                <a:spcPct val="60000"/>
              </a:lnSpc>
              <a:buFontTx/>
              <a:buChar char="•"/>
            </a:pPr>
            <a:r>
              <a:rPr lang="en-US" altLang="en-US" sz="500" dirty="0" smtClean="0"/>
              <a:t>The effectiveness of </a:t>
            </a:r>
            <a:r>
              <a:rPr lang="en-US" altLang="en-US" sz="500" dirty="0" err="1" smtClean="0"/>
              <a:t>Implanon</a:t>
            </a:r>
            <a:r>
              <a:rPr lang="en-US" altLang="en-US" sz="500" dirty="0" smtClean="0"/>
              <a:t> in overweight women has not been determined; women who weighed more than 130% of their ideal body weight were not studied.</a:t>
            </a:r>
          </a:p>
          <a:p>
            <a:pPr marL="227013" indent="-227013" eaLnBrk="1" hangingPunct="1">
              <a:lnSpc>
                <a:spcPct val="80000"/>
              </a:lnSpc>
              <a:buFontTx/>
              <a:buChar char="•"/>
            </a:pPr>
            <a:r>
              <a:rPr lang="en-US" altLang="en-US" sz="500" dirty="0" smtClean="0"/>
              <a:t>Mechanism of Action:</a:t>
            </a:r>
          </a:p>
          <a:p>
            <a:pPr marL="684213" lvl="1" indent="-227013" eaLnBrk="1" hangingPunct="1">
              <a:lnSpc>
                <a:spcPct val="80000"/>
              </a:lnSpc>
              <a:buFontTx/>
              <a:buChar char="•"/>
            </a:pPr>
            <a:r>
              <a:rPr lang="en-US" altLang="en-US" sz="500" dirty="0" smtClean="0"/>
              <a:t>The multiple-rod implant relies on ovulation inhibition for contraceptive action for the first 3 months of use, then on thicker cervical mucus after three months of use. In contrast, the single-rod implant continues to rely on ovulation inhibition over the entire duration of use. </a:t>
            </a:r>
          </a:p>
          <a:p>
            <a:pPr marL="227013" indent="-227013" eaLnBrk="1" hangingPunct="1">
              <a:lnSpc>
                <a:spcPct val="80000"/>
              </a:lnSpc>
              <a:buFontTx/>
              <a:buChar char="•"/>
            </a:pPr>
            <a:r>
              <a:rPr lang="en-US" altLang="en-US" sz="500" dirty="0" smtClean="0"/>
              <a:t>Candidates:</a:t>
            </a:r>
          </a:p>
          <a:p>
            <a:pPr marL="684213" lvl="1" indent="-227013" eaLnBrk="1" hangingPunct="1">
              <a:lnSpc>
                <a:spcPct val="80000"/>
              </a:lnSpc>
              <a:buFontTx/>
              <a:buChar char="•"/>
            </a:pPr>
            <a:r>
              <a:rPr lang="en-US" altLang="en-US" sz="500" dirty="0" smtClean="0"/>
              <a:t>In addition to its high efficacy rate and long-term effectiveness (3 years), it has rapid reversibility. After the </a:t>
            </a:r>
            <a:r>
              <a:rPr lang="en-US" altLang="en-US" sz="500" dirty="0" err="1" smtClean="0"/>
              <a:t>etonogestrel</a:t>
            </a:r>
            <a:r>
              <a:rPr lang="en-US" altLang="en-US" sz="500" dirty="0" smtClean="0"/>
              <a:t> implant is removed, most women (94%) ovulate by 3 months, the majority within 3 weeks.</a:t>
            </a:r>
          </a:p>
          <a:p>
            <a:pPr marL="227013" indent="-227013" eaLnBrk="1" hangingPunct="1">
              <a:lnSpc>
                <a:spcPct val="80000"/>
              </a:lnSpc>
              <a:buFontTx/>
              <a:buChar char="•"/>
            </a:pPr>
            <a:r>
              <a:rPr lang="en-US" altLang="en-US" sz="500" dirty="0" smtClean="0"/>
              <a:t>Advantages:</a:t>
            </a:r>
          </a:p>
          <a:p>
            <a:pPr marL="684213" lvl="1" indent="-227013" eaLnBrk="1" hangingPunct="1">
              <a:lnSpc>
                <a:spcPct val="80000"/>
              </a:lnSpc>
              <a:buFontTx/>
              <a:buChar char="•"/>
            </a:pPr>
            <a:r>
              <a:rPr lang="en-US" altLang="en-US" sz="500" dirty="0" smtClean="0"/>
              <a:t>This method is a particularly good choice for women who do not want a daily or weekly action, desire a discreet method (it is nearly invisible), or want to use contraception during lactation. According to studies with lactating women, there are no negative effects on nursing or infant growth or development with </a:t>
            </a:r>
            <a:r>
              <a:rPr lang="en-US" altLang="en-US" sz="500" dirty="0" err="1" smtClean="0"/>
              <a:t>etonogestrel</a:t>
            </a:r>
            <a:r>
              <a:rPr lang="en-US" altLang="en-US" sz="500" dirty="0" smtClean="0"/>
              <a:t> implant.</a:t>
            </a:r>
          </a:p>
          <a:p>
            <a:pPr marL="684213" lvl="1" indent="-227013" eaLnBrk="1" hangingPunct="1">
              <a:lnSpc>
                <a:spcPct val="80000"/>
              </a:lnSpc>
              <a:buFontTx/>
              <a:buChar char="•"/>
            </a:pPr>
            <a:r>
              <a:rPr lang="en-US" altLang="en-US" sz="500" dirty="0" smtClean="0"/>
              <a:t>This method also can confer </a:t>
            </a:r>
            <a:r>
              <a:rPr lang="en-US" altLang="en-US" sz="500" dirty="0" err="1" smtClean="0"/>
              <a:t>noncontraceptive</a:t>
            </a:r>
            <a:r>
              <a:rPr lang="en-US" altLang="en-US" sz="500" dirty="0" smtClean="0"/>
              <a:t> benefits, such as improved dysmenorrhea and acne.</a:t>
            </a:r>
          </a:p>
          <a:p>
            <a:pPr marL="227013" indent="-227013" eaLnBrk="1" hangingPunct="1">
              <a:lnSpc>
                <a:spcPct val="80000"/>
              </a:lnSpc>
              <a:buFontTx/>
              <a:buChar char="•"/>
            </a:pPr>
            <a:r>
              <a:rPr lang="en-US" altLang="en-US" sz="500" dirty="0" smtClean="0"/>
              <a:t>Contraindications:</a:t>
            </a:r>
          </a:p>
          <a:p>
            <a:pPr marL="684213" lvl="1" indent="-227013" eaLnBrk="1" hangingPunct="1">
              <a:lnSpc>
                <a:spcPct val="80000"/>
              </a:lnSpc>
              <a:buFontTx/>
              <a:buChar char="•"/>
            </a:pPr>
            <a:r>
              <a:rPr lang="en-US" altLang="en-US" sz="500" dirty="0" smtClean="0"/>
              <a:t>Known or suspected pregnancy</a:t>
            </a:r>
          </a:p>
          <a:p>
            <a:pPr marL="684213" lvl="1" indent="-227013" eaLnBrk="1" hangingPunct="1">
              <a:lnSpc>
                <a:spcPct val="80000"/>
              </a:lnSpc>
              <a:buFontTx/>
              <a:buChar char="•"/>
            </a:pPr>
            <a:r>
              <a:rPr lang="en-US" altLang="en-US" sz="500" dirty="0" smtClean="0"/>
              <a:t>Current or past history of thrombosis</a:t>
            </a:r>
          </a:p>
          <a:p>
            <a:pPr marL="684213" lvl="1" indent="-227013" eaLnBrk="1" hangingPunct="1">
              <a:lnSpc>
                <a:spcPct val="80000"/>
              </a:lnSpc>
              <a:buFontTx/>
              <a:buChar char="•"/>
            </a:pPr>
            <a:r>
              <a:rPr lang="en-US" altLang="en-US" sz="500" dirty="0" smtClean="0"/>
              <a:t>Hepatic tumor or active liver disease</a:t>
            </a:r>
          </a:p>
          <a:p>
            <a:pPr marL="684213" lvl="1" indent="-227013" eaLnBrk="1" hangingPunct="1">
              <a:lnSpc>
                <a:spcPct val="80000"/>
              </a:lnSpc>
              <a:buFontTx/>
              <a:buChar char="•"/>
            </a:pPr>
            <a:r>
              <a:rPr lang="en-US" altLang="en-US" sz="500" dirty="0" smtClean="0"/>
              <a:t>Undiagnosed abnormal genital bleeding</a:t>
            </a:r>
          </a:p>
          <a:p>
            <a:pPr marL="684213" lvl="1" indent="-227013" eaLnBrk="1" hangingPunct="1">
              <a:lnSpc>
                <a:spcPct val="80000"/>
              </a:lnSpc>
              <a:buFontTx/>
              <a:buChar char="•"/>
            </a:pPr>
            <a:r>
              <a:rPr lang="en-US" altLang="en-US" sz="500" dirty="0" smtClean="0"/>
              <a:t>Known or suspected carcinoma of the breast or history of breast cancer</a:t>
            </a:r>
          </a:p>
          <a:p>
            <a:pPr marL="684213" lvl="1" indent="-227013" eaLnBrk="1" hangingPunct="1">
              <a:lnSpc>
                <a:spcPct val="80000"/>
              </a:lnSpc>
              <a:buFontTx/>
              <a:buChar char="•"/>
            </a:pPr>
            <a:r>
              <a:rPr lang="en-US" altLang="en-US" sz="500" dirty="0" smtClean="0"/>
              <a:t>Hypersensitivity to the components of the implant</a:t>
            </a:r>
          </a:p>
          <a:p>
            <a:pPr marL="227013" indent="-227013" eaLnBrk="1" hangingPunct="1">
              <a:lnSpc>
                <a:spcPct val="80000"/>
              </a:lnSpc>
              <a:buFontTx/>
              <a:buChar char="•"/>
            </a:pPr>
            <a:r>
              <a:rPr lang="en-US" altLang="en-US" sz="500" dirty="0" smtClean="0"/>
              <a:t>Disadvantages:</a:t>
            </a:r>
          </a:p>
          <a:p>
            <a:pPr marL="684213" lvl="1" indent="-227013" eaLnBrk="1" hangingPunct="1">
              <a:lnSpc>
                <a:spcPct val="80000"/>
              </a:lnSpc>
              <a:buFontTx/>
              <a:buChar char="•"/>
            </a:pPr>
            <a:r>
              <a:rPr lang="en-US" altLang="en-US" sz="500" dirty="0" smtClean="0"/>
              <a:t>The most common side effect of implant is bleeding irregularities, including infrequent bleeding (26.9%), amenorrhea (18.6%), prolonged bleeding (15.1%), and frequent bleeding (7.4%).</a:t>
            </a:r>
          </a:p>
          <a:p>
            <a:pPr marL="684213" lvl="1" indent="-227013" eaLnBrk="1" hangingPunct="1">
              <a:lnSpc>
                <a:spcPct val="80000"/>
              </a:lnSpc>
              <a:buFontTx/>
              <a:buChar char="•"/>
            </a:pPr>
            <a:r>
              <a:rPr lang="en-US" altLang="en-US" sz="500" dirty="0" smtClean="0"/>
              <a:t>But as with other progestin-only methods, it is the variability and unpredictably of the bleeding that is most characteristic of this method; for example, a bleeding pattern may change from one 2 to 3 month period to the next. </a:t>
            </a:r>
          </a:p>
          <a:p>
            <a:pPr marL="684213" lvl="1" indent="-227013" eaLnBrk="1" hangingPunct="1">
              <a:lnSpc>
                <a:spcPct val="80000"/>
              </a:lnSpc>
              <a:buFontTx/>
              <a:buChar char="•"/>
            </a:pPr>
            <a:r>
              <a:rPr lang="en-US" altLang="en-US" sz="500" dirty="0" smtClean="0"/>
              <a:t>More unpredictable bleeding than </a:t>
            </a:r>
            <a:r>
              <a:rPr lang="en-US" altLang="en-US" sz="500" dirty="0" err="1" smtClean="0"/>
              <a:t>Depo</a:t>
            </a:r>
            <a:r>
              <a:rPr lang="en-US" altLang="en-US" sz="500" dirty="0" smtClean="0"/>
              <a:t>, less amenorrhea.</a:t>
            </a:r>
          </a:p>
          <a:p>
            <a:pPr marL="684213" lvl="1" indent="-227013" eaLnBrk="1" hangingPunct="1">
              <a:lnSpc>
                <a:spcPct val="80000"/>
              </a:lnSpc>
              <a:buFontTx/>
              <a:buChar char="•"/>
            </a:pPr>
            <a:r>
              <a:rPr lang="en-US" altLang="en-US" sz="500" dirty="0" smtClean="0"/>
              <a:t>Unfortunately, studies on progestin-only methods have not identified a simple approach for managing bleeding. </a:t>
            </a:r>
          </a:p>
          <a:p>
            <a:pPr marL="684213" lvl="1" indent="-227013" eaLnBrk="1" hangingPunct="1">
              <a:lnSpc>
                <a:spcPct val="80000"/>
              </a:lnSpc>
              <a:buFontTx/>
              <a:buChar char="•"/>
            </a:pPr>
            <a:r>
              <a:rPr lang="en-US" altLang="en-US" sz="500" dirty="0" smtClean="0"/>
              <a:t>However, one study found that </a:t>
            </a:r>
            <a:r>
              <a:rPr lang="en-US" altLang="en-US" sz="500" dirty="0" err="1" smtClean="0"/>
              <a:t>ethinyl</a:t>
            </a:r>
            <a:r>
              <a:rPr lang="en-US" altLang="en-US" sz="500" dirty="0" smtClean="0"/>
              <a:t> estradiol may help control bleeding during the first few months of implant use.</a:t>
            </a:r>
          </a:p>
          <a:p>
            <a:pPr marL="684213" lvl="1" indent="-227013" eaLnBrk="1" hangingPunct="1">
              <a:lnSpc>
                <a:spcPct val="80000"/>
              </a:lnSpc>
              <a:buFontTx/>
              <a:buChar char="•"/>
            </a:pPr>
            <a:r>
              <a:rPr lang="en-US" altLang="en-US" sz="500" dirty="0" smtClean="0"/>
              <a:t>Other side effects include weight gain (2.3%), emotional </a:t>
            </a:r>
            <a:r>
              <a:rPr lang="en-US" altLang="en-US" sz="500" dirty="0" err="1" smtClean="0"/>
              <a:t>lability</a:t>
            </a:r>
            <a:r>
              <a:rPr lang="en-US" altLang="en-US" sz="500" dirty="0" smtClean="0"/>
              <a:t> (2.3%), headache (1.6%), acne (1.3%), and depression (1.0%). </a:t>
            </a:r>
          </a:p>
          <a:p>
            <a:pPr marL="684213" lvl="1" indent="-227013" eaLnBrk="1" hangingPunct="1">
              <a:lnSpc>
                <a:spcPct val="80000"/>
              </a:lnSpc>
              <a:buFontTx/>
              <a:buChar char="•"/>
            </a:pPr>
            <a:r>
              <a:rPr lang="en-US" altLang="en-US" sz="500" dirty="0" smtClean="0"/>
              <a:t>There is no evidence of long-term effects such as decreased bone mineral density (BMD) and deep vein thrombosis, or anemia with the </a:t>
            </a:r>
            <a:r>
              <a:rPr lang="en-US" altLang="en-US" sz="500" dirty="0" err="1" smtClean="0"/>
              <a:t>etonogestrel</a:t>
            </a:r>
            <a:r>
              <a:rPr lang="en-US" altLang="en-US" sz="500" dirty="0" smtClean="0"/>
              <a:t> implant. On the contrary, lumbar spine BMD improved in studies.</a:t>
            </a:r>
          </a:p>
          <a:p>
            <a:pPr marL="684213" lvl="1" indent="-227013" eaLnBrk="1" hangingPunct="1">
              <a:lnSpc>
                <a:spcPct val="80000"/>
              </a:lnSpc>
              <a:buFontTx/>
              <a:buChar char="•"/>
            </a:pPr>
            <a:r>
              <a:rPr lang="en-US" altLang="en-US" sz="500" dirty="0" smtClean="0"/>
              <a:t>Both procedures are rapid: insertion takes 1 minute and removal takes 3 minutes.</a:t>
            </a:r>
          </a:p>
          <a:p>
            <a:pPr marL="227013" indent="-227013" eaLnBrk="1" hangingPunct="1">
              <a:lnSpc>
                <a:spcPct val="80000"/>
              </a:lnSpc>
              <a:buFontTx/>
              <a:buChar char="•"/>
            </a:pPr>
            <a:r>
              <a:rPr lang="en-US" altLang="en-US" sz="500" dirty="0" smtClean="0"/>
              <a:t>Counseling:</a:t>
            </a:r>
          </a:p>
          <a:p>
            <a:pPr marL="684213" lvl="1" indent="-227013" eaLnBrk="1" hangingPunct="1">
              <a:lnSpc>
                <a:spcPct val="80000"/>
              </a:lnSpc>
              <a:buFontTx/>
              <a:buChar char="•"/>
            </a:pPr>
            <a:r>
              <a:rPr lang="en-US" altLang="en-US" sz="500" dirty="0" smtClean="0"/>
              <a:t>During patient counseling, address misperceptions about implants, such as visibility of the implant, low libido, excessive hair growth, and they break off in the arm. </a:t>
            </a:r>
          </a:p>
          <a:p>
            <a:pPr marL="684213" lvl="1" indent="-227013" eaLnBrk="1" hangingPunct="1">
              <a:lnSpc>
                <a:spcPct val="80000"/>
              </a:lnSpc>
              <a:buFontTx/>
              <a:buChar char="•"/>
            </a:pPr>
            <a:r>
              <a:rPr lang="en-US" altLang="en-US" sz="500" dirty="0" smtClean="0"/>
              <a:t>To decrease chances of unintended pregnancy, a quick start method can be used. With this method, the implant can be inserted any time after a negative urine pregnancy test. Another test will need to be done in 3 weeks to make sure the woman was not pregnant when the implant was inserted. </a:t>
            </a:r>
          </a:p>
          <a:p>
            <a:pPr marL="684213" lvl="1" indent="-227013" eaLnBrk="1" hangingPunct="1">
              <a:lnSpc>
                <a:spcPct val="80000"/>
              </a:lnSpc>
              <a:buFontTx/>
              <a:buChar char="•"/>
            </a:pPr>
            <a:r>
              <a:rPr lang="en-US" altLang="en-US" sz="500" dirty="0" smtClean="0"/>
              <a:t>Counseling women about bleeding patterns and other side effects helps prevents early discontinuation.</a:t>
            </a:r>
          </a:p>
          <a:p>
            <a:pPr marL="228600" indent="-228600">
              <a:lnSpc>
                <a:spcPct val="80000"/>
              </a:lnSpc>
            </a:pPr>
            <a:endParaRPr lang="en-US" sz="500" dirty="0">
              <a:cs typeface="Arial" charset="0"/>
            </a:endParaRPr>
          </a:p>
          <a:p>
            <a:pPr marL="228600" indent="-228600">
              <a:lnSpc>
                <a:spcPct val="80000"/>
              </a:lnSpc>
            </a:pPr>
            <a:r>
              <a:rPr lang="en-US" sz="500" u="sng" dirty="0">
                <a:cs typeface="Arial" charset="0"/>
              </a:rPr>
              <a:t>References</a:t>
            </a:r>
            <a:endParaRPr lang="en-US" sz="500" dirty="0"/>
          </a:p>
          <a:p>
            <a:pPr marL="228600" indent="-228600">
              <a:lnSpc>
                <a:spcPct val="80000"/>
              </a:lnSpc>
              <a:buFontTx/>
              <a:buChar char="•"/>
            </a:pPr>
            <a:r>
              <a:rPr lang="en-US" sz="500" dirty="0" err="1"/>
              <a:t>Beerthuizen</a:t>
            </a:r>
            <a:r>
              <a:rPr lang="en-US" sz="500" dirty="0"/>
              <a:t> R, van </a:t>
            </a:r>
            <a:r>
              <a:rPr lang="en-US" sz="500" dirty="0" err="1"/>
              <a:t>Beek</a:t>
            </a:r>
            <a:r>
              <a:rPr lang="en-US" sz="500" dirty="0"/>
              <a:t> A, </a:t>
            </a:r>
            <a:r>
              <a:rPr lang="en-US" sz="500" dirty="0" err="1"/>
              <a:t>Massai</a:t>
            </a:r>
            <a:r>
              <a:rPr lang="en-US" sz="500" dirty="0"/>
              <a:t> R, </a:t>
            </a:r>
            <a:r>
              <a:rPr lang="en-US" sz="500" dirty="0" err="1"/>
              <a:t>Mäkäräinen</a:t>
            </a:r>
            <a:r>
              <a:rPr lang="en-US" sz="500" dirty="0"/>
              <a:t> L, </a:t>
            </a:r>
            <a:r>
              <a:rPr lang="en-US" sz="500" dirty="0" err="1"/>
              <a:t>Hout</a:t>
            </a:r>
            <a:r>
              <a:rPr lang="en-US" sz="500" dirty="0"/>
              <a:t> J, </a:t>
            </a:r>
            <a:r>
              <a:rPr lang="en-US" sz="500" dirty="0" err="1"/>
              <a:t>Bennink</a:t>
            </a:r>
            <a:r>
              <a:rPr lang="en-US" sz="500" dirty="0"/>
              <a:t> HC. Bone mineral density during long-term use of the </a:t>
            </a:r>
            <a:r>
              <a:rPr lang="en-US" sz="500" dirty="0" err="1"/>
              <a:t>progestogen</a:t>
            </a:r>
            <a:r>
              <a:rPr lang="en-US" sz="500" dirty="0"/>
              <a:t> contraceptive implant </a:t>
            </a:r>
            <a:r>
              <a:rPr lang="en-US" sz="500" dirty="0" err="1"/>
              <a:t>Implanon</a:t>
            </a:r>
            <a:r>
              <a:rPr lang="en-US" sz="500" dirty="0"/>
              <a:t> compared to a non-hormonal method of contraception. Hum </a:t>
            </a:r>
            <a:r>
              <a:rPr lang="en-US" sz="500" dirty="0" err="1"/>
              <a:t>Reprod</a:t>
            </a:r>
            <a:r>
              <a:rPr lang="en-US" sz="500" dirty="0"/>
              <a:t>. 2000;15(1):</a:t>
            </a:r>
            <a:r>
              <a:rPr lang="en-US" sz="500" dirty="0" smtClean="0"/>
              <a:t>118–122</a:t>
            </a:r>
            <a:r>
              <a:rPr lang="en-US" sz="500" dirty="0"/>
              <a:t>.</a:t>
            </a:r>
          </a:p>
          <a:p>
            <a:pPr marL="228600" indent="-228600">
              <a:lnSpc>
                <a:spcPct val="80000"/>
              </a:lnSpc>
              <a:buFontTx/>
              <a:buChar char="•"/>
            </a:pPr>
            <a:r>
              <a:rPr lang="en-US" sz="500" dirty="0" err="1"/>
              <a:t>Croxatto</a:t>
            </a:r>
            <a:r>
              <a:rPr lang="en-US" sz="500" dirty="0"/>
              <a:t> HB, </a:t>
            </a:r>
            <a:r>
              <a:rPr lang="en-US" sz="500" dirty="0" err="1"/>
              <a:t>Mäkäräinen</a:t>
            </a:r>
            <a:r>
              <a:rPr lang="en-US" sz="500" dirty="0"/>
              <a:t> L. The pharmacodynamics and efficacy of </a:t>
            </a:r>
            <a:r>
              <a:rPr lang="en-US" sz="500" dirty="0" err="1"/>
              <a:t>Implanon</a:t>
            </a:r>
            <a:r>
              <a:rPr lang="en-US" sz="500" dirty="0"/>
              <a:t>. An overview of the data. Contraception. 1998;58(6):</a:t>
            </a:r>
            <a:r>
              <a:rPr lang="en-US" sz="500" dirty="0" smtClean="0"/>
              <a:t>91S–97S</a:t>
            </a:r>
            <a:r>
              <a:rPr lang="en-US" sz="500" dirty="0"/>
              <a:t>.</a:t>
            </a:r>
          </a:p>
          <a:p>
            <a:pPr marL="228600" indent="-228600">
              <a:lnSpc>
                <a:spcPct val="80000"/>
              </a:lnSpc>
              <a:buFontTx/>
              <a:buChar char="•"/>
            </a:pPr>
            <a:r>
              <a:rPr lang="en-US" sz="500" dirty="0" err="1"/>
              <a:t>Croxatto</a:t>
            </a:r>
            <a:r>
              <a:rPr lang="en-US" sz="500" dirty="0"/>
              <a:t> HB, </a:t>
            </a:r>
            <a:r>
              <a:rPr lang="en-US" sz="500" dirty="0" err="1"/>
              <a:t>Urbancsek</a:t>
            </a:r>
            <a:r>
              <a:rPr lang="en-US" sz="500" dirty="0"/>
              <a:t> J, </a:t>
            </a:r>
            <a:r>
              <a:rPr lang="en-US" sz="500" dirty="0" err="1"/>
              <a:t>Massai</a:t>
            </a:r>
            <a:r>
              <a:rPr lang="en-US" sz="500" dirty="0"/>
              <a:t> R, </a:t>
            </a:r>
            <a:r>
              <a:rPr lang="en-US" sz="500" dirty="0" err="1"/>
              <a:t>Coelingh</a:t>
            </a:r>
            <a:r>
              <a:rPr lang="en-US" sz="500" dirty="0"/>
              <a:t> </a:t>
            </a:r>
            <a:r>
              <a:rPr lang="en-US" sz="500" dirty="0" err="1"/>
              <a:t>Bennink</a:t>
            </a:r>
            <a:r>
              <a:rPr lang="en-US" sz="500" dirty="0"/>
              <a:t> H, van </a:t>
            </a:r>
            <a:r>
              <a:rPr lang="en-US" sz="500" dirty="0" err="1"/>
              <a:t>Beek</a:t>
            </a:r>
            <a:r>
              <a:rPr lang="en-US" sz="500" dirty="0"/>
              <a:t> A. A </a:t>
            </a:r>
            <a:r>
              <a:rPr lang="en-US" sz="500" dirty="0" err="1"/>
              <a:t>multicentre</a:t>
            </a:r>
            <a:r>
              <a:rPr lang="en-US" sz="500" dirty="0"/>
              <a:t> efficacy and safety study of the single contraceptive implant </a:t>
            </a:r>
            <a:r>
              <a:rPr lang="en-US" sz="500" dirty="0" err="1"/>
              <a:t>Implanon</a:t>
            </a:r>
            <a:r>
              <a:rPr lang="en-US" sz="500" dirty="0"/>
              <a:t>. </a:t>
            </a:r>
            <a:r>
              <a:rPr lang="en-US" sz="500" dirty="0" err="1"/>
              <a:t>Implanon</a:t>
            </a:r>
            <a:r>
              <a:rPr lang="en-US" sz="500" dirty="0"/>
              <a:t> Study Group. Hum </a:t>
            </a:r>
            <a:r>
              <a:rPr lang="en-US" sz="500" dirty="0" err="1"/>
              <a:t>Reprod</a:t>
            </a:r>
            <a:r>
              <a:rPr lang="en-US" sz="500" dirty="0"/>
              <a:t>. 1999;14(4):</a:t>
            </a:r>
            <a:r>
              <a:rPr lang="en-US" sz="500" dirty="0" smtClean="0"/>
              <a:t>976–981</a:t>
            </a:r>
            <a:r>
              <a:rPr lang="en-US" sz="500" dirty="0"/>
              <a:t>.</a:t>
            </a:r>
          </a:p>
          <a:p>
            <a:pPr marL="228600" indent="-228600">
              <a:lnSpc>
                <a:spcPct val="80000"/>
              </a:lnSpc>
              <a:buFontTx/>
              <a:buChar char="•"/>
            </a:pPr>
            <a:r>
              <a:rPr lang="en-US" sz="500" dirty="0"/>
              <a:t>Diaz S. Contraceptive implants and lactation. Contraception. 2002;65(1):</a:t>
            </a:r>
            <a:r>
              <a:rPr lang="en-US" sz="500" dirty="0" smtClean="0"/>
              <a:t>39–46</a:t>
            </a:r>
            <a:r>
              <a:rPr lang="en-US" sz="500" dirty="0"/>
              <a:t>.</a:t>
            </a:r>
          </a:p>
          <a:p>
            <a:pPr marL="228600" indent="-228600">
              <a:lnSpc>
                <a:spcPct val="80000"/>
              </a:lnSpc>
              <a:buFontTx/>
              <a:buChar char="•"/>
            </a:pPr>
            <a:r>
              <a:rPr lang="en-US" sz="500" dirty="0"/>
              <a:t>Funk S, Miller MM, </a:t>
            </a:r>
            <a:r>
              <a:rPr lang="en-US" sz="500" dirty="0" err="1"/>
              <a:t>Mishell</a:t>
            </a:r>
            <a:r>
              <a:rPr lang="en-US" sz="500" dirty="0"/>
              <a:t> DR </a:t>
            </a:r>
            <a:r>
              <a:rPr lang="en-US" sz="500" dirty="0" err="1"/>
              <a:t>Jr</a:t>
            </a:r>
            <a:r>
              <a:rPr lang="en-US" sz="500" dirty="0"/>
              <a:t>, et al; The </a:t>
            </a:r>
            <a:r>
              <a:rPr lang="en-US" sz="500" dirty="0" err="1"/>
              <a:t>Implanon</a:t>
            </a:r>
            <a:r>
              <a:rPr lang="en-US" sz="500" dirty="0"/>
              <a:t> US Study Group. Safety and efficacy of </a:t>
            </a:r>
            <a:r>
              <a:rPr lang="en-US" sz="500" dirty="0" err="1"/>
              <a:t>Implanon</a:t>
            </a:r>
            <a:r>
              <a:rPr lang="en-US" sz="500" dirty="0"/>
              <a:t>, a single-rod implantable contraceptive containing </a:t>
            </a:r>
            <a:r>
              <a:rPr lang="en-US" sz="500" dirty="0" err="1"/>
              <a:t>etonogestrel</a:t>
            </a:r>
            <a:r>
              <a:rPr lang="en-US" sz="500" dirty="0"/>
              <a:t>. Contraception. 2005;71(5):</a:t>
            </a:r>
            <a:r>
              <a:rPr lang="en-US" sz="500" dirty="0" smtClean="0"/>
              <a:t>319–326</a:t>
            </a:r>
            <a:r>
              <a:rPr lang="en-US" sz="500" dirty="0"/>
              <a:t>.</a:t>
            </a:r>
          </a:p>
          <a:p>
            <a:pPr marL="228600" indent="-228600">
              <a:lnSpc>
                <a:spcPct val="80000"/>
              </a:lnSpc>
              <a:buFontTx/>
              <a:buChar char="•"/>
            </a:pPr>
            <a:r>
              <a:rPr lang="en-US" sz="500" dirty="0" err="1"/>
              <a:t>Implanon</a:t>
            </a:r>
            <a:r>
              <a:rPr lang="en-US" sz="500" dirty="0"/>
              <a:t> [package insert]. Roseland, NJ: </a:t>
            </a:r>
            <a:r>
              <a:rPr lang="en-US" sz="500" dirty="0" err="1"/>
              <a:t>Organon</a:t>
            </a:r>
            <a:r>
              <a:rPr lang="en-US" sz="500" dirty="0"/>
              <a:t> USA, </a:t>
            </a:r>
            <a:r>
              <a:rPr lang="en-US" sz="500" dirty="0" err="1"/>
              <a:t>Inc</a:t>
            </a:r>
            <a:r>
              <a:rPr lang="en-US" sz="500" dirty="0"/>
              <a:t>; 2005. </a:t>
            </a:r>
          </a:p>
          <a:p>
            <a:pPr marL="228600" indent="-228600">
              <a:lnSpc>
                <a:spcPct val="80000"/>
              </a:lnSpc>
              <a:buFontTx/>
              <a:buChar char="•"/>
            </a:pPr>
            <a:r>
              <a:rPr lang="en-US" sz="500" dirty="0" err="1"/>
              <a:t>Implanon</a:t>
            </a:r>
            <a:r>
              <a:rPr lang="en-US" sz="500" dirty="0"/>
              <a:t> prescribing </a:t>
            </a:r>
            <a:r>
              <a:rPr lang="en-US" sz="500" dirty="0" smtClean="0"/>
              <a:t>information.</a:t>
            </a:r>
            <a:r>
              <a:rPr lang="en-US" sz="500" dirty="0" smtClean="0">
                <a:hlinkClick r:id="rId3"/>
              </a:rPr>
              <a:t>sa.com/</a:t>
            </a:r>
            <a:r>
              <a:rPr lang="en-US" sz="500" dirty="0" err="1" smtClean="0">
                <a:hlinkClick r:id="rId3"/>
              </a:rPr>
              <a:t>authfiles</a:t>
            </a:r>
            <a:r>
              <a:rPr lang="en-US" sz="500" dirty="0" smtClean="0">
                <a:hlinkClick r:id="rId3"/>
              </a:rPr>
              <a:t>/images/543_174733.pdf</a:t>
            </a:r>
            <a:r>
              <a:rPr lang="en-US" sz="500" dirty="0" smtClean="0"/>
              <a:t> </a:t>
            </a:r>
            <a:endParaRPr lang="en-US" sz="500" dirty="0"/>
          </a:p>
          <a:p>
            <a:pPr marL="228600" indent="-228600">
              <a:lnSpc>
                <a:spcPct val="80000"/>
              </a:lnSpc>
              <a:buFontTx/>
              <a:buChar char="•"/>
            </a:pPr>
            <a:r>
              <a:rPr lang="en-US" sz="500" dirty="0" err="1"/>
              <a:t>Meirik</a:t>
            </a:r>
            <a:r>
              <a:rPr lang="en-US" sz="500" dirty="0"/>
              <a:t> O, Fraser IS, d</a:t>
            </a:r>
            <a:r>
              <a:rPr lang="ja-JP" altLang="en-US" sz="500" dirty="0"/>
              <a:t>’</a:t>
            </a:r>
            <a:r>
              <a:rPr lang="en-US" sz="500" dirty="0" err="1"/>
              <a:t>Arcangues</a:t>
            </a:r>
            <a:r>
              <a:rPr lang="en-US" sz="500" dirty="0"/>
              <a:t> C, et al. WHO Consultation on Implantable contraceptives for women. Hum </a:t>
            </a:r>
            <a:r>
              <a:rPr lang="en-US" sz="500" dirty="0" err="1"/>
              <a:t>Reproduct</a:t>
            </a:r>
            <a:r>
              <a:rPr lang="en-US" sz="500" dirty="0"/>
              <a:t> Update. 2003;9(1):</a:t>
            </a:r>
            <a:r>
              <a:rPr lang="en-US" sz="500" dirty="0" smtClean="0"/>
              <a:t>49–59</a:t>
            </a:r>
            <a:r>
              <a:rPr lang="en-US" sz="500" dirty="0"/>
              <a:t>. </a:t>
            </a:r>
          </a:p>
          <a:p>
            <a:pPr marL="228600" indent="-228600">
              <a:lnSpc>
                <a:spcPct val="80000"/>
              </a:lnSpc>
              <a:buFontTx/>
              <a:buChar char="•"/>
            </a:pPr>
            <a:r>
              <a:rPr lang="en-US" sz="500" dirty="0" err="1"/>
              <a:t>Trussel</a:t>
            </a:r>
            <a:r>
              <a:rPr lang="en-US" sz="500" dirty="0"/>
              <a:t> J. Contraceptive efficacy. In Hatcher RA, </a:t>
            </a:r>
            <a:r>
              <a:rPr lang="en-US" sz="500" dirty="0" err="1"/>
              <a:t>Trussel</a:t>
            </a:r>
            <a:r>
              <a:rPr lang="en-US" sz="500" dirty="0"/>
              <a:t> J, Nelson AL, Cates W, Stewart FH, </a:t>
            </a:r>
            <a:r>
              <a:rPr lang="en-US" sz="500" dirty="0" err="1"/>
              <a:t>Kowal</a:t>
            </a:r>
            <a:r>
              <a:rPr lang="en-US" sz="500" dirty="0"/>
              <a:t> D. Contraceptive Technology: Nineteen Revised Edition. New York, NY: Ardent Media, 2007. </a:t>
            </a:r>
          </a:p>
          <a:p>
            <a:pPr marL="228600" indent="-228600">
              <a:lnSpc>
                <a:spcPct val="80000"/>
              </a:lnSpc>
              <a:buFontTx/>
              <a:buChar char="•"/>
            </a:pPr>
            <a:r>
              <a:rPr lang="en-US" sz="500" dirty="0" err="1"/>
              <a:t>Urbancsek</a:t>
            </a:r>
            <a:r>
              <a:rPr lang="en-US" sz="500" dirty="0"/>
              <a:t> J. An integrated analysis of </a:t>
            </a:r>
            <a:r>
              <a:rPr lang="en-US" sz="500" dirty="0" err="1"/>
              <a:t>nonmenstrual</a:t>
            </a:r>
            <a:r>
              <a:rPr lang="en-US" sz="500" dirty="0"/>
              <a:t> adverse events with </a:t>
            </a:r>
            <a:r>
              <a:rPr lang="en-US" sz="500" dirty="0" err="1"/>
              <a:t>Implanon</a:t>
            </a:r>
            <a:r>
              <a:rPr lang="en-US" sz="500" dirty="0"/>
              <a:t>. Contraception. 1998;58(6):</a:t>
            </a:r>
            <a:r>
              <a:rPr lang="en-US" sz="500" dirty="0" smtClean="0"/>
              <a:t>109S–115S</a:t>
            </a:r>
            <a:r>
              <a:rPr lang="en-US" sz="500" dirty="0"/>
              <a:t>.</a:t>
            </a:r>
          </a:p>
          <a:p>
            <a:pPr marL="228600" indent="-228600">
              <a:lnSpc>
                <a:spcPct val="80000"/>
              </a:lnSpc>
              <a:buFontTx/>
              <a:buChar char="•"/>
            </a:pPr>
            <a:r>
              <a:rPr lang="en-US" sz="500" dirty="0"/>
              <a:t>Weisberg E, Hickey M, Palmer D, et al. A pilot study to assess the effect of three short-term treatments on frequent and/or prolonged bleeding compared to placebo in women using </a:t>
            </a:r>
            <a:r>
              <a:rPr lang="en-US" sz="500" dirty="0" err="1"/>
              <a:t>Implanon</a:t>
            </a:r>
            <a:r>
              <a:rPr lang="en-US" sz="500" dirty="0"/>
              <a:t>. Hum </a:t>
            </a:r>
            <a:r>
              <a:rPr lang="en-US" sz="500" dirty="0" err="1"/>
              <a:t>Reprod</a:t>
            </a:r>
            <a:r>
              <a:rPr lang="en-US" sz="500" dirty="0"/>
              <a:t>. 2006;21(1):</a:t>
            </a:r>
            <a:r>
              <a:rPr lang="en-US" sz="500" dirty="0" smtClean="0"/>
              <a:t>295–302</a:t>
            </a:r>
            <a:r>
              <a:rPr lang="en-US" sz="500" dirty="0"/>
              <a:t>.</a:t>
            </a:r>
          </a:p>
          <a:p>
            <a:pPr marL="228600" indent="-228600">
              <a:lnSpc>
                <a:spcPct val="80000"/>
              </a:lnSpc>
              <a:buFontTx/>
              <a:buChar char="•"/>
            </a:pPr>
            <a:r>
              <a:rPr lang="en-US" sz="500" dirty="0" err="1"/>
              <a:t>Zheng</a:t>
            </a:r>
            <a:r>
              <a:rPr lang="en-US" sz="500" dirty="0"/>
              <a:t> SR, </a:t>
            </a:r>
            <a:r>
              <a:rPr lang="en-US" sz="500" dirty="0" err="1"/>
              <a:t>Zheng</a:t>
            </a:r>
            <a:r>
              <a:rPr lang="en-US" sz="500" dirty="0"/>
              <a:t> HM, </a:t>
            </a:r>
            <a:r>
              <a:rPr lang="en-US" sz="500" dirty="0" err="1"/>
              <a:t>Qian</a:t>
            </a:r>
            <a:r>
              <a:rPr lang="en-US" sz="500" dirty="0"/>
              <a:t> SZ, Sang GW, </a:t>
            </a:r>
            <a:r>
              <a:rPr lang="en-US" sz="500" dirty="0" err="1"/>
              <a:t>Kaper</a:t>
            </a:r>
            <a:r>
              <a:rPr lang="en-US" sz="500" dirty="0"/>
              <a:t> RF. A randomized multicenter study comparing the efficacy and bleeding pattern of a single-rod (</a:t>
            </a:r>
            <a:r>
              <a:rPr lang="en-US" sz="500" dirty="0" err="1"/>
              <a:t>Implanon</a:t>
            </a:r>
            <a:r>
              <a:rPr lang="en-US" sz="500" dirty="0"/>
              <a:t>) and a six-capsule (Norplant) hormonal contraceptive implant. Contraception. 1999;60(1):</a:t>
            </a:r>
            <a:r>
              <a:rPr lang="en-US" sz="500" dirty="0" smtClean="0"/>
              <a:t>1–8</a:t>
            </a:r>
            <a:r>
              <a:rPr lang="en-US" sz="500" dirty="0"/>
              <a:t>.</a:t>
            </a:r>
          </a:p>
          <a:p>
            <a:pPr marL="228600" indent="-228600">
              <a:lnSpc>
                <a:spcPct val="80000"/>
              </a:lnSpc>
            </a:pPr>
            <a:endParaRPr lang="en-US" sz="500" dirty="0"/>
          </a:p>
          <a:p>
            <a:pPr marL="228600" indent="-228600">
              <a:lnSpc>
                <a:spcPct val="80000"/>
              </a:lnSpc>
            </a:pPr>
            <a:r>
              <a:rPr lang="en-US" sz="500" dirty="0">
                <a:cs typeface="Arial" charset="0"/>
              </a:rPr>
              <a:t>---</a:t>
            </a:r>
          </a:p>
          <a:p>
            <a:pPr marL="228600" indent="-228600">
              <a:lnSpc>
                <a:spcPct val="80000"/>
              </a:lnSpc>
            </a:pPr>
            <a:r>
              <a:rPr lang="en-US" sz="500" dirty="0">
                <a:cs typeface="Arial" charset="0"/>
              </a:rPr>
              <a:t>Original content for this slide submitted by Association of Reproductive Health Professionals in June 2008. Original funding received from the Association of Reproductive Health Professionals general operating funds. </a:t>
            </a:r>
            <a:r>
              <a:rPr lang="en-US" sz="500" dirty="0" smtClean="0">
                <a:cs typeface="Arial" charset="0"/>
              </a:rPr>
              <a:t>This </a:t>
            </a:r>
            <a:r>
              <a:rPr lang="en-US" sz="500" dirty="0">
                <a:cs typeface="Arial" charset="0"/>
              </a:rPr>
              <a:t>slide is available at </a:t>
            </a:r>
            <a:r>
              <a:rPr lang="en-US" sz="500" dirty="0" err="1">
                <a:cs typeface="Arial" charset="0"/>
              </a:rPr>
              <a:t>www.arhp.org</a:t>
            </a:r>
            <a:r>
              <a:rPr lang="en-US" sz="500" dirty="0">
                <a:cs typeface="Arial" charset="0"/>
              </a:rPr>
              <a:t>/core  </a:t>
            </a:r>
          </a:p>
          <a:p>
            <a:pPr marL="228600" indent="-228600">
              <a:lnSpc>
                <a:spcPct val="80000"/>
              </a:lnSpc>
            </a:pPr>
            <a:endParaRPr lang="en-US" sz="500" dirty="0"/>
          </a:p>
        </p:txBody>
      </p:sp>
    </p:spTree>
    <p:extLst>
      <p:ext uri="{BB962C8B-B14F-4D97-AF65-F5344CB8AC3E}">
        <p14:creationId xmlns:p14="http://schemas.microsoft.com/office/powerpoint/2010/main" val="371234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ceholder 2"/>
          <p:cNvSpPr>
            <a:spLocks noGrp="1" noRot="1" noChangeAspect="1" noChangeArrowheads="1" noTextEdit="1"/>
          </p:cNvSpPr>
          <p:nvPr>
            <p:ph type="sldImg"/>
          </p:nvPr>
        </p:nvSpPr>
        <p:spPr>
          <a:ln/>
        </p:spPr>
      </p:sp>
      <p:sp>
        <p:nvSpPr>
          <p:cNvPr id="137219" name="Placeholder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altLang="en-US" dirty="0" smtClean="0"/>
              <a:t>https://guttmacher.org/media/nr/2014/05/05/index.html</a:t>
            </a:r>
          </a:p>
          <a:p>
            <a:r>
              <a:rPr lang="en-US" altLang="en-US" dirty="0" smtClean="0"/>
              <a:t>http://www.guttmacher.org/pubs/USTPtrends10.pdf</a:t>
            </a:r>
          </a:p>
          <a:p>
            <a:endParaRPr lang="en-US" altLang="en-US" dirty="0" smtClean="0"/>
          </a:p>
          <a:p>
            <a:r>
              <a:rPr lang="en-US" sz="1200" b="0" i="0" kern="1200" dirty="0" smtClean="0">
                <a:solidFill>
                  <a:schemeClr val="tx1"/>
                </a:solidFill>
                <a:effectLst/>
                <a:ea typeface="MS PGothic" panose="020B0600070205080204" pitchFamily="34" charset="-128"/>
                <a:cs typeface="ＭＳ Ｐゴシック" charset="-128"/>
              </a:rPr>
              <a:t>More recent data are available for teen birthrates than for teen pregnancy rates, and those data show that the decline in teen births has continued: </a:t>
            </a:r>
            <a:r>
              <a:rPr lang="en-US" sz="1200" b="1" i="1" kern="1200" dirty="0" smtClean="0">
                <a:solidFill>
                  <a:schemeClr val="tx1"/>
                </a:solidFill>
                <a:effectLst/>
                <a:ea typeface="MS PGothic" panose="020B0600070205080204" pitchFamily="34" charset="-128"/>
                <a:cs typeface="ＭＳ Ｐゴシック" charset="-128"/>
              </a:rPr>
              <a:t>It dropped 10% from 2012 to 2013, to 27 per 1,000—the lowest rate ever reported for the United States. </a:t>
            </a:r>
            <a:r>
              <a:rPr lang="en-US" sz="1200" b="0" i="0" kern="1200" dirty="0" smtClean="0">
                <a:solidFill>
                  <a:schemeClr val="tx1"/>
                </a:solidFill>
                <a:effectLst/>
                <a:ea typeface="MS PGothic" panose="020B0600070205080204" pitchFamily="34" charset="-128"/>
                <a:cs typeface="ＭＳ Ｐゴシック" charset="-128"/>
              </a:rPr>
              <a:t>Although data for the same time period are not yet available for abortions (and therefore pregnancies), these numbers suggest that teen pregnancy rates may very well have continued their long-term declines as well.</a:t>
            </a:r>
          </a:p>
          <a:p>
            <a:r>
              <a:rPr lang="en-US" altLang="en-US" sz="1200" b="0" i="0" kern="1200" dirty="0" smtClean="0">
                <a:solidFill>
                  <a:schemeClr val="tx1"/>
                </a:solidFill>
                <a:effectLst/>
                <a:ea typeface="MS PGothic" panose="020B0600070205080204" pitchFamily="34" charset="-128"/>
              </a:rPr>
              <a:t>Source: </a:t>
            </a:r>
            <a:r>
              <a:rPr lang="en-US" sz="1200" b="0" i="0" kern="1200" dirty="0" smtClean="0">
                <a:solidFill>
                  <a:schemeClr val="tx1"/>
                </a:solidFill>
                <a:effectLst/>
                <a:ea typeface="MS PGothic" panose="020B0600070205080204" pitchFamily="34" charset="-128"/>
                <a:cs typeface="ＭＳ Ｐゴシック" charset="-128"/>
              </a:rPr>
              <a:t>Hamilton BE et al., Births: preliminary data for 2013, </a:t>
            </a:r>
            <a:r>
              <a:rPr lang="en-US" sz="1200" b="0" i="1" kern="1200" dirty="0" smtClean="0">
                <a:solidFill>
                  <a:schemeClr val="tx1"/>
                </a:solidFill>
                <a:effectLst/>
                <a:ea typeface="MS PGothic" panose="020B0600070205080204" pitchFamily="34" charset="-128"/>
                <a:cs typeface="ＭＳ Ｐゴシック" charset="-128"/>
              </a:rPr>
              <a:t>National Vital Statistics Reports</a:t>
            </a:r>
            <a:r>
              <a:rPr lang="en-US" sz="1200" b="0" i="0" kern="1200" dirty="0" smtClean="0">
                <a:solidFill>
                  <a:schemeClr val="tx1"/>
                </a:solidFill>
                <a:effectLst/>
                <a:ea typeface="MS PGothic" panose="020B0600070205080204" pitchFamily="34" charset="-128"/>
                <a:cs typeface="ＭＳ Ｐゴシック" charset="-128"/>
              </a:rPr>
              <a:t>, 2014, Vol. 63, No. 2, &lt;</a:t>
            </a:r>
            <a:r>
              <a:rPr lang="en-US" sz="1200" b="0" i="0" u="none" strike="noStrike" kern="1200" dirty="0" smtClean="0">
                <a:solidFill>
                  <a:srgbClr val="000000"/>
                </a:solidFill>
                <a:effectLst/>
                <a:ea typeface="MS PGothic" panose="020B0600070205080204" pitchFamily="34" charset="-128"/>
                <a:cs typeface="ＭＳ Ｐゴシック" charset="-128"/>
                <a:hlinkClick r:id="rId3"/>
              </a:rPr>
              <a:t>http://www.cdc.gov/nchs/data/nvsr/nvsr63/nvsr63_02.pdf</a:t>
            </a:r>
            <a:r>
              <a:rPr lang="en-US" sz="1200" b="0" i="0" kern="1200" dirty="0" smtClean="0">
                <a:solidFill>
                  <a:schemeClr val="tx1"/>
                </a:solidFill>
                <a:effectLst/>
                <a:ea typeface="MS PGothic" panose="020B0600070205080204" pitchFamily="34" charset="-128"/>
                <a:cs typeface="ＭＳ Ｐゴシック" charset="-128"/>
              </a:rPr>
              <a:t>&gt;, accessed Aug. 20, 2014.</a:t>
            </a:r>
            <a:endParaRPr lang="en-US" altLang="en-US" dirty="0" smtClean="0"/>
          </a:p>
          <a:p>
            <a:pPr>
              <a:buFontTx/>
              <a:buChar char="•"/>
            </a:pPr>
            <a:endParaRPr lang="en-US" altLang="en-US" dirty="0" smtClean="0"/>
          </a:p>
          <a:p>
            <a:pPr>
              <a:buFontTx/>
              <a:buChar char="•"/>
            </a:pPr>
            <a:r>
              <a:rPr lang="en-US" altLang="en-US" dirty="0" smtClean="0"/>
              <a:t> Overall pregnancy, birth and abortion rates for 15–19 year olds are declining</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In 2010, some 614,000 pregnancies occurred among teenage women aged 15–19, for a rate of 57.4 pregnancies per 1,000 women that age. This marks a 51% decline from the 1990 peak, and a 15% decline in just two years, from 67.8 in 2008</a:t>
            </a:r>
            <a:endParaRPr lang="en-US" altLang="en-US" sz="1200" b="0" i="0" kern="1200" dirty="0" smtClean="0">
              <a:solidFill>
                <a:schemeClr val="tx1"/>
              </a:solidFill>
              <a:effectLst/>
              <a:ea typeface="MS PGothic" panose="020B0600070205080204" pitchFamily="34" charset="-128"/>
            </a:endParaRPr>
          </a:p>
          <a:p>
            <a:pPr>
              <a:buFontTx/>
              <a:buChar char="•"/>
            </a:pPr>
            <a:r>
              <a:rPr lang="en-US" sz="1200" b="0" i="0" kern="1200" dirty="0" smtClean="0">
                <a:solidFill>
                  <a:schemeClr val="tx1"/>
                </a:solidFill>
                <a:effectLst/>
                <a:ea typeface="MS PGothic" panose="020B0600070205080204" pitchFamily="34" charset="-128"/>
                <a:cs typeface="ＭＳ Ｐゴシック" charset="-128"/>
              </a:rPr>
              <a:t> While there was a substantial drop in the pregnancy rate for 15–17-year-olds and 18–19-year-olds between 2008 and 2010, pregnancies among 18–19-year-olds constituted the majority (69%) of teen pregnancies. During this same time period, increasing proportions of 18–19-year-olds reported having ever had sex, yet fewer of them became pregnant. The likely reason is improved contraceptive use and use of more effective methods.</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The study also found dramatic declines in teen pregnancy rates among all racial and ethnic groups. </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However, wide disparities persist, and rates among both black and Hispanic teens remain twice as high as the rate for non-Hispanic white teens.</a:t>
            </a:r>
          </a:p>
          <a:p>
            <a:pPr>
              <a:buFontTx/>
              <a:buChar char="•"/>
            </a:pPr>
            <a:r>
              <a:rPr lang="en-US" sz="1200" b="0" i="0" kern="1200" dirty="0" smtClean="0">
                <a:solidFill>
                  <a:schemeClr val="tx1"/>
                </a:solidFill>
                <a:effectLst/>
                <a:ea typeface="MS PGothic" panose="020B0600070205080204" pitchFamily="34" charset="-128"/>
                <a:cs typeface="ＭＳ Ｐゴシック" charset="-128"/>
              </a:rPr>
              <a:t> Teen pregnancy rates declined in all 50 states between 2008 and 2010. Yet even with ongoing declines, substantial disparities remain between states. In 2010, New Mexico had the highest teenage pregnancy rate (80 per 1,000), followed by Mississippi (76), Texas (73), Arkansas (73), Louisiana (69) and Oklahoma (69). The lowest rates were in New Hampshire (28 per 1,000), Vermont (32), Minnesota (36), Massachusetts (37) and Maine (37). The authors suggest that the demographic characteristics of states’ populations, the availability of comprehensive sex education, knowledge about and availability of contraceptive services and cultural attitudes toward sexual behavior and early childbearing likely play a role in these variations.</a:t>
            </a:r>
            <a:endParaRPr lang="en-US" altLang="en-US" dirty="0" smtClean="0"/>
          </a:p>
        </p:txBody>
      </p:sp>
    </p:spTree>
    <p:extLst>
      <p:ext uri="{BB962C8B-B14F-4D97-AF65-F5344CB8AC3E}">
        <p14:creationId xmlns:p14="http://schemas.microsoft.com/office/powerpoint/2010/main" val="1995532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t>COCs are effective because they can prevent pregnancy through three means. Primarily, combined oral contraceptives prevent pregnancy by suppressing ovulation. They do this by inhibiting the production of both follicle stimulating hormone (FSH) and luteinizing hormone (LH). The </a:t>
            </a:r>
            <a:r>
              <a:rPr lang="en-US" altLang="en-US" dirty="0" err="1" smtClean="0"/>
              <a:t>progestins</a:t>
            </a:r>
            <a:r>
              <a:rPr lang="en-US" altLang="en-US" dirty="0" smtClean="0"/>
              <a:t> in COCs provide secondary mechanisms that include altering the cervical mucus to prevent sperm penetration. </a:t>
            </a:r>
          </a:p>
          <a:p>
            <a:pPr eaLnBrk="1" hangingPunct="1"/>
            <a:endParaRPr lang="en-US" altLang="en-US" dirty="0" smtClean="0"/>
          </a:p>
          <a:p>
            <a:pPr eaLnBrk="1" hangingPunct="1"/>
            <a:r>
              <a:rPr lang="en-US" altLang="en-US" dirty="0" smtClean="0"/>
              <a:t>Source: </a:t>
            </a:r>
            <a:r>
              <a:rPr lang="en-US" altLang="en-US" dirty="0" err="1" smtClean="0"/>
              <a:t>Goldzieher</a:t>
            </a:r>
            <a:r>
              <a:rPr lang="en-US" altLang="en-US" dirty="0" smtClean="0"/>
              <a:t> JW. The </a:t>
            </a:r>
            <a:r>
              <a:rPr lang="en-US" altLang="en-US" dirty="0" err="1" smtClean="0"/>
              <a:t>hypothalamo</a:t>
            </a:r>
            <a:r>
              <a:rPr lang="en-US" altLang="en-US" dirty="0" smtClean="0"/>
              <a:t>-pituitary-ovarian system. </a:t>
            </a:r>
            <a:r>
              <a:rPr lang="en-US" altLang="en-US" i="1" dirty="0" smtClean="0"/>
              <a:t>Pharmacology of the Contraceptive Steroids</a:t>
            </a:r>
            <a:r>
              <a:rPr lang="en-US" altLang="en-US" dirty="0" smtClean="0"/>
              <a:t>. (New York: Raven Press, 1994)185–98.</a:t>
            </a:r>
          </a:p>
          <a:p>
            <a:pPr eaLnBrk="1" hangingPunct="1"/>
            <a:endParaRPr lang="en-US" altLang="en-US" dirty="0" smtClean="0"/>
          </a:p>
          <a:p>
            <a:endParaRPr lang="en-US" altLang="en-US" dirty="0" smtClean="0"/>
          </a:p>
        </p:txBody>
      </p:sp>
    </p:spTree>
    <p:extLst>
      <p:ext uri="{BB962C8B-B14F-4D97-AF65-F5344CB8AC3E}">
        <p14:creationId xmlns:p14="http://schemas.microsoft.com/office/powerpoint/2010/main" val="19088236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rPr>
              <a:t>Source:  </a:t>
            </a:r>
            <a:r>
              <a:rPr lang="nl-NL" sz="1000" dirty="0" smtClean="0">
                <a:latin typeface="Adobe Garamond Pro" panose="02020502060506020403" pitchFamily="18" charset="0"/>
                <a:cs typeface="Arial"/>
              </a:rPr>
              <a:t>MMWR / June 10, 2016 / Vol. 65 / No. 6</a:t>
            </a:r>
            <a:endParaRPr lang="en-US" sz="1000" dirty="0" smtClean="0">
              <a:latin typeface="Arial" panose="020B0604020202020204" pitchFamily="34" charset="0"/>
            </a:endParaRPr>
          </a:p>
          <a:p>
            <a:endParaRPr lang="en-US" sz="1000" dirty="0" smtClean="0">
              <a:latin typeface="Arial" panose="020B0604020202020204" pitchFamily="34" charset="0"/>
            </a:endParaRPr>
          </a:p>
          <a:p>
            <a:r>
              <a:rPr lang="en-US" sz="1000" dirty="0" smtClean="0">
                <a:latin typeface="Arial" panose="020B0604020202020204" pitchFamily="34" charset="0"/>
              </a:rPr>
              <a:t>Data for this slide are from the 2015 National Youth Risk Behavior Survey. This slide shows the percentage of high school students who used birth control pills (before last sexual intercourse to prevent pregnancy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18.2. The percentage for Male students is 15.2. The percentage for Female students is 21.3. The percentage for 9th grade students is 10.9. The percentage for 10th grade students is 15.9. The percentage for 11th grade students is 21.5. The percentage for 12th grade students is 20.1. The percentage for Black students is 9.0. The percentage for Hispanic students is 11.8. The percentage for White students is 23.5.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10th grade students is higher than for 9th grade students. The prevalence for 11th grade students is higher than for 9th grade students. The prevalence for 11th grade students is higher than for 10th grade students. The prevalence for 12th grade students is higher than for 9th grade students. The prevalence for White students is higher than for Black students. The prevalence for White students is higher than for Hispanic students. (Based on t-test analysis, p &lt; 0.05.)</a:t>
            </a:r>
          </a:p>
          <a:p>
            <a:pPr>
              <a:spcBef>
                <a:spcPct val="0"/>
              </a:spcBef>
            </a:pPr>
            <a:endParaRPr lang="en-US" sz="1000" baseline="0" dirty="0" smtClean="0">
              <a:latin typeface="Arial" pitchFamily="34" charset="0"/>
            </a:endParaRPr>
          </a:p>
          <a:p>
            <a:r>
              <a:rPr lang="en-US" sz="1200" dirty="0" smtClean="0">
                <a:solidFill>
                  <a:srgbClr val="FFCC00"/>
                </a:solidFill>
              </a:rPr>
              <a:t>*Before last sexual intercourse to prevent pregnancy among students who were currently sexually active</a:t>
            </a:r>
          </a:p>
          <a:p>
            <a:r>
              <a:rPr lang="en-US" sz="1000" b="1" baseline="50000" dirty="0" smtClean="0">
                <a:solidFill>
                  <a:srgbClr val="FFCC00"/>
                </a:solidFill>
              </a:rPr>
              <a:t>†</a:t>
            </a:r>
            <a:r>
              <a:rPr lang="en-US" sz="1200" dirty="0" smtClean="0">
                <a:solidFill>
                  <a:srgbClr val="FFCC00"/>
                </a:solidFill>
              </a:rPr>
              <a:t>F &gt; M; 10th &gt; 9th, 11th &gt; 9th, 11th &gt; 10th, 12th &gt; 9th; W &gt; B, W &gt; H (Based on t-test analysis, p &lt; 0.05.)</a:t>
            </a:r>
          </a:p>
          <a:p>
            <a:r>
              <a:rPr lang="en-US" sz="1200" dirty="0" smtClean="0">
                <a:solidFill>
                  <a:srgbClr val="FFCC00"/>
                </a:solidFill>
              </a:rPr>
              <a:t>All Hispanic students are included in the Hispanic category.  All other races are non-Hispanic.</a:t>
            </a:r>
          </a:p>
          <a:p>
            <a:r>
              <a:rPr lang="en-US" sz="1200" dirty="0" smtClean="0">
                <a:solidFill>
                  <a:srgbClr val="FFCC00"/>
                </a:solidFill>
              </a:rPr>
              <a:t>Note: This graph contains weighted results.</a:t>
            </a: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35</a:t>
            </a:fld>
            <a:endParaRPr lang="en-US"/>
          </a:p>
        </p:txBody>
      </p:sp>
    </p:spTree>
    <p:extLst>
      <p:ext uri="{BB962C8B-B14F-4D97-AF65-F5344CB8AC3E}">
        <p14:creationId xmlns:p14="http://schemas.microsoft.com/office/powerpoint/2010/main" val="3980794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rPr>
              <a:t>Source:  </a:t>
            </a:r>
            <a:r>
              <a:rPr lang="nl-NL" sz="1000" dirty="0" smtClean="0">
                <a:latin typeface="Adobe Garamond Pro" panose="02020502060506020403" pitchFamily="18" charset="0"/>
                <a:cs typeface="Arial"/>
              </a:rPr>
              <a:t>MMWR / June 10, 2016 / Vol. 65 / No. 6</a:t>
            </a:r>
            <a:endParaRPr lang="en-US" sz="1000" dirty="0" smtClean="0">
              <a:latin typeface="Arial" panose="020B0604020202020204" pitchFamily="34" charset="0"/>
            </a:endParaRPr>
          </a:p>
          <a:p>
            <a:endParaRPr lang="en-US" sz="1000" dirty="0" smtClean="0">
              <a:latin typeface="Arial" panose="020B0604020202020204" pitchFamily="34" charset="0"/>
            </a:endParaRPr>
          </a:p>
          <a:p>
            <a:r>
              <a:rPr lang="en-US" sz="1000" dirty="0" smtClean="0">
                <a:latin typeface="Arial" panose="020B0604020202020204" pitchFamily="34" charset="0"/>
              </a:rPr>
              <a:t>Data for this slide are from the 2015 National Youth Risk Behavior Survey. This slide shows the percentage of high school students who used a shot (e.g., Depo-Provera), patch (e.g., OrthoEvra), or birth control ring (e.g., </a:t>
            </a:r>
            <a:r>
              <a:rPr lang="en-US" sz="1000" dirty="0" err="1" smtClean="0">
                <a:latin typeface="Arial" panose="020B0604020202020204" pitchFamily="34" charset="0"/>
              </a:rPr>
              <a:t>NuvaRing</a:t>
            </a:r>
            <a:r>
              <a:rPr lang="en-US" sz="1000" dirty="0" smtClean="0">
                <a:latin typeface="Arial" panose="020B0604020202020204" pitchFamily="34" charset="0"/>
              </a:rPr>
              <a:t>) (before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5.3. The percentage for Male students is 2.7. The percentage for Female students is 7.9. The percentage for 9th grade students is 3.3. The percentage for 10th grade students is 5.8. The percentage for 11th grade students is 5.5. The percentage for 12th grade students is 5.7. The percentage for Black students is 4.9. The percentage for Hispanic students is 3.1. The percentage for White students is 6.0.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female students is higher than for male students. The prevalence for White students is higher than for Hispanic students. (Based on t-test analysis, p &lt; 0.05.)</a:t>
            </a:r>
          </a:p>
          <a:p>
            <a:pPr>
              <a:spcBef>
                <a:spcPct val="0"/>
              </a:spcBef>
            </a:pPr>
            <a:endParaRPr lang="en-US" sz="1000" baseline="0" dirty="0" smtClean="0">
              <a:latin typeface="Arial" pitchFamily="34" charset="0"/>
            </a:endParaRPr>
          </a:p>
          <a:p>
            <a:r>
              <a:rPr lang="en-US" sz="1200" dirty="0" smtClean="0">
                <a:solidFill>
                  <a:srgbClr val="FFCC00"/>
                </a:solidFill>
              </a:rPr>
              <a:t>*Before last sexual intercourse among students who were currently sexually active</a:t>
            </a:r>
          </a:p>
          <a:p>
            <a:r>
              <a:rPr lang="en-US" sz="1000" b="1" baseline="50000" dirty="0" smtClean="0">
                <a:solidFill>
                  <a:srgbClr val="FFCC00"/>
                </a:solidFill>
              </a:rPr>
              <a:t>†</a:t>
            </a:r>
            <a:r>
              <a:rPr lang="en-US" sz="1200" dirty="0" smtClean="0">
                <a:solidFill>
                  <a:srgbClr val="FFCC00"/>
                </a:solidFill>
              </a:rPr>
              <a:t>F &gt; M; W &gt; H (Based on t-test analysis, p &lt; 0.05.)</a:t>
            </a:r>
          </a:p>
          <a:p>
            <a:r>
              <a:rPr lang="en-US" sz="1200" dirty="0" smtClean="0">
                <a:solidFill>
                  <a:srgbClr val="FFCC00"/>
                </a:solidFill>
              </a:rPr>
              <a:t>All Hispanic students are included in the Hispanic category.  All other races are non-Hispanic.</a:t>
            </a:r>
          </a:p>
          <a:p>
            <a:r>
              <a:rPr lang="en-US" sz="1200" dirty="0" smtClean="0">
                <a:solidFill>
                  <a:srgbClr val="FFCC00"/>
                </a:solidFill>
              </a:rPr>
              <a:t>Note: This graph contains weighted results.</a:t>
            </a: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36</a:t>
            </a:fld>
            <a:endParaRPr lang="en-US"/>
          </a:p>
        </p:txBody>
      </p:sp>
    </p:spTree>
    <p:extLst>
      <p:ext uri="{BB962C8B-B14F-4D97-AF65-F5344CB8AC3E}">
        <p14:creationId xmlns:p14="http://schemas.microsoft.com/office/powerpoint/2010/main" val="2970230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CE66700F-DEDD-4278-8873-07268EB80B8E}" type="slidenum">
              <a:rPr lang="en-US" altLang="en-US" sz="1200" smtClean="0">
                <a:solidFill>
                  <a:schemeClr val="tx1"/>
                </a:solidFill>
              </a:rPr>
              <a:pPr/>
              <a:t>37</a:t>
            </a:fld>
            <a:endParaRPr lang="en-US" altLang="en-US" sz="1200" smtClean="0">
              <a:solidFill>
                <a:schemeClr val="tx1"/>
              </a:solidFill>
            </a:endParaRPr>
          </a:p>
        </p:txBody>
      </p:sp>
      <p:sp>
        <p:nvSpPr>
          <p:cNvPr id="90115"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a:t>[Insert Lecture Name Here]</a:t>
            </a:r>
          </a:p>
        </p:txBody>
      </p:sp>
      <p:sp>
        <p:nvSpPr>
          <p:cNvPr id="9011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r>
              <a:rPr lang="en-US" altLang="en-US"/>
              <a:t>Slide </a:t>
            </a:r>
            <a:fld id="{37B3AE9F-6E4A-496D-A4E4-B017CC9A8D64}" type="slidenum">
              <a:rPr lang="en-US" altLang="en-US"/>
              <a:pPr algn="r" eaLnBrk="1" hangingPunct="1">
                <a:spcBef>
                  <a:spcPct val="0"/>
                </a:spcBef>
              </a:pPr>
              <a:t>37</a:t>
            </a:fld>
            <a:endParaRPr lang="en-US" altLang="en-US"/>
          </a:p>
        </p:txBody>
      </p:sp>
      <p:sp>
        <p:nvSpPr>
          <p:cNvPr id="90117" name="Rectangle 2"/>
          <p:cNvSpPr>
            <a:spLocks noGrp="1" noRot="1" noChangeAspect="1" noChangeArrowheads="1" noTextEdit="1"/>
          </p:cNvSpPr>
          <p:nvPr>
            <p:ph type="sldImg"/>
          </p:nvPr>
        </p:nvSpPr>
        <p:spPr>
          <a:xfrm>
            <a:off x="1143000" y="684213"/>
            <a:ext cx="4573588" cy="3430587"/>
          </a:xfrm>
          <a:noFill/>
          <a:ln/>
        </p:spPr>
      </p:sp>
      <p:sp>
        <p:nvSpPr>
          <p:cNvPr id="49157" name="Rectangle 3"/>
          <p:cNvSpPr>
            <a:spLocks noGrp="1" noChangeArrowheads="1"/>
          </p:cNvSpPr>
          <p:nvPr>
            <p:ph type="body" idx="1"/>
          </p:nvPr>
        </p:nvSpPr>
        <p:spPr>
          <a:xfrm>
            <a:off x="0" y="0"/>
            <a:ext cx="0" cy="0"/>
          </a:xfrm>
        </p:spPr>
        <p:txBody>
          <a:bodyPr>
            <a:normAutofit fontScale="25000" lnSpcReduction="20000"/>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en-US" sz="300" dirty="0" smtClean="0"/>
              <a:t>Source:  </a:t>
            </a:r>
            <a:r>
              <a:rPr lang="en-US" altLang="en-US" sz="800" dirty="0" err="1" smtClean="0">
                <a:solidFill>
                  <a:schemeClr val="tx1"/>
                </a:solidFill>
              </a:rPr>
              <a:t>Trussel</a:t>
            </a:r>
            <a:r>
              <a:rPr lang="en-US" altLang="en-US" sz="800" dirty="0" smtClean="0">
                <a:solidFill>
                  <a:schemeClr val="tx1"/>
                </a:solidFill>
              </a:rPr>
              <a:t> J. Contraceptive Technology. 2007:Rosenberg MJ. </a:t>
            </a:r>
            <a:r>
              <a:rPr lang="en-US" altLang="en-US" sz="800" dirty="0" err="1" smtClean="0">
                <a:solidFill>
                  <a:schemeClr val="tx1"/>
                </a:solidFill>
              </a:rPr>
              <a:t>Reprod</a:t>
            </a:r>
            <a:r>
              <a:rPr lang="en-US" altLang="en-US" sz="800" dirty="0" smtClean="0">
                <a:solidFill>
                  <a:schemeClr val="tx1"/>
                </a:solidFill>
              </a:rPr>
              <a:t> Med. 1995: Potter L. </a:t>
            </a:r>
            <a:r>
              <a:rPr lang="en-US" altLang="en-US" sz="800" dirty="0" err="1" smtClean="0">
                <a:solidFill>
                  <a:schemeClr val="tx1"/>
                </a:solidFill>
              </a:rPr>
              <a:t>Fam</a:t>
            </a:r>
            <a:r>
              <a:rPr lang="en-US" altLang="en-US" sz="800" dirty="0" smtClean="0">
                <a:solidFill>
                  <a:schemeClr val="tx1"/>
                </a:solidFill>
              </a:rPr>
              <a:t> </a:t>
            </a:r>
            <a:r>
              <a:rPr lang="en-US" altLang="en-US" sz="800" dirty="0" err="1" smtClean="0">
                <a:solidFill>
                  <a:schemeClr val="tx1"/>
                </a:solidFill>
              </a:rPr>
              <a:t>Plann</a:t>
            </a:r>
            <a:r>
              <a:rPr lang="en-US" altLang="en-US" sz="800" dirty="0" smtClean="0">
                <a:solidFill>
                  <a:schemeClr val="tx1"/>
                </a:solidFill>
              </a:rPr>
              <a:t> </a:t>
            </a:r>
            <a:r>
              <a:rPr lang="en-US" altLang="en-US" sz="800" dirty="0" err="1" smtClean="0">
                <a:solidFill>
                  <a:schemeClr val="tx1"/>
                </a:solidFill>
              </a:rPr>
              <a:t>Perspect</a:t>
            </a:r>
            <a:r>
              <a:rPr lang="en-US" altLang="en-US" sz="800" dirty="0" smtClean="0">
                <a:solidFill>
                  <a:schemeClr val="tx1"/>
                </a:solidFill>
              </a:rPr>
              <a:t>. 1996; Mosher WD. </a:t>
            </a:r>
            <a:r>
              <a:rPr lang="en-US" altLang="en-US" sz="800" dirty="0" err="1" smtClean="0">
                <a:solidFill>
                  <a:schemeClr val="tx1"/>
                </a:solidFill>
              </a:rPr>
              <a:t>AdvanceData</a:t>
            </a:r>
            <a:r>
              <a:rPr lang="en-US" altLang="en-US" sz="800" dirty="0" smtClean="0">
                <a:solidFill>
                  <a:schemeClr val="tx1"/>
                </a:solidFill>
              </a:rPr>
              <a:t>. 2004. Hardman JG. McGraw-Hill. 1996.: </a:t>
            </a:r>
            <a:r>
              <a:rPr lang="en-US" altLang="en-US" sz="800" dirty="0" err="1" smtClean="0">
                <a:solidFill>
                  <a:schemeClr val="tx1"/>
                </a:solidFill>
              </a:rPr>
              <a:t>Goldzieher</a:t>
            </a:r>
            <a:r>
              <a:rPr lang="en-US" altLang="en-US" sz="800" dirty="0" smtClean="0">
                <a:solidFill>
                  <a:schemeClr val="tx1"/>
                </a:solidFill>
              </a:rPr>
              <a:t> JW. </a:t>
            </a:r>
            <a:r>
              <a:rPr lang="en-US" altLang="en-US" sz="800" dirty="0" err="1" smtClean="0">
                <a:solidFill>
                  <a:schemeClr val="tx1"/>
                </a:solidFill>
              </a:rPr>
              <a:t>Fertil</a:t>
            </a:r>
            <a:r>
              <a:rPr lang="en-US" altLang="en-US" sz="800" dirty="0" smtClean="0">
                <a:solidFill>
                  <a:schemeClr val="tx1"/>
                </a:solidFill>
              </a:rPr>
              <a:t> </a:t>
            </a:r>
            <a:r>
              <a:rPr lang="en-US" altLang="en-US" sz="800" dirty="0" err="1" smtClean="0">
                <a:solidFill>
                  <a:schemeClr val="tx1"/>
                </a:solidFill>
              </a:rPr>
              <a:t>Steril</a:t>
            </a:r>
            <a:r>
              <a:rPr lang="en-US" altLang="en-US" sz="800" dirty="0" smtClean="0">
                <a:solidFill>
                  <a:schemeClr val="tx1"/>
                </a:solidFill>
              </a:rPr>
              <a:t>. 1971.: </a:t>
            </a:r>
            <a:r>
              <a:rPr lang="en-US" altLang="en-US" sz="800" dirty="0" err="1" smtClean="0">
                <a:solidFill>
                  <a:schemeClr val="tx1"/>
                </a:solidFill>
              </a:rPr>
              <a:t>Moghissi</a:t>
            </a:r>
            <a:r>
              <a:rPr lang="en-US" altLang="en-US" sz="800" dirty="0" smtClean="0">
                <a:solidFill>
                  <a:schemeClr val="tx1"/>
                </a:solidFill>
              </a:rPr>
              <a:t> KS. </a:t>
            </a:r>
            <a:r>
              <a:rPr lang="en-US" altLang="en-US" sz="800" dirty="0" err="1" smtClean="0">
                <a:solidFill>
                  <a:schemeClr val="tx1"/>
                </a:solidFill>
              </a:rPr>
              <a:t>Fertil</a:t>
            </a:r>
            <a:r>
              <a:rPr lang="en-US" altLang="en-US" sz="800" dirty="0" smtClean="0">
                <a:solidFill>
                  <a:schemeClr val="tx1"/>
                </a:solidFill>
              </a:rPr>
              <a:t> </a:t>
            </a:r>
            <a:r>
              <a:rPr lang="en-US" altLang="en-US" sz="800" dirty="0" err="1" smtClean="0">
                <a:solidFill>
                  <a:schemeClr val="tx1"/>
                </a:solidFill>
              </a:rPr>
              <a:t>Steril</a:t>
            </a:r>
            <a:r>
              <a:rPr lang="en-US" altLang="en-US" sz="800" dirty="0" smtClean="0">
                <a:solidFill>
                  <a:schemeClr val="tx1"/>
                </a:solidFill>
              </a:rPr>
              <a:t>. 1971.</a:t>
            </a:r>
          </a:p>
          <a:p>
            <a:pPr marL="0" indent="0" eaLnBrk="1" hangingPunct="1">
              <a:lnSpc>
                <a:spcPct val="80000"/>
              </a:lnSpc>
              <a:buFontTx/>
              <a:buNone/>
              <a:defRPr/>
            </a:pPr>
            <a:endParaRPr lang="en-US" sz="300" dirty="0" smtClean="0"/>
          </a:p>
          <a:p>
            <a:pPr marL="228600" indent="-228600" eaLnBrk="1" hangingPunct="1">
              <a:lnSpc>
                <a:spcPct val="80000"/>
              </a:lnSpc>
              <a:buFontTx/>
              <a:buChar char="•"/>
              <a:defRPr/>
            </a:pPr>
            <a:endParaRPr lang="en-US" sz="300" dirty="0" smtClean="0"/>
          </a:p>
          <a:p>
            <a:pPr marL="228600" indent="-228600" eaLnBrk="1" hangingPunct="1">
              <a:lnSpc>
                <a:spcPct val="80000"/>
              </a:lnSpc>
              <a:buFontTx/>
              <a:buChar char="•"/>
              <a:defRPr/>
            </a:pPr>
            <a:r>
              <a:rPr lang="en-US" sz="300" dirty="0" smtClean="0"/>
              <a:t>Missed </a:t>
            </a:r>
            <a:r>
              <a:rPr lang="en-US" sz="300" dirty="0"/>
              <a:t>Pills: A high number of unintended pregnancies are due to misuse or discontinuation of OCs. By the third month of use, the typical user misses three or more pills each cycle. These data are not presented to focus blame on OCs but to suggest that many women using daily methods are at risk for unintended pregnancy.</a:t>
            </a:r>
          </a:p>
          <a:p>
            <a:pPr marL="228600" indent="-228600" eaLnBrk="1" hangingPunct="1">
              <a:lnSpc>
                <a:spcPct val="80000"/>
              </a:lnSpc>
              <a:buFontTx/>
              <a:buChar char="•"/>
              <a:defRPr/>
            </a:pPr>
            <a:endParaRPr lang="en-US" sz="300" dirty="0"/>
          </a:p>
          <a:p>
            <a:pPr marL="228600" indent="-228600" eaLnBrk="1" hangingPunct="1">
              <a:lnSpc>
                <a:spcPct val="70000"/>
              </a:lnSpc>
              <a:buFontTx/>
              <a:buChar char="•"/>
              <a:defRPr/>
            </a:pPr>
            <a:r>
              <a:rPr lang="en-US" sz="300" dirty="0"/>
              <a:t>Counseling:</a:t>
            </a:r>
          </a:p>
          <a:p>
            <a:pPr marL="685800" lvl="1" indent="-228600" eaLnBrk="1" hangingPunct="1">
              <a:lnSpc>
                <a:spcPct val="70000"/>
              </a:lnSpc>
              <a:buFontTx/>
              <a:buChar char="•"/>
              <a:defRPr/>
            </a:pPr>
            <a:r>
              <a:rPr lang="en-US" sz="300" dirty="0"/>
              <a:t>Breakthrough and /or irregular bleeding is the primary cause of discontinuation among new users. Other side effects include breast tenderness, nausea, and bloating.</a:t>
            </a:r>
          </a:p>
          <a:p>
            <a:pPr marL="685800" lvl="1" indent="-228600" eaLnBrk="1" hangingPunct="1">
              <a:lnSpc>
                <a:spcPct val="70000"/>
              </a:lnSpc>
              <a:buFontTx/>
              <a:buChar char="•"/>
              <a:defRPr/>
            </a:pPr>
            <a:r>
              <a:rPr lang="en-US" sz="300" dirty="0"/>
              <a:t>Many of these side effects usually disappear after the first few cycles of pill use. </a:t>
            </a:r>
          </a:p>
          <a:p>
            <a:pPr marL="685800" lvl="1" indent="-228600" eaLnBrk="1" hangingPunct="1">
              <a:lnSpc>
                <a:spcPct val="70000"/>
              </a:lnSpc>
              <a:buFontTx/>
              <a:buChar char="•"/>
              <a:defRPr/>
            </a:pPr>
            <a:r>
              <a:rPr lang="en-US" sz="300" dirty="0"/>
              <a:t>After breakthrough bleeding, breast tenderness and nausea are the leading causes of discontinuation. </a:t>
            </a:r>
          </a:p>
          <a:p>
            <a:pPr marL="685800" lvl="1" indent="-228600" eaLnBrk="1" hangingPunct="1">
              <a:lnSpc>
                <a:spcPct val="70000"/>
              </a:lnSpc>
              <a:buFontTx/>
              <a:buChar char="•"/>
              <a:defRPr/>
            </a:pPr>
            <a:r>
              <a:rPr lang="en-US" sz="300" dirty="0"/>
              <a:t>There is less likely to be side effects, such as nausea and breast tenderness, with low-dose pills. In fact, the incidence of these side effects is approximately 50 percent lower in users of 20 </a:t>
            </a:r>
            <a:r>
              <a:rPr lang="en-US" sz="300" dirty="0" err="1"/>
              <a:t>ug</a:t>
            </a:r>
            <a:r>
              <a:rPr lang="en-US" sz="300" dirty="0"/>
              <a:t> pills compared with a 35 </a:t>
            </a:r>
            <a:r>
              <a:rPr lang="en-US" sz="300" dirty="0" err="1"/>
              <a:t>ug</a:t>
            </a:r>
            <a:r>
              <a:rPr lang="en-US" sz="300" dirty="0"/>
              <a:t> pill. But the lower the dose the more likely breakthrough bleeding will occur.</a:t>
            </a:r>
          </a:p>
          <a:p>
            <a:pPr marL="685800" lvl="1" indent="-228600" eaLnBrk="1" hangingPunct="1">
              <a:lnSpc>
                <a:spcPct val="70000"/>
              </a:lnSpc>
              <a:buFontTx/>
              <a:buChar char="•"/>
              <a:defRPr/>
            </a:pPr>
            <a:r>
              <a:rPr lang="en-US" sz="300" dirty="0"/>
              <a:t>Even though weight gain is a primary concern of women using OCs, research shows that use of OCs does not substantially affect body weight for most women.</a:t>
            </a:r>
          </a:p>
          <a:p>
            <a:pPr marL="685800" lvl="1" indent="-228600" eaLnBrk="1" hangingPunct="1">
              <a:lnSpc>
                <a:spcPct val="60000"/>
              </a:lnSpc>
              <a:buFontTx/>
              <a:buChar char="•"/>
              <a:defRPr/>
            </a:pPr>
            <a:r>
              <a:rPr lang="en-US" sz="300" dirty="0"/>
              <a:t>Fear of side effects, such as weight gain and nausea, is often the reason women discontinue COC. Emphasize that side effects abate with time. </a:t>
            </a:r>
          </a:p>
          <a:p>
            <a:pPr marL="685800" lvl="1" indent="-228600" eaLnBrk="1" hangingPunct="1">
              <a:lnSpc>
                <a:spcPct val="60000"/>
              </a:lnSpc>
              <a:buFontTx/>
              <a:buChar char="•"/>
              <a:defRPr/>
            </a:pPr>
            <a:r>
              <a:rPr lang="en-US" sz="300" dirty="0"/>
              <a:t>Weight gain: Pooled data from two, 6-cycle, multi-center, double-blind, placebo-controlled trials showed that 2.2% of 228 OC users and 2.1% of 234 placebo users reported weight gain. Likewise, a Cochrane Review of all English-language randomized controlled trials of at least 3 treatment cycles</a:t>
            </a:r>
            <a:r>
              <a:rPr lang="ja-JP" altLang="en-US" sz="300" dirty="0">
                <a:latin typeface="Arial"/>
              </a:rPr>
              <a:t>’</a:t>
            </a:r>
            <a:r>
              <a:rPr lang="en-US" sz="300" dirty="0"/>
              <a:t> duration noted that 3 placebo-controlled trials found no evidence to support a causal association between combination OCs or a combination skin patch and weight gain. [Note: Redmond data were not included.] Their overall conclusion was that there was insufficient evidence to determine the effect of combination OCs on weight, but that no large effect was evident. In actual practice, however, clinicians appreciate that the effects of hormonal contraception on weight will vary from patient to patient, depending on a variety of physiological and lifestyle issues.</a:t>
            </a:r>
          </a:p>
          <a:p>
            <a:pPr marL="685800" lvl="1" indent="-228600" eaLnBrk="1" hangingPunct="1">
              <a:lnSpc>
                <a:spcPct val="60000"/>
              </a:lnSpc>
              <a:buFontTx/>
              <a:buChar char="•"/>
              <a:defRPr/>
            </a:pPr>
            <a:endParaRPr lang="en-US" sz="300" dirty="0"/>
          </a:p>
          <a:p>
            <a:pPr marL="228600" indent="-228600" eaLnBrk="1" hangingPunct="1">
              <a:lnSpc>
                <a:spcPct val="80000"/>
              </a:lnSpc>
              <a:buFontTx/>
              <a:buChar char="•"/>
              <a:defRPr/>
            </a:pPr>
            <a:endParaRPr lang="en-US" sz="300" dirty="0"/>
          </a:p>
          <a:p>
            <a:pPr marL="228600" indent="-228600" eaLnBrk="1" hangingPunct="1">
              <a:lnSpc>
                <a:spcPct val="80000"/>
              </a:lnSpc>
              <a:buFontTx/>
              <a:buChar char="•"/>
              <a:defRPr/>
            </a:pPr>
            <a:r>
              <a:rPr lang="en-US" sz="300" dirty="0"/>
              <a:t>Combined oral contraceptives (COCs) are a combination of estrogen and progestin. </a:t>
            </a:r>
          </a:p>
          <a:p>
            <a:pPr marL="228600" indent="-228600" eaLnBrk="1" hangingPunct="1">
              <a:lnSpc>
                <a:spcPct val="80000"/>
              </a:lnSpc>
              <a:buFontTx/>
              <a:buChar char="•"/>
              <a:defRPr/>
            </a:pPr>
            <a:r>
              <a:rPr lang="en-US" sz="300" dirty="0"/>
              <a:t>The reduction in estrogen and progestin dosages over the past 30 years has led to a significant reduction in COC-related health risk.</a:t>
            </a:r>
          </a:p>
          <a:p>
            <a:pPr marL="228600" indent="-228600" eaLnBrk="1" hangingPunct="1">
              <a:lnSpc>
                <a:spcPct val="80000"/>
              </a:lnSpc>
              <a:buFontTx/>
              <a:buChar char="•"/>
              <a:defRPr/>
            </a:pPr>
            <a:r>
              <a:rPr lang="en-US" sz="300" dirty="0"/>
              <a:t>Most COC formulations now contain 20 to 35 mcg of </a:t>
            </a:r>
            <a:r>
              <a:rPr lang="en-US" sz="300" dirty="0" err="1"/>
              <a:t>ethinyl</a:t>
            </a:r>
            <a:r>
              <a:rPr lang="en-US" sz="300" dirty="0"/>
              <a:t> estradiol plus one of eight available </a:t>
            </a:r>
            <a:r>
              <a:rPr lang="en-US" sz="300" dirty="0" err="1"/>
              <a:t>progestins</a:t>
            </a:r>
            <a:r>
              <a:rPr lang="en-US" sz="300" dirty="0"/>
              <a:t>.</a:t>
            </a:r>
          </a:p>
          <a:p>
            <a:pPr marL="228600" indent="-228600" eaLnBrk="1" hangingPunct="1">
              <a:lnSpc>
                <a:spcPct val="80000"/>
              </a:lnSpc>
              <a:buFontTx/>
              <a:buChar char="•"/>
              <a:defRPr/>
            </a:pPr>
            <a:r>
              <a:rPr lang="en-US" sz="300" dirty="0"/>
              <a:t>Three new OC formulations were introduced in the United States between 2000 and 2002: two containing reduced doses of estrogen (25 </a:t>
            </a:r>
            <a:r>
              <a:rPr lang="en-US" sz="300" dirty="0">
                <a:sym typeface="Symbol" charset="0"/>
              </a:rPr>
              <a:t>g) and the widely used </a:t>
            </a:r>
            <a:r>
              <a:rPr lang="en-US" sz="300" dirty="0" err="1">
                <a:sym typeface="Symbol" charset="0"/>
              </a:rPr>
              <a:t>progestins</a:t>
            </a:r>
            <a:r>
              <a:rPr lang="en-US" sz="300" dirty="0">
                <a:sym typeface="Symbol" charset="0"/>
              </a:rPr>
              <a:t> </a:t>
            </a:r>
            <a:r>
              <a:rPr lang="en-US" sz="300" dirty="0" err="1">
                <a:sym typeface="Symbol" charset="0"/>
              </a:rPr>
              <a:t>desogestrel</a:t>
            </a:r>
            <a:r>
              <a:rPr lang="en-US" sz="300" dirty="0">
                <a:sym typeface="Symbol" charset="0"/>
              </a:rPr>
              <a:t> and </a:t>
            </a:r>
            <a:r>
              <a:rPr lang="en-US" sz="300" dirty="0" err="1">
                <a:sym typeface="Symbol" charset="0"/>
              </a:rPr>
              <a:t>norgestimate</a:t>
            </a:r>
            <a:r>
              <a:rPr lang="en-US" sz="300" dirty="0">
                <a:sym typeface="Symbol" charset="0"/>
              </a:rPr>
              <a:t> (</a:t>
            </a:r>
            <a:r>
              <a:rPr lang="en-US" sz="300" dirty="0" err="1">
                <a:sym typeface="Symbol" charset="0"/>
              </a:rPr>
              <a:t>Cyclessa</a:t>
            </a:r>
            <a:r>
              <a:rPr lang="en-US" sz="300" dirty="0">
                <a:sym typeface="Symbol" charset="0"/>
              </a:rPr>
              <a:t>, Ortho Tri-</a:t>
            </a:r>
            <a:r>
              <a:rPr lang="en-US" sz="300" dirty="0" err="1">
                <a:sym typeface="Symbol" charset="0"/>
              </a:rPr>
              <a:t>Cyclen</a:t>
            </a:r>
            <a:r>
              <a:rPr lang="en-US" sz="300" dirty="0">
                <a:sym typeface="Symbol" charset="0"/>
              </a:rPr>
              <a:t> Lo), and one containing 30 g of estrogen and the novel progestin </a:t>
            </a:r>
            <a:r>
              <a:rPr lang="en-US" sz="300" dirty="0" err="1">
                <a:sym typeface="Symbol" charset="0"/>
              </a:rPr>
              <a:t>drospirenone</a:t>
            </a:r>
            <a:r>
              <a:rPr lang="en-US" sz="300" dirty="0">
                <a:sym typeface="Symbol" charset="0"/>
              </a:rPr>
              <a:t> (Yasmin). The novel progestin </a:t>
            </a:r>
            <a:r>
              <a:rPr lang="en-US" sz="300" dirty="0" err="1">
                <a:sym typeface="Symbol" charset="0"/>
              </a:rPr>
              <a:t>drospirenone</a:t>
            </a:r>
            <a:r>
              <a:rPr lang="en-US" sz="300" dirty="0">
                <a:sym typeface="Symbol" charset="0"/>
              </a:rPr>
              <a:t> is not derived from testosterone; rather, it is a spironolactone derivative. Like spironolactone, </a:t>
            </a:r>
            <a:r>
              <a:rPr lang="en-US" sz="300" dirty="0" err="1">
                <a:sym typeface="Symbol" charset="0"/>
              </a:rPr>
              <a:t>drospirenone</a:t>
            </a:r>
            <a:r>
              <a:rPr lang="en-US" sz="300" dirty="0">
                <a:sym typeface="Symbol" charset="0"/>
              </a:rPr>
              <a:t> has some </a:t>
            </a:r>
            <a:r>
              <a:rPr lang="en-US" sz="300" dirty="0" err="1">
                <a:sym typeface="Symbol" charset="0"/>
              </a:rPr>
              <a:t>antiandrogenic</a:t>
            </a:r>
            <a:r>
              <a:rPr lang="en-US" sz="300" dirty="0">
                <a:sym typeface="Symbol" charset="0"/>
              </a:rPr>
              <a:t> effects. In addition, it has anti-mineralocorticoid activity, which may reduce estrogen-induced sodium and water retention.</a:t>
            </a:r>
          </a:p>
          <a:p>
            <a:pPr marL="228600" indent="-228600" eaLnBrk="1" hangingPunct="1">
              <a:lnSpc>
                <a:spcPct val="80000"/>
              </a:lnSpc>
              <a:buFontTx/>
              <a:buChar char="•"/>
              <a:defRPr/>
            </a:pPr>
            <a:r>
              <a:rPr lang="en-US" sz="300" dirty="0">
                <a:sym typeface="Symbol" charset="0"/>
              </a:rPr>
              <a:t>These new formulations were developed with the goal of minimizing estrogen-related </a:t>
            </a:r>
            <a:r>
              <a:rPr lang="en-US" sz="300" dirty="0" err="1">
                <a:sym typeface="Symbol" charset="0"/>
              </a:rPr>
              <a:t>nonmenstrual</a:t>
            </a:r>
            <a:r>
              <a:rPr lang="en-US" sz="300" dirty="0">
                <a:sym typeface="Symbol" charset="0"/>
              </a:rPr>
              <a:t> side effects, such as breast tenderness, bloating, and nausea, and enhancing rather than diminishing cycle control (i.e., minimal breakthrough bleeding/spotting and amenorrhea). With ultra-low-dose OCs containing 20 g of estrogen, improved tolerability often was obtained at the expense of good cycle control. The new formulations have tried to achieve the optimum balance between the ultra-low dose OCs containing 20 g of estrogen and those containing higher estrogen doses of 30–35 g.</a:t>
            </a:r>
            <a:endParaRPr lang="en-US" sz="300" dirty="0"/>
          </a:p>
          <a:p>
            <a:pPr marL="228600" indent="-228600" eaLnBrk="1" hangingPunct="1">
              <a:lnSpc>
                <a:spcPct val="80000"/>
              </a:lnSpc>
              <a:buFontTx/>
              <a:buChar char="•"/>
              <a:defRPr/>
            </a:pPr>
            <a:r>
              <a:rPr lang="en-US" sz="300" dirty="0"/>
              <a:t>A spearmint-flavored, chewable OC (</a:t>
            </a:r>
            <a:r>
              <a:rPr lang="en-US" sz="300" dirty="0" err="1"/>
              <a:t>Ovcon</a:t>
            </a:r>
            <a:r>
              <a:rPr lang="en-US" sz="300" dirty="0"/>
              <a:t> 35) was approved in 2003 and is expected to be launched in late spring 2004. Like other OCs, </a:t>
            </a:r>
            <a:r>
              <a:rPr lang="en-US" sz="300" dirty="0" err="1"/>
              <a:t>Ovcon</a:t>
            </a:r>
            <a:r>
              <a:rPr lang="en-US" sz="300" dirty="0"/>
              <a:t> 35 chewable comes in a blister package containing 21 active tablets and 7 inactive tablets. If chewed, it is recommended that the OC be followed by 8 ounces of liquid. It should be taken at the same time each day to ensure efficacy.</a:t>
            </a:r>
          </a:p>
          <a:p>
            <a:pPr marL="228600" indent="-228600" eaLnBrk="1" hangingPunct="1">
              <a:lnSpc>
                <a:spcPct val="80000"/>
              </a:lnSpc>
              <a:buFontTx/>
              <a:buChar char="•"/>
              <a:defRPr/>
            </a:pPr>
            <a:r>
              <a:rPr lang="en-US" sz="300" dirty="0"/>
              <a:t>More than 20 generic OCs are now available, such as </a:t>
            </a:r>
            <a:r>
              <a:rPr lang="en-US" sz="300" dirty="0" err="1"/>
              <a:t>Aviane</a:t>
            </a:r>
            <a:r>
              <a:rPr lang="en-US" sz="300" dirty="0"/>
              <a:t> (same as </a:t>
            </a:r>
            <a:r>
              <a:rPr lang="en-US" sz="300" dirty="0" err="1"/>
              <a:t>Alesse</a:t>
            </a:r>
            <a:r>
              <a:rPr lang="en-US" sz="300" dirty="0"/>
              <a:t>), </a:t>
            </a:r>
            <a:r>
              <a:rPr lang="en-US" sz="300" dirty="0" err="1"/>
              <a:t>Lessina</a:t>
            </a:r>
            <a:r>
              <a:rPr lang="en-US" sz="300" dirty="0"/>
              <a:t> (same as </a:t>
            </a:r>
            <a:r>
              <a:rPr lang="en-US" sz="300" dirty="0" err="1"/>
              <a:t>Levlite</a:t>
            </a:r>
            <a:r>
              <a:rPr lang="en-US" sz="300" dirty="0"/>
              <a:t>), </a:t>
            </a:r>
            <a:r>
              <a:rPr lang="en-US" sz="300" dirty="0" err="1"/>
              <a:t>Kariva</a:t>
            </a:r>
            <a:r>
              <a:rPr lang="en-US" sz="300" dirty="0"/>
              <a:t> (same as </a:t>
            </a:r>
            <a:r>
              <a:rPr lang="en-US" sz="300" dirty="0" err="1"/>
              <a:t>Mircette</a:t>
            </a:r>
            <a:r>
              <a:rPr lang="en-US" sz="300" dirty="0"/>
              <a:t>), </a:t>
            </a:r>
            <a:r>
              <a:rPr lang="en-US" sz="300" dirty="0" err="1"/>
              <a:t>Enpresse</a:t>
            </a:r>
            <a:r>
              <a:rPr lang="en-US" sz="300" dirty="0"/>
              <a:t> and </a:t>
            </a:r>
            <a:r>
              <a:rPr lang="en-US" sz="300" dirty="0" err="1"/>
              <a:t>Trivora</a:t>
            </a:r>
            <a:r>
              <a:rPr lang="en-US" sz="300" dirty="0"/>
              <a:t> (same as Triphasil-28), and Portia and </a:t>
            </a:r>
            <a:r>
              <a:rPr lang="en-US" sz="300" dirty="0" err="1"/>
              <a:t>Levora</a:t>
            </a:r>
            <a:r>
              <a:rPr lang="en-US" sz="300" dirty="0"/>
              <a:t> (same as </a:t>
            </a:r>
            <a:r>
              <a:rPr lang="en-US" sz="300" dirty="0" err="1"/>
              <a:t>Levlen</a:t>
            </a:r>
            <a:r>
              <a:rPr lang="en-US" sz="300" dirty="0"/>
              <a:t>). </a:t>
            </a:r>
          </a:p>
          <a:p>
            <a:pPr marL="228600" indent="-228600" eaLnBrk="1" hangingPunct="1">
              <a:lnSpc>
                <a:spcPct val="80000"/>
              </a:lnSpc>
              <a:buFontTx/>
              <a:buChar char="•"/>
              <a:defRPr/>
            </a:pPr>
            <a:r>
              <a:rPr lang="en-US" sz="300" dirty="0"/>
              <a:t>Consider the </a:t>
            </a:r>
            <a:r>
              <a:rPr lang="ja-JP" altLang="en-US" sz="300" dirty="0">
                <a:latin typeface="Arial"/>
              </a:rPr>
              <a:t>“</a:t>
            </a:r>
            <a:r>
              <a:rPr lang="en-US" sz="300" dirty="0"/>
              <a:t>quick start</a:t>
            </a:r>
            <a:r>
              <a:rPr lang="ja-JP" altLang="en-US" sz="300" dirty="0">
                <a:latin typeface="Arial"/>
              </a:rPr>
              <a:t>”</a:t>
            </a:r>
            <a:r>
              <a:rPr lang="en-US" sz="300" dirty="0"/>
              <a:t> method when initiating oral contraceptives. </a:t>
            </a:r>
          </a:p>
          <a:p>
            <a:pPr marL="228600" indent="-228600" eaLnBrk="1" hangingPunct="1">
              <a:lnSpc>
                <a:spcPct val="70000"/>
              </a:lnSpc>
              <a:buFontTx/>
              <a:buChar char="•"/>
              <a:defRPr/>
            </a:pPr>
            <a:r>
              <a:rPr lang="en-US" sz="300" dirty="0"/>
              <a:t>Mechanism of Action:</a:t>
            </a:r>
          </a:p>
          <a:p>
            <a:pPr marL="685800" lvl="1" indent="-228600" eaLnBrk="1" hangingPunct="1">
              <a:lnSpc>
                <a:spcPct val="70000"/>
              </a:lnSpc>
              <a:buFontTx/>
              <a:buChar char="•"/>
              <a:defRPr/>
            </a:pPr>
            <a:r>
              <a:rPr lang="en-US" sz="300" dirty="0"/>
              <a:t>The progestin in COCS is the main actor in preventing pregnancy. It suppresses the secretion of gonadotropin (mainly </a:t>
            </a:r>
            <a:r>
              <a:rPr lang="en-US" sz="300" dirty="0" err="1"/>
              <a:t>leutinizing</a:t>
            </a:r>
            <a:r>
              <a:rPr lang="en-US" sz="300" dirty="0"/>
              <a:t> hormone) by the pituitary gland. The estrogen primarily inhibits follicle-stimulating hormone secretion.</a:t>
            </a:r>
          </a:p>
          <a:p>
            <a:pPr marL="685800" lvl="1" indent="-228600" eaLnBrk="1" hangingPunct="1">
              <a:lnSpc>
                <a:spcPct val="70000"/>
              </a:lnSpc>
              <a:buFontTx/>
              <a:buChar char="•"/>
              <a:defRPr/>
            </a:pPr>
            <a:r>
              <a:rPr lang="en-US" sz="300" dirty="0"/>
              <a:t>The estrogen also works synergistically with the progestin to affect the uterine lining and cervical mucus production.</a:t>
            </a:r>
          </a:p>
          <a:p>
            <a:pPr marL="228600" indent="-228600" eaLnBrk="1" hangingPunct="1">
              <a:lnSpc>
                <a:spcPct val="70000"/>
              </a:lnSpc>
              <a:buFontTx/>
              <a:buChar char="•"/>
              <a:defRPr/>
            </a:pPr>
            <a:r>
              <a:rPr lang="en-US" sz="300" dirty="0"/>
              <a:t>Candidates:</a:t>
            </a:r>
          </a:p>
          <a:p>
            <a:pPr marL="685800" lvl="1" indent="-228600" eaLnBrk="1" hangingPunct="1">
              <a:lnSpc>
                <a:spcPct val="70000"/>
              </a:lnSpc>
              <a:buFontTx/>
              <a:buChar char="•"/>
              <a:defRPr/>
            </a:pPr>
            <a:r>
              <a:rPr lang="en-US" sz="300" dirty="0"/>
              <a:t>Women with dysmenorrhea and menorrhagia</a:t>
            </a:r>
          </a:p>
          <a:p>
            <a:pPr marL="685800" lvl="1" indent="-228600" eaLnBrk="1" hangingPunct="1">
              <a:lnSpc>
                <a:spcPct val="70000"/>
              </a:lnSpc>
              <a:buFontTx/>
              <a:buChar char="•"/>
              <a:defRPr/>
            </a:pPr>
            <a:r>
              <a:rPr lang="en-US" sz="300" dirty="0"/>
              <a:t>Women who want to regulate menses</a:t>
            </a:r>
          </a:p>
          <a:p>
            <a:pPr marL="685800" lvl="1" indent="-228600" eaLnBrk="1" hangingPunct="1">
              <a:lnSpc>
                <a:spcPct val="70000"/>
              </a:lnSpc>
              <a:buFontTx/>
              <a:buChar char="•"/>
              <a:defRPr/>
            </a:pPr>
            <a:r>
              <a:rPr lang="en-US" sz="300" dirty="0"/>
              <a:t>Women who will use a daily method consistently</a:t>
            </a:r>
          </a:p>
          <a:p>
            <a:pPr marL="228600" indent="-228600" eaLnBrk="1" hangingPunct="1">
              <a:lnSpc>
                <a:spcPct val="70000"/>
              </a:lnSpc>
              <a:buFontTx/>
              <a:buChar char="•"/>
              <a:defRPr/>
            </a:pPr>
            <a:r>
              <a:rPr lang="en-US" sz="300" dirty="0"/>
              <a:t>Advantages:</a:t>
            </a:r>
          </a:p>
          <a:p>
            <a:pPr marL="685800" lvl="1" indent="-228600" eaLnBrk="1" hangingPunct="1">
              <a:lnSpc>
                <a:spcPct val="70000"/>
              </a:lnSpc>
              <a:buFontTx/>
              <a:buChar char="•"/>
              <a:defRPr/>
            </a:pPr>
            <a:r>
              <a:rPr lang="en-US" sz="300" dirty="0"/>
              <a:t>Most users of COCs have reduced </a:t>
            </a:r>
            <a:r>
              <a:rPr lang="en-US" sz="300" dirty="0" err="1"/>
              <a:t>mentrual</a:t>
            </a:r>
            <a:r>
              <a:rPr lang="en-US" sz="300" dirty="0"/>
              <a:t> flow and dysmenorrhea.</a:t>
            </a:r>
          </a:p>
          <a:p>
            <a:pPr marL="685800" lvl="1" indent="-228600" eaLnBrk="1" hangingPunct="1">
              <a:lnSpc>
                <a:spcPct val="70000"/>
              </a:lnSpc>
              <a:buFontTx/>
              <a:buChar char="•"/>
              <a:defRPr/>
            </a:pPr>
            <a:r>
              <a:rPr lang="en-US" sz="300" dirty="0"/>
              <a:t>COCs reduce the risk of ovarian cancer by 40-80% after ~ one year of use and decrease the risk from 10-12% annually thereafter. (</a:t>
            </a:r>
            <a:r>
              <a:rPr lang="en-US" sz="300" dirty="0" err="1"/>
              <a:t>Burkman</a:t>
            </a:r>
            <a:r>
              <a:rPr lang="en-US" sz="300" dirty="0"/>
              <a:t>) Even after discontinuing COC use, protection continues for 15-20 years. COCs also reduce the risk of endometrial cancer by 40-50%, and like ovarian cancer, protection increases with duration of use. </a:t>
            </a:r>
          </a:p>
          <a:p>
            <a:pPr marL="685800" lvl="1" indent="-228600" eaLnBrk="1" hangingPunct="1">
              <a:lnSpc>
                <a:spcPct val="70000"/>
              </a:lnSpc>
              <a:buFontTx/>
              <a:buChar char="•"/>
              <a:defRPr/>
            </a:pPr>
            <a:r>
              <a:rPr lang="en-US" sz="300" dirty="0"/>
              <a:t>Studies demonstrate 90 percent protection from ectopic pregnancy with current OC use.</a:t>
            </a:r>
          </a:p>
          <a:p>
            <a:pPr marL="685800" lvl="1" indent="-228600" eaLnBrk="1" hangingPunct="1">
              <a:lnSpc>
                <a:spcPct val="70000"/>
              </a:lnSpc>
              <a:buFontTx/>
              <a:buChar char="•"/>
              <a:defRPr/>
            </a:pPr>
            <a:r>
              <a:rPr lang="en-US" sz="300" dirty="0"/>
              <a:t>A reduced incidence of benign breast disease--including fibrocystic changes and fibro </a:t>
            </a:r>
            <a:r>
              <a:rPr lang="en-US" sz="300" dirty="0" err="1"/>
              <a:t>ademomas</a:t>
            </a:r>
            <a:r>
              <a:rPr lang="en-US" sz="300" dirty="0"/>
              <a:t> has been consistently shown.</a:t>
            </a:r>
          </a:p>
          <a:p>
            <a:pPr marL="685800" lvl="1" indent="-228600" eaLnBrk="1" hangingPunct="1">
              <a:lnSpc>
                <a:spcPct val="70000"/>
              </a:lnSpc>
              <a:buFontTx/>
              <a:buChar char="•"/>
              <a:defRPr/>
            </a:pPr>
            <a:r>
              <a:rPr lang="en-US" sz="300" dirty="0"/>
              <a:t>Three multicenter, randomized, placebo-controlled trial have demonstrated COC</a:t>
            </a:r>
            <a:r>
              <a:rPr lang="ja-JP" altLang="en-US" sz="300" dirty="0">
                <a:latin typeface="Arial"/>
              </a:rPr>
              <a:t>’</a:t>
            </a:r>
            <a:r>
              <a:rPr lang="en-US" sz="300" dirty="0"/>
              <a:t>s effectiveness in reducing acne.</a:t>
            </a:r>
          </a:p>
          <a:p>
            <a:pPr marL="685800" lvl="1" indent="-228600" eaLnBrk="1" hangingPunct="1">
              <a:lnSpc>
                <a:spcPct val="70000"/>
              </a:lnSpc>
              <a:buFontTx/>
              <a:buChar char="•"/>
              <a:defRPr/>
            </a:pPr>
            <a:r>
              <a:rPr lang="en-US" sz="300" dirty="0"/>
              <a:t>OCs can relieve vasomotor symptoms in most women.</a:t>
            </a:r>
          </a:p>
          <a:p>
            <a:pPr marL="685800" lvl="1" indent="-228600" eaLnBrk="1" hangingPunct="1">
              <a:lnSpc>
                <a:spcPct val="70000"/>
              </a:lnSpc>
              <a:buFontTx/>
              <a:buChar char="•"/>
              <a:defRPr/>
            </a:pPr>
            <a:r>
              <a:rPr lang="en-US" sz="300" dirty="0"/>
              <a:t>Possible Advantages: 1) May preserve bone density, and 2) May protect against iron deficiency anemia, ovarian cysts with higher doses, and pelvic inflammatory disease.</a:t>
            </a:r>
          </a:p>
          <a:p>
            <a:pPr marL="228600" indent="-228600" eaLnBrk="1" hangingPunct="1">
              <a:lnSpc>
                <a:spcPct val="70000"/>
              </a:lnSpc>
              <a:buFontTx/>
              <a:buChar char="•"/>
              <a:defRPr/>
            </a:pPr>
            <a:r>
              <a:rPr lang="en-US" sz="300" dirty="0"/>
              <a:t>Contraindications:</a:t>
            </a:r>
          </a:p>
          <a:p>
            <a:pPr marL="685800" lvl="1" indent="-228600" eaLnBrk="1" hangingPunct="1">
              <a:lnSpc>
                <a:spcPct val="70000"/>
              </a:lnSpc>
              <a:buFontTx/>
              <a:buChar char="•"/>
              <a:defRPr/>
            </a:pPr>
            <a:r>
              <a:rPr lang="en-US" sz="300" dirty="0"/>
              <a:t>Multiple risk factors for arterial cardiovascular disease, such as smoking, diabetes, hypertension</a:t>
            </a:r>
          </a:p>
          <a:p>
            <a:pPr marL="685800" lvl="1" indent="-228600" eaLnBrk="1" hangingPunct="1">
              <a:lnSpc>
                <a:spcPct val="70000"/>
              </a:lnSpc>
              <a:buFontTx/>
              <a:buChar char="•"/>
              <a:defRPr/>
            </a:pPr>
            <a:r>
              <a:rPr lang="en-US" sz="300" dirty="0"/>
              <a:t>Known </a:t>
            </a:r>
            <a:r>
              <a:rPr lang="en-US" sz="300" dirty="0" err="1"/>
              <a:t>thrombogenic</a:t>
            </a:r>
            <a:r>
              <a:rPr lang="en-US" sz="300" dirty="0"/>
              <a:t> mutations</a:t>
            </a:r>
          </a:p>
          <a:p>
            <a:pPr marL="685800" lvl="1" indent="-228600" eaLnBrk="1" hangingPunct="1">
              <a:lnSpc>
                <a:spcPct val="70000"/>
              </a:lnSpc>
              <a:buFontTx/>
              <a:buChar char="•"/>
              <a:defRPr/>
            </a:pPr>
            <a:r>
              <a:rPr lang="en-US" sz="300" dirty="0"/>
              <a:t>Current or history of current ischemic heart disease</a:t>
            </a:r>
          </a:p>
          <a:p>
            <a:pPr marL="685800" lvl="1" indent="-228600" eaLnBrk="1" hangingPunct="1">
              <a:lnSpc>
                <a:spcPct val="70000"/>
              </a:lnSpc>
              <a:buFontTx/>
              <a:buChar char="•"/>
              <a:defRPr/>
            </a:pPr>
            <a:r>
              <a:rPr lang="en-US" sz="300" dirty="0"/>
              <a:t>History of stroke</a:t>
            </a:r>
          </a:p>
          <a:p>
            <a:pPr marL="685800" lvl="1" indent="-228600" eaLnBrk="1" hangingPunct="1">
              <a:lnSpc>
                <a:spcPct val="70000"/>
              </a:lnSpc>
              <a:buFontTx/>
              <a:buChar char="•"/>
              <a:defRPr/>
            </a:pPr>
            <a:r>
              <a:rPr lang="en-US" sz="300" dirty="0"/>
              <a:t>History of or current deep venous </a:t>
            </a:r>
            <a:r>
              <a:rPr lang="en-US" sz="300" dirty="0" err="1"/>
              <a:t>thrombois</a:t>
            </a:r>
            <a:r>
              <a:rPr lang="en-US" sz="300" dirty="0"/>
              <a:t> or pulmonary embolism</a:t>
            </a:r>
          </a:p>
          <a:p>
            <a:pPr marL="685800" lvl="1" indent="-228600" eaLnBrk="1" hangingPunct="1">
              <a:lnSpc>
                <a:spcPct val="70000"/>
              </a:lnSpc>
              <a:buFontTx/>
              <a:buChar char="•"/>
              <a:defRPr/>
            </a:pPr>
            <a:r>
              <a:rPr lang="en-US" sz="300" dirty="0"/>
              <a:t>Vascular disease</a:t>
            </a:r>
          </a:p>
          <a:p>
            <a:pPr marL="685800" lvl="1" indent="-228600" eaLnBrk="1" hangingPunct="1">
              <a:lnSpc>
                <a:spcPct val="70000"/>
              </a:lnSpc>
              <a:buFontTx/>
              <a:buChar char="•"/>
              <a:defRPr/>
            </a:pPr>
            <a:r>
              <a:rPr lang="en-US" sz="300" dirty="0"/>
              <a:t>Complicated </a:t>
            </a:r>
            <a:r>
              <a:rPr lang="en-US" sz="300" dirty="0" err="1"/>
              <a:t>valvular</a:t>
            </a:r>
            <a:r>
              <a:rPr lang="en-US" sz="300" dirty="0"/>
              <a:t> heart disease</a:t>
            </a:r>
          </a:p>
          <a:p>
            <a:pPr marL="685800" lvl="1" indent="-228600" eaLnBrk="1" hangingPunct="1">
              <a:lnSpc>
                <a:spcPct val="70000"/>
              </a:lnSpc>
              <a:buFontTx/>
              <a:buChar char="•"/>
              <a:defRPr/>
            </a:pPr>
            <a:r>
              <a:rPr lang="en-US" sz="300" dirty="0"/>
              <a:t>Hypertension (systolic ≥160 or diastolic ≥ 100)</a:t>
            </a:r>
          </a:p>
          <a:p>
            <a:pPr marL="685800" lvl="1" indent="-228600" eaLnBrk="1" hangingPunct="1">
              <a:lnSpc>
                <a:spcPct val="70000"/>
              </a:lnSpc>
              <a:buFontTx/>
              <a:buChar char="•"/>
              <a:defRPr/>
            </a:pPr>
            <a:r>
              <a:rPr lang="en-US" sz="300" dirty="0"/>
              <a:t>Smoking (&gt;10 cigarettes/day and age 35 or older)</a:t>
            </a:r>
          </a:p>
          <a:p>
            <a:pPr marL="685800" lvl="1" indent="-228600" eaLnBrk="1" hangingPunct="1">
              <a:lnSpc>
                <a:spcPct val="70000"/>
              </a:lnSpc>
              <a:buFontTx/>
              <a:buChar char="•"/>
              <a:defRPr/>
            </a:pPr>
            <a:r>
              <a:rPr lang="en-US" sz="300" dirty="0"/>
              <a:t>Migraine headache with aura </a:t>
            </a:r>
          </a:p>
          <a:p>
            <a:pPr marL="685800" lvl="1" indent="-228600" eaLnBrk="1" hangingPunct="1">
              <a:lnSpc>
                <a:spcPct val="70000"/>
              </a:lnSpc>
              <a:buFontTx/>
              <a:buChar char="•"/>
              <a:defRPr/>
            </a:pPr>
            <a:r>
              <a:rPr lang="en-US" sz="300" dirty="0"/>
              <a:t>Major surgery with prolonged immobilization</a:t>
            </a:r>
          </a:p>
          <a:p>
            <a:pPr marL="685800" lvl="1" indent="-228600" eaLnBrk="1" hangingPunct="1">
              <a:lnSpc>
                <a:spcPct val="70000"/>
              </a:lnSpc>
              <a:buFontTx/>
              <a:buChar char="•"/>
              <a:defRPr/>
            </a:pPr>
            <a:r>
              <a:rPr lang="en-US" sz="300" dirty="0"/>
              <a:t>Current breast cancer</a:t>
            </a:r>
          </a:p>
          <a:p>
            <a:pPr marL="685800" lvl="1" indent="-228600" eaLnBrk="1" hangingPunct="1">
              <a:lnSpc>
                <a:spcPct val="70000"/>
              </a:lnSpc>
              <a:buFontTx/>
              <a:buChar char="•"/>
              <a:defRPr/>
            </a:pPr>
            <a:r>
              <a:rPr lang="en-US" sz="300" dirty="0"/>
              <a:t>Active viral hepatitis</a:t>
            </a:r>
          </a:p>
          <a:p>
            <a:pPr marL="685800" lvl="1" indent="-228600" eaLnBrk="1" hangingPunct="1">
              <a:lnSpc>
                <a:spcPct val="70000"/>
              </a:lnSpc>
              <a:buFontTx/>
              <a:buChar char="•"/>
              <a:defRPr/>
            </a:pPr>
            <a:r>
              <a:rPr lang="en-US" sz="300" dirty="0"/>
              <a:t>Severe cirrhosis</a:t>
            </a:r>
          </a:p>
          <a:p>
            <a:pPr marL="685800" lvl="1" indent="-228600" eaLnBrk="1" hangingPunct="1">
              <a:lnSpc>
                <a:spcPct val="70000"/>
              </a:lnSpc>
              <a:buFontTx/>
              <a:buChar char="•"/>
              <a:defRPr/>
            </a:pPr>
            <a:r>
              <a:rPr lang="en-US" sz="300" dirty="0"/>
              <a:t>Benign or malignant liver tumors </a:t>
            </a:r>
          </a:p>
          <a:p>
            <a:pPr marL="685800" lvl="1" indent="-228600" eaLnBrk="1" hangingPunct="1">
              <a:lnSpc>
                <a:spcPct val="70000"/>
              </a:lnSpc>
              <a:buFontTx/>
              <a:buChar char="•"/>
              <a:defRPr/>
            </a:pPr>
            <a:r>
              <a:rPr lang="en-US" sz="300" dirty="0"/>
              <a:t>Breastfeeding &lt;6 weeks postpartum</a:t>
            </a:r>
          </a:p>
          <a:p>
            <a:pPr marL="228600" indent="-228600" eaLnBrk="1" hangingPunct="1">
              <a:lnSpc>
                <a:spcPct val="70000"/>
              </a:lnSpc>
              <a:buFontTx/>
              <a:buChar char="•"/>
              <a:defRPr/>
            </a:pPr>
            <a:r>
              <a:rPr lang="en-US" sz="300" dirty="0"/>
              <a:t>Disadvantages: </a:t>
            </a:r>
          </a:p>
          <a:p>
            <a:pPr marL="685800" lvl="1" indent="-228600" eaLnBrk="1" hangingPunct="1">
              <a:lnSpc>
                <a:spcPct val="70000"/>
              </a:lnSpc>
              <a:buFontTx/>
              <a:buChar char="•"/>
              <a:defRPr/>
            </a:pPr>
            <a:r>
              <a:rPr lang="en-US" sz="300" dirty="0"/>
              <a:t>Obesity may impair the effectiveness of COCs.</a:t>
            </a:r>
          </a:p>
          <a:p>
            <a:pPr marL="685800" lvl="1" indent="-228600" eaLnBrk="1" hangingPunct="1">
              <a:lnSpc>
                <a:spcPct val="60000"/>
              </a:lnSpc>
              <a:buFontTx/>
              <a:buChar char="•"/>
              <a:defRPr/>
            </a:pPr>
            <a:r>
              <a:rPr lang="en-US" sz="300" dirty="0"/>
              <a:t>Women also fear risks, such as breast cancer and venous thromboembolism. Review their risks. </a:t>
            </a:r>
          </a:p>
          <a:p>
            <a:pPr marL="685800" lvl="1" indent="-228600" eaLnBrk="1" hangingPunct="1">
              <a:lnSpc>
                <a:spcPct val="60000"/>
              </a:lnSpc>
              <a:buFontTx/>
              <a:buChar char="•"/>
              <a:defRPr/>
            </a:pPr>
            <a:r>
              <a:rPr lang="en-US" sz="300" dirty="0"/>
              <a:t>Breast cancer: There is confusion regarding the risk of breast cancer and OC use. Many women think that the findings of the Women</a:t>
            </a:r>
            <a:r>
              <a:rPr lang="ja-JP" altLang="en-US" sz="300" dirty="0">
                <a:latin typeface="Arial"/>
              </a:rPr>
              <a:t>’</a:t>
            </a:r>
            <a:r>
              <a:rPr lang="en-US" sz="300" dirty="0"/>
              <a:t>s Health Initiative regarding combination (estrogen/progestin) hormone replacement therapy apply to all hormones. Recent high-quality observational data from the Women</a:t>
            </a:r>
            <a:r>
              <a:rPr lang="ja-JP" altLang="en-US" sz="300" dirty="0">
                <a:latin typeface="Arial"/>
              </a:rPr>
              <a:t>’</a:t>
            </a:r>
            <a:r>
              <a:rPr lang="en-US" sz="300" dirty="0"/>
              <a:t>s Contraceptive and Reproductive Experiences (CARE) Study provide reassuring evidence that OC use does not increase breast cancer risk. The relative risk was 1.0 (95% CI = 0.8–1.0) for current OC users and 0.9 (95% CI = 0.8–1.0) for former users. These findings were not changed by duration and dosage of OC use, timing of use, age at use, or risk status based on family history. Likewise, a pooled analysis of data from WHO and New Zealand trials of DMPA found no overall increase in breast cancer risk.</a:t>
            </a:r>
          </a:p>
          <a:p>
            <a:pPr marL="685800" lvl="1" indent="-228600" eaLnBrk="1" hangingPunct="1">
              <a:lnSpc>
                <a:spcPct val="60000"/>
              </a:lnSpc>
              <a:buFontTx/>
              <a:buChar char="•"/>
              <a:defRPr/>
            </a:pPr>
            <a:r>
              <a:rPr lang="en-US" sz="300" dirty="0"/>
              <a:t>Venous thromboembolism: Use of combination OCs increases the risk of thromboembolism. However, the annual risk is low (1.0–3.0 per 10,000 women) and approximately half that associated with pregnancy (5.9 per 10,000).</a:t>
            </a:r>
          </a:p>
          <a:p>
            <a:pPr marL="685800" lvl="1" indent="-228600" eaLnBrk="1" hangingPunct="1">
              <a:lnSpc>
                <a:spcPct val="60000"/>
              </a:lnSpc>
              <a:buFontTx/>
              <a:buChar char="•"/>
              <a:defRPr/>
            </a:pPr>
            <a:r>
              <a:rPr lang="en-US" sz="300" dirty="0"/>
              <a:t>Obesity and use of COCs are independent risk factors for venous thromboembolism.</a:t>
            </a:r>
          </a:p>
          <a:p>
            <a:pPr marL="685800" lvl="1" indent="-228600" eaLnBrk="1" hangingPunct="1">
              <a:lnSpc>
                <a:spcPct val="60000"/>
              </a:lnSpc>
              <a:buFontTx/>
              <a:buChar char="•"/>
              <a:defRPr/>
            </a:pPr>
            <a:r>
              <a:rPr lang="en-US" sz="300" dirty="0"/>
              <a:t>Another common concern is that OCs cause heart attack and stroke. This risk is related to the presence of other risk factors, especially smoking. In fact, OC use does not increase the risk of myocardial infarction or hemorrhagic stroke among healthy nonsmokers under age 35 who do not have other risk factors for these events, and is associated with only a slight increase in the risk of ischemic stroke.</a:t>
            </a:r>
          </a:p>
          <a:p>
            <a:pPr marL="228600" indent="-228600" eaLnBrk="1" hangingPunct="1">
              <a:lnSpc>
                <a:spcPct val="60000"/>
              </a:lnSpc>
              <a:defRPr/>
            </a:pPr>
            <a:endParaRPr lang="en-US" sz="300" u="sng" dirty="0"/>
          </a:p>
          <a:p>
            <a:pPr marL="228600" indent="-228600" eaLnBrk="1" hangingPunct="1">
              <a:lnSpc>
                <a:spcPct val="60000"/>
              </a:lnSpc>
              <a:defRPr/>
            </a:pPr>
            <a:r>
              <a:rPr lang="en-US" sz="300" u="sng" dirty="0"/>
              <a:t>References</a:t>
            </a:r>
          </a:p>
          <a:p>
            <a:pPr marL="228600" indent="-228600" eaLnBrk="1" hangingPunct="1">
              <a:lnSpc>
                <a:spcPct val="80000"/>
              </a:lnSpc>
              <a:buFontTx/>
              <a:buChar char="•"/>
              <a:defRPr/>
            </a:pPr>
            <a:r>
              <a:rPr lang="en-US" sz="300" dirty="0"/>
              <a:t>ACOG Committee on Practice Bulletins. No. 73. Use of Hormonal Contraception in Women with Coexisting Medical conditions</a:t>
            </a:r>
            <a:r>
              <a:rPr lang="en-US" sz="300" i="1" dirty="0"/>
              <a:t>. </a:t>
            </a:r>
            <a:r>
              <a:rPr lang="en-US" sz="300" i="1" dirty="0" err="1"/>
              <a:t>Obstet</a:t>
            </a:r>
            <a:r>
              <a:rPr lang="en-US" sz="300" i="1" dirty="0"/>
              <a:t> Gynecol</a:t>
            </a:r>
            <a:r>
              <a:rPr lang="en-US" sz="300" dirty="0"/>
              <a:t>. 2006;107:1453-72.</a:t>
            </a:r>
          </a:p>
          <a:p>
            <a:pPr marL="228600" indent="-228600" eaLnBrk="1" hangingPunct="1">
              <a:lnSpc>
                <a:spcPct val="80000"/>
              </a:lnSpc>
              <a:buFontTx/>
              <a:buChar char="•"/>
              <a:defRPr/>
            </a:pPr>
            <a:r>
              <a:rPr lang="en-US" sz="300" dirty="0" err="1"/>
              <a:t>Burkman</a:t>
            </a:r>
            <a:r>
              <a:rPr lang="en-US" sz="300" dirty="0"/>
              <a:t> R, </a:t>
            </a:r>
            <a:r>
              <a:rPr lang="en-US" sz="300" dirty="0" err="1"/>
              <a:t>Schlesselman</a:t>
            </a:r>
            <a:r>
              <a:rPr lang="en-US" sz="300" dirty="0"/>
              <a:t> JJ, </a:t>
            </a:r>
            <a:r>
              <a:rPr lang="en-US" sz="300" dirty="0" err="1"/>
              <a:t>Zieman</a:t>
            </a:r>
            <a:r>
              <a:rPr lang="en-US" sz="300" dirty="0"/>
              <a:t> M. Safety concerns and health benefits associated with oral contraception. </a:t>
            </a:r>
            <a:r>
              <a:rPr lang="en-US" sz="300" i="1" dirty="0"/>
              <a:t>Am J </a:t>
            </a:r>
            <a:r>
              <a:rPr lang="en-US" sz="300" i="1" dirty="0" err="1"/>
              <a:t>Obstet</a:t>
            </a:r>
            <a:r>
              <a:rPr lang="en-US" sz="300" i="1" dirty="0"/>
              <a:t> Gynecol</a:t>
            </a:r>
            <a:r>
              <a:rPr lang="en-US" sz="300" dirty="0"/>
              <a:t>. 2004;190(</a:t>
            </a:r>
            <a:r>
              <a:rPr lang="en-US" sz="300" dirty="0" err="1"/>
              <a:t>Suppl</a:t>
            </a:r>
            <a:r>
              <a:rPr lang="en-US" sz="300" dirty="0"/>
              <a:t>):S5-S22.</a:t>
            </a:r>
          </a:p>
          <a:p>
            <a:pPr marL="228600" indent="-228600" eaLnBrk="1" hangingPunct="1">
              <a:lnSpc>
                <a:spcPct val="80000"/>
              </a:lnSpc>
              <a:buFontTx/>
              <a:buChar char="•"/>
              <a:defRPr/>
            </a:pPr>
            <a:r>
              <a:rPr lang="en-US" sz="300" dirty="0" err="1"/>
              <a:t>Burkman</a:t>
            </a:r>
            <a:r>
              <a:rPr lang="en-US" sz="300" dirty="0"/>
              <a:t> RT, Fisher AC, LaGuardia KD. Effects of low-dose oral contraceptives on body weight: results of a randomized study of up to 13 cycles of use. </a:t>
            </a:r>
            <a:r>
              <a:rPr lang="en-US" sz="300" i="1" dirty="0"/>
              <a:t>J </a:t>
            </a:r>
            <a:r>
              <a:rPr lang="en-US" sz="300" i="1" dirty="0" err="1"/>
              <a:t>Reprod</a:t>
            </a:r>
            <a:r>
              <a:rPr lang="en-US" sz="300" i="1" dirty="0"/>
              <a:t> Med</a:t>
            </a:r>
            <a:r>
              <a:rPr lang="en-US" sz="300" dirty="0"/>
              <a:t>. 2007 Nov;52(11):1030-4. </a:t>
            </a:r>
          </a:p>
          <a:p>
            <a:pPr marL="228600" indent="-228600" eaLnBrk="1" hangingPunct="1">
              <a:lnSpc>
                <a:spcPct val="80000"/>
              </a:lnSpc>
              <a:buFontTx/>
              <a:buChar char="•"/>
              <a:defRPr/>
            </a:pPr>
            <a:r>
              <a:rPr lang="en-US" sz="300" dirty="0" err="1"/>
              <a:t>Burkman</a:t>
            </a:r>
            <a:r>
              <a:rPr lang="en-US" sz="300" dirty="0"/>
              <a:t> RT. Management of the Fibroid Uterus. </a:t>
            </a:r>
            <a:r>
              <a:rPr lang="en-US" sz="300" i="1" dirty="0" err="1"/>
              <a:t>Adv</a:t>
            </a:r>
            <a:r>
              <a:rPr lang="en-US" sz="300" i="1" dirty="0"/>
              <a:t> </a:t>
            </a:r>
            <a:r>
              <a:rPr lang="en-US" sz="300" i="1" dirty="0" err="1"/>
              <a:t>Obstet</a:t>
            </a:r>
            <a:r>
              <a:rPr lang="en-US" sz="300" i="1" dirty="0"/>
              <a:t> Gynecol</a:t>
            </a:r>
            <a:r>
              <a:rPr lang="en-US" sz="300" dirty="0"/>
              <a:t>. 1996;3:103-128.</a:t>
            </a:r>
          </a:p>
          <a:p>
            <a:pPr marL="228600" indent="-228600" eaLnBrk="1" hangingPunct="1">
              <a:lnSpc>
                <a:spcPct val="80000"/>
              </a:lnSpc>
              <a:buFontTx/>
              <a:buChar char="•"/>
              <a:defRPr/>
            </a:pPr>
            <a:r>
              <a:rPr lang="en-US" sz="300" dirty="0"/>
              <a:t>Davis A. </a:t>
            </a:r>
            <a:r>
              <a:rPr lang="en-US" sz="300" dirty="0" err="1"/>
              <a:t>Wysocki</a:t>
            </a:r>
            <a:r>
              <a:rPr lang="en-US" sz="300" dirty="0"/>
              <a:t> S. Clinician/patient interaction: communicating the benefits and risks of oral contraceptives. </a:t>
            </a:r>
            <a:r>
              <a:rPr lang="en-US" sz="300" i="1" dirty="0"/>
              <a:t>Contraception</a:t>
            </a:r>
            <a:r>
              <a:rPr lang="en-US" sz="300" dirty="0"/>
              <a:t>. 1999;59(1 </a:t>
            </a:r>
            <a:r>
              <a:rPr lang="en-US" sz="300" dirty="0" err="1"/>
              <a:t>Suppl</a:t>
            </a:r>
            <a:r>
              <a:rPr lang="en-US" sz="300" dirty="0"/>
              <a:t>):39S-42S. </a:t>
            </a:r>
          </a:p>
          <a:p>
            <a:pPr marL="228600" indent="-228600" eaLnBrk="1" hangingPunct="1">
              <a:lnSpc>
                <a:spcPct val="80000"/>
              </a:lnSpc>
              <a:buFontTx/>
              <a:buChar char="•"/>
              <a:defRPr/>
            </a:pPr>
            <a:r>
              <a:rPr lang="en-US" sz="300" dirty="0"/>
              <a:t>Farmer RDT, Preston TD. The risk of venous thromboembolism associated with low </a:t>
            </a:r>
            <a:r>
              <a:rPr lang="en-US" sz="300" dirty="0" err="1"/>
              <a:t>oestrogen</a:t>
            </a:r>
            <a:r>
              <a:rPr lang="en-US" sz="300" dirty="0"/>
              <a:t> oral contraceptives. </a:t>
            </a:r>
            <a:r>
              <a:rPr lang="en-US" sz="300" i="1" dirty="0"/>
              <a:t>J </a:t>
            </a:r>
            <a:r>
              <a:rPr lang="en-US" sz="300" i="1" dirty="0" err="1"/>
              <a:t>Obstet</a:t>
            </a:r>
            <a:r>
              <a:rPr lang="en-US" sz="300" i="1" dirty="0"/>
              <a:t> Gynecol</a:t>
            </a:r>
            <a:r>
              <a:rPr lang="en-US" sz="300" dirty="0"/>
              <a:t>. 1995;15:195-200.</a:t>
            </a:r>
          </a:p>
          <a:p>
            <a:pPr marL="228600" indent="-228600" eaLnBrk="1" hangingPunct="1">
              <a:lnSpc>
                <a:spcPct val="80000"/>
              </a:lnSpc>
              <a:buFontTx/>
              <a:buChar char="•"/>
              <a:defRPr/>
            </a:pPr>
            <a:r>
              <a:rPr lang="en-US" sz="300" dirty="0"/>
              <a:t>Gallo MF, Grimes DA, Schulz KF, </a:t>
            </a:r>
            <a:r>
              <a:rPr lang="en-US" sz="300" dirty="0" err="1"/>
              <a:t>Helmerhorst</a:t>
            </a:r>
            <a:r>
              <a:rPr lang="en-US" sz="300" dirty="0"/>
              <a:t> FM. Combination contraceptives: effects on weight (Cochrane Review). In: The Cochrane Library, Issue 4, 2003. </a:t>
            </a:r>
            <a:r>
              <a:rPr lang="en-US" sz="300" dirty="0" err="1"/>
              <a:t>Chichester</a:t>
            </a:r>
            <a:r>
              <a:rPr lang="en-US" sz="300" dirty="0"/>
              <a:t>, UK: John Wiley &amp; Sons, Ltd.</a:t>
            </a:r>
          </a:p>
          <a:p>
            <a:pPr marL="228600" indent="-228600" eaLnBrk="1" hangingPunct="1">
              <a:lnSpc>
                <a:spcPct val="80000"/>
              </a:lnSpc>
              <a:buFontTx/>
              <a:buChar char="•"/>
              <a:defRPr/>
            </a:pPr>
            <a:r>
              <a:rPr lang="en-US" sz="300" dirty="0" err="1"/>
              <a:t>Goldzieher</a:t>
            </a:r>
            <a:r>
              <a:rPr lang="en-US" sz="300" dirty="0"/>
              <a:t> JW. The </a:t>
            </a:r>
            <a:r>
              <a:rPr lang="en-US" sz="300" dirty="0" err="1"/>
              <a:t>hypothalamo</a:t>
            </a:r>
            <a:r>
              <a:rPr lang="en-US" sz="300" dirty="0"/>
              <a:t>-pituitary-ovarian system. Pharmacology of the Contraceptive Steroids. (New York: Raven Press, 1994)185-98.4 </a:t>
            </a:r>
            <a:r>
              <a:rPr lang="en-US" sz="300" dirty="0" err="1"/>
              <a:t>Moghissi</a:t>
            </a:r>
            <a:r>
              <a:rPr lang="en-US" sz="300" dirty="0"/>
              <a:t> KS. Effects of </a:t>
            </a:r>
            <a:r>
              <a:rPr lang="en-US" sz="300" dirty="0" err="1"/>
              <a:t>microdose</a:t>
            </a:r>
            <a:r>
              <a:rPr lang="en-US" sz="300" dirty="0"/>
              <a:t> progestogens on endogenous gonadotrophic and steroid hormones, cervical mucus properties, vaginal cytology and endometrium. </a:t>
            </a:r>
            <a:r>
              <a:rPr lang="en-US" sz="300" i="1" dirty="0" err="1"/>
              <a:t>Fertil</a:t>
            </a:r>
            <a:r>
              <a:rPr lang="en-US" sz="300" i="1" dirty="0"/>
              <a:t> </a:t>
            </a:r>
            <a:r>
              <a:rPr lang="en-US" sz="300" i="1" dirty="0" err="1"/>
              <a:t>Steril</a:t>
            </a:r>
            <a:r>
              <a:rPr lang="en-US" sz="300" dirty="0"/>
              <a:t>. 1971;22(7):424-34.</a:t>
            </a:r>
          </a:p>
          <a:p>
            <a:pPr marL="228600" indent="-228600" eaLnBrk="1" hangingPunct="1">
              <a:lnSpc>
                <a:spcPct val="80000"/>
              </a:lnSpc>
              <a:buFontTx/>
              <a:buChar char="•"/>
              <a:defRPr/>
            </a:pPr>
            <a:r>
              <a:rPr lang="en-US" sz="300" dirty="0"/>
              <a:t>Hardman JG, </a:t>
            </a:r>
            <a:r>
              <a:rPr lang="en-US" sz="300" dirty="0" err="1"/>
              <a:t>Limbird</a:t>
            </a:r>
            <a:r>
              <a:rPr lang="en-US" sz="300" dirty="0"/>
              <a:t> LE (eds.) Goodman &amp; Gillman</a:t>
            </a:r>
            <a:r>
              <a:rPr lang="ja-JP" altLang="en-US" sz="300" dirty="0">
                <a:latin typeface="Arial"/>
              </a:rPr>
              <a:t>’</a:t>
            </a:r>
            <a:r>
              <a:rPr lang="en-US" sz="300" dirty="0"/>
              <a:t>s The Pharmaceutical Basics of Therapeutics. Ninth edition. Section XIII: Hormones and hormone synthesis. New York: The McGraw-Hill Companies, Inc., 1996.</a:t>
            </a:r>
          </a:p>
          <a:p>
            <a:pPr marL="228600" indent="-228600" eaLnBrk="1" hangingPunct="1">
              <a:lnSpc>
                <a:spcPct val="80000"/>
              </a:lnSpc>
              <a:buFontTx/>
              <a:buChar char="•"/>
              <a:defRPr/>
            </a:pPr>
            <a:r>
              <a:rPr lang="en-US" sz="300" dirty="0" err="1"/>
              <a:t>Kaunitz</a:t>
            </a:r>
            <a:r>
              <a:rPr lang="en-US" sz="300" dirty="0"/>
              <a:t> AM. Use of combination hormone replacement therapy in light of recent data from the Women</a:t>
            </a:r>
            <a:r>
              <a:rPr lang="ja-JP" altLang="en-US" sz="300" dirty="0">
                <a:latin typeface="Arial"/>
              </a:rPr>
              <a:t>’</a:t>
            </a:r>
            <a:r>
              <a:rPr lang="en-US" sz="300" dirty="0"/>
              <a:t>s Health Initiative. Medscape Women</a:t>
            </a:r>
            <a:r>
              <a:rPr lang="ja-JP" altLang="en-US" sz="300" dirty="0">
                <a:latin typeface="Arial"/>
              </a:rPr>
              <a:t>’</a:t>
            </a:r>
            <a:r>
              <a:rPr lang="en-US" sz="300" dirty="0"/>
              <a:t>s Health </a:t>
            </a:r>
            <a:r>
              <a:rPr lang="en-US" sz="300" dirty="0" err="1"/>
              <a:t>eJournal</a:t>
            </a:r>
            <a:r>
              <a:rPr lang="en-US" sz="300" dirty="0"/>
              <a:t>. 2002;7. Available at: http://www.medscape.com/viewarticle/438357. Retrieved July 12, 2002.</a:t>
            </a:r>
          </a:p>
          <a:p>
            <a:pPr marL="228600" indent="-228600" eaLnBrk="1" hangingPunct="1">
              <a:lnSpc>
                <a:spcPct val="80000"/>
              </a:lnSpc>
              <a:buFontTx/>
              <a:buChar char="•"/>
              <a:defRPr/>
            </a:pPr>
            <a:r>
              <a:rPr lang="en-US" sz="300" dirty="0" err="1"/>
              <a:t>Marchbanks</a:t>
            </a:r>
            <a:r>
              <a:rPr lang="en-US" sz="300" dirty="0"/>
              <a:t> PA, McDonald JA, Wilson HG, et al. Oral contraceptives and the risk of breast cancer. </a:t>
            </a:r>
            <a:r>
              <a:rPr lang="en-US" sz="300" i="1" dirty="0"/>
              <a:t>N </a:t>
            </a:r>
            <a:r>
              <a:rPr lang="en-US" sz="300" i="1" dirty="0" err="1"/>
              <a:t>Engl</a:t>
            </a:r>
            <a:r>
              <a:rPr lang="en-US" sz="300" i="1" dirty="0"/>
              <a:t> J Med</a:t>
            </a:r>
            <a:r>
              <a:rPr lang="en-US" sz="300" dirty="0"/>
              <a:t>. 2002;346:2025-32.</a:t>
            </a:r>
          </a:p>
          <a:p>
            <a:pPr marL="228600" indent="-228600" eaLnBrk="1" hangingPunct="1">
              <a:lnSpc>
                <a:spcPct val="80000"/>
              </a:lnSpc>
              <a:buFontTx/>
              <a:buChar char="•"/>
              <a:defRPr/>
            </a:pPr>
            <a:r>
              <a:rPr lang="da-DK" sz="300" dirty="0"/>
              <a:t>Martin SL, Curtis KM, Glasier AF. </a:t>
            </a:r>
            <a:r>
              <a:rPr lang="en-US" sz="300" dirty="0"/>
              <a:t>Combined hormonal contraception and bone health: a systematic review. </a:t>
            </a:r>
            <a:r>
              <a:rPr lang="en-US" sz="300" i="1" dirty="0"/>
              <a:t>Contraception</a:t>
            </a:r>
            <a:r>
              <a:rPr lang="en-US" sz="300" dirty="0"/>
              <a:t>. 2006;73(5):445-469.</a:t>
            </a:r>
          </a:p>
          <a:p>
            <a:pPr marL="228600" indent="-228600" eaLnBrk="1" hangingPunct="1">
              <a:lnSpc>
                <a:spcPct val="80000"/>
              </a:lnSpc>
              <a:buFontTx/>
              <a:buChar char="•"/>
              <a:defRPr/>
            </a:pPr>
            <a:r>
              <a:rPr lang="en-US" sz="300" dirty="0" err="1"/>
              <a:t>Moghissi</a:t>
            </a:r>
            <a:r>
              <a:rPr lang="en-US" sz="300" dirty="0"/>
              <a:t> KS. Effects of </a:t>
            </a:r>
            <a:r>
              <a:rPr lang="en-US" sz="300" dirty="0" err="1"/>
              <a:t>microdose</a:t>
            </a:r>
            <a:r>
              <a:rPr lang="en-US" sz="300" dirty="0"/>
              <a:t> progestogens on endogenous gonadotrophic and steroid hormones, cervical mucus properties, vaginal cytology and endometrium. </a:t>
            </a:r>
            <a:r>
              <a:rPr lang="en-US" sz="300" i="1" dirty="0" err="1"/>
              <a:t>Fertil</a:t>
            </a:r>
            <a:r>
              <a:rPr lang="en-US" sz="300" i="1" dirty="0"/>
              <a:t> </a:t>
            </a:r>
            <a:r>
              <a:rPr lang="en-US" sz="300" i="1" dirty="0" err="1"/>
              <a:t>Steril</a:t>
            </a:r>
            <a:r>
              <a:rPr lang="en-US" sz="300" dirty="0"/>
              <a:t>. 1971;22(7):424-34.</a:t>
            </a:r>
          </a:p>
          <a:p>
            <a:pPr marL="228600" indent="-228600" eaLnBrk="1" hangingPunct="1">
              <a:lnSpc>
                <a:spcPct val="80000"/>
              </a:lnSpc>
              <a:buFontTx/>
              <a:buChar char="•"/>
              <a:defRPr/>
            </a:pPr>
            <a:r>
              <a:rPr lang="en-US" sz="300" dirty="0"/>
              <a:t>Mosher WD, Martinez GM, Chandra A, et al. Use of contraception and use of family planning services in the United States: 1982-2002. Advance Data 2004 Dec 10;(350):17-52.</a:t>
            </a:r>
          </a:p>
          <a:p>
            <a:pPr marL="228600" indent="-228600" eaLnBrk="1" hangingPunct="1">
              <a:lnSpc>
                <a:spcPct val="80000"/>
              </a:lnSpc>
              <a:buFontTx/>
              <a:buChar char="•"/>
              <a:defRPr/>
            </a:pPr>
            <a:r>
              <a:rPr lang="en-US" sz="300" dirty="0"/>
              <a:t>National Association of Nurse Practitioners in Women</a:t>
            </a:r>
            <a:r>
              <a:rPr lang="ja-JP" altLang="en-US" sz="300" dirty="0">
                <a:latin typeface="Arial"/>
              </a:rPr>
              <a:t>’</a:t>
            </a:r>
            <a:r>
              <a:rPr lang="en-US" sz="300" dirty="0"/>
              <a:t>s Health (NPWH). National survey on weight gain and oral contraceptives. Washington, DC:NPWH, 1999.</a:t>
            </a:r>
          </a:p>
          <a:p>
            <a:pPr marL="228600" indent="-228600" eaLnBrk="1" hangingPunct="1">
              <a:lnSpc>
                <a:spcPct val="80000"/>
              </a:lnSpc>
              <a:buFontTx/>
              <a:buChar char="•"/>
              <a:defRPr/>
            </a:pPr>
            <a:r>
              <a:rPr lang="en-US" sz="300" dirty="0"/>
              <a:t>Peterson HB, Lee NC. The health effects of oral contraceptives: misperceptions, controversies, and continuing good news. </a:t>
            </a:r>
            <a:r>
              <a:rPr lang="en-US" sz="300" i="1" dirty="0" err="1"/>
              <a:t>Clin</a:t>
            </a:r>
            <a:r>
              <a:rPr lang="en-US" sz="300" i="1" dirty="0"/>
              <a:t> </a:t>
            </a:r>
            <a:r>
              <a:rPr lang="en-US" sz="300" i="1" dirty="0" err="1"/>
              <a:t>Obstet</a:t>
            </a:r>
            <a:r>
              <a:rPr lang="en-US" sz="300" i="1" dirty="0"/>
              <a:t> Gynecol</a:t>
            </a:r>
            <a:r>
              <a:rPr lang="en-US" sz="300" dirty="0"/>
              <a:t>. 1989;32:339-55.</a:t>
            </a:r>
          </a:p>
          <a:p>
            <a:pPr marL="228600" indent="-228600" eaLnBrk="1" hangingPunct="1">
              <a:lnSpc>
                <a:spcPct val="80000"/>
              </a:lnSpc>
              <a:buFontTx/>
              <a:buChar char="•"/>
              <a:defRPr/>
            </a:pPr>
            <a:r>
              <a:rPr lang="en-US" sz="300" dirty="0"/>
              <a:t>Potter L, Oakley D, </a:t>
            </a:r>
            <a:r>
              <a:rPr lang="en-US" sz="300" dirty="0" err="1"/>
              <a:t>deLeon</a:t>
            </a:r>
            <a:r>
              <a:rPr lang="en-US" sz="300" dirty="0"/>
              <a:t>-Wong E, </a:t>
            </a:r>
            <a:r>
              <a:rPr lang="en-US" sz="300" dirty="0" err="1"/>
              <a:t>Canamar</a:t>
            </a:r>
            <a:r>
              <a:rPr lang="en-US" sz="300" dirty="0"/>
              <a:t> R. Measuring compliance among oral contraceptive users. </a:t>
            </a:r>
            <a:r>
              <a:rPr lang="en-US" sz="300" i="1" dirty="0" err="1"/>
              <a:t>Fam</a:t>
            </a:r>
            <a:r>
              <a:rPr lang="en-US" sz="300" i="1" dirty="0"/>
              <a:t> </a:t>
            </a:r>
            <a:r>
              <a:rPr lang="en-US" sz="300" i="1" dirty="0" err="1"/>
              <a:t>Plann</a:t>
            </a:r>
            <a:r>
              <a:rPr lang="en-US" sz="300" i="1" dirty="0"/>
              <a:t> </a:t>
            </a:r>
            <a:r>
              <a:rPr lang="en-US" sz="300" i="1" dirty="0" err="1"/>
              <a:t>Perspect</a:t>
            </a:r>
            <a:r>
              <a:rPr lang="en-US" sz="300" dirty="0"/>
              <a:t>. 1996:28:154-158.</a:t>
            </a:r>
          </a:p>
          <a:p>
            <a:pPr marL="228600" indent="-228600" eaLnBrk="1" hangingPunct="1">
              <a:lnSpc>
                <a:spcPct val="80000"/>
              </a:lnSpc>
              <a:buFontTx/>
              <a:buChar char="•"/>
              <a:defRPr/>
            </a:pPr>
            <a:r>
              <a:rPr lang="en-US" sz="300" dirty="0"/>
              <a:t>Redmond G, Godwin AJ, Olson W, </a:t>
            </a:r>
            <a:r>
              <a:rPr lang="en-US" sz="300" dirty="0" err="1"/>
              <a:t>Lippman</a:t>
            </a:r>
            <a:r>
              <a:rPr lang="en-US" sz="300" dirty="0"/>
              <a:t> JS. Use of placebo controls in an oral contraceptive trial: methodological issues and adverse event incidence. </a:t>
            </a:r>
            <a:r>
              <a:rPr lang="en-US" sz="300" i="1" dirty="0"/>
              <a:t>Contraception</a:t>
            </a:r>
            <a:r>
              <a:rPr lang="en-US" sz="300" dirty="0"/>
              <a:t>. 1999;60:81-85.</a:t>
            </a:r>
          </a:p>
          <a:p>
            <a:pPr marL="228600" indent="-228600" eaLnBrk="1" hangingPunct="1">
              <a:lnSpc>
                <a:spcPct val="80000"/>
              </a:lnSpc>
              <a:buFontTx/>
              <a:buChar char="•"/>
              <a:defRPr/>
            </a:pPr>
            <a:r>
              <a:rPr lang="en-US" sz="300" dirty="0"/>
              <a:t>Redmond GP, Olson WH, </a:t>
            </a:r>
            <a:r>
              <a:rPr lang="en-US" sz="300" dirty="0" err="1"/>
              <a:t>Lippman</a:t>
            </a:r>
            <a:r>
              <a:rPr lang="en-US" sz="300" dirty="0"/>
              <a:t> JS, </a:t>
            </a:r>
            <a:r>
              <a:rPr lang="en-US" sz="300" dirty="0" err="1"/>
              <a:t>Kafrissen</a:t>
            </a:r>
            <a:r>
              <a:rPr lang="en-US" sz="300" dirty="0"/>
              <a:t> ME, Jones TM, </a:t>
            </a:r>
            <a:r>
              <a:rPr lang="en-US" sz="300" dirty="0" err="1"/>
              <a:t>Jorizzo</a:t>
            </a:r>
            <a:r>
              <a:rPr lang="en-US" sz="300" dirty="0"/>
              <a:t> JL. </a:t>
            </a:r>
            <a:r>
              <a:rPr lang="en-US" sz="300" dirty="0" err="1"/>
              <a:t>Norgestimate</a:t>
            </a:r>
            <a:r>
              <a:rPr lang="en-US" sz="300" dirty="0"/>
              <a:t> and </a:t>
            </a:r>
            <a:r>
              <a:rPr lang="en-US" sz="300" dirty="0" err="1"/>
              <a:t>ethinyl</a:t>
            </a:r>
            <a:r>
              <a:rPr lang="en-US" sz="300" dirty="0"/>
              <a:t> estradiol in the treatment of acne vulgaris: a randomized, placebo-controlled trial. </a:t>
            </a:r>
            <a:r>
              <a:rPr lang="en-US" sz="300" i="1" dirty="0" err="1"/>
              <a:t>Obstet</a:t>
            </a:r>
            <a:r>
              <a:rPr lang="en-US" sz="300" i="1" dirty="0"/>
              <a:t> Gynecol</a:t>
            </a:r>
            <a:r>
              <a:rPr lang="en-US" sz="300" dirty="0"/>
              <a:t>. 1997;89:615-622.</a:t>
            </a:r>
          </a:p>
          <a:p>
            <a:pPr marL="228600" indent="-228600" eaLnBrk="1" hangingPunct="1">
              <a:lnSpc>
                <a:spcPct val="80000"/>
              </a:lnSpc>
              <a:buFontTx/>
              <a:buChar char="•"/>
              <a:defRPr/>
            </a:pPr>
            <a:r>
              <a:rPr lang="en-US" sz="300" dirty="0"/>
              <a:t>Rosenberg MJ, Meyers A, Roy V. Efficacy, cycle control, and side effects of low- and lower-dose oral contraceptives: a randomized trial of 20 </a:t>
            </a:r>
            <a:r>
              <a:rPr lang="en-US" sz="300" dirty="0" err="1"/>
              <a:t>ug</a:t>
            </a:r>
            <a:r>
              <a:rPr lang="en-US" sz="300" dirty="0"/>
              <a:t> and 35 </a:t>
            </a:r>
            <a:r>
              <a:rPr lang="en-US" sz="300" dirty="0" err="1"/>
              <a:t>ug</a:t>
            </a:r>
            <a:r>
              <a:rPr lang="en-US" sz="300" dirty="0"/>
              <a:t> estrogen preparations. </a:t>
            </a:r>
            <a:r>
              <a:rPr lang="en-US" sz="300" i="1" dirty="0"/>
              <a:t>Contraception</a:t>
            </a:r>
            <a:r>
              <a:rPr lang="en-US" sz="300" dirty="0"/>
              <a:t>. 2000;60:320-329.</a:t>
            </a:r>
          </a:p>
          <a:p>
            <a:pPr marL="228600" indent="-228600" eaLnBrk="1" hangingPunct="1">
              <a:lnSpc>
                <a:spcPct val="80000"/>
              </a:lnSpc>
              <a:buFontTx/>
              <a:buChar char="•"/>
              <a:defRPr/>
            </a:pPr>
            <a:r>
              <a:rPr lang="en-US" sz="300" dirty="0"/>
              <a:t>Rosenberg MJ, Waugh MS, Long S. Unintended pregnancies and use, misuse and discontinuation of oral contraceptives. </a:t>
            </a:r>
            <a:r>
              <a:rPr lang="en-US" sz="300" i="1" dirty="0"/>
              <a:t>J </a:t>
            </a:r>
            <a:r>
              <a:rPr lang="en-US" sz="300" i="1" dirty="0" err="1"/>
              <a:t>Reprod</a:t>
            </a:r>
            <a:r>
              <a:rPr lang="en-US" sz="300" i="1" dirty="0"/>
              <a:t> Med</a:t>
            </a:r>
            <a:r>
              <a:rPr lang="en-US" sz="300" dirty="0"/>
              <a:t>. 1995;40:355-360. </a:t>
            </a:r>
          </a:p>
          <a:p>
            <a:pPr marL="228600" indent="-228600" eaLnBrk="1" hangingPunct="1">
              <a:lnSpc>
                <a:spcPct val="80000"/>
              </a:lnSpc>
              <a:buFontTx/>
              <a:buChar char="•"/>
              <a:defRPr/>
            </a:pPr>
            <a:r>
              <a:rPr lang="en-US" sz="300" dirty="0"/>
              <a:t>Rosenberg MJ, Waugh MS. Oral contraceptive discontinuation: a prospective evaluation of frequency and reasons. </a:t>
            </a:r>
            <a:r>
              <a:rPr lang="en-US" sz="300" i="1" dirty="0"/>
              <a:t>Am J </a:t>
            </a:r>
            <a:r>
              <a:rPr lang="en-US" sz="300" i="1" dirty="0" err="1"/>
              <a:t>Obstet</a:t>
            </a:r>
            <a:r>
              <a:rPr lang="en-US" sz="300" i="1" dirty="0"/>
              <a:t> Gynecol</a:t>
            </a:r>
            <a:r>
              <a:rPr lang="en-US" sz="300" dirty="0"/>
              <a:t>. 1998;179:577-582.</a:t>
            </a:r>
          </a:p>
          <a:p>
            <a:pPr marL="228600" indent="-228600" eaLnBrk="1" hangingPunct="1">
              <a:lnSpc>
                <a:spcPct val="80000"/>
              </a:lnSpc>
              <a:buFontTx/>
              <a:buChar char="•"/>
              <a:defRPr/>
            </a:pPr>
            <a:r>
              <a:rPr lang="en-US" sz="300" dirty="0"/>
              <a:t>Rosenberg MJ, Waugh MS. Oral contraceptive discontinuation: a prospective evaluation of frequency and reasons. </a:t>
            </a:r>
            <a:r>
              <a:rPr lang="en-US" sz="300" i="1" dirty="0"/>
              <a:t>Am J </a:t>
            </a:r>
            <a:r>
              <a:rPr lang="en-US" sz="300" i="1" dirty="0" err="1"/>
              <a:t>Obstet</a:t>
            </a:r>
            <a:r>
              <a:rPr lang="en-US" sz="300" i="1" dirty="0"/>
              <a:t> Gynecol</a:t>
            </a:r>
            <a:r>
              <a:rPr lang="en-US" sz="300" dirty="0"/>
              <a:t>. 1998;179:577-582.</a:t>
            </a:r>
          </a:p>
          <a:p>
            <a:pPr marL="228600" indent="-228600" eaLnBrk="1" hangingPunct="1">
              <a:lnSpc>
                <a:spcPct val="80000"/>
              </a:lnSpc>
              <a:buFontTx/>
              <a:buChar char="•"/>
              <a:defRPr/>
            </a:pPr>
            <a:r>
              <a:rPr lang="en-US" sz="300" dirty="0" err="1"/>
              <a:t>Skegg</a:t>
            </a:r>
            <a:r>
              <a:rPr lang="en-US" sz="300" dirty="0"/>
              <a:t> DC, Noonan EA, Paul C, et al. Depot </a:t>
            </a:r>
            <a:r>
              <a:rPr lang="en-US" sz="300" dirty="0" err="1"/>
              <a:t>medroxyprogesterone</a:t>
            </a:r>
            <a:r>
              <a:rPr lang="en-US" sz="300" dirty="0"/>
              <a:t> acetate and breast cancer. A pooled analysis of the World Health Organization and New Zealand studies. </a:t>
            </a:r>
            <a:r>
              <a:rPr lang="en-US" sz="300" i="1" dirty="0"/>
              <a:t>JAMA</a:t>
            </a:r>
            <a:r>
              <a:rPr lang="en-US" sz="300" dirty="0"/>
              <a:t>. 1995;273:799-804.</a:t>
            </a:r>
          </a:p>
          <a:p>
            <a:pPr marL="228600" indent="-228600" eaLnBrk="1" hangingPunct="1">
              <a:lnSpc>
                <a:spcPct val="80000"/>
              </a:lnSpc>
              <a:buFontTx/>
              <a:buChar char="•"/>
              <a:defRPr/>
            </a:pPr>
            <a:r>
              <a:rPr lang="en-US" sz="300" dirty="0"/>
              <a:t>Spector TD, Hochberg MC. The protective effect of the oral contraceptive pill on rheumatoid arthritis: an overview of the analytic epidemiological studies using meta-analysis. </a:t>
            </a:r>
            <a:r>
              <a:rPr lang="en-US" sz="300" i="1" dirty="0"/>
              <a:t>J </a:t>
            </a:r>
            <a:r>
              <a:rPr lang="en-US" sz="300" i="1" dirty="0" err="1"/>
              <a:t>Clin</a:t>
            </a:r>
            <a:r>
              <a:rPr lang="en-US" sz="300" i="1" dirty="0"/>
              <a:t> </a:t>
            </a:r>
            <a:r>
              <a:rPr lang="en-US" sz="300" i="1" dirty="0" err="1"/>
              <a:t>Epidemiol</a:t>
            </a:r>
            <a:r>
              <a:rPr lang="en-US" sz="300" dirty="0"/>
              <a:t>. 1990;43(11):1221-1230.</a:t>
            </a:r>
          </a:p>
          <a:p>
            <a:pPr marL="228600" indent="-228600" eaLnBrk="1" hangingPunct="1">
              <a:lnSpc>
                <a:spcPct val="80000"/>
              </a:lnSpc>
              <a:buFontTx/>
              <a:buChar char="•"/>
              <a:defRPr/>
            </a:pPr>
            <a:r>
              <a:rPr lang="en-US" sz="300" dirty="0" err="1"/>
              <a:t>Trussel</a:t>
            </a:r>
            <a:r>
              <a:rPr lang="en-US" sz="300" dirty="0"/>
              <a:t> J. Contraceptive efficacy. In: Hatcher RA, </a:t>
            </a:r>
            <a:r>
              <a:rPr lang="en-US" sz="300" dirty="0" err="1"/>
              <a:t>Trussel</a:t>
            </a:r>
            <a:r>
              <a:rPr lang="en-US" sz="300" dirty="0"/>
              <a:t> J, Nelson AL, et al. Contraceptive Technology: Nineteen Revised Edition. New York, NY: Ardent Media, 2007. </a:t>
            </a:r>
          </a:p>
          <a:p>
            <a:pPr marL="228600" indent="-228600" eaLnBrk="1" hangingPunct="1">
              <a:lnSpc>
                <a:spcPct val="80000"/>
              </a:lnSpc>
              <a:buFontTx/>
              <a:buChar char="•"/>
              <a:defRPr/>
            </a:pPr>
            <a:r>
              <a:rPr lang="en-US" sz="300" dirty="0"/>
              <a:t>WHO Medical Eligibility Criteria for Contraceptive Use, 3rd edition 2004.</a:t>
            </a:r>
          </a:p>
          <a:p>
            <a:pPr marL="228600" indent="-228600" eaLnBrk="1" hangingPunct="1">
              <a:lnSpc>
                <a:spcPct val="80000"/>
              </a:lnSpc>
              <a:buFontTx/>
              <a:buChar char="•"/>
              <a:defRPr/>
            </a:pPr>
            <a:endParaRPr lang="en-US" sz="300" dirty="0"/>
          </a:p>
          <a:p>
            <a:pPr marL="228600" indent="-228600" eaLnBrk="1" hangingPunct="1">
              <a:lnSpc>
                <a:spcPct val="80000"/>
              </a:lnSpc>
              <a:buFontTx/>
              <a:buChar char="•"/>
              <a:defRPr/>
            </a:pPr>
            <a:endParaRPr lang="en-US" sz="300" dirty="0"/>
          </a:p>
          <a:p>
            <a:pPr marL="228600" indent="-228600" eaLnBrk="1" hangingPunct="1">
              <a:lnSpc>
                <a:spcPct val="80000"/>
              </a:lnSpc>
              <a:buFontTx/>
              <a:buChar char="•"/>
              <a:defRPr/>
            </a:pPr>
            <a:endParaRPr lang="en-US" sz="300" dirty="0"/>
          </a:p>
          <a:p>
            <a:pPr marL="228600" indent="-228600" eaLnBrk="1" hangingPunct="1">
              <a:lnSpc>
                <a:spcPct val="80000"/>
              </a:lnSpc>
              <a:buFontTx/>
              <a:buChar char="•"/>
              <a:defRPr/>
            </a:pPr>
            <a:endParaRPr lang="en-US" sz="300" dirty="0"/>
          </a:p>
          <a:p>
            <a:pPr marL="228600" indent="-228600" eaLnBrk="1" hangingPunct="1">
              <a:lnSpc>
                <a:spcPct val="80000"/>
              </a:lnSpc>
              <a:defRPr/>
            </a:pPr>
            <a:r>
              <a:rPr lang="en-US" sz="300" dirty="0">
                <a:cs typeface="Arial" charset="0"/>
              </a:rPr>
              <a:t>---</a:t>
            </a:r>
          </a:p>
          <a:p>
            <a:pPr marL="228600" indent="-228600" eaLnBrk="1" hangingPunct="1">
              <a:lnSpc>
                <a:spcPct val="80000"/>
              </a:lnSpc>
              <a:defRPr/>
            </a:pPr>
            <a:r>
              <a:rPr lang="en-US" sz="300" dirty="0">
                <a:cs typeface="Arial" charset="0"/>
              </a:rPr>
              <a:t>Original content for this slide submitted by Association of Reproductive Health Professionals in June 2008. Original funding received from the Association of Reproductive Health Professionals general operating funds.  This slide is available at www.arhp.org/core  </a:t>
            </a:r>
          </a:p>
          <a:p>
            <a:pPr marL="228600" indent="-228600" eaLnBrk="1" hangingPunct="1">
              <a:lnSpc>
                <a:spcPct val="80000"/>
              </a:lnSpc>
              <a:defRPr/>
            </a:pPr>
            <a:endParaRPr lang="en-US" sz="300" dirty="0"/>
          </a:p>
        </p:txBody>
      </p:sp>
    </p:spTree>
    <p:extLst>
      <p:ext uri="{BB962C8B-B14F-4D97-AF65-F5344CB8AC3E}">
        <p14:creationId xmlns:p14="http://schemas.microsoft.com/office/powerpoint/2010/main" val="3463959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When used correctly and consistently, the failure rate for combined oral contraceptive pills is &lt;1%, but, because the pill requires daily maintenance, efficacy rates for typical use are approximately 3% in adults.[</a:t>
            </a:r>
            <a:r>
              <a:rPr lang="en-US" altLang="en-US" dirty="0" err="1" smtClean="0"/>
              <a:t>i</a:t>
            </a:r>
            <a:r>
              <a:rPr lang="en-US" altLang="en-US" dirty="0" smtClean="0"/>
              <a:t>] Failure rates in adolescents range from 5%–25%, mainly due to noncompliance.[ii] Research indicates that 33% of adolescents are adherent after one year of use (i.e. 2/3 are not).[ii]</a:t>
            </a:r>
          </a:p>
          <a:p>
            <a:endParaRPr lang="en-US" altLang="en-US" dirty="0" smtClean="0"/>
          </a:p>
          <a:p>
            <a:r>
              <a:rPr lang="en-US" altLang="en-US" dirty="0" smtClean="0"/>
              <a:t>Sources:</a:t>
            </a:r>
          </a:p>
          <a:p>
            <a:r>
              <a:rPr lang="en-US" altLang="en-US" dirty="0" smtClean="0"/>
              <a:t>[</a:t>
            </a:r>
            <a:r>
              <a:rPr lang="en-US" altLang="en-US" dirty="0" err="1" smtClean="0"/>
              <a:t>i</a:t>
            </a:r>
            <a:r>
              <a:rPr lang="en-US" altLang="en-US" dirty="0" smtClean="0"/>
              <a:t>] Nelson A. Combined Oral Contraceptives. In: Hatcher RA, </a:t>
            </a:r>
            <a:r>
              <a:rPr lang="en-US" altLang="en-US" dirty="0" err="1" smtClean="0"/>
              <a:t>Trussell</a:t>
            </a:r>
            <a:r>
              <a:rPr lang="en-US" altLang="en-US" dirty="0" smtClean="0"/>
              <a:t> J, Nelson A, Cates W, Stewart F, </a:t>
            </a:r>
            <a:r>
              <a:rPr lang="en-US" altLang="en-US" dirty="0" err="1" smtClean="0"/>
              <a:t>Kowal</a:t>
            </a:r>
            <a:r>
              <a:rPr lang="en-US" altLang="en-US" dirty="0" smtClean="0"/>
              <a:t> D. (editors) </a:t>
            </a:r>
            <a:r>
              <a:rPr lang="en-US" altLang="en-US" i="1" dirty="0" smtClean="0"/>
              <a:t>Contraceptive Technology</a:t>
            </a:r>
            <a:r>
              <a:rPr lang="en-US" altLang="en-US" dirty="0" smtClean="0"/>
              <a:t>, 19th revised edition. New York: Ardent Media, 2007.</a:t>
            </a:r>
          </a:p>
          <a:p>
            <a:endParaRPr lang="en-US" altLang="en-US" dirty="0" smtClean="0"/>
          </a:p>
          <a:p>
            <a:r>
              <a:rPr lang="en-US" altLang="en-US" dirty="0" smtClean="0"/>
              <a:t>[ii]Berenson AB, </a:t>
            </a:r>
            <a:r>
              <a:rPr lang="en-US" altLang="en-US" dirty="0" err="1" smtClean="0"/>
              <a:t>Wiemann</a:t>
            </a:r>
            <a:r>
              <a:rPr lang="en-US" altLang="en-US" dirty="0" smtClean="0"/>
              <a:t> CM. Use of </a:t>
            </a:r>
            <a:r>
              <a:rPr lang="en-US" altLang="en-US" dirty="0" err="1" smtClean="0"/>
              <a:t>levonorgestrel</a:t>
            </a:r>
            <a:r>
              <a:rPr lang="en-US" altLang="en-US" dirty="0" smtClean="0"/>
              <a:t> implants versus oral contraceptives in adolescents: a case-control study. </a:t>
            </a:r>
            <a:r>
              <a:rPr lang="en-US" altLang="en-US" i="1" dirty="0" smtClean="0"/>
              <a:t>Am J </a:t>
            </a:r>
            <a:r>
              <a:rPr lang="en-US" altLang="en-US" i="1" dirty="0" err="1" smtClean="0"/>
              <a:t>Obstet</a:t>
            </a:r>
            <a:r>
              <a:rPr lang="en-US" altLang="en-US" i="1" dirty="0" smtClean="0"/>
              <a:t> </a:t>
            </a:r>
            <a:r>
              <a:rPr lang="en-US" altLang="en-US" i="1" dirty="0" err="1" smtClean="0"/>
              <a:t>Gynecol</a:t>
            </a:r>
            <a:r>
              <a:rPr lang="en-US" altLang="en-US" i="1" dirty="0" smtClean="0"/>
              <a:t> </a:t>
            </a:r>
            <a:r>
              <a:rPr lang="en-US" altLang="en-US" dirty="0" smtClean="0"/>
              <a:t> 1995;172:1128–1137</a:t>
            </a:r>
          </a:p>
          <a:p>
            <a:endParaRPr lang="en-US" altLang="en-US" dirty="0" smtClean="0"/>
          </a:p>
          <a:p>
            <a:r>
              <a:rPr lang="en-US" altLang="en-US" dirty="0" smtClean="0"/>
              <a:t>Additional studies on poor </a:t>
            </a:r>
            <a:r>
              <a:rPr lang="en-US" altLang="en-US" dirty="0" err="1" smtClean="0"/>
              <a:t>adherance</a:t>
            </a:r>
            <a:r>
              <a:rPr lang="en-US" altLang="en-US" dirty="0" smtClean="0"/>
              <a:t>/continuity rates for adolescents on COCs:</a:t>
            </a:r>
          </a:p>
          <a:p>
            <a:r>
              <a:rPr lang="en-US" altLang="en-US" dirty="0" smtClean="0"/>
              <a:t>Blumenthal PD, Wilson </a:t>
            </a:r>
            <a:r>
              <a:rPr lang="en-US" altLang="en-US" dirty="0" err="1" smtClean="0"/>
              <a:t>LE,Remsburg</a:t>
            </a:r>
            <a:r>
              <a:rPr lang="en-US" altLang="en-US" dirty="0" smtClean="0"/>
              <a:t> R, et al.: Contraceptive outcomes among postpartum </a:t>
            </a:r>
            <a:r>
              <a:rPr lang="fr-FR" altLang="en-US" dirty="0" smtClean="0"/>
              <a:t>and </a:t>
            </a:r>
            <a:r>
              <a:rPr lang="fr-FR" altLang="en-US" dirty="0" err="1" smtClean="0"/>
              <a:t>postabortal</a:t>
            </a:r>
            <a:r>
              <a:rPr lang="fr-FR" altLang="en-US" dirty="0" smtClean="0"/>
              <a:t> adolescents. </a:t>
            </a:r>
            <a:r>
              <a:rPr lang="fr-FR" altLang="en-US" i="1" dirty="0" smtClean="0"/>
              <a:t>Contraception</a:t>
            </a:r>
            <a:r>
              <a:rPr lang="fr-FR" altLang="en-US" dirty="0" smtClean="0"/>
              <a:t> 50:451, 1994</a:t>
            </a:r>
          </a:p>
          <a:p>
            <a:endParaRPr lang="fr-FR" altLang="en-US" dirty="0" smtClean="0"/>
          </a:p>
          <a:p>
            <a:r>
              <a:rPr lang="en-US" altLang="en-US" dirty="0" err="1" smtClean="0"/>
              <a:t>Polaneczky</a:t>
            </a:r>
            <a:r>
              <a:rPr lang="en-US" altLang="en-US" dirty="0" smtClean="0"/>
              <a:t> M, Slap G, </a:t>
            </a:r>
            <a:r>
              <a:rPr lang="en-US" altLang="en-US" dirty="0" err="1" smtClean="0"/>
              <a:t>Forke</a:t>
            </a:r>
            <a:r>
              <a:rPr lang="en-US" altLang="en-US" dirty="0" smtClean="0"/>
              <a:t> C, et al: The use of </a:t>
            </a:r>
            <a:r>
              <a:rPr lang="en-US" altLang="en-US" dirty="0" err="1" smtClean="0"/>
              <a:t>levonorgestrel</a:t>
            </a:r>
            <a:r>
              <a:rPr lang="en-US" altLang="en-US" dirty="0" smtClean="0"/>
              <a:t> implants (Norplant) for contraception in adolescent mothers. N </a:t>
            </a:r>
            <a:r>
              <a:rPr lang="en-US" altLang="en-US" dirty="0" err="1" smtClean="0"/>
              <a:t>Engl</a:t>
            </a:r>
            <a:r>
              <a:rPr lang="en-US" altLang="en-US" dirty="0" smtClean="0"/>
              <a:t> J Med 331:1201, 1994</a:t>
            </a:r>
          </a:p>
          <a:p>
            <a:endParaRPr lang="en-US" altLang="en-US" dirty="0" smtClean="0"/>
          </a:p>
        </p:txBody>
      </p:sp>
      <p:sp>
        <p:nvSpPr>
          <p:cNvPr id="19251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8B9283-866C-4314-93EB-0E5D90B5ECA5}" type="slidenum">
              <a:rPr lang="en-US" altLang="en-US">
                <a:solidFill>
                  <a:srgbClr val="000000"/>
                </a:solidFill>
                <a:latin typeface="Adobe Garamond Pro" panose="02020502060506020403" pitchFamily="18" charset="0"/>
              </a:rPr>
              <a:pPr eaLnBrk="1" hangingPunct="1"/>
              <a:t>38</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1227886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Combined oral contraceptive pills have many non-contraceptive benefits. Primarily, they alleviate menstrual disturbances. Studies have shown COCs to substantially decrease dysmenorrhea, menstrual blood loss, premenstrual syndrome,</a:t>
            </a:r>
            <a:r>
              <a:rPr lang="en-US" altLang="en-US" baseline="0" dirty="0" smtClean="0"/>
              <a:t> </a:t>
            </a:r>
            <a:r>
              <a:rPr lang="en-US" altLang="en-US" dirty="0" smtClean="0"/>
              <a:t>and </a:t>
            </a:r>
            <a:r>
              <a:rPr lang="en-US" altLang="en-US" dirty="0" err="1" smtClean="0"/>
              <a:t>anovulatory</a:t>
            </a:r>
            <a:r>
              <a:rPr lang="en-US" altLang="en-US" dirty="0" smtClean="0"/>
              <a:t> bleeding. </a:t>
            </a:r>
          </a:p>
          <a:p>
            <a:endParaRPr lang="en-US" altLang="en-US" dirty="0" smtClean="0"/>
          </a:p>
          <a:p>
            <a:pPr eaLnBrk="1" hangingPunct="1"/>
            <a:r>
              <a:rPr lang="en-US" altLang="en-US" dirty="0" smtClean="0"/>
              <a:t>Additionally, COCs are associated with a reduction in risk for ovarian and endometrial cancer and benign breast conditions. Particularly important for adolescents, COCs can reduce the incidence of acne. Though only three formulations (</a:t>
            </a:r>
            <a:r>
              <a:rPr lang="en-US" altLang="en-US" dirty="0" err="1" smtClean="0"/>
              <a:t>Yaz</a:t>
            </a:r>
            <a:r>
              <a:rPr lang="en-US" altLang="en-US" baseline="30000" dirty="0" smtClean="0"/>
              <a:t>®</a:t>
            </a:r>
            <a:r>
              <a:rPr lang="en-US" altLang="en-US" dirty="0" smtClean="0"/>
              <a:t>, Ortho Tri-</a:t>
            </a:r>
            <a:r>
              <a:rPr lang="en-US" altLang="en-US" dirty="0" err="1" smtClean="0"/>
              <a:t>Cyclen</a:t>
            </a:r>
            <a:r>
              <a:rPr lang="en-US" altLang="en-US" baseline="30000" dirty="0" smtClean="0"/>
              <a:t>®</a:t>
            </a:r>
            <a:r>
              <a:rPr lang="en-US" altLang="en-US" dirty="0" smtClean="0"/>
              <a:t> and </a:t>
            </a:r>
            <a:r>
              <a:rPr lang="en-US" altLang="en-US" dirty="0" err="1" smtClean="0"/>
              <a:t>Estrostep</a:t>
            </a:r>
            <a:r>
              <a:rPr lang="en-US" altLang="en-US" baseline="30000" dirty="0" smtClean="0"/>
              <a:t>®</a:t>
            </a:r>
            <a:r>
              <a:rPr lang="en-US" altLang="en-US" dirty="0" smtClean="0"/>
              <a:t>) are specifically FDA approved for this purpose, many other formulations have also been shown to improve acne. </a:t>
            </a:r>
          </a:p>
          <a:p>
            <a:pPr eaLnBrk="1" hangingPunct="1"/>
            <a:endParaRPr lang="en-US" altLang="en-US" dirty="0" smtClean="0"/>
          </a:p>
          <a:p>
            <a:pPr eaLnBrk="1" hangingPunct="1"/>
            <a:r>
              <a:rPr lang="en-US" altLang="en-US" dirty="0" smtClean="0"/>
              <a:t>Source:</a:t>
            </a:r>
          </a:p>
          <a:p>
            <a:pPr eaLnBrk="1" hangingPunct="1"/>
            <a:r>
              <a:rPr lang="en-US" altLang="en-US" dirty="0" err="1" smtClean="0"/>
              <a:t>Palastati</a:t>
            </a:r>
            <a:r>
              <a:rPr lang="en-US" altLang="en-US" dirty="0" smtClean="0"/>
              <a:t> R, </a:t>
            </a:r>
            <a:r>
              <a:rPr lang="en-US" altLang="en-US" dirty="0" err="1" smtClean="0"/>
              <a:t>Hirvensal</a:t>
            </a:r>
            <a:r>
              <a:rPr lang="en-US" altLang="en-US" dirty="0" smtClean="0"/>
              <a:t> E, et al. Serum total and unbound testosterone and sex hormone binding globulin in female acne patients treated with two different types of oral contraceptives. </a:t>
            </a:r>
            <a:r>
              <a:rPr lang="en-US" altLang="en-US" i="1" dirty="0" err="1" smtClean="0"/>
              <a:t>Acta</a:t>
            </a:r>
            <a:r>
              <a:rPr lang="en-US" altLang="en-US" i="1" dirty="0" smtClean="0"/>
              <a:t> </a:t>
            </a:r>
            <a:r>
              <a:rPr lang="en-US" altLang="en-US" i="1" dirty="0" err="1" smtClean="0"/>
              <a:t>Derm</a:t>
            </a:r>
            <a:r>
              <a:rPr lang="en-US" altLang="en-US" i="1" dirty="0" smtClean="0"/>
              <a:t> </a:t>
            </a:r>
            <a:r>
              <a:rPr lang="en-US" altLang="en-US" i="1" dirty="0" err="1" smtClean="0"/>
              <a:t>Venereol</a:t>
            </a:r>
            <a:r>
              <a:rPr lang="en-US" altLang="en-US" i="1" dirty="0" smtClean="0"/>
              <a:t> </a:t>
            </a:r>
            <a:r>
              <a:rPr lang="en-US" altLang="en-US" dirty="0" smtClean="0"/>
              <a:t> 1984;64:517–23</a:t>
            </a:r>
          </a:p>
          <a:p>
            <a:endParaRPr lang="en-US" altLang="en-US" dirty="0" smtClean="0"/>
          </a:p>
          <a:p>
            <a:endParaRPr lang="en-US" altLang="en-US" dirty="0" smtClean="0"/>
          </a:p>
          <a:p>
            <a:r>
              <a:rPr lang="en-US" altLang="en-US" dirty="0" smtClean="0"/>
              <a:t>Sources:</a:t>
            </a:r>
          </a:p>
          <a:p>
            <a:r>
              <a:rPr lang="en-US" altLang="en-US" dirty="0" smtClean="0"/>
              <a:t>Larsson G, </a:t>
            </a:r>
            <a:r>
              <a:rPr lang="en-US" altLang="en-US" dirty="0" err="1" smtClean="0"/>
              <a:t>Milsom</a:t>
            </a:r>
            <a:r>
              <a:rPr lang="en-US" altLang="en-US" dirty="0" smtClean="0"/>
              <a:t> I, </a:t>
            </a:r>
            <a:r>
              <a:rPr lang="en-US" altLang="en-US" dirty="0" err="1" smtClean="0"/>
              <a:t>Lindstedt</a:t>
            </a:r>
            <a:r>
              <a:rPr lang="en-US" altLang="en-US" dirty="0" smtClean="0"/>
              <a:t> G, </a:t>
            </a:r>
            <a:r>
              <a:rPr lang="en-US" altLang="en-US" dirty="0" err="1" smtClean="0"/>
              <a:t>Rybo</a:t>
            </a:r>
            <a:r>
              <a:rPr lang="en-US" altLang="en-US" dirty="0" smtClean="0"/>
              <a:t> G. The influence of a low-dose combined oral contraceptive on menstrual blood loss and iron status. </a:t>
            </a:r>
            <a:r>
              <a:rPr lang="en-US" altLang="en-US" i="1" dirty="0" smtClean="0"/>
              <a:t>Contraception </a:t>
            </a:r>
            <a:r>
              <a:rPr lang="en-US" altLang="en-US" dirty="0" smtClean="0"/>
              <a:t>1992;46(4):327–34</a:t>
            </a:r>
          </a:p>
          <a:p>
            <a:endParaRPr lang="en-US" altLang="en-US" dirty="0" smtClean="0"/>
          </a:p>
          <a:p>
            <a:r>
              <a:rPr lang="en-US" altLang="en-US" dirty="0" err="1" smtClean="0"/>
              <a:t>Parsey</a:t>
            </a:r>
            <a:r>
              <a:rPr lang="en-US" altLang="en-US" dirty="0" smtClean="0"/>
              <a:t> KS, Pong A. An open-label, multi-center study to evaluate Yasmin, a low-dose combination oral contraceptive containing </a:t>
            </a:r>
            <a:r>
              <a:rPr lang="en-US" altLang="en-US" dirty="0" err="1" smtClean="0"/>
              <a:t>drospirenone</a:t>
            </a:r>
            <a:r>
              <a:rPr lang="en-US" altLang="en-US" dirty="0" smtClean="0"/>
              <a:t>, a new </a:t>
            </a:r>
            <a:r>
              <a:rPr lang="en-US" altLang="en-US" dirty="0" err="1" smtClean="0"/>
              <a:t>progestogen</a:t>
            </a:r>
            <a:r>
              <a:rPr lang="en-US" altLang="en-US" dirty="0" smtClean="0"/>
              <a:t>. </a:t>
            </a:r>
            <a:r>
              <a:rPr lang="en-US" altLang="en-US" i="1" dirty="0" smtClean="0"/>
              <a:t>Contraception </a:t>
            </a:r>
            <a:r>
              <a:rPr lang="en-US" altLang="en-US" dirty="0" smtClean="0"/>
              <a:t>2000;61:105–11</a:t>
            </a:r>
          </a:p>
          <a:p>
            <a:endParaRPr lang="en-US" altLang="en-US" dirty="0" smtClean="0"/>
          </a:p>
          <a:p>
            <a:r>
              <a:rPr lang="en-US" altLang="en-US" dirty="0" smtClean="0"/>
              <a:t>Freeman EW, </a:t>
            </a:r>
            <a:r>
              <a:rPr lang="en-US" altLang="en-US" dirty="0" err="1" smtClean="0"/>
              <a:t>Borisute</a:t>
            </a:r>
            <a:r>
              <a:rPr lang="en-US" altLang="en-US" dirty="0" smtClean="0"/>
              <a:t> H, Deal L, Smith L, et al. A continuous-use regimen of </a:t>
            </a:r>
            <a:r>
              <a:rPr lang="en-US" altLang="en-US" dirty="0" err="1" smtClean="0"/>
              <a:t>levonorgestrel</a:t>
            </a:r>
            <a:r>
              <a:rPr lang="en-US" altLang="en-US" dirty="0" smtClean="0"/>
              <a:t>/</a:t>
            </a:r>
            <a:r>
              <a:rPr lang="en-US" altLang="en-US" dirty="0" err="1" smtClean="0"/>
              <a:t>ethinyl</a:t>
            </a:r>
            <a:r>
              <a:rPr lang="en-US" altLang="en-US" dirty="0" smtClean="0"/>
              <a:t> estradiol significantly alleviates cycle-related symptoms: Results of a Phase 3 stud. </a:t>
            </a:r>
            <a:r>
              <a:rPr lang="en-US" altLang="en-US" i="1" dirty="0" err="1" smtClean="0"/>
              <a:t>Fertil</a:t>
            </a:r>
            <a:r>
              <a:rPr lang="en-US" altLang="en-US" i="1" dirty="0" smtClean="0"/>
              <a:t> </a:t>
            </a:r>
            <a:r>
              <a:rPr lang="en-US" altLang="en-US" i="1" dirty="0" err="1" smtClean="0"/>
              <a:t>Steril</a:t>
            </a:r>
            <a:r>
              <a:rPr lang="en-US" altLang="en-US" dirty="0" smtClean="0"/>
              <a:t> 2005;84:S25.</a:t>
            </a:r>
          </a:p>
          <a:p>
            <a:endParaRPr lang="en-US" altLang="en-US" dirty="0" smtClean="0"/>
          </a:p>
          <a:p>
            <a:r>
              <a:rPr lang="en-US" altLang="en-US" dirty="0" smtClean="0"/>
              <a:t>Davis A, Godwin A, </a:t>
            </a:r>
            <a:r>
              <a:rPr lang="en-US" altLang="en-US" dirty="0" err="1" smtClean="0"/>
              <a:t>Lippman</a:t>
            </a:r>
            <a:r>
              <a:rPr lang="en-US" altLang="en-US" dirty="0" smtClean="0"/>
              <a:t> J, et al. </a:t>
            </a:r>
            <a:r>
              <a:rPr lang="en-US" altLang="en-US" dirty="0" err="1" smtClean="0"/>
              <a:t>Triphasic</a:t>
            </a:r>
            <a:r>
              <a:rPr lang="en-US" altLang="en-US" dirty="0" smtClean="0"/>
              <a:t> </a:t>
            </a:r>
            <a:r>
              <a:rPr lang="en-US" altLang="en-US" dirty="0" err="1" smtClean="0"/>
              <a:t>norgestimate</a:t>
            </a:r>
            <a:r>
              <a:rPr lang="en-US" altLang="en-US" dirty="0" smtClean="0"/>
              <a:t> </a:t>
            </a:r>
            <a:r>
              <a:rPr lang="en-US" altLang="en-US" dirty="0" err="1" smtClean="0"/>
              <a:t>ethinyl</a:t>
            </a:r>
            <a:r>
              <a:rPr lang="en-US" altLang="en-US" dirty="0" smtClean="0"/>
              <a:t> estradiol for treating dysfunctional dysphoric disorder. </a:t>
            </a:r>
            <a:r>
              <a:rPr lang="en-US" altLang="en-US" i="1" dirty="0" err="1" smtClean="0"/>
              <a:t>Obstet</a:t>
            </a:r>
            <a:r>
              <a:rPr lang="en-US" altLang="en-US" i="1" dirty="0" smtClean="0"/>
              <a:t> </a:t>
            </a:r>
            <a:r>
              <a:rPr lang="en-US" altLang="en-US" i="1" dirty="0" err="1" smtClean="0"/>
              <a:t>Gynecol</a:t>
            </a:r>
            <a:r>
              <a:rPr lang="en-US" altLang="en-US" dirty="0" smtClean="0"/>
              <a:t> 2005;106:492–501</a:t>
            </a:r>
          </a:p>
          <a:p>
            <a:pPr eaLnBrk="1" hangingPunct="1"/>
            <a:endParaRPr lang="en-US" altLang="en-US" dirty="0" smtClean="0"/>
          </a:p>
        </p:txBody>
      </p:sp>
    </p:spTree>
    <p:extLst>
      <p:ext uri="{BB962C8B-B14F-4D97-AF65-F5344CB8AC3E}">
        <p14:creationId xmlns:p14="http://schemas.microsoft.com/office/powerpoint/2010/main" val="29878879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t>Source: Hatcher R, Nelson A. Combined Hormonal Contraceptive Methods. In: Hatcher R, </a:t>
            </a:r>
            <a:r>
              <a:rPr lang="en-US" altLang="en-US" dirty="0" err="1" smtClean="0"/>
              <a:t>Trussell</a:t>
            </a:r>
            <a:r>
              <a:rPr lang="en-US" altLang="en-US" dirty="0" smtClean="0"/>
              <a:t> J, Stewart F, Nelson A, Cates W, Guest F, </a:t>
            </a:r>
            <a:r>
              <a:rPr lang="en-US" altLang="en-US" dirty="0" err="1" smtClean="0"/>
              <a:t>Kowal</a:t>
            </a:r>
            <a:r>
              <a:rPr lang="en-US" altLang="en-US" dirty="0" smtClean="0"/>
              <a:t> D. </a:t>
            </a:r>
            <a:r>
              <a:rPr lang="en-US" altLang="en-US" i="1" dirty="0" smtClean="0"/>
              <a:t>Contraceptive Technology</a:t>
            </a:r>
            <a:r>
              <a:rPr lang="en-US" altLang="en-US" dirty="0" smtClean="0"/>
              <a:t>. 18th Edition. New York, NY: Ardent Media </a:t>
            </a:r>
            <a:r>
              <a:rPr lang="en-US" altLang="en-US" dirty="0" err="1" smtClean="0"/>
              <a:t>Inc</a:t>
            </a:r>
            <a:r>
              <a:rPr lang="en-US" altLang="en-US" dirty="0" smtClean="0"/>
              <a:t>; 2005: 226; 462.</a:t>
            </a:r>
          </a:p>
          <a:p>
            <a:pPr eaLnBrk="1" hangingPunct="1"/>
            <a:endParaRPr lang="en-US" altLang="en-US" dirty="0" smtClean="0"/>
          </a:p>
        </p:txBody>
      </p:sp>
    </p:spTree>
    <p:extLst>
      <p:ext uri="{BB962C8B-B14F-4D97-AF65-F5344CB8AC3E}">
        <p14:creationId xmlns:p14="http://schemas.microsoft.com/office/powerpoint/2010/main" val="4273485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Source: Hatcher R, Nelson A. Combined Hormonal Contraceptive Methods. In: Hatcher R, </a:t>
            </a:r>
            <a:r>
              <a:rPr lang="en-US" altLang="en-US" dirty="0" err="1" smtClean="0"/>
              <a:t>Trussell</a:t>
            </a:r>
            <a:r>
              <a:rPr lang="en-US" altLang="en-US" dirty="0" smtClean="0"/>
              <a:t> J, Stewart F, Nelson A, Cates W, Guest F, </a:t>
            </a:r>
            <a:r>
              <a:rPr lang="en-US" altLang="en-US" dirty="0" err="1" smtClean="0"/>
              <a:t>Kowal</a:t>
            </a:r>
            <a:r>
              <a:rPr lang="en-US" altLang="en-US" dirty="0" smtClean="0"/>
              <a:t> D. </a:t>
            </a:r>
            <a:r>
              <a:rPr lang="en-US" altLang="en-US" i="1" dirty="0" smtClean="0"/>
              <a:t>Contraceptive Technology</a:t>
            </a:r>
            <a:r>
              <a:rPr lang="en-US" altLang="en-US" dirty="0" smtClean="0"/>
              <a:t>. 18th Edition. New York, NY: Ardent Media </a:t>
            </a:r>
            <a:r>
              <a:rPr lang="en-US" altLang="en-US" dirty="0" err="1" smtClean="0"/>
              <a:t>Inc</a:t>
            </a:r>
            <a:r>
              <a:rPr lang="en-US" altLang="en-US" dirty="0" smtClean="0"/>
              <a:t>; 2005: 226; 462.</a:t>
            </a:r>
          </a:p>
          <a:p>
            <a:endParaRPr lang="en-US" altLang="en-US" dirty="0" smtClean="0"/>
          </a:p>
        </p:txBody>
      </p:sp>
      <p:sp>
        <p:nvSpPr>
          <p:cNvPr id="18842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6AE8E16-5332-4658-A903-3EE2DAF000EC}" type="slidenum">
              <a:rPr lang="en-US" altLang="en-US">
                <a:solidFill>
                  <a:srgbClr val="000000"/>
                </a:solidFill>
                <a:latin typeface="Adobe Garamond Pro" panose="02020502060506020403" pitchFamily="18" charset="0"/>
              </a:rPr>
              <a:pPr eaLnBrk="1" hangingPunct="1"/>
              <a:t>41</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2240846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u="sng" dirty="0" smtClean="0"/>
              <a:t>Any monophasic pill can be used</a:t>
            </a:r>
          </a:p>
          <a:p>
            <a:pPr lvl="1"/>
            <a:r>
              <a:rPr lang="en-US" altLang="en-US" dirty="0" smtClean="0"/>
              <a:t>Can take active pills until breakthrough bleeding occurs, then stop pills for 7 days</a:t>
            </a:r>
          </a:p>
          <a:p>
            <a:pPr lvl="1"/>
            <a:r>
              <a:rPr lang="en-US" altLang="en-US" dirty="0" smtClean="0"/>
              <a:t>Can extend duration of active pills from 6 weeks up to 12 weeks and beyond</a:t>
            </a:r>
          </a:p>
          <a:p>
            <a:r>
              <a:rPr lang="en-US" altLang="en-US" dirty="0" smtClean="0"/>
              <a:t>Be specific in prescribing:</a:t>
            </a:r>
          </a:p>
          <a:p>
            <a:pPr lvl="1"/>
            <a:r>
              <a:rPr lang="en-US" altLang="en-US" dirty="0" err="1" smtClean="0"/>
              <a:t>Disp</a:t>
            </a:r>
            <a:r>
              <a:rPr lang="en-US" altLang="en-US" dirty="0" smtClean="0"/>
              <a:t>: 3 packs for a 9 week supply of active pills</a:t>
            </a:r>
          </a:p>
          <a:p>
            <a:pPr lvl="1"/>
            <a:r>
              <a:rPr lang="en-US" altLang="en-US" dirty="0" smtClean="0"/>
              <a:t>Sig: Take 1 active pill daily, skip inactive pills</a:t>
            </a:r>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42</a:t>
            </a:fld>
            <a:endParaRPr lang="en-US" altLang="en-US" dirty="0"/>
          </a:p>
        </p:txBody>
      </p:sp>
    </p:spTree>
    <p:extLst>
      <p:ext uri="{BB962C8B-B14F-4D97-AF65-F5344CB8AC3E}">
        <p14:creationId xmlns:p14="http://schemas.microsoft.com/office/powerpoint/2010/main" val="3037378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sz="1200" b="0" i="0" kern="1200" dirty="0" smtClean="0">
                <a:solidFill>
                  <a:schemeClr val="tx1"/>
                </a:solidFill>
                <a:effectLst/>
                <a:ea typeface="MS PGothic" panose="020B0600070205080204" pitchFamily="34" charset="-128"/>
                <a:cs typeface="ＭＳ Ｐゴシック" charset="-128"/>
              </a:rPr>
              <a:t>White KO, </a:t>
            </a:r>
            <a:r>
              <a:rPr lang="en-US" sz="1200" b="0" i="0" kern="1200" dirty="0" err="1" smtClean="0">
                <a:solidFill>
                  <a:schemeClr val="tx1"/>
                </a:solidFill>
                <a:effectLst/>
                <a:ea typeface="MS PGothic" panose="020B0600070205080204" pitchFamily="34" charset="-128"/>
                <a:cs typeface="ＭＳ Ｐゴシック" charset="-128"/>
              </a:rPr>
              <a:t>Westhoff</a:t>
            </a:r>
            <a:r>
              <a:rPr lang="en-US" sz="1200" b="0" i="0" kern="1200" dirty="0" smtClean="0">
                <a:solidFill>
                  <a:schemeClr val="tx1"/>
                </a:solidFill>
                <a:effectLst/>
                <a:ea typeface="MS PGothic" panose="020B0600070205080204" pitchFamily="34" charset="-128"/>
                <a:cs typeface="ＭＳ Ｐゴシック" charset="-128"/>
              </a:rPr>
              <a:t> C. The effect of pack supply on oral contraceptive pill continuation: a randomized controlled trial. </a:t>
            </a:r>
            <a:r>
              <a:rPr lang="en-US" sz="1200" b="0" i="0" kern="1200" dirty="0" err="1" smtClean="0">
                <a:solidFill>
                  <a:schemeClr val="tx1"/>
                </a:solidFill>
                <a:effectLst/>
                <a:ea typeface="MS PGothic" panose="020B0600070205080204" pitchFamily="34" charset="-128"/>
                <a:cs typeface="ＭＳ Ｐゴシック" charset="-128"/>
              </a:rPr>
              <a:t>Obstet</a:t>
            </a:r>
            <a:r>
              <a:rPr lang="en-US" sz="1200" b="0" i="0" kern="1200" dirty="0" smtClean="0">
                <a:solidFill>
                  <a:schemeClr val="tx1"/>
                </a:solidFill>
                <a:effectLst/>
                <a:ea typeface="MS PGothic" panose="020B0600070205080204" pitchFamily="34" charset="-128"/>
                <a:cs typeface="ＭＳ Ｐゴシック" charset="-128"/>
              </a:rPr>
              <a:t> </a:t>
            </a:r>
            <a:r>
              <a:rPr lang="en-US" sz="1200" b="0" i="0" kern="1200" dirty="0" err="1" smtClean="0">
                <a:solidFill>
                  <a:schemeClr val="tx1"/>
                </a:solidFill>
                <a:effectLst/>
                <a:ea typeface="MS PGothic" panose="020B0600070205080204" pitchFamily="34" charset="-128"/>
                <a:cs typeface="ＭＳ Ｐゴシック" charset="-128"/>
              </a:rPr>
              <a:t>Gynecol</a:t>
            </a:r>
            <a:r>
              <a:rPr lang="en-US" sz="1200" b="0" i="0" kern="1200" dirty="0" smtClean="0">
                <a:solidFill>
                  <a:schemeClr val="tx1"/>
                </a:solidFill>
                <a:effectLst/>
                <a:ea typeface="MS PGothic" panose="020B0600070205080204" pitchFamily="34" charset="-128"/>
                <a:cs typeface="ＭＳ Ｐゴシック" charset="-128"/>
              </a:rPr>
              <a:t> 2011;118:615–22</a:t>
            </a:r>
          </a:p>
          <a:p>
            <a:endParaRPr lang="en-US" sz="1200" b="0" i="0" kern="1200" dirty="0" smtClean="0">
              <a:solidFill>
                <a:schemeClr val="tx1"/>
              </a:solidFill>
              <a:effectLst/>
              <a:ea typeface="MS PGothic" panose="020B0600070205080204" pitchFamily="34" charset="-128"/>
            </a:endParaRPr>
          </a:p>
          <a:p>
            <a:r>
              <a:rPr lang="en-US" sz="1200" b="0" i="0" kern="1200" dirty="0" smtClean="0">
                <a:solidFill>
                  <a:schemeClr val="tx1"/>
                </a:solidFill>
                <a:effectLst/>
                <a:ea typeface="MS PGothic" panose="020B0600070205080204" pitchFamily="34" charset="-128"/>
                <a:cs typeface="ＭＳ Ｐゴシック" charset="-128"/>
              </a:rPr>
              <a:t>CONCLUSION: A greater OCP supply at the time of initiation can improve continuation rates, especially among women younger than 18 years of age.</a:t>
            </a:r>
            <a:endParaRPr lang="en-US" dirty="0" smtClean="0"/>
          </a:p>
          <a:p>
            <a:endParaRPr lang="en-US" dirty="0" smtClean="0"/>
          </a:p>
          <a:p>
            <a:r>
              <a:rPr lang="en-US" dirty="0" smtClean="0"/>
              <a:t>Access to multiple pill packs at one time results in higher rates of continuation. In a 2011 randomized trial, investigators compared 6-month contraceptive continuation rates among women who were dispensed three pill packs or seven pill packs. Participants who received seven pill packs had a higher 6-month rate continuation than participants who received three pill packs (51% compared with 35%, P&lt;.001), and the effect was greater among participants younger than 18 years (49% compared with 12%, P&lt;.001). Although not statistically significant, participants who received a prescription were less likely to continue OC use than those who received pill packs over-the-counter</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43</a:t>
            </a:fld>
            <a:endParaRPr lang="en-US" altLang="en-US" dirty="0"/>
          </a:p>
        </p:txBody>
      </p:sp>
    </p:spTree>
    <p:extLst>
      <p:ext uri="{BB962C8B-B14F-4D97-AF65-F5344CB8AC3E}">
        <p14:creationId xmlns:p14="http://schemas.microsoft.com/office/powerpoint/2010/main" val="282842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2016 study that examined data from the National Survey of Family Growth estimated that the decline in adolescent pregnancy rates was almost entirely attributable to improved contraceptive use.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graph shows a decline in adolescent pregnancy rates from 2007 – 2012, despite the fact that the level of sexual activity did not decrease (and actually increased a small amount). There was a small increase in the percent of teens reporting using at least 1 contraceptive method at the time of last sex.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study also found significant increases in teens using highly-effective methods like LARC, and in the use of more than one method (like condoms + pills, for example).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yet another example of how improved access to effective contraceptive options can make a measurable positive impact on the health outcomes of many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Source: </a:t>
            </a:r>
            <a:r>
              <a:rPr lang="en-US" baseline="0" dirty="0" err="1" smtClean="0"/>
              <a:t>Linberg</a:t>
            </a:r>
            <a:r>
              <a:rPr lang="en-US" baseline="0" dirty="0" smtClean="0"/>
              <a:t>, Laura et al. Understanding the decline in adolescent fertility in the United States, 2007 – 2012</a:t>
            </a:r>
            <a:r>
              <a:rPr lang="en-US" i="1" baseline="0" dirty="0" smtClean="0"/>
              <a:t>. Journal of Adolescent Health</a:t>
            </a:r>
            <a:r>
              <a:rPr lang="en-US" baseline="0" dirty="0" smtClean="0"/>
              <a:t>, 2016, 1-7.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4</a:t>
            </a:fld>
            <a:endParaRPr lang="en-US" altLang="en-US" dirty="0"/>
          </a:p>
        </p:txBody>
      </p:sp>
    </p:spTree>
    <p:extLst>
      <p:ext uri="{BB962C8B-B14F-4D97-AF65-F5344CB8AC3E}">
        <p14:creationId xmlns:p14="http://schemas.microsoft.com/office/powerpoint/2010/main" val="1483462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141314" name="Notes Placeholder 2"/>
          <p:cNvSpPr>
            <a:spLocks noGrp="1"/>
          </p:cNvSpPr>
          <p:nvPr>
            <p:ph type="body" idx="1"/>
          </p:nvPr>
        </p:nvSpPr>
        <p:spPr>
          <a:ln/>
        </p:spPr>
        <p:txBody>
          <a:bodyPr/>
          <a:lstStyle/>
          <a:p>
            <a:pPr defTabSz="897301">
              <a:defRPr/>
            </a:pPr>
            <a:r>
              <a:rPr lang="en-US" sz="1400" b="0" dirty="0" smtClean="0">
                <a:latin typeface="Calibri" pitchFamily="34" charset="0"/>
                <a:ea typeface="+mn-ea"/>
                <a:cs typeface="+mn-cs"/>
              </a:rPr>
              <a:t>http://www.ansirh.org/_documents/library/foster-green_obstet-gyn2-2011.pdf</a:t>
            </a:r>
          </a:p>
          <a:p>
            <a:pPr defTabSz="897301">
              <a:defRPr/>
            </a:pPr>
            <a:endParaRPr lang="en-US" sz="1400" b="0" dirty="0" smtClean="0">
              <a:latin typeface="Calibri" pitchFamily="34" charset="0"/>
              <a:ea typeface="+mn-ea"/>
              <a:cs typeface="+mn-cs"/>
            </a:endParaRPr>
          </a:p>
          <a:p>
            <a:pPr defTabSz="897301">
              <a:defRPr/>
            </a:pPr>
            <a:r>
              <a:rPr lang="en-US" sz="1400" b="0" dirty="0" smtClean="0">
                <a:latin typeface="Calibri" pitchFamily="34" charset="0"/>
                <a:ea typeface="+mn-ea"/>
                <a:cs typeface="+mn-cs"/>
              </a:rPr>
              <a:t>Methods:  We linked 84,401 women who received oral</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contraceptives through the California family planning</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program in January 2006 to </a:t>
            </a:r>
            <a:r>
              <a:rPr lang="en-US" sz="1400" b="0" dirty="0" err="1" smtClean="0">
                <a:latin typeface="Calibri" pitchFamily="34" charset="0"/>
                <a:ea typeface="+mn-ea"/>
                <a:cs typeface="+mn-cs"/>
              </a:rPr>
              <a:t>Medi</a:t>
            </a:r>
            <a:r>
              <a:rPr lang="en-US" sz="1400" b="0" dirty="0" smtClean="0">
                <a:latin typeface="Calibri" pitchFamily="34" charset="0"/>
                <a:ea typeface="+mn-ea"/>
                <a:cs typeface="+mn-cs"/>
              </a:rPr>
              <a:t>-Cal pregnancy events</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and births conceived in 2006.</a:t>
            </a:r>
          </a:p>
          <a:p>
            <a:pPr defTabSz="897301">
              <a:defRPr/>
            </a:pPr>
            <a:r>
              <a:rPr lang="en-US" sz="1400" b="0" dirty="0" smtClean="0">
                <a:latin typeface="Calibri" pitchFamily="34" charset="0"/>
                <a:ea typeface="+mn-ea"/>
                <a:cs typeface="+mn-cs"/>
              </a:rPr>
              <a:t>Results:  Making oral contraceptives more accessible</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may reduce the incidence of unintended pregnancy and</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abortion. Health insurance programs and public health</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programs may avert costly unintended pregnancies by</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increasing dispensing limits on oral contraceptives to a</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1-year supply. Dispensing a 1-year supply is</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associated with a 30% reduction in the odds of conceiving</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an unplanned pregnancy compared with dispensing just one</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or three packs (confidence interval [CI] 0.57–0.87) and a 46%</a:t>
            </a: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reduction in the odds of an abortion (95% CI 0.32–0.93),controlling for age, race or ethnicity, and previous pill use.</a:t>
            </a:r>
          </a:p>
          <a:p>
            <a:pPr defTabSz="897301">
              <a:defRPr/>
            </a:pPr>
            <a:endParaRPr lang="en-US" sz="1400" b="0" dirty="0" smtClean="0">
              <a:latin typeface="Calibri" pitchFamily="34" charset="0"/>
              <a:ea typeface="+mn-ea"/>
              <a:cs typeface="+mn-cs"/>
            </a:endParaRPr>
          </a:p>
          <a:p>
            <a:pPr defTabSz="897301">
              <a:defRPr/>
            </a:pPr>
            <a:r>
              <a:rPr lang="en-US" sz="1400" b="0" dirty="0" smtClean="0">
                <a:latin typeface="Calibri" pitchFamily="34" charset="0"/>
                <a:ea typeface="+mn-ea"/>
                <a:cs typeface="+mn-cs"/>
              </a:rPr>
              <a:t>But what other factors can affect a providers’ ability to prescribe multiple cycles of contraceptives? </a:t>
            </a:r>
          </a:p>
          <a:p>
            <a:pPr defTabSz="897301">
              <a:buFontTx/>
              <a:buChar char="•"/>
              <a:defRPr/>
            </a:pPr>
            <a:r>
              <a:rPr lang="en-US" sz="1400" b="0" dirty="0" smtClean="0">
                <a:latin typeface="Calibri" pitchFamily="34" charset="0"/>
                <a:ea typeface="+mn-ea"/>
                <a:cs typeface="+mn-cs"/>
              </a:rPr>
              <a:t> The ability to dispense or prescribe multiple packs will differ, depending on what insurance a patient has and/or whether or not onsite supplies are available and in what quantity. </a:t>
            </a:r>
          </a:p>
          <a:p>
            <a:pPr defTabSz="897301">
              <a:buFontTx/>
              <a:buChar char="•"/>
              <a:defRPr/>
            </a:pPr>
            <a:r>
              <a:rPr lang="en-US" sz="1400" b="0" dirty="0" smtClean="0">
                <a:latin typeface="Calibri" pitchFamily="34" charset="0"/>
                <a:ea typeface="+mn-ea"/>
                <a:cs typeface="+mn-cs"/>
              </a:rPr>
              <a:t> Providers should become familiar with the number of cycles that can be prescribed at once via Medicaid and the common private insurance plans that their patients have.</a:t>
            </a:r>
          </a:p>
          <a:p>
            <a:pPr defTabSz="897301">
              <a:buFontTx/>
              <a:buChar char="•"/>
              <a:defRPr/>
            </a:pPr>
            <a:r>
              <a:rPr lang="en-US" sz="1400" b="0" baseline="0" dirty="0" smtClean="0">
                <a:latin typeface="Calibri" pitchFamily="34" charset="0"/>
                <a:ea typeface="+mn-ea"/>
                <a:cs typeface="+mn-cs"/>
              </a:rPr>
              <a:t> </a:t>
            </a:r>
            <a:r>
              <a:rPr lang="en-US" sz="1400" b="0" dirty="0" smtClean="0">
                <a:latin typeface="Calibri" pitchFamily="34" charset="0"/>
                <a:ea typeface="+mn-ea"/>
                <a:cs typeface="+mn-cs"/>
              </a:rPr>
              <a:t>Pharmacies also </a:t>
            </a:r>
            <a:r>
              <a:rPr lang="en-US" sz="1400" dirty="0" smtClean="0">
                <a:latin typeface="Calibri" pitchFamily="34" charset="0"/>
                <a:ea typeface="+mn-ea"/>
                <a:cs typeface="+mn-cs"/>
              </a:rPr>
              <a:t>have different prescribing practices that limit amounts given out.</a:t>
            </a:r>
            <a:r>
              <a:rPr lang="en-US" sz="1400" baseline="0" dirty="0" smtClean="0">
                <a:latin typeface="Calibri" pitchFamily="34" charset="0"/>
                <a:ea typeface="+mn-ea"/>
                <a:cs typeface="+mn-cs"/>
              </a:rPr>
              <a:t> </a:t>
            </a:r>
            <a:r>
              <a:rPr lang="en-US" sz="1400" dirty="0" smtClean="0">
                <a:latin typeface="Calibri" pitchFamily="34" charset="0"/>
                <a:ea typeface="+mn-ea"/>
                <a:cs typeface="+mn-cs"/>
              </a:rPr>
              <a:t>Mail order pharmacy programs are often better about dispensing larger supplies.</a:t>
            </a:r>
          </a:p>
          <a:p>
            <a:pPr>
              <a:defRPr/>
            </a:pPr>
            <a:endParaRPr lang="en-US" sz="1400" dirty="0" smtClean="0">
              <a:latin typeface="Calibri" pitchFamily="34" charset="0"/>
              <a:ea typeface="ＭＳ Ｐゴシック" charset="-128"/>
            </a:endParaRPr>
          </a:p>
        </p:txBody>
      </p:sp>
      <p:sp>
        <p:nvSpPr>
          <p:cNvPr id="20173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B09F13-B81D-496C-BCEE-FA1E385A1B62}" type="slidenum">
              <a:rPr lang="en-US" altLang="en-US">
                <a:latin typeface="Adobe Garamond Pro" panose="02020502060506020403" pitchFamily="18" charset="0"/>
              </a:rPr>
              <a:pPr eaLnBrk="1" hangingPunct="1"/>
              <a:t>44</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719852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7A41E09-8D43-4D08-B778-81AB783DBCDF}" type="slidenum">
              <a:rPr lang="en-US" altLang="en-US">
                <a:latin typeface="Adobe Garamond Pro" panose="02020502060506020403" pitchFamily="18" charset="0"/>
              </a:rPr>
              <a:pPr eaLnBrk="1" hangingPunct="1"/>
              <a:t>46</a:t>
            </a:fld>
            <a:endParaRPr lang="en-US" altLang="en-US" dirty="0">
              <a:latin typeface="Adobe Garamond Pro" panose="02020502060506020403" pitchFamily="18" charset="0"/>
            </a:endParaRPr>
          </a:p>
        </p:txBody>
      </p:sp>
      <p:sp>
        <p:nvSpPr>
          <p:cNvPr id="202755" name="Rectangle 2"/>
          <p:cNvSpPr>
            <a:spLocks noGrp="1" noRot="1" noChangeAspect="1" noChangeArrowheads="1" noTextEdit="1"/>
          </p:cNvSpPr>
          <p:nvPr>
            <p:ph type="sldImg"/>
          </p:nvPr>
        </p:nvSpPr>
        <p:spPr>
          <a:xfrm>
            <a:off x="1139825" y="682625"/>
            <a:ext cx="4578350" cy="3433763"/>
          </a:xfrm>
          <a:ln/>
        </p:spPr>
      </p:sp>
      <p:sp>
        <p:nvSpPr>
          <p:cNvPr id="202756" name="Rectangle 3"/>
          <p:cNvSpPr>
            <a:spLocks noGrp="1" noChangeArrowheads="1"/>
          </p:cNvSpPr>
          <p:nvPr>
            <p:ph type="body" idx="1"/>
          </p:nvPr>
        </p:nvSpPr>
        <p:spPr>
          <a:xfrm>
            <a:off x="914400" y="4343400"/>
            <a:ext cx="5029200" cy="4116388"/>
          </a:xfrm>
          <a:solidFill>
            <a:srgbClr val="FFFFFF"/>
          </a:solidFill>
          <a:ln>
            <a:solidFill>
              <a:srgbClr val="000000"/>
            </a:solidFill>
          </a:ln>
        </p:spPr>
        <p:txBody>
          <a:bodyPr/>
          <a:lstStyle/>
          <a:p>
            <a:pPr marL="227013" indent="-227013" eaLnBrk="1" hangingPunct="1">
              <a:lnSpc>
                <a:spcPct val="80000"/>
              </a:lnSpc>
              <a:buFontTx/>
              <a:buChar char="•"/>
            </a:pPr>
            <a:r>
              <a:rPr lang="en-US" altLang="en-US" sz="800" dirty="0" smtClean="0"/>
              <a:t>Often called “mini-pills,” progestin-only pills are a good contraceptive choice for women who can’t use estrogen.</a:t>
            </a:r>
          </a:p>
          <a:p>
            <a:pPr marL="227013" indent="-227013" eaLnBrk="1" hangingPunct="1">
              <a:lnSpc>
                <a:spcPct val="80000"/>
              </a:lnSpc>
              <a:buFontTx/>
              <a:buChar char="•"/>
            </a:pPr>
            <a:r>
              <a:rPr lang="en-US" altLang="en-US" sz="800" dirty="0" smtClean="0"/>
              <a:t>There are currently two formulations—</a:t>
            </a:r>
            <a:r>
              <a:rPr lang="en-US" altLang="en-US" sz="800" dirty="0" err="1" smtClean="0"/>
              <a:t>norethindrone</a:t>
            </a:r>
            <a:r>
              <a:rPr lang="en-US" altLang="en-US" sz="800" dirty="0" smtClean="0"/>
              <a:t> (</a:t>
            </a:r>
            <a:r>
              <a:rPr lang="en-US" altLang="en-US" sz="800" dirty="0" err="1" smtClean="0"/>
              <a:t>Micronor</a:t>
            </a:r>
            <a:r>
              <a:rPr lang="en-US" altLang="en-US" sz="800" baseline="30000" dirty="0" smtClean="0"/>
              <a:t>®</a:t>
            </a:r>
            <a:r>
              <a:rPr lang="en-US" altLang="en-US" sz="800" dirty="0" smtClean="0"/>
              <a:t>, each pill contains 0.35 mg of </a:t>
            </a:r>
            <a:r>
              <a:rPr lang="en-US" altLang="en-US" sz="800" dirty="0" err="1" smtClean="0"/>
              <a:t>norethindrone</a:t>
            </a:r>
            <a:r>
              <a:rPr lang="en-US" altLang="en-US" sz="800" dirty="0" smtClean="0"/>
              <a:t>) and </a:t>
            </a:r>
            <a:r>
              <a:rPr lang="en-US" altLang="en-US" sz="800" dirty="0" err="1" smtClean="0"/>
              <a:t>norgestrel</a:t>
            </a:r>
            <a:r>
              <a:rPr lang="en-US" altLang="en-US" sz="800" dirty="0" smtClean="0"/>
              <a:t> (</a:t>
            </a:r>
            <a:r>
              <a:rPr lang="en-US" altLang="en-US" sz="800" dirty="0" err="1" smtClean="0"/>
              <a:t>Ovrette</a:t>
            </a:r>
            <a:r>
              <a:rPr lang="en-US" altLang="en-US" sz="800" dirty="0" smtClean="0"/>
              <a:t>, each pill contains 0.075 mg of </a:t>
            </a:r>
            <a:r>
              <a:rPr lang="en-US" altLang="en-US" sz="800" dirty="0" err="1" smtClean="0"/>
              <a:t>norgestrel</a:t>
            </a:r>
            <a:r>
              <a:rPr lang="en-US" altLang="en-US" sz="800" dirty="0" smtClean="0"/>
              <a:t>).</a:t>
            </a:r>
          </a:p>
          <a:p>
            <a:pPr marL="227013" indent="-227013" eaLnBrk="1" hangingPunct="1">
              <a:lnSpc>
                <a:spcPct val="80000"/>
              </a:lnSpc>
              <a:buFontTx/>
              <a:buChar char="•"/>
            </a:pPr>
            <a:r>
              <a:rPr lang="en-US" altLang="en-US" sz="800" dirty="0" smtClean="0"/>
              <a:t>Efficacy of progestin-only pills requires consistent use. So women should take the pill at the same time every day.</a:t>
            </a:r>
          </a:p>
          <a:p>
            <a:pPr marL="227013" indent="-227013" eaLnBrk="1" hangingPunct="1">
              <a:lnSpc>
                <a:spcPct val="80000"/>
              </a:lnSpc>
              <a:buFontTx/>
              <a:buChar char="•"/>
            </a:pPr>
            <a:r>
              <a:rPr lang="en-US" altLang="en-US" sz="800" dirty="0" smtClean="0"/>
              <a:t>Mechanism of Action:</a:t>
            </a:r>
          </a:p>
          <a:p>
            <a:pPr marL="684213" lvl="1" indent="-227013" eaLnBrk="1" hangingPunct="1">
              <a:lnSpc>
                <a:spcPct val="80000"/>
              </a:lnSpc>
              <a:buFontTx/>
              <a:buChar char="•"/>
            </a:pPr>
            <a:r>
              <a:rPr lang="en-US" altLang="en-US" sz="800" dirty="0" smtClean="0"/>
              <a:t>Progestin-only pills prevent contraception through multiple mechanisms including suppressing ovulation and mid-cycle gonadotropin peaks and altering the cervical mucus, the endometrium, and fallopian tubes.</a:t>
            </a:r>
          </a:p>
          <a:p>
            <a:pPr marL="227013" indent="-227013" eaLnBrk="1" hangingPunct="1">
              <a:lnSpc>
                <a:spcPct val="80000"/>
              </a:lnSpc>
              <a:buFontTx/>
              <a:buChar char="•"/>
            </a:pPr>
            <a:r>
              <a:rPr lang="en-US" altLang="en-US" sz="800" dirty="0" smtClean="0"/>
              <a:t>Candidates:</a:t>
            </a:r>
          </a:p>
          <a:p>
            <a:pPr marL="684213" lvl="1" indent="-227013" eaLnBrk="1" hangingPunct="1">
              <a:lnSpc>
                <a:spcPct val="80000"/>
              </a:lnSpc>
              <a:buFontTx/>
              <a:buChar char="•"/>
            </a:pPr>
            <a:r>
              <a:rPr lang="en-US" altLang="en-US" sz="800" dirty="0" smtClean="0"/>
              <a:t>Progestin-only pills are useful for women who want immediately reversible hormonal contraception but for whom estrogen is contraindicated because of breastfeeding, cardiovascular disease, and migraine, for example. </a:t>
            </a:r>
          </a:p>
          <a:p>
            <a:pPr marL="227013" indent="-227013" eaLnBrk="1" hangingPunct="1">
              <a:lnSpc>
                <a:spcPct val="80000"/>
              </a:lnSpc>
              <a:buFontTx/>
              <a:buChar char="•"/>
            </a:pPr>
            <a:r>
              <a:rPr lang="en-US" altLang="en-US" sz="800" dirty="0" smtClean="0"/>
              <a:t>Advantages:</a:t>
            </a:r>
          </a:p>
          <a:p>
            <a:pPr marL="684213" lvl="1" indent="-227013" eaLnBrk="1" hangingPunct="1">
              <a:lnSpc>
                <a:spcPct val="80000"/>
              </a:lnSpc>
              <a:buFontTx/>
              <a:buChar char="•"/>
            </a:pPr>
            <a:r>
              <a:rPr lang="en-US" altLang="en-US" sz="800" dirty="0" smtClean="0"/>
              <a:t>Progestin-only pills (COCs also are used) can be used to correct dysfunctional uterine bleeding. This bleeding usually results from anovulation and occurs at the extremes of life. </a:t>
            </a:r>
          </a:p>
          <a:p>
            <a:pPr marL="684213" lvl="1" indent="-227013" eaLnBrk="1" hangingPunct="1">
              <a:lnSpc>
                <a:spcPct val="80000"/>
              </a:lnSpc>
              <a:buFontTx/>
              <a:buChar char="•"/>
            </a:pPr>
            <a:r>
              <a:rPr lang="en-US" altLang="en-US" sz="800" dirty="0" smtClean="0"/>
              <a:t>Progestin-only pills do not have the estrogen-related side effects that COCs have, such as nausea, headache, and bloating, but they do cause irregular vaginal bleeding.</a:t>
            </a:r>
          </a:p>
          <a:p>
            <a:pPr marL="684213" lvl="1" indent="-227013" eaLnBrk="1" hangingPunct="1">
              <a:lnSpc>
                <a:spcPct val="80000"/>
              </a:lnSpc>
              <a:buFontTx/>
              <a:buChar char="•"/>
            </a:pPr>
            <a:r>
              <a:rPr lang="en-US" altLang="en-US" sz="800" dirty="0" smtClean="0"/>
              <a:t>These pills protect against cancer of the uterus and ovaries, benign breast disease, and pelvic inflammatory disease.</a:t>
            </a:r>
          </a:p>
          <a:p>
            <a:pPr marL="227013" indent="-227013" eaLnBrk="1" hangingPunct="1">
              <a:lnSpc>
                <a:spcPct val="80000"/>
              </a:lnSpc>
              <a:buFontTx/>
              <a:buChar char="•"/>
            </a:pPr>
            <a:r>
              <a:rPr lang="en-US" altLang="en-US" sz="800" dirty="0" smtClean="0"/>
              <a:t>Contraindication:</a:t>
            </a:r>
          </a:p>
          <a:p>
            <a:pPr marL="684213" lvl="1" indent="-227013" eaLnBrk="1" hangingPunct="1">
              <a:lnSpc>
                <a:spcPct val="80000"/>
              </a:lnSpc>
              <a:buFontTx/>
              <a:buChar char="•"/>
            </a:pPr>
            <a:r>
              <a:rPr lang="en-US" altLang="en-US" sz="800" dirty="0" smtClean="0"/>
              <a:t>The only contraindication to taking progestin-only pills is current breast cancer. 	</a:t>
            </a:r>
          </a:p>
          <a:p>
            <a:pPr marL="227013" indent="-227013" eaLnBrk="1" hangingPunct="1">
              <a:lnSpc>
                <a:spcPct val="80000"/>
              </a:lnSpc>
              <a:buFontTx/>
              <a:buChar char="•"/>
            </a:pPr>
            <a:r>
              <a:rPr lang="en-US" altLang="en-US" sz="800" dirty="0" smtClean="0"/>
              <a:t>Disadvantages:</a:t>
            </a:r>
          </a:p>
          <a:p>
            <a:pPr marL="684213" lvl="1" indent="-227013" eaLnBrk="1" hangingPunct="1">
              <a:lnSpc>
                <a:spcPct val="80000"/>
              </a:lnSpc>
              <a:buFontTx/>
              <a:buChar char="•"/>
            </a:pPr>
            <a:r>
              <a:rPr lang="en-US" altLang="en-US" sz="800" dirty="0" smtClean="0"/>
              <a:t>Efficacy of progestin-only pills requires consistent use. So women should take the pill at the same time every day.</a:t>
            </a:r>
          </a:p>
          <a:p>
            <a:pPr marL="684213" lvl="1" indent="-227013" eaLnBrk="1" hangingPunct="1">
              <a:lnSpc>
                <a:spcPct val="80000"/>
              </a:lnSpc>
              <a:buFontTx/>
              <a:buChar char="•"/>
            </a:pPr>
            <a:r>
              <a:rPr lang="en-US" altLang="en-US" sz="800" dirty="0" smtClean="0"/>
              <a:t>Progestin-only users should be prepared to use a back-up method in case they don’t take the pill as required.</a:t>
            </a:r>
          </a:p>
          <a:p>
            <a:pPr marL="684213" lvl="1" indent="-227013" eaLnBrk="1" hangingPunct="1">
              <a:lnSpc>
                <a:spcPct val="80000"/>
              </a:lnSpc>
              <a:buFontTx/>
              <a:buChar char="•"/>
            </a:pPr>
            <a:r>
              <a:rPr lang="en-US" altLang="en-US" sz="800" dirty="0" smtClean="0"/>
              <a:t>The primary side effect is irregular menstrual bleeding, including spotting or breakthrough bleeding, amenorrhea, or shorted cycles. Irregular bleeding decreases in many users by cycle 12. But menstrual side effects are the most frequently cited reasons for discontinuing progestin-only pills. Less common side effects are headache, breast tenderness, and dizziness.</a:t>
            </a:r>
          </a:p>
          <a:p>
            <a:pPr marL="227013" indent="-227013" eaLnBrk="1" hangingPunct="1">
              <a:lnSpc>
                <a:spcPct val="80000"/>
              </a:lnSpc>
              <a:buFontTx/>
              <a:buChar char="•"/>
            </a:pPr>
            <a:r>
              <a:rPr lang="en-US" altLang="en-US" sz="800" dirty="0" smtClean="0"/>
              <a:t>Counseling:</a:t>
            </a:r>
          </a:p>
          <a:p>
            <a:pPr marL="684213" lvl="1" indent="-227013" eaLnBrk="1" hangingPunct="1">
              <a:lnSpc>
                <a:spcPct val="80000"/>
              </a:lnSpc>
              <a:buFontTx/>
              <a:buChar char="•"/>
            </a:pPr>
            <a:r>
              <a:rPr lang="en-US" altLang="en-US" sz="800" dirty="0" smtClean="0"/>
              <a:t>The pill must be taken at the same time each day.</a:t>
            </a:r>
          </a:p>
          <a:p>
            <a:pPr marL="684213" lvl="1" indent="-227013" eaLnBrk="1" hangingPunct="1">
              <a:lnSpc>
                <a:spcPct val="80000"/>
              </a:lnSpc>
              <a:buFontTx/>
              <a:buChar char="•"/>
            </a:pPr>
            <a:r>
              <a:rPr lang="en-US" altLang="en-US" sz="800" dirty="0" smtClean="0"/>
              <a:t>If a pill is more than 3 hours late, a backup method of contraception should be used for at least the next 48 hours. Inform women about emergency contraception.</a:t>
            </a:r>
          </a:p>
          <a:p>
            <a:pPr marL="684213" lvl="1" indent="-227013" eaLnBrk="1" hangingPunct="1">
              <a:lnSpc>
                <a:spcPct val="80000"/>
              </a:lnSpc>
              <a:buFontTx/>
              <a:buChar char="•"/>
            </a:pPr>
            <a:r>
              <a:rPr lang="en-US" altLang="en-US" sz="800" dirty="0" smtClean="0"/>
              <a:t>Explain that the range of bleeding disturbances that may occur, including frequent bleeding, prolonged bleeding, irregular bleeding, or, in some cases, amenorrhea. In many women, this irregular bleeding improves within a few months. If bleeding is heavy or particularly bothersome, women should contact their health care provider. </a:t>
            </a:r>
          </a:p>
          <a:p>
            <a:pPr marL="227013" indent="-227013" eaLnBrk="1" hangingPunct="1">
              <a:lnSpc>
                <a:spcPct val="80000"/>
              </a:lnSpc>
            </a:pPr>
            <a:endParaRPr lang="en-US" altLang="en-US" sz="800" dirty="0" smtClean="0">
              <a:cs typeface="Arial" panose="020B0604020202020204" pitchFamily="34" charset="0"/>
            </a:endParaRPr>
          </a:p>
          <a:p>
            <a:pPr marL="227013" indent="-227013" eaLnBrk="1" hangingPunct="1">
              <a:lnSpc>
                <a:spcPct val="80000"/>
              </a:lnSpc>
            </a:pPr>
            <a:r>
              <a:rPr lang="en-US" altLang="en-US" sz="800" u="sng" dirty="0" smtClean="0">
                <a:cs typeface="Arial" panose="020B0604020202020204" pitchFamily="34" charset="0"/>
              </a:rPr>
              <a:t>References</a:t>
            </a:r>
          </a:p>
          <a:p>
            <a:pPr marL="227013" indent="-227013" eaLnBrk="1" hangingPunct="1">
              <a:lnSpc>
                <a:spcPct val="80000"/>
              </a:lnSpc>
              <a:buFontTx/>
              <a:buChar char="•"/>
            </a:pPr>
            <a:r>
              <a:rPr lang="en-US" altLang="en-US" sz="800" dirty="0" smtClean="0"/>
              <a:t>Progestin-only oral contraceptives: An update. Contraception Report. 1999. Vol. 10, Issue 4. </a:t>
            </a:r>
          </a:p>
          <a:p>
            <a:pPr marL="227013" indent="-227013" eaLnBrk="1" hangingPunct="1">
              <a:lnSpc>
                <a:spcPct val="80000"/>
              </a:lnSpc>
              <a:buFontTx/>
              <a:buChar char="•"/>
            </a:pPr>
            <a:r>
              <a:rPr lang="en-US" altLang="en-US" sz="800" dirty="0" smtClean="0"/>
              <a:t>Apgar BS, Greenberg G. Using </a:t>
            </a:r>
            <a:r>
              <a:rPr lang="en-US" altLang="en-US" sz="800" dirty="0" err="1" smtClean="0"/>
              <a:t>Progestins</a:t>
            </a:r>
            <a:r>
              <a:rPr lang="en-US" altLang="en-US" sz="800" dirty="0" smtClean="0"/>
              <a:t> in Clinical Practice. AFP. 2000;62:1849–1850.</a:t>
            </a:r>
          </a:p>
          <a:p>
            <a:pPr marL="227013" indent="-227013" eaLnBrk="1" hangingPunct="1">
              <a:lnSpc>
                <a:spcPct val="80000"/>
              </a:lnSpc>
              <a:buFontTx/>
              <a:buChar char="•"/>
            </a:pPr>
            <a:r>
              <a:rPr lang="en-US" altLang="en-US" sz="800" dirty="0" smtClean="0"/>
              <a:t>American College of Obstetricians and Gynecologists. Birth Control Pills. 2006. http://</a:t>
            </a:r>
            <a:r>
              <a:rPr lang="en-US" altLang="en-US" sz="800" dirty="0" err="1" smtClean="0"/>
              <a:t>www.acog.org</a:t>
            </a:r>
            <a:r>
              <a:rPr lang="en-US" altLang="en-US" sz="800" dirty="0" smtClean="0"/>
              <a:t>/publications/</a:t>
            </a:r>
            <a:r>
              <a:rPr lang="en-US" altLang="en-US" sz="800" dirty="0" err="1" smtClean="0"/>
              <a:t>patient_education</a:t>
            </a:r>
            <a:r>
              <a:rPr lang="en-US" altLang="en-US" sz="800" dirty="0" smtClean="0"/>
              <a:t>/bp021.cfm</a:t>
            </a:r>
          </a:p>
          <a:p>
            <a:pPr marL="227013" indent="-227013" eaLnBrk="1" hangingPunct="1">
              <a:lnSpc>
                <a:spcPct val="80000"/>
              </a:lnSpc>
              <a:buFontTx/>
              <a:buChar char="•"/>
            </a:pPr>
            <a:r>
              <a:rPr lang="en-US" altLang="en-US" sz="800" dirty="0" smtClean="0"/>
              <a:t>WHO Medical Eligibility Criteria for Contraceptive Use, 3rd edition 2004.</a:t>
            </a:r>
          </a:p>
          <a:p>
            <a:pPr marL="227013" indent="-227013" eaLnBrk="1" hangingPunct="1">
              <a:lnSpc>
                <a:spcPct val="80000"/>
              </a:lnSpc>
              <a:buFontTx/>
              <a:buChar char="•"/>
            </a:pPr>
            <a:r>
              <a:rPr lang="en-US" altLang="en-US" sz="800" dirty="0" err="1" smtClean="0"/>
              <a:t>Trussel</a:t>
            </a:r>
            <a:r>
              <a:rPr lang="en-US" altLang="en-US" sz="800" dirty="0" smtClean="0"/>
              <a:t> J. Contraceptive efficacy. In Hatcher RA, </a:t>
            </a:r>
            <a:r>
              <a:rPr lang="en-US" altLang="en-US" sz="800" dirty="0" err="1" smtClean="0"/>
              <a:t>Trussel</a:t>
            </a:r>
            <a:r>
              <a:rPr lang="en-US" altLang="en-US" sz="800" dirty="0" smtClean="0"/>
              <a:t> J, Nelson AL, Cates W, Stewart FH, </a:t>
            </a:r>
            <a:r>
              <a:rPr lang="en-US" altLang="en-US" sz="800" dirty="0" err="1" smtClean="0"/>
              <a:t>Kowal</a:t>
            </a:r>
            <a:r>
              <a:rPr lang="en-US" altLang="en-US" sz="800" dirty="0" smtClean="0"/>
              <a:t> D. Contraceptive Technology: Nineteen Revised Edition. New York, NY: Ardent Media, 2007.</a:t>
            </a:r>
          </a:p>
          <a:p>
            <a:pPr marL="227013" indent="-227013" eaLnBrk="1" hangingPunct="1">
              <a:lnSpc>
                <a:spcPct val="80000"/>
              </a:lnSpc>
              <a:buFontTx/>
              <a:buChar char="•"/>
            </a:pPr>
            <a:endParaRPr lang="en-US" altLang="en-US" sz="800" dirty="0" smtClean="0"/>
          </a:p>
          <a:p>
            <a:pPr marL="227013" indent="-227013" eaLnBrk="1" hangingPunct="1">
              <a:lnSpc>
                <a:spcPct val="80000"/>
              </a:lnSpc>
              <a:buFontTx/>
              <a:buChar char="•"/>
            </a:pPr>
            <a:endParaRPr lang="en-US" altLang="en-US" sz="800" dirty="0" smtClean="0"/>
          </a:p>
          <a:p>
            <a:pPr marL="227013" indent="-227013" eaLnBrk="1" hangingPunct="1">
              <a:lnSpc>
                <a:spcPct val="80000"/>
              </a:lnSpc>
              <a:buFontTx/>
              <a:buChar char="•"/>
            </a:pPr>
            <a:endParaRPr lang="en-US" altLang="en-US" sz="800" dirty="0" smtClean="0"/>
          </a:p>
          <a:p>
            <a:pPr marL="227013" indent="-227013" eaLnBrk="1" hangingPunct="1">
              <a:lnSpc>
                <a:spcPct val="80000"/>
              </a:lnSpc>
              <a:buFontTx/>
              <a:buChar char="•"/>
            </a:pPr>
            <a:endParaRPr lang="en-US" altLang="en-US" sz="800" dirty="0" smtClean="0"/>
          </a:p>
          <a:p>
            <a:pPr marL="227013" indent="-227013" eaLnBrk="1" hangingPunct="1">
              <a:lnSpc>
                <a:spcPct val="80000"/>
              </a:lnSpc>
            </a:pPr>
            <a:r>
              <a:rPr lang="en-US" altLang="en-US" sz="800" dirty="0" smtClean="0">
                <a:cs typeface="Arial" panose="020B0604020202020204" pitchFamily="34" charset="0"/>
              </a:rPr>
              <a:t>---</a:t>
            </a:r>
          </a:p>
          <a:p>
            <a:pPr marL="227013" indent="-227013" eaLnBrk="1" hangingPunct="1">
              <a:lnSpc>
                <a:spcPct val="80000"/>
              </a:lnSpc>
            </a:pPr>
            <a:r>
              <a:rPr lang="en-US" altLang="en-US" sz="800" dirty="0" smtClean="0">
                <a:cs typeface="Arial" panose="020B0604020202020204" pitchFamily="34" charset="0"/>
              </a:rPr>
              <a:t>Original content for this slide submitted by Association of Reproductive Health Professionals in June 2008. Original funding received from the Association of Reproductive Health Professionals</a:t>
            </a:r>
            <a:r>
              <a:rPr lang="en-US" altLang="en-US" sz="800" baseline="0" dirty="0" smtClean="0">
                <a:cs typeface="Arial" panose="020B0604020202020204" pitchFamily="34" charset="0"/>
              </a:rPr>
              <a:t> </a:t>
            </a:r>
            <a:r>
              <a:rPr lang="en-US" altLang="en-US" sz="800" dirty="0" smtClean="0">
                <a:cs typeface="Arial" panose="020B0604020202020204" pitchFamily="34" charset="0"/>
              </a:rPr>
              <a:t>general operating funds. This slide is available at </a:t>
            </a:r>
            <a:r>
              <a:rPr lang="en-US" altLang="en-US" sz="800" dirty="0" err="1" smtClean="0">
                <a:cs typeface="Arial" panose="020B0604020202020204" pitchFamily="34" charset="0"/>
              </a:rPr>
              <a:t>www.arhp.org</a:t>
            </a:r>
            <a:r>
              <a:rPr lang="en-US" altLang="en-US" sz="800" dirty="0" smtClean="0">
                <a:cs typeface="Arial" panose="020B0604020202020204" pitchFamily="34" charset="0"/>
              </a:rPr>
              <a:t>/core  </a:t>
            </a:r>
          </a:p>
          <a:p>
            <a:pPr marL="227013" indent="-227013" eaLnBrk="1" hangingPunct="1">
              <a:lnSpc>
                <a:spcPct val="80000"/>
              </a:lnSpc>
            </a:pPr>
            <a:endParaRPr lang="en-US" altLang="en-US" sz="800" dirty="0" smtClean="0"/>
          </a:p>
        </p:txBody>
      </p:sp>
    </p:spTree>
    <p:extLst>
      <p:ext uri="{BB962C8B-B14F-4D97-AF65-F5344CB8AC3E}">
        <p14:creationId xmlns:p14="http://schemas.microsoft.com/office/powerpoint/2010/main" val="2248018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15941B6C-6A74-4A63-B5BD-D42121ECB8FE}" type="slidenum">
              <a:rPr lang="en-US" altLang="en-US" sz="1200" smtClean="0">
                <a:solidFill>
                  <a:schemeClr val="tx1"/>
                </a:solidFill>
              </a:rPr>
              <a:pPr/>
              <a:t>47</a:t>
            </a:fld>
            <a:endParaRPr lang="en-US" altLang="en-US" sz="1200" smtClean="0">
              <a:solidFill>
                <a:schemeClr val="tx1"/>
              </a:solidFill>
            </a:endParaRPr>
          </a:p>
        </p:txBody>
      </p:sp>
      <p:sp>
        <p:nvSpPr>
          <p:cNvPr id="96259"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a:t>[Insert Lecture Name Here]</a:t>
            </a:r>
          </a:p>
        </p:txBody>
      </p:sp>
      <p:sp>
        <p:nvSpPr>
          <p:cNvPr id="9626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r>
              <a:rPr lang="en-US" altLang="en-US"/>
              <a:t>Slide </a:t>
            </a:r>
            <a:fld id="{A8AD2269-806E-4103-A570-594532DDE122}" type="slidenum">
              <a:rPr lang="en-US" altLang="en-US"/>
              <a:pPr algn="r" eaLnBrk="1" hangingPunct="1">
                <a:spcBef>
                  <a:spcPct val="0"/>
                </a:spcBef>
              </a:pPr>
              <a:t>47</a:t>
            </a:fld>
            <a:endParaRPr lang="en-US" altLang="en-US"/>
          </a:p>
        </p:txBody>
      </p:sp>
      <p:sp>
        <p:nvSpPr>
          <p:cNvPr id="96261" name="Rectangle 2"/>
          <p:cNvSpPr>
            <a:spLocks noGrp="1" noRot="1" noChangeAspect="1" noChangeArrowheads="1" noTextEdit="1"/>
          </p:cNvSpPr>
          <p:nvPr>
            <p:ph type="sldImg"/>
          </p:nvPr>
        </p:nvSpPr>
        <p:spPr>
          <a:xfrm>
            <a:off x="1143000" y="684213"/>
            <a:ext cx="4573588" cy="3430587"/>
          </a:xfrm>
          <a:noFill/>
          <a:ln/>
        </p:spPr>
      </p:sp>
      <p:sp>
        <p:nvSpPr>
          <p:cNvPr id="54277" name="Rectangle 3"/>
          <p:cNvSpPr>
            <a:spLocks noGrp="1" noChangeArrowheads="1"/>
          </p:cNvSpPr>
          <p:nvPr>
            <p:ph type="body" idx="1"/>
          </p:nvPr>
        </p:nvSpPr>
        <p:spPr>
          <a:xfrm>
            <a:off x="0" y="0"/>
            <a:ext cx="0" cy="0"/>
          </a:xfrm>
        </p:spPr>
        <p:txBody>
          <a:bodyPr>
            <a:normAutofit fontScale="25000" lnSpcReduction="20000"/>
          </a:bodyPr>
          <a:lstStyle/>
          <a:p>
            <a:pPr marL="0" marR="0" lvl="1" indent="0" algn="l" defTabSz="914400" rtl="0" eaLnBrk="1" fontAlgn="base" latinLnBrk="0" hangingPunct="1">
              <a:lnSpc>
                <a:spcPct val="60000"/>
              </a:lnSpc>
              <a:spcBef>
                <a:spcPct val="30000"/>
              </a:spcBef>
              <a:spcAft>
                <a:spcPct val="0"/>
              </a:spcAft>
              <a:buClrTx/>
              <a:buSzTx/>
              <a:buFontTx/>
              <a:buNone/>
              <a:tabLst/>
              <a:defRPr/>
            </a:pPr>
            <a:r>
              <a:rPr lang="en-US" sz="800" dirty="0" smtClean="0"/>
              <a:t>Source:</a:t>
            </a:r>
            <a:r>
              <a:rPr lang="en-US" sz="800" baseline="0" dirty="0" smtClean="0"/>
              <a:t>  </a:t>
            </a:r>
            <a:r>
              <a:rPr lang="en-US" altLang="en-US" sz="800" dirty="0" smtClean="0">
                <a:latin typeface="Adobe Garamond Pro" panose="02020502060506020403" pitchFamily="18" charset="0"/>
              </a:rPr>
              <a:t>Abrams LS. </a:t>
            </a:r>
            <a:r>
              <a:rPr lang="en-US" altLang="en-US" sz="800" dirty="0" err="1" smtClean="0">
                <a:latin typeface="Adobe Garamond Pro" panose="02020502060506020403" pitchFamily="18" charset="0"/>
              </a:rPr>
              <a:t>Fertil</a:t>
            </a:r>
            <a:r>
              <a:rPr lang="en-US" altLang="en-US" sz="800" dirty="0" smtClean="0">
                <a:latin typeface="Adobe Garamond Pro" panose="02020502060506020403" pitchFamily="18" charset="0"/>
              </a:rPr>
              <a:t> </a:t>
            </a:r>
            <a:r>
              <a:rPr lang="en-US" altLang="en-US" sz="800" dirty="0" err="1" smtClean="0">
                <a:latin typeface="Adobe Garamond Pro" panose="02020502060506020403" pitchFamily="18" charset="0"/>
              </a:rPr>
              <a:t>Steril</a:t>
            </a:r>
            <a:r>
              <a:rPr lang="en-US" altLang="en-US" sz="800" dirty="0" smtClean="0">
                <a:latin typeface="Adobe Garamond Pro" panose="02020502060506020403" pitchFamily="18" charset="0"/>
              </a:rPr>
              <a:t>. 2002: Ortho </a:t>
            </a:r>
            <a:r>
              <a:rPr lang="en-US" altLang="en-US" sz="800" dirty="0" err="1" smtClean="0">
                <a:latin typeface="Adobe Garamond Pro" panose="02020502060506020403" pitchFamily="18" charset="0"/>
              </a:rPr>
              <a:t>Evra</a:t>
            </a:r>
            <a:r>
              <a:rPr lang="en-US" altLang="en-US" sz="800" dirty="0" smtClean="0">
                <a:latin typeface="Adobe Garamond Pro" panose="02020502060506020403" pitchFamily="18" charset="0"/>
              </a:rPr>
              <a:t> Prescribing Information. Archer DF, et al. </a:t>
            </a:r>
            <a:r>
              <a:rPr lang="en-US" altLang="en-US" sz="800" i="1" dirty="0" err="1" smtClean="0">
                <a:latin typeface="Adobe Garamond Pro" panose="02020502060506020403" pitchFamily="18" charset="0"/>
              </a:rPr>
              <a:t>Fertil</a:t>
            </a:r>
            <a:r>
              <a:rPr lang="en-US" altLang="en-US" sz="800" i="1" dirty="0" smtClean="0">
                <a:latin typeface="Adobe Garamond Pro" panose="02020502060506020403" pitchFamily="18" charset="0"/>
              </a:rPr>
              <a:t> </a:t>
            </a:r>
            <a:r>
              <a:rPr lang="en-US" altLang="en-US" sz="800" i="1" dirty="0" err="1" smtClean="0">
                <a:latin typeface="Adobe Garamond Pro" panose="02020502060506020403" pitchFamily="18" charset="0"/>
              </a:rPr>
              <a:t>Steril</a:t>
            </a:r>
            <a:r>
              <a:rPr lang="en-US" altLang="en-US" sz="800" i="1" dirty="0" smtClean="0">
                <a:latin typeface="Adobe Garamond Pro" panose="02020502060506020403" pitchFamily="18" charset="0"/>
              </a:rPr>
              <a:t>. </a:t>
            </a:r>
            <a:r>
              <a:rPr lang="en-US" altLang="en-US" sz="800" dirty="0" smtClean="0">
                <a:latin typeface="Adobe Garamond Pro" panose="02020502060506020403" pitchFamily="18" charset="0"/>
              </a:rPr>
              <a:t>2002.; </a:t>
            </a:r>
            <a:r>
              <a:rPr lang="en-US" altLang="en-US" sz="800" dirty="0" err="1" smtClean="0">
                <a:latin typeface="Adobe Garamond Pro" panose="02020502060506020403" pitchFamily="18" charset="0"/>
              </a:rPr>
              <a:t>Zacur</a:t>
            </a:r>
            <a:r>
              <a:rPr lang="en-US" altLang="en-US" sz="800" dirty="0" smtClean="0">
                <a:latin typeface="Adobe Garamond Pro" panose="02020502060506020403" pitchFamily="18" charset="0"/>
              </a:rPr>
              <a:t> HA, et al. </a:t>
            </a:r>
            <a:r>
              <a:rPr lang="en-US" altLang="en-US" sz="800" i="1" dirty="0" err="1" smtClean="0">
                <a:latin typeface="Adobe Garamond Pro" panose="02020502060506020403" pitchFamily="18" charset="0"/>
              </a:rPr>
              <a:t>Fertil</a:t>
            </a:r>
            <a:r>
              <a:rPr lang="en-US" altLang="en-US" sz="800" i="1" dirty="0" smtClean="0">
                <a:latin typeface="Adobe Garamond Pro" panose="02020502060506020403" pitchFamily="18" charset="0"/>
              </a:rPr>
              <a:t> </a:t>
            </a:r>
            <a:r>
              <a:rPr lang="en-US" altLang="en-US" sz="800" i="1" dirty="0" err="1" smtClean="0">
                <a:latin typeface="Adobe Garamond Pro" panose="02020502060506020403" pitchFamily="18" charset="0"/>
              </a:rPr>
              <a:t>Steril</a:t>
            </a:r>
            <a:r>
              <a:rPr lang="en-US" altLang="en-US" sz="800" dirty="0" smtClean="0">
                <a:latin typeface="Adobe Garamond Pro" panose="02020502060506020403" pitchFamily="18" charset="0"/>
              </a:rPr>
              <a:t>. 2002.; </a:t>
            </a:r>
            <a:r>
              <a:rPr lang="en-US" altLang="en-US" sz="800" dirty="0" err="1" smtClean="0">
                <a:latin typeface="Adobe Garamond Pro" panose="02020502060506020403" pitchFamily="18" charset="0"/>
              </a:rPr>
              <a:t>Zieman</a:t>
            </a:r>
            <a:r>
              <a:rPr lang="en-US" altLang="en-US" sz="800" dirty="0" smtClean="0">
                <a:latin typeface="Adobe Garamond Pro" panose="02020502060506020403" pitchFamily="18" charset="0"/>
              </a:rPr>
              <a:t> M, et al. </a:t>
            </a:r>
            <a:r>
              <a:rPr lang="en-US" altLang="en-US" sz="800" i="1" dirty="0" err="1" smtClean="0">
                <a:latin typeface="Adobe Garamond Pro" panose="02020502060506020403" pitchFamily="18" charset="0"/>
              </a:rPr>
              <a:t>Fertil</a:t>
            </a:r>
            <a:r>
              <a:rPr lang="en-US" altLang="en-US" sz="800" i="1" dirty="0" smtClean="0">
                <a:latin typeface="Adobe Garamond Pro" panose="02020502060506020403" pitchFamily="18" charset="0"/>
              </a:rPr>
              <a:t> </a:t>
            </a:r>
            <a:r>
              <a:rPr lang="en-US" altLang="en-US" sz="800" i="1" dirty="0" err="1" smtClean="0">
                <a:latin typeface="Adobe Garamond Pro" panose="02020502060506020403" pitchFamily="18" charset="0"/>
              </a:rPr>
              <a:t>Steril</a:t>
            </a:r>
            <a:r>
              <a:rPr lang="en-US" altLang="en-US" sz="800" i="1" dirty="0" smtClean="0">
                <a:latin typeface="Adobe Garamond Pro" panose="02020502060506020403" pitchFamily="18" charset="0"/>
              </a:rPr>
              <a:t>.</a:t>
            </a:r>
            <a:r>
              <a:rPr lang="en-US" altLang="en-US" sz="800" dirty="0" smtClean="0">
                <a:latin typeface="Adobe Garamond Pro" panose="02020502060506020403" pitchFamily="18" charset="0"/>
              </a:rPr>
              <a:t> 2002.; Archer DF, et al. </a:t>
            </a:r>
            <a:r>
              <a:rPr lang="en-US" altLang="en-US" sz="800" i="1" dirty="0" smtClean="0">
                <a:latin typeface="Adobe Garamond Pro" panose="02020502060506020403" pitchFamily="18" charset="0"/>
              </a:rPr>
              <a:t>Contraception</a:t>
            </a:r>
            <a:r>
              <a:rPr lang="en-US" altLang="en-US" sz="800" dirty="0" smtClean="0">
                <a:latin typeface="Adobe Garamond Pro" panose="02020502060506020403" pitchFamily="18" charset="0"/>
              </a:rPr>
              <a:t>. 2004.; </a:t>
            </a:r>
            <a:r>
              <a:rPr lang="en-US" altLang="en-US" sz="800" dirty="0" err="1" smtClean="0">
                <a:latin typeface="Adobe Garamond Pro" panose="02020502060506020403" pitchFamily="18" charset="0"/>
              </a:rPr>
              <a:t>Audet</a:t>
            </a:r>
            <a:r>
              <a:rPr lang="en-US" altLang="en-US" sz="800" dirty="0" smtClean="0">
                <a:latin typeface="Adobe Garamond Pro" panose="02020502060506020403" pitchFamily="18" charset="0"/>
              </a:rPr>
              <a:t> MC, et al. </a:t>
            </a:r>
            <a:r>
              <a:rPr lang="en-US" altLang="en-US" sz="800" i="1" dirty="0" smtClean="0">
                <a:latin typeface="Adobe Garamond Pro" panose="02020502060506020403" pitchFamily="18" charset="0"/>
              </a:rPr>
              <a:t>JAMA</a:t>
            </a:r>
            <a:r>
              <a:rPr lang="en-US" altLang="en-US" sz="800" dirty="0" smtClean="0">
                <a:latin typeface="Adobe Garamond Pro" panose="02020502060506020403" pitchFamily="18" charset="0"/>
              </a:rPr>
              <a:t>. 2001.</a:t>
            </a:r>
            <a:endParaRPr lang="en-US" sz="800" dirty="0" smtClean="0"/>
          </a:p>
          <a:p>
            <a:pPr marL="228600" lvl="1" indent="-228600" eaLnBrk="1" hangingPunct="1">
              <a:lnSpc>
                <a:spcPct val="60000"/>
              </a:lnSpc>
              <a:buFontTx/>
              <a:buChar char="•"/>
              <a:defRPr/>
            </a:pPr>
            <a:endParaRPr lang="en-US" sz="800" dirty="0" smtClean="0"/>
          </a:p>
          <a:p>
            <a:pPr marL="228600" lvl="1" indent="-228600" eaLnBrk="1" hangingPunct="1">
              <a:lnSpc>
                <a:spcPct val="60000"/>
              </a:lnSpc>
              <a:buFontTx/>
              <a:buChar char="•"/>
              <a:defRPr/>
            </a:pPr>
            <a:r>
              <a:rPr lang="en-US" sz="800" dirty="0" smtClean="0"/>
              <a:t>First </a:t>
            </a:r>
            <a:r>
              <a:rPr lang="en-US" sz="800" dirty="0"/>
              <a:t>available in US in 2002.</a:t>
            </a:r>
          </a:p>
          <a:p>
            <a:pPr marL="228600" lvl="1" indent="-228600" eaLnBrk="1" hangingPunct="1">
              <a:lnSpc>
                <a:spcPct val="60000"/>
              </a:lnSpc>
              <a:buFontTx/>
              <a:buChar char="•"/>
              <a:defRPr/>
            </a:pPr>
            <a:r>
              <a:rPr lang="en-US" sz="800" dirty="0"/>
              <a:t>The weekly transdermal contraceptive patch (Ortho </a:t>
            </a:r>
            <a:r>
              <a:rPr lang="en-US" sz="800" dirty="0" err="1"/>
              <a:t>Evra</a:t>
            </a:r>
            <a:r>
              <a:rPr lang="en-US" sz="800" dirty="0"/>
              <a:t>) , which is beige-colored, is applied once a week to the abdomen, buttock, upper outer arm, or upper torso.</a:t>
            </a:r>
          </a:p>
          <a:p>
            <a:pPr marL="228600" lvl="1" indent="-228600" eaLnBrk="1" hangingPunct="1">
              <a:lnSpc>
                <a:spcPct val="60000"/>
              </a:lnSpc>
              <a:buFontTx/>
              <a:buChar char="•"/>
              <a:defRPr/>
            </a:pPr>
            <a:r>
              <a:rPr lang="en-US" sz="800" dirty="0"/>
              <a:t>The patch delivers 150 </a:t>
            </a:r>
            <a:r>
              <a:rPr lang="en-US" sz="800" dirty="0">
                <a:sym typeface="Symbol" charset="0"/>
              </a:rPr>
              <a:t>g of </a:t>
            </a:r>
            <a:r>
              <a:rPr lang="en-US" sz="800" dirty="0" err="1">
                <a:sym typeface="Symbol" charset="0"/>
              </a:rPr>
              <a:t>norelgestromin</a:t>
            </a:r>
            <a:r>
              <a:rPr lang="en-US" sz="800" dirty="0">
                <a:sym typeface="Symbol" charset="0"/>
              </a:rPr>
              <a:t>/20 g of </a:t>
            </a:r>
            <a:r>
              <a:rPr lang="en-US" sz="800" dirty="0" err="1">
                <a:sym typeface="Symbol" charset="0"/>
              </a:rPr>
              <a:t>ethinyl</a:t>
            </a:r>
            <a:r>
              <a:rPr lang="en-US" sz="800" dirty="0">
                <a:sym typeface="Symbol" charset="0"/>
              </a:rPr>
              <a:t> estradiol daily to systemic circulation. Serum concentrations of </a:t>
            </a:r>
            <a:r>
              <a:rPr lang="en-US" sz="800" dirty="0" err="1">
                <a:sym typeface="Symbol" charset="0"/>
              </a:rPr>
              <a:t>norelgestromin</a:t>
            </a:r>
            <a:r>
              <a:rPr lang="en-US" sz="800" dirty="0">
                <a:sym typeface="Symbol" charset="0"/>
              </a:rPr>
              <a:t> and </a:t>
            </a:r>
            <a:r>
              <a:rPr lang="en-US" sz="800" dirty="0" err="1">
                <a:sym typeface="Symbol" charset="0"/>
              </a:rPr>
              <a:t>ethinyl</a:t>
            </a:r>
            <a:r>
              <a:rPr lang="en-US" sz="800" dirty="0">
                <a:sym typeface="Symbol" charset="0"/>
              </a:rPr>
              <a:t> estradiol within the range generally seen with oral </a:t>
            </a:r>
            <a:r>
              <a:rPr lang="en-US" sz="800" dirty="0" err="1">
                <a:sym typeface="Symbol" charset="0"/>
              </a:rPr>
              <a:t>norgestimate</a:t>
            </a:r>
            <a:r>
              <a:rPr lang="en-US" sz="800" dirty="0">
                <a:sym typeface="Symbol" charset="0"/>
              </a:rPr>
              <a:t> 250 g/</a:t>
            </a:r>
            <a:r>
              <a:rPr lang="en-US" sz="800" dirty="0" err="1">
                <a:sym typeface="Symbol" charset="0"/>
              </a:rPr>
              <a:t>ethinyl</a:t>
            </a:r>
            <a:r>
              <a:rPr lang="en-US" sz="800" dirty="0">
                <a:sym typeface="Symbol" charset="0"/>
              </a:rPr>
              <a:t> estradiol 35 g are maintained for up to 10 days, suggesting that clinical efficacy would be maintained even if a scheduled change is missed for as long as 2 full days.</a:t>
            </a:r>
          </a:p>
          <a:p>
            <a:pPr marL="228600" lvl="1" indent="-228600" eaLnBrk="1" hangingPunct="1">
              <a:lnSpc>
                <a:spcPct val="60000"/>
              </a:lnSpc>
              <a:buFontTx/>
              <a:buChar char="•"/>
              <a:defRPr/>
            </a:pPr>
            <a:r>
              <a:rPr lang="en-US" sz="800" dirty="0">
                <a:sym typeface="Symbol" charset="0"/>
              </a:rPr>
              <a:t>Three consecutive 7-day patches (21 days) are applied, followed by 1 patch-free week per cycle.</a:t>
            </a:r>
          </a:p>
          <a:p>
            <a:pPr marL="228600" lvl="1" indent="-228600" eaLnBrk="1" hangingPunct="1">
              <a:lnSpc>
                <a:spcPct val="60000"/>
              </a:lnSpc>
              <a:buFontTx/>
              <a:buChar char="•"/>
              <a:defRPr/>
            </a:pPr>
            <a:r>
              <a:rPr lang="en-US" sz="800" dirty="0">
                <a:sym typeface="Symbol" charset="0"/>
              </a:rPr>
              <a:t>Use of the patch should be initiated during the first 24 hours of menses; no back-up is recommended. However, if use is initiated after day 1 of the menstrual cycle, a </a:t>
            </a:r>
            <a:r>
              <a:rPr lang="en-US" sz="800" dirty="0" err="1">
                <a:sym typeface="Symbol" charset="0"/>
              </a:rPr>
              <a:t>nonhormonal</a:t>
            </a:r>
            <a:r>
              <a:rPr lang="en-US" sz="800" dirty="0">
                <a:sym typeface="Symbol" charset="0"/>
              </a:rPr>
              <a:t> back-up method is recommended.</a:t>
            </a:r>
          </a:p>
          <a:p>
            <a:pPr marL="228600" lvl="1" indent="-228600" eaLnBrk="1" hangingPunct="1">
              <a:lnSpc>
                <a:spcPct val="60000"/>
              </a:lnSpc>
              <a:buFontTx/>
              <a:buChar char="•"/>
              <a:defRPr/>
            </a:pPr>
            <a:r>
              <a:rPr lang="en-US" sz="800" dirty="0"/>
              <a:t>The contraceptive efficacy of the transdermal patch is comparable to that of combination OCs. In clinical trials, fewer than 3% of patches were replaced due to partial (2.9%) or complete (1.8%) detachment. Adhesion is not affected by heat, humidity, or exercise.</a:t>
            </a:r>
          </a:p>
          <a:p>
            <a:pPr marL="228600" lvl="1" indent="-228600" eaLnBrk="1" hangingPunct="1">
              <a:lnSpc>
                <a:spcPct val="60000"/>
              </a:lnSpc>
              <a:buFontTx/>
              <a:buChar char="•"/>
              <a:defRPr/>
            </a:pPr>
            <a:r>
              <a:rPr lang="en-US" sz="800" dirty="0"/>
              <a:t>Mechanism of Action:</a:t>
            </a:r>
          </a:p>
          <a:p>
            <a:pPr marL="685800" lvl="3" indent="-228600" eaLnBrk="1" hangingPunct="1">
              <a:lnSpc>
                <a:spcPct val="60000"/>
              </a:lnSpc>
              <a:buFontTx/>
              <a:buChar char="•"/>
              <a:defRPr/>
            </a:pPr>
            <a:r>
              <a:rPr lang="en-US" sz="800" dirty="0"/>
              <a:t>Comparative studies suggest that young women in particular may be able to use the patch more consistently than OCs.</a:t>
            </a:r>
          </a:p>
          <a:p>
            <a:pPr marL="685800" lvl="3" indent="-228600" eaLnBrk="1" hangingPunct="1">
              <a:lnSpc>
                <a:spcPct val="60000"/>
              </a:lnSpc>
              <a:buFontTx/>
              <a:buChar char="•"/>
              <a:defRPr/>
            </a:pPr>
            <a:r>
              <a:rPr lang="en-US" sz="800" dirty="0"/>
              <a:t>The patch is an appropriate method for women who desire the convenience of a once-weekly regimen, as well as those who have difficulty using a method that requires daily attention.</a:t>
            </a:r>
          </a:p>
          <a:p>
            <a:pPr marL="685800" lvl="2" indent="-228600" eaLnBrk="1" hangingPunct="1">
              <a:lnSpc>
                <a:spcPct val="60000"/>
              </a:lnSpc>
              <a:buFontTx/>
              <a:buChar char="•"/>
              <a:defRPr/>
            </a:pPr>
            <a:r>
              <a:rPr lang="en-US" sz="800" dirty="0" err="1"/>
              <a:t>Noncontraceptive</a:t>
            </a:r>
            <a:r>
              <a:rPr lang="en-US" sz="800" dirty="0"/>
              <a:t> benefits are similar to those of OCs.</a:t>
            </a:r>
          </a:p>
          <a:p>
            <a:pPr marL="228600" lvl="1" indent="-228600" eaLnBrk="1" hangingPunct="1">
              <a:lnSpc>
                <a:spcPct val="60000"/>
              </a:lnSpc>
              <a:buFontTx/>
              <a:buChar char="•"/>
              <a:defRPr/>
            </a:pPr>
            <a:r>
              <a:rPr lang="en-US" sz="800" dirty="0"/>
              <a:t>Candidates:</a:t>
            </a:r>
          </a:p>
          <a:p>
            <a:pPr marL="685800" lvl="3" indent="-228600" eaLnBrk="1" hangingPunct="1">
              <a:lnSpc>
                <a:spcPct val="60000"/>
              </a:lnSpc>
              <a:buFontTx/>
              <a:buChar char="•"/>
              <a:defRPr/>
            </a:pPr>
            <a:r>
              <a:rPr lang="en-US" sz="800" dirty="0"/>
              <a:t>Women who want an easy, nondaily method.</a:t>
            </a:r>
          </a:p>
          <a:p>
            <a:pPr marL="685800" lvl="3" indent="-228600" eaLnBrk="1" hangingPunct="1">
              <a:lnSpc>
                <a:spcPct val="60000"/>
              </a:lnSpc>
              <a:buFontTx/>
              <a:buChar char="•"/>
              <a:defRPr/>
            </a:pPr>
            <a:r>
              <a:rPr lang="en-US" sz="800" dirty="0"/>
              <a:t>Women with dysmenorrhea and menorrhagia</a:t>
            </a:r>
          </a:p>
          <a:p>
            <a:pPr marL="685800" lvl="3" indent="-228600" eaLnBrk="1" hangingPunct="1">
              <a:lnSpc>
                <a:spcPct val="60000"/>
              </a:lnSpc>
              <a:buFontTx/>
              <a:buChar char="•"/>
              <a:defRPr/>
            </a:pPr>
            <a:r>
              <a:rPr lang="en-US" sz="800" dirty="0"/>
              <a:t>Women who are concerned about interference with nausea or vomiting.</a:t>
            </a:r>
          </a:p>
          <a:p>
            <a:pPr marL="228600" lvl="1" indent="-228600" eaLnBrk="1" hangingPunct="1">
              <a:lnSpc>
                <a:spcPct val="60000"/>
              </a:lnSpc>
              <a:buFontTx/>
              <a:buChar char="•"/>
              <a:defRPr/>
            </a:pPr>
            <a:r>
              <a:rPr lang="en-US" sz="800" dirty="0"/>
              <a:t>Advantages: </a:t>
            </a:r>
          </a:p>
          <a:p>
            <a:pPr marL="685800" lvl="2" indent="-228600" eaLnBrk="1" hangingPunct="1">
              <a:lnSpc>
                <a:spcPct val="60000"/>
              </a:lnSpc>
              <a:buFontTx/>
              <a:buChar char="•"/>
              <a:defRPr/>
            </a:pPr>
            <a:r>
              <a:rPr lang="en-US" sz="800" dirty="0"/>
              <a:t>Weekly form of birth control</a:t>
            </a:r>
          </a:p>
          <a:p>
            <a:pPr marL="685800" lvl="2" indent="-228600" eaLnBrk="1" hangingPunct="1">
              <a:lnSpc>
                <a:spcPct val="60000"/>
              </a:lnSpc>
              <a:buFontTx/>
              <a:buChar char="•"/>
              <a:defRPr/>
            </a:pPr>
            <a:r>
              <a:rPr lang="en-US" sz="800" dirty="0"/>
              <a:t>Rapid reversibility </a:t>
            </a:r>
          </a:p>
          <a:p>
            <a:pPr marL="228600" lvl="1" indent="-228600" eaLnBrk="1" hangingPunct="1">
              <a:lnSpc>
                <a:spcPct val="60000"/>
              </a:lnSpc>
              <a:buFontTx/>
              <a:buChar char="•"/>
              <a:defRPr/>
            </a:pPr>
            <a:r>
              <a:rPr lang="en-US" sz="800" dirty="0"/>
              <a:t>Contraindications :</a:t>
            </a:r>
          </a:p>
          <a:p>
            <a:pPr marL="685800" lvl="2" indent="-228600" eaLnBrk="1" hangingPunct="1">
              <a:lnSpc>
                <a:spcPct val="60000"/>
              </a:lnSpc>
              <a:buFontTx/>
              <a:buChar char="•"/>
              <a:defRPr/>
            </a:pPr>
            <a:r>
              <a:rPr lang="en-US" sz="800" dirty="0"/>
              <a:t>Same as those for combination OCs.</a:t>
            </a:r>
          </a:p>
          <a:p>
            <a:pPr marL="228600" lvl="1" indent="-228600" eaLnBrk="1" hangingPunct="1">
              <a:lnSpc>
                <a:spcPct val="60000"/>
              </a:lnSpc>
              <a:buFontTx/>
              <a:buChar char="•"/>
              <a:defRPr/>
            </a:pPr>
            <a:r>
              <a:rPr lang="en-US" sz="800" dirty="0"/>
              <a:t>Disadvantages:</a:t>
            </a:r>
          </a:p>
          <a:p>
            <a:pPr marL="685800" lvl="3" indent="-228600" eaLnBrk="1" hangingPunct="1">
              <a:lnSpc>
                <a:spcPct val="60000"/>
              </a:lnSpc>
              <a:buFontTx/>
              <a:buChar char="•"/>
              <a:defRPr/>
            </a:pPr>
            <a:r>
              <a:rPr lang="en-US" sz="800" dirty="0"/>
              <a:t>Side effects are similar to COC</a:t>
            </a:r>
            <a:r>
              <a:rPr lang="ja-JP" altLang="en-US" sz="800" dirty="0">
                <a:latin typeface="Arial"/>
              </a:rPr>
              <a:t>’</a:t>
            </a:r>
            <a:r>
              <a:rPr lang="en-US" sz="800" dirty="0"/>
              <a:t>s side effects. Because the patch contains estrogen and progestin, side effects associated with its use are probably similar to OCs, although more study is needed. A 2008 publication of a Cochrane Database </a:t>
            </a:r>
            <a:r>
              <a:rPr lang="en-US" sz="800" dirty="0" err="1"/>
              <a:t>sytematic</a:t>
            </a:r>
            <a:r>
              <a:rPr lang="en-US" sz="800" dirty="0"/>
              <a:t> review determined that compared to COC users, patch users were more likely to report breast discomfort, dysmenorrhea, nausea, and vomiting, but that patch users had better compliance than OC users. These side effects usually dissipate within the first 2 months of use.</a:t>
            </a:r>
          </a:p>
          <a:p>
            <a:pPr marL="685800" lvl="3" indent="-228600" eaLnBrk="1" hangingPunct="1">
              <a:lnSpc>
                <a:spcPct val="60000"/>
              </a:lnSpc>
              <a:buFontTx/>
              <a:buChar char="•"/>
              <a:defRPr/>
            </a:pPr>
            <a:r>
              <a:rPr lang="en-US" sz="800" dirty="0"/>
              <a:t>Increased exposure to estrogen, which may increase the risk of side effects</a:t>
            </a:r>
          </a:p>
          <a:p>
            <a:pPr marL="685800" lvl="3" indent="-228600" eaLnBrk="1" hangingPunct="1">
              <a:lnSpc>
                <a:spcPct val="60000"/>
              </a:lnSpc>
              <a:buFontTx/>
              <a:buChar char="•"/>
              <a:defRPr/>
            </a:pPr>
            <a:r>
              <a:rPr lang="en-US" sz="800" dirty="0"/>
              <a:t>Application site reactions.</a:t>
            </a:r>
          </a:p>
          <a:p>
            <a:pPr marL="685800" lvl="3" indent="-228600" eaLnBrk="1" hangingPunct="1">
              <a:lnSpc>
                <a:spcPct val="60000"/>
              </a:lnSpc>
              <a:buFontTx/>
              <a:buChar char="•"/>
              <a:defRPr/>
            </a:pPr>
            <a:r>
              <a:rPr lang="en-US" sz="800" dirty="0"/>
              <a:t>Breast tenderness. Breast tenderness is greater in the first few cycles of use and dissipates over time.</a:t>
            </a:r>
          </a:p>
          <a:p>
            <a:pPr marL="685800" lvl="3" indent="-228600" eaLnBrk="1" hangingPunct="1">
              <a:lnSpc>
                <a:spcPct val="60000"/>
              </a:lnSpc>
              <a:buFontTx/>
              <a:buChar char="•"/>
              <a:defRPr/>
            </a:pPr>
            <a:r>
              <a:rPr lang="en-US" sz="800" dirty="0"/>
              <a:t>Contraceptive failures may be increased among women weighing 90 kg (198 </a:t>
            </a:r>
            <a:r>
              <a:rPr lang="en-US" sz="800" dirty="0" err="1"/>
              <a:t>lbs</a:t>
            </a:r>
            <a:r>
              <a:rPr lang="en-US" sz="800" dirty="0"/>
              <a:t>) or more.</a:t>
            </a:r>
          </a:p>
          <a:p>
            <a:pPr marL="685800" lvl="2" indent="-228600" eaLnBrk="1" hangingPunct="1">
              <a:lnSpc>
                <a:spcPct val="60000"/>
              </a:lnSpc>
              <a:buFontTx/>
              <a:buChar char="•"/>
              <a:defRPr/>
            </a:pPr>
            <a:r>
              <a:rPr lang="en-US" sz="800" dirty="0"/>
              <a:t>Counseling: </a:t>
            </a:r>
          </a:p>
          <a:p>
            <a:pPr marL="685800" lvl="3" indent="-228600" eaLnBrk="1" hangingPunct="1">
              <a:lnSpc>
                <a:spcPct val="60000"/>
              </a:lnSpc>
              <a:buFontTx/>
              <a:buChar char="•"/>
              <a:defRPr/>
            </a:pPr>
            <a:r>
              <a:rPr lang="en-US" sz="800" dirty="0"/>
              <a:t>Educate patient on application and removal of patch</a:t>
            </a:r>
          </a:p>
          <a:p>
            <a:pPr marL="1143000" lvl="4" indent="-228600" eaLnBrk="1" hangingPunct="1">
              <a:lnSpc>
                <a:spcPct val="60000"/>
              </a:lnSpc>
              <a:buFontTx/>
              <a:buChar char="•"/>
              <a:defRPr/>
            </a:pPr>
            <a:r>
              <a:rPr lang="en-US" sz="800" dirty="0"/>
              <a:t>Avoid placing patch in areas that receive a lot of friction, such as bra straps</a:t>
            </a:r>
          </a:p>
          <a:p>
            <a:pPr marL="1143000" lvl="4" indent="-228600" eaLnBrk="1" hangingPunct="1">
              <a:lnSpc>
                <a:spcPct val="60000"/>
              </a:lnSpc>
              <a:buFontTx/>
              <a:buChar char="•"/>
              <a:defRPr/>
            </a:pPr>
            <a:r>
              <a:rPr lang="en-US" sz="800" dirty="0"/>
              <a:t>Place on buttocks, abdomen, upper torso (excluding breasts),  or upper arm</a:t>
            </a:r>
          </a:p>
          <a:p>
            <a:pPr marL="1143000" lvl="4" indent="-228600" eaLnBrk="1" hangingPunct="1">
              <a:lnSpc>
                <a:spcPct val="60000"/>
              </a:lnSpc>
              <a:buFontTx/>
              <a:buChar char="•"/>
              <a:defRPr/>
            </a:pPr>
            <a:r>
              <a:rPr lang="en-US" sz="800" dirty="0"/>
              <a:t>Apply to clean, dry skin</a:t>
            </a:r>
          </a:p>
          <a:p>
            <a:pPr marL="1143000" lvl="4" indent="-228600" eaLnBrk="1" hangingPunct="1">
              <a:lnSpc>
                <a:spcPct val="60000"/>
              </a:lnSpc>
              <a:buFontTx/>
              <a:buChar char="•"/>
              <a:defRPr/>
            </a:pPr>
            <a:r>
              <a:rPr lang="en-US" sz="800" dirty="0"/>
              <a:t>Once removed, fold patch closed to reduce release of hormones</a:t>
            </a:r>
          </a:p>
          <a:p>
            <a:pPr marL="1143000" lvl="4" indent="-228600" eaLnBrk="1" hangingPunct="1">
              <a:lnSpc>
                <a:spcPct val="60000"/>
              </a:lnSpc>
              <a:buFontTx/>
              <a:buChar char="•"/>
              <a:defRPr/>
            </a:pPr>
            <a:r>
              <a:rPr lang="en-US" sz="800" dirty="0"/>
              <a:t>Do not flush in the waste system.  Dispose of it in the garbage</a:t>
            </a:r>
          </a:p>
          <a:p>
            <a:pPr marL="685800" lvl="3" indent="-228600" eaLnBrk="1" hangingPunct="1">
              <a:lnSpc>
                <a:spcPct val="60000"/>
              </a:lnSpc>
              <a:buFontTx/>
              <a:buChar char="•"/>
              <a:defRPr/>
            </a:pPr>
            <a:endParaRPr lang="en-US" sz="800" dirty="0"/>
          </a:p>
          <a:p>
            <a:pPr eaLnBrk="1" hangingPunct="1">
              <a:lnSpc>
                <a:spcPct val="80000"/>
              </a:lnSpc>
              <a:defRPr/>
            </a:pPr>
            <a:endParaRPr lang="en-US" sz="800" dirty="0">
              <a:cs typeface="Arial" charset="0"/>
            </a:endParaRPr>
          </a:p>
          <a:p>
            <a:pPr eaLnBrk="1" hangingPunct="1">
              <a:lnSpc>
                <a:spcPct val="70000"/>
              </a:lnSpc>
              <a:defRPr/>
            </a:pPr>
            <a:r>
              <a:rPr lang="en-US" sz="800" u="sng" dirty="0">
                <a:cs typeface="Arial" charset="0"/>
              </a:rPr>
              <a:t>References</a:t>
            </a:r>
          </a:p>
          <a:p>
            <a:pPr marL="228600" lvl="1" indent="-228600" eaLnBrk="1" hangingPunct="1">
              <a:lnSpc>
                <a:spcPct val="60000"/>
              </a:lnSpc>
              <a:buFontTx/>
              <a:buChar char="•"/>
              <a:defRPr/>
            </a:pPr>
            <a:r>
              <a:rPr lang="en-US" sz="800" dirty="0"/>
              <a:t>Archer DF, </a:t>
            </a:r>
            <a:r>
              <a:rPr lang="en-US" sz="800" dirty="0" err="1"/>
              <a:t>Bigrigg</a:t>
            </a:r>
            <a:r>
              <a:rPr lang="en-US" sz="800" dirty="0"/>
              <a:t> A, Smallwood GH, et al. Assessment of compliance with a weekly contraceptive patch (Ortho </a:t>
            </a:r>
            <a:r>
              <a:rPr lang="en-US" sz="800" dirty="0" err="1"/>
              <a:t>Evra</a:t>
            </a:r>
            <a:r>
              <a:rPr lang="en-US" sz="800" dirty="0"/>
              <a:t>/</a:t>
            </a:r>
            <a:r>
              <a:rPr lang="en-US" sz="800" dirty="0" err="1"/>
              <a:t>Evra</a:t>
            </a:r>
            <a:r>
              <a:rPr lang="en-US" sz="800" dirty="0"/>
              <a:t>) among North American women. </a:t>
            </a:r>
            <a:r>
              <a:rPr lang="en-US" sz="800" dirty="0" err="1"/>
              <a:t>Fertil</a:t>
            </a:r>
            <a:r>
              <a:rPr lang="en-US" sz="800" dirty="0"/>
              <a:t> </a:t>
            </a:r>
            <a:r>
              <a:rPr lang="en-US" sz="800" dirty="0" err="1"/>
              <a:t>Steril</a:t>
            </a:r>
            <a:r>
              <a:rPr lang="en-US" sz="800" dirty="0"/>
              <a:t>. 2002;77(</a:t>
            </a:r>
            <a:r>
              <a:rPr lang="en-US" sz="800" dirty="0" err="1"/>
              <a:t>Suppl</a:t>
            </a:r>
            <a:r>
              <a:rPr lang="en-US" sz="800" dirty="0"/>
              <a:t> 2):S27-31.</a:t>
            </a:r>
          </a:p>
          <a:p>
            <a:pPr marL="228600" lvl="1" indent="-228600" eaLnBrk="1" hangingPunct="1">
              <a:lnSpc>
                <a:spcPct val="60000"/>
              </a:lnSpc>
              <a:buFontTx/>
              <a:buChar char="•"/>
              <a:defRPr/>
            </a:pPr>
            <a:r>
              <a:rPr lang="en-US" sz="800" dirty="0"/>
              <a:t>Archer DF, </a:t>
            </a:r>
            <a:r>
              <a:rPr lang="en-US" sz="800" dirty="0" err="1"/>
              <a:t>Cullins</a:t>
            </a:r>
            <a:r>
              <a:rPr lang="en-US" sz="800" dirty="0"/>
              <a:t> V, Creasy GW, Fisher AC. The impact of improved compliance with a weekly contraceptive transdermal system (Ortho </a:t>
            </a:r>
            <a:r>
              <a:rPr lang="en-US" sz="800" dirty="0" err="1"/>
              <a:t>Evra</a:t>
            </a:r>
            <a:r>
              <a:rPr lang="en-US" sz="800" dirty="0"/>
              <a:t>®) on contraceptive efficacy. Contraception. 2004;69:189-195.</a:t>
            </a:r>
          </a:p>
          <a:p>
            <a:pPr marL="228600" lvl="1" indent="-228600" eaLnBrk="1" hangingPunct="1">
              <a:lnSpc>
                <a:spcPct val="60000"/>
              </a:lnSpc>
              <a:buFontTx/>
              <a:buChar char="•"/>
              <a:defRPr/>
            </a:pPr>
            <a:r>
              <a:rPr lang="en-US" sz="800" dirty="0" err="1"/>
              <a:t>Audet</a:t>
            </a:r>
            <a:r>
              <a:rPr lang="en-US" sz="800" dirty="0"/>
              <a:t> M-C, Moreau M, </a:t>
            </a:r>
            <a:r>
              <a:rPr lang="en-US" sz="800" dirty="0" err="1"/>
              <a:t>Koltun</a:t>
            </a:r>
            <a:r>
              <a:rPr lang="en-US" sz="800" dirty="0"/>
              <a:t> WD, et al. Evaluation of contraceptive efficacy and cycle control of a transdermal contraceptive patch vs an oral contraceptive. A randomized controlled trial. JAMA 2001;285:2347-54.</a:t>
            </a:r>
          </a:p>
          <a:p>
            <a:pPr marL="228600" lvl="1" indent="-228600" eaLnBrk="1" hangingPunct="1">
              <a:lnSpc>
                <a:spcPct val="60000"/>
              </a:lnSpc>
              <a:buFontTx/>
              <a:buChar char="•"/>
              <a:defRPr/>
            </a:pPr>
            <a:r>
              <a:rPr lang="en-US" sz="800" dirty="0"/>
              <a:t>Ortho </a:t>
            </a:r>
            <a:r>
              <a:rPr lang="en-US" sz="800" dirty="0" err="1"/>
              <a:t>Evra</a:t>
            </a:r>
            <a:r>
              <a:rPr lang="en-US" sz="800" dirty="0"/>
              <a:t>™ Prescribing Information, </a:t>
            </a:r>
            <a:r>
              <a:rPr lang="en-US" sz="800" dirty="0">
                <a:sym typeface="Symbol" charset="0"/>
              </a:rPr>
              <a:t>Ortho-McNeil Pharmaceutical, Raritan, NJ; November 2001.</a:t>
            </a:r>
          </a:p>
          <a:p>
            <a:pPr marL="228600" lvl="1" indent="-228600" eaLnBrk="1" hangingPunct="1">
              <a:lnSpc>
                <a:spcPct val="60000"/>
              </a:lnSpc>
              <a:buFontTx/>
              <a:buChar char="•"/>
              <a:defRPr/>
            </a:pPr>
            <a:r>
              <a:rPr lang="en-US" sz="800" dirty="0" err="1"/>
              <a:t>Sibai</a:t>
            </a:r>
            <a:r>
              <a:rPr lang="en-US" sz="800" dirty="0"/>
              <a:t> BM, </a:t>
            </a:r>
            <a:r>
              <a:rPr lang="en-US" sz="800" dirty="0" err="1"/>
              <a:t>Odlind</a:t>
            </a:r>
            <a:r>
              <a:rPr lang="en-US" sz="800" dirty="0"/>
              <a:t> V, Meador ML, </a:t>
            </a:r>
            <a:r>
              <a:rPr lang="en-US" sz="800" dirty="0" err="1"/>
              <a:t>Shangold</a:t>
            </a:r>
            <a:r>
              <a:rPr lang="en-US" sz="800" dirty="0"/>
              <a:t> GA, Fisher AC, Creasy GW. A comparative and pooled analysis of the safety and tolerability of the contraceptive patch (Ortho </a:t>
            </a:r>
            <a:r>
              <a:rPr lang="en-US" sz="800" dirty="0" err="1"/>
              <a:t>Evra</a:t>
            </a:r>
            <a:r>
              <a:rPr lang="en-US" sz="800" dirty="0"/>
              <a:t>™/ </a:t>
            </a:r>
            <a:r>
              <a:rPr lang="en-US" sz="800" dirty="0" err="1"/>
              <a:t>Evra</a:t>
            </a:r>
            <a:r>
              <a:rPr lang="en-US" sz="800" dirty="0"/>
              <a:t>™). </a:t>
            </a:r>
            <a:r>
              <a:rPr lang="en-US" sz="800" dirty="0" err="1"/>
              <a:t>Fertil</a:t>
            </a:r>
            <a:r>
              <a:rPr lang="en-US" sz="800" dirty="0"/>
              <a:t> </a:t>
            </a:r>
            <a:r>
              <a:rPr lang="en-US" sz="800" dirty="0" err="1"/>
              <a:t>Steril</a:t>
            </a:r>
            <a:r>
              <a:rPr lang="en-US" sz="800" dirty="0"/>
              <a:t>. 2002;77(2 </a:t>
            </a:r>
            <a:r>
              <a:rPr lang="en-US" sz="800" dirty="0" err="1"/>
              <a:t>Suppl</a:t>
            </a:r>
            <a:r>
              <a:rPr lang="en-US" sz="800" dirty="0"/>
              <a:t> 2):S19-26.</a:t>
            </a:r>
          </a:p>
          <a:p>
            <a:pPr marL="228600" lvl="1" indent="-228600" eaLnBrk="1" hangingPunct="1">
              <a:lnSpc>
                <a:spcPct val="60000"/>
              </a:lnSpc>
              <a:buFontTx/>
              <a:buChar char="•"/>
              <a:defRPr/>
            </a:pPr>
            <a:r>
              <a:rPr lang="en-US" sz="800" dirty="0"/>
              <a:t>ACOG Committee on Practice Bulletins. No. 73. Use of Hormonal Contraception in Women with Coexisting Medical conditions. </a:t>
            </a:r>
            <a:r>
              <a:rPr lang="en-US" sz="800" dirty="0" err="1"/>
              <a:t>Obstet</a:t>
            </a:r>
            <a:r>
              <a:rPr lang="en-US" sz="800" dirty="0"/>
              <a:t> </a:t>
            </a:r>
            <a:r>
              <a:rPr lang="en-US" sz="800" dirty="0" err="1"/>
              <a:t>Gynecol</a:t>
            </a:r>
            <a:r>
              <a:rPr lang="en-US" sz="800" dirty="0"/>
              <a:t> 2006;107:1453-72..</a:t>
            </a:r>
          </a:p>
          <a:p>
            <a:pPr marL="228600" lvl="1" indent="-228600" eaLnBrk="1" hangingPunct="1">
              <a:lnSpc>
                <a:spcPct val="60000"/>
              </a:lnSpc>
              <a:buFontTx/>
              <a:buChar char="•"/>
              <a:defRPr/>
            </a:pPr>
            <a:r>
              <a:rPr lang="en-US" sz="800" dirty="0"/>
              <a:t>Lopez LM, Grimes DA, Gallo MF, Schulz KF. Skin patch and vaginal ring versus combined oral contraceptives for contraception. Cochrane Database </a:t>
            </a:r>
            <a:r>
              <a:rPr lang="en-US" sz="800" dirty="0" err="1"/>
              <a:t>Syst</a:t>
            </a:r>
            <a:r>
              <a:rPr lang="en-US" sz="800" dirty="0"/>
              <a:t> Rev 2008;(1).</a:t>
            </a:r>
          </a:p>
          <a:p>
            <a:pPr marL="228600" lvl="1" indent="-228600" eaLnBrk="1" hangingPunct="1">
              <a:lnSpc>
                <a:spcPct val="60000"/>
              </a:lnSpc>
              <a:buFontTx/>
              <a:buChar char="•"/>
              <a:defRPr/>
            </a:pPr>
            <a:r>
              <a:rPr lang="en-US" sz="800" dirty="0"/>
              <a:t>WHO Medical Eligibility Criteria for Contraceptive Use, 3rd edition 2004.</a:t>
            </a:r>
            <a:endParaRPr lang="en-US" sz="800" dirty="0">
              <a:sym typeface="Symbol" charset="0"/>
            </a:endParaRPr>
          </a:p>
          <a:p>
            <a:pPr marL="228600" lvl="1" indent="-228600" eaLnBrk="1" hangingPunct="1">
              <a:lnSpc>
                <a:spcPct val="60000"/>
              </a:lnSpc>
              <a:buFontTx/>
              <a:buChar char="•"/>
              <a:defRPr/>
            </a:pPr>
            <a:r>
              <a:rPr lang="en-US" sz="800" dirty="0">
                <a:sym typeface="Symbol" charset="0"/>
              </a:rPr>
              <a:t>Abrams LS, </a:t>
            </a:r>
            <a:r>
              <a:rPr lang="en-US" sz="800" dirty="0" err="1">
                <a:sym typeface="Symbol" charset="0"/>
              </a:rPr>
              <a:t>Skee</a:t>
            </a:r>
            <a:r>
              <a:rPr lang="en-US" sz="800" dirty="0">
                <a:sym typeface="Symbol" charset="0"/>
              </a:rPr>
              <a:t> D, Natarajan J, Wong FA. Pharmacokinetic overview of Ortho </a:t>
            </a:r>
            <a:r>
              <a:rPr lang="en-US" sz="800" dirty="0" err="1">
                <a:sym typeface="Symbol" charset="0"/>
              </a:rPr>
              <a:t>Evra</a:t>
            </a:r>
            <a:r>
              <a:rPr lang="en-US" sz="800" dirty="0">
                <a:sym typeface="Symbol" charset="0"/>
              </a:rPr>
              <a:t>™/</a:t>
            </a:r>
            <a:r>
              <a:rPr lang="en-US" sz="800" dirty="0" err="1">
                <a:sym typeface="Symbol" charset="0"/>
              </a:rPr>
              <a:t>Evra</a:t>
            </a:r>
            <a:r>
              <a:rPr lang="en-US" sz="800" dirty="0">
                <a:sym typeface="Symbol" charset="0"/>
              </a:rPr>
              <a:t>™. </a:t>
            </a:r>
            <a:r>
              <a:rPr lang="en-US" sz="800" dirty="0" err="1"/>
              <a:t>Fertil</a:t>
            </a:r>
            <a:r>
              <a:rPr lang="en-US" sz="800" dirty="0"/>
              <a:t> </a:t>
            </a:r>
            <a:r>
              <a:rPr lang="en-US" sz="800" dirty="0" err="1"/>
              <a:t>Steril</a:t>
            </a:r>
            <a:r>
              <a:rPr lang="en-US" sz="800" dirty="0"/>
              <a:t>. 2002;77( </a:t>
            </a:r>
            <a:r>
              <a:rPr lang="en-US" sz="800" dirty="0" err="1"/>
              <a:t>Suppl</a:t>
            </a:r>
            <a:r>
              <a:rPr lang="en-US" sz="800" dirty="0"/>
              <a:t> 2):S3-12.</a:t>
            </a:r>
          </a:p>
          <a:p>
            <a:pPr marL="228600" lvl="1" indent="-228600" eaLnBrk="1" hangingPunct="1">
              <a:lnSpc>
                <a:spcPct val="60000"/>
              </a:lnSpc>
              <a:buFontTx/>
              <a:buChar char="•"/>
              <a:defRPr/>
            </a:pPr>
            <a:r>
              <a:rPr lang="en-US" sz="800" dirty="0">
                <a:sym typeface="Symbol" charset="0"/>
              </a:rPr>
              <a:t>Ortho </a:t>
            </a:r>
            <a:r>
              <a:rPr lang="en-US" sz="800" dirty="0" err="1">
                <a:sym typeface="Symbol" charset="0"/>
              </a:rPr>
              <a:t>Evra</a:t>
            </a:r>
            <a:r>
              <a:rPr lang="en-US" sz="800" dirty="0">
                <a:sym typeface="Symbol" charset="0"/>
              </a:rPr>
              <a:t> Prescribing Information. Ortho-McNeil Pharmaceutical, Raritan, NJ; November 2001.</a:t>
            </a:r>
          </a:p>
          <a:p>
            <a:pPr marL="228600" lvl="1" indent="-228600" eaLnBrk="1" hangingPunct="1">
              <a:lnSpc>
                <a:spcPct val="60000"/>
              </a:lnSpc>
              <a:buFontTx/>
              <a:buChar char="•"/>
              <a:defRPr/>
            </a:pPr>
            <a:r>
              <a:rPr lang="en-US" sz="800" dirty="0" err="1"/>
              <a:t>Trussel</a:t>
            </a:r>
            <a:r>
              <a:rPr lang="en-US" sz="800" dirty="0"/>
              <a:t> J. Contraceptive efficacy. In Hatcher RA, </a:t>
            </a:r>
            <a:r>
              <a:rPr lang="en-US" sz="800" dirty="0" err="1"/>
              <a:t>Trussel</a:t>
            </a:r>
            <a:r>
              <a:rPr lang="en-US" sz="800" dirty="0"/>
              <a:t> J, Nelson AL, Cates W, Stewart FH, </a:t>
            </a:r>
            <a:r>
              <a:rPr lang="en-US" sz="800" dirty="0" err="1"/>
              <a:t>Kowal</a:t>
            </a:r>
            <a:r>
              <a:rPr lang="en-US" sz="800" dirty="0"/>
              <a:t> D. Contraceptive Technology: Nineteen Revised Edition. New York, NY: Ardent Media, 2007.</a:t>
            </a:r>
          </a:p>
          <a:p>
            <a:pPr marL="228600" lvl="1" indent="-228600" eaLnBrk="1" hangingPunct="1">
              <a:lnSpc>
                <a:spcPct val="60000"/>
              </a:lnSpc>
              <a:buFontTx/>
              <a:buChar char="•"/>
              <a:defRPr/>
            </a:pPr>
            <a:endParaRPr lang="en-US" sz="800" dirty="0"/>
          </a:p>
          <a:p>
            <a:pPr marL="228600" lvl="1" indent="-228600" eaLnBrk="1" hangingPunct="1">
              <a:lnSpc>
                <a:spcPct val="60000"/>
              </a:lnSpc>
              <a:buFontTx/>
              <a:buChar char="•"/>
              <a:defRPr/>
            </a:pPr>
            <a:endParaRPr lang="en-US" sz="800" dirty="0"/>
          </a:p>
          <a:p>
            <a:pPr marL="228600" lvl="1" indent="-228600" eaLnBrk="1" hangingPunct="1">
              <a:lnSpc>
                <a:spcPct val="60000"/>
              </a:lnSpc>
              <a:buFontTx/>
              <a:buChar char="•"/>
              <a:defRPr/>
            </a:pPr>
            <a:endParaRPr lang="en-US" sz="800" dirty="0"/>
          </a:p>
          <a:p>
            <a:pPr marL="228600" lvl="1" indent="-228600" eaLnBrk="1" hangingPunct="1">
              <a:lnSpc>
                <a:spcPct val="60000"/>
              </a:lnSpc>
              <a:buFontTx/>
              <a:buChar char="•"/>
              <a:defRPr/>
            </a:pPr>
            <a:endParaRPr lang="en-US" sz="800" dirty="0"/>
          </a:p>
          <a:p>
            <a:pPr eaLnBrk="1" hangingPunct="1">
              <a:lnSpc>
                <a:spcPct val="80000"/>
              </a:lnSpc>
              <a:defRPr/>
            </a:pPr>
            <a:r>
              <a:rPr lang="en-US" sz="800" dirty="0">
                <a:cs typeface="Arial" charset="0"/>
              </a:rPr>
              <a:t>---</a:t>
            </a:r>
          </a:p>
          <a:p>
            <a:pPr eaLnBrk="1" hangingPunct="1">
              <a:lnSpc>
                <a:spcPct val="80000"/>
              </a:lnSpc>
              <a:defRPr/>
            </a:pPr>
            <a:r>
              <a:rPr lang="en-US" sz="800" dirty="0">
                <a:cs typeface="Arial" charset="0"/>
              </a:rPr>
              <a:t>Original content for this slide submitted by Association of Reproductive Health Professionals in June 2008. Original funding received from the Association of Reproductive Health Professionals general operating funds.  This slide is available at www.arhp.org/core  </a:t>
            </a:r>
          </a:p>
          <a:p>
            <a:pPr marL="228600" lvl="1" indent="-228600" eaLnBrk="1" hangingPunct="1">
              <a:lnSpc>
                <a:spcPct val="60000"/>
              </a:lnSpc>
              <a:defRPr/>
            </a:pPr>
            <a:endParaRPr lang="en-US" sz="800" dirty="0"/>
          </a:p>
        </p:txBody>
      </p:sp>
    </p:spTree>
    <p:extLst>
      <p:ext uri="{BB962C8B-B14F-4D97-AF65-F5344CB8AC3E}">
        <p14:creationId xmlns:p14="http://schemas.microsoft.com/office/powerpoint/2010/main" val="24254479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CE2833-B8AB-454C-83A7-D9A0E922255A}" type="slidenum">
              <a:rPr lang="en-US" altLang="en-US">
                <a:latin typeface="Adobe Garamond Pro" panose="02020502060506020403" pitchFamily="18" charset="0"/>
              </a:rPr>
              <a:pPr eaLnBrk="1" hangingPunct="1"/>
              <a:t>48</a:t>
            </a:fld>
            <a:endParaRPr lang="en-US" altLang="en-US" dirty="0">
              <a:latin typeface="Adobe Garamond Pro" panose="02020502060506020403" pitchFamily="18" charset="0"/>
            </a:endParaRPr>
          </a:p>
        </p:txBody>
      </p:sp>
      <p:sp>
        <p:nvSpPr>
          <p:cNvPr id="218115" name="Slide Image Placeholder 1"/>
          <p:cNvSpPr>
            <a:spLocks noGrp="1" noRot="1" noChangeAspect="1" noTextEdit="1"/>
          </p:cNvSpPr>
          <p:nvPr>
            <p:ph type="sldImg"/>
          </p:nvPr>
        </p:nvSpPr>
        <p:spPr>
          <a:solidFill>
            <a:srgbClr val="FFFFFF"/>
          </a:solidFill>
          <a:ln/>
        </p:spPr>
      </p:sp>
      <p:sp>
        <p:nvSpPr>
          <p:cNvPr id="218116" name="Notes Placeholder 2"/>
          <p:cNvSpPr>
            <a:spLocks noGrp="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Lst>
        </p:spPr>
        <p:txBody>
          <a:bodyPr/>
          <a:lstStyle/>
          <a:p>
            <a:r>
              <a:rPr lang="en-US" altLang="en-US" dirty="0" smtClean="0"/>
              <a:t>Extended cycling is also a safe and effective option with the patch.</a:t>
            </a:r>
          </a:p>
          <a:p>
            <a:endParaRPr lang="en-US" altLang="en-US" dirty="0" smtClean="0"/>
          </a:p>
          <a:p>
            <a:r>
              <a:rPr lang="en-US" altLang="en-US" dirty="0" smtClean="0"/>
              <a:t>Sources:</a:t>
            </a:r>
          </a:p>
          <a:p>
            <a:r>
              <a:rPr lang="en-US" altLang="en-US" dirty="0" smtClean="0"/>
              <a:t>Edelman A, Gallo MF, Jensen JT, Nichols MD, Grimes DA. Continuous or extended cycle vs. cyclic use of combined</a:t>
            </a:r>
            <a:r>
              <a:rPr lang="en-US" altLang="en-US" baseline="0" dirty="0" smtClean="0"/>
              <a:t> </a:t>
            </a:r>
            <a:r>
              <a:rPr lang="en-US" altLang="en-US" dirty="0" smtClean="0"/>
              <a:t>hormonal contraceptives for contraception. </a:t>
            </a:r>
            <a:r>
              <a:rPr lang="en-US" altLang="en-US" i="1" dirty="0" smtClean="0"/>
              <a:t>Cochrane Database of Systematic Reviews 2005, Issue 3. Art. No.: CD004695. DOI:</a:t>
            </a:r>
            <a:r>
              <a:rPr lang="en-US" altLang="en-US" i="1" baseline="0" dirty="0" smtClean="0"/>
              <a:t> </a:t>
            </a:r>
            <a:r>
              <a:rPr lang="en-US" altLang="en-US" dirty="0" smtClean="0"/>
              <a:t>10.1002/14651858.CD004695.pub2.</a:t>
            </a:r>
          </a:p>
          <a:p>
            <a:endParaRPr lang="en-US" altLang="en-US" dirty="0" smtClean="0"/>
          </a:p>
          <a:p>
            <a:r>
              <a:rPr lang="en-US" altLang="en-US" dirty="0" smtClean="0"/>
              <a:t>Nanda K. Contraceptive Patch and Vaginal Contraceptive Ring. In: Hatcher RA, </a:t>
            </a:r>
            <a:r>
              <a:rPr lang="en-US" altLang="en-US" dirty="0" err="1" smtClean="0"/>
              <a:t>Trussell</a:t>
            </a:r>
            <a:r>
              <a:rPr lang="en-US" altLang="en-US" dirty="0" smtClean="0"/>
              <a:t> J, Nelson A, Cates W, Stewart F, </a:t>
            </a:r>
            <a:r>
              <a:rPr lang="en-US" altLang="en-US" dirty="0" err="1" smtClean="0"/>
              <a:t>Kowal</a:t>
            </a:r>
            <a:r>
              <a:rPr lang="en-US" altLang="en-US" dirty="0" smtClean="0"/>
              <a:t> D. (editors) </a:t>
            </a:r>
            <a:r>
              <a:rPr lang="en-US" altLang="en-US" i="1" dirty="0" smtClean="0"/>
              <a:t>Contraceptive Technology</a:t>
            </a:r>
            <a:r>
              <a:rPr lang="en-US" altLang="en-US" dirty="0" smtClean="0"/>
              <a:t>, 19th revised edition. New York: Ardent Media, 2007</a:t>
            </a:r>
          </a:p>
        </p:txBody>
      </p:sp>
      <p:sp>
        <p:nvSpPr>
          <p:cNvPr id="21811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F6334D8-4D1A-4BE6-AFA4-9101701089F8}" type="slidenum">
              <a:rPr lang="en-US" altLang="en-US" sz="1200">
                <a:latin typeface="Adobe Garamond Pro" panose="02020502060506020403" pitchFamily="18" charset="0"/>
              </a:rPr>
              <a:pPr algn="r" eaLnBrk="1" hangingPunct="1"/>
              <a:t>48</a:t>
            </a:fld>
            <a:endParaRPr lang="en-US" altLang="en-US" sz="1200" dirty="0">
              <a:latin typeface="Adobe Garamond Pro" panose="02020502060506020403" pitchFamily="18" charset="0"/>
            </a:endParaRPr>
          </a:p>
        </p:txBody>
      </p:sp>
    </p:spTree>
    <p:extLst>
      <p:ext uri="{BB962C8B-B14F-4D97-AF65-F5344CB8AC3E}">
        <p14:creationId xmlns:p14="http://schemas.microsoft.com/office/powerpoint/2010/main" val="440443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Nanda K. Contraceptive Patch and Vaginal Contraceptive Ring. In: Hatcher RA, </a:t>
            </a:r>
            <a:r>
              <a:rPr lang="en-US" altLang="en-US" dirty="0" err="1" smtClean="0"/>
              <a:t>Trussell</a:t>
            </a:r>
            <a:r>
              <a:rPr lang="en-US" altLang="en-US" dirty="0" smtClean="0"/>
              <a:t> J, Nelson A, Cates W, Stewart F, </a:t>
            </a:r>
            <a:r>
              <a:rPr lang="en-US" altLang="en-US" dirty="0" err="1" smtClean="0"/>
              <a:t>Kowal</a:t>
            </a:r>
            <a:r>
              <a:rPr lang="en-US" altLang="en-US" dirty="0" smtClean="0"/>
              <a:t> D. (editors) </a:t>
            </a:r>
            <a:r>
              <a:rPr lang="en-US" altLang="en-US" i="1" dirty="0" smtClean="0"/>
              <a:t>Contraceptive Technology</a:t>
            </a:r>
            <a:r>
              <a:rPr lang="en-US" altLang="en-US" dirty="0" smtClean="0"/>
              <a:t>, 19th revised edition. New York: Ardent Media, 2007</a:t>
            </a:r>
          </a:p>
        </p:txBody>
      </p:sp>
      <p:sp>
        <p:nvSpPr>
          <p:cNvPr id="2191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E505A4-BAFB-47DE-8A81-98A2D9C93CEC}" type="slidenum">
              <a:rPr lang="en-US" altLang="en-US">
                <a:solidFill>
                  <a:srgbClr val="000000"/>
                </a:solidFill>
                <a:latin typeface="Adobe Garamond Pro" panose="02020502060506020403" pitchFamily="18" charset="0"/>
              </a:rPr>
              <a:pPr eaLnBrk="1" hangingPunct="1"/>
              <a:t>49</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26907833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4D739BC0-1C5A-48E7-9B68-61B49E7082DC}" type="slidenum">
              <a:rPr lang="en-US" altLang="en-US" sz="1200" smtClean="0">
                <a:solidFill>
                  <a:schemeClr val="tx1"/>
                </a:solidFill>
              </a:rPr>
              <a:pPr/>
              <a:t>50</a:t>
            </a:fld>
            <a:endParaRPr lang="en-US" altLang="en-US" sz="1200" smtClean="0">
              <a:solidFill>
                <a:schemeClr val="tx1"/>
              </a:solidFill>
            </a:endParaRPr>
          </a:p>
        </p:txBody>
      </p:sp>
      <p:sp>
        <p:nvSpPr>
          <p:cNvPr id="100355"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a:t>[Insert Lecture Name Here]</a:t>
            </a:r>
          </a:p>
        </p:txBody>
      </p:sp>
      <p:sp>
        <p:nvSpPr>
          <p:cNvPr id="10035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r>
              <a:rPr lang="en-US" altLang="en-US"/>
              <a:t>Slide </a:t>
            </a:r>
            <a:fld id="{7601D82C-C63D-4FF3-B1DD-1128244A63BD}" type="slidenum">
              <a:rPr lang="en-US" altLang="en-US"/>
              <a:pPr algn="r" eaLnBrk="1" hangingPunct="1">
                <a:spcBef>
                  <a:spcPct val="0"/>
                </a:spcBef>
              </a:pPr>
              <a:t>50</a:t>
            </a:fld>
            <a:endParaRPr lang="en-US" altLang="en-US"/>
          </a:p>
        </p:txBody>
      </p:sp>
      <p:sp>
        <p:nvSpPr>
          <p:cNvPr id="100357" name="Rectangle 2"/>
          <p:cNvSpPr>
            <a:spLocks noGrp="1" noRot="1" noChangeAspect="1" noChangeArrowheads="1" noTextEdit="1"/>
          </p:cNvSpPr>
          <p:nvPr>
            <p:ph type="sldImg"/>
          </p:nvPr>
        </p:nvSpPr>
        <p:spPr>
          <a:xfrm>
            <a:off x="1143000" y="684213"/>
            <a:ext cx="4573588" cy="3430587"/>
          </a:xfrm>
          <a:noFill/>
          <a:ln/>
        </p:spPr>
      </p:sp>
      <p:sp>
        <p:nvSpPr>
          <p:cNvPr id="55301" name="Rectangle 3"/>
          <p:cNvSpPr>
            <a:spLocks noGrp="1" noChangeArrowheads="1"/>
          </p:cNvSpPr>
          <p:nvPr>
            <p:ph type="body" idx="1"/>
          </p:nvPr>
        </p:nvSpPr>
        <p:spPr>
          <a:xfrm>
            <a:off x="0" y="0"/>
            <a:ext cx="0" cy="0"/>
          </a:xfrm>
        </p:spPr>
        <p:txBody>
          <a:bodyPr>
            <a:normAutofit fontScale="25000" lnSpcReduction="20000"/>
          </a:bodyPr>
          <a:lstStyle/>
          <a:p>
            <a:pPr marL="0" marR="0" lvl="1" indent="0" algn="l" defTabSz="914400" rtl="0" eaLnBrk="1" fontAlgn="base" latinLnBrk="0" hangingPunct="1">
              <a:lnSpc>
                <a:spcPct val="60000"/>
              </a:lnSpc>
              <a:spcBef>
                <a:spcPct val="30000"/>
              </a:spcBef>
              <a:spcAft>
                <a:spcPct val="0"/>
              </a:spcAft>
              <a:buClrTx/>
              <a:buSzTx/>
              <a:buFontTx/>
              <a:buNone/>
              <a:tabLst/>
              <a:defRPr/>
            </a:pPr>
            <a:r>
              <a:rPr lang="en-US" sz="800" dirty="0" smtClean="0"/>
              <a:t>Source:  </a:t>
            </a:r>
            <a:r>
              <a:rPr lang="en-US" altLang="en-US" sz="800" dirty="0" err="1" smtClean="0">
                <a:solidFill>
                  <a:schemeClr val="tx1"/>
                </a:solidFill>
              </a:rPr>
              <a:t>NuvaRing</a:t>
            </a:r>
            <a:r>
              <a:rPr lang="en-US" altLang="en-US" sz="800" dirty="0" smtClean="0">
                <a:solidFill>
                  <a:schemeClr val="tx1"/>
                </a:solidFill>
              </a:rPr>
              <a:t> Prescribing Information. </a:t>
            </a:r>
            <a:r>
              <a:rPr lang="en-US" altLang="en-US" sz="800" dirty="0" err="1" smtClean="0">
                <a:solidFill>
                  <a:schemeClr val="tx1"/>
                </a:solidFill>
              </a:rPr>
              <a:t>Organon</a:t>
            </a:r>
            <a:r>
              <a:rPr lang="en-US" altLang="en-US" sz="800" dirty="0" smtClean="0">
                <a:solidFill>
                  <a:schemeClr val="tx1"/>
                </a:solidFill>
              </a:rPr>
              <a:t>. 2001: </a:t>
            </a:r>
            <a:r>
              <a:rPr lang="en-US" altLang="en-US" sz="800" dirty="0" err="1" smtClean="0">
                <a:solidFill>
                  <a:schemeClr val="tx1"/>
                </a:solidFill>
              </a:rPr>
              <a:t>Timmer</a:t>
            </a:r>
            <a:r>
              <a:rPr lang="en-US" altLang="en-US" sz="800" dirty="0" smtClean="0">
                <a:solidFill>
                  <a:schemeClr val="tx1"/>
                </a:solidFill>
              </a:rPr>
              <a:t> CJ. </a:t>
            </a:r>
            <a:r>
              <a:rPr lang="en-US" altLang="en-US" sz="800" dirty="0" err="1" smtClean="0">
                <a:solidFill>
                  <a:schemeClr val="tx1"/>
                </a:solidFill>
              </a:rPr>
              <a:t>Clin</a:t>
            </a:r>
            <a:r>
              <a:rPr lang="en-US" altLang="en-US" sz="800" dirty="0" smtClean="0">
                <a:solidFill>
                  <a:schemeClr val="tx1"/>
                </a:solidFill>
              </a:rPr>
              <a:t> </a:t>
            </a:r>
            <a:r>
              <a:rPr lang="en-US" altLang="en-US" sz="800" dirty="0" err="1" smtClean="0">
                <a:solidFill>
                  <a:schemeClr val="tx1"/>
                </a:solidFill>
              </a:rPr>
              <a:t>Pharmacokinet</a:t>
            </a:r>
            <a:r>
              <a:rPr lang="en-US" altLang="en-US" sz="800" dirty="0" smtClean="0">
                <a:solidFill>
                  <a:schemeClr val="tx1"/>
                </a:solidFill>
              </a:rPr>
              <a:t>. 2000. Herndon EJ. Am </a:t>
            </a:r>
            <a:r>
              <a:rPr lang="en-US" altLang="en-US" sz="800" dirty="0" err="1" smtClean="0">
                <a:solidFill>
                  <a:schemeClr val="tx1"/>
                </a:solidFill>
              </a:rPr>
              <a:t>Fam</a:t>
            </a:r>
            <a:r>
              <a:rPr lang="en-US" altLang="en-US" sz="800" dirty="0" smtClean="0">
                <a:solidFill>
                  <a:schemeClr val="tx1"/>
                </a:solidFill>
              </a:rPr>
              <a:t> Physician. 2004: </a:t>
            </a:r>
            <a:r>
              <a:rPr lang="en-US" altLang="en-US" sz="800" dirty="0" err="1" smtClean="0">
                <a:solidFill>
                  <a:schemeClr val="tx1"/>
                </a:solidFill>
              </a:rPr>
              <a:t>Dieben</a:t>
            </a:r>
            <a:r>
              <a:rPr lang="en-US" altLang="en-US" sz="800" dirty="0" smtClean="0">
                <a:solidFill>
                  <a:schemeClr val="tx1"/>
                </a:solidFill>
              </a:rPr>
              <a:t> TO. </a:t>
            </a:r>
            <a:r>
              <a:rPr lang="en-US" altLang="en-US" sz="800" dirty="0" err="1" smtClean="0">
                <a:solidFill>
                  <a:schemeClr val="tx1"/>
                </a:solidFill>
              </a:rPr>
              <a:t>Obstet</a:t>
            </a:r>
            <a:r>
              <a:rPr lang="en-US" altLang="en-US" sz="800" dirty="0" smtClean="0">
                <a:solidFill>
                  <a:schemeClr val="tx1"/>
                </a:solidFill>
              </a:rPr>
              <a:t> Gynecol. 2002: Linn ES. </a:t>
            </a:r>
            <a:r>
              <a:rPr lang="en-US" altLang="en-US" sz="800" dirty="0" err="1" smtClean="0">
                <a:solidFill>
                  <a:schemeClr val="tx1"/>
                </a:solidFill>
              </a:rPr>
              <a:t>Int</a:t>
            </a:r>
            <a:r>
              <a:rPr lang="en-US" altLang="en-US" sz="800" dirty="0" smtClean="0">
                <a:solidFill>
                  <a:schemeClr val="tx1"/>
                </a:solidFill>
              </a:rPr>
              <a:t> J </a:t>
            </a:r>
            <a:r>
              <a:rPr lang="en-US" altLang="en-US" sz="800" dirty="0" err="1" smtClean="0">
                <a:solidFill>
                  <a:schemeClr val="tx1"/>
                </a:solidFill>
              </a:rPr>
              <a:t>Fertil</a:t>
            </a:r>
            <a:r>
              <a:rPr lang="en-US" altLang="en-US" sz="800" dirty="0" smtClean="0">
                <a:solidFill>
                  <a:schemeClr val="tx1"/>
                </a:solidFill>
              </a:rPr>
              <a:t>. 2003. et al.</a:t>
            </a:r>
            <a:endParaRPr lang="en-US" sz="800" dirty="0" smtClean="0"/>
          </a:p>
          <a:p>
            <a:pPr marL="228600" lvl="1" indent="-228600" eaLnBrk="1" hangingPunct="1">
              <a:lnSpc>
                <a:spcPct val="60000"/>
              </a:lnSpc>
              <a:buFontTx/>
              <a:buChar char="•"/>
              <a:defRPr/>
            </a:pPr>
            <a:endParaRPr lang="en-US" sz="800" dirty="0" smtClean="0"/>
          </a:p>
          <a:p>
            <a:pPr marL="228600" lvl="1" indent="-228600" eaLnBrk="1" hangingPunct="1">
              <a:lnSpc>
                <a:spcPct val="60000"/>
              </a:lnSpc>
              <a:buFontTx/>
              <a:buChar char="•"/>
              <a:defRPr/>
            </a:pPr>
            <a:r>
              <a:rPr lang="en-US" sz="800" dirty="0" smtClean="0"/>
              <a:t>The </a:t>
            </a:r>
            <a:r>
              <a:rPr lang="en-US" sz="800" dirty="0"/>
              <a:t>vaginal contraceptive ring (</a:t>
            </a:r>
            <a:r>
              <a:rPr lang="en-US" sz="800" dirty="0" err="1"/>
              <a:t>NuvaRing</a:t>
            </a:r>
            <a:r>
              <a:rPr lang="en-US" sz="800" dirty="0"/>
              <a:t>) was approved by the FDA in 2001; became available in US in 2002.</a:t>
            </a:r>
          </a:p>
          <a:p>
            <a:pPr marL="228600" lvl="1" indent="-228600" eaLnBrk="1" hangingPunct="1">
              <a:lnSpc>
                <a:spcPct val="60000"/>
              </a:lnSpc>
              <a:buFontTx/>
              <a:buChar char="•"/>
              <a:defRPr/>
            </a:pPr>
            <a:r>
              <a:rPr lang="en-US" sz="800" dirty="0"/>
              <a:t>Ring is flexible, transparent, and colorless to nearly colorless. </a:t>
            </a:r>
          </a:p>
          <a:p>
            <a:pPr marL="228600" lvl="1" indent="-228600" eaLnBrk="1" hangingPunct="1">
              <a:lnSpc>
                <a:spcPct val="60000"/>
              </a:lnSpc>
              <a:buFontTx/>
              <a:buChar char="•"/>
              <a:defRPr/>
            </a:pPr>
            <a:r>
              <a:rPr lang="en-US" sz="800" dirty="0"/>
              <a:t>Ring comes in one size that fits most women; no fitting is required. One ring is inserted into the vagina per cycle and is to remain in place continuously for 3 weeks, followed by a ring-free week.</a:t>
            </a:r>
          </a:p>
          <a:p>
            <a:pPr marL="228600" lvl="1" indent="-228600" eaLnBrk="1" hangingPunct="1">
              <a:lnSpc>
                <a:spcPct val="60000"/>
              </a:lnSpc>
              <a:buFontTx/>
              <a:buChar char="•"/>
              <a:defRPr/>
            </a:pPr>
            <a:r>
              <a:rPr lang="en-US" sz="800" dirty="0"/>
              <a:t>When inserted, the ring delivers ~ 120 </a:t>
            </a:r>
            <a:r>
              <a:rPr lang="en-US" sz="800" dirty="0">
                <a:sym typeface="Symbol" charset="0"/>
              </a:rPr>
              <a:t></a:t>
            </a:r>
            <a:r>
              <a:rPr lang="en-US" sz="800" dirty="0"/>
              <a:t>g of </a:t>
            </a:r>
            <a:r>
              <a:rPr lang="en-US" sz="800" dirty="0" err="1"/>
              <a:t>etonorgestrel</a:t>
            </a:r>
            <a:r>
              <a:rPr lang="en-US" sz="800" dirty="0"/>
              <a:t> and 15 </a:t>
            </a:r>
            <a:r>
              <a:rPr lang="en-US" sz="800" dirty="0">
                <a:sym typeface="Symbol" charset="0"/>
              </a:rPr>
              <a:t></a:t>
            </a:r>
            <a:r>
              <a:rPr lang="en-US" sz="800" dirty="0"/>
              <a:t>g of </a:t>
            </a:r>
            <a:r>
              <a:rPr lang="en-US" sz="800" dirty="0" err="1"/>
              <a:t>ethinyl</a:t>
            </a:r>
            <a:r>
              <a:rPr lang="en-US" sz="800" dirty="0"/>
              <a:t> estradiol/day to the systemic circulation over a 3-week period. After insertion, maximum serum concentrations of </a:t>
            </a:r>
            <a:r>
              <a:rPr lang="en-US" sz="800" dirty="0" err="1"/>
              <a:t>etonorgestrel</a:t>
            </a:r>
            <a:r>
              <a:rPr lang="en-US" sz="800" dirty="0"/>
              <a:t> and </a:t>
            </a:r>
            <a:r>
              <a:rPr lang="en-US" sz="800" dirty="0" err="1"/>
              <a:t>ethinyl</a:t>
            </a:r>
            <a:r>
              <a:rPr lang="en-US" sz="800" dirty="0"/>
              <a:t> estradiol are achieved in approximately 1 week and show a gradual linear decline thereafter. </a:t>
            </a:r>
          </a:p>
          <a:p>
            <a:pPr marL="228600" lvl="1" indent="-228600" eaLnBrk="1" hangingPunct="1">
              <a:lnSpc>
                <a:spcPct val="60000"/>
              </a:lnSpc>
              <a:buFontTx/>
              <a:buChar char="•"/>
              <a:defRPr/>
            </a:pPr>
            <a:r>
              <a:rPr lang="en-US" sz="800" dirty="0"/>
              <a:t>Women not previously using hormonal contraception should insert the ring on or before day 5 of the cycle, counting the first day of menstruation as day 1. Back-up contraception is recommended for the first 7 days of ring use.</a:t>
            </a:r>
          </a:p>
          <a:p>
            <a:pPr marL="228600" lvl="1" indent="-228600" eaLnBrk="1" hangingPunct="1">
              <a:lnSpc>
                <a:spcPct val="60000"/>
              </a:lnSpc>
              <a:buFontTx/>
              <a:buChar char="•"/>
              <a:defRPr/>
            </a:pPr>
            <a:r>
              <a:rPr lang="en-US" sz="800" dirty="0"/>
              <a:t>Women switching from a combination OC may insert the ring any time within 7 days after the last combined estrogen/progestin OC and no later than the day that a new cycle of pills would have been started. No back-up method is needed.</a:t>
            </a:r>
          </a:p>
          <a:p>
            <a:pPr marL="228600" lvl="1" indent="-228600" eaLnBrk="1" hangingPunct="1">
              <a:lnSpc>
                <a:spcPct val="60000"/>
              </a:lnSpc>
              <a:buFontTx/>
              <a:buChar char="•"/>
              <a:defRPr/>
            </a:pPr>
            <a:r>
              <a:rPr lang="en-US" sz="800" dirty="0"/>
              <a:t>Consider </a:t>
            </a:r>
            <a:r>
              <a:rPr lang="ja-JP" altLang="en-US" sz="800" dirty="0">
                <a:latin typeface="Arial"/>
              </a:rPr>
              <a:t>“</a:t>
            </a:r>
            <a:r>
              <a:rPr lang="en-US" sz="800" dirty="0"/>
              <a:t>Quick Start</a:t>
            </a:r>
            <a:r>
              <a:rPr lang="ja-JP" altLang="en-US" sz="800" dirty="0">
                <a:latin typeface="Arial"/>
              </a:rPr>
              <a:t>”</a:t>
            </a:r>
            <a:r>
              <a:rPr lang="en-US" sz="800" dirty="0"/>
              <a:t> method with the ring.</a:t>
            </a:r>
          </a:p>
          <a:p>
            <a:pPr marL="228600" lvl="1" indent="-228600" eaLnBrk="1" hangingPunct="1">
              <a:lnSpc>
                <a:spcPct val="60000"/>
              </a:lnSpc>
              <a:buFontTx/>
              <a:buChar char="•"/>
              <a:defRPr/>
            </a:pPr>
            <a:r>
              <a:rPr lang="en-US" sz="800" dirty="0"/>
              <a:t>Mechanism of Action:</a:t>
            </a:r>
          </a:p>
          <a:p>
            <a:pPr marL="685800" lvl="2" indent="-228600" eaLnBrk="1" hangingPunct="1">
              <a:lnSpc>
                <a:spcPct val="60000"/>
              </a:lnSpc>
              <a:buFontTx/>
              <a:buChar char="•"/>
              <a:defRPr/>
            </a:pPr>
            <a:r>
              <a:rPr lang="en-US" sz="800" dirty="0"/>
              <a:t>Similar to COC</a:t>
            </a:r>
            <a:r>
              <a:rPr lang="ja-JP" altLang="en-US" sz="800" dirty="0">
                <a:latin typeface="Arial"/>
              </a:rPr>
              <a:t>’</a:t>
            </a:r>
            <a:r>
              <a:rPr lang="en-US" sz="800" dirty="0"/>
              <a:t>s mechanism of action. </a:t>
            </a:r>
          </a:p>
          <a:p>
            <a:pPr marL="685800" lvl="2" indent="-228600" eaLnBrk="1" hangingPunct="1">
              <a:lnSpc>
                <a:spcPct val="60000"/>
              </a:lnSpc>
              <a:buFontTx/>
              <a:buChar char="•"/>
              <a:defRPr/>
            </a:pPr>
            <a:r>
              <a:rPr lang="en-US" sz="800" dirty="0"/>
              <a:t>The ring inhibits ovulation and sperm motility, fertilization, and implantation.</a:t>
            </a:r>
          </a:p>
          <a:p>
            <a:pPr marL="228600" lvl="1" indent="-228600" eaLnBrk="1" hangingPunct="1">
              <a:lnSpc>
                <a:spcPct val="60000"/>
              </a:lnSpc>
              <a:buFontTx/>
              <a:buChar char="•"/>
              <a:defRPr/>
            </a:pPr>
            <a:r>
              <a:rPr lang="en-US" sz="800" dirty="0"/>
              <a:t>Candidates:</a:t>
            </a:r>
          </a:p>
          <a:p>
            <a:pPr marL="685800" lvl="2" indent="-228600" eaLnBrk="1" hangingPunct="1">
              <a:lnSpc>
                <a:spcPct val="60000"/>
              </a:lnSpc>
              <a:buFontTx/>
              <a:buChar char="•"/>
              <a:defRPr/>
            </a:pPr>
            <a:r>
              <a:rPr lang="en-US" sz="800" dirty="0"/>
              <a:t>The vaginal ring is an appropriate method for women who desire the convenience of a 3-week regimen, as well as those who have difficulty using a method that requires daily attention.</a:t>
            </a:r>
          </a:p>
          <a:p>
            <a:pPr marL="685800" lvl="2" indent="-228600" eaLnBrk="1" hangingPunct="1">
              <a:lnSpc>
                <a:spcPct val="60000"/>
              </a:lnSpc>
              <a:buFontTx/>
              <a:buChar char="•"/>
              <a:defRPr/>
            </a:pPr>
            <a:r>
              <a:rPr lang="en-US" sz="800" dirty="0"/>
              <a:t>Women who want to regulate their periods.</a:t>
            </a:r>
          </a:p>
          <a:p>
            <a:pPr marL="685800" lvl="2" indent="-228600" eaLnBrk="1" hangingPunct="1">
              <a:lnSpc>
                <a:spcPct val="60000"/>
              </a:lnSpc>
              <a:buFontTx/>
              <a:buChar char="•"/>
              <a:defRPr/>
            </a:pPr>
            <a:r>
              <a:rPr lang="en-US" sz="800" dirty="0"/>
              <a:t>The hormonal benefits of the vaginal ring are similar to those of the contraceptive skin patch and pill.</a:t>
            </a:r>
          </a:p>
          <a:p>
            <a:pPr marL="685800" lvl="2" indent="-228600" eaLnBrk="1" hangingPunct="1">
              <a:lnSpc>
                <a:spcPct val="60000"/>
              </a:lnSpc>
              <a:buFontTx/>
              <a:buChar char="•"/>
              <a:defRPr/>
            </a:pPr>
            <a:r>
              <a:rPr lang="en-US" sz="800" dirty="0"/>
              <a:t>Clinical trials with the vaginal ring were not designed to assess specifically the impact of heavier body weight on contraceptive efficacy. Therefore, no data are available regarding the efficacy of the vaginal contraceptive ring in women of heavier body weight.</a:t>
            </a:r>
          </a:p>
          <a:p>
            <a:pPr marL="685800" lvl="2" indent="-228600" eaLnBrk="1" hangingPunct="1">
              <a:lnSpc>
                <a:spcPct val="60000"/>
              </a:lnSpc>
              <a:buFontTx/>
              <a:buChar char="•"/>
              <a:defRPr/>
            </a:pPr>
            <a:r>
              <a:rPr lang="en-US" sz="800" dirty="0"/>
              <a:t>Ring improves vaginal flora, leading to reduced frequency of bacterial </a:t>
            </a:r>
            <a:r>
              <a:rPr lang="en-US" sz="800" dirty="0" err="1"/>
              <a:t>vaginosis</a:t>
            </a:r>
            <a:r>
              <a:rPr lang="en-US" sz="800" dirty="0"/>
              <a:t>. </a:t>
            </a:r>
          </a:p>
          <a:p>
            <a:pPr marL="685800" lvl="2" indent="-228600" eaLnBrk="1" hangingPunct="1">
              <a:lnSpc>
                <a:spcPct val="60000"/>
              </a:lnSpc>
              <a:buFontTx/>
              <a:buChar char="•"/>
              <a:defRPr/>
            </a:pPr>
            <a:r>
              <a:rPr lang="en-US" sz="800" dirty="0"/>
              <a:t>A multicenter trial showed a low incidence of gastrointestinal problems, such as nausea and vomiting.</a:t>
            </a:r>
          </a:p>
          <a:p>
            <a:pPr marL="228600" lvl="1" indent="-228600" eaLnBrk="1" hangingPunct="1">
              <a:lnSpc>
                <a:spcPct val="60000"/>
              </a:lnSpc>
              <a:buFontTx/>
              <a:buChar char="•"/>
              <a:defRPr/>
            </a:pPr>
            <a:r>
              <a:rPr lang="en-US" sz="800" dirty="0"/>
              <a:t>Advantages: </a:t>
            </a:r>
          </a:p>
          <a:p>
            <a:pPr marL="685800" lvl="2" indent="-228600" eaLnBrk="1" hangingPunct="1">
              <a:lnSpc>
                <a:spcPct val="60000"/>
              </a:lnSpc>
              <a:buFontTx/>
              <a:buChar char="•"/>
              <a:defRPr/>
            </a:pPr>
            <a:r>
              <a:rPr lang="en-US" sz="800" dirty="0"/>
              <a:t>Convenient, once a month use</a:t>
            </a:r>
          </a:p>
          <a:p>
            <a:pPr marL="685800" lvl="2" indent="-228600" eaLnBrk="1" hangingPunct="1">
              <a:lnSpc>
                <a:spcPct val="60000"/>
              </a:lnSpc>
              <a:buFontTx/>
              <a:buChar char="•"/>
              <a:defRPr/>
            </a:pPr>
            <a:r>
              <a:rPr lang="en-US" sz="800" dirty="0"/>
              <a:t>Privacy</a:t>
            </a:r>
          </a:p>
          <a:p>
            <a:pPr marL="685800" lvl="2" indent="-228600" eaLnBrk="1" hangingPunct="1">
              <a:lnSpc>
                <a:spcPct val="60000"/>
              </a:lnSpc>
              <a:buFontTx/>
              <a:buChar char="•"/>
              <a:defRPr/>
            </a:pPr>
            <a:r>
              <a:rPr lang="en-US" sz="800" dirty="0"/>
              <a:t>Cycle control, few women experience  untimely spotting or bleeding</a:t>
            </a:r>
          </a:p>
          <a:p>
            <a:pPr marL="228600" lvl="1" indent="-228600" eaLnBrk="1" hangingPunct="1">
              <a:lnSpc>
                <a:spcPct val="60000"/>
              </a:lnSpc>
              <a:buFontTx/>
              <a:buChar char="•"/>
              <a:defRPr/>
            </a:pPr>
            <a:r>
              <a:rPr lang="en-US" sz="800" dirty="0"/>
              <a:t>Contraindications: </a:t>
            </a:r>
          </a:p>
          <a:p>
            <a:pPr marL="685800" lvl="2" indent="-228600" eaLnBrk="1" hangingPunct="1">
              <a:lnSpc>
                <a:spcPct val="60000"/>
              </a:lnSpc>
              <a:buFontTx/>
              <a:buChar char="•"/>
              <a:defRPr/>
            </a:pPr>
            <a:r>
              <a:rPr lang="en-US" sz="800" dirty="0"/>
              <a:t>Same as those for combination </a:t>
            </a:r>
            <a:r>
              <a:rPr lang="en-US" sz="800" dirty="0" err="1"/>
              <a:t>Ocs</a:t>
            </a:r>
            <a:r>
              <a:rPr lang="en-US" sz="800" dirty="0"/>
              <a:t> (except those related to intestinal absorption problems0</a:t>
            </a:r>
          </a:p>
          <a:p>
            <a:pPr marL="685800" lvl="2" indent="-228600" eaLnBrk="1" hangingPunct="1">
              <a:lnSpc>
                <a:spcPct val="60000"/>
              </a:lnSpc>
              <a:buFontTx/>
              <a:buChar char="•"/>
              <a:defRPr/>
            </a:pPr>
            <a:r>
              <a:rPr lang="en-US" sz="800" dirty="0"/>
              <a:t>Significant pelvic relaxation</a:t>
            </a:r>
          </a:p>
          <a:p>
            <a:pPr marL="685800" lvl="2" indent="-228600" eaLnBrk="1" hangingPunct="1">
              <a:lnSpc>
                <a:spcPct val="60000"/>
              </a:lnSpc>
              <a:buFontTx/>
              <a:buChar char="•"/>
              <a:defRPr/>
            </a:pPr>
            <a:r>
              <a:rPr lang="en-US" sz="800" dirty="0"/>
              <a:t>Vaginal obstruction</a:t>
            </a:r>
          </a:p>
          <a:p>
            <a:pPr marL="685800" lvl="2" indent="-228600" eaLnBrk="1" hangingPunct="1">
              <a:lnSpc>
                <a:spcPct val="60000"/>
              </a:lnSpc>
              <a:buFontTx/>
              <a:buChar char="•"/>
              <a:defRPr/>
            </a:pPr>
            <a:r>
              <a:rPr lang="en-US" sz="800" dirty="0"/>
              <a:t>Unable to touch genitalia </a:t>
            </a:r>
          </a:p>
          <a:p>
            <a:pPr marL="228600" lvl="1" indent="-228600" eaLnBrk="1" hangingPunct="1">
              <a:lnSpc>
                <a:spcPct val="60000"/>
              </a:lnSpc>
              <a:buFontTx/>
              <a:buChar char="•"/>
              <a:defRPr/>
            </a:pPr>
            <a:r>
              <a:rPr lang="en-US" sz="800" dirty="0"/>
              <a:t>Disadvantages:</a:t>
            </a:r>
          </a:p>
          <a:p>
            <a:pPr marL="685800" lvl="2" indent="-228600" eaLnBrk="1" hangingPunct="1">
              <a:lnSpc>
                <a:spcPct val="60000"/>
              </a:lnSpc>
              <a:buFontTx/>
              <a:buChar char="•"/>
              <a:defRPr/>
            </a:pPr>
            <a:r>
              <a:rPr lang="en-US" sz="800" dirty="0"/>
              <a:t>Possibility of </a:t>
            </a:r>
            <a:r>
              <a:rPr lang="en-US" sz="800" dirty="0" err="1"/>
              <a:t>leukorrhea</a:t>
            </a:r>
            <a:r>
              <a:rPr lang="en-US" sz="800" dirty="0"/>
              <a:t> and vaginitis</a:t>
            </a:r>
          </a:p>
          <a:p>
            <a:pPr marL="685800" lvl="2" indent="-228600" eaLnBrk="1" hangingPunct="1">
              <a:lnSpc>
                <a:spcPct val="60000"/>
              </a:lnSpc>
              <a:buFontTx/>
              <a:buChar char="•"/>
              <a:defRPr/>
            </a:pPr>
            <a:r>
              <a:rPr lang="en-US" sz="800" dirty="0"/>
              <a:t>Hormone-related side effects associated with use of the vaginal ring, such as headache and nausea, are similar to those seen with OCs, although more study is needed. Local adverse effects associated with use of the vaginal ring include </a:t>
            </a:r>
            <a:r>
              <a:rPr lang="en-US" sz="800" dirty="0" err="1"/>
              <a:t>leukorrhea</a:t>
            </a:r>
            <a:r>
              <a:rPr lang="en-US" sz="800" dirty="0"/>
              <a:t>, vaginitis, and a slight risk (1%) of device expulsion. The ring is rarely felt during intercourse. </a:t>
            </a:r>
          </a:p>
          <a:p>
            <a:pPr marL="685800" lvl="2" indent="-228600" eaLnBrk="1" hangingPunct="1">
              <a:lnSpc>
                <a:spcPct val="60000"/>
              </a:lnSpc>
              <a:buFontTx/>
              <a:buChar char="•"/>
              <a:defRPr/>
            </a:pPr>
            <a:r>
              <a:rPr lang="en-US" sz="800" dirty="0"/>
              <a:t>Because the vaginal ring contains estrogen and progestin, contraindications for its use are similar to those for OCs.</a:t>
            </a:r>
          </a:p>
          <a:p>
            <a:pPr marL="228600" lvl="1" indent="-228600" eaLnBrk="1" hangingPunct="1">
              <a:lnSpc>
                <a:spcPct val="60000"/>
              </a:lnSpc>
              <a:buFontTx/>
              <a:buChar char="•"/>
              <a:defRPr/>
            </a:pPr>
            <a:r>
              <a:rPr lang="en-US" sz="800" dirty="0"/>
              <a:t>Counseling:</a:t>
            </a:r>
          </a:p>
          <a:p>
            <a:pPr marL="685800" lvl="2" indent="-228600" eaLnBrk="1" hangingPunct="1">
              <a:lnSpc>
                <a:spcPct val="60000"/>
              </a:lnSpc>
              <a:buFontTx/>
              <a:buChar char="•"/>
              <a:defRPr/>
            </a:pPr>
            <a:r>
              <a:rPr lang="en-US" sz="800" dirty="0"/>
              <a:t>The ring is easy to insert; there is no wrong way to insert it.</a:t>
            </a:r>
          </a:p>
          <a:p>
            <a:pPr marL="685800" lvl="2" indent="-228600" eaLnBrk="1" hangingPunct="1">
              <a:lnSpc>
                <a:spcPct val="60000"/>
              </a:lnSpc>
              <a:buFontTx/>
              <a:buChar char="•"/>
              <a:defRPr/>
            </a:pPr>
            <a:r>
              <a:rPr lang="en-US" sz="800" dirty="0"/>
              <a:t>The ring can be placed anywhere in the vagina, but the deeper it</a:t>
            </a:r>
            <a:r>
              <a:rPr lang="ja-JP" altLang="en-US" sz="800" dirty="0">
                <a:latin typeface="Arial"/>
              </a:rPr>
              <a:t>’</a:t>
            </a:r>
            <a:r>
              <a:rPr lang="en-US" sz="800" dirty="0"/>
              <a:t>s placed, the less likely it will be felt.</a:t>
            </a:r>
          </a:p>
          <a:p>
            <a:pPr marL="685800" lvl="2" indent="-228600" eaLnBrk="1" hangingPunct="1">
              <a:lnSpc>
                <a:spcPct val="60000"/>
              </a:lnSpc>
              <a:buFontTx/>
              <a:buChar char="•"/>
              <a:defRPr/>
            </a:pPr>
            <a:r>
              <a:rPr lang="en-US" sz="800" dirty="0"/>
              <a:t>After 3 weeks, remove the ring for one week and then insert a new ring.</a:t>
            </a:r>
          </a:p>
          <a:p>
            <a:pPr marL="685800" lvl="2" indent="-228600" eaLnBrk="1" hangingPunct="1">
              <a:lnSpc>
                <a:spcPct val="60000"/>
              </a:lnSpc>
              <a:buFontTx/>
              <a:buChar char="•"/>
              <a:defRPr/>
            </a:pPr>
            <a:r>
              <a:rPr lang="en-US" sz="800" dirty="0"/>
              <a:t>Patients need to be cautioned that the ring can be inadvertently expelled from the vagina while removing a tampon or during bowel and bladder emptying, especially with straining or constipation. Often women are not aware that the device has been expelled.</a:t>
            </a:r>
          </a:p>
          <a:p>
            <a:pPr marL="685800" lvl="2" indent="-228600" eaLnBrk="1" hangingPunct="1">
              <a:lnSpc>
                <a:spcPct val="60000"/>
              </a:lnSpc>
              <a:buFontTx/>
              <a:buChar char="•"/>
              <a:defRPr/>
            </a:pPr>
            <a:r>
              <a:rPr lang="en-US" sz="800" dirty="0"/>
              <a:t>If the ring falls out, it should be rinsed with warm water and reinserted within 3 hours.</a:t>
            </a:r>
          </a:p>
          <a:p>
            <a:pPr marL="228600" lvl="1" indent="-228600" eaLnBrk="1" hangingPunct="1">
              <a:lnSpc>
                <a:spcPct val="60000"/>
              </a:lnSpc>
              <a:buFontTx/>
              <a:buChar char="•"/>
              <a:defRPr/>
            </a:pPr>
            <a:endParaRPr lang="en-US" sz="800" dirty="0"/>
          </a:p>
          <a:p>
            <a:pPr marL="228600" lvl="1" indent="-228600" eaLnBrk="1" hangingPunct="1">
              <a:lnSpc>
                <a:spcPct val="60000"/>
              </a:lnSpc>
              <a:defRPr/>
            </a:pPr>
            <a:r>
              <a:rPr lang="en-US" sz="800" u="sng" dirty="0"/>
              <a:t>References</a:t>
            </a:r>
          </a:p>
          <a:p>
            <a:pPr marL="228600" lvl="1" indent="-228600" eaLnBrk="1" hangingPunct="1">
              <a:lnSpc>
                <a:spcPct val="60000"/>
              </a:lnSpc>
              <a:buFontTx/>
              <a:buChar char="•"/>
              <a:defRPr/>
            </a:pPr>
            <a:r>
              <a:rPr lang="en-US" sz="800" dirty="0"/>
              <a:t>Herndon EJ, </a:t>
            </a:r>
            <a:r>
              <a:rPr lang="en-US" sz="800" dirty="0" err="1"/>
              <a:t>Zieman</a:t>
            </a:r>
            <a:r>
              <a:rPr lang="en-US" sz="800" dirty="0"/>
              <a:t> M. New contraceptive options. Am </a:t>
            </a:r>
            <a:r>
              <a:rPr lang="en-US" sz="800" dirty="0" err="1"/>
              <a:t>Fam</a:t>
            </a:r>
            <a:r>
              <a:rPr lang="en-US" sz="800" dirty="0"/>
              <a:t> Physician. 2004;69:853-860. </a:t>
            </a:r>
          </a:p>
          <a:p>
            <a:pPr marL="228600" lvl="1" indent="-228600" eaLnBrk="1" hangingPunct="1">
              <a:lnSpc>
                <a:spcPct val="60000"/>
              </a:lnSpc>
              <a:buFontTx/>
              <a:buChar char="•"/>
              <a:defRPr/>
            </a:pPr>
            <a:r>
              <a:rPr lang="en-US" sz="800" dirty="0" err="1"/>
              <a:t>Dieben</a:t>
            </a:r>
            <a:r>
              <a:rPr lang="en-US" sz="800" dirty="0"/>
              <a:t> TO, </a:t>
            </a:r>
            <a:r>
              <a:rPr lang="en-US" sz="800" dirty="0" err="1"/>
              <a:t>Roumen</a:t>
            </a:r>
            <a:r>
              <a:rPr lang="en-US" sz="800" dirty="0"/>
              <a:t> FJ, </a:t>
            </a:r>
            <a:r>
              <a:rPr lang="en-US" sz="800" dirty="0" err="1"/>
              <a:t>Apter</a:t>
            </a:r>
            <a:r>
              <a:rPr lang="en-US" sz="800" dirty="0"/>
              <a:t> D. Efficacy, cycle control, and user acceptability of a novel combined contraceptive vaginal ring. </a:t>
            </a:r>
            <a:r>
              <a:rPr lang="en-US" sz="800" dirty="0" err="1"/>
              <a:t>Obstet</a:t>
            </a:r>
            <a:r>
              <a:rPr lang="en-US" sz="800" dirty="0"/>
              <a:t> Gynecol. 2002;100:585-93.</a:t>
            </a:r>
          </a:p>
          <a:p>
            <a:pPr marL="228600" lvl="1" indent="-228600" eaLnBrk="1" hangingPunct="1">
              <a:lnSpc>
                <a:spcPct val="60000"/>
              </a:lnSpc>
              <a:buFontTx/>
              <a:buChar char="•"/>
              <a:defRPr/>
            </a:pPr>
            <a:r>
              <a:rPr lang="en-US" sz="800" dirty="0"/>
              <a:t>Linn ES. Progress in contraception: new technology. </a:t>
            </a:r>
            <a:r>
              <a:rPr lang="en-US" sz="800" dirty="0" err="1"/>
              <a:t>Int</a:t>
            </a:r>
            <a:r>
              <a:rPr lang="en-US" sz="800" dirty="0"/>
              <a:t> J </a:t>
            </a:r>
            <a:r>
              <a:rPr lang="en-US" sz="800" dirty="0" err="1"/>
              <a:t>Fertil</a:t>
            </a:r>
            <a:r>
              <a:rPr lang="en-US" sz="800" dirty="0"/>
              <a:t>. 2003;48:182-91.</a:t>
            </a:r>
          </a:p>
          <a:p>
            <a:pPr marL="228600" lvl="1" indent="-228600" eaLnBrk="1" hangingPunct="1">
              <a:lnSpc>
                <a:spcPct val="60000"/>
              </a:lnSpc>
              <a:buFontTx/>
              <a:buChar char="•"/>
              <a:defRPr/>
            </a:pPr>
            <a:r>
              <a:rPr lang="en-US" sz="800" dirty="0"/>
              <a:t>Brunei V, </a:t>
            </a:r>
            <a:r>
              <a:rPr lang="en-US" sz="800" dirty="0" err="1"/>
              <a:t>Pontello</a:t>
            </a:r>
            <a:r>
              <a:rPr lang="en-US" sz="800" dirty="0"/>
              <a:t> V, </a:t>
            </a:r>
            <a:r>
              <a:rPr lang="en-US" sz="800" dirty="0" err="1"/>
              <a:t>Luisi</a:t>
            </a:r>
            <a:r>
              <a:rPr lang="en-US" sz="800" dirty="0"/>
              <a:t> S, </a:t>
            </a:r>
            <a:r>
              <a:rPr lang="en-US" sz="800" dirty="0" err="1"/>
              <a:t>Petraglia</a:t>
            </a:r>
            <a:r>
              <a:rPr lang="en-US" sz="800" dirty="0"/>
              <a:t> F. An open-label, </a:t>
            </a:r>
            <a:r>
              <a:rPr lang="en-US" sz="800" dirty="0" err="1"/>
              <a:t>multicentre</a:t>
            </a:r>
            <a:r>
              <a:rPr lang="en-US" sz="800" dirty="0"/>
              <a:t> trial to evaluate the vaginal bleeding pattern of the combine contraceptive vaginal ring </a:t>
            </a:r>
            <a:r>
              <a:rPr lang="en-US" sz="800" dirty="0" err="1"/>
              <a:t>NuvaRing</a:t>
            </a:r>
            <a:r>
              <a:rPr lang="en-US" sz="800" dirty="0"/>
              <a:t>. </a:t>
            </a:r>
            <a:r>
              <a:rPr lang="en-US" sz="800" dirty="0" err="1"/>
              <a:t>Eur</a:t>
            </a:r>
            <a:r>
              <a:rPr lang="en-US" sz="800" dirty="0"/>
              <a:t> J </a:t>
            </a:r>
            <a:r>
              <a:rPr lang="en-US" sz="800" dirty="0" err="1"/>
              <a:t>Obstet</a:t>
            </a:r>
            <a:r>
              <a:rPr lang="en-US" sz="800" dirty="0"/>
              <a:t> </a:t>
            </a:r>
            <a:r>
              <a:rPr lang="en-US" sz="800" dirty="0" err="1"/>
              <a:t>Gynecol</a:t>
            </a:r>
            <a:r>
              <a:rPr lang="en-US" sz="800" dirty="0"/>
              <a:t> </a:t>
            </a:r>
            <a:r>
              <a:rPr lang="en-US" sz="800" dirty="0" err="1"/>
              <a:t>Reprod</a:t>
            </a:r>
            <a:r>
              <a:rPr lang="en-US" sz="800" dirty="0"/>
              <a:t> Biol. 2008.</a:t>
            </a:r>
          </a:p>
          <a:p>
            <a:pPr marL="228600" lvl="1" indent="-228600" eaLnBrk="1" hangingPunct="1">
              <a:lnSpc>
                <a:spcPct val="60000"/>
              </a:lnSpc>
              <a:buFontTx/>
              <a:buChar char="•"/>
              <a:defRPr/>
            </a:pPr>
            <a:r>
              <a:rPr lang="en-US" sz="800" dirty="0" err="1"/>
              <a:t>Roumen</a:t>
            </a:r>
            <a:r>
              <a:rPr lang="en-US" sz="800" dirty="0"/>
              <a:t> FJME, </a:t>
            </a:r>
            <a:r>
              <a:rPr lang="en-US" sz="800" dirty="0" err="1"/>
              <a:t>Apter</a:t>
            </a:r>
            <a:r>
              <a:rPr lang="en-US" sz="800" dirty="0"/>
              <a:t> D, Mulders TMT, </a:t>
            </a:r>
            <a:r>
              <a:rPr lang="en-US" sz="800" dirty="0" err="1"/>
              <a:t>Dieben</a:t>
            </a:r>
            <a:r>
              <a:rPr lang="en-US" sz="800" dirty="0"/>
              <a:t> TOM. Efficacy, tolerability and acceptability of a novel contraceptive vaginal ring releasing </a:t>
            </a:r>
            <a:r>
              <a:rPr lang="en-US" sz="800" dirty="0" err="1"/>
              <a:t>etonogestrel</a:t>
            </a:r>
            <a:r>
              <a:rPr lang="en-US" sz="800" dirty="0"/>
              <a:t> and </a:t>
            </a:r>
            <a:r>
              <a:rPr lang="en-US" sz="800" dirty="0" err="1"/>
              <a:t>ethinyl</a:t>
            </a:r>
            <a:r>
              <a:rPr lang="en-US" sz="800" dirty="0"/>
              <a:t> </a:t>
            </a:r>
            <a:r>
              <a:rPr lang="en-US" sz="800" dirty="0" err="1"/>
              <a:t>oestradiol</a:t>
            </a:r>
            <a:r>
              <a:rPr lang="en-US" sz="800" dirty="0"/>
              <a:t>. Hum </a:t>
            </a:r>
            <a:r>
              <a:rPr lang="en-US" sz="800" dirty="0" err="1"/>
              <a:t>Reprod</a:t>
            </a:r>
            <a:r>
              <a:rPr lang="en-US" sz="800" dirty="0"/>
              <a:t>. 2001;16:469-75.</a:t>
            </a:r>
          </a:p>
          <a:p>
            <a:pPr marL="228600" lvl="1" indent="-228600" eaLnBrk="1" hangingPunct="1">
              <a:lnSpc>
                <a:spcPct val="60000"/>
              </a:lnSpc>
              <a:buFontTx/>
              <a:buChar char="•"/>
              <a:defRPr/>
            </a:pPr>
            <a:r>
              <a:rPr lang="en-US" sz="800" dirty="0" err="1"/>
              <a:t>Lete</a:t>
            </a:r>
            <a:r>
              <a:rPr lang="en-US" sz="800" dirty="0"/>
              <a:t> I, </a:t>
            </a:r>
            <a:r>
              <a:rPr lang="en-US" sz="800" dirty="0" err="1"/>
              <a:t>Doval</a:t>
            </a:r>
            <a:r>
              <a:rPr lang="en-US" sz="800" dirty="0"/>
              <a:t> JL, Perez-Campos E, et al. Factors affecting women</a:t>
            </a:r>
            <a:r>
              <a:rPr lang="ja-JP" altLang="en-US" sz="800" dirty="0">
                <a:latin typeface="Arial"/>
              </a:rPr>
              <a:t>’</a:t>
            </a:r>
            <a:r>
              <a:rPr lang="en-US" sz="800" dirty="0"/>
              <a:t>s selection of a combined hormonal contraceptive method: the TEAM-06 Spanish cross-sectional study. Contraception. 2007;76:77-83.</a:t>
            </a:r>
          </a:p>
          <a:p>
            <a:pPr marL="228600" lvl="1" indent="-228600" eaLnBrk="1" hangingPunct="1">
              <a:lnSpc>
                <a:spcPct val="60000"/>
              </a:lnSpc>
              <a:buFontTx/>
              <a:buChar char="•"/>
              <a:defRPr/>
            </a:pPr>
            <a:r>
              <a:rPr lang="en-US" sz="800" dirty="0" err="1"/>
              <a:t>NuvaRing</a:t>
            </a:r>
            <a:r>
              <a:rPr lang="en-US" sz="800" dirty="0"/>
              <a:t> Prescribing Information. </a:t>
            </a:r>
            <a:r>
              <a:rPr lang="en-US" sz="800" dirty="0" err="1"/>
              <a:t>Organon</a:t>
            </a:r>
            <a:r>
              <a:rPr lang="en-US" sz="800" dirty="0"/>
              <a:t> Inc., West Orange, NJ; 2001.</a:t>
            </a:r>
          </a:p>
          <a:p>
            <a:pPr marL="228600" lvl="1" indent="-228600" eaLnBrk="1" hangingPunct="1">
              <a:lnSpc>
                <a:spcPct val="60000"/>
              </a:lnSpc>
              <a:buFontTx/>
              <a:buChar char="•"/>
              <a:defRPr/>
            </a:pPr>
            <a:r>
              <a:rPr lang="en-US" sz="800" dirty="0"/>
              <a:t>Vaginal ring. Mayo Clinic. January 2008. http://www.mayoclinic.com/health/birth-control/BI99999/PAGE=BI00017</a:t>
            </a:r>
          </a:p>
          <a:p>
            <a:pPr marL="228600" lvl="1" indent="-228600" eaLnBrk="1" hangingPunct="1">
              <a:lnSpc>
                <a:spcPct val="60000"/>
              </a:lnSpc>
              <a:buFontTx/>
              <a:buChar char="•"/>
              <a:defRPr/>
            </a:pPr>
            <a:r>
              <a:rPr lang="en-US" sz="800" dirty="0" err="1"/>
              <a:t>NuvaRing</a:t>
            </a:r>
            <a:r>
              <a:rPr lang="en-US" sz="800" dirty="0"/>
              <a:t> Prescribing Information. </a:t>
            </a:r>
            <a:r>
              <a:rPr lang="en-US" sz="800" dirty="0" err="1"/>
              <a:t>Organon</a:t>
            </a:r>
            <a:r>
              <a:rPr lang="en-US" sz="800" dirty="0"/>
              <a:t> Inc., West Orange, NJ; 2001.</a:t>
            </a:r>
          </a:p>
          <a:p>
            <a:pPr marL="228600" lvl="1" indent="-228600" eaLnBrk="1" hangingPunct="1">
              <a:lnSpc>
                <a:spcPct val="60000"/>
              </a:lnSpc>
              <a:buFontTx/>
              <a:buChar char="•"/>
              <a:defRPr/>
            </a:pPr>
            <a:r>
              <a:rPr lang="en-US" sz="800" dirty="0" err="1"/>
              <a:t>Timmer</a:t>
            </a:r>
            <a:r>
              <a:rPr lang="en-US" sz="800" dirty="0"/>
              <a:t> CJ, Mulders TMT. Pharmacokinetics of </a:t>
            </a:r>
            <a:r>
              <a:rPr lang="en-US" sz="800" dirty="0" err="1"/>
              <a:t>etonogestrel</a:t>
            </a:r>
            <a:r>
              <a:rPr lang="en-US" sz="800" dirty="0"/>
              <a:t> and </a:t>
            </a:r>
            <a:r>
              <a:rPr lang="en-US" sz="800" dirty="0" err="1"/>
              <a:t>ethinylestradiol</a:t>
            </a:r>
            <a:r>
              <a:rPr lang="en-US" sz="800" dirty="0"/>
              <a:t> released from a combined contraceptive vaginal ring. </a:t>
            </a:r>
            <a:r>
              <a:rPr lang="en-US" sz="800" dirty="0" err="1"/>
              <a:t>Clin</a:t>
            </a:r>
            <a:r>
              <a:rPr lang="en-US" sz="800" dirty="0"/>
              <a:t> </a:t>
            </a:r>
            <a:r>
              <a:rPr lang="en-US" sz="800" dirty="0" err="1"/>
              <a:t>Pharmacokinet</a:t>
            </a:r>
            <a:r>
              <a:rPr lang="en-US" sz="800" dirty="0"/>
              <a:t>. 2000;39:233-42.</a:t>
            </a:r>
          </a:p>
          <a:p>
            <a:pPr marL="228600" lvl="1" indent="-228600" eaLnBrk="1" hangingPunct="1">
              <a:lnSpc>
                <a:spcPct val="60000"/>
              </a:lnSpc>
              <a:buFontTx/>
              <a:buChar char="•"/>
              <a:defRPr/>
            </a:pPr>
            <a:r>
              <a:rPr lang="en-US" sz="800" dirty="0" err="1"/>
              <a:t>Trussel</a:t>
            </a:r>
            <a:r>
              <a:rPr lang="en-US" sz="800" dirty="0"/>
              <a:t> J. Contraceptive efficacy. In Hatcher RA, </a:t>
            </a:r>
            <a:r>
              <a:rPr lang="en-US" sz="800" dirty="0" err="1"/>
              <a:t>Trussel</a:t>
            </a:r>
            <a:r>
              <a:rPr lang="en-US" sz="800" dirty="0"/>
              <a:t> J, Nelson AL, Cates W, Stewart FH, </a:t>
            </a:r>
            <a:r>
              <a:rPr lang="en-US" sz="800" dirty="0" err="1"/>
              <a:t>Kowal</a:t>
            </a:r>
            <a:r>
              <a:rPr lang="en-US" sz="800" dirty="0"/>
              <a:t> D. Contraceptive Technology: Nineteen Revised Edition. New York, NY: Ardent </a:t>
            </a:r>
            <a:r>
              <a:rPr lang="en-US" sz="800" dirty="0">
                <a:ea typeface="Arial Unicode MS" charset="0"/>
                <a:cs typeface="Arial Unicode MS" charset="0"/>
              </a:rPr>
              <a:t>Media, 2007.</a:t>
            </a:r>
          </a:p>
          <a:p>
            <a:pPr marL="228600" lvl="1" indent="-228600" eaLnBrk="1" hangingPunct="1">
              <a:lnSpc>
                <a:spcPct val="60000"/>
              </a:lnSpc>
              <a:buFontTx/>
              <a:buChar char="•"/>
              <a:defRPr/>
            </a:pPr>
            <a:endParaRPr lang="en-US" sz="800" dirty="0">
              <a:ea typeface="Arial Unicode MS" charset="0"/>
              <a:cs typeface="Arial Unicode MS" charset="0"/>
            </a:endParaRPr>
          </a:p>
          <a:p>
            <a:pPr marL="228600" lvl="1" indent="-228600" eaLnBrk="1" hangingPunct="1">
              <a:lnSpc>
                <a:spcPct val="60000"/>
              </a:lnSpc>
              <a:buFontTx/>
              <a:buChar char="•"/>
              <a:defRPr/>
            </a:pPr>
            <a:endParaRPr lang="en-US" sz="800" dirty="0">
              <a:ea typeface="Arial Unicode MS" charset="0"/>
              <a:cs typeface="Arial Unicode MS" charset="0"/>
            </a:endParaRPr>
          </a:p>
          <a:p>
            <a:pPr marL="228600" lvl="1" indent="-228600" eaLnBrk="1" hangingPunct="1">
              <a:lnSpc>
                <a:spcPct val="60000"/>
              </a:lnSpc>
              <a:buFontTx/>
              <a:buChar char="•"/>
              <a:defRPr/>
            </a:pPr>
            <a:endParaRPr lang="en-US" sz="800" dirty="0">
              <a:ea typeface="Arial Unicode MS" charset="0"/>
              <a:cs typeface="Arial Unicode MS" charset="0"/>
            </a:endParaRPr>
          </a:p>
          <a:p>
            <a:pPr marL="228600" lvl="1" indent="-228600" eaLnBrk="1" hangingPunct="1">
              <a:lnSpc>
                <a:spcPct val="60000"/>
              </a:lnSpc>
              <a:buFontTx/>
              <a:buChar char="•"/>
              <a:defRPr/>
            </a:pPr>
            <a:endParaRPr lang="en-US" sz="800" dirty="0">
              <a:ea typeface="Arial Unicode MS" charset="0"/>
              <a:cs typeface="Arial Unicode MS" charset="0"/>
            </a:endParaRPr>
          </a:p>
          <a:p>
            <a:pPr marL="228600" lvl="1" indent="-228600" eaLnBrk="1" hangingPunct="1">
              <a:lnSpc>
                <a:spcPct val="60000"/>
              </a:lnSpc>
              <a:defRPr/>
            </a:pPr>
            <a:endParaRPr lang="en-US" sz="800" dirty="0">
              <a:ea typeface="Arial Unicode MS" charset="0"/>
              <a:cs typeface="Arial Unicode MS" charset="0"/>
            </a:endParaRPr>
          </a:p>
        </p:txBody>
      </p:sp>
    </p:spTree>
    <p:extLst>
      <p:ext uri="{BB962C8B-B14F-4D97-AF65-F5344CB8AC3E}">
        <p14:creationId xmlns:p14="http://schemas.microsoft.com/office/powerpoint/2010/main" val="2883325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The ring can safely be removed for up to three hours at a time. If it is out of the body for more than three hours, guidelines differ depending on timing within the cycle. During the first “ring in” weeks, she can reinsert an expelled ring. During week three, she can either insert a new ring right away or start the withdrawal bleed and insert a new ring seven days after the last one was removed/expelled. With any of these options, she should use another backup method of birth control for seven days.</a:t>
            </a:r>
          </a:p>
          <a:p>
            <a:endParaRPr lang="en-US" altLang="en-US" dirty="0" smtClean="0"/>
          </a:p>
          <a:p>
            <a:r>
              <a:rPr lang="en-US" altLang="en-US" dirty="0" smtClean="0"/>
              <a:t>Extended cycling is also a safe and effective option with the ring.</a:t>
            </a:r>
          </a:p>
          <a:p>
            <a:endParaRPr lang="en-US" altLang="en-US" dirty="0" smtClean="0"/>
          </a:p>
          <a:p>
            <a:endParaRPr lang="en-US" altLang="en-US" dirty="0" smtClean="0"/>
          </a:p>
          <a:p>
            <a:r>
              <a:rPr lang="en-US" altLang="en-US" dirty="0" smtClean="0"/>
              <a:t>Sources:</a:t>
            </a:r>
          </a:p>
          <a:p>
            <a:r>
              <a:rPr lang="en-US" altLang="en-US" dirty="0" smtClean="0"/>
              <a:t>Nanda K. Contraceptive Patch and Vaginal Contraceptive Ring. In: Hatcher RA, </a:t>
            </a:r>
            <a:r>
              <a:rPr lang="en-US" altLang="en-US" dirty="0" err="1" smtClean="0"/>
              <a:t>Trussell</a:t>
            </a:r>
            <a:r>
              <a:rPr lang="en-US" altLang="en-US" dirty="0" smtClean="0"/>
              <a:t> J, Nelson A, Cates W, Stewart F, </a:t>
            </a:r>
            <a:r>
              <a:rPr lang="en-US" altLang="en-US" dirty="0" err="1" smtClean="0"/>
              <a:t>Kowal</a:t>
            </a:r>
            <a:r>
              <a:rPr lang="en-US" altLang="en-US" dirty="0" smtClean="0"/>
              <a:t> D. (editors) </a:t>
            </a:r>
            <a:r>
              <a:rPr lang="en-US" altLang="en-US" i="1" dirty="0" smtClean="0"/>
              <a:t>Contraceptive Technology</a:t>
            </a:r>
            <a:r>
              <a:rPr lang="en-US" altLang="en-US" dirty="0" smtClean="0"/>
              <a:t>, 19th revised edition. New York: Ardent Media, 2007</a:t>
            </a:r>
          </a:p>
          <a:p>
            <a:endParaRPr lang="en-US" altLang="en-US" dirty="0" smtClean="0"/>
          </a:p>
          <a:p>
            <a:r>
              <a:rPr lang="en-US" altLang="en-US" dirty="0" smtClean="0"/>
              <a:t>Edelman A, Gallo MF, Jensen JT, Nichols MD, Grimes DA. Continuous or extended cycle vs. cyclic use of combined</a:t>
            </a:r>
          </a:p>
          <a:p>
            <a:r>
              <a:rPr lang="en-US" altLang="en-US" dirty="0" smtClean="0"/>
              <a:t>hormonal contraceptives for contraception. </a:t>
            </a:r>
            <a:r>
              <a:rPr lang="en-US" altLang="en-US" i="1" dirty="0" smtClean="0"/>
              <a:t>Cochrane Database of Systematic Reviews 2005, Issue 3. Art. No.: CD004695. DOI:</a:t>
            </a:r>
          </a:p>
          <a:p>
            <a:r>
              <a:rPr lang="en-US" altLang="en-US" dirty="0" smtClean="0"/>
              <a:t>10.1002/14651858.CD004695.pub2.</a:t>
            </a:r>
          </a:p>
          <a:p>
            <a:endParaRPr lang="en-US" altLang="en-US" dirty="0" smtClean="0"/>
          </a:p>
        </p:txBody>
      </p:sp>
      <p:sp>
        <p:nvSpPr>
          <p:cNvPr id="206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7DE2DFC-AA32-428D-A9CE-A3C959D7CD43}" type="slidenum">
              <a:rPr lang="en-US" altLang="en-US">
                <a:solidFill>
                  <a:srgbClr val="000000"/>
                </a:solidFill>
                <a:latin typeface="Adobe Garamond Pro" panose="02020502060506020403" pitchFamily="18" charset="0"/>
              </a:rPr>
              <a:pPr eaLnBrk="1" hangingPunct="1"/>
              <a:t>51</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22815976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Source:</a:t>
            </a:r>
          </a:p>
          <a:p>
            <a:r>
              <a:rPr lang="en-US" altLang="en-US" dirty="0" smtClean="0"/>
              <a:t>Nanda K. Contraceptive Patch and Vaginal Contraceptive Ring. In: Hatcher RA, </a:t>
            </a:r>
            <a:r>
              <a:rPr lang="en-US" altLang="en-US" dirty="0" err="1" smtClean="0"/>
              <a:t>Trussell</a:t>
            </a:r>
            <a:r>
              <a:rPr lang="en-US" altLang="en-US" dirty="0" smtClean="0"/>
              <a:t> J, Nelson A, Cates W, Stewart F, </a:t>
            </a:r>
            <a:r>
              <a:rPr lang="en-US" altLang="en-US" dirty="0" err="1" smtClean="0"/>
              <a:t>Kowal</a:t>
            </a:r>
            <a:r>
              <a:rPr lang="en-US" altLang="en-US" dirty="0" smtClean="0"/>
              <a:t> D. (editors) </a:t>
            </a:r>
            <a:r>
              <a:rPr lang="en-US" altLang="en-US" i="1" dirty="0" smtClean="0"/>
              <a:t>Contraceptive Technology</a:t>
            </a:r>
            <a:r>
              <a:rPr lang="en-US" altLang="en-US" dirty="0" smtClean="0"/>
              <a:t>, 19th revised edition. New York: Ardent Media, 2007</a:t>
            </a:r>
          </a:p>
          <a:p>
            <a:endParaRPr lang="en-US" altLang="en-US" dirty="0" smtClean="0"/>
          </a:p>
        </p:txBody>
      </p:sp>
      <p:sp>
        <p:nvSpPr>
          <p:cNvPr id="2078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0F0B0B-85E9-41DF-8CBF-AC95E236B48C}" type="slidenum">
              <a:rPr lang="en-US" altLang="en-US">
                <a:solidFill>
                  <a:srgbClr val="000000"/>
                </a:solidFill>
                <a:latin typeface="Adobe Garamond Pro" panose="02020502060506020403" pitchFamily="18" charset="0"/>
              </a:rPr>
              <a:pPr eaLnBrk="1" hangingPunct="1"/>
              <a:t>52</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3987870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3D1FDFBC-C1D3-4AA2-A217-F1326B4544CA}" type="slidenum">
              <a:rPr lang="en-US" altLang="en-US" sz="1200" smtClean="0">
                <a:solidFill>
                  <a:schemeClr val="tx1"/>
                </a:solidFill>
              </a:rPr>
              <a:pPr/>
              <a:t>53</a:t>
            </a:fld>
            <a:endParaRPr lang="en-US" altLang="en-US" sz="1200" smtClean="0">
              <a:solidFill>
                <a:schemeClr val="tx1"/>
              </a:solidFill>
            </a:endParaRPr>
          </a:p>
        </p:txBody>
      </p:sp>
      <p:sp>
        <p:nvSpPr>
          <p:cNvPr id="104451" name="Rectangle 2"/>
          <p:cNvSpPr>
            <a:spLocks noGrp="1" noRot="1" noChangeAspect="1" noChangeArrowheads="1" noTextEdit="1"/>
          </p:cNvSpPr>
          <p:nvPr>
            <p:ph type="sldImg"/>
          </p:nvPr>
        </p:nvSpPr>
        <p:spPr>
          <a:xfrm>
            <a:off x="1143000" y="684213"/>
            <a:ext cx="4573588" cy="3430587"/>
          </a:xfrm>
          <a:ln/>
        </p:spPr>
      </p:sp>
      <p:sp>
        <p:nvSpPr>
          <p:cNvPr id="53251" name="Rectangle 3"/>
          <p:cNvSpPr>
            <a:spLocks noGrp="1" noChangeArrowheads="1"/>
          </p:cNvSpPr>
          <p:nvPr>
            <p:ph type="body" idx="1"/>
          </p:nvPr>
        </p:nvSpPr>
        <p:spPr/>
        <p:txBody>
          <a:bodyPr>
            <a:normAutofit fontScale="92500" lnSpcReduction="10000"/>
          </a:bodyPr>
          <a:lstStyle/>
          <a:p>
            <a:pPr marL="228600" indent="-228600" eaLnBrk="1" hangingPunct="1">
              <a:lnSpc>
                <a:spcPct val="80000"/>
              </a:lnSpc>
              <a:buFontTx/>
              <a:buChar char="•"/>
              <a:defRPr/>
            </a:pPr>
            <a:r>
              <a:rPr lang="en-US" sz="500"/>
              <a:t>3-month injectable (Depo-Provera): A 1-mL crystalline suspension of 150 mg of DMPA is injected intramuscularly into the deltoid or gluteus maximus muscle every 11–13 weeks. </a:t>
            </a:r>
          </a:p>
          <a:p>
            <a:pPr marL="228600" indent="-228600" eaLnBrk="1" hangingPunct="1">
              <a:lnSpc>
                <a:spcPct val="80000"/>
              </a:lnSpc>
              <a:buFontTx/>
              <a:buChar char="•"/>
              <a:defRPr/>
            </a:pPr>
            <a:r>
              <a:rPr lang="en-US" sz="500"/>
              <a:t>Mechanism of Action:</a:t>
            </a:r>
          </a:p>
          <a:p>
            <a:pPr marL="685800" lvl="1" indent="-228600" eaLnBrk="1" hangingPunct="1">
              <a:lnSpc>
                <a:spcPct val="80000"/>
              </a:lnSpc>
              <a:buFontTx/>
              <a:buChar char="•"/>
              <a:defRPr/>
            </a:pPr>
            <a:r>
              <a:rPr lang="en-US" sz="500"/>
              <a:t>As with other progestins it not only prevents ovulation; it also reduces ovarian production of estradiol. </a:t>
            </a:r>
          </a:p>
          <a:p>
            <a:pPr marL="228600" indent="-228600" eaLnBrk="1" hangingPunct="1">
              <a:lnSpc>
                <a:spcPct val="80000"/>
              </a:lnSpc>
              <a:buFontTx/>
              <a:buChar char="•"/>
              <a:defRPr/>
            </a:pPr>
            <a:r>
              <a:rPr lang="en-US" sz="500"/>
              <a:t>Candidates:</a:t>
            </a:r>
          </a:p>
          <a:p>
            <a:pPr marL="685800" lvl="1" indent="-228600" eaLnBrk="1" hangingPunct="1">
              <a:lnSpc>
                <a:spcPct val="80000"/>
              </a:lnSpc>
              <a:buFontTx/>
              <a:buChar char="•"/>
              <a:defRPr/>
            </a:pPr>
            <a:r>
              <a:rPr lang="en-US" sz="500"/>
              <a:t>DMPA is a good choice for women who want reversible, nondaily contraception</a:t>
            </a:r>
          </a:p>
          <a:p>
            <a:pPr marL="685800" lvl="1" indent="-228600" eaLnBrk="1" hangingPunct="1">
              <a:lnSpc>
                <a:spcPct val="80000"/>
              </a:lnSpc>
              <a:buFontTx/>
              <a:buChar char="•"/>
              <a:defRPr/>
            </a:pPr>
            <a:r>
              <a:rPr lang="en-US" sz="500"/>
              <a:t>DMPA does not require daily use. The convenience and high efficacy rate of DMPA has made this contraceptive method an increasingly popular with teens--the percentage of teens who had used DMPA increased from 10% in 1995 to 21% in 2002.</a:t>
            </a:r>
          </a:p>
          <a:p>
            <a:pPr marL="685800" lvl="1" indent="-228600" eaLnBrk="1" hangingPunct="1">
              <a:lnSpc>
                <a:spcPct val="80000"/>
              </a:lnSpc>
              <a:buFontTx/>
              <a:buChar char="•"/>
              <a:defRPr/>
            </a:pPr>
            <a:r>
              <a:rPr lang="en-US" sz="500"/>
              <a:t>Clinical situations in which estrogen is contraindicated include complicated migraine headaches, diabetes, smokers aged &gt;age 35, and postpartum women. DMPA can be initiated immediately postpartum because it does not contain estrogen--it does not affect breastfeeding.</a:t>
            </a:r>
          </a:p>
          <a:p>
            <a:pPr marL="685800" lvl="1" indent="-228600" eaLnBrk="1" hangingPunct="1">
              <a:lnSpc>
                <a:spcPct val="80000"/>
              </a:lnSpc>
              <a:buFontTx/>
              <a:buChar char="•"/>
              <a:defRPr/>
            </a:pPr>
            <a:r>
              <a:rPr lang="en-US" sz="500"/>
              <a:t>The amenorrhea the majority of DMPA users experience may improve conditions such as menorrhagia, dysmenorrhia, and iron deficiency anemia. At least one-half of users develop amenorrhea within 12 months. Amenorrhea may be a desired lifestyle change. DMPA also can decrease the risk of dysfunctional menstrual bleeding in women who are overweight.</a:t>
            </a:r>
          </a:p>
          <a:p>
            <a:pPr marL="685800" lvl="1" indent="-228600" eaLnBrk="1" hangingPunct="1">
              <a:lnSpc>
                <a:spcPct val="80000"/>
              </a:lnSpc>
              <a:buFontTx/>
              <a:buChar char="•"/>
              <a:defRPr/>
            </a:pPr>
            <a:r>
              <a:rPr lang="en-US" sz="500"/>
              <a:t>But it is only appropriate for women who do not wish to conceive immediately after discontinuing it. The median time to conception for those who do conceive is 10 months following the last injection. </a:t>
            </a:r>
          </a:p>
          <a:p>
            <a:pPr marL="228600" indent="-228600" eaLnBrk="1" hangingPunct="1">
              <a:lnSpc>
                <a:spcPct val="80000"/>
              </a:lnSpc>
              <a:buFontTx/>
              <a:buChar char="•"/>
              <a:defRPr/>
            </a:pPr>
            <a:r>
              <a:rPr lang="en-US" sz="500"/>
              <a:t>Advantages:</a:t>
            </a:r>
          </a:p>
          <a:p>
            <a:pPr marL="685800" lvl="1" indent="-228600" eaLnBrk="1" hangingPunct="1">
              <a:lnSpc>
                <a:spcPct val="80000"/>
              </a:lnSpc>
              <a:buFontTx/>
              <a:buChar char="•"/>
              <a:defRPr/>
            </a:pPr>
            <a:r>
              <a:rPr lang="en-US" sz="500"/>
              <a:t>Reduces the risk of endometrial cancer by up to 80%, with continuing protection after discontinuation.</a:t>
            </a:r>
          </a:p>
          <a:p>
            <a:pPr marL="685800" lvl="1" indent="-228600" eaLnBrk="1" hangingPunct="1">
              <a:lnSpc>
                <a:spcPct val="80000"/>
              </a:lnSpc>
              <a:buFontTx/>
              <a:buChar char="•"/>
              <a:defRPr/>
            </a:pPr>
            <a:r>
              <a:rPr lang="en-US" sz="500"/>
              <a:t>Reduces risk of PID and uterine leiomyomata</a:t>
            </a:r>
          </a:p>
          <a:p>
            <a:pPr marL="685800" lvl="1" indent="-228600" eaLnBrk="1" hangingPunct="1">
              <a:lnSpc>
                <a:spcPct val="80000"/>
              </a:lnSpc>
              <a:buFontTx/>
              <a:buChar char="•"/>
              <a:defRPr/>
            </a:pPr>
            <a:r>
              <a:rPr lang="en-US" sz="500"/>
              <a:t>Can decrease the number and severity of crises in patients with sickle cell anemia.</a:t>
            </a:r>
          </a:p>
          <a:p>
            <a:pPr marL="228600" indent="-228600" eaLnBrk="1" hangingPunct="1">
              <a:lnSpc>
                <a:spcPct val="80000"/>
              </a:lnSpc>
              <a:buFontTx/>
              <a:buChar char="•"/>
              <a:defRPr/>
            </a:pPr>
            <a:r>
              <a:rPr lang="en-US" sz="500"/>
              <a:t>Contraindication:</a:t>
            </a:r>
          </a:p>
          <a:p>
            <a:pPr marL="685800" lvl="1" indent="-228600" eaLnBrk="1" hangingPunct="1">
              <a:lnSpc>
                <a:spcPct val="80000"/>
              </a:lnSpc>
              <a:buFontTx/>
              <a:buChar char="•"/>
              <a:defRPr/>
            </a:pPr>
            <a:r>
              <a:rPr lang="en-US" sz="500"/>
              <a:t>Known or suspected malignancy of the breast (WHO Medical Eligibility Criteria for Contraceptive Use, 3rd edition 2004).</a:t>
            </a:r>
          </a:p>
          <a:p>
            <a:pPr marL="228600" indent="-228600" eaLnBrk="1" hangingPunct="1">
              <a:lnSpc>
                <a:spcPct val="80000"/>
              </a:lnSpc>
              <a:buFontTx/>
              <a:buChar char="•"/>
              <a:defRPr/>
            </a:pPr>
            <a:r>
              <a:rPr lang="en-US" sz="500"/>
              <a:t>Disadvantages:</a:t>
            </a:r>
          </a:p>
          <a:p>
            <a:pPr marL="685800" lvl="1" indent="-228600" eaLnBrk="1" hangingPunct="1">
              <a:lnSpc>
                <a:spcPct val="80000"/>
              </a:lnSpc>
              <a:buFontTx/>
              <a:buChar char="•"/>
              <a:defRPr/>
            </a:pPr>
            <a:r>
              <a:rPr lang="en-US" sz="500"/>
              <a:t>Weight gain: The data suggests that weight gain with DMPA is varies from person to person. Some gain weight while others lose or maintain body weight. </a:t>
            </a:r>
          </a:p>
          <a:p>
            <a:pPr marL="685800" lvl="1" indent="-228600" eaLnBrk="1" hangingPunct="1">
              <a:lnSpc>
                <a:spcPct val="80000"/>
              </a:lnSpc>
              <a:buFontTx/>
              <a:buChar char="•"/>
              <a:defRPr/>
            </a:pPr>
            <a:r>
              <a:rPr lang="en-US" sz="500"/>
              <a:t>Menstrual irregularities: Most women have an altered menstrual cycle with DMPA, including irregular bleeding and spotting, and rarely heavy bleeding, for at least the first 3 months of use. Then, these menstrual changes decrease over time. By one year, up to 70% of women have amenorrhea. </a:t>
            </a:r>
          </a:p>
          <a:p>
            <a:pPr marL="685800" lvl="1" indent="-228600" eaLnBrk="1" hangingPunct="1">
              <a:lnSpc>
                <a:spcPct val="80000"/>
              </a:lnSpc>
              <a:buFontTx/>
              <a:buChar char="•"/>
              <a:defRPr/>
            </a:pPr>
            <a:r>
              <a:rPr lang="en-US" sz="500"/>
              <a:t>Bone mineral density: In 2004, the FDA issued a black box warning that DMPA use may lead to significant BMD loss, increasing the risk of future osteoporotic fractures. But evidence is mounting that BMD generally rebounds 2 to 3 years after DMPA discontinuation. This evidence of complete BMD recovery was observed regardless of ethnicity (black vs. mixed race), duration of injectable use, age during use, or injectable formulation used (DMPA vs. NET-EN). Health care providers and women should weigh concerns about temporary bone loss with DMPA</a:t>
            </a:r>
            <a:r>
              <a:rPr lang="ja-JP" altLang="en-US" sz="500">
                <a:latin typeface="Arial"/>
              </a:rPr>
              <a:t>’</a:t>
            </a:r>
            <a:r>
              <a:rPr lang="en-US" sz="500"/>
              <a:t>s convenience and well-established efficacy. </a:t>
            </a:r>
          </a:p>
          <a:p>
            <a:pPr marL="685800" lvl="1" indent="-228600" eaLnBrk="1" hangingPunct="1">
              <a:lnSpc>
                <a:spcPct val="80000"/>
              </a:lnSpc>
              <a:buFontTx/>
              <a:buChar char="•"/>
              <a:defRPr/>
            </a:pPr>
            <a:r>
              <a:rPr lang="en-US" sz="500"/>
              <a:t>Return to fertility: The median time to conception for those who do conceive is 10 months following the last injection. </a:t>
            </a:r>
          </a:p>
          <a:p>
            <a:pPr marL="228600" indent="-228600" eaLnBrk="1" hangingPunct="1">
              <a:lnSpc>
                <a:spcPct val="80000"/>
              </a:lnSpc>
              <a:defRPr/>
            </a:pPr>
            <a:endParaRPr lang="en-US" sz="500"/>
          </a:p>
          <a:p>
            <a:pPr marL="228600" indent="-228600" eaLnBrk="1" hangingPunct="1">
              <a:lnSpc>
                <a:spcPct val="80000"/>
              </a:lnSpc>
              <a:defRPr/>
            </a:pPr>
            <a:r>
              <a:rPr lang="en-US" sz="500" u="sng"/>
              <a:t>References</a:t>
            </a:r>
          </a:p>
          <a:p>
            <a:pPr marL="228600" indent="-228600" eaLnBrk="1" hangingPunct="1">
              <a:lnSpc>
                <a:spcPct val="80000"/>
              </a:lnSpc>
              <a:buFontTx/>
              <a:buChar char="•"/>
              <a:defRPr/>
            </a:pPr>
            <a:r>
              <a:rPr lang="en-US" sz="500"/>
              <a:t>Cromer BA, Lazebnik R, Rome E, et al. Double-blinded randomized controlled trial of estrogen supplementation in adolescent girls who receive depot medroxyprogesterone acetate for contraception. Am J Obstet Gynecol. 2005;192(1):42-47.</a:t>
            </a:r>
          </a:p>
          <a:p>
            <a:pPr marL="228600" indent="-228600" eaLnBrk="1" hangingPunct="1">
              <a:lnSpc>
                <a:spcPct val="80000"/>
              </a:lnSpc>
              <a:buFontTx/>
              <a:buChar char="•"/>
              <a:defRPr/>
            </a:pPr>
            <a:r>
              <a:rPr lang="en-US" sz="500"/>
              <a:t>Trussel J. Contraceptive failure in the United States. Contraception. 2004;70(2):89-96.</a:t>
            </a:r>
          </a:p>
          <a:p>
            <a:pPr marL="228600" indent="-228600" eaLnBrk="1" hangingPunct="1">
              <a:lnSpc>
                <a:spcPct val="80000"/>
              </a:lnSpc>
              <a:buFontTx/>
              <a:buChar char="•"/>
              <a:defRPr/>
            </a:pPr>
            <a:r>
              <a:rPr lang="en-US" sz="500"/>
              <a:t>Westhoff C. Depot-medroxyprogesterone acetate injection (Depo-Provera®): a highly effective contraceptive option with proven long-term safety. Contraception. 2003;68(2):75-87.</a:t>
            </a:r>
          </a:p>
          <a:p>
            <a:pPr marL="228600" indent="-228600" eaLnBrk="1" hangingPunct="1">
              <a:lnSpc>
                <a:spcPct val="80000"/>
              </a:lnSpc>
              <a:buFontTx/>
              <a:buChar char="•"/>
              <a:defRPr/>
            </a:pPr>
            <a:r>
              <a:rPr lang="en-US" sz="500"/>
              <a:t>Thomas DB, Ray RM. Depot-medroxyprogesterone acetate (DMPA) and risk of invasive adenocarcinomas and adenosquamous carcinomas of the uterine cervix. WHO Collaborative Study of Neoplasia and Steroid Contraceptives. </a:t>
            </a:r>
            <a:r>
              <a:rPr lang="en-US" sz="500">
                <a:hlinkClick r:id="rId3"/>
              </a:rPr>
              <a:t>Contraception.</a:t>
            </a:r>
            <a:r>
              <a:rPr lang="en-US" sz="500"/>
              <a:t> 1995;52(5):307-312. </a:t>
            </a:r>
          </a:p>
          <a:p>
            <a:pPr marL="228600" indent="-228600" eaLnBrk="1" hangingPunct="1">
              <a:lnSpc>
                <a:spcPct val="80000"/>
              </a:lnSpc>
              <a:buFontTx/>
              <a:buChar char="•"/>
              <a:defRPr/>
            </a:pPr>
            <a:r>
              <a:rPr lang="en-US" sz="500"/>
              <a:t>Kaunitz AM. Current concepts regarding use of DMPA. J Reprod Med. 2002;47(9 Suppl):785-789.</a:t>
            </a:r>
          </a:p>
          <a:p>
            <a:pPr marL="228600" indent="-228600" eaLnBrk="1" hangingPunct="1">
              <a:lnSpc>
                <a:spcPct val="80000"/>
              </a:lnSpc>
              <a:buFontTx/>
              <a:buChar char="•"/>
              <a:defRPr/>
            </a:pPr>
            <a:r>
              <a:rPr lang="en-US" sz="500"/>
              <a:t>Cullins VE. Noncontraceptive benefits and therapeutic uses of depot medroxyprogesterone acetate. J Reprod Med. 1996;41(5 Suppl):428-433. Review.</a:t>
            </a:r>
          </a:p>
          <a:p>
            <a:pPr marL="228600" indent="-228600" eaLnBrk="1" hangingPunct="1">
              <a:lnSpc>
                <a:spcPct val="80000"/>
              </a:lnSpc>
              <a:buFontTx/>
              <a:buChar char="•"/>
              <a:defRPr/>
            </a:pPr>
            <a:r>
              <a:rPr lang="en-US" sz="500"/>
              <a:t>Rosenberg L et al. Bone status after cessation of use of injectable progestin contraceptives. Contraception 2007 Dec; 76:425.</a:t>
            </a:r>
          </a:p>
          <a:p>
            <a:pPr marL="228600" indent="-228600" eaLnBrk="1" hangingPunct="1">
              <a:lnSpc>
                <a:spcPct val="80000"/>
              </a:lnSpc>
              <a:buFontTx/>
              <a:buChar char="•"/>
              <a:defRPr/>
            </a:pPr>
            <a:r>
              <a:rPr lang="en-US" sz="500"/>
              <a:t>Kaunitz A, Shields W. Depo-Provera</a:t>
            </a:r>
            <a:r>
              <a:rPr lang="ja-JP" altLang="en-US" sz="500">
                <a:latin typeface="Arial"/>
              </a:rPr>
              <a:t>’</a:t>
            </a:r>
            <a:r>
              <a:rPr lang="en-US" sz="500"/>
              <a:t>s black box: time to reconsider? Contraception. 2005;72(3): 165-167.</a:t>
            </a:r>
          </a:p>
          <a:p>
            <a:pPr marL="228600" indent="-228600" eaLnBrk="1" hangingPunct="1">
              <a:lnSpc>
                <a:spcPct val="80000"/>
              </a:lnSpc>
              <a:buFontTx/>
              <a:buChar char="•"/>
              <a:defRPr/>
            </a:pPr>
            <a:r>
              <a:rPr lang="en-US" sz="500"/>
              <a:t>FDA Talk Paper. Black box warning added concerning long-term use of Depo-Provera contraceptive injection. US Food and Drug Administration web site. Available at: http://www.fda.gov/bbs/topics/ANSWERS/2004/ANS01325.html. </a:t>
            </a:r>
          </a:p>
          <a:p>
            <a:pPr marL="228600" indent="-228600" eaLnBrk="1" hangingPunct="1">
              <a:lnSpc>
                <a:spcPct val="80000"/>
              </a:lnSpc>
              <a:buFontTx/>
              <a:buChar char="•"/>
              <a:defRPr/>
            </a:pPr>
            <a:r>
              <a:rPr lang="en-US" sz="500"/>
              <a:t>WHO Medical Eligibility Criteria for Contraceptive Use, 3rd edition 2004.</a:t>
            </a:r>
          </a:p>
          <a:p>
            <a:pPr marL="228600" indent="-228600" eaLnBrk="1" hangingPunct="1">
              <a:lnSpc>
                <a:spcPct val="80000"/>
              </a:lnSpc>
              <a:buFontTx/>
              <a:buChar char="•"/>
              <a:defRPr/>
            </a:pPr>
            <a:r>
              <a:rPr lang="en-US" sz="500"/>
              <a:t>Leeman L. Medical barriers to effective contraception. Obstet Gynecol Clin N Amer. 34 (2007) 19-29.</a:t>
            </a:r>
          </a:p>
          <a:p>
            <a:pPr marL="228600" indent="-228600" eaLnBrk="1" hangingPunct="1">
              <a:lnSpc>
                <a:spcPct val="80000"/>
              </a:lnSpc>
              <a:buFontTx/>
              <a:buChar char="•"/>
              <a:defRPr/>
            </a:pPr>
            <a:r>
              <a:rPr lang="en-US" sz="500"/>
              <a:t>Kaunitz AM, Arias R, McClung M. Bone density recovery after depot medroxyprogesterone acetate injectable contraception use. Contraception 77 (2008) 67-76.</a:t>
            </a:r>
          </a:p>
          <a:p>
            <a:pPr marL="228600" indent="-228600" eaLnBrk="1" hangingPunct="1">
              <a:lnSpc>
                <a:spcPct val="80000"/>
              </a:lnSpc>
              <a:buFontTx/>
              <a:buChar char="•"/>
              <a:defRPr/>
            </a:pPr>
            <a:r>
              <a:rPr lang="en-US" sz="500"/>
              <a:t>World Health Organization. WHO statement on hormonal contraception and bone health. Available at: http://www.who.int/reproductive-health/family_planning/bone_health. html. </a:t>
            </a:r>
          </a:p>
          <a:p>
            <a:pPr marL="228600" indent="-228600" eaLnBrk="1" hangingPunct="1">
              <a:lnSpc>
                <a:spcPct val="80000"/>
              </a:lnSpc>
              <a:buFontTx/>
              <a:buChar char="•"/>
              <a:defRPr/>
            </a:pPr>
            <a:r>
              <a:rPr lang="en-US" sz="500"/>
              <a:t>ACOG practice bulletin. No. 73: Use of hormonal contraception in women with coexisting medical conditions. Obstet Gynecol 2006;107:1453–72.</a:t>
            </a:r>
          </a:p>
          <a:p>
            <a:pPr marL="228600" indent="-228600" eaLnBrk="1" hangingPunct="1">
              <a:lnSpc>
                <a:spcPct val="80000"/>
              </a:lnSpc>
              <a:buFontTx/>
              <a:buChar char="•"/>
              <a:defRPr/>
            </a:pPr>
            <a:r>
              <a:rPr lang="en-US" sz="500"/>
              <a:t>Trussel J. Contraceptive efficacy. In Hatcher RA, Trussel J, Nelson AL, Cates W, Stewart FH, Kowal D. Contraceptive Technology: Nineteen Revised Edition. New York, NY: Ardent Media, 2007.</a:t>
            </a:r>
          </a:p>
          <a:p>
            <a:pPr marL="228600" indent="-228600" eaLnBrk="1" hangingPunct="1">
              <a:lnSpc>
                <a:spcPct val="80000"/>
              </a:lnSpc>
              <a:buFontTx/>
              <a:buChar char="•"/>
              <a:defRPr/>
            </a:pPr>
            <a:r>
              <a:rPr lang="en-US" sz="500"/>
              <a:t>US Approved Prescribing Information for DMPA Contraceptive Injection, Pharmacia &amp; Upjohn Co. www.pharmacia.com 1999. </a:t>
            </a:r>
          </a:p>
          <a:p>
            <a:pPr marL="228600" indent="-228600" eaLnBrk="1" hangingPunct="1">
              <a:lnSpc>
                <a:spcPct val="80000"/>
              </a:lnSpc>
              <a:buFontTx/>
              <a:buChar char="•"/>
              <a:defRPr/>
            </a:pPr>
            <a:endParaRPr lang="en-US" sz="500"/>
          </a:p>
          <a:p>
            <a:pPr marL="228600" indent="-228600" eaLnBrk="1" hangingPunct="1">
              <a:lnSpc>
                <a:spcPct val="80000"/>
              </a:lnSpc>
              <a:buFontTx/>
              <a:buChar char="•"/>
              <a:defRPr/>
            </a:pPr>
            <a:endParaRPr lang="en-US" sz="500"/>
          </a:p>
          <a:p>
            <a:pPr marL="228600" indent="-228600" eaLnBrk="1" hangingPunct="1">
              <a:lnSpc>
                <a:spcPct val="80000"/>
              </a:lnSpc>
              <a:buFontTx/>
              <a:buChar char="•"/>
              <a:defRPr/>
            </a:pPr>
            <a:endParaRPr lang="en-US" sz="500"/>
          </a:p>
          <a:p>
            <a:pPr marL="228600" indent="-228600" eaLnBrk="1" hangingPunct="1">
              <a:lnSpc>
                <a:spcPct val="80000"/>
              </a:lnSpc>
              <a:buFontTx/>
              <a:buChar char="•"/>
              <a:defRPr/>
            </a:pPr>
            <a:endParaRPr lang="en-US" sz="500"/>
          </a:p>
          <a:p>
            <a:pPr marL="228600" indent="-228600" eaLnBrk="1" hangingPunct="1">
              <a:lnSpc>
                <a:spcPct val="80000"/>
              </a:lnSpc>
              <a:defRPr/>
            </a:pPr>
            <a:r>
              <a:rPr lang="en-US" sz="500">
                <a:cs typeface="Arial" charset="0"/>
              </a:rPr>
              <a:t>---</a:t>
            </a:r>
          </a:p>
          <a:p>
            <a:pPr marL="228600" indent="-228600" eaLnBrk="1" hangingPunct="1">
              <a:lnSpc>
                <a:spcPct val="80000"/>
              </a:lnSpc>
              <a:defRPr/>
            </a:pPr>
            <a:r>
              <a:rPr lang="en-US" sz="500">
                <a:cs typeface="Arial" charset="0"/>
              </a:rPr>
              <a:t>Original content for this slide submitted by Association of Reproductive Health Professionals in June 2008. Original funding received from the Association of Reproductive Health Professionals general operating funds.  This slide is available at www.arhp.org/core  </a:t>
            </a:r>
          </a:p>
          <a:p>
            <a:pPr marL="228600" indent="-228600" eaLnBrk="1" hangingPunct="1">
              <a:lnSpc>
                <a:spcPct val="80000"/>
              </a:lnSpc>
              <a:defRPr/>
            </a:pPr>
            <a:endParaRPr lang="en-US" sz="500"/>
          </a:p>
        </p:txBody>
      </p:sp>
    </p:spTree>
    <p:extLst>
      <p:ext uri="{BB962C8B-B14F-4D97-AF65-F5344CB8AC3E}">
        <p14:creationId xmlns:p14="http://schemas.microsoft.com/office/powerpoint/2010/main" val="41579439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sz="1000" dirty="0" smtClean="0"/>
              <a:t>Depo-Provera is a progestin-only injectable contraceptive containing depot </a:t>
            </a:r>
            <a:r>
              <a:rPr lang="en-US" altLang="en-US" sz="1000" dirty="0" err="1" smtClean="0"/>
              <a:t>medroxyprogesterone</a:t>
            </a:r>
            <a:r>
              <a:rPr lang="en-US" altLang="en-US" sz="1000" dirty="0" smtClean="0"/>
              <a:t> and administered in a deep intramuscular injection of 150 mg every 11 to 12 weeks. This method prevents pregnancy by acting at the level of the pituitary and the hypothalamus. Primarily, DMPA inhibits ovulation by suppressing the level of follicle stimulating hormone (FSH) and luteinizing hormone (LH), ultimately preventing the LH surge. DMPA also decreases the quality of the cervical mucus, thereby preventing sperm penetration. </a:t>
            </a:r>
          </a:p>
          <a:p>
            <a:pPr>
              <a:lnSpc>
                <a:spcPct val="80000"/>
              </a:lnSpc>
            </a:pPr>
            <a:endParaRPr lang="en-US" altLang="en-US" sz="1000" dirty="0" smtClean="0"/>
          </a:p>
          <a:p>
            <a:pPr>
              <a:lnSpc>
                <a:spcPct val="80000"/>
              </a:lnSpc>
            </a:pPr>
            <a:r>
              <a:rPr lang="en-US" altLang="en-US" sz="1000" dirty="0" smtClean="0"/>
              <a:t>DMPA is a safe, highly efficacious method with rates ranging from 0.3% with correct and consistent use to 3% with actual use. Because DMPA does not require daily maintenance, efficacy rates for typical use are much higher than for oral contraceptives. DMPA is reversible (though return to fertility may take as long as 10 months and affords young users a certain level of privacy as the method is not visible to partners or parents. Additionally, because effective plasma concentration is sustained for at least 14 weeks, and ovulation is suppressed, on average for 18 weeks, the method is forgiving of delayed injections. For these reasons, teen use has increased over the last several years. According to the National Survey of Family Growth, 10% of young women 15–19 reported using DMPA in 1995. By 2002, this percentage had grown to 21%. </a:t>
            </a:r>
          </a:p>
          <a:p>
            <a:pPr>
              <a:lnSpc>
                <a:spcPct val="80000"/>
              </a:lnSpc>
            </a:pPr>
            <a:endParaRPr lang="en-US" altLang="en-US" sz="1000" dirty="0" smtClean="0"/>
          </a:p>
          <a:p>
            <a:pPr>
              <a:lnSpc>
                <a:spcPct val="80000"/>
              </a:lnSpc>
            </a:pPr>
            <a:r>
              <a:rPr lang="en-US" altLang="en-US" sz="1000" dirty="0" smtClean="0"/>
              <a:t>Ismail AA, el-</a:t>
            </a:r>
            <a:r>
              <a:rPr lang="en-US" altLang="en-US" sz="1000" dirty="0" err="1" smtClean="0"/>
              <a:t>Faras</a:t>
            </a:r>
            <a:r>
              <a:rPr lang="en-US" altLang="en-US" sz="1000" dirty="0" smtClean="0"/>
              <a:t> A, </a:t>
            </a:r>
            <a:r>
              <a:rPr lang="en-US" altLang="en-US" sz="1000" dirty="0" err="1" smtClean="0"/>
              <a:t>Rocca</a:t>
            </a:r>
            <a:r>
              <a:rPr lang="en-US" altLang="en-US" sz="1000" dirty="0" smtClean="0"/>
              <a:t> M, el-</a:t>
            </a:r>
            <a:r>
              <a:rPr lang="en-US" altLang="en-US" sz="1000" dirty="0" err="1" smtClean="0"/>
              <a:t>Sibai</a:t>
            </a:r>
            <a:r>
              <a:rPr lang="en-US" altLang="en-US" sz="1000" dirty="0" smtClean="0"/>
              <a:t> FA, </a:t>
            </a:r>
            <a:r>
              <a:rPr lang="en-US" altLang="en-US" sz="1000" dirty="0" err="1" smtClean="0"/>
              <a:t>Toppozada</a:t>
            </a:r>
            <a:r>
              <a:rPr lang="en-US" altLang="en-US" sz="1000" dirty="0" smtClean="0"/>
              <a:t> M. Pituitary response to LHRH in long-term users of injectable contraceptives. </a:t>
            </a:r>
            <a:r>
              <a:rPr lang="en-US" altLang="en-US" sz="1000" i="1" dirty="0" smtClean="0"/>
              <a:t>Contraception </a:t>
            </a:r>
            <a:r>
              <a:rPr lang="en-US" altLang="en-US" sz="1000" dirty="0" smtClean="0"/>
              <a:t>1987;35:287–95</a:t>
            </a:r>
          </a:p>
          <a:p>
            <a:pPr>
              <a:lnSpc>
                <a:spcPct val="80000"/>
              </a:lnSpc>
            </a:pPr>
            <a:r>
              <a:rPr lang="en-US" altLang="en-US" sz="1000" dirty="0" err="1" smtClean="0"/>
              <a:t>Petta</a:t>
            </a:r>
            <a:r>
              <a:rPr lang="en-US" altLang="en-US" sz="1000" dirty="0" smtClean="0"/>
              <a:t> CA, </a:t>
            </a:r>
            <a:r>
              <a:rPr lang="en-US" altLang="en-US" sz="1000" dirty="0" err="1" smtClean="0"/>
              <a:t>Faunndes</a:t>
            </a:r>
            <a:r>
              <a:rPr lang="en-US" altLang="en-US" sz="1000" dirty="0" smtClean="0"/>
              <a:t> A, </a:t>
            </a:r>
            <a:r>
              <a:rPr lang="en-US" altLang="en-US" sz="1000" dirty="0" err="1" smtClean="0"/>
              <a:t>Dunson</a:t>
            </a:r>
            <a:r>
              <a:rPr lang="en-US" altLang="en-US" sz="1000" dirty="0" smtClean="0"/>
              <a:t> TR, et al. Timing of onset of contraceptive effectiveness in Depo-Provera users: Part II. Effects on ovarian function. </a:t>
            </a:r>
            <a:r>
              <a:rPr lang="en-US" altLang="en-US" sz="1000" i="1" dirty="0" err="1" smtClean="0"/>
              <a:t>Fertil</a:t>
            </a:r>
            <a:r>
              <a:rPr lang="en-US" altLang="en-US" sz="1000" i="1" dirty="0" smtClean="0"/>
              <a:t> </a:t>
            </a:r>
            <a:r>
              <a:rPr lang="en-US" altLang="en-US" sz="1000" i="1" dirty="0" err="1" smtClean="0"/>
              <a:t>Steril</a:t>
            </a:r>
            <a:r>
              <a:rPr lang="en-US" altLang="en-US" sz="1000" dirty="0" smtClean="0"/>
              <a:t> 1998:70:817–20</a:t>
            </a:r>
          </a:p>
          <a:p>
            <a:pPr>
              <a:lnSpc>
                <a:spcPct val="80000"/>
              </a:lnSpc>
            </a:pPr>
            <a:r>
              <a:rPr lang="en-US" altLang="en-US" sz="1000" dirty="0" err="1" smtClean="0"/>
              <a:t>Trussell</a:t>
            </a:r>
            <a:r>
              <a:rPr lang="en-US" altLang="en-US" sz="1000" dirty="0" smtClean="0"/>
              <a:t> J. Contraceptive failure in the United States. </a:t>
            </a:r>
            <a:r>
              <a:rPr lang="en-US" altLang="en-US" sz="1000" i="1" dirty="0" smtClean="0"/>
              <a:t>Contraception</a:t>
            </a:r>
            <a:r>
              <a:rPr lang="en-US" altLang="en-US" sz="1000" dirty="0" smtClean="0"/>
              <a:t> 2004;70:89–96</a:t>
            </a:r>
          </a:p>
          <a:p>
            <a:pPr>
              <a:lnSpc>
                <a:spcPct val="80000"/>
              </a:lnSpc>
            </a:pPr>
            <a:r>
              <a:rPr lang="en-US" altLang="en-US" sz="1000" dirty="0" err="1" smtClean="0"/>
              <a:t>Mishell</a:t>
            </a:r>
            <a:r>
              <a:rPr lang="en-US" altLang="en-US" sz="1000" dirty="0" smtClean="0"/>
              <a:t> DR. Pharmacokinetics of depot </a:t>
            </a:r>
            <a:r>
              <a:rPr lang="en-US" altLang="en-US" sz="1000" dirty="0" err="1" smtClean="0"/>
              <a:t>medroxyprogesterone</a:t>
            </a:r>
            <a:r>
              <a:rPr lang="en-US" altLang="en-US" sz="1000" dirty="0" smtClean="0"/>
              <a:t> acetate contraception. </a:t>
            </a:r>
            <a:r>
              <a:rPr lang="en-US" altLang="en-US" sz="1000" i="1" dirty="0" smtClean="0"/>
              <a:t>J </a:t>
            </a:r>
            <a:r>
              <a:rPr lang="en-US" altLang="en-US" sz="1000" i="1" dirty="0" err="1" smtClean="0"/>
              <a:t>Reprod</a:t>
            </a:r>
            <a:r>
              <a:rPr lang="en-US" altLang="en-US" sz="1000" i="1" dirty="0" smtClean="0"/>
              <a:t> Med </a:t>
            </a:r>
            <a:r>
              <a:rPr lang="en-US" altLang="en-US" sz="1000" dirty="0" smtClean="0"/>
              <a:t>1997;41(5 </a:t>
            </a:r>
            <a:r>
              <a:rPr lang="en-US" altLang="en-US" sz="1000" dirty="0" err="1" smtClean="0"/>
              <a:t>Suppl</a:t>
            </a:r>
            <a:r>
              <a:rPr lang="en-US" altLang="en-US" sz="1000" dirty="0" smtClean="0"/>
              <a:t>):381–90</a:t>
            </a:r>
          </a:p>
          <a:p>
            <a:pPr>
              <a:lnSpc>
                <a:spcPct val="80000"/>
              </a:lnSpc>
            </a:pPr>
            <a:r>
              <a:rPr lang="en-US" altLang="en-US" sz="1000" dirty="0" err="1" smtClean="0"/>
              <a:t>Kaunitz</a:t>
            </a:r>
            <a:r>
              <a:rPr lang="en-US" altLang="en-US" sz="1000" dirty="0" smtClean="0"/>
              <a:t> AM. Long-acting injectable contraception with depot </a:t>
            </a:r>
            <a:r>
              <a:rPr lang="en-US" altLang="en-US" sz="1000" dirty="0" err="1" smtClean="0"/>
              <a:t>medroxyprogesterone</a:t>
            </a:r>
            <a:r>
              <a:rPr lang="en-US" altLang="en-US" sz="1000" dirty="0" smtClean="0"/>
              <a:t> acetate for contraception. </a:t>
            </a:r>
            <a:r>
              <a:rPr lang="en-US" altLang="en-US" sz="1000" i="1" dirty="0" smtClean="0"/>
              <a:t>Am J </a:t>
            </a:r>
            <a:r>
              <a:rPr lang="en-US" altLang="en-US" sz="1000" i="1" dirty="0" err="1" smtClean="0"/>
              <a:t>Obstet</a:t>
            </a:r>
            <a:r>
              <a:rPr lang="en-US" altLang="en-US" sz="1000" i="1" dirty="0" smtClean="0"/>
              <a:t> </a:t>
            </a:r>
            <a:r>
              <a:rPr lang="en-US" altLang="en-US" sz="1000" i="1" dirty="0" err="1" smtClean="0"/>
              <a:t>Gynecol</a:t>
            </a:r>
            <a:r>
              <a:rPr lang="en-US" altLang="en-US" sz="1000" i="1" dirty="0" smtClean="0"/>
              <a:t> </a:t>
            </a:r>
            <a:r>
              <a:rPr lang="en-US" altLang="en-US" sz="1000" dirty="0" smtClean="0"/>
              <a:t>2005;192:42–7</a:t>
            </a:r>
          </a:p>
          <a:p>
            <a:pPr>
              <a:lnSpc>
                <a:spcPct val="80000"/>
              </a:lnSpc>
            </a:pPr>
            <a:r>
              <a:rPr lang="en-US" altLang="en-US" sz="1000" dirty="0" smtClean="0"/>
              <a:t>Centers for Disease Control and Prevention. Teenagers in the United States: Sexual Activity, Contraceptive Use, and Childbearing, 2002—A Fact Sheet for Series 23, Number 24</a:t>
            </a:r>
          </a:p>
          <a:p>
            <a:pPr>
              <a:lnSpc>
                <a:spcPct val="80000"/>
              </a:lnSpc>
            </a:pPr>
            <a:endParaRPr lang="en-US" altLang="en-US" sz="1000" dirty="0" smtClean="0"/>
          </a:p>
        </p:txBody>
      </p:sp>
      <p:sp>
        <p:nvSpPr>
          <p:cNvPr id="2232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F6D62C-418D-4BEA-8501-A311A07FD20B}" type="slidenum">
              <a:rPr lang="en-US" altLang="en-US">
                <a:solidFill>
                  <a:srgbClr val="000000"/>
                </a:solidFill>
                <a:latin typeface="Adobe Garamond Pro" panose="02020502060506020403" pitchFamily="18" charset="0"/>
              </a:rPr>
              <a:pPr eaLnBrk="1" hangingPunct="1"/>
              <a:t>54</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407558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https://www.guttmacher.org/sites/default/files/factsheet/fb-atsrh.pdf (September</a:t>
            </a:r>
            <a:r>
              <a:rPr lang="en-US" baseline="0" dirty="0" smtClean="0"/>
              <a:t> 2016) </a:t>
            </a:r>
          </a:p>
          <a:p>
            <a:endParaRPr lang="en-US" baseline="0" dirty="0" smtClean="0"/>
          </a:p>
          <a:p>
            <a:r>
              <a:rPr lang="en-US" sz="1200" b="0" i="0" kern="1200" dirty="0" smtClean="0">
                <a:solidFill>
                  <a:schemeClr val="tx1"/>
                </a:solidFill>
                <a:effectLst/>
                <a:latin typeface="Adobe Garamond Pro" panose="02020502060506020403" pitchFamily="18" charset="0"/>
                <a:ea typeface="MS PGothic" panose="020B0600070205080204" pitchFamily="34" charset="-128"/>
                <a:cs typeface="ＭＳ Ｐゴシック" charset="-128"/>
              </a:rPr>
              <a:t>The proportion of U.S. females aged 15–19 who used contraceptives the first time they had sex has increased, from 48% in 1982 to 79% in 2011–2013</a:t>
            </a:r>
          </a:p>
          <a:p>
            <a:r>
              <a:rPr lang="en-US" sz="1200" b="0" i="0" kern="1200" dirty="0" smtClean="0">
                <a:solidFill>
                  <a:schemeClr val="tx1"/>
                </a:solidFill>
                <a:effectLst/>
                <a:latin typeface="Adobe Garamond Pro" panose="02020502060506020403" pitchFamily="18" charset="0"/>
                <a:ea typeface="MS PGothic" panose="020B0600070205080204" pitchFamily="34" charset="-128"/>
              </a:rPr>
              <a:t>Source:</a:t>
            </a:r>
            <a:r>
              <a:rPr lang="en-US" sz="1200" b="0" i="0" kern="1200" baseline="0" dirty="0" smtClean="0">
                <a:solidFill>
                  <a:schemeClr val="tx1"/>
                </a:solidFill>
                <a:effectLst/>
                <a:latin typeface="Adobe Garamond Pro" panose="02020502060506020403" pitchFamily="18" charset="0"/>
                <a:ea typeface="MS PGothic" panose="020B0600070205080204" pitchFamily="34" charset="-128"/>
              </a:rPr>
              <a:t>  Martinez GM and </a:t>
            </a:r>
            <a:r>
              <a:rPr lang="en-US" sz="1200" b="0" i="0" kern="1200" baseline="0" dirty="0" err="1" smtClean="0">
                <a:solidFill>
                  <a:schemeClr val="tx1"/>
                </a:solidFill>
                <a:effectLst/>
                <a:latin typeface="Adobe Garamond Pro" panose="02020502060506020403" pitchFamily="18" charset="0"/>
                <a:ea typeface="MS PGothic" panose="020B0600070205080204" pitchFamily="34" charset="-128"/>
              </a:rPr>
              <a:t>Abma</a:t>
            </a:r>
            <a:r>
              <a:rPr lang="en-US" sz="1200" b="0" i="0" kern="1200" baseline="0" dirty="0" smtClean="0">
                <a:solidFill>
                  <a:schemeClr val="tx1"/>
                </a:solidFill>
                <a:effectLst/>
                <a:latin typeface="Adobe Garamond Pro" panose="02020502060506020403" pitchFamily="18" charset="0"/>
                <a:ea typeface="MS PGothic" panose="020B0600070205080204" pitchFamily="34" charset="-128"/>
              </a:rPr>
              <a:t> JC, Sexual activity, contraceptive use, and childbearing of teenagers aged 15–19 in the United States, NCHS Data Brief, 2015, No. 209.</a:t>
            </a:r>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5</a:t>
            </a:fld>
            <a:endParaRPr lang="en-US" altLang="en-US" dirty="0"/>
          </a:p>
        </p:txBody>
      </p:sp>
    </p:spTree>
    <p:extLst>
      <p:ext uri="{BB962C8B-B14F-4D97-AF65-F5344CB8AC3E}">
        <p14:creationId xmlns:p14="http://schemas.microsoft.com/office/powerpoint/2010/main" val="31562661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pPr>
            <a:r>
              <a:rPr lang="en-US" altLang="en-US" sz="800" dirty="0" smtClean="0"/>
              <a:t>Importantly, DMPA has several non-contraceptive benefits. Because DMPA do not contain estrogen, this method does not appear to carry the rare but serious risks of complications attributable to exogenous estrogen. DMPA has also been shown to decrease menstrual disturbances including ovulation pain, dysmenorrhea, mood changes, headaches, breast tenderness, and nausea. The thickened cervical mucous caused by DMPA may prevent pathogens from entering the upper genital tract therefore decreasing the risk of pelvic inflammatory disease in DMPA users. DMPA use may also help young women with some chronic illnesses. For instance, possibly due to the sedative properties of </a:t>
            </a:r>
            <a:r>
              <a:rPr lang="en-US" altLang="en-US" sz="800" dirty="0" err="1" smtClean="0"/>
              <a:t>progestins</a:t>
            </a:r>
            <a:r>
              <a:rPr lang="en-US" altLang="en-US" sz="800" dirty="0" smtClean="0"/>
              <a:t>, research indicates that DMPA can decrease the frequency of grand mal seizures. DMPA use is associated with greater reduction in the frequency of sickle cell crises when compared with combined oral contraception or no intervention. There are also minimal drug interactions between DMPA and antibiotics or enzyme-inducing drugs such as many anticonvulsants, mood stabilizers, and medications for migraine prophylaxis. The only drug that decreases the effectiveness of DMPA is </a:t>
            </a:r>
            <a:r>
              <a:rPr lang="en-US" altLang="en-US" sz="800" dirty="0" err="1" smtClean="0"/>
              <a:t>aminoglutethimide</a:t>
            </a:r>
            <a:r>
              <a:rPr lang="en-US" altLang="en-US" sz="800" dirty="0" smtClean="0"/>
              <a:t>, which is indicated for suppression of adrenal function in selected cases of Cushing’s disease.  </a:t>
            </a:r>
          </a:p>
          <a:p>
            <a:pPr>
              <a:lnSpc>
                <a:spcPct val="80000"/>
              </a:lnSpc>
            </a:pPr>
            <a:endParaRPr lang="en-US" altLang="en-US" sz="800" dirty="0" smtClean="0"/>
          </a:p>
          <a:p>
            <a:pPr>
              <a:lnSpc>
                <a:spcPct val="80000"/>
              </a:lnSpc>
            </a:pPr>
            <a:r>
              <a:rPr lang="en-US" altLang="en-US" sz="800" dirty="0" smtClean="0"/>
              <a:t>McCann MF, </a:t>
            </a:r>
            <a:r>
              <a:rPr lang="en-US" altLang="en-US" sz="800" dirty="0" err="1" smtClean="0"/>
              <a:t>Poter</a:t>
            </a:r>
            <a:r>
              <a:rPr lang="en-US" altLang="en-US" sz="800" dirty="0" smtClean="0"/>
              <a:t> LS. Progestin-only oral contraception: a comprehensive review. </a:t>
            </a:r>
            <a:r>
              <a:rPr lang="en-US" altLang="en-US" sz="800" i="1" dirty="0" smtClean="0"/>
              <a:t>Contraception </a:t>
            </a:r>
            <a:r>
              <a:rPr lang="en-US" altLang="en-US" sz="800" dirty="0" smtClean="0"/>
              <a:t>1994; (6 </a:t>
            </a:r>
            <a:r>
              <a:rPr lang="en-US" altLang="en-US" sz="800" dirty="0" err="1" smtClean="0"/>
              <a:t>Suppl</a:t>
            </a:r>
            <a:r>
              <a:rPr lang="en-US" altLang="en-US" sz="800" dirty="0" smtClean="0"/>
              <a:t> 1):S1–195</a:t>
            </a:r>
          </a:p>
          <a:p>
            <a:pPr>
              <a:lnSpc>
                <a:spcPct val="80000"/>
              </a:lnSpc>
            </a:pPr>
            <a:r>
              <a:rPr lang="en-US" altLang="en-US" sz="800" dirty="0" err="1" smtClean="0"/>
              <a:t>Kaunitz</a:t>
            </a:r>
            <a:r>
              <a:rPr lang="en-US" altLang="en-US" sz="800" dirty="0" smtClean="0"/>
              <a:t> AM. Injectable depot </a:t>
            </a:r>
            <a:r>
              <a:rPr lang="en-US" altLang="en-US" sz="800" dirty="0" err="1" smtClean="0"/>
              <a:t>medroxyprogesterone</a:t>
            </a:r>
            <a:r>
              <a:rPr lang="en-US" altLang="en-US" sz="800" dirty="0" smtClean="0"/>
              <a:t> acetate contraception: an update for U.S. clinicians. </a:t>
            </a:r>
            <a:r>
              <a:rPr lang="en-US" altLang="en-US" sz="800" i="1" dirty="0" err="1" smtClean="0"/>
              <a:t>Int</a:t>
            </a:r>
            <a:r>
              <a:rPr lang="en-US" altLang="en-US" sz="800" i="1" dirty="0" smtClean="0"/>
              <a:t> J </a:t>
            </a:r>
            <a:r>
              <a:rPr lang="en-US" altLang="en-US" sz="800" i="1" dirty="0" err="1" smtClean="0"/>
              <a:t>Fertil</a:t>
            </a:r>
            <a:r>
              <a:rPr lang="en-US" altLang="en-US" sz="800" i="1" dirty="0" smtClean="0"/>
              <a:t> </a:t>
            </a:r>
            <a:r>
              <a:rPr lang="en-US" altLang="en-US" sz="800" i="1" dirty="0" err="1" smtClean="0"/>
              <a:t>Womens</a:t>
            </a:r>
            <a:r>
              <a:rPr lang="en-US" altLang="en-US" sz="800" i="1" dirty="0" smtClean="0"/>
              <a:t> Med </a:t>
            </a:r>
            <a:r>
              <a:rPr lang="en-US" altLang="en-US" sz="800" dirty="0" smtClean="0"/>
              <a:t>1998;43:73–83 </a:t>
            </a:r>
          </a:p>
          <a:p>
            <a:pPr>
              <a:lnSpc>
                <a:spcPct val="80000"/>
              </a:lnSpc>
            </a:pPr>
            <a:r>
              <a:rPr lang="en-US" altLang="en-US" sz="800" dirty="0" err="1" smtClean="0"/>
              <a:t>Baeten</a:t>
            </a:r>
            <a:r>
              <a:rPr lang="en-US" altLang="en-US" sz="800" dirty="0" smtClean="0"/>
              <a:t> J, </a:t>
            </a:r>
            <a:r>
              <a:rPr lang="en-US" altLang="en-US" sz="800" dirty="0" err="1" smtClean="0"/>
              <a:t>Nyange</a:t>
            </a:r>
            <a:r>
              <a:rPr lang="en-US" altLang="en-US" sz="800" dirty="0" smtClean="0"/>
              <a:t> P, Richardson B, et al. Hormonal contraception and risk of sexually transmitted disease acquisition: results from a prospective study. </a:t>
            </a:r>
            <a:r>
              <a:rPr lang="en-US" altLang="en-US" sz="800" i="1" dirty="0" smtClean="0"/>
              <a:t>Am J </a:t>
            </a:r>
            <a:r>
              <a:rPr lang="en-US" altLang="en-US" sz="800" i="1" dirty="0" err="1" smtClean="0"/>
              <a:t>Obstet</a:t>
            </a:r>
            <a:r>
              <a:rPr lang="en-US" altLang="en-US" sz="800" i="1" dirty="0" smtClean="0"/>
              <a:t> </a:t>
            </a:r>
            <a:r>
              <a:rPr lang="en-US" altLang="en-US" sz="800" i="1" dirty="0" err="1" smtClean="0"/>
              <a:t>Gynecol</a:t>
            </a:r>
            <a:r>
              <a:rPr lang="en-US" altLang="en-US" sz="800" i="1" dirty="0" smtClean="0"/>
              <a:t> </a:t>
            </a:r>
            <a:r>
              <a:rPr lang="en-US" altLang="en-US" sz="800" dirty="0" smtClean="0"/>
              <a:t>2001;185:380–385</a:t>
            </a:r>
          </a:p>
          <a:p>
            <a:pPr>
              <a:lnSpc>
                <a:spcPct val="80000"/>
              </a:lnSpc>
            </a:pPr>
            <a:r>
              <a:rPr lang="en-US" altLang="en-US" sz="800" dirty="0" smtClean="0"/>
              <a:t>Mattson RH, Cramer JA, </a:t>
            </a:r>
            <a:r>
              <a:rPr lang="en-US" altLang="en-US" sz="800" dirty="0" err="1" smtClean="0"/>
              <a:t>Darney</a:t>
            </a:r>
            <a:r>
              <a:rPr lang="en-US" altLang="en-US" sz="800" dirty="0" smtClean="0"/>
              <a:t> PD, </a:t>
            </a:r>
            <a:r>
              <a:rPr lang="en-US" altLang="en-US" sz="800" dirty="0" err="1" smtClean="0"/>
              <a:t>Naftolin</a:t>
            </a:r>
            <a:r>
              <a:rPr lang="en-US" altLang="en-US" sz="800" dirty="0" smtClean="0"/>
              <a:t> F. Use of oral contraceptives by women with epilepsy. </a:t>
            </a:r>
            <a:r>
              <a:rPr lang="en-US" altLang="en-US" sz="800" i="1" dirty="0" smtClean="0"/>
              <a:t>JAMA </a:t>
            </a:r>
            <a:r>
              <a:rPr lang="en-US" altLang="en-US" sz="800" dirty="0" smtClean="0"/>
              <a:t>1986;256:238–240</a:t>
            </a:r>
          </a:p>
          <a:p>
            <a:pPr>
              <a:lnSpc>
                <a:spcPct val="80000"/>
              </a:lnSpc>
            </a:pPr>
            <a:r>
              <a:rPr lang="en-US" altLang="en-US" sz="800" dirty="0" smtClean="0"/>
              <a:t>Mattson RH, Rebar RW. Contraceptive methods for women with neurologic disorders. </a:t>
            </a:r>
            <a:r>
              <a:rPr lang="en-US" altLang="en-US" sz="800" i="1" dirty="0" smtClean="0"/>
              <a:t>Am J </a:t>
            </a:r>
            <a:r>
              <a:rPr lang="en-US" altLang="en-US" sz="800" i="1" dirty="0" err="1" smtClean="0"/>
              <a:t>Obstet</a:t>
            </a:r>
            <a:r>
              <a:rPr lang="en-US" altLang="en-US" sz="800" i="1" dirty="0" smtClean="0"/>
              <a:t> </a:t>
            </a:r>
            <a:r>
              <a:rPr lang="en-US" altLang="en-US" sz="800" i="1" dirty="0" err="1" smtClean="0"/>
              <a:t>Gynecol</a:t>
            </a:r>
            <a:r>
              <a:rPr lang="en-US" altLang="en-US" sz="800" dirty="0" smtClean="0"/>
              <a:t> 1993;168:2027–2032</a:t>
            </a:r>
          </a:p>
          <a:p>
            <a:pPr>
              <a:lnSpc>
                <a:spcPct val="80000"/>
              </a:lnSpc>
            </a:pPr>
            <a:r>
              <a:rPr lang="en-US" altLang="en-US" sz="800" dirty="0" smtClean="0"/>
              <a:t>de </a:t>
            </a:r>
            <a:r>
              <a:rPr lang="en-US" altLang="en-US" sz="800" dirty="0" err="1" smtClean="0"/>
              <a:t>Abood</a:t>
            </a:r>
            <a:r>
              <a:rPr lang="en-US" altLang="en-US" sz="800" dirty="0" smtClean="0"/>
              <a:t> M, de </a:t>
            </a:r>
            <a:r>
              <a:rPr lang="en-US" altLang="en-US" sz="800" dirty="0" err="1" smtClean="0"/>
              <a:t>Castilo</a:t>
            </a:r>
            <a:r>
              <a:rPr lang="en-US" altLang="en-US" sz="800" dirty="0" smtClean="0"/>
              <a:t> Z, Guerrero F, Austin KL. Effect of Depo-Provera or </a:t>
            </a:r>
            <a:r>
              <a:rPr lang="en-US" altLang="en-US" sz="800" dirty="0" err="1" smtClean="0"/>
              <a:t>Microgynon</a:t>
            </a:r>
            <a:r>
              <a:rPr lang="en-US" altLang="en-US" sz="800" dirty="0" smtClean="0"/>
              <a:t> on the painful crises of sickle cell anemia patients. </a:t>
            </a:r>
            <a:r>
              <a:rPr lang="en-US" altLang="en-US" sz="800" i="1" dirty="0" smtClean="0"/>
              <a:t>Contraception </a:t>
            </a:r>
            <a:r>
              <a:rPr lang="en-US" altLang="en-US" sz="800" dirty="0" smtClean="0"/>
              <a:t>1997;56:313–16</a:t>
            </a:r>
          </a:p>
          <a:p>
            <a:pPr>
              <a:lnSpc>
                <a:spcPct val="80000"/>
              </a:lnSpc>
            </a:pPr>
            <a:r>
              <a:rPr lang="en-US" altLang="en-US" sz="800" dirty="0" smtClean="0"/>
              <a:t>Hatcher RA, </a:t>
            </a:r>
            <a:r>
              <a:rPr lang="en-US" altLang="en-US" sz="800" dirty="0" err="1" smtClean="0"/>
              <a:t>Schare</a:t>
            </a:r>
            <a:r>
              <a:rPr lang="en-US" altLang="en-US" sz="800" dirty="0" smtClean="0"/>
              <a:t> S. Ask the experts: progestin-only contraceptives. </a:t>
            </a:r>
            <a:r>
              <a:rPr lang="en-US" altLang="en-US" sz="800" i="1" dirty="0" smtClean="0"/>
              <a:t>Contraceptive </a:t>
            </a:r>
            <a:r>
              <a:rPr lang="en-US" altLang="en-US" sz="800" i="1" dirty="0" err="1" smtClean="0"/>
              <a:t>Technol</a:t>
            </a:r>
            <a:r>
              <a:rPr lang="en-US" altLang="en-US" sz="800" i="1" dirty="0" smtClean="0"/>
              <a:t> Update</a:t>
            </a:r>
            <a:r>
              <a:rPr lang="en-US" altLang="en-US" sz="800" dirty="0" smtClean="0"/>
              <a:t> 1993;14:114–115</a:t>
            </a:r>
          </a:p>
        </p:txBody>
      </p:sp>
      <p:sp>
        <p:nvSpPr>
          <p:cNvPr id="2252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DE978-E234-48C9-8C4B-FCA68B4A92EC}" type="slidenum">
              <a:rPr lang="en-US" altLang="en-US">
                <a:solidFill>
                  <a:srgbClr val="000000"/>
                </a:solidFill>
                <a:latin typeface="Adobe Garamond Pro" panose="02020502060506020403" pitchFamily="18" charset="0"/>
              </a:rPr>
              <a:pPr eaLnBrk="1" hangingPunct="1"/>
              <a:t>55</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477364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ln/>
        </p:spPr>
        <p:txBody>
          <a:bodyPr/>
          <a:lstStyle/>
          <a:p>
            <a:pPr marL="168244" indent="-168244">
              <a:lnSpc>
                <a:spcPct val="80000"/>
              </a:lnSpc>
              <a:buFont typeface="Arial" panose="020B0604020202020204" pitchFamily="34" charset="0"/>
              <a:buChar char="•"/>
              <a:defRPr/>
            </a:pPr>
            <a:r>
              <a:rPr lang="en-US" sz="800" dirty="0" smtClean="0">
                <a:ea typeface="ＭＳ Ｐゴシック" charset="-128"/>
              </a:rPr>
              <a:t>Primarily, women taking DMPA will experience menstrual irregularities.</a:t>
            </a:r>
          </a:p>
          <a:p>
            <a:pPr marL="168244" indent="-168244">
              <a:lnSpc>
                <a:spcPct val="80000"/>
              </a:lnSpc>
              <a:buFont typeface="Arial" panose="020B0604020202020204" pitchFamily="34" charset="0"/>
              <a:buChar char="•"/>
              <a:defRPr/>
            </a:pPr>
            <a:r>
              <a:rPr lang="en-US" sz="800" dirty="0" smtClean="0">
                <a:ea typeface="ＭＳ Ｐゴシック" charset="-128"/>
              </a:rPr>
              <a:t>In the first several months many women experience unpredictable and prolonged spotting. After one year of DMPA use, 40% to 50% of women experience amenorrhea and, after five years, up to 80% no longer menstruate. Research indicates that menstrual disturbances are the most frequent cause of dissatisfaction with this method, causing 20% to 25% of patients to discontinue use. </a:t>
            </a:r>
          </a:p>
          <a:p>
            <a:pPr marL="168244" indent="-168244">
              <a:lnSpc>
                <a:spcPct val="80000"/>
              </a:lnSpc>
              <a:buFont typeface="Arial" panose="020B0604020202020204" pitchFamily="34" charset="0"/>
              <a:buChar char="•"/>
              <a:defRPr/>
            </a:pPr>
            <a:r>
              <a:rPr lang="en-US" sz="800" b="1" dirty="0" smtClean="0">
                <a:ea typeface="ＭＳ Ｐゴシック" charset="-128"/>
              </a:rPr>
              <a:t>For teens, it is especially important to discuss potential issues with parents (i.e., no menses).  </a:t>
            </a:r>
          </a:p>
          <a:p>
            <a:pPr marL="168244" indent="-168244">
              <a:lnSpc>
                <a:spcPct val="80000"/>
              </a:lnSpc>
              <a:buFont typeface="Arial" panose="020B0604020202020204" pitchFamily="34" charset="0"/>
              <a:buChar char="•"/>
              <a:defRPr/>
            </a:pPr>
            <a:r>
              <a:rPr lang="en-US" sz="800" dirty="0" smtClean="0">
                <a:ea typeface="ＭＳ Ｐゴシック" charset="-128"/>
              </a:rPr>
              <a:t>Providers must candidly discuss a patient’s comfort with initial spotting or irregular bleeding and the eventual lack of periods to ascertain whether DMPA is an acceptable contraceptive choice to her. If, after the first three months, a young woman has concerns about these menstrual irregularities, providers may offer her a short course of exogenous estrogen or a prostaglandin </a:t>
            </a:r>
            <a:r>
              <a:rPr lang="en-US" sz="800" dirty="0" err="1" smtClean="0">
                <a:ea typeface="ＭＳ Ｐゴシック" charset="-128"/>
              </a:rPr>
              <a:t>synthetase</a:t>
            </a:r>
            <a:r>
              <a:rPr lang="en-US" sz="800" dirty="0" smtClean="0">
                <a:ea typeface="ＭＳ Ｐゴシック" charset="-128"/>
              </a:rPr>
              <a:t> inhibitor (NSAID), if not contraindicated. These regimens have been shown to decrease bleeding in the short term but menstrual irregularities will most likely return upon discontinuation. </a:t>
            </a:r>
          </a:p>
          <a:p>
            <a:pPr>
              <a:lnSpc>
                <a:spcPct val="80000"/>
              </a:lnSpc>
              <a:defRPr/>
            </a:pPr>
            <a:endParaRPr lang="en-US" sz="800" dirty="0" smtClean="0">
              <a:ea typeface="ＭＳ Ｐゴシック" charset="-128"/>
            </a:endParaRPr>
          </a:p>
          <a:p>
            <a:pPr>
              <a:lnSpc>
                <a:spcPct val="80000"/>
              </a:lnSpc>
              <a:defRPr/>
            </a:pPr>
            <a:r>
              <a:rPr lang="en-US" sz="800" dirty="0" smtClean="0">
                <a:ea typeface="ＭＳ Ｐゴシック" charset="-128"/>
              </a:rPr>
              <a:t>Sources:</a:t>
            </a:r>
          </a:p>
          <a:p>
            <a:pPr>
              <a:lnSpc>
                <a:spcPct val="80000"/>
              </a:lnSpc>
              <a:defRPr/>
            </a:pPr>
            <a:r>
              <a:rPr lang="en-US" sz="800" dirty="0" err="1" smtClean="0">
                <a:ea typeface="ＭＳ Ｐゴシック" charset="-128"/>
              </a:rPr>
              <a:t>Belsey</a:t>
            </a:r>
            <a:r>
              <a:rPr lang="en-US" sz="800" dirty="0" smtClean="0">
                <a:ea typeface="ＭＳ Ｐゴシック" charset="-128"/>
              </a:rPr>
              <a:t> EM. Vaginal bleeding patterns among women using one natural and eight hormonal methods of contraception. </a:t>
            </a:r>
            <a:r>
              <a:rPr lang="en-US" sz="800" i="1" dirty="0" err="1" smtClean="0">
                <a:ea typeface="ＭＳ Ｐゴシック" charset="-128"/>
              </a:rPr>
              <a:t>Contracetpion</a:t>
            </a:r>
            <a:r>
              <a:rPr lang="en-US" sz="800" i="1" dirty="0" smtClean="0">
                <a:ea typeface="ＭＳ Ｐゴシック" charset="-128"/>
              </a:rPr>
              <a:t> </a:t>
            </a:r>
            <a:r>
              <a:rPr lang="en-US" sz="800" dirty="0" smtClean="0">
                <a:ea typeface="ＭＳ Ｐゴシック" charset="-128"/>
              </a:rPr>
              <a:t>1988;38:181–206. </a:t>
            </a:r>
          </a:p>
          <a:p>
            <a:pPr>
              <a:lnSpc>
                <a:spcPct val="80000"/>
              </a:lnSpc>
              <a:defRPr/>
            </a:pPr>
            <a:endParaRPr lang="en-US" sz="800" dirty="0" smtClean="0">
              <a:ea typeface="ＭＳ Ｐゴシック" charset="-128"/>
            </a:endParaRPr>
          </a:p>
          <a:p>
            <a:pPr>
              <a:lnSpc>
                <a:spcPct val="80000"/>
              </a:lnSpc>
              <a:defRPr/>
            </a:pPr>
            <a:r>
              <a:rPr lang="en-US" sz="800" dirty="0" err="1" smtClean="0">
                <a:ea typeface="ＭＳ Ｐゴシック" charset="-128"/>
              </a:rPr>
              <a:t>Polaneczky</a:t>
            </a:r>
            <a:r>
              <a:rPr lang="en-US" sz="800" dirty="0" smtClean="0">
                <a:ea typeface="ＭＳ Ｐゴシック" charset="-128"/>
              </a:rPr>
              <a:t> M, </a:t>
            </a:r>
            <a:r>
              <a:rPr lang="en-US" sz="800" dirty="0" err="1" smtClean="0">
                <a:ea typeface="ＭＳ Ｐゴシック" charset="-128"/>
              </a:rPr>
              <a:t>Liblanc</a:t>
            </a:r>
            <a:r>
              <a:rPr lang="en-US" sz="800" dirty="0" smtClean="0">
                <a:ea typeface="ＭＳ Ｐゴシック" charset="-128"/>
              </a:rPr>
              <a:t> M. Long-term depot </a:t>
            </a:r>
            <a:r>
              <a:rPr lang="en-US" sz="800" dirty="0" err="1" smtClean="0">
                <a:ea typeface="ＭＳ Ｐゴシック" charset="-128"/>
              </a:rPr>
              <a:t>medroxyprogesterone</a:t>
            </a:r>
            <a:r>
              <a:rPr lang="en-US" sz="800" dirty="0" smtClean="0">
                <a:ea typeface="ＭＳ Ｐゴシック" charset="-128"/>
              </a:rPr>
              <a:t> acetate (</a:t>
            </a:r>
            <a:r>
              <a:rPr lang="en-US" sz="800" dirty="0" err="1" smtClean="0">
                <a:ea typeface="ＭＳ Ｐゴシック" charset="-128"/>
              </a:rPr>
              <a:t>Depo</a:t>
            </a:r>
            <a:r>
              <a:rPr lang="en-US" sz="800" dirty="0" smtClean="0">
                <a:ea typeface="ＭＳ Ｐゴシック" charset="-128"/>
              </a:rPr>
              <a:t>-Provider) use in inner-city adolescents. </a:t>
            </a:r>
            <a:r>
              <a:rPr lang="en-US" sz="800" i="1" dirty="0" smtClean="0">
                <a:ea typeface="ＭＳ Ｐゴシック" charset="-128"/>
              </a:rPr>
              <a:t>J </a:t>
            </a:r>
            <a:r>
              <a:rPr lang="en-US" sz="800" i="1" dirty="0" err="1" smtClean="0">
                <a:ea typeface="ＭＳ Ｐゴシック" charset="-128"/>
              </a:rPr>
              <a:t>Adolesc</a:t>
            </a:r>
            <a:r>
              <a:rPr lang="en-US" sz="800" i="1" dirty="0" smtClean="0">
                <a:ea typeface="ＭＳ Ｐゴシック" charset="-128"/>
              </a:rPr>
              <a:t> Health </a:t>
            </a:r>
            <a:r>
              <a:rPr lang="en-US" sz="800" dirty="0" smtClean="0">
                <a:ea typeface="ＭＳ Ｐゴシック" charset="-128"/>
              </a:rPr>
              <a:t>1998;23:81–88.</a:t>
            </a:r>
          </a:p>
          <a:p>
            <a:pPr>
              <a:lnSpc>
                <a:spcPct val="80000"/>
              </a:lnSpc>
              <a:defRPr/>
            </a:pPr>
            <a:endParaRPr lang="en-US" sz="800" dirty="0" smtClean="0">
              <a:ea typeface="ＭＳ Ｐゴシック" charset="-128"/>
            </a:endParaRPr>
          </a:p>
          <a:p>
            <a:pPr>
              <a:lnSpc>
                <a:spcPct val="80000"/>
              </a:lnSpc>
              <a:defRPr/>
            </a:pPr>
            <a:r>
              <a:rPr lang="en-US" sz="800" dirty="0" smtClean="0">
                <a:ea typeface="ＭＳ Ｐゴシック" charset="-128"/>
              </a:rPr>
              <a:t>Potter LS, </a:t>
            </a:r>
            <a:r>
              <a:rPr lang="en-US" sz="800" dirty="0" err="1" smtClean="0">
                <a:ea typeface="ＭＳ Ｐゴシック" charset="-128"/>
              </a:rPr>
              <a:t>Dalberth</a:t>
            </a:r>
            <a:r>
              <a:rPr lang="en-US" sz="800" dirty="0" smtClean="0">
                <a:ea typeface="ＭＳ Ｐゴシック" charset="-128"/>
              </a:rPr>
              <a:t> BT, </a:t>
            </a:r>
            <a:r>
              <a:rPr lang="en-US" sz="800" dirty="0" err="1" smtClean="0">
                <a:ea typeface="ＭＳ Ｐゴシック" charset="-128"/>
              </a:rPr>
              <a:t>Canamer</a:t>
            </a:r>
            <a:r>
              <a:rPr lang="en-US" sz="800" dirty="0" smtClean="0">
                <a:ea typeface="ＭＳ Ｐゴシック" charset="-128"/>
              </a:rPr>
              <a:t> R, Betz M. Depot </a:t>
            </a:r>
            <a:r>
              <a:rPr lang="en-US" sz="800" dirty="0" err="1" smtClean="0">
                <a:ea typeface="ＭＳ Ｐゴシック" charset="-128"/>
              </a:rPr>
              <a:t>medroxyprogesterone</a:t>
            </a:r>
            <a:r>
              <a:rPr lang="en-US" sz="800" dirty="0" smtClean="0">
                <a:ea typeface="ＭＳ Ｐゴシック" charset="-128"/>
              </a:rPr>
              <a:t> acetate. Patterns of use and reasons for discontinuation. </a:t>
            </a:r>
            <a:r>
              <a:rPr lang="en-US" sz="800" i="1" dirty="0" smtClean="0">
                <a:ea typeface="ＭＳ Ｐゴシック" charset="-128"/>
              </a:rPr>
              <a:t>Contraception </a:t>
            </a:r>
            <a:r>
              <a:rPr lang="en-US" sz="800" dirty="0" smtClean="0">
                <a:ea typeface="ＭＳ Ｐゴシック" charset="-128"/>
              </a:rPr>
              <a:t>1997;56:209–214.</a:t>
            </a:r>
          </a:p>
          <a:p>
            <a:pPr>
              <a:lnSpc>
                <a:spcPct val="80000"/>
              </a:lnSpc>
              <a:defRPr/>
            </a:pPr>
            <a:endParaRPr lang="en-US" sz="800" dirty="0" smtClean="0">
              <a:ea typeface="ＭＳ Ｐゴシック" charset="-128"/>
            </a:endParaRPr>
          </a:p>
          <a:p>
            <a:pPr>
              <a:lnSpc>
                <a:spcPct val="80000"/>
              </a:lnSpc>
              <a:defRPr/>
            </a:pPr>
            <a:r>
              <a:rPr lang="en-US" sz="800" dirty="0" smtClean="0">
                <a:ea typeface="ＭＳ Ｐゴシック" charset="-128"/>
              </a:rPr>
              <a:t>Said S, </a:t>
            </a:r>
            <a:r>
              <a:rPr lang="en-US" sz="800" dirty="0" err="1" smtClean="0">
                <a:ea typeface="ＭＳ Ｐゴシック" charset="-128"/>
              </a:rPr>
              <a:t>Sadek</a:t>
            </a:r>
            <a:r>
              <a:rPr lang="en-US" sz="800" dirty="0" smtClean="0">
                <a:ea typeface="ＭＳ Ｐゴシック" charset="-128"/>
              </a:rPr>
              <a:t> W, </a:t>
            </a:r>
            <a:r>
              <a:rPr lang="en-US" sz="800" dirty="0" err="1" smtClean="0">
                <a:ea typeface="ＭＳ Ｐゴシック" charset="-128"/>
              </a:rPr>
              <a:t>Rocca</a:t>
            </a:r>
            <a:r>
              <a:rPr lang="en-US" sz="800" dirty="0" smtClean="0">
                <a:ea typeface="ＭＳ Ｐゴシック" charset="-128"/>
              </a:rPr>
              <a:t> M, et al. Clinical evaluation of the therapeutic effectiveness of </a:t>
            </a:r>
            <a:r>
              <a:rPr lang="en-US" sz="800" dirty="0" err="1" smtClean="0">
                <a:ea typeface="ＭＳ Ｐゴシック" charset="-128"/>
              </a:rPr>
              <a:t>ethinyl</a:t>
            </a:r>
            <a:r>
              <a:rPr lang="en-US" sz="800" dirty="0" smtClean="0">
                <a:ea typeface="ＭＳ Ｐゴシック" charset="-128"/>
              </a:rPr>
              <a:t> </a:t>
            </a:r>
            <a:r>
              <a:rPr lang="en-US" sz="800" dirty="0" err="1" smtClean="0">
                <a:ea typeface="ＭＳ Ｐゴシック" charset="-128"/>
              </a:rPr>
              <a:t>oestradiol</a:t>
            </a:r>
            <a:r>
              <a:rPr lang="en-US" sz="800" dirty="0" smtClean="0">
                <a:ea typeface="ＭＳ Ｐゴシック" charset="-128"/>
              </a:rPr>
              <a:t> and </a:t>
            </a:r>
            <a:r>
              <a:rPr lang="en-US" sz="800" dirty="0" err="1" smtClean="0">
                <a:ea typeface="ＭＳ Ｐゴシック" charset="-128"/>
              </a:rPr>
              <a:t>oestrone</a:t>
            </a:r>
            <a:r>
              <a:rPr lang="en-US" sz="800" dirty="0" smtClean="0">
                <a:ea typeface="ＭＳ Ｐゴシック" charset="-128"/>
              </a:rPr>
              <a:t> </a:t>
            </a:r>
            <a:r>
              <a:rPr lang="en-US" sz="800" dirty="0" err="1" smtClean="0">
                <a:ea typeface="ＭＳ Ｐゴシック" charset="-128"/>
              </a:rPr>
              <a:t>sulphate</a:t>
            </a:r>
            <a:r>
              <a:rPr lang="en-US" sz="800" dirty="0" smtClean="0">
                <a:ea typeface="ＭＳ Ｐゴシック" charset="-128"/>
              </a:rPr>
              <a:t> on prolonged bleeding in women using depot </a:t>
            </a:r>
            <a:r>
              <a:rPr lang="en-US" sz="800" dirty="0" err="1" smtClean="0">
                <a:ea typeface="ＭＳ Ｐゴシック" charset="-128"/>
              </a:rPr>
              <a:t>medroxprogesterone</a:t>
            </a:r>
            <a:r>
              <a:rPr lang="en-US" sz="800" dirty="0" smtClean="0">
                <a:ea typeface="ＭＳ Ｐゴシック" charset="-128"/>
              </a:rPr>
              <a:t> acetate for contraception. </a:t>
            </a:r>
          </a:p>
          <a:p>
            <a:pPr>
              <a:lnSpc>
                <a:spcPct val="80000"/>
              </a:lnSpc>
              <a:defRPr/>
            </a:pPr>
            <a:endParaRPr lang="en-US" sz="800" dirty="0" smtClean="0">
              <a:ea typeface="ＭＳ Ｐゴシック" charset="-128"/>
            </a:endParaRPr>
          </a:p>
          <a:p>
            <a:pPr>
              <a:lnSpc>
                <a:spcPct val="80000"/>
              </a:lnSpc>
              <a:defRPr/>
            </a:pPr>
            <a:r>
              <a:rPr lang="en-US" sz="800" dirty="0" smtClean="0">
                <a:ea typeface="ＭＳ Ｐゴシック" charset="-128"/>
              </a:rPr>
              <a:t>World Health Organization, Special </a:t>
            </a:r>
            <a:r>
              <a:rPr lang="en-US" sz="800" dirty="0" err="1" smtClean="0">
                <a:ea typeface="ＭＳ Ｐゴシック" charset="-128"/>
              </a:rPr>
              <a:t>Programme</a:t>
            </a:r>
            <a:r>
              <a:rPr lang="en-US" sz="800" dirty="0" smtClean="0">
                <a:ea typeface="ＭＳ Ｐゴシック" charset="-128"/>
              </a:rPr>
              <a:t> of Research, Development and Research Training in </a:t>
            </a:r>
            <a:r>
              <a:rPr lang="en-US" sz="800" dirty="0" err="1" smtClean="0">
                <a:ea typeface="ＭＳ Ｐゴシック" charset="-128"/>
              </a:rPr>
              <a:t>HIman</a:t>
            </a:r>
            <a:r>
              <a:rPr lang="en-US" sz="800" dirty="0" smtClean="0">
                <a:ea typeface="ＭＳ Ｐゴシック" charset="-128"/>
              </a:rPr>
              <a:t> Reproduction, Task Force on Long-acting Systemic Agents for Fertility Regulation. </a:t>
            </a:r>
            <a:r>
              <a:rPr lang="en-US" sz="800" i="1" dirty="0" smtClean="0">
                <a:ea typeface="ＭＳ Ｐゴシック" charset="-128"/>
              </a:rPr>
              <a:t>Human </a:t>
            </a:r>
            <a:r>
              <a:rPr lang="en-US" sz="800" i="1" dirty="0" err="1" smtClean="0">
                <a:ea typeface="ＭＳ Ｐゴシック" charset="-128"/>
              </a:rPr>
              <a:t>Reprod</a:t>
            </a:r>
            <a:r>
              <a:rPr lang="en-US" sz="800" i="1" dirty="0" smtClean="0">
                <a:ea typeface="ＭＳ Ｐゴシック" charset="-128"/>
              </a:rPr>
              <a:t> </a:t>
            </a:r>
            <a:r>
              <a:rPr lang="en-US" sz="800" dirty="0" smtClean="0">
                <a:ea typeface="ＭＳ Ｐゴシック" charset="-128"/>
              </a:rPr>
              <a:t>1996;11 </a:t>
            </a:r>
            <a:r>
              <a:rPr lang="en-US" sz="800" dirty="0" err="1" smtClean="0">
                <a:ea typeface="ＭＳ Ｐゴシック" charset="-128"/>
              </a:rPr>
              <a:t>Suppl</a:t>
            </a:r>
            <a:r>
              <a:rPr lang="en-US" sz="800" dirty="0" smtClean="0">
                <a:ea typeface="ＭＳ Ｐゴシック" charset="-128"/>
              </a:rPr>
              <a:t> 2:2–13</a:t>
            </a:r>
          </a:p>
          <a:p>
            <a:pPr>
              <a:lnSpc>
                <a:spcPct val="80000"/>
              </a:lnSpc>
              <a:defRPr/>
            </a:pPr>
            <a:endParaRPr lang="en-US" sz="800" dirty="0" smtClean="0">
              <a:ea typeface="ＭＳ Ｐゴシック" charset="-128"/>
            </a:endParaRPr>
          </a:p>
          <a:p>
            <a:pPr>
              <a:lnSpc>
                <a:spcPct val="80000"/>
              </a:lnSpc>
              <a:defRPr/>
            </a:pPr>
            <a:r>
              <a:rPr lang="en-US" sz="800" dirty="0" err="1" smtClean="0">
                <a:ea typeface="ＭＳ Ｐゴシック" charset="-128"/>
              </a:rPr>
              <a:t>Tantiwattanakul</a:t>
            </a:r>
            <a:r>
              <a:rPr lang="en-US" sz="800" dirty="0" smtClean="0">
                <a:ea typeface="ＭＳ Ｐゴシック" charset="-128"/>
              </a:rPr>
              <a:t> P, </a:t>
            </a:r>
            <a:r>
              <a:rPr lang="en-US" sz="800" dirty="0" err="1" smtClean="0">
                <a:ea typeface="ＭＳ Ｐゴシック" charset="-128"/>
              </a:rPr>
              <a:t>Tneepanichskul</a:t>
            </a:r>
            <a:r>
              <a:rPr lang="en-US" sz="800" dirty="0" smtClean="0">
                <a:ea typeface="ＭＳ Ｐゴシック" charset="-128"/>
              </a:rPr>
              <a:t> S. Effect of </a:t>
            </a:r>
            <a:r>
              <a:rPr lang="en-US" sz="800" dirty="0" err="1" smtClean="0">
                <a:ea typeface="ＭＳ Ｐゴシック" charset="-128"/>
              </a:rPr>
              <a:t>mefenamic</a:t>
            </a:r>
            <a:r>
              <a:rPr lang="en-US" sz="800" dirty="0" smtClean="0">
                <a:ea typeface="ＭＳ Ｐゴシック" charset="-128"/>
              </a:rPr>
              <a:t> acid on controlling irregular uterine bleeding in DMPA users. </a:t>
            </a:r>
            <a:r>
              <a:rPr lang="en-US" sz="800" i="1" dirty="0" smtClean="0">
                <a:ea typeface="ＭＳ Ｐゴシック" charset="-128"/>
              </a:rPr>
              <a:t>Contraception</a:t>
            </a:r>
            <a:r>
              <a:rPr lang="en-US" sz="800" dirty="0" smtClean="0">
                <a:ea typeface="ＭＳ Ｐゴシック" charset="-128"/>
              </a:rPr>
              <a:t> 2004;70:277–79</a:t>
            </a:r>
          </a:p>
        </p:txBody>
      </p:sp>
      <p:sp>
        <p:nvSpPr>
          <p:cNvPr id="2263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101B17-CF45-4267-94BE-31177B9631F8}" type="slidenum">
              <a:rPr lang="en-US" altLang="en-US">
                <a:solidFill>
                  <a:srgbClr val="000000"/>
                </a:solidFill>
                <a:latin typeface="Adobe Garamond Pro" panose="02020502060506020403" pitchFamily="18" charset="0"/>
              </a:rPr>
              <a:pPr eaLnBrk="1" hangingPunct="1"/>
              <a:t>56</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602087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324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0378DF-1B77-40F3-9B5D-E55441F9ACA8}" type="slidenum">
              <a:rPr lang="en-US" altLang="en-US">
                <a:solidFill>
                  <a:srgbClr val="000000"/>
                </a:solidFill>
                <a:latin typeface="Adobe Garamond Pro" panose="02020502060506020403" pitchFamily="18" charset="0"/>
              </a:rPr>
              <a:pPr eaLnBrk="1" hangingPunct="1"/>
              <a:t>57</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10687054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05CBA566-E3DA-422A-8095-3341082BBD4A}" type="slidenum">
              <a:rPr lang="en-US" altLang="en-US" sz="1200" smtClean="0">
                <a:solidFill>
                  <a:schemeClr val="tx1"/>
                </a:solidFill>
              </a:rPr>
              <a:pPr/>
              <a:t>59</a:t>
            </a:fld>
            <a:endParaRPr lang="en-US" altLang="en-US" sz="1200" smtClean="0">
              <a:solidFill>
                <a:schemeClr val="tx1"/>
              </a:solidFill>
            </a:endParaRPr>
          </a:p>
        </p:txBody>
      </p:sp>
      <p:sp>
        <p:nvSpPr>
          <p:cNvPr id="128003" name="Rectangle 1026"/>
          <p:cNvSpPr>
            <a:spLocks noGrp="1" noRot="1" noChangeAspect="1" noChangeArrowheads="1" noTextEdit="1"/>
          </p:cNvSpPr>
          <p:nvPr>
            <p:ph type="sldImg"/>
          </p:nvPr>
        </p:nvSpPr>
        <p:spPr>
          <a:solidFill>
            <a:srgbClr val="FFFFFF"/>
          </a:solidFill>
          <a:ln/>
        </p:spPr>
      </p:sp>
      <p:sp>
        <p:nvSpPr>
          <p:cNvPr id="128004"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anose="020B0604020202020204" pitchFamily="34" charset="0"/>
                <a:ea typeface="ＭＳ Ｐゴシック" panose="020B0600070205080204" pitchFamily="34" charset="-128"/>
              </a:rPr>
              <a:t>ARSHEP would like to acknowledge</a:t>
            </a:r>
            <a:r>
              <a:rPr lang="en-US" altLang="en-US" baseline="0" dirty="0" smtClean="0">
                <a:latin typeface="Arial" panose="020B0604020202020204" pitchFamily="34" charset="0"/>
                <a:ea typeface="ＭＳ Ｐゴシック" panose="020B0600070205080204" pitchFamily="34" charset="-128"/>
              </a:rPr>
              <a:t> Dr. Rachael Phelps for creation of this slide.</a:t>
            </a:r>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Myth about birth control are common and pose significant barriers to use</a:t>
            </a:r>
          </a:p>
          <a:p>
            <a:pPr eaLnBrk="1" hangingPunct="1"/>
            <a:r>
              <a:rPr lang="en-US" altLang="en-US" dirty="0" smtClean="0">
                <a:latin typeface="Arial" panose="020B0604020202020204" pitchFamily="34" charset="0"/>
                <a:ea typeface="ＭＳ Ｐゴシック" panose="020B0600070205080204" pitchFamily="34" charset="-128"/>
              </a:rPr>
              <a:t>Myths are held by both patients and providers</a:t>
            </a:r>
          </a:p>
        </p:txBody>
      </p:sp>
    </p:spTree>
    <p:extLst>
      <p:ext uri="{BB962C8B-B14F-4D97-AF65-F5344CB8AC3E}">
        <p14:creationId xmlns:p14="http://schemas.microsoft.com/office/powerpoint/2010/main" val="30339480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8954999B-E1A2-42A1-A17F-4D1DD355716C}" type="slidenum">
              <a:rPr lang="en-US" altLang="en-US" sz="1200" smtClean="0">
                <a:solidFill>
                  <a:schemeClr val="tx1"/>
                </a:solidFill>
              </a:rPr>
              <a:pPr/>
              <a:t>60</a:t>
            </a:fld>
            <a:endParaRPr lang="en-US" altLang="en-US" sz="1200" smtClean="0">
              <a:solidFill>
                <a:schemeClr val="tx1"/>
              </a:solidFill>
            </a:endParaRPr>
          </a:p>
        </p:txBody>
      </p:sp>
      <p:sp>
        <p:nvSpPr>
          <p:cNvPr id="138243" name="Slide Image Placeholder 1"/>
          <p:cNvSpPr>
            <a:spLocks noGrp="1" noRot="1" noChangeAspect="1" noTextEdit="1"/>
          </p:cNvSpPr>
          <p:nvPr>
            <p:ph type="sldImg"/>
          </p:nvPr>
        </p:nvSpPr>
        <p:spPr>
          <a:solidFill>
            <a:srgbClr val="FFFFFF"/>
          </a:solidFill>
          <a:ln/>
        </p:spPr>
      </p:sp>
      <p:sp>
        <p:nvSpPr>
          <p:cNvPr id="3" name="Notes Placeholder 2"/>
          <p:cNvSpPr>
            <a:spLocks noGrp="1"/>
          </p:cNvSpPr>
          <p:nvPr>
            <p:ph type="body" idx="1"/>
          </p:nvPr>
        </p:nvSpPr>
        <p:spPr>
          <a:xfrm>
            <a:off x="0" y="0"/>
            <a:ext cx="0" cy="0"/>
          </a:xfrm>
        </p:spPr>
        <p:txBody>
          <a:bodyPr>
            <a:normAutofit fontScale="25000" lnSpcReduction="20000"/>
          </a:bodyPr>
          <a:lstStyle/>
          <a:p>
            <a:pPr marL="0" marR="0" indent="0" algn="l" defTabSz="914400" rtl="0" eaLnBrk="1" fontAlgn="base" latinLnBrk="0" hangingPunct="1">
              <a:lnSpc>
                <a:spcPct val="60000"/>
              </a:lnSpc>
              <a:spcBef>
                <a:spcPct val="30000"/>
              </a:spcBef>
              <a:spcAft>
                <a:spcPct val="0"/>
              </a:spcAft>
              <a:buClrTx/>
              <a:buSzTx/>
              <a:buFontTx/>
              <a:buNone/>
              <a:tabLst/>
              <a:defRPr/>
            </a:pPr>
            <a:r>
              <a:rPr lang="en-US" altLang="en-US" sz="1000" dirty="0" smtClean="0">
                <a:latin typeface="Arial" panose="020B0604020202020204" pitchFamily="34" charset="0"/>
                <a:ea typeface="ＭＳ Ｐゴシック" panose="020B0600070205080204" pitchFamily="34" charset="-128"/>
              </a:rPr>
              <a:t>ARSHEP would like to acknowledge</a:t>
            </a:r>
            <a:r>
              <a:rPr lang="en-US" altLang="en-US" sz="1000" baseline="0" dirty="0" smtClean="0">
                <a:latin typeface="Arial" panose="020B0604020202020204" pitchFamily="34" charset="0"/>
                <a:ea typeface="ＭＳ Ｐゴシック" panose="020B0600070205080204" pitchFamily="34" charset="-128"/>
              </a:rPr>
              <a:t> Dr. Rachael Phelps for creation of this slide.</a:t>
            </a:r>
          </a:p>
          <a:p>
            <a:pPr marL="0" marR="0" indent="0" algn="l" defTabSz="914400" rtl="0" eaLnBrk="1" fontAlgn="base" latinLnBrk="0" hangingPunct="1">
              <a:lnSpc>
                <a:spcPct val="60000"/>
              </a:lnSpc>
              <a:spcBef>
                <a:spcPct val="30000"/>
              </a:spcBef>
              <a:spcAft>
                <a:spcPct val="0"/>
              </a:spcAft>
              <a:buClrTx/>
              <a:buSzTx/>
              <a:buFontTx/>
              <a:buNone/>
              <a:tabLst/>
              <a:defRPr/>
            </a:pPr>
            <a:r>
              <a:rPr lang="en-US" altLang="en-US" sz="1000" baseline="0" dirty="0" smtClean="0">
                <a:latin typeface="Arial" panose="020B0604020202020204" pitchFamily="34" charset="0"/>
                <a:ea typeface="ＭＳ Ｐゴシック" panose="020B0600070205080204" pitchFamily="34" charset="-128"/>
              </a:rPr>
              <a:t>Source:  </a:t>
            </a:r>
            <a:r>
              <a:rPr lang="en-US" altLang="en-US" sz="1000" baseline="0" dirty="0" err="1" smtClean="0">
                <a:latin typeface="Arial" panose="020B0604020202020204" pitchFamily="34" charset="0"/>
                <a:ea typeface="ＭＳ Ｐゴシック" panose="020B0600070205080204" pitchFamily="34" charset="-128"/>
              </a:rPr>
              <a:t>Guilbert</a:t>
            </a:r>
            <a:r>
              <a:rPr lang="en-US" altLang="en-US" sz="1000" baseline="0" dirty="0" smtClean="0">
                <a:latin typeface="Arial" panose="020B0604020202020204" pitchFamily="34" charset="0"/>
                <a:ea typeface="ＭＳ Ｐゴシック" panose="020B0600070205080204" pitchFamily="34" charset="-128"/>
              </a:rPr>
              <a:t>, E.R et al. Contraception 2009;79: 167-177 </a:t>
            </a:r>
          </a:p>
          <a:p>
            <a:pPr marL="0" marR="0" indent="0" algn="l" defTabSz="914400" rtl="0" eaLnBrk="1" fontAlgn="base" latinLnBrk="0" hangingPunct="1">
              <a:lnSpc>
                <a:spcPct val="60000"/>
              </a:lnSpc>
              <a:spcBef>
                <a:spcPct val="30000"/>
              </a:spcBef>
              <a:spcAft>
                <a:spcPct val="0"/>
              </a:spcAft>
              <a:buClrTx/>
              <a:buSzTx/>
              <a:buFontTx/>
              <a:buNone/>
              <a:tabLst/>
              <a:defRPr/>
            </a:pPr>
            <a:r>
              <a:rPr lang="en-US" altLang="en-US" sz="1000" baseline="0" dirty="0" smtClean="0">
                <a:latin typeface="Arial" panose="020B0604020202020204" pitchFamily="34" charset="0"/>
                <a:ea typeface="ＭＳ Ｐゴシック" panose="020B0600070205080204" pitchFamily="34" charset="-128"/>
              </a:rPr>
              <a:t>Scholes D,  et al. Arch Pediatr Adolesc Med 2005;159:139–144 </a:t>
            </a:r>
          </a:p>
          <a:p>
            <a:pPr marL="0" marR="0" indent="0" algn="l" defTabSz="914400" rtl="0" eaLnBrk="1" fontAlgn="base" latinLnBrk="0" hangingPunct="1">
              <a:lnSpc>
                <a:spcPct val="60000"/>
              </a:lnSpc>
              <a:spcBef>
                <a:spcPct val="30000"/>
              </a:spcBef>
              <a:spcAft>
                <a:spcPct val="0"/>
              </a:spcAft>
              <a:buClrTx/>
              <a:buSzTx/>
              <a:buFontTx/>
              <a:buNone/>
              <a:tabLst/>
              <a:defRPr/>
            </a:pPr>
            <a:r>
              <a:rPr lang="en-US" altLang="en-US" sz="1000" baseline="0" dirty="0" smtClean="0">
                <a:latin typeface="Arial" panose="020B0604020202020204" pitchFamily="34" charset="0"/>
                <a:ea typeface="ＭＳ Ｐゴシック" panose="020B0600070205080204" pitchFamily="34" charset="-128"/>
              </a:rPr>
              <a:t>Berenson AB, et al. Am J </a:t>
            </a:r>
            <a:r>
              <a:rPr lang="en-US" altLang="en-US" sz="1000" baseline="0" dirty="0" err="1" smtClean="0">
                <a:latin typeface="Arial" panose="020B0604020202020204" pitchFamily="34" charset="0"/>
                <a:ea typeface="ＭＳ Ｐゴシック" panose="020B0600070205080204" pitchFamily="34" charset="-128"/>
              </a:rPr>
              <a:t>Obstet</a:t>
            </a:r>
            <a:r>
              <a:rPr lang="en-US" altLang="en-US" sz="1000" baseline="0" dirty="0" smtClean="0">
                <a:latin typeface="Arial" panose="020B0604020202020204" pitchFamily="34" charset="0"/>
                <a:ea typeface="ＭＳ Ｐゴシック" panose="020B0600070205080204" pitchFamily="34" charset="-128"/>
              </a:rPr>
              <a:t> </a:t>
            </a:r>
            <a:r>
              <a:rPr lang="en-US" altLang="en-US" sz="1000" baseline="0" dirty="0" err="1" smtClean="0">
                <a:latin typeface="Arial" panose="020B0604020202020204" pitchFamily="34" charset="0"/>
                <a:ea typeface="ＭＳ Ｐゴシック" panose="020B0600070205080204" pitchFamily="34" charset="-128"/>
              </a:rPr>
              <a:t>Gynecol</a:t>
            </a:r>
            <a:r>
              <a:rPr lang="en-US" altLang="en-US" sz="1000" baseline="0" dirty="0" smtClean="0">
                <a:latin typeface="Arial" panose="020B0604020202020204" pitchFamily="34" charset="0"/>
                <a:ea typeface="ＭＳ Ｐゴシック" panose="020B0600070205080204" pitchFamily="34" charset="-128"/>
              </a:rPr>
              <a:t> 2001;98:576-82 </a:t>
            </a:r>
          </a:p>
          <a:p>
            <a:pPr eaLnBrk="1" hangingPunct="1">
              <a:lnSpc>
                <a:spcPct val="60000"/>
              </a:lnSpc>
              <a:defRPr/>
            </a:pPr>
            <a:endParaRPr lang="en-US" sz="1000" dirty="0" smtClean="0"/>
          </a:p>
          <a:p>
            <a:pPr eaLnBrk="1" hangingPunct="1">
              <a:lnSpc>
                <a:spcPct val="60000"/>
              </a:lnSpc>
              <a:defRPr/>
            </a:pPr>
            <a:r>
              <a:rPr lang="en-US" sz="1000" dirty="0" smtClean="0"/>
              <a:t>Demonstrates </a:t>
            </a:r>
            <a:r>
              <a:rPr lang="en-US" sz="1000" dirty="0"/>
              <a:t>that after DMPA initiation, women lose from 1%-3% of their bone mineral density per year of DMPA use.</a:t>
            </a:r>
            <a:r>
              <a:rPr lang="en-US" sz="1000" baseline="30000" dirty="0"/>
              <a:t>, </a:t>
            </a:r>
            <a:r>
              <a:rPr lang="en-US" sz="1000" dirty="0"/>
              <a:t>This results from DMPA</a:t>
            </a:r>
            <a:r>
              <a:rPr lang="ja-JP" altLang="en-US" sz="1000" dirty="0">
                <a:latin typeface="Arial"/>
              </a:rPr>
              <a:t>’</a:t>
            </a:r>
            <a:r>
              <a:rPr lang="en-US" sz="1000" dirty="0"/>
              <a:t>s suppression of gonadotropin secretions, which in turn suppresses ovarian estradiol production and creates a </a:t>
            </a:r>
            <a:r>
              <a:rPr lang="en-US" sz="1000" dirty="0" err="1"/>
              <a:t>hypoestrogenenic</a:t>
            </a:r>
            <a:r>
              <a:rPr lang="en-US" sz="1000" dirty="0"/>
              <a:t> state. Bone resorption in women in this state exceeds bone formation, resulting in declines in BMD.  </a:t>
            </a:r>
          </a:p>
          <a:p>
            <a:pPr eaLnBrk="1" hangingPunct="1">
              <a:lnSpc>
                <a:spcPct val="60000"/>
              </a:lnSpc>
              <a:defRPr/>
            </a:pPr>
            <a:endParaRPr lang="en-US" sz="1000" dirty="0"/>
          </a:p>
          <a:p>
            <a:pPr eaLnBrk="1" hangingPunct="1">
              <a:lnSpc>
                <a:spcPct val="60000"/>
              </a:lnSpc>
              <a:defRPr/>
            </a:pPr>
            <a:r>
              <a:rPr lang="en-US" sz="1000" dirty="0"/>
              <a:t>This is of potential concern with adolescent women who are accruing bone mineral density during this period. Four studies that evaluated the specific effect of DMPA on the bone density in adolescent women found that bone mineral density at the lumbar spine decreased a grand average of -3.1% compared to +7.2% in adolescents not taking the method. In response to these data, in November 2004, the FDA added a black box warning to the label for </a:t>
            </a:r>
            <a:r>
              <a:rPr lang="en-US" sz="1000" dirty="0" err="1"/>
              <a:t>Depo</a:t>
            </a:r>
            <a:r>
              <a:rPr lang="en-US" sz="1000" dirty="0"/>
              <a:t> Provera raising concerns about DMPA</a:t>
            </a:r>
            <a:r>
              <a:rPr lang="ja-JP" altLang="en-US" sz="1000" dirty="0">
                <a:latin typeface="Arial"/>
              </a:rPr>
              <a:t>’</a:t>
            </a:r>
            <a:r>
              <a:rPr lang="en-US" sz="1000" dirty="0"/>
              <a:t>s effect on peak BMD and questioning the risk for osteoporotic fracture in later life. </a:t>
            </a:r>
          </a:p>
          <a:p>
            <a:pPr eaLnBrk="1" hangingPunct="1">
              <a:lnSpc>
                <a:spcPct val="60000"/>
              </a:lnSpc>
              <a:defRPr/>
            </a:pPr>
            <a:r>
              <a:rPr lang="en-US" sz="1000" dirty="0"/>
              <a:t>Recent research suggests that DMPA</a:t>
            </a:r>
            <a:r>
              <a:rPr lang="ja-JP" altLang="en-US" sz="1000" dirty="0">
                <a:latin typeface="Arial"/>
              </a:rPr>
              <a:t>’</a:t>
            </a:r>
            <a:r>
              <a:rPr lang="en-US" sz="1000" dirty="0"/>
              <a:t>s effect on bone mineral density is temporary and reversible. A 2005 study followed 80 DMPA users and 90 controls ages 14 to 18 years with BMD testing every 6 months for 23 months to 36 months. Though the authors found a -5.0% loss at the spine among new DMPA users after 24 months, adjusted bone mineral density values for discontinuers were at least as high as those of nonusers after 12 months discontinuation. </a:t>
            </a:r>
          </a:p>
          <a:p>
            <a:pPr eaLnBrk="1" hangingPunct="1">
              <a:lnSpc>
                <a:spcPct val="60000"/>
              </a:lnSpc>
              <a:defRPr/>
            </a:pPr>
            <a:endParaRPr lang="en-US" sz="1000" dirty="0"/>
          </a:p>
          <a:p>
            <a:pPr eaLnBrk="1" hangingPunct="1">
              <a:lnSpc>
                <a:spcPct val="60000"/>
              </a:lnSpc>
              <a:defRPr/>
            </a:pPr>
            <a:r>
              <a:rPr lang="en-US" sz="1000" dirty="0"/>
              <a:t>Berenson AB, </a:t>
            </a:r>
            <a:r>
              <a:rPr lang="en-US" sz="1000" dirty="0" err="1"/>
              <a:t>Radecki</a:t>
            </a:r>
            <a:r>
              <a:rPr lang="en-US" sz="1000" dirty="0"/>
              <a:t> CM, Grady JJ, et al. A prospective, controlled study of the effects of hormonal contraception on bone mineral density. </a:t>
            </a:r>
            <a:r>
              <a:rPr lang="en-US" sz="1000" i="1" dirty="0"/>
              <a:t>Am J </a:t>
            </a:r>
            <a:r>
              <a:rPr lang="en-US" sz="1000" i="1" dirty="0" err="1"/>
              <a:t>Obstet</a:t>
            </a:r>
            <a:r>
              <a:rPr lang="en-US" sz="1000" i="1" dirty="0"/>
              <a:t> </a:t>
            </a:r>
            <a:r>
              <a:rPr lang="en-US" sz="1000" i="1" dirty="0" err="1"/>
              <a:t>Gynecol</a:t>
            </a:r>
            <a:r>
              <a:rPr lang="en-US" sz="1000" i="1" dirty="0"/>
              <a:t> </a:t>
            </a:r>
            <a:r>
              <a:rPr lang="en-US" sz="1000" dirty="0"/>
              <a:t>2001;98:576-82</a:t>
            </a:r>
          </a:p>
          <a:p>
            <a:pPr eaLnBrk="1" hangingPunct="1">
              <a:lnSpc>
                <a:spcPct val="60000"/>
              </a:lnSpc>
              <a:defRPr/>
            </a:pPr>
            <a:r>
              <a:rPr lang="en-US" sz="1000" dirty="0"/>
              <a:t>Clark MK, Sowers M, Levy BT, </a:t>
            </a:r>
            <a:r>
              <a:rPr lang="en-US" sz="1000" dirty="0" err="1"/>
              <a:t>Tenhundfeld</a:t>
            </a:r>
            <a:r>
              <a:rPr lang="en-US" sz="1000" dirty="0"/>
              <a:t> P. Magnitude and variability of sequential estradiol and progesterone concentrations in women using depot </a:t>
            </a:r>
            <a:r>
              <a:rPr lang="en-US" sz="1000" dirty="0" err="1"/>
              <a:t>medroxyprogesterone</a:t>
            </a:r>
            <a:r>
              <a:rPr lang="en-US" sz="1000" dirty="0"/>
              <a:t> acetate for contraception. </a:t>
            </a:r>
            <a:r>
              <a:rPr lang="en-US" sz="1000" i="1" dirty="0" err="1"/>
              <a:t>Fertil</a:t>
            </a:r>
            <a:r>
              <a:rPr lang="en-US" sz="1000" i="1" dirty="0"/>
              <a:t> </a:t>
            </a:r>
            <a:r>
              <a:rPr lang="en-US" sz="1000" i="1" dirty="0" err="1"/>
              <a:t>Steril</a:t>
            </a:r>
            <a:r>
              <a:rPr lang="en-US" sz="1000" dirty="0"/>
              <a:t> 2001; 75:871–877</a:t>
            </a:r>
          </a:p>
          <a:p>
            <a:pPr eaLnBrk="1" hangingPunct="1">
              <a:lnSpc>
                <a:spcPct val="60000"/>
              </a:lnSpc>
              <a:defRPr/>
            </a:pPr>
            <a:r>
              <a:rPr lang="en-US" sz="1000" dirty="0" err="1"/>
              <a:t>Gbolade</a:t>
            </a:r>
            <a:r>
              <a:rPr lang="en-US" sz="1000" dirty="0"/>
              <a:t> BA. Depo-Provera and bone density. </a:t>
            </a:r>
            <a:r>
              <a:rPr lang="en-US" sz="1000" i="1" dirty="0"/>
              <a:t>J </a:t>
            </a:r>
            <a:r>
              <a:rPr lang="en-US" sz="1000" i="1" dirty="0" err="1"/>
              <a:t>Fam</a:t>
            </a:r>
            <a:r>
              <a:rPr lang="en-US" sz="1000" i="1" dirty="0"/>
              <a:t> </a:t>
            </a:r>
            <a:r>
              <a:rPr lang="en-US" sz="1000" i="1" dirty="0" err="1"/>
              <a:t>Plann</a:t>
            </a:r>
            <a:r>
              <a:rPr lang="en-US" sz="1000" i="1" dirty="0"/>
              <a:t> </a:t>
            </a:r>
            <a:r>
              <a:rPr lang="en-US" sz="1000" i="1" dirty="0" err="1"/>
              <a:t>Reprod</a:t>
            </a:r>
            <a:r>
              <a:rPr lang="en-US" sz="1000" i="1" dirty="0"/>
              <a:t> Healthcare</a:t>
            </a:r>
            <a:r>
              <a:rPr lang="en-US" sz="1000" dirty="0"/>
              <a:t> 2002; 28:7–11</a:t>
            </a:r>
          </a:p>
          <a:p>
            <a:pPr eaLnBrk="1" hangingPunct="1">
              <a:lnSpc>
                <a:spcPct val="60000"/>
              </a:lnSpc>
              <a:defRPr/>
            </a:pPr>
            <a:r>
              <a:rPr lang="en-US" sz="1000" dirty="0"/>
              <a:t>Cromer BA, Blair JM, Mahan JD, et al. A prospective comparison of bone density in adolescent girls on depot </a:t>
            </a:r>
            <a:r>
              <a:rPr lang="en-US" sz="1000" dirty="0" err="1"/>
              <a:t>medroxyprogesterone</a:t>
            </a:r>
            <a:r>
              <a:rPr lang="en-US" sz="1000" dirty="0"/>
              <a:t> acetate, </a:t>
            </a:r>
            <a:r>
              <a:rPr lang="en-US" sz="1000" dirty="0" err="1"/>
              <a:t>Levonorgestrel</a:t>
            </a:r>
            <a:r>
              <a:rPr lang="en-US" sz="1000" dirty="0"/>
              <a:t>, or oral contraceptives. </a:t>
            </a:r>
            <a:r>
              <a:rPr lang="en-US" sz="1000" i="1" dirty="0"/>
              <a:t>J Pediatr</a:t>
            </a:r>
            <a:r>
              <a:rPr lang="en-US" sz="1000" dirty="0"/>
              <a:t> 1996;129:671-6</a:t>
            </a:r>
          </a:p>
          <a:p>
            <a:pPr eaLnBrk="1" hangingPunct="1">
              <a:lnSpc>
                <a:spcPct val="60000"/>
              </a:lnSpc>
              <a:defRPr/>
            </a:pPr>
            <a:r>
              <a:rPr lang="en-US" sz="1000" dirty="0" err="1"/>
              <a:t>Busen</a:t>
            </a:r>
            <a:r>
              <a:rPr lang="en-US" sz="1000" dirty="0"/>
              <a:t> NH, Britt RB, </a:t>
            </a:r>
            <a:r>
              <a:rPr lang="en-US" sz="1000" dirty="0" err="1"/>
              <a:t>Rianon</a:t>
            </a:r>
            <a:r>
              <a:rPr lang="en-US" sz="1000" dirty="0"/>
              <a:t> N. Bone mineral density in a cohort of adolescent women using depot </a:t>
            </a:r>
            <a:r>
              <a:rPr lang="en-US" sz="1000" dirty="0" err="1"/>
              <a:t>medroxyprogesterone</a:t>
            </a:r>
            <a:r>
              <a:rPr lang="en-US" sz="1000" dirty="0"/>
              <a:t> acetate for one to two years.  </a:t>
            </a:r>
            <a:r>
              <a:rPr lang="en-US" sz="1000" i="1" dirty="0"/>
              <a:t>J Adolesc Health </a:t>
            </a:r>
            <a:r>
              <a:rPr lang="en-US" sz="1000" dirty="0"/>
              <a:t>2003;32:257-9</a:t>
            </a:r>
          </a:p>
          <a:p>
            <a:pPr eaLnBrk="1" hangingPunct="1">
              <a:lnSpc>
                <a:spcPct val="60000"/>
              </a:lnSpc>
              <a:defRPr/>
            </a:pPr>
            <a:endParaRPr lang="en-US" sz="1000" dirty="0"/>
          </a:p>
          <a:p>
            <a:pPr eaLnBrk="1" hangingPunct="1">
              <a:lnSpc>
                <a:spcPct val="60000"/>
              </a:lnSpc>
              <a:defRPr/>
            </a:pPr>
            <a:r>
              <a:rPr lang="en-US" sz="1000" dirty="0"/>
              <a:t>Depo-Provera label. Pharmacia &amp; Upjohn. October 2004. Available at www.fda.gove/edwatch/SAFETY/2004/nov_PI/Depo-Provera_PI.pdf</a:t>
            </a:r>
          </a:p>
          <a:p>
            <a:pPr eaLnBrk="1" hangingPunct="1">
              <a:lnSpc>
                <a:spcPct val="60000"/>
              </a:lnSpc>
              <a:defRPr/>
            </a:pPr>
            <a:r>
              <a:rPr lang="en-US" sz="1000" dirty="0"/>
              <a:t>Scholes D, </a:t>
            </a:r>
            <a:r>
              <a:rPr lang="en-US" sz="1000" dirty="0" err="1"/>
              <a:t>Lacroix</a:t>
            </a:r>
            <a:r>
              <a:rPr lang="en-US" sz="1000" dirty="0"/>
              <a:t> AZ, Ichikawa LE, </a:t>
            </a:r>
            <a:r>
              <a:rPr lang="en-US" sz="1000" i="1" dirty="0"/>
              <a:t>et al</a:t>
            </a:r>
            <a:r>
              <a:rPr lang="en-US" sz="1000" dirty="0"/>
              <a:t>. Change in bone mineral density among adolescent women using and discontinuing depot </a:t>
            </a:r>
            <a:r>
              <a:rPr lang="en-US" sz="1000" dirty="0" err="1"/>
              <a:t>medroxyprogesterone</a:t>
            </a:r>
            <a:r>
              <a:rPr lang="en-US" sz="1000" dirty="0"/>
              <a:t> acetate contraception. </a:t>
            </a:r>
            <a:r>
              <a:rPr lang="en-US" sz="1000" i="1" dirty="0"/>
              <a:t>Arch Pediatr Adolesc Med</a:t>
            </a:r>
            <a:r>
              <a:rPr lang="en-US" sz="1000" dirty="0"/>
              <a:t> 2005; 159:139–144</a:t>
            </a:r>
          </a:p>
          <a:p>
            <a:pPr eaLnBrk="1" hangingPunct="1">
              <a:lnSpc>
                <a:spcPct val="60000"/>
              </a:lnSpc>
              <a:defRPr/>
            </a:pPr>
            <a:endParaRPr lang="en-US" sz="1000" dirty="0"/>
          </a:p>
          <a:p>
            <a:pPr eaLnBrk="1" hangingPunct="1">
              <a:lnSpc>
                <a:spcPct val="80000"/>
              </a:lnSpc>
              <a:defRPr/>
            </a:pPr>
            <a:endParaRPr lang="en-US" sz="1000" dirty="0"/>
          </a:p>
        </p:txBody>
      </p:sp>
      <p:sp>
        <p:nvSpPr>
          <p:cNvPr id="13824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639B1619-3C37-448D-BA78-B80F1EA0BC7F}" type="slidenum">
              <a:rPr lang="en-US" altLang="en-US">
                <a:cs typeface="Arial" panose="020B0604020202020204" pitchFamily="34" charset="0"/>
              </a:rPr>
              <a:pPr algn="r" eaLnBrk="1" hangingPunct="1">
                <a:spcBef>
                  <a:spcPct val="0"/>
                </a:spcBef>
              </a:pPr>
              <a:t>60</a:t>
            </a:fld>
            <a:endParaRPr lang="en-US" altLang="en-US">
              <a:cs typeface="Arial" panose="020B0604020202020204" pitchFamily="34" charset="0"/>
            </a:endParaRPr>
          </a:p>
        </p:txBody>
      </p:sp>
    </p:spTree>
    <p:extLst>
      <p:ext uri="{BB962C8B-B14F-4D97-AF65-F5344CB8AC3E}">
        <p14:creationId xmlns:p14="http://schemas.microsoft.com/office/powerpoint/2010/main" val="29453312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7699D36C-A091-4F49-B65C-AAA0A657D81E}" type="slidenum">
              <a:rPr lang="en-US" altLang="en-US" sz="1200" smtClean="0">
                <a:solidFill>
                  <a:schemeClr val="tx1"/>
                </a:solidFill>
              </a:rPr>
              <a:pPr/>
              <a:t>61</a:t>
            </a:fld>
            <a:endParaRPr lang="en-US" altLang="en-US" sz="1200" smtClean="0">
              <a:solidFill>
                <a:schemeClr val="tx1"/>
              </a:solidFill>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panose="020B0604020202020204" pitchFamily="34" charset="0"/>
                <a:ea typeface="ＭＳ Ｐゴシック" panose="020B0600070205080204" pitchFamily="34" charset="-128"/>
              </a:rPr>
              <a:t>ARSHEP would like to acknowledge</a:t>
            </a:r>
            <a:r>
              <a:rPr lang="en-US" altLang="en-US" baseline="0" dirty="0" smtClean="0">
                <a:latin typeface="Arial" panose="020B0604020202020204" pitchFamily="34" charset="0"/>
                <a:ea typeface="ＭＳ Ｐゴシック" panose="020B0600070205080204" pitchFamily="34" charset="-128"/>
              </a:rPr>
              <a:t> Dr. Rachael Phelps for creation of this slide.</a:t>
            </a:r>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Findings from a scientific meeting in 2008 of </a:t>
            </a:r>
            <a:r>
              <a:rPr lang="en-US" altLang="en-US" dirty="0" err="1" smtClean="0">
                <a:latin typeface="Arial" panose="020B0604020202020204" pitchFamily="34" charset="0"/>
                <a:ea typeface="ＭＳ Ｐゴシック" panose="020B0600070205080204" pitchFamily="34" charset="-128"/>
              </a:rPr>
              <a:t>ob</a:t>
            </a:r>
            <a:r>
              <a:rPr lang="en-US" altLang="en-US" dirty="0" smtClean="0">
                <a:latin typeface="Arial" panose="020B0604020202020204" pitchFamily="34" charset="0"/>
                <a:ea typeface="ＭＳ Ｐゴシック" panose="020B0600070205080204" pitchFamily="34" charset="-128"/>
              </a:rPr>
              <a:t>/</a:t>
            </a:r>
            <a:r>
              <a:rPr lang="en-US" altLang="en-US" dirty="0" err="1" smtClean="0">
                <a:latin typeface="Arial" panose="020B0604020202020204" pitchFamily="34" charset="0"/>
                <a:ea typeface="ＭＳ Ｐゴシック" panose="020B0600070205080204" pitchFamily="34" charset="-128"/>
              </a:rPr>
              <a:t>gyn</a:t>
            </a:r>
            <a:r>
              <a:rPr lang="en-US" altLang="en-US" dirty="0" smtClean="0">
                <a:latin typeface="Arial" panose="020B0604020202020204" pitchFamily="34" charset="0"/>
                <a:ea typeface="ＭＳ Ｐゴシック" panose="020B0600070205080204" pitchFamily="34" charset="-128"/>
              </a:rPr>
              <a:t>, rheumatologists, </a:t>
            </a:r>
            <a:r>
              <a:rPr lang="en-US" altLang="en-US" dirty="0" err="1" smtClean="0">
                <a:latin typeface="Arial" panose="020B0604020202020204" pitchFamily="34" charset="0"/>
                <a:ea typeface="ＭＳ Ｐゴシック" panose="020B0600070205080204" pitchFamily="34" charset="-128"/>
              </a:rPr>
              <a:t>ortho</a:t>
            </a:r>
            <a:r>
              <a:rPr lang="en-US" altLang="en-US" dirty="0" smtClean="0">
                <a:latin typeface="Arial" panose="020B0604020202020204" pitchFamily="34" charset="0"/>
                <a:ea typeface="ＭＳ Ｐゴシック" panose="020B0600070205080204" pitchFamily="34" charset="-128"/>
              </a:rPr>
              <a:t> surgeons and endocrinologists who reviewed all existing data on subject.</a:t>
            </a:r>
          </a:p>
        </p:txBody>
      </p:sp>
    </p:spTree>
    <p:extLst>
      <p:ext uri="{BB962C8B-B14F-4D97-AF65-F5344CB8AC3E}">
        <p14:creationId xmlns:p14="http://schemas.microsoft.com/office/powerpoint/2010/main" val="26153141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629B2FD5-ED5B-464F-A794-AD79559BB188}" type="slidenum">
              <a:rPr lang="en-US" altLang="en-US" sz="1200" smtClean="0">
                <a:solidFill>
                  <a:schemeClr val="tx1"/>
                </a:solidFill>
              </a:rPr>
              <a:pPr/>
              <a:t>62</a:t>
            </a:fld>
            <a:endParaRPr lang="en-US" altLang="en-US" sz="1200" smtClean="0">
              <a:solidFill>
                <a:schemeClr val="tx1"/>
              </a:solidFill>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800" dirty="0" smtClean="0"/>
              <a:t>DMPA is associated with weight gain.</a:t>
            </a:r>
          </a:p>
          <a:p>
            <a:pPr marL="0" marR="0" indent="0" algn="l" defTabSz="914400" rtl="0" eaLnBrk="1" fontAlgn="base" latinLnBrk="0" hangingPunct="1">
              <a:lnSpc>
                <a:spcPct val="100000"/>
              </a:lnSpc>
              <a:spcBef>
                <a:spcPct val="0"/>
              </a:spcBef>
              <a:spcAft>
                <a:spcPct val="0"/>
              </a:spcAft>
              <a:buClrTx/>
              <a:buSzTx/>
              <a:buFontTx/>
              <a:buNone/>
              <a:tabLst/>
              <a:defRPr/>
            </a:pPr>
            <a:r>
              <a:rPr lang="en-US" sz="1800" dirty="0" smtClean="0"/>
              <a:t>IUDs, IMPLANT, PILLS, PATCH, RING: =&gt; DO NOT CAUSE WEIGHT GAIN!!!</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800" dirty="0" smtClean="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1800" dirty="0" smtClean="0">
              <a:latin typeface="Arial" panose="020B0604020202020204" pitchFamily="34" charset="0"/>
              <a:ea typeface="ＭＳ Ｐゴシック" panose="020B0600070205080204" pitchFamily="34" charset="-128"/>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1800" dirty="0" smtClean="0">
                <a:latin typeface="Arial" panose="020B0604020202020204" pitchFamily="34" charset="0"/>
                <a:ea typeface="ＭＳ Ｐゴシック" panose="020B0600070205080204" pitchFamily="34" charset="-128"/>
              </a:rPr>
              <a:t>ARSHEP would like to acknowledge</a:t>
            </a:r>
            <a:r>
              <a:rPr lang="en-US" altLang="en-US" sz="1800" baseline="0" dirty="0" smtClean="0">
                <a:latin typeface="Arial" panose="020B0604020202020204" pitchFamily="34" charset="0"/>
                <a:ea typeface="ＭＳ Ｐゴシック" panose="020B0600070205080204" pitchFamily="34" charset="-128"/>
              </a:rPr>
              <a:t> Dr. Rachael Phelps for creation of this slide.</a:t>
            </a:r>
            <a:endParaRPr lang="en-US" altLang="en-US" sz="1800" dirty="0" smtClean="0">
              <a:latin typeface="Humanst521 BT"/>
              <a:ea typeface="ＭＳ Ｐゴシック" panose="020B0600070205080204" pitchFamily="34" charset="-128"/>
              <a:cs typeface="Arial" panose="020B0604020202020204" pitchFamily="34" charset="0"/>
            </a:endParaRPr>
          </a:p>
          <a:p>
            <a:pPr eaLnBrk="1" hangingPunct="1">
              <a:spcBef>
                <a:spcPct val="0"/>
              </a:spcBef>
            </a:pPr>
            <a:endParaRPr lang="en-US" altLang="en-US" sz="1800" dirty="0" smtClean="0">
              <a:latin typeface="Humanst521 BT"/>
              <a:ea typeface="ＭＳ Ｐゴシック" panose="020B0600070205080204" pitchFamily="34" charset="-128"/>
              <a:cs typeface="Arial" panose="020B0604020202020204" pitchFamily="34" charset="0"/>
            </a:endParaRPr>
          </a:p>
          <a:p>
            <a:pPr eaLnBrk="1" hangingPunct="1">
              <a:spcBef>
                <a:spcPct val="0"/>
              </a:spcBef>
            </a:pPr>
            <a:r>
              <a:rPr lang="en-US" altLang="en-US" sz="1800" dirty="0" err="1" smtClean="0">
                <a:latin typeface="Humanst521 BT"/>
                <a:ea typeface="ＭＳ Ｐゴシック" panose="020B0600070205080204" pitchFamily="34" charset="-128"/>
                <a:cs typeface="Arial" panose="020B0604020202020204" pitchFamily="34" charset="0"/>
              </a:rPr>
              <a:t>Polaneczky</a:t>
            </a:r>
            <a:r>
              <a:rPr lang="en-US" altLang="en-US" sz="1800" dirty="0" smtClean="0">
                <a:latin typeface="Humanst521 BT"/>
                <a:ea typeface="ＭＳ Ｐゴシック" panose="020B0600070205080204" pitchFamily="34" charset="-128"/>
                <a:cs typeface="Arial" panose="020B0604020202020204" pitchFamily="34" charset="0"/>
              </a:rPr>
              <a:t> M,  et al. </a:t>
            </a:r>
            <a:r>
              <a:rPr lang="en-US" altLang="en-US" sz="1800" i="1" dirty="0" smtClean="0">
                <a:latin typeface="Humanst521 BT"/>
                <a:ea typeface="ＭＳ Ｐゴシック" panose="020B0600070205080204" pitchFamily="34" charset="-128"/>
                <a:cs typeface="Arial" panose="020B0604020202020204" pitchFamily="34" charset="0"/>
              </a:rPr>
              <a:t>J Adolesc Health </a:t>
            </a:r>
            <a:r>
              <a:rPr lang="en-US" altLang="en-US" sz="1800" dirty="0" smtClean="0">
                <a:latin typeface="Humanst521 BT"/>
                <a:ea typeface="ＭＳ Ｐゴシック" panose="020B0600070205080204" pitchFamily="34" charset="-128"/>
                <a:cs typeface="Arial" panose="020B0604020202020204" pitchFamily="34" charset="0"/>
              </a:rPr>
              <a:t>1998;23:81-88</a:t>
            </a:r>
            <a:endParaRPr lang="en-US" altLang="en-US" sz="1800" i="1" dirty="0" smtClean="0">
              <a:latin typeface="Humanst521 BT"/>
              <a:ea typeface="ＭＳ Ｐゴシック" panose="020B0600070205080204" pitchFamily="34" charset="-128"/>
              <a:cs typeface="Arial" panose="020B0604020202020204" pitchFamily="34" charset="0"/>
            </a:endParaRPr>
          </a:p>
          <a:p>
            <a:pPr eaLnBrk="1" hangingPunct="1">
              <a:spcBef>
                <a:spcPct val="0"/>
              </a:spcBef>
            </a:pPr>
            <a:r>
              <a:rPr lang="en-US" altLang="en-US" sz="1800" dirty="0" err="1" smtClean="0">
                <a:latin typeface="Humanst521 BT"/>
                <a:ea typeface="ＭＳ Ｐゴシック" panose="020B0600070205080204" pitchFamily="34" charset="-128"/>
                <a:cs typeface="Arial" panose="020B0604020202020204" pitchFamily="34" charset="0"/>
              </a:rPr>
              <a:t>Bahamondes</a:t>
            </a:r>
            <a:r>
              <a:rPr lang="en-US" altLang="en-US" sz="1800" dirty="0" smtClean="0">
                <a:latin typeface="Humanst521 BT"/>
                <a:ea typeface="ＭＳ Ｐゴシック" panose="020B0600070205080204" pitchFamily="34" charset="-128"/>
                <a:cs typeface="Arial" panose="020B0604020202020204" pitchFamily="34" charset="0"/>
              </a:rPr>
              <a:t> L, et al. </a:t>
            </a:r>
            <a:r>
              <a:rPr lang="en-US" altLang="en-US" sz="1800" i="1" dirty="0" smtClean="0">
                <a:latin typeface="Humanst521 BT"/>
                <a:ea typeface="ＭＳ Ｐゴシック" panose="020B0600070205080204" pitchFamily="34" charset="-128"/>
                <a:cs typeface="Arial" panose="020B0604020202020204" pitchFamily="34" charset="0"/>
              </a:rPr>
              <a:t>Contraception </a:t>
            </a:r>
            <a:r>
              <a:rPr lang="en-US" altLang="en-US" sz="1800" dirty="0" smtClean="0">
                <a:latin typeface="Humanst521 BT"/>
                <a:ea typeface="ＭＳ Ｐゴシック" panose="020B0600070205080204" pitchFamily="34" charset="-128"/>
                <a:cs typeface="Arial" panose="020B0604020202020204" pitchFamily="34" charset="0"/>
              </a:rPr>
              <a:t>2001;64:223-225</a:t>
            </a:r>
          </a:p>
          <a:p>
            <a:pPr eaLnBrk="1" hangingPunct="1">
              <a:spcBef>
                <a:spcPct val="0"/>
              </a:spcBef>
            </a:pPr>
            <a:r>
              <a:rPr lang="en-US" altLang="en-US" sz="1800" dirty="0" err="1" smtClean="0">
                <a:latin typeface="Humanst521 BT"/>
                <a:ea typeface="ＭＳ Ｐゴシック" panose="020B0600070205080204" pitchFamily="34" charset="-128"/>
                <a:cs typeface="Arial" panose="020B0604020202020204" pitchFamily="34" charset="0"/>
              </a:rPr>
              <a:t>Mangan</a:t>
            </a:r>
            <a:r>
              <a:rPr lang="en-US" altLang="en-US" sz="1800" dirty="0" smtClean="0">
                <a:latin typeface="Humanst521 BT"/>
                <a:ea typeface="ＭＳ Ｐゴシック" panose="020B0600070205080204" pitchFamily="34" charset="-128"/>
                <a:cs typeface="Arial" panose="020B0604020202020204" pitchFamily="34" charset="0"/>
              </a:rPr>
              <a:t> SA, et al. </a:t>
            </a:r>
            <a:r>
              <a:rPr lang="en-US" altLang="en-US" sz="1800" i="1" dirty="0" smtClean="0">
                <a:latin typeface="Humanst521 BT"/>
                <a:ea typeface="ＭＳ Ｐゴシック" panose="020B0600070205080204" pitchFamily="34" charset="-128"/>
                <a:cs typeface="Arial" panose="020B0604020202020204" pitchFamily="34" charset="0"/>
              </a:rPr>
              <a:t>J Pediatr Adolesc </a:t>
            </a:r>
            <a:r>
              <a:rPr lang="en-US" altLang="en-US" sz="1800" i="1" dirty="0" err="1" smtClean="0">
                <a:latin typeface="Humanst521 BT"/>
                <a:ea typeface="ＭＳ Ｐゴシック" panose="020B0600070205080204" pitchFamily="34" charset="-128"/>
                <a:cs typeface="Arial" panose="020B0604020202020204" pitchFamily="34" charset="0"/>
              </a:rPr>
              <a:t>Gynecol</a:t>
            </a:r>
            <a:r>
              <a:rPr lang="en-US" altLang="en-US" sz="1800" dirty="0" smtClean="0">
                <a:latin typeface="Humanst521 BT"/>
                <a:ea typeface="ＭＳ Ｐゴシック" panose="020B0600070205080204" pitchFamily="34" charset="-128"/>
                <a:cs typeface="Arial" panose="020B0604020202020204" pitchFamily="34" charset="0"/>
              </a:rPr>
              <a:t> 2002;15:79-82  </a:t>
            </a:r>
          </a:p>
          <a:p>
            <a:pPr>
              <a:spcBef>
                <a:spcPct val="0"/>
              </a:spcBef>
            </a:pPr>
            <a:r>
              <a:rPr lang="en-US" altLang="en-US" sz="1800" dirty="0" smtClean="0">
                <a:latin typeface="Arial" panose="020B0604020202020204" pitchFamily="34" charset="0"/>
                <a:ea typeface="ＭＳ Ｐゴシック" panose="020B0600070205080204" pitchFamily="34" charset="-128"/>
              </a:rPr>
              <a:t>SFP: Contraceptive Considerations in Obese Women, </a:t>
            </a:r>
            <a:r>
              <a:rPr lang="en-US" altLang="en-US" sz="1800" i="1" dirty="0" smtClean="0">
                <a:latin typeface="Arial" panose="020B0604020202020204" pitchFamily="34" charset="0"/>
                <a:ea typeface="ＭＳ Ｐゴシック" panose="020B0600070205080204" pitchFamily="34" charset="-128"/>
              </a:rPr>
              <a:t>Contraception</a:t>
            </a:r>
            <a:r>
              <a:rPr lang="en-US" altLang="en-US" sz="1800" dirty="0" smtClean="0">
                <a:latin typeface="Arial" panose="020B0604020202020204" pitchFamily="34" charset="0"/>
                <a:ea typeface="ＭＳ Ｐゴシック" panose="020B0600070205080204" pitchFamily="34" charset="-128"/>
              </a:rPr>
              <a:t> 2009</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12113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fld id="{7A6863B3-FF14-4214-9FA9-7C137E3A2F7C}" type="slidenum">
              <a:rPr lang="en-US" altLang="en-US" sz="1200" smtClean="0">
                <a:solidFill>
                  <a:schemeClr val="tx1"/>
                </a:solidFill>
              </a:rPr>
              <a:pPr/>
              <a:t>63</a:t>
            </a:fld>
            <a:endParaRPr lang="en-US" altLang="en-US" sz="1200" smtClean="0">
              <a:solidFill>
                <a:schemeClr val="tx1"/>
              </a:solidFill>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latin typeface="Arial" panose="020B0604020202020204" pitchFamily="34" charset="0"/>
                <a:ea typeface="ＭＳ Ｐゴシック" panose="020B0600070205080204" pitchFamily="34" charset="-128"/>
              </a:rPr>
              <a:t>ARSHEP would like to acknowledge</a:t>
            </a:r>
            <a:r>
              <a:rPr lang="en-US" altLang="en-US" sz="1200" baseline="0" dirty="0" smtClean="0">
                <a:latin typeface="Arial" panose="020B0604020202020204" pitchFamily="34" charset="0"/>
                <a:ea typeface="ＭＳ Ｐゴシック" panose="020B0600070205080204" pitchFamily="34" charset="-128"/>
              </a:rPr>
              <a:t> Dr. Rachael Phelps for creation of this slide.</a:t>
            </a:r>
            <a:endParaRPr lang="en-US" altLang="en-US" dirty="0" smtClean="0">
              <a:latin typeface="Arial" panose="020B0604020202020204" pitchFamily="34" charset="0"/>
              <a:ea typeface="ＭＳ Ｐゴシック" panose="020B0600070205080204" pitchFamily="34" charset="-128"/>
            </a:endParaRPr>
          </a:p>
          <a:p>
            <a:pPr eaLnBrk="1" hangingPunct="1"/>
            <a:endParaRPr lang="en-US" altLang="en-US" dirty="0" smtClean="0">
              <a:latin typeface="Arial" panose="020B0604020202020204" pitchFamily="34" charset="0"/>
              <a:ea typeface="ＭＳ Ｐゴシック" panose="020B0600070205080204" pitchFamily="34" charset="-128"/>
            </a:endParaRPr>
          </a:p>
          <a:p>
            <a:pPr eaLnBrk="1" hangingPunct="1"/>
            <a:r>
              <a:rPr lang="en-US" altLang="en-US" dirty="0" smtClean="0">
                <a:latin typeface="Arial" panose="020B0604020202020204" pitchFamily="34" charset="0"/>
                <a:ea typeface="ＭＳ Ｐゴシック" panose="020B0600070205080204" pitchFamily="34" charset="-128"/>
              </a:rPr>
              <a:t>EURAS-OC- 59,000 COC users2000-2005 no </a:t>
            </a:r>
            <a:r>
              <a:rPr lang="en-US" altLang="en-US" dirty="0" err="1" smtClean="0">
                <a:latin typeface="Arial" panose="020B0604020202020204" pitchFamily="34" charset="0"/>
                <a:ea typeface="ＭＳ Ｐゴシック" panose="020B0600070205080204" pitchFamily="34" charset="-128"/>
              </a:rPr>
              <a:t>diferrence</a:t>
            </a:r>
            <a:r>
              <a:rPr lang="en-US" altLang="en-US" dirty="0" smtClean="0">
                <a:latin typeface="Arial" panose="020B0604020202020204" pitchFamily="34" charset="0"/>
                <a:ea typeface="ＭＳ Ｐゴシック" panose="020B0600070205080204" pitchFamily="34" charset="-128"/>
              </a:rPr>
              <a:t> in efficacy</a:t>
            </a:r>
          </a:p>
          <a:p>
            <a:pPr lvl="2" eaLnBrk="1" hangingPunct="1"/>
            <a:r>
              <a:rPr lang="en-US" altLang="en-US" dirty="0" smtClean="0">
                <a:latin typeface="Wingdings" panose="05000000000000000000" pitchFamily="2" charset="2"/>
                <a:ea typeface="ＭＳ Ｐゴシック" panose="020B0600070205080204" pitchFamily="34" charset="-128"/>
                <a:sym typeface="Wingdings" panose="05000000000000000000" pitchFamily="2" charset="2"/>
              </a:rPr>
              <a:t>ｧ	</a:t>
            </a:r>
            <a:r>
              <a:rPr lang="en-US" altLang="en-US" dirty="0" err="1" smtClean="0">
                <a:latin typeface="Arial" panose="020B0604020202020204" pitchFamily="34" charset="0"/>
                <a:ea typeface="ＭＳ Ｐゴシック" panose="020B0600070205080204" pitchFamily="34" charset="-128"/>
              </a:rPr>
              <a:t>Levonorgestrel</a:t>
            </a:r>
            <a:r>
              <a:rPr lang="en-US" altLang="en-US" dirty="0" smtClean="0">
                <a:latin typeface="Arial" panose="020B0604020202020204" pitchFamily="34" charset="0"/>
                <a:ea typeface="ＭＳ Ｐゴシック" panose="020B0600070205080204" pitchFamily="34" charset="-128"/>
              </a:rPr>
              <a:t> Regimens</a:t>
            </a:r>
          </a:p>
          <a:p>
            <a:pPr lvl="3" eaLnBrk="1" hangingPunct="1"/>
            <a:r>
              <a:rPr lang="en-US" altLang="en-US" dirty="0" smtClean="0">
                <a:latin typeface="Courier New" panose="02070309020205020404" pitchFamily="49" charset="0"/>
                <a:ea typeface="ＭＳ Ｐゴシック" panose="020B0600070205080204" pitchFamily="34" charset="-128"/>
              </a:rPr>
              <a:t>o	</a:t>
            </a:r>
            <a:r>
              <a:rPr lang="en-US" altLang="en-US" dirty="0" smtClean="0">
                <a:latin typeface="Arial" panose="020B0604020202020204" pitchFamily="34" charset="0"/>
                <a:ea typeface="ＭＳ Ｐゴシック" panose="020B0600070205080204" pitchFamily="34" charset="-128"/>
              </a:rPr>
              <a:t>obese women (BMI ≥30 kg/m2) were at four-fold higher risk of pregnancy (OR 4.41; 95% CI 2.05–9.44)</a:t>
            </a:r>
          </a:p>
          <a:p>
            <a:pPr lvl="3" eaLnBrk="1" hangingPunct="1"/>
            <a:r>
              <a:rPr lang="en-US" altLang="en-US" dirty="0" smtClean="0">
                <a:latin typeface="Courier New" panose="02070309020205020404" pitchFamily="49" charset="0"/>
                <a:ea typeface="ＭＳ Ｐゴシック" panose="020B0600070205080204" pitchFamily="34" charset="-128"/>
              </a:rPr>
              <a:t>o	</a:t>
            </a:r>
            <a:r>
              <a:rPr lang="en-US" altLang="en-US" dirty="0" smtClean="0">
                <a:latin typeface="Arial" panose="020B0604020202020204" pitchFamily="34" charset="0"/>
                <a:ea typeface="ＭＳ Ｐゴシック" panose="020B0600070205080204" pitchFamily="34" charset="-128"/>
              </a:rPr>
              <a:t>overweight women (BMI 25-29.9 kg/m2) were at two-fold higher risk of pregnancy (OR 2.09; 95% CI 0.86–4.87)</a:t>
            </a:r>
          </a:p>
          <a:p>
            <a:pPr lvl="3" eaLnBrk="1" hangingPunct="1"/>
            <a:r>
              <a:rPr lang="en-US" altLang="en-US" dirty="0" smtClean="0">
                <a:latin typeface="Courier New" panose="02070309020205020404" pitchFamily="49" charset="0"/>
                <a:ea typeface="ＭＳ Ｐゴシック" panose="020B0600070205080204" pitchFamily="34" charset="-128"/>
              </a:rPr>
              <a:t>o	</a:t>
            </a:r>
            <a:r>
              <a:rPr lang="en-US" altLang="en-US" dirty="0" smtClean="0">
                <a:latin typeface="Arial" panose="020B0604020202020204" pitchFamily="34" charset="0"/>
                <a:ea typeface="ＭＳ Ｐゴシック" panose="020B0600070205080204" pitchFamily="34" charset="-128"/>
              </a:rPr>
              <a:t>for overweight and obese women, </a:t>
            </a:r>
            <a:r>
              <a:rPr lang="en-US" altLang="en-US" dirty="0" err="1" smtClean="0">
                <a:latin typeface="Arial" panose="020B0604020202020204" pitchFamily="34" charset="0"/>
                <a:ea typeface="ＭＳ Ｐゴシック" panose="020B0600070205080204" pitchFamily="34" charset="-128"/>
              </a:rPr>
              <a:t>levonorgestrel</a:t>
            </a:r>
            <a:r>
              <a:rPr lang="en-US" altLang="en-US" dirty="0" smtClean="0">
                <a:latin typeface="Arial" panose="020B0604020202020204" pitchFamily="34" charset="0"/>
                <a:ea typeface="ＭＳ Ｐゴシック" panose="020B0600070205080204" pitchFamily="34" charset="-128"/>
              </a:rPr>
              <a:t> use was not associated with a significant reduction in pregnancy rate compared with that expected with no medication. </a:t>
            </a:r>
          </a:p>
          <a:p>
            <a:pPr lvl="2" eaLnBrk="1" hangingPunct="1"/>
            <a:r>
              <a:rPr lang="en-US" altLang="en-US" dirty="0" smtClean="0">
                <a:latin typeface="Wingdings" panose="05000000000000000000" pitchFamily="2" charset="2"/>
                <a:ea typeface="ＭＳ Ｐゴシック" panose="020B0600070205080204" pitchFamily="34" charset="-128"/>
                <a:sym typeface="Wingdings" panose="05000000000000000000" pitchFamily="2" charset="2"/>
              </a:rPr>
              <a:t>ｧ	</a:t>
            </a:r>
            <a:r>
              <a:rPr lang="en-US" altLang="en-US" dirty="0" err="1" smtClean="0">
                <a:latin typeface="Arial" panose="020B0604020202020204" pitchFamily="34" charset="0"/>
                <a:ea typeface="ＭＳ Ｐゴシック" panose="020B0600070205080204" pitchFamily="34" charset="-128"/>
              </a:rPr>
              <a:t>Ulipristal</a:t>
            </a:r>
            <a:r>
              <a:rPr lang="en-US" altLang="en-US" dirty="0" smtClean="0">
                <a:latin typeface="Arial" panose="020B0604020202020204" pitchFamily="34" charset="0"/>
                <a:ea typeface="ＭＳ Ｐゴシック" panose="020B0600070205080204" pitchFamily="34" charset="-128"/>
              </a:rPr>
              <a:t> acetate</a:t>
            </a:r>
          </a:p>
          <a:p>
            <a:pPr lvl="3" eaLnBrk="1" hangingPunct="1"/>
            <a:r>
              <a:rPr lang="en-US" altLang="en-US" dirty="0" smtClean="0">
                <a:latin typeface="Courier New" panose="02070309020205020404" pitchFamily="49" charset="0"/>
                <a:ea typeface="ＭＳ Ｐゴシック" panose="020B0600070205080204" pitchFamily="34" charset="-128"/>
              </a:rPr>
              <a:t>o	</a:t>
            </a:r>
            <a:r>
              <a:rPr lang="en-US" altLang="en-US" dirty="0" smtClean="0">
                <a:latin typeface="Arial" panose="020B0604020202020204" pitchFamily="34" charset="0"/>
                <a:ea typeface="ＭＳ Ｐゴシック" panose="020B0600070205080204" pitchFamily="34" charset="-128"/>
              </a:rPr>
              <a:t>obese women were at two-fold higher risk of pregnancy (OR 2.62, 95% CI 0.89–7.00).  </a:t>
            </a:r>
          </a:p>
          <a:p>
            <a:pPr lvl="3" eaLnBrk="1" hangingPunct="1"/>
            <a:r>
              <a:rPr lang="en-US" altLang="en-US" dirty="0" smtClean="0">
                <a:latin typeface="Courier New" panose="02070309020205020404" pitchFamily="49" charset="0"/>
                <a:ea typeface="ＭＳ Ｐゴシック" panose="020B0600070205080204" pitchFamily="34" charset="-128"/>
              </a:rPr>
              <a:t>o	</a:t>
            </a:r>
            <a:r>
              <a:rPr lang="en-US" altLang="en-US" dirty="0" smtClean="0">
                <a:latin typeface="Arial" panose="020B0604020202020204" pitchFamily="34" charset="0"/>
                <a:ea typeface="ＭＳ Ｐゴシック" panose="020B0600070205080204" pitchFamily="34" charset="-128"/>
              </a:rPr>
              <a:t>Overweight women appeared to have no increase in risk (OR 0.97; 95% CI 0.27–2.83) compared to normal or underweight women using </a:t>
            </a:r>
            <a:r>
              <a:rPr lang="en-US" altLang="en-US" dirty="0" err="1" smtClean="0">
                <a:latin typeface="Arial" panose="020B0604020202020204" pitchFamily="34" charset="0"/>
                <a:ea typeface="ＭＳ Ｐゴシック" panose="020B0600070205080204" pitchFamily="34" charset="-128"/>
              </a:rPr>
              <a:t>ulipristal</a:t>
            </a:r>
            <a:r>
              <a:rPr lang="en-US" altLang="en-US" dirty="0" smtClean="0">
                <a:latin typeface="Arial" panose="020B0604020202020204" pitchFamily="34" charset="0"/>
                <a:ea typeface="ＭＳ Ｐゴシック" panose="020B0600070205080204" pitchFamily="34" charset="-128"/>
              </a:rPr>
              <a:t> acetate </a:t>
            </a:r>
          </a:p>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32565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4" indent="-168244">
              <a:lnSpc>
                <a:spcPct val="90000"/>
              </a:lnSpc>
              <a:buFont typeface="Arial" panose="020B0604020202020204" pitchFamily="34" charset="0"/>
              <a:buChar char="•"/>
              <a:defRPr/>
            </a:pPr>
            <a:r>
              <a:rPr lang="en-US" dirty="0" smtClean="0">
                <a:ea typeface="ＭＳ Ｐゴシック" charset="-128"/>
              </a:rPr>
              <a:t>Most healthy women are potential candidates for COCs. </a:t>
            </a:r>
          </a:p>
          <a:p>
            <a:pPr marL="168244" indent="-168244">
              <a:lnSpc>
                <a:spcPct val="90000"/>
              </a:lnSpc>
              <a:buFont typeface="Arial" panose="020B0604020202020204" pitchFamily="34" charset="0"/>
              <a:buChar char="•"/>
              <a:defRPr/>
            </a:pPr>
            <a:r>
              <a:rPr lang="en-US" dirty="0" smtClean="0">
                <a:ea typeface="ＭＳ Ｐゴシック" charset="-128"/>
              </a:rPr>
              <a:t>But how do we determine whether it is safe for a young woman to use a particular method of contraception? Similar to STI guidelines we look to the CDC and use their US Medical Eligibility Criteria (MEC) for contraceptive use.</a:t>
            </a:r>
          </a:p>
          <a:p>
            <a:pPr marL="168244" indent="-168244">
              <a:lnSpc>
                <a:spcPct val="90000"/>
              </a:lnSpc>
              <a:buFont typeface="Arial" panose="020B0604020202020204" pitchFamily="34" charset="0"/>
              <a:buChar char="•"/>
              <a:defRPr/>
            </a:pPr>
            <a:r>
              <a:rPr lang="en-US" dirty="0" smtClean="0">
                <a:ea typeface="ＭＳ Ｐゴシック" charset="-128"/>
              </a:rPr>
              <a:t>There are four categories that the MED addresses:</a:t>
            </a:r>
          </a:p>
          <a:p>
            <a:pPr marL="897301" lvl="1" indent="-448650">
              <a:buClr>
                <a:schemeClr val="tx2"/>
              </a:buClr>
              <a:buFont typeface="+mj-lt"/>
              <a:buAutoNum type="arabicPeriod"/>
              <a:defRPr/>
            </a:pPr>
            <a:r>
              <a:rPr lang="en-US" dirty="0" smtClean="0">
                <a:latin typeface="Gill Sans MT" pitchFamily="34" charset="0"/>
                <a:ea typeface="ＭＳ Ｐゴシック" charset="-128"/>
                <a:cs typeface="Arial" pitchFamily="34" charset="0"/>
              </a:rPr>
              <a:t>No restriction (method can be used)</a:t>
            </a:r>
          </a:p>
          <a:p>
            <a:pPr marL="897301" lvl="1" indent="-448650">
              <a:buClr>
                <a:schemeClr val="tx2"/>
              </a:buClr>
              <a:buFont typeface="+mj-lt"/>
              <a:buAutoNum type="arabicPeriod"/>
              <a:defRPr/>
            </a:pPr>
            <a:r>
              <a:rPr lang="en-US" dirty="0" smtClean="0">
                <a:latin typeface="Gill Sans MT" pitchFamily="34" charset="0"/>
                <a:ea typeface="ＭＳ Ｐゴシック" charset="-128"/>
                <a:cs typeface="Arial" pitchFamily="34" charset="0"/>
              </a:rPr>
              <a:t>Advantages generally outweigh theoretical or proven risks</a:t>
            </a:r>
          </a:p>
          <a:p>
            <a:pPr marL="897301" lvl="1" indent="-448650">
              <a:buClr>
                <a:schemeClr val="tx2"/>
              </a:buClr>
              <a:buFont typeface="+mj-lt"/>
              <a:buAutoNum type="arabicPeriod"/>
              <a:defRPr/>
            </a:pPr>
            <a:r>
              <a:rPr lang="en-US" dirty="0" smtClean="0">
                <a:latin typeface="Gill Sans MT" pitchFamily="34" charset="0"/>
                <a:ea typeface="ＭＳ Ｐゴシック" charset="-128"/>
                <a:cs typeface="Arial" pitchFamily="34" charset="0"/>
              </a:rPr>
              <a:t>Theoretical or proven risks usually outweigh the advantages</a:t>
            </a:r>
          </a:p>
          <a:p>
            <a:pPr marL="897301" lvl="1" indent="-448650">
              <a:buClr>
                <a:schemeClr val="tx2"/>
              </a:buClr>
              <a:buFont typeface="+mj-lt"/>
              <a:buAutoNum type="arabicPeriod"/>
              <a:defRPr/>
            </a:pPr>
            <a:r>
              <a:rPr lang="en-US" dirty="0" smtClean="0">
                <a:latin typeface="Gill Sans MT" pitchFamily="34" charset="0"/>
                <a:ea typeface="ＭＳ Ｐゴシック" charset="-128"/>
                <a:cs typeface="Arial" pitchFamily="34" charset="0"/>
              </a:rPr>
              <a:t>Unacceptable health risk (method not to be used) </a:t>
            </a:r>
          </a:p>
          <a:p>
            <a:pPr>
              <a:defRPr/>
            </a:pPr>
            <a:endParaRPr lang="en-US" dirty="0" smtClean="0">
              <a:ea typeface="ＭＳ Ｐゴシック" charset="-128"/>
            </a:endParaRPr>
          </a:p>
          <a:p>
            <a:pPr>
              <a:defRPr/>
            </a:pPr>
            <a:r>
              <a:rPr lang="en-US" dirty="0" smtClean="0">
                <a:ea typeface="ＭＳ Ｐゴシック" charset="-128"/>
              </a:rPr>
              <a:t>There is a new user friendly MEC app for the iPhone which was created by the CDC. You can find it by searching Apple’s mobile</a:t>
            </a:r>
            <a:r>
              <a:rPr lang="en-US" baseline="0" dirty="0" smtClean="0">
                <a:ea typeface="ＭＳ Ｐゴシック" charset="-128"/>
              </a:rPr>
              <a:t> </a:t>
            </a:r>
            <a:r>
              <a:rPr lang="en-US" dirty="0" smtClean="0">
                <a:ea typeface="ＭＳ Ｐゴシック" charset="-128"/>
              </a:rPr>
              <a:t>app store for CDC Contraception.</a:t>
            </a:r>
          </a:p>
          <a:p>
            <a:pPr>
              <a:lnSpc>
                <a:spcPct val="90000"/>
              </a:lnSpc>
              <a:defRPr/>
            </a:pPr>
            <a:endParaRPr lang="en-US" dirty="0" smtClean="0">
              <a:ea typeface="ＭＳ Ｐゴシック" charset="-128"/>
            </a:endParaRPr>
          </a:p>
          <a:p>
            <a:pPr>
              <a:lnSpc>
                <a:spcPct val="90000"/>
              </a:lnSpc>
              <a:defRPr/>
            </a:pPr>
            <a:r>
              <a:rPr lang="en-US" dirty="0" smtClean="0">
                <a:ea typeface="ＭＳ Ｐゴシック" charset="-128"/>
              </a:rPr>
              <a:t>Source: </a:t>
            </a:r>
          </a:p>
          <a:p>
            <a:pPr>
              <a:lnSpc>
                <a:spcPct val="90000"/>
              </a:lnSpc>
              <a:defRPr/>
            </a:pPr>
            <a:r>
              <a:rPr lang="en-US" sz="1200" kern="1200" dirty="0" smtClean="0">
                <a:solidFill>
                  <a:schemeClr val="tx1"/>
                </a:solidFill>
                <a:ea typeface="MS PGothic" panose="020B0600070205080204" pitchFamily="34" charset="-128"/>
                <a:cs typeface="ＭＳ Ｐゴシック" charset="-128"/>
              </a:rPr>
              <a:t>Centers for Disease Control and Prevention. U.S. Medical Eligibility Criteria for Contraceptive Use, 2012. </a:t>
            </a:r>
            <a:r>
              <a:rPr lang="en-US" sz="1200" i="1" kern="1200" dirty="0" smtClean="0">
                <a:solidFill>
                  <a:schemeClr val="tx1"/>
                </a:solidFill>
                <a:ea typeface="MS PGothic" panose="020B0600070205080204" pitchFamily="34" charset="-128"/>
                <a:cs typeface="ＭＳ Ｐゴシック" charset="-128"/>
              </a:rPr>
              <a:t>Morbidity and Mortality Weekly Report (MMWR). </a:t>
            </a:r>
            <a:r>
              <a:rPr lang="en-US" sz="1200" kern="1200" dirty="0" smtClean="0">
                <a:solidFill>
                  <a:schemeClr val="tx1"/>
                </a:solidFill>
                <a:ea typeface="MS PGothic" panose="020B0600070205080204" pitchFamily="34" charset="-128"/>
                <a:cs typeface="ＭＳ Ｐゴシック" charset="-128"/>
              </a:rPr>
              <a:t>2012, June; 61(24);449–452. http://www.cdc.gov/reproductivehealth/unintendedpregnancy/Docs/USMEC-Color-62012.docx.</a:t>
            </a:r>
            <a:r>
              <a:rPr lang="en-US" dirty="0" smtClean="0">
                <a:ea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65</a:t>
            </a:fld>
            <a:endParaRPr lang="en-US" altLang="en-US" dirty="0"/>
          </a:p>
        </p:txBody>
      </p:sp>
    </p:spTree>
    <p:extLst>
      <p:ext uri="{BB962C8B-B14F-4D97-AF65-F5344CB8AC3E}">
        <p14:creationId xmlns:p14="http://schemas.microsoft.com/office/powerpoint/2010/main" val="12238963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marL="168244" indent="-168244">
              <a:buFont typeface="Arial" panose="020B0604020202020204" pitchFamily="34" charset="0"/>
              <a:buChar char="•"/>
              <a:defRPr/>
            </a:pPr>
            <a:r>
              <a:rPr lang="en-US" dirty="0" smtClean="0">
                <a:ea typeface="ＭＳ Ｐゴシック" charset="-128"/>
              </a:rPr>
              <a:t>Now if we take a look at the Category 4 Absolute Contraindications we get what looks like a fairly long list, but if I ask you to pick out which of these is </a:t>
            </a:r>
            <a:r>
              <a:rPr lang="en-US" u="sng" dirty="0" smtClean="0">
                <a:ea typeface="ＭＳ Ｐゴシック" charset="-128"/>
              </a:rPr>
              <a:t>most</a:t>
            </a:r>
            <a:r>
              <a:rPr lang="en-US" dirty="0" smtClean="0">
                <a:ea typeface="ＭＳ Ｐゴシック" charset="-128"/>
              </a:rPr>
              <a:t> likely to occur in an otherwise healthy young woman you will find that </a:t>
            </a:r>
            <a:r>
              <a:rPr lang="en-US" u="sng" dirty="0" smtClean="0">
                <a:ea typeface="ＭＳ Ｐゴシック" charset="-128"/>
              </a:rPr>
              <a:t>few</a:t>
            </a:r>
            <a:r>
              <a:rPr lang="en-US" u="none" dirty="0" smtClean="0">
                <a:ea typeface="ＭＳ Ｐゴシック" charset="-128"/>
              </a:rPr>
              <a:t> of</a:t>
            </a:r>
            <a:r>
              <a:rPr lang="en-US" dirty="0" smtClean="0">
                <a:ea typeface="ＭＳ Ｐゴシック" charset="-128"/>
              </a:rPr>
              <a:t> these issues are common.  </a:t>
            </a:r>
          </a:p>
          <a:p>
            <a:pPr>
              <a:defRPr/>
            </a:pPr>
            <a:endParaRPr lang="en-US" dirty="0" smtClean="0">
              <a:ea typeface="ＭＳ Ｐゴシック" charset="-128"/>
            </a:endParaRPr>
          </a:p>
          <a:p>
            <a:pPr marL="168244" indent="-168244">
              <a:buFont typeface="Arial" panose="020B0604020202020204" pitchFamily="34" charset="0"/>
              <a:buChar char="•"/>
              <a:defRPr/>
            </a:pPr>
            <a:r>
              <a:rPr lang="en-US" dirty="0" smtClean="0">
                <a:ea typeface="ＭＳ Ｐゴシック" charset="-128"/>
              </a:rPr>
              <a:t>Young women do frequently come in with headaches that they often call migraines but it is important to clarify whether those headaches are </a:t>
            </a:r>
            <a:r>
              <a:rPr lang="en-US" u="sng" dirty="0" smtClean="0">
                <a:ea typeface="ＭＳ Ｐゴシック" charset="-128"/>
              </a:rPr>
              <a:t>actually</a:t>
            </a:r>
            <a:r>
              <a:rPr lang="en-US" dirty="0" smtClean="0">
                <a:ea typeface="ＭＳ Ｐゴシック" charset="-128"/>
              </a:rPr>
              <a:t> migraines and </a:t>
            </a:r>
            <a:r>
              <a:rPr lang="en-US" u="none" dirty="0" smtClean="0">
                <a:ea typeface="ＭＳ Ｐゴシック" charset="-128"/>
              </a:rPr>
              <a:t>more importantly </a:t>
            </a:r>
            <a:r>
              <a:rPr lang="en-US" u="sng" dirty="0" smtClean="0">
                <a:ea typeface="ＭＳ Ｐゴシック" charset="-128"/>
              </a:rPr>
              <a:t>migraines with aura</a:t>
            </a:r>
            <a:r>
              <a:rPr lang="en-US" u="none" dirty="0" smtClean="0">
                <a:ea typeface="ＭＳ Ｐゴシック" charset="-128"/>
              </a:rPr>
              <a:t> </a:t>
            </a:r>
            <a:r>
              <a:rPr lang="en-US" dirty="0" smtClean="0">
                <a:ea typeface="ＭＳ Ｐゴシック" charset="-128"/>
              </a:rPr>
              <a:t>as it is only a migraine </a:t>
            </a:r>
            <a:r>
              <a:rPr lang="en-US" u="none" dirty="0" smtClean="0">
                <a:ea typeface="ＭＳ Ｐゴシック" charset="-128"/>
              </a:rPr>
              <a:t>with aura </a:t>
            </a:r>
            <a:r>
              <a:rPr lang="en-US" dirty="0" smtClean="0">
                <a:ea typeface="ＭＳ Ｐゴシック" charset="-128"/>
              </a:rPr>
              <a:t>that is an absolute contraindication.</a:t>
            </a:r>
          </a:p>
          <a:p>
            <a:pPr>
              <a:defRPr/>
            </a:pPr>
            <a:endParaRPr lang="en-US" dirty="0" smtClean="0">
              <a:ea typeface="ＭＳ Ｐゴシック" charset="-128"/>
            </a:endParaRPr>
          </a:p>
          <a:p>
            <a:pPr marL="168244" indent="-168244">
              <a:buFont typeface="Arial" panose="020B0604020202020204" pitchFamily="34" charset="0"/>
              <a:buChar char="•"/>
              <a:defRPr/>
            </a:pPr>
            <a:r>
              <a:rPr lang="en-US" dirty="0" smtClean="0">
                <a:ea typeface="ＭＳ Ｐゴシック" charset="-128"/>
              </a:rPr>
              <a:t>Unfortunately with our epidemic of obesity we are seeing more hypertension in our younger patients but please note that the upper numbers for elevated systolic and diastolic pressures are fairly high in this category.</a:t>
            </a:r>
          </a:p>
          <a:p>
            <a:pPr>
              <a:defRPr/>
            </a:pPr>
            <a:endParaRPr lang="en-US" dirty="0" smtClean="0">
              <a:ea typeface="ＭＳ Ｐゴシック" charset="-128"/>
            </a:endParaRPr>
          </a:p>
          <a:p>
            <a:pPr marL="168244" indent="-168244">
              <a:buFont typeface="Arial" panose="020B0604020202020204" pitchFamily="34" charset="0"/>
              <a:buChar char="•"/>
              <a:defRPr/>
            </a:pPr>
            <a:r>
              <a:rPr lang="en-US" dirty="0" smtClean="0">
                <a:ea typeface="ＭＳ Ｐゴシック" charset="-128"/>
              </a:rPr>
              <a:t> Of course we do have teen pregnancies and a combined method is contraindicated in the first 21 days </a:t>
            </a:r>
            <a:r>
              <a:rPr lang="en-US" dirty="0" err="1" smtClean="0">
                <a:ea typeface="ＭＳ Ｐゴシック" charset="-128"/>
              </a:rPr>
              <a:t>postpartu.m</a:t>
            </a:r>
            <a:endParaRPr lang="en-US" dirty="0" smtClean="0">
              <a:ea typeface="ＭＳ Ｐゴシック" charset="-128"/>
            </a:endParaRPr>
          </a:p>
          <a:p>
            <a:pPr>
              <a:defRPr/>
            </a:pPr>
            <a:endParaRPr lang="en-US" dirty="0" smtClean="0">
              <a:ea typeface="ＭＳ Ｐゴシック" charset="-128"/>
            </a:endParaRPr>
          </a:p>
          <a:p>
            <a:pPr marL="168244" indent="-168244">
              <a:buFont typeface="Arial" panose="020B0604020202020204" pitchFamily="34" charset="0"/>
              <a:buChar char="•"/>
              <a:defRPr/>
            </a:pPr>
            <a:r>
              <a:rPr lang="en-US" dirty="0" smtClean="0">
                <a:ea typeface="ＭＳ Ｐゴシック" charset="-128"/>
              </a:rPr>
              <a:t>Cigarette smoking is only a category 4 contraindication if a patient is </a:t>
            </a:r>
            <a:r>
              <a:rPr lang="en-US" u="sng" dirty="0" smtClean="0">
                <a:ea typeface="ＭＳ Ｐゴシック" charset="-128"/>
              </a:rPr>
              <a:t>older than 35 </a:t>
            </a:r>
            <a:r>
              <a:rPr lang="en-US" dirty="0" smtClean="0">
                <a:ea typeface="ＭＳ Ｐゴシック" charset="-128"/>
              </a:rPr>
              <a:t>and smokes more than 15 cigarettes per day. </a:t>
            </a:r>
          </a:p>
          <a:p>
            <a:pPr>
              <a:defRPr/>
            </a:pPr>
            <a:endParaRPr lang="en-US" dirty="0" smtClean="0">
              <a:ea typeface="ＭＳ Ｐゴシック" charset="-128"/>
            </a:endParaRPr>
          </a:p>
          <a:p>
            <a:pPr marL="168244" indent="-168244">
              <a:buFont typeface="Arial" panose="020B0604020202020204" pitchFamily="34" charset="0"/>
              <a:buChar char="•"/>
              <a:defRPr/>
            </a:pPr>
            <a:r>
              <a:rPr lang="en-US" dirty="0" smtClean="0">
                <a:ea typeface="ＭＳ Ｐゴシック" charset="-128"/>
              </a:rPr>
              <a:t>People worry a lot about young people having a </a:t>
            </a:r>
            <a:r>
              <a:rPr lang="en-US" dirty="0" err="1" smtClean="0">
                <a:ea typeface="ＭＳ Ｐゴシック" charset="-128"/>
              </a:rPr>
              <a:t>thrombogenic</a:t>
            </a:r>
            <a:r>
              <a:rPr lang="en-US" dirty="0" smtClean="0">
                <a:ea typeface="ＭＳ Ｐゴシック" charset="-128"/>
              </a:rPr>
              <a:t> mutation that might predispose them to </a:t>
            </a:r>
            <a:r>
              <a:rPr lang="en-US" dirty="0" err="1" smtClean="0">
                <a:ea typeface="ＭＳ Ｐゴシック" charset="-128"/>
              </a:rPr>
              <a:t>thromboses</a:t>
            </a:r>
            <a:r>
              <a:rPr lang="en-US" dirty="0" smtClean="0">
                <a:ea typeface="ＭＳ Ｐゴシック" charset="-128"/>
              </a:rPr>
              <a:t>, but it is </a:t>
            </a:r>
            <a:r>
              <a:rPr lang="en-US" u="sng" dirty="0" smtClean="0">
                <a:ea typeface="ＭＳ Ｐゴシック" charset="-128"/>
              </a:rPr>
              <a:t>not </a:t>
            </a:r>
            <a:r>
              <a:rPr lang="en-US" dirty="0" smtClean="0">
                <a:ea typeface="ＭＳ Ｐゴシック" charset="-128"/>
              </a:rPr>
              <a:t>recommended to routinely screen all young people for these mutations as they are very rare and screening is very expensive. If your patient has a personal or family history suspicious for a </a:t>
            </a:r>
            <a:r>
              <a:rPr lang="en-US" dirty="0" err="1" smtClean="0">
                <a:ea typeface="ＭＳ Ｐゴシック" charset="-128"/>
              </a:rPr>
              <a:t>thrombogenic</a:t>
            </a:r>
            <a:r>
              <a:rPr lang="en-US" dirty="0" smtClean="0">
                <a:ea typeface="ＭＳ Ｐゴシック" charset="-128"/>
              </a:rPr>
              <a:t> mutation </a:t>
            </a:r>
            <a:r>
              <a:rPr lang="en-US" u="sng" dirty="0" smtClean="0">
                <a:ea typeface="ＭＳ Ｐゴシック" charset="-128"/>
              </a:rPr>
              <a:t>in particular</a:t>
            </a:r>
            <a:r>
              <a:rPr lang="en-US" i="0" u="none" dirty="0" smtClean="0">
                <a:ea typeface="ＭＳ Ｐゴシック" charset="-128"/>
              </a:rPr>
              <a:t> </a:t>
            </a:r>
            <a:r>
              <a:rPr lang="en-US" dirty="0" smtClean="0">
                <a:ea typeface="ＭＳ Ｐゴシック" charset="-128"/>
              </a:rPr>
              <a:t>then a workup is probably indicated before starting them on a combined hormonal method; but you can </a:t>
            </a:r>
            <a:r>
              <a:rPr lang="en-US" u="sng" dirty="0" smtClean="0">
                <a:ea typeface="ＭＳ Ｐゴシック" charset="-128"/>
              </a:rPr>
              <a:t>probably</a:t>
            </a:r>
            <a:r>
              <a:rPr lang="en-US" dirty="0" smtClean="0">
                <a:ea typeface="ＭＳ Ｐゴシック" charset="-128"/>
              </a:rPr>
              <a:t> start them on a progestin only method or a copper IUD until your investigation is complete.</a:t>
            </a:r>
          </a:p>
          <a:p>
            <a:pPr>
              <a:defRPr/>
            </a:pPr>
            <a:endParaRPr lang="en-US" dirty="0" smtClean="0">
              <a:ea typeface="ＭＳ Ｐゴシック" charset="-128"/>
            </a:endParaRPr>
          </a:p>
          <a:p>
            <a:pPr marL="168244" indent="-168244">
              <a:buFont typeface="Arial" panose="020B0604020202020204" pitchFamily="34" charset="0"/>
              <a:buChar char="•"/>
              <a:defRPr/>
            </a:pPr>
            <a:r>
              <a:rPr lang="en-US" dirty="0" err="1" smtClean="0">
                <a:solidFill>
                  <a:schemeClr val="accent2"/>
                </a:solidFill>
                <a:ea typeface="ＭＳ Ｐゴシック" charset="-128"/>
              </a:rPr>
              <a:t>Thrombogenic</a:t>
            </a:r>
            <a:r>
              <a:rPr lang="en-US" dirty="0" smtClean="0">
                <a:solidFill>
                  <a:schemeClr val="accent2"/>
                </a:solidFill>
                <a:ea typeface="ＭＳ Ｐゴシック" charset="-128"/>
              </a:rPr>
              <a:t> mutations: factor V </a:t>
            </a:r>
            <a:r>
              <a:rPr lang="en-US" dirty="0" err="1" smtClean="0">
                <a:solidFill>
                  <a:schemeClr val="accent2"/>
                </a:solidFill>
                <a:ea typeface="ＭＳ Ｐゴシック" charset="-128"/>
              </a:rPr>
              <a:t>leiden</a:t>
            </a:r>
            <a:r>
              <a:rPr lang="en-US" dirty="0" smtClean="0">
                <a:solidFill>
                  <a:schemeClr val="accent2"/>
                </a:solidFill>
                <a:ea typeface="ＭＳ Ｐゴシック" charset="-128"/>
              </a:rPr>
              <a:t>, </a:t>
            </a:r>
            <a:r>
              <a:rPr lang="en-US" dirty="0" err="1" smtClean="0">
                <a:solidFill>
                  <a:schemeClr val="accent2"/>
                </a:solidFill>
                <a:ea typeface="ＭＳ Ｐゴシック" charset="-128"/>
              </a:rPr>
              <a:t>prothrombin</a:t>
            </a:r>
            <a:r>
              <a:rPr lang="en-US" dirty="0" smtClean="0">
                <a:solidFill>
                  <a:schemeClr val="accent2"/>
                </a:solidFill>
                <a:ea typeface="ＭＳ Ｐゴシック" charset="-128"/>
              </a:rPr>
              <a:t> mutation; protein s, protein c and </a:t>
            </a:r>
            <a:r>
              <a:rPr lang="en-US" dirty="0" err="1" smtClean="0">
                <a:solidFill>
                  <a:schemeClr val="accent2"/>
                </a:solidFill>
                <a:ea typeface="ＭＳ Ｐゴシック" charset="-128"/>
              </a:rPr>
              <a:t>antithrombin</a:t>
            </a:r>
            <a:r>
              <a:rPr lang="en-US" dirty="0" smtClean="0">
                <a:solidFill>
                  <a:schemeClr val="accent2"/>
                </a:solidFill>
                <a:ea typeface="ＭＳ Ｐゴシック" charset="-128"/>
              </a:rPr>
              <a:t> deficiencies (CU </a:t>
            </a:r>
            <a:r>
              <a:rPr lang="en-US" dirty="0" err="1" smtClean="0">
                <a:solidFill>
                  <a:schemeClr val="accent2"/>
                </a:solidFill>
                <a:ea typeface="ＭＳ Ｐゴシック" charset="-128"/>
              </a:rPr>
              <a:t>iud</a:t>
            </a:r>
            <a:r>
              <a:rPr lang="en-US" dirty="0" smtClean="0">
                <a:solidFill>
                  <a:schemeClr val="accent2"/>
                </a:solidFill>
                <a:ea typeface="ＭＳ Ｐゴシック" charset="-128"/>
              </a:rPr>
              <a:t> -1, </a:t>
            </a:r>
            <a:r>
              <a:rPr lang="en-US" dirty="0" err="1" smtClean="0">
                <a:solidFill>
                  <a:schemeClr val="accent2"/>
                </a:solidFill>
                <a:ea typeface="ＭＳ Ｐゴシック" charset="-128"/>
              </a:rPr>
              <a:t>Prog</a:t>
            </a:r>
            <a:r>
              <a:rPr lang="en-US" dirty="0" smtClean="0">
                <a:solidFill>
                  <a:schemeClr val="accent2"/>
                </a:solidFill>
                <a:ea typeface="ＭＳ Ｐゴシック" charset="-128"/>
              </a:rPr>
              <a:t> – 2)</a:t>
            </a:r>
          </a:p>
          <a:p>
            <a:pPr marL="168244" indent="-168244">
              <a:buFont typeface="Arial" panose="020B0604020202020204" pitchFamily="34" charset="0"/>
              <a:buChar char="•"/>
              <a:defRPr/>
            </a:pPr>
            <a:endParaRPr lang="en-US" dirty="0">
              <a:ea typeface="ＭＳ Ｐゴシック" charset="-128"/>
            </a:endParaRPr>
          </a:p>
        </p:txBody>
      </p:sp>
      <p:sp>
        <p:nvSpPr>
          <p:cNvPr id="184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0BA782-4267-4D14-AAF8-9B4726F35B94}" type="slidenum">
              <a:rPr lang="en-US" altLang="en-US">
                <a:latin typeface="Adobe Garamond Pro" panose="02020502060506020403" pitchFamily="18" charset="0"/>
              </a:rPr>
              <a:pPr eaLnBrk="1" hangingPunct="1"/>
              <a:t>66</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2357209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39F03-5F98-6249-A969-8DA997BCE0A2}" type="slidenum">
              <a:rPr lang="en-US"/>
              <a:pPr/>
              <a:t>6</a:t>
            </a:fld>
            <a:endParaRPr lang="en-US"/>
          </a:p>
        </p:txBody>
      </p:sp>
      <p:sp>
        <p:nvSpPr>
          <p:cNvPr id="80281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8028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lnSpc>
                <a:spcPct val="80000"/>
              </a:lnSpc>
            </a:pPr>
            <a:r>
              <a:rPr lang="en-US" sz="700" dirty="0"/>
              <a:t>IUD use up from undetectable levels (2002 National </a:t>
            </a:r>
            <a:r>
              <a:rPr lang="en-US" sz="700" dirty="0" smtClean="0"/>
              <a:t>Survey of Family </a:t>
            </a:r>
            <a:r>
              <a:rPr lang="en-US" sz="700" dirty="0"/>
              <a:t>Growth)</a:t>
            </a:r>
          </a:p>
          <a:p>
            <a:pPr>
              <a:lnSpc>
                <a:spcPct val="80000"/>
              </a:lnSpc>
            </a:pPr>
            <a:r>
              <a:rPr lang="en-US" sz="700" dirty="0"/>
              <a:t>% of </a:t>
            </a:r>
            <a:r>
              <a:rPr lang="en-US" sz="700" dirty="0" smtClean="0"/>
              <a:t>teens who’ve had</a:t>
            </a:r>
            <a:r>
              <a:rPr lang="en-US" sz="700" baseline="0" dirty="0" smtClean="0"/>
              <a:t> sex 1+ times </a:t>
            </a:r>
            <a:r>
              <a:rPr lang="en-US" sz="700" dirty="0" smtClean="0"/>
              <a:t>using </a:t>
            </a:r>
            <a:r>
              <a:rPr lang="en-US" sz="700" dirty="0"/>
              <a:t>these methods</a:t>
            </a:r>
          </a:p>
          <a:p>
            <a:pPr>
              <a:lnSpc>
                <a:spcPct val="80000"/>
              </a:lnSpc>
            </a:pPr>
            <a:r>
              <a:rPr lang="en-US" sz="700" dirty="0" smtClean="0"/>
              <a:t>Only </a:t>
            </a:r>
            <a:r>
              <a:rPr lang="en-US" sz="700" dirty="0"/>
              <a:t>28% of teens using </a:t>
            </a:r>
            <a:r>
              <a:rPr lang="en-US" sz="700" dirty="0" smtClean="0"/>
              <a:t>contraception</a:t>
            </a:r>
            <a:endParaRPr lang="en-US" sz="700" dirty="0"/>
          </a:p>
          <a:p>
            <a:pPr>
              <a:lnSpc>
                <a:spcPct val="80000"/>
              </a:lnSpc>
            </a:pPr>
            <a:r>
              <a:rPr lang="en-US" sz="700" dirty="0"/>
              <a:t>Of 72 % not using contraception:</a:t>
            </a:r>
          </a:p>
          <a:p>
            <a:pPr>
              <a:lnSpc>
                <a:spcPct val="80000"/>
              </a:lnSpc>
            </a:pPr>
            <a:r>
              <a:rPr lang="en-US" sz="700" dirty="0"/>
              <a:t>9% sexually active, not seeking pregnancy and using nothing</a:t>
            </a:r>
          </a:p>
          <a:p>
            <a:pPr>
              <a:lnSpc>
                <a:spcPct val="80000"/>
              </a:lnSpc>
            </a:pPr>
            <a:r>
              <a:rPr lang="en-US" sz="700" dirty="0"/>
              <a:t>5.4% pregnant</a:t>
            </a:r>
          </a:p>
          <a:p>
            <a:pPr>
              <a:lnSpc>
                <a:spcPct val="80000"/>
              </a:lnSpc>
            </a:pPr>
            <a:r>
              <a:rPr lang="en-US" sz="700" dirty="0"/>
              <a:t>1.3% seeking pregnancy</a:t>
            </a:r>
          </a:p>
          <a:p>
            <a:pPr>
              <a:lnSpc>
                <a:spcPct val="80000"/>
              </a:lnSpc>
            </a:pPr>
            <a:r>
              <a:rPr lang="en-US" sz="700" dirty="0"/>
              <a:t>84% not sexually active in past 3 months/ever</a:t>
            </a:r>
          </a:p>
          <a:p>
            <a:pPr>
              <a:lnSpc>
                <a:spcPct val="80000"/>
              </a:lnSpc>
            </a:pPr>
            <a:endParaRPr lang="en-US" sz="700" dirty="0"/>
          </a:p>
        </p:txBody>
      </p:sp>
    </p:spTree>
    <p:extLst>
      <p:ext uri="{BB962C8B-B14F-4D97-AF65-F5344CB8AC3E}">
        <p14:creationId xmlns:p14="http://schemas.microsoft.com/office/powerpoint/2010/main" val="39182250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ea typeface="ＭＳ Ｐゴシック" charset="-128"/>
              </a:rPr>
              <a:t>In terms of Category 3 relative contraindications once again we see fewer issues that are more common in adolescents:</a:t>
            </a:r>
          </a:p>
          <a:p>
            <a:pPr marL="168244" indent="-168244">
              <a:buFontTx/>
              <a:buChar char="-"/>
              <a:defRPr/>
            </a:pPr>
            <a:r>
              <a:rPr lang="en-US" dirty="0" smtClean="0">
                <a:ea typeface="ＭＳ Ｐゴシック" charset="-128"/>
              </a:rPr>
              <a:t>Breastfeeding teens should wait one month before considering combined methods</a:t>
            </a:r>
          </a:p>
          <a:p>
            <a:pPr marL="168244" indent="-168244">
              <a:buFontTx/>
              <a:buChar char="-"/>
              <a:defRPr/>
            </a:pPr>
            <a:r>
              <a:rPr lang="en-US" dirty="0" smtClean="0">
                <a:ea typeface="ＭＳ Ｐゴシック" charset="-128"/>
              </a:rPr>
              <a:t>Patients with less severe HTN or controlled HTN are better off on a non-combined method</a:t>
            </a:r>
          </a:p>
          <a:p>
            <a:pPr marL="168244" indent="-168244">
              <a:buFontTx/>
              <a:buChar char="-"/>
              <a:defRPr/>
            </a:pPr>
            <a:r>
              <a:rPr lang="en-US" dirty="0" smtClean="0">
                <a:ea typeface="ＭＳ Ｐゴシック" charset="-128"/>
              </a:rPr>
              <a:t>And patients who are on Rifampin, </a:t>
            </a:r>
            <a:r>
              <a:rPr lang="en-US" dirty="0" err="1" smtClean="0">
                <a:ea typeface="ＭＳ Ｐゴシック" charset="-128"/>
              </a:rPr>
              <a:t>Rifabutin</a:t>
            </a:r>
            <a:r>
              <a:rPr lang="en-US" dirty="0" smtClean="0">
                <a:ea typeface="ＭＳ Ｐゴシック" charset="-128"/>
              </a:rPr>
              <a:t>, and certain anticonvulsants are better off on the injection, IUD or implant, as other methods including combined pills, the patch, the ring </a:t>
            </a:r>
            <a:r>
              <a:rPr lang="en-US" u="none" dirty="0" smtClean="0">
                <a:ea typeface="ＭＳ Ｐゴシック" charset="-128"/>
              </a:rPr>
              <a:t>and the progestin only pill </a:t>
            </a:r>
            <a:r>
              <a:rPr lang="en-US" dirty="0" smtClean="0">
                <a:ea typeface="ＭＳ Ｐゴシック" charset="-128"/>
              </a:rPr>
              <a:t>are less effective when taken with these medications. Please note that </a:t>
            </a:r>
            <a:r>
              <a:rPr lang="en-US" u="sng" dirty="0" smtClean="0">
                <a:ea typeface="ＭＳ Ｐゴシック" charset="-128"/>
              </a:rPr>
              <a:t>all other</a:t>
            </a:r>
            <a:r>
              <a:rPr lang="en-US" u="none" dirty="0" smtClean="0">
                <a:ea typeface="ＭＳ Ｐゴシック" charset="-128"/>
              </a:rPr>
              <a:t> </a:t>
            </a:r>
            <a:r>
              <a:rPr lang="en-US" dirty="0" smtClean="0">
                <a:ea typeface="ＭＳ Ｐゴシック" charset="-128"/>
              </a:rPr>
              <a:t>broad spectrum antibiotics, antifungals and </a:t>
            </a:r>
            <a:r>
              <a:rPr lang="en-US" dirty="0" err="1" smtClean="0">
                <a:ea typeface="ＭＳ Ｐゴシック" charset="-128"/>
              </a:rPr>
              <a:t>antiparasitics</a:t>
            </a:r>
            <a:r>
              <a:rPr lang="en-US" dirty="0" smtClean="0">
                <a:ea typeface="ＭＳ Ｐゴシック" charset="-128"/>
              </a:rPr>
              <a:t> are Category 1 and combined hormonal methods can be used without restriction when these medications are being taken.</a:t>
            </a:r>
          </a:p>
          <a:p>
            <a:pPr>
              <a:defRPr/>
            </a:pPr>
            <a:r>
              <a:rPr lang="en-US" dirty="0" smtClean="0">
                <a:ea typeface="ＭＳ Ｐゴシック" charset="-128"/>
              </a:rPr>
              <a:t>Please refer to the basic MEC chart and its more detailed CLARIFICATIONS when you are uncertain about any contraindications to combined methods.</a:t>
            </a:r>
            <a:endParaRPr lang="en-US" dirty="0">
              <a:ea typeface="ＭＳ Ｐゴシック" charset="-128"/>
            </a:endParaRPr>
          </a:p>
        </p:txBody>
      </p:sp>
      <p:sp>
        <p:nvSpPr>
          <p:cNvPr id="1853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AF9410-6786-41F7-8D46-97B232507804}" type="slidenum">
              <a:rPr lang="en-US" altLang="en-US">
                <a:latin typeface="Adobe Garamond Pro" panose="02020502060506020403" pitchFamily="18" charset="0"/>
              </a:rPr>
              <a:pPr eaLnBrk="1" hangingPunct="1"/>
              <a:t>67</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2669149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92811-0B4D-9446-876A-A4E120BC79D6}" type="slidenum">
              <a:rPr lang="en-US"/>
              <a:pPr/>
              <a:t>68</a:t>
            </a:fld>
            <a:endParaRPr lang="en-US"/>
          </a:p>
        </p:txBody>
      </p:sp>
      <p:sp>
        <p:nvSpPr>
          <p:cNvPr id="914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4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464593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smtClean="0"/>
              <a:t>VTE is very rare in the general population—0.8 women per 10,000 will experience an event each year. Women using hormonal contraception face higher risk but an occurrence of VTE in this population is also very rare. VTE risk in the pregnancy and postpartum period carries the most risk, yet the majority of women have normal healthy pregnancies. Even if one was concerned about the findings of patch users having double the risk of VTE compared to COC users, this would still be an extremely low number of VTE cases, less than 10 in 10,000 per year, which is the rate of VTE in pregnant and postpartum women.</a:t>
            </a:r>
          </a:p>
          <a:p>
            <a:pPr eaLnBrk="1" hangingPunct="1"/>
            <a:endParaRPr lang="en-US" altLang="en-US" dirty="0" smtClean="0"/>
          </a:p>
          <a:p>
            <a:pPr eaLnBrk="1" hangingPunct="1"/>
            <a:r>
              <a:rPr lang="en-US" altLang="en-US" dirty="0" smtClean="0"/>
              <a:t>Sources:</a:t>
            </a:r>
          </a:p>
          <a:p>
            <a:pPr eaLnBrk="1" hangingPunct="1"/>
            <a:endParaRPr lang="en-US" altLang="en-US" dirty="0" smtClean="0"/>
          </a:p>
          <a:p>
            <a:pPr eaLnBrk="1" hangingPunct="1"/>
            <a:r>
              <a:rPr lang="en-US" altLang="en-US" dirty="0" err="1" smtClean="0"/>
              <a:t>Kujovich</a:t>
            </a:r>
            <a:r>
              <a:rPr lang="en-US" altLang="en-US" dirty="0" smtClean="0"/>
              <a:t> JL. Hormones and pregnancy: thromboembolic risks for women. Br J </a:t>
            </a:r>
            <a:r>
              <a:rPr lang="en-US" altLang="en-US" dirty="0" err="1" smtClean="0"/>
              <a:t>Haematol</a:t>
            </a:r>
            <a:r>
              <a:rPr lang="en-US" altLang="en-US" dirty="0" smtClean="0"/>
              <a:t>. 2004 Aug; 126(4):443–54. </a:t>
            </a:r>
          </a:p>
          <a:p>
            <a:pPr eaLnBrk="1" hangingPunct="1"/>
            <a:endParaRPr lang="en-US" altLang="en-US" dirty="0" smtClean="0"/>
          </a:p>
          <a:p>
            <a:pPr eaLnBrk="1" hangingPunct="1"/>
            <a:r>
              <a:rPr lang="en-US" altLang="en-US" dirty="0" err="1" smtClean="0"/>
              <a:t>Vandenbroucke</a:t>
            </a:r>
            <a:r>
              <a:rPr lang="en-US" altLang="en-US" dirty="0" smtClean="0"/>
              <a:t> JP, </a:t>
            </a:r>
            <a:r>
              <a:rPr lang="en-US" altLang="en-US" dirty="0" err="1" smtClean="0"/>
              <a:t>Rosing</a:t>
            </a:r>
            <a:r>
              <a:rPr lang="en-US" altLang="en-US" dirty="0" smtClean="0"/>
              <a:t> J, </a:t>
            </a:r>
            <a:r>
              <a:rPr lang="en-US" altLang="en-US" dirty="0" err="1" smtClean="0"/>
              <a:t>Bloemenkamp</a:t>
            </a:r>
            <a:r>
              <a:rPr lang="en-US" altLang="en-US" dirty="0" smtClean="0"/>
              <a:t> KW, </a:t>
            </a:r>
            <a:r>
              <a:rPr lang="en-US" altLang="en-US" dirty="0" err="1" smtClean="0"/>
              <a:t>Middeldorp</a:t>
            </a:r>
            <a:r>
              <a:rPr lang="en-US" altLang="en-US" dirty="0" smtClean="0"/>
              <a:t> S, </a:t>
            </a:r>
            <a:r>
              <a:rPr lang="en-US" altLang="en-US" dirty="0" err="1" smtClean="0"/>
              <a:t>Helmerhorst</a:t>
            </a:r>
            <a:r>
              <a:rPr lang="en-US" altLang="en-US" dirty="0" smtClean="0"/>
              <a:t> FM, </a:t>
            </a:r>
            <a:r>
              <a:rPr lang="en-US" altLang="en-US" dirty="0" err="1" smtClean="0"/>
              <a:t>Bouma</a:t>
            </a:r>
            <a:r>
              <a:rPr lang="en-US" altLang="en-US" dirty="0" smtClean="0"/>
              <a:t> BN, </a:t>
            </a:r>
            <a:r>
              <a:rPr lang="en-US" altLang="en-US" dirty="0" err="1" smtClean="0"/>
              <a:t>Rosendaal</a:t>
            </a:r>
            <a:r>
              <a:rPr lang="en-US" altLang="en-US" dirty="0" smtClean="0"/>
              <a:t> FR. Oral contraceptives and the risk of venous thrombosis. N </a:t>
            </a:r>
            <a:r>
              <a:rPr lang="en-US" altLang="en-US" dirty="0" err="1" smtClean="0"/>
              <a:t>Engl</a:t>
            </a:r>
            <a:r>
              <a:rPr lang="en-US" altLang="en-US" dirty="0" smtClean="0"/>
              <a:t> J Med. 2001 May 17;344(20):1527–35.</a:t>
            </a:r>
          </a:p>
          <a:p>
            <a:pPr eaLnBrk="1" hangingPunct="1"/>
            <a:endParaRPr lang="en-US" altLang="en-US" dirty="0" smtClean="0"/>
          </a:p>
          <a:p>
            <a:pPr eaLnBrk="1" hangingPunct="1"/>
            <a:r>
              <a:rPr lang="en-US" altLang="en-US" dirty="0" smtClean="0"/>
              <a:t>Greer IA. Thrombosis in pregnancy: maternal and fetal issues. Lancet 1999;353:1258–1265. </a:t>
            </a:r>
          </a:p>
        </p:txBody>
      </p:sp>
    </p:spTree>
    <p:extLst>
      <p:ext uri="{BB962C8B-B14F-4D97-AF65-F5344CB8AC3E}">
        <p14:creationId xmlns:p14="http://schemas.microsoft.com/office/powerpoint/2010/main" val="13820692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In clinical trials, the failure rates for the patch were similar to COCs: 0.3% with perfect use and 8% with typical use. Because the patch is administered weekly, not daily, adherence rates with younger women are higher. One study of 50 adolescents found that 87% of participants reported perfect compliance. Additionally, the method is forgiving of delayed patch reapplication. Hormone levels remain active for at least nine days after application of a second patch suggesting that ovulation would be inhibited with a delay of at least two days.  </a:t>
            </a:r>
          </a:p>
          <a:p>
            <a:endParaRPr lang="en-US" altLang="en-US" dirty="0" smtClean="0"/>
          </a:p>
          <a:p>
            <a:r>
              <a:rPr lang="en-US" altLang="en-US" dirty="0" smtClean="0"/>
              <a:t>Sources:</a:t>
            </a:r>
          </a:p>
          <a:p>
            <a:r>
              <a:rPr lang="en-US" altLang="en-US" dirty="0" smtClean="0"/>
              <a:t>Nanda K. Contraceptive Patch and Vaginal Contraceptive Ring. In: Hatcher RA, </a:t>
            </a:r>
            <a:r>
              <a:rPr lang="en-US" altLang="en-US" dirty="0" err="1" smtClean="0"/>
              <a:t>Trussell</a:t>
            </a:r>
            <a:r>
              <a:rPr lang="en-US" altLang="en-US" dirty="0" smtClean="0"/>
              <a:t> J, Nelson A, Cates W, Stewart F, </a:t>
            </a:r>
            <a:r>
              <a:rPr lang="en-US" altLang="en-US" dirty="0" err="1" smtClean="0"/>
              <a:t>Kowal</a:t>
            </a:r>
            <a:r>
              <a:rPr lang="en-US" altLang="en-US" dirty="0" smtClean="0"/>
              <a:t> D. (editors) </a:t>
            </a:r>
            <a:r>
              <a:rPr lang="en-US" altLang="en-US" i="1" dirty="0" smtClean="0"/>
              <a:t>Contraceptive Technology</a:t>
            </a:r>
            <a:r>
              <a:rPr lang="en-US" altLang="en-US" dirty="0" smtClean="0"/>
              <a:t>, 19th revised edition. New York: Ardent Media, 2007</a:t>
            </a:r>
          </a:p>
          <a:p>
            <a:endParaRPr lang="en-US" altLang="en-US" dirty="0" smtClean="0"/>
          </a:p>
          <a:p>
            <a:r>
              <a:rPr lang="en-US" altLang="en-US" dirty="0" smtClean="0"/>
              <a:t>Rubinstein ML, Halpern-</a:t>
            </a:r>
            <a:r>
              <a:rPr lang="en-US" altLang="en-US" dirty="0" err="1" smtClean="0"/>
              <a:t>Felsher</a:t>
            </a:r>
            <a:r>
              <a:rPr lang="en-US" altLang="en-US" dirty="0" smtClean="0"/>
              <a:t> BL, Irwin CE. An evaluation of the use of the transdermal contraceptive patch in adolescents. </a:t>
            </a:r>
            <a:r>
              <a:rPr lang="en-US" altLang="en-US" i="1" dirty="0" smtClean="0"/>
              <a:t>J </a:t>
            </a:r>
            <a:r>
              <a:rPr lang="en-US" altLang="en-US" i="1" dirty="0" err="1" smtClean="0"/>
              <a:t>Adolesc</a:t>
            </a:r>
            <a:r>
              <a:rPr lang="en-US" altLang="en-US" i="1" dirty="0" smtClean="0"/>
              <a:t> Health </a:t>
            </a:r>
            <a:r>
              <a:rPr lang="en-US" altLang="en-US" dirty="0" smtClean="0"/>
              <a:t> 2004;24:295-401</a:t>
            </a:r>
          </a:p>
          <a:p>
            <a:endParaRPr lang="en-US" altLang="en-US" dirty="0" smtClean="0"/>
          </a:p>
          <a:p>
            <a:r>
              <a:rPr lang="en-US" altLang="en-US" dirty="0" smtClean="0"/>
              <a:t>Abrams LS, </a:t>
            </a:r>
            <a:r>
              <a:rPr lang="en-US" altLang="en-US" dirty="0" err="1" smtClean="0"/>
              <a:t>Skee</a:t>
            </a:r>
            <a:r>
              <a:rPr lang="en-US" altLang="en-US" dirty="0" smtClean="0"/>
              <a:t> D, Natarajan J, Wong FA. Pharmacokinetic overview of Ortho </a:t>
            </a:r>
            <a:r>
              <a:rPr lang="en-US" altLang="en-US" dirty="0" err="1" smtClean="0"/>
              <a:t>Evra</a:t>
            </a:r>
            <a:r>
              <a:rPr lang="en-US" altLang="en-US" dirty="0" smtClean="0"/>
              <a:t>/</a:t>
            </a:r>
            <a:r>
              <a:rPr lang="en-US" altLang="en-US" dirty="0" err="1" smtClean="0"/>
              <a:t>Evra</a:t>
            </a:r>
            <a:r>
              <a:rPr lang="en-US" altLang="en-US" dirty="0" smtClean="0"/>
              <a:t>. </a:t>
            </a:r>
            <a:r>
              <a:rPr lang="en-US" altLang="en-US" i="1" dirty="0" err="1" smtClean="0"/>
              <a:t>Fertil</a:t>
            </a:r>
            <a:r>
              <a:rPr lang="en-US" altLang="en-US" i="1" dirty="0" smtClean="0"/>
              <a:t> </a:t>
            </a:r>
            <a:r>
              <a:rPr lang="en-US" altLang="en-US" i="1" dirty="0" err="1" smtClean="0"/>
              <a:t>Steril</a:t>
            </a:r>
            <a:r>
              <a:rPr lang="en-US" altLang="en-US" dirty="0" smtClean="0"/>
              <a:t> 2002;77:S3-12</a:t>
            </a:r>
          </a:p>
          <a:p>
            <a:endParaRPr lang="en-US" altLang="en-US" dirty="0" smtClean="0"/>
          </a:p>
          <a:p>
            <a:endParaRPr lang="en-US" altLang="en-US" dirty="0" smtClean="0"/>
          </a:p>
        </p:txBody>
      </p:sp>
      <p:sp>
        <p:nvSpPr>
          <p:cNvPr id="2119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16A3063-DBFE-434E-892E-E0BFE9A20DF6}" type="slidenum">
              <a:rPr lang="en-US" altLang="en-US">
                <a:solidFill>
                  <a:srgbClr val="000000"/>
                </a:solidFill>
                <a:latin typeface="Adobe Garamond Pro" panose="02020502060506020403" pitchFamily="18" charset="0"/>
              </a:rPr>
              <a:pPr eaLnBrk="1" hangingPunct="1"/>
              <a:t>72</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22527557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Almost all adolescents are potential candidates for DMPA as there are few contraindications for use. In fact, according to the WHO the only absolute contraindication category 4 condition to DMPA use is current breast cancer. There are several category 3 conditions, including current cardiovascular disease, abnormal liver function or liver tumors, nephropathy/retinopathy/neuropathy related to diabetes, women with a history of breast cancer or unexplained vaginal bleeding. It is also category 3 to initiate DMPA in women with migraines with aura, although current users can continue DMPA even if they develop migraines. </a:t>
            </a:r>
          </a:p>
          <a:p>
            <a:endParaRPr lang="en-US" altLang="en-US" dirty="0" smtClean="0"/>
          </a:p>
          <a:p>
            <a:r>
              <a:rPr lang="en-US" altLang="en-US" dirty="0" smtClean="0"/>
              <a:t>DMPA is also an alternative for patients who have contraindications to estrogen use (including deep vein thrombosis or recent pulmonary embolism) and for women who are breastfeeding.</a:t>
            </a:r>
          </a:p>
          <a:p>
            <a:endParaRPr lang="en-US" altLang="en-US" dirty="0" smtClean="0"/>
          </a:p>
          <a:p>
            <a:r>
              <a:rPr lang="en-US" altLang="en-US" dirty="0" smtClean="0"/>
              <a:t>Sources:</a:t>
            </a:r>
          </a:p>
          <a:p>
            <a:r>
              <a:rPr lang="en-US" altLang="en-US" dirty="0" smtClean="0"/>
              <a:t>Centers for Disease Control and Prevention. U.S. Medical Eligibility Criteria for Contraceptive Use, 2010. Adapted from the World Health Organization Medical Eligibility Criteria for Contraceptive Use, 4th edition. MMWR Early Release 2010;59 May 28, 2010. Available at http://</a:t>
            </a:r>
            <a:r>
              <a:rPr lang="en-US" altLang="en-US" dirty="0" err="1" smtClean="0"/>
              <a:t>www.cdc.gov</a:t>
            </a:r>
            <a:r>
              <a:rPr lang="en-US" altLang="en-US" dirty="0" smtClean="0"/>
              <a:t>/</a:t>
            </a:r>
            <a:r>
              <a:rPr lang="en-US" altLang="en-US" dirty="0" err="1" smtClean="0"/>
              <a:t>mmwr</a:t>
            </a:r>
            <a:r>
              <a:rPr lang="en-US" altLang="en-US" dirty="0" smtClean="0"/>
              <a:t>/</a:t>
            </a:r>
            <a:r>
              <a:rPr lang="en-US" altLang="en-US" dirty="0" err="1" smtClean="0"/>
              <a:t>pdf</a:t>
            </a:r>
            <a:r>
              <a:rPr lang="en-US" altLang="en-US" dirty="0" smtClean="0"/>
              <a:t>/</a:t>
            </a:r>
            <a:r>
              <a:rPr lang="en-US" altLang="en-US" dirty="0" err="1" smtClean="0"/>
              <a:t>rr</a:t>
            </a:r>
            <a:r>
              <a:rPr lang="en-US" altLang="en-US" dirty="0" smtClean="0"/>
              <a:t>/rr59e0528.pdf.</a:t>
            </a:r>
          </a:p>
          <a:p>
            <a:endParaRPr lang="en-US" altLang="en-US" dirty="0" smtClean="0"/>
          </a:p>
          <a:p>
            <a:r>
              <a:rPr lang="en-US" altLang="en-US" dirty="0" smtClean="0"/>
              <a:t>World Health Organization. Improving Access to Quality Care in Family Planning: Medical Eligibility Criteria for Contraceptive Use, 2</a:t>
            </a:r>
            <a:r>
              <a:rPr lang="en-US" altLang="en-US" baseline="30000" dirty="0" smtClean="0"/>
              <a:t>nd</a:t>
            </a:r>
            <a:r>
              <a:rPr lang="en-US" altLang="en-US" dirty="0" smtClean="0"/>
              <a:t> edition. Geneva, Switzerland: World Health Organization, 2000</a:t>
            </a:r>
          </a:p>
          <a:p>
            <a:endParaRPr lang="en-US" altLang="en-US" dirty="0" smtClean="0"/>
          </a:p>
          <a:p>
            <a:r>
              <a:rPr lang="en-US" altLang="en-US" dirty="0" err="1" smtClean="0"/>
              <a:t>Halderman</a:t>
            </a:r>
            <a:r>
              <a:rPr lang="en-US" altLang="en-US" dirty="0" smtClean="0"/>
              <a:t> LD, Nelson AL. Impact of early postpartum administration of progestin-only hormonal contraceptives compared with </a:t>
            </a:r>
            <a:r>
              <a:rPr lang="en-US" altLang="en-US" dirty="0" err="1" smtClean="0"/>
              <a:t>nonhormonal</a:t>
            </a:r>
            <a:r>
              <a:rPr lang="en-US" altLang="en-US" dirty="0" smtClean="0"/>
              <a:t> contraceptives on short-term breast-feeding patterns. </a:t>
            </a:r>
            <a:r>
              <a:rPr lang="en-US" altLang="en-US" i="1" dirty="0" smtClean="0"/>
              <a:t>Am J </a:t>
            </a:r>
            <a:r>
              <a:rPr lang="en-US" altLang="en-US" i="1" dirty="0" err="1" smtClean="0"/>
              <a:t>Obstet</a:t>
            </a:r>
            <a:r>
              <a:rPr lang="en-US" altLang="en-US" i="1" dirty="0" smtClean="0"/>
              <a:t> </a:t>
            </a:r>
            <a:r>
              <a:rPr lang="en-US" altLang="en-US" i="1" dirty="0" err="1" smtClean="0"/>
              <a:t>Gynecol</a:t>
            </a:r>
            <a:r>
              <a:rPr lang="en-US" altLang="en-US" dirty="0" smtClean="0"/>
              <a:t> 2002; 186:1250–56</a:t>
            </a:r>
          </a:p>
          <a:p>
            <a:endParaRPr lang="en-US" altLang="en-US" dirty="0" smtClean="0"/>
          </a:p>
        </p:txBody>
      </p:sp>
      <p:sp>
        <p:nvSpPr>
          <p:cNvPr id="2242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8D91DF-C4B6-4F37-8073-20DE7F7A3375}" type="slidenum">
              <a:rPr lang="en-US" altLang="en-US">
                <a:solidFill>
                  <a:srgbClr val="000000"/>
                </a:solidFill>
                <a:latin typeface="Adobe Garamond Pro" panose="02020502060506020403" pitchFamily="18" charset="0"/>
              </a:rPr>
              <a:pPr eaLnBrk="1" hangingPunct="1"/>
              <a:t>73</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22748258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092238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smtClean="0"/>
              <a:t>Conventional hormonal contraception initiation instructions require waiting until after menses to begin the method. Though no clinical evidence has shown that any hormonal contraception adversely affects a developing fetus, this measure is intended to rule out existing pregnancy. However, stipulating that initiation can only occur within this small window requires a young woman to return for another appointment and to abstain from sexual intercourse or to utilize barrier methods of contraception in the interim. For a substantial number of women, this increases the risk of unintended pregnancy. In recent years, providers have been increasingly starting young women on contraception on the day of their visit. Commonly referred to as “Quick Start,” this method has been shown to improve compliance while maintaining a good safety and side effect profile. In a recent randomized study of young women aged 14–26, receiving the first injection of Depo-Provera (DMPA) at the conclusion of their first visit (known as </a:t>
            </a:r>
            <a:r>
              <a:rPr lang="en-US" altLang="en-US" dirty="0" err="1" smtClean="0"/>
              <a:t>Depo</a:t>
            </a:r>
            <a:r>
              <a:rPr lang="en-US" altLang="en-US" dirty="0" smtClean="0"/>
              <a:t> Now) was associated with improved adherence to DMPA continuation and fewer pregnancies. </a:t>
            </a:r>
          </a:p>
          <a:p>
            <a:r>
              <a:rPr lang="en-US" altLang="en-US" dirty="0" smtClean="0"/>
              <a:t>If a young woman’s menses occurred more than five days before the day of the visit, providers should assess the last time that unprotected sex occurred and administer a pregnancy test. If unprotected sex occurred within five days, patients should be given emergency contraception. In previous studies, about 3% of patients were found to be pregnant after their DMPA injection was started as a Quick Start. These data support the need for a 21-day follow-up after Quick Start initiation with any contraceptive method. Providers must therefore discuss the risk of pregnancy and the necessity of the return visit with all patients. To increase the likelihood that young women will return for this visit, providers can develop internal office protocols to facilitate a 21-day return visit such as follow-up phone calls or text message reminders.</a:t>
            </a:r>
          </a:p>
          <a:p>
            <a:endParaRPr lang="en-US" altLang="en-US" dirty="0" smtClean="0"/>
          </a:p>
          <a:p>
            <a:r>
              <a:rPr lang="en-US" altLang="en-US" dirty="0" smtClean="0"/>
              <a:t>Sources:</a:t>
            </a:r>
          </a:p>
          <a:p>
            <a:r>
              <a:rPr lang="en-US" altLang="en-US" dirty="0" smtClean="0"/>
              <a:t>Bracken MB. Oral contraception and congenital malformations in offspring: a review and meta-analysis of prospective studies. </a:t>
            </a:r>
            <a:r>
              <a:rPr lang="en-US" altLang="en-US" i="1" dirty="0" err="1" smtClean="0"/>
              <a:t>Obstet</a:t>
            </a:r>
            <a:r>
              <a:rPr lang="en-US" altLang="en-US" i="1" dirty="0" smtClean="0"/>
              <a:t> </a:t>
            </a:r>
            <a:r>
              <a:rPr lang="en-US" altLang="en-US" i="1" dirty="0" err="1" smtClean="0"/>
              <a:t>Gynecol</a:t>
            </a:r>
            <a:r>
              <a:rPr lang="en-US" altLang="en-US" i="1" dirty="0" smtClean="0"/>
              <a:t> </a:t>
            </a:r>
            <a:r>
              <a:rPr lang="en-US" altLang="en-US" dirty="0" smtClean="0"/>
              <a:t> 1990;76:552–7</a:t>
            </a:r>
          </a:p>
          <a:p>
            <a:r>
              <a:rPr lang="en-US" altLang="en-US" dirty="0" err="1" smtClean="0"/>
              <a:t>Ohlemeyer</a:t>
            </a:r>
            <a:r>
              <a:rPr lang="en-US" altLang="en-US" dirty="0" smtClean="0"/>
              <a:t> CL. Adolescents’ compliance with return visits for depot </a:t>
            </a:r>
            <a:r>
              <a:rPr lang="en-US" altLang="en-US" dirty="0" err="1" smtClean="0"/>
              <a:t>medroxyprogesterone</a:t>
            </a:r>
            <a:r>
              <a:rPr lang="en-US" altLang="en-US" dirty="0" smtClean="0"/>
              <a:t> initiation. </a:t>
            </a:r>
            <a:r>
              <a:rPr lang="en-US" altLang="en-US" i="1" dirty="0" smtClean="0"/>
              <a:t>J </a:t>
            </a:r>
            <a:r>
              <a:rPr lang="en-US" altLang="en-US" i="1" dirty="0" err="1" smtClean="0"/>
              <a:t>Pediatr</a:t>
            </a:r>
            <a:r>
              <a:rPr lang="en-US" altLang="en-US" i="1" dirty="0" smtClean="0"/>
              <a:t> </a:t>
            </a:r>
            <a:r>
              <a:rPr lang="en-US" altLang="en-US" i="1" dirty="0" err="1" smtClean="0"/>
              <a:t>Adolesc</a:t>
            </a:r>
            <a:r>
              <a:rPr lang="en-US" altLang="en-US" i="1" dirty="0" smtClean="0"/>
              <a:t> </a:t>
            </a:r>
            <a:r>
              <a:rPr lang="en-US" altLang="en-US" i="1" dirty="0" err="1" smtClean="0"/>
              <a:t>Gynecol</a:t>
            </a:r>
            <a:r>
              <a:rPr lang="en-US" altLang="en-US" i="1" dirty="0" smtClean="0"/>
              <a:t> </a:t>
            </a:r>
            <a:r>
              <a:rPr lang="en-US" altLang="en-US" dirty="0" smtClean="0"/>
              <a:t> 2003;16:297–9</a:t>
            </a:r>
          </a:p>
          <a:p>
            <a:r>
              <a:rPr lang="en-US" altLang="en-US" dirty="0" smtClean="0"/>
              <a:t>Lara-Torre E, Schroeder B. Adolescent compliance and side effects with Quick Start initiation of oral contraceptive pills. </a:t>
            </a:r>
            <a:r>
              <a:rPr lang="en-US" altLang="en-US" i="1" dirty="0" smtClean="0"/>
              <a:t>Contraception </a:t>
            </a:r>
            <a:r>
              <a:rPr lang="en-US" altLang="en-US" dirty="0" smtClean="0"/>
              <a:t>2002;66:81. </a:t>
            </a:r>
          </a:p>
          <a:p>
            <a:r>
              <a:rPr lang="en-US" altLang="en-US" dirty="0" err="1" smtClean="0"/>
              <a:t>Westhoff</a:t>
            </a:r>
            <a:r>
              <a:rPr lang="en-US" altLang="en-US" dirty="0" smtClean="0"/>
              <a:t> C, Kerns J, </a:t>
            </a:r>
            <a:r>
              <a:rPr lang="en-US" altLang="en-US" dirty="0" err="1" smtClean="0"/>
              <a:t>Morroni</a:t>
            </a:r>
            <a:r>
              <a:rPr lang="en-US" altLang="en-US" dirty="0" smtClean="0"/>
              <a:t> C, et al. Quick Start: a novel oral contraceptive initiation method. </a:t>
            </a:r>
            <a:r>
              <a:rPr lang="en-US" altLang="en-US" i="1" dirty="0" smtClean="0"/>
              <a:t>Contraception </a:t>
            </a:r>
            <a:r>
              <a:rPr lang="en-US" altLang="en-US" dirty="0" smtClean="0"/>
              <a:t>2002;66:141.</a:t>
            </a:r>
          </a:p>
          <a:p>
            <a:r>
              <a:rPr lang="en-US" altLang="en-US" dirty="0" err="1" smtClean="0"/>
              <a:t>Rickert</a:t>
            </a:r>
            <a:r>
              <a:rPr lang="en-US" altLang="en-US" dirty="0" smtClean="0"/>
              <a:t> VI, </a:t>
            </a:r>
            <a:r>
              <a:rPr lang="en-US" altLang="en-US" dirty="0" err="1" smtClean="0"/>
              <a:t>Tiezzi</a:t>
            </a:r>
            <a:r>
              <a:rPr lang="en-US" altLang="en-US" dirty="0" smtClean="0"/>
              <a:t> L, </a:t>
            </a:r>
            <a:r>
              <a:rPr lang="en-US" altLang="en-US" dirty="0" err="1" smtClean="0"/>
              <a:t>Lipshutz</a:t>
            </a:r>
            <a:r>
              <a:rPr lang="en-US" altLang="en-US" dirty="0" smtClean="0"/>
              <a:t> J, León J, Vaughan RD, </a:t>
            </a:r>
            <a:r>
              <a:rPr lang="en-US" altLang="en-US" dirty="0" err="1" smtClean="0"/>
              <a:t>Westhoff</a:t>
            </a:r>
            <a:r>
              <a:rPr lang="en-US" altLang="en-US" dirty="0" smtClean="0"/>
              <a:t> C. </a:t>
            </a:r>
            <a:r>
              <a:rPr lang="en-US" altLang="en-US" dirty="0" err="1" smtClean="0"/>
              <a:t>Depo</a:t>
            </a:r>
            <a:r>
              <a:rPr lang="en-US" altLang="en-US" dirty="0" smtClean="0"/>
              <a:t> Now: preventing unintended pregnancies among adolescents and young adults. </a:t>
            </a:r>
            <a:r>
              <a:rPr lang="en-US" altLang="en-US" i="1" dirty="0" smtClean="0"/>
              <a:t>J </a:t>
            </a:r>
            <a:r>
              <a:rPr lang="en-US" altLang="en-US" i="1" dirty="0" err="1" smtClean="0"/>
              <a:t>Adolesc</a:t>
            </a:r>
            <a:r>
              <a:rPr lang="en-US" altLang="en-US" i="1" dirty="0" smtClean="0"/>
              <a:t> Health</a:t>
            </a:r>
            <a:r>
              <a:rPr lang="en-US" altLang="en-US" dirty="0" smtClean="0"/>
              <a:t>. 2007 Jan;40(1):22–8</a:t>
            </a:r>
          </a:p>
          <a:p>
            <a:r>
              <a:rPr lang="en-US" altLang="en-US" dirty="0" err="1" smtClean="0"/>
              <a:t>Polaneczky</a:t>
            </a:r>
            <a:r>
              <a:rPr lang="en-US" altLang="en-US" dirty="0" smtClean="0"/>
              <a:t> M, Slap G, </a:t>
            </a:r>
            <a:r>
              <a:rPr lang="en-US" altLang="en-US" dirty="0" err="1" smtClean="0"/>
              <a:t>Forke</a:t>
            </a:r>
            <a:r>
              <a:rPr lang="en-US" altLang="en-US" dirty="0" smtClean="0"/>
              <a:t> C, et al. The use of </a:t>
            </a:r>
            <a:r>
              <a:rPr lang="en-US" altLang="en-US" dirty="0" err="1" smtClean="0"/>
              <a:t>levonorgestrel</a:t>
            </a:r>
            <a:r>
              <a:rPr lang="en-US" altLang="en-US" dirty="0" smtClean="0"/>
              <a:t> implants for contraception in adolescent mothers. </a:t>
            </a:r>
            <a:r>
              <a:rPr lang="en-US" altLang="en-US" i="1" dirty="0" smtClean="0"/>
              <a:t>N </a:t>
            </a:r>
            <a:r>
              <a:rPr lang="en-US" altLang="en-US" i="1" dirty="0" err="1" smtClean="0"/>
              <a:t>Engl</a:t>
            </a:r>
            <a:r>
              <a:rPr lang="en-US" altLang="en-US" i="1" dirty="0" smtClean="0"/>
              <a:t> J Med </a:t>
            </a:r>
            <a:r>
              <a:rPr lang="en-US" altLang="en-US" dirty="0" smtClean="0"/>
              <a:t>1994;331:1201–6</a:t>
            </a:r>
          </a:p>
          <a:p>
            <a:r>
              <a:rPr lang="en-US" altLang="en-US" dirty="0" err="1" smtClean="0"/>
              <a:t>Westhoff</a:t>
            </a:r>
            <a:r>
              <a:rPr lang="en-US" altLang="en-US" dirty="0" smtClean="0"/>
              <a:t> C, Kerns J, </a:t>
            </a:r>
            <a:r>
              <a:rPr lang="en-US" altLang="en-US" dirty="0" err="1" smtClean="0"/>
              <a:t>Morroni</a:t>
            </a:r>
            <a:r>
              <a:rPr lang="en-US" altLang="en-US" dirty="0" smtClean="0"/>
              <a:t> C, et al. Quick start: a novel oral contraceptive initiation method. </a:t>
            </a:r>
            <a:r>
              <a:rPr lang="en-US" altLang="en-US" i="1" dirty="0" smtClean="0"/>
              <a:t>Contraception </a:t>
            </a:r>
            <a:r>
              <a:rPr lang="en-US" altLang="en-US" dirty="0" smtClean="0"/>
              <a:t>2002;79:322–9</a:t>
            </a:r>
          </a:p>
          <a:p>
            <a:r>
              <a:rPr lang="en-US" altLang="en-US" dirty="0" err="1" smtClean="0"/>
              <a:t>Morroni</a:t>
            </a:r>
            <a:r>
              <a:rPr lang="en-US" altLang="en-US" dirty="0" smtClean="0"/>
              <a:t> C, Grams M, </a:t>
            </a:r>
            <a:r>
              <a:rPr lang="en-US" altLang="en-US" dirty="0" err="1" smtClean="0"/>
              <a:t>Tiezzi</a:t>
            </a:r>
            <a:r>
              <a:rPr lang="en-US" altLang="en-US" dirty="0" smtClean="0"/>
              <a:t> L, </a:t>
            </a:r>
            <a:r>
              <a:rPr lang="en-US" altLang="en-US" dirty="0" err="1" smtClean="0"/>
              <a:t>Westhoff</a:t>
            </a:r>
            <a:r>
              <a:rPr lang="en-US" altLang="en-US" dirty="0" smtClean="0"/>
              <a:t> C. Immediate monthly combination contraception to facilitate initiation of the depot </a:t>
            </a:r>
            <a:r>
              <a:rPr lang="en-US" altLang="en-US" dirty="0" err="1" smtClean="0"/>
              <a:t>medroxyprogesterone</a:t>
            </a:r>
            <a:r>
              <a:rPr lang="en-US" altLang="en-US" dirty="0" smtClean="0"/>
              <a:t> acetate contraceptive injection. </a:t>
            </a:r>
            <a:r>
              <a:rPr lang="en-US" altLang="en-US" i="1" dirty="0" smtClean="0"/>
              <a:t>Contraception </a:t>
            </a:r>
            <a:r>
              <a:rPr lang="en-US" altLang="en-US" dirty="0" smtClean="0"/>
              <a:t>2004;70:19–23</a:t>
            </a:r>
          </a:p>
          <a:p>
            <a:r>
              <a:rPr lang="en-US" altLang="en-US" dirty="0" smtClean="0"/>
              <a:t>Sneed R, </a:t>
            </a:r>
            <a:r>
              <a:rPr lang="en-US" altLang="en-US" dirty="0" err="1" smtClean="0"/>
              <a:t>Westhoff</a:t>
            </a:r>
            <a:r>
              <a:rPr lang="en-US" altLang="en-US" dirty="0" smtClean="0"/>
              <a:t> C, </a:t>
            </a:r>
            <a:r>
              <a:rPr lang="en-US" altLang="en-US" dirty="0" err="1" smtClean="0"/>
              <a:t>Morrni</a:t>
            </a:r>
            <a:r>
              <a:rPr lang="en-US" altLang="en-US" dirty="0" smtClean="0"/>
              <a:t> C, </a:t>
            </a:r>
            <a:r>
              <a:rPr lang="en-US" altLang="en-US" dirty="0" err="1" smtClean="0"/>
              <a:t>Tiezzi</a:t>
            </a:r>
            <a:r>
              <a:rPr lang="en-US" altLang="en-US" dirty="0" smtClean="0"/>
              <a:t> L. A prospective study of immediate initiation of </a:t>
            </a:r>
            <a:r>
              <a:rPr lang="en-US" altLang="en-US" dirty="0" err="1" smtClean="0"/>
              <a:t>depo</a:t>
            </a:r>
            <a:r>
              <a:rPr lang="en-US" altLang="en-US" dirty="0" smtClean="0"/>
              <a:t> </a:t>
            </a:r>
            <a:r>
              <a:rPr lang="en-US" altLang="en-US" dirty="0" err="1" smtClean="0"/>
              <a:t>medroxyprogesterone</a:t>
            </a:r>
            <a:r>
              <a:rPr lang="en-US" altLang="en-US" dirty="0" smtClean="0"/>
              <a:t> acetate contraceptive injection. </a:t>
            </a:r>
            <a:r>
              <a:rPr lang="en-US" altLang="en-US" i="1" dirty="0" smtClean="0"/>
              <a:t>Contraception </a:t>
            </a:r>
            <a:r>
              <a:rPr lang="en-US" altLang="en-US" dirty="0" smtClean="0"/>
              <a:t>2005;71:99–103.</a:t>
            </a:r>
          </a:p>
        </p:txBody>
      </p:sp>
    </p:spTree>
    <p:extLst>
      <p:ext uri="{BB962C8B-B14F-4D97-AF65-F5344CB8AC3E}">
        <p14:creationId xmlns:p14="http://schemas.microsoft.com/office/powerpoint/2010/main" val="3706268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a:t>
            </a:r>
            <a:r>
              <a:rPr lang="en-US" baseline="0" dirty="0" smtClean="0"/>
              <a:t>  </a:t>
            </a:r>
            <a:r>
              <a:rPr lang="en-US" sz="1200" b="0" i="0" kern="1200" dirty="0" err="1" smtClean="0">
                <a:solidFill>
                  <a:schemeClr val="tx1"/>
                </a:solidFill>
                <a:effectLst/>
                <a:ea typeface="MS PGothic" panose="020B0600070205080204" pitchFamily="34" charset="-128"/>
                <a:cs typeface="ＭＳ Ｐゴシック" charset="-128"/>
              </a:rPr>
              <a:t>Sonfield</a:t>
            </a:r>
            <a:r>
              <a:rPr lang="en-US" sz="1200" b="0" i="0" kern="1200" dirty="0" smtClean="0">
                <a:solidFill>
                  <a:schemeClr val="tx1"/>
                </a:solidFill>
                <a:effectLst/>
                <a:ea typeface="MS PGothic" panose="020B0600070205080204" pitchFamily="34" charset="-128"/>
                <a:cs typeface="ＭＳ Ｐゴシック" charset="-128"/>
              </a:rPr>
              <a:t> A et al., "</a:t>
            </a:r>
            <a:r>
              <a:rPr lang="en-US" sz="1200" b="0" i="0" u="sng" kern="1200" dirty="0" smtClean="0">
                <a:solidFill>
                  <a:schemeClr val="tx1"/>
                </a:solidFill>
                <a:effectLst/>
                <a:ea typeface="MS PGothic" panose="020B0600070205080204" pitchFamily="34" charset="-128"/>
                <a:cs typeface="ＭＳ Ｐゴシック" charset="-128"/>
                <a:hlinkClick r:id="rId3"/>
              </a:rPr>
              <a:t>The Impact of the Federal Contraceptive Coverage Guarantee on Out-of-Pocket Payments for Contraceptives: 2014 Update</a:t>
            </a:r>
            <a:r>
              <a:rPr lang="en-US" sz="1200" b="0" i="0" kern="1200" dirty="0" smtClean="0">
                <a:solidFill>
                  <a:schemeClr val="tx1"/>
                </a:solidFill>
                <a:effectLst/>
                <a:ea typeface="MS PGothic" panose="020B0600070205080204" pitchFamily="34" charset="-128"/>
                <a:cs typeface="ＭＳ Ｐゴシック" charset="-128"/>
              </a:rPr>
              <a:t>," </a:t>
            </a:r>
            <a:r>
              <a:rPr lang="en-US" sz="1200" b="0" i="1" kern="1200" dirty="0" smtClean="0">
                <a:solidFill>
                  <a:schemeClr val="tx1"/>
                </a:solidFill>
                <a:effectLst/>
                <a:ea typeface="MS PGothic" panose="020B0600070205080204" pitchFamily="34" charset="-128"/>
                <a:cs typeface="ＭＳ Ｐゴシック" charset="-128"/>
              </a:rPr>
              <a:t>Contraception</a:t>
            </a:r>
            <a:r>
              <a:rPr lang="en-US" sz="1200" b="0" i="0" kern="1200" dirty="0" smtClean="0">
                <a:solidFill>
                  <a:schemeClr val="tx1"/>
                </a:solidFill>
                <a:effectLst/>
                <a:ea typeface="MS PGothic" panose="020B0600070205080204" pitchFamily="34" charset="-128"/>
                <a:cs typeface="ＭＳ Ｐゴシック" charset="-128"/>
              </a:rPr>
              <a:t>, 2014, &lt;www.contraceptionjournal.org/article/S0010-7824(14)00687-8&gt;</a:t>
            </a:r>
          </a:p>
          <a:p>
            <a:endParaRPr lang="fr-FR" dirty="0" smtClean="0"/>
          </a:p>
          <a:p>
            <a:r>
              <a:rPr lang="en-US" dirty="0" smtClean="0"/>
              <a:t>Between fall 2012 and spring 2014, the proportion of privately insured women paying zero dollars out of pocket for oral</a:t>
            </a:r>
            <a:r>
              <a:rPr lang="en-US" baseline="0" dirty="0" smtClean="0"/>
              <a:t> </a:t>
            </a:r>
            <a:r>
              <a:rPr lang="en-US" dirty="0" smtClean="0"/>
              <a:t>contraceptives increased substantially, from 15% to 67%. Similar changes occurred among privately insured women using injectable</a:t>
            </a:r>
            <a:r>
              <a:rPr lang="en-US" baseline="0" dirty="0" smtClean="0"/>
              <a:t> </a:t>
            </a:r>
            <a:r>
              <a:rPr lang="en-US" dirty="0" smtClean="0"/>
              <a:t>contraception, the vaginal ring, and the intrauterine device.</a:t>
            </a:r>
          </a:p>
          <a:p>
            <a:endParaRPr lang="en-US" dirty="0" smtClean="0"/>
          </a:p>
          <a:p>
            <a:r>
              <a:rPr lang="en-US" dirty="0" smtClean="0"/>
              <a:t>Data for this study come from a subset of the 1842 women aged 18–39 years who responded to all four waves of a national</a:t>
            </a:r>
            <a:r>
              <a:rPr lang="en-US" baseline="0" dirty="0" smtClean="0"/>
              <a:t> </a:t>
            </a:r>
            <a:r>
              <a:rPr lang="en-US" dirty="0" smtClean="0"/>
              <a:t>longitudinal survey. This analysis focuses on the 892 women who had private health insurance and who used a prescription contraceptive</a:t>
            </a:r>
            <a:r>
              <a:rPr lang="en-US" baseline="0" dirty="0" smtClean="0"/>
              <a:t> </a:t>
            </a:r>
            <a:r>
              <a:rPr lang="en-US" dirty="0" smtClean="0"/>
              <a:t>method during any of the four study periods. Women were asked about the amount they paid out of pocket in an average month for their</a:t>
            </a:r>
            <a:r>
              <a:rPr lang="en-US" baseline="0" dirty="0" smtClean="0"/>
              <a:t> </a:t>
            </a:r>
            <a:r>
              <a:rPr lang="en-US" dirty="0" smtClean="0"/>
              <a:t>method of choice</a:t>
            </a:r>
          </a:p>
          <a:p>
            <a:endParaRPr lang="fr-FR" dirty="0" smtClean="0"/>
          </a:p>
          <a:p>
            <a:endParaRPr lang="en-US" dirty="0"/>
          </a:p>
        </p:txBody>
      </p:sp>
      <p:sp>
        <p:nvSpPr>
          <p:cNvPr id="4" name="Slide Number Placeholder 3"/>
          <p:cNvSpPr>
            <a:spLocks noGrp="1"/>
          </p:cNvSpPr>
          <p:nvPr>
            <p:ph type="sldNum" sz="quarter" idx="10"/>
          </p:nvPr>
        </p:nvSpPr>
        <p:spPr/>
        <p:txBody>
          <a:bodyPr/>
          <a:lstStyle/>
          <a:p>
            <a:fld id="{C416B51F-58AD-49E5-A20F-799700D2E00F}" type="slidenum">
              <a:rPr lang="en-US" altLang="en-US" smtClean="0"/>
              <a:pPr/>
              <a:t>78</a:t>
            </a:fld>
            <a:endParaRPr lang="en-US" altLang="en-US" dirty="0"/>
          </a:p>
        </p:txBody>
      </p:sp>
    </p:spTree>
    <p:extLst>
      <p:ext uri="{BB962C8B-B14F-4D97-AF65-F5344CB8AC3E}">
        <p14:creationId xmlns:p14="http://schemas.microsoft.com/office/powerpoint/2010/main" val="31388267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51692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latin typeface="Arial" panose="020B0604020202020204" pitchFamily="34" charset="0"/>
              </a:rPr>
              <a:t>Source:  </a:t>
            </a:r>
            <a:r>
              <a:rPr lang="nl-NL" sz="1000" dirty="0" smtClean="0">
                <a:latin typeface="Adobe Garamond Pro" panose="02020502060506020403" pitchFamily="18" charset="0"/>
                <a:cs typeface="Arial"/>
              </a:rPr>
              <a:t>MMWR / June 10, 2016 / Vol. 65 / No. 6</a:t>
            </a:r>
            <a:endParaRPr lang="en-US" sz="1000" dirty="0" smtClean="0">
              <a:latin typeface="Arial" panose="020B0604020202020204" pitchFamily="34" charset="0"/>
            </a:endParaRPr>
          </a:p>
          <a:p>
            <a:endParaRPr lang="en-US" sz="1000" dirty="0" smtClean="0">
              <a:latin typeface="Arial" panose="020B0604020202020204" pitchFamily="34" charset="0"/>
            </a:endParaRPr>
          </a:p>
          <a:p>
            <a:r>
              <a:rPr lang="en-US" sz="1000" dirty="0" smtClean="0">
                <a:latin typeface="Arial" panose="020B0604020202020204" pitchFamily="34" charset="0"/>
              </a:rPr>
              <a:t>Data for this slide are from the 2015 National Youth Risk Behavior Survey. This slide shows the percentage of high school students who used a condom (during last sexual intercourse among students who were currently sexually active). </a:t>
            </a:r>
            <a:endParaRPr lang="en-US" dirty="0"/>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The percentage for all students is 56.9. The percentage for Male students is 61.5. The percentage for Female students is 52.0. The percentage for 9th grade students is 60.5. The percentage for 10th grade students is 59.9. The percentage for 11th grade students is 57.7. The percentage for 12th grade students is 52.9. The percentage for Black students is 63.4. The percentage for Hispanic students is 55.6. The percentage for White students is 56.8. All Hispanic students are included in the Hispanic category.  All other races are non-Hispanic. Note: This graph contains weighted results.</a:t>
            </a:r>
            <a:endParaRPr lang="en-US" dirty="0" smtClean="0">
              <a:latin typeface="Arial" pitchFamily="34" charset="0"/>
            </a:endParaRPr>
          </a:p>
          <a:p>
            <a:pPr>
              <a:spcBef>
                <a:spcPct val="0"/>
              </a:spcBef>
            </a:pPr>
            <a:endParaRPr lang="en-US" baseline="0" dirty="0" smtClean="0">
              <a:latin typeface="Arial" pitchFamily="34" charset="0"/>
            </a:endParaRPr>
          </a:p>
          <a:p>
            <a:pPr>
              <a:spcBef>
                <a:spcPct val="0"/>
              </a:spcBef>
            </a:pPr>
            <a:r>
              <a:rPr lang="en-US" sz="1000" baseline="0" dirty="0" smtClean="0">
                <a:latin typeface="Arial" pitchFamily="34" charset="0"/>
              </a:rPr>
              <a:t>For this behavior, the prevalence for male students is higher than for female students. The prevalence for 9th grade students is higher than for 12th grade students. The prevalence for 10th grade students is higher than for 12th grade students. The prevalence for Black students is higher than for Hispanic students. (Based on t-test analysis, p &lt; 0.05.)</a:t>
            </a:r>
          </a:p>
          <a:p>
            <a:pPr>
              <a:spcBef>
                <a:spcPct val="0"/>
              </a:spcBef>
            </a:pPr>
            <a:endParaRPr lang="en-US" sz="1000" baseline="0" dirty="0" smtClean="0">
              <a:latin typeface="Arial" pitchFamily="34" charset="0"/>
            </a:endParaRPr>
          </a:p>
          <a:p>
            <a:r>
              <a:rPr lang="en-US" sz="1200" dirty="0" smtClean="0">
                <a:solidFill>
                  <a:srgbClr val="FFCC00"/>
                </a:solidFill>
              </a:rPr>
              <a:t>*During last sexual intercourse among students who were currently sexually active</a:t>
            </a:r>
          </a:p>
          <a:p>
            <a:r>
              <a:rPr lang="en-US" sz="1000" b="1" baseline="50000" dirty="0" smtClean="0">
                <a:solidFill>
                  <a:srgbClr val="FFCC00"/>
                </a:solidFill>
              </a:rPr>
              <a:t>†</a:t>
            </a:r>
            <a:r>
              <a:rPr lang="en-US" sz="1200" dirty="0" smtClean="0">
                <a:solidFill>
                  <a:srgbClr val="FFCC00"/>
                </a:solidFill>
              </a:rPr>
              <a:t>M &gt; F; 9th &gt; 12th, 10th &gt; 12th; B &gt; H (Based on t-test analysis, p &lt; 0.05.)</a:t>
            </a:r>
          </a:p>
          <a:p>
            <a:r>
              <a:rPr lang="en-US" sz="1200" dirty="0" smtClean="0">
                <a:solidFill>
                  <a:srgbClr val="FFCC00"/>
                </a:solidFill>
              </a:rPr>
              <a:t>All Hispanic students are included in the Hispanic category.  All other races are non-Hispanic.</a:t>
            </a:r>
          </a:p>
          <a:p>
            <a:r>
              <a:rPr lang="en-US" sz="1200" dirty="0" smtClean="0">
                <a:solidFill>
                  <a:srgbClr val="FFCC00"/>
                </a:solidFill>
              </a:rPr>
              <a:t>Note: This graph contains weighted results.</a:t>
            </a:r>
          </a:p>
          <a:p>
            <a:pPr>
              <a:spcBef>
                <a:spcPct val="0"/>
              </a:spcBef>
            </a:pPr>
            <a:endParaRPr lang="en-US" dirty="0" smtClean="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smtClean="0"/>
              <a:pPr>
                <a:defRPr/>
              </a:pPr>
              <a:t>7</a:t>
            </a:fld>
            <a:endParaRPr lang="en-US"/>
          </a:p>
        </p:txBody>
      </p:sp>
    </p:spTree>
    <p:extLst>
      <p:ext uri="{BB962C8B-B14F-4D97-AF65-F5344CB8AC3E}">
        <p14:creationId xmlns:p14="http://schemas.microsoft.com/office/powerpoint/2010/main" val="196616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endParaRPr lang="en-US" altLang="en-US" dirty="0" smtClean="0"/>
          </a:p>
        </p:txBody>
      </p:sp>
    </p:spTree>
    <p:extLst>
      <p:ext uri="{BB962C8B-B14F-4D97-AF65-F5344CB8AC3E}">
        <p14:creationId xmlns:p14="http://schemas.microsoft.com/office/powerpoint/2010/main" val="4102947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Before initiating a patient on contraception, you must take a medical and psychosocial history. The medical history will determine if there are any contraindications to hormonal contraception use or other physiologic conditions that would affect ability to choose a certain method or to maintain compliance. </a:t>
            </a:r>
          </a:p>
          <a:p>
            <a:pPr eaLnBrk="1" hangingPunct="1"/>
            <a:endParaRPr lang="en-US" altLang="en-US" dirty="0"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78672D-01C6-4EAE-AA11-49423DB5333A}" type="slidenum">
              <a:rPr lang="en-US" altLang="en-US">
                <a:solidFill>
                  <a:srgbClr val="000000"/>
                </a:solidFill>
                <a:latin typeface="Adobe Garamond Pro" panose="02020502060506020403" pitchFamily="18" charset="0"/>
              </a:rPr>
              <a:pPr eaLnBrk="1" hangingPunct="1"/>
              <a:t>9</a:t>
            </a:fld>
            <a:endParaRPr lang="en-US" altLang="en-US" dirty="0">
              <a:solidFill>
                <a:srgbClr val="000000"/>
              </a:solidFill>
              <a:latin typeface="Adobe Garamond Pro" panose="02020502060506020403" pitchFamily="18" charset="0"/>
            </a:endParaRPr>
          </a:p>
        </p:txBody>
      </p:sp>
    </p:spTree>
    <p:extLst>
      <p:ext uri="{BB962C8B-B14F-4D97-AF65-F5344CB8AC3E}">
        <p14:creationId xmlns:p14="http://schemas.microsoft.com/office/powerpoint/2010/main" val="676779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5"/>
          <p:cNvSpPr>
            <a:spLocks noChangeArrowheads="1"/>
          </p:cNvSpPr>
          <p:nvPr/>
        </p:nvSpPr>
        <p:spPr bwMode="auto">
          <a:xfrm>
            <a:off x="0" y="0"/>
            <a:ext cx="9144000" cy="4800600"/>
          </a:xfrm>
          <a:prstGeom prst="rect">
            <a:avLst/>
          </a:prstGeom>
          <a:solidFill>
            <a:srgbClr val="196AB0"/>
          </a:solidFill>
          <a:ln w="9525">
            <a:noFill/>
            <a:miter lim="800000"/>
            <a:headEnd/>
            <a:tailEnd/>
          </a:ln>
        </p:spPr>
        <p:txBody>
          <a:bodyPr wrap="none" anchor="ctr"/>
          <a:lstStyle/>
          <a:p>
            <a:endParaRPr lang="en-US"/>
          </a:p>
        </p:txBody>
      </p:sp>
      <p:sp>
        <p:nvSpPr>
          <p:cNvPr id="2" name="Title 1"/>
          <p:cNvSpPr>
            <a:spLocks noGrp="1"/>
          </p:cNvSpPr>
          <p:nvPr>
            <p:ph type="ctrTitle" hasCustomPrompt="1"/>
          </p:nvPr>
        </p:nvSpPr>
        <p:spPr>
          <a:xfrm>
            <a:off x="685800" y="1524000"/>
            <a:ext cx="7772400" cy="1470025"/>
          </a:xfrm>
          <a:prstGeom prst="rect">
            <a:avLst/>
          </a:prstGeom>
        </p:spPr>
        <p:txBody>
          <a:bodyPr>
            <a:normAutofit/>
          </a:bodyPr>
          <a:lstStyle>
            <a:lvl1pPr>
              <a:defRPr sz="3600" b="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971800"/>
            <a:ext cx="6400800" cy="990600"/>
          </a:xfrm>
          <a:prstGeom prst="rect">
            <a:avLst/>
          </a:prstGeom>
        </p:spPr>
        <p:txBody>
          <a:bodyPr anchor="t">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p:nvGrpSpPr>
        <p:grpSpPr>
          <a:xfrm>
            <a:off x="685800" y="5029200"/>
            <a:ext cx="2133600" cy="1271588"/>
            <a:chOff x="685800" y="5029200"/>
            <a:chExt cx="2133600" cy="1271588"/>
          </a:xfrm>
        </p:grpSpPr>
        <p:pic>
          <p:nvPicPr>
            <p:cNvPr id="9" name="Picture 14" descr="PRH LOGO_CMYK"/>
            <p:cNvPicPr>
              <a:picLocks noChangeAspect="1" noChangeArrowheads="1"/>
            </p:cNvPicPr>
            <p:nvPr userDrawn="1"/>
          </p:nvPicPr>
          <p:blipFill>
            <a:blip r:embed="rId2" cstate="print"/>
            <a:srcRect l="33769" t="21548" r="30827" b="60190"/>
            <a:stretch>
              <a:fillRect/>
            </a:stretch>
          </p:blipFill>
          <p:spPr bwMode="auto">
            <a:xfrm>
              <a:off x="685800" y="5029200"/>
              <a:ext cx="1905000" cy="1271588"/>
            </a:xfrm>
            <a:prstGeom prst="rect">
              <a:avLst/>
            </a:prstGeom>
            <a:noFill/>
            <a:ln w="9525">
              <a:noFill/>
              <a:miter lim="800000"/>
              <a:headEnd/>
              <a:tailEnd/>
            </a:ln>
          </p:spPr>
        </p:pic>
        <p:sp>
          <p:nvSpPr>
            <p:cNvPr id="10" name="Text Box 16"/>
            <p:cNvSpPr txBox="1">
              <a:spLocks noChangeArrowheads="1"/>
            </p:cNvSpPr>
            <p:nvPr userDrawn="1"/>
          </p:nvSpPr>
          <p:spPr bwMode="auto">
            <a:xfrm>
              <a:off x="2590800" y="5075238"/>
              <a:ext cx="228600" cy="106362"/>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11" name="Rectangle 8"/>
          <p:cNvSpPr>
            <a:spLocks noChangeArrowheads="1"/>
          </p:cNvSpPr>
          <p:nvPr/>
        </p:nvSpPr>
        <p:spPr bwMode="auto">
          <a:xfrm>
            <a:off x="0" y="6477000"/>
            <a:ext cx="9144000" cy="381000"/>
          </a:xfrm>
          <a:prstGeom prst="rect">
            <a:avLst/>
          </a:prstGeom>
          <a:solidFill>
            <a:srgbClr val="EEA43F"/>
          </a:solidFill>
          <a:ln w="9525">
            <a:noFill/>
            <a:miter lim="800000"/>
            <a:headEnd/>
            <a:tailEnd/>
          </a:ln>
        </p:spPr>
        <p:txBody>
          <a:bodyPr wrap="none" anchor="ctr"/>
          <a:lstStyle/>
          <a:p>
            <a:pPr algn="r"/>
            <a:endParaRPr lang="en-US"/>
          </a:p>
        </p:txBody>
      </p:sp>
      <p:sp>
        <p:nvSpPr>
          <p:cNvPr id="15" name="Text Placeholder 14"/>
          <p:cNvSpPr>
            <a:spLocks noGrp="1"/>
          </p:cNvSpPr>
          <p:nvPr>
            <p:ph type="body" sz="quarter" idx="10"/>
          </p:nvPr>
        </p:nvSpPr>
        <p:spPr>
          <a:xfrm>
            <a:off x="5562600" y="5486400"/>
            <a:ext cx="3352800" cy="304800"/>
          </a:xfrm>
          <a:prstGeom prst="rect">
            <a:avLst/>
          </a:prstGeom>
        </p:spPr>
        <p:txBody>
          <a:bodyPr anchor="ctr">
            <a:noAutofit/>
          </a:bodyPr>
          <a:lstStyle>
            <a:lvl1pPr algn="r">
              <a:buNone/>
              <a:defRPr sz="1800" b="0">
                <a:solidFill>
                  <a:schemeClr val="tx2">
                    <a:lumMod val="60000"/>
                    <a:lumOff val="40000"/>
                  </a:schemeClr>
                </a:solidFill>
                <a:latin typeface="Adobe Garamond Pro"/>
              </a:defRPr>
            </a:lvl1pPr>
            <a:lvl2pPr algn="r">
              <a:buNone/>
              <a:defRPr sz="1200">
                <a:solidFill>
                  <a:schemeClr val="tx2">
                    <a:lumMod val="60000"/>
                    <a:lumOff val="40000"/>
                  </a:schemeClr>
                </a:solidFill>
                <a:latin typeface="Adobe Garamond Pro"/>
              </a:defRPr>
            </a:lvl2pPr>
            <a:lvl3pPr algn="r">
              <a:buNone/>
              <a:defRPr sz="1200">
                <a:solidFill>
                  <a:schemeClr val="tx2">
                    <a:lumMod val="60000"/>
                    <a:lumOff val="40000"/>
                  </a:schemeClr>
                </a:solidFill>
                <a:latin typeface="Adobe Garamond Pro"/>
              </a:defRPr>
            </a:lvl3pPr>
            <a:lvl4pPr algn="r">
              <a:buNone/>
              <a:defRPr sz="1200">
                <a:solidFill>
                  <a:schemeClr val="tx2">
                    <a:lumMod val="60000"/>
                    <a:lumOff val="40000"/>
                  </a:schemeClr>
                </a:solidFill>
                <a:latin typeface="Adobe Garamond Pro"/>
              </a:defRPr>
            </a:lvl4pPr>
            <a:lvl5pPr algn="r">
              <a:buNone/>
              <a:defRPr sz="1200">
                <a:solidFill>
                  <a:schemeClr val="tx2">
                    <a:lumMod val="60000"/>
                    <a:lumOff val="40000"/>
                  </a:schemeClr>
                </a:solidFill>
                <a:latin typeface="Adobe Garamond Pro"/>
              </a:defRPr>
            </a:lvl5pPr>
          </a:lstStyle>
          <a:p>
            <a:pPr lvl="0"/>
            <a:r>
              <a:rPr lang="en-US" smtClean="0"/>
              <a:t>Click to edit Master text styles</a:t>
            </a:r>
          </a:p>
        </p:txBody>
      </p:sp>
    </p:spTree>
    <p:extLst>
      <p:ext uri="{BB962C8B-B14F-4D97-AF65-F5344CB8AC3E}">
        <p14:creationId xmlns:p14="http://schemas.microsoft.com/office/powerpoint/2010/main" val="405880635"/>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379192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or Dat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685800" y="1295400"/>
            <a:ext cx="7772400" cy="4267200"/>
          </a:xfrm>
          <a:prstGeom prst="rect">
            <a:avLst/>
          </a:prstGeom>
        </p:spPr>
        <p:txBody>
          <a:bodyPr/>
          <a:lstStyle>
            <a:lvl1pPr>
              <a:buClr>
                <a:schemeClr val="accent2"/>
              </a:buClr>
              <a:defRPr sz="2400">
                <a:latin typeface="+mn-lt"/>
              </a:defRPr>
            </a:lvl1pPr>
            <a:lvl2pPr>
              <a:buClr>
                <a:schemeClr val="accent1"/>
              </a:buClr>
              <a:defRPr sz="2000">
                <a:latin typeface="+mn-lt"/>
              </a:defRPr>
            </a:lvl2pPr>
            <a:lvl3pPr>
              <a:defRPr sz="2000">
                <a:latin typeface="+mn-lt"/>
              </a:defRPr>
            </a:lvl3pPr>
            <a:lvl4pPr>
              <a:buClr>
                <a:schemeClr val="accent1"/>
              </a:buClr>
              <a:defRPr sz="1800">
                <a:latin typeface="+mn-lt"/>
              </a:defRPr>
            </a:lvl4pPr>
            <a:lvl5pPr>
              <a:defRPr sz="16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0" name="Group 9"/>
          <p:cNvGrpSpPr/>
          <p:nvPr/>
        </p:nvGrpSpPr>
        <p:grpSpPr>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7"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9887541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3" name="Rectangle 4"/>
          <p:cNvSpPr>
            <a:spLocks noChangeArrowheads="1"/>
          </p:cNvSpPr>
          <p:nvPr/>
        </p:nvSpPr>
        <p:spPr bwMode="auto">
          <a:xfrm>
            <a:off x="0" y="0"/>
            <a:ext cx="9144000" cy="4114800"/>
          </a:xfrm>
          <a:prstGeom prst="rect">
            <a:avLst/>
          </a:prstGeom>
          <a:solidFill>
            <a:srgbClr val="196AB0"/>
          </a:solidFill>
          <a:ln w="9525">
            <a:noFill/>
            <a:miter lim="800000"/>
            <a:headEnd/>
            <a:tailEnd/>
          </a:ln>
        </p:spPr>
        <p:txBody>
          <a:bodyPr wrap="none" anchor="ctr"/>
          <a:lstStyle/>
          <a:p>
            <a:endParaRPr lang="en-US"/>
          </a:p>
        </p:txBody>
      </p:sp>
      <p:grpSp>
        <p:nvGrpSpPr>
          <p:cNvPr id="11" name="Group 10"/>
          <p:cNvGrpSpPr/>
          <p:nvPr/>
        </p:nvGrpSpPr>
        <p:grpSpPr>
          <a:xfrm>
            <a:off x="762000" y="4849813"/>
            <a:ext cx="1524000" cy="865187"/>
            <a:chOff x="762000" y="4849813"/>
            <a:chExt cx="1524000" cy="865187"/>
          </a:xfrm>
        </p:grpSpPr>
        <p:pic>
          <p:nvPicPr>
            <p:cNvPr id="4" name="Picture 9" descr="PRH LOGO_CMYK"/>
            <p:cNvPicPr>
              <a:picLocks noChangeAspect="1" noChangeArrowheads="1"/>
            </p:cNvPicPr>
            <p:nvPr userDrawn="1"/>
          </p:nvPicPr>
          <p:blipFill>
            <a:blip r:embed="rId2" cstate="print"/>
            <a:srcRect l="33769" t="21548" r="30827" b="60190"/>
            <a:stretch>
              <a:fillRect/>
            </a:stretch>
          </p:blipFill>
          <p:spPr bwMode="auto">
            <a:xfrm>
              <a:off x="762000" y="4849813"/>
              <a:ext cx="1295400" cy="865187"/>
            </a:xfrm>
            <a:prstGeom prst="rect">
              <a:avLst/>
            </a:prstGeom>
            <a:noFill/>
            <a:ln w="9525">
              <a:noFill/>
              <a:miter lim="800000"/>
              <a:headEnd/>
              <a:tailEnd/>
            </a:ln>
          </p:spPr>
        </p:pic>
        <p:sp>
          <p:nvSpPr>
            <p:cNvPr id="5" name="Text Box 10"/>
            <p:cNvSpPr txBox="1">
              <a:spLocks noChangeArrowheads="1"/>
            </p:cNvSpPr>
            <p:nvPr userDrawn="1"/>
          </p:nvSpPr>
          <p:spPr bwMode="auto">
            <a:xfrm>
              <a:off x="2057400" y="4876800"/>
              <a:ext cx="228600" cy="106363"/>
            </a:xfrm>
            <a:prstGeom prst="rect">
              <a:avLst/>
            </a:prstGeom>
            <a:noFill/>
            <a:ln w="9525">
              <a:noFill/>
              <a:miter lim="800000"/>
              <a:headEnd/>
              <a:tailEnd/>
            </a:ln>
          </p:spPr>
          <p:txBody>
            <a:bodyPr lIns="0" tIns="0" rIns="0" bIns="0">
              <a:spAutoFit/>
            </a:bodyPr>
            <a:lstStyle/>
            <a:p>
              <a:r>
                <a:rPr lang="en-US" sz="700" dirty="0">
                  <a:solidFill>
                    <a:srgbClr val="196AB0"/>
                  </a:solidFill>
                  <a:latin typeface="Adobe Garamond Pro" pitchFamily="32" charset="0"/>
                  <a:sym typeface="Symbol" pitchFamily="32" charset="2"/>
                </a:rPr>
                <a:t></a:t>
              </a:r>
              <a:endParaRPr lang="en-US" sz="800" dirty="0">
                <a:solidFill>
                  <a:srgbClr val="196AB0"/>
                </a:solidFill>
                <a:latin typeface="Adobe Garamond Pro" pitchFamily="32" charset="0"/>
              </a:endParaRPr>
            </a:p>
          </p:txBody>
        </p:sp>
      </p:grpSp>
      <p:sp>
        <p:nvSpPr>
          <p:cNvPr id="6" name="Rectangle 7"/>
          <p:cNvSpPr>
            <a:spLocks noChangeArrowheads="1"/>
          </p:cNvSpPr>
          <p:nvPr/>
        </p:nvSpPr>
        <p:spPr bwMode="auto">
          <a:xfrm>
            <a:off x="0" y="6477000"/>
            <a:ext cx="9144000" cy="381000"/>
          </a:xfrm>
          <a:prstGeom prst="rect">
            <a:avLst/>
          </a:prstGeom>
          <a:solidFill>
            <a:srgbClr val="EEA33C"/>
          </a:solidFill>
          <a:ln w="9525">
            <a:noFill/>
            <a:miter lim="800000"/>
            <a:headEnd/>
            <a:tailEnd/>
          </a:ln>
        </p:spPr>
        <p:txBody>
          <a:bodyPr wrap="none" anchor="ctr"/>
          <a:lstStyle/>
          <a:p>
            <a:pPr algn="r"/>
            <a:endParaRPr lang="en-US"/>
          </a:p>
        </p:txBody>
      </p:sp>
      <p:sp>
        <p:nvSpPr>
          <p:cNvPr id="8" name="Text Placeholder 7"/>
          <p:cNvSpPr>
            <a:spLocks noGrp="1"/>
          </p:cNvSpPr>
          <p:nvPr>
            <p:ph type="body" sz="quarter" idx="10" hasCustomPrompt="1"/>
          </p:nvPr>
        </p:nvSpPr>
        <p:spPr>
          <a:xfrm>
            <a:off x="2667000" y="4419600"/>
            <a:ext cx="6324600" cy="990600"/>
          </a:xfrm>
          <a:prstGeom prst="rect">
            <a:avLst/>
          </a:prstGeom>
        </p:spPr>
        <p:txBody>
          <a:bodyPr anchor="ctr">
            <a:noAutofit/>
          </a:bodyPr>
          <a:lstStyle>
            <a:lvl1pPr algn="r">
              <a:buNone/>
              <a:defRPr sz="3200">
                <a:solidFill>
                  <a:srgbClr val="0070C0"/>
                </a:solidFill>
                <a:latin typeface="+mn-lt"/>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dirty="0" smtClean="0"/>
              <a:t>Click to Edit Master Text Styles</a:t>
            </a:r>
          </a:p>
        </p:txBody>
      </p:sp>
      <p:sp>
        <p:nvSpPr>
          <p:cNvPr id="13" name="Text Placeholder 12"/>
          <p:cNvSpPr>
            <a:spLocks noGrp="1"/>
          </p:cNvSpPr>
          <p:nvPr>
            <p:ph type="body" sz="quarter" idx="12"/>
          </p:nvPr>
        </p:nvSpPr>
        <p:spPr>
          <a:xfrm>
            <a:off x="4724400" y="5410200"/>
            <a:ext cx="4267200" cy="838200"/>
          </a:xfrm>
          <a:prstGeom prst="rect">
            <a:avLst/>
          </a:prstGeom>
        </p:spPr>
        <p:txBody>
          <a:bodyPr anchor="t"/>
          <a:lstStyle>
            <a:lvl1pPr algn="r">
              <a:buNone/>
              <a:defRPr>
                <a:solidFill>
                  <a:srgbClr val="0070C0"/>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9476130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normAutofit/>
          </a:bodyPr>
          <a:lstStyle>
            <a:lvl1pPr>
              <a:defRPr sz="3600"/>
            </a:lvl1pPr>
          </a:lstStyle>
          <a:p>
            <a:r>
              <a:rPr lang="en-US" dirty="0" smtClean="0"/>
              <a:t>Click to Edit Master Title Style</a:t>
            </a:r>
            <a:endParaRPr lang="en-US" dirty="0"/>
          </a:p>
        </p:txBody>
      </p:sp>
      <p:grpSp>
        <p:nvGrpSpPr>
          <p:cNvPr id="7" name="Group 6"/>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16099844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52400"/>
            <a:ext cx="8077200" cy="838200"/>
          </a:xfrm>
          <a:prstGeom prst="rect">
            <a:avLst/>
          </a:prstGeom>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13" descr="PRH LOGO_CMYK"/>
          <p:cNvPicPr>
            <a:picLocks noChangeAspect="1" noChangeArrowheads="1"/>
          </p:cNvPicPr>
          <p:nvPr/>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328131096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4040188" cy="879475"/>
          </a:xfrm>
          <a:prstGeom prst="rect">
            <a:avLst/>
          </a:prstGeom>
        </p:spPr>
        <p:txBody>
          <a:bodyPr anchor="b"/>
          <a:lstStyle>
            <a:lvl1pPr marL="0" indent="0" algn="ctr">
              <a:buNone/>
              <a:defRPr sz="2400" b="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16325"/>
          </a:xfrm>
          <a:prstGeom prst="rect">
            <a:avLst/>
          </a:prstGeom>
        </p:spPr>
        <p:txBody>
          <a:bodyPr/>
          <a:lstStyle>
            <a:lvl1pPr>
              <a:buClr>
                <a:schemeClr val="accent2"/>
              </a:buClr>
              <a:defRPr sz="2400">
                <a:latin typeface="+mn-lt"/>
              </a:defRPr>
            </a:lvl1pPr>
            <a:lvl2pPr>
              <a:buClr>
                <a:schemeClr val="accent1"/>
              </a:buClr>
              <a:defRPr sz="2000">
                <a:latin typeface="+mn-lt"/>
              </a:defRPr>
            </a:lvl2pPr>
            <a:lvl3pPr>
              <a:defRPr sz="1800">
                <a:latin typeface="+mn-lt"/>
              </a:defRPr>
            </a:lvl3pPr>
            <a:lvl4pPr>
              <a:buClr>
                <a:schemeClr val="accent1"/>
              </a:buCl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95400"/>
            <a:ext cx="4041775" cy="879475"/>
          </a:xfrm>
          <a:prstGeom prst="rect">
            <a:avLst/>
          </a:prstGeom>
        </p:spPr>
        <p:txBody>
          <a:bodyPr anchor="b"/>
          <a:lstStyle>
            <a:lvl1pPr marL="0" indent="0" algn="ctr">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16325"/>
          </a:xfrm>
          <a:prstGeom prst="rect">
            <a:avLst/>
          </a:prstGeom>
        </p:spPr>
        <p:txBody>
          <a:bodyPr/>
          <a:lstStyle>
            <a:lvl1pPr>
              <a:buClr>
                <a:schemeClr val="accent2"/>
              </a:buClr>
              <a:defRPr sz="2400">
                <a:latin typeface="+mn-lt"/>
              </a:defRPr>
            </a:lvl1pPr>
            <a:lvl2pPr>
              <a:buClr>
                <a:schemeClr val="accent1"/>
              </a:buClr>
              <a:defRPr sz="2000">
                <a:latin typeface="+mn-lt"/>
              </a:defRPr>
            </a:lvl2pPr>
            <a:lvl3pPr>
              <a:defRPr sz="1800">
                <a:latin typeface="+mn-lt"/>
              </a:defRPr>
            </a:lvl3pPr>
            <a:lvl4pPr>
              <a:buClr>
                <a:schemeClr val="accent1"/>
              </a:buCl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4" name="Group 13"/>
          <p:cNvGrpSpPr/>
          <p:nvPr/>
        </p:nvGrpSpPr>
        <p:grpSpPr>
          <a:xfrm>
            <a:off x="685800" y="6094413"/>
            <a:ext cx="1143000" cy="611187"/>
            <a:chOff x="685800" y="6094413"/>
            <a:chExt cx="1143000" cy="611187"/>
          </a:xfrm>
        </p:grpSpPr>
        <p:pic>
          <p:nvPicPr>
            <p:cNvPr id="10"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1"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3"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72752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9" name="Group 8"/>
          <p:cNvGrpSpPr/>
          <p:nvPr/>
        </p:nvGrpSpPr>
        <p:grpSpPr>
          <a:xfrm>
            <a:off x="685800" y="6094413"/>
            <a:ext cx="1143000" cy="611187"/>
            <a:chOff x="685800" y="6094413"/>
            <a:chExt cx="1143000" cy="611187"/>
          </a:xfrm>
        </p:grpSpPr>
        <p:pic>
          <p:nvPicPr>
            <p:cNvPr id="5"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6"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8"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220359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71601"/>
            <a:ext cx="5111750" cy="4495800"/>
          </a:xfrm>
          <a:prstGeom prst="rect">
            <a:avLst/>
          </a:prstGeom>
        </p:spPr>
        <p:txBody>
          <a:bodyPr/>
          <a:lstStyle>
            <a:lvl1pPr>
              <a:buClr>
                <a:schemeClr val="accent2"/>
              </a:buClr>
              <a:defRPr sz="2400">
                <a:latin typeface="+mn-lt"/>
              </a:defRPr>
            </a:lvl1pPr>
            <a:lvl2pPr>
              <a:buClr>
                <a:schemeClr val="accent1"/>
              </a:buClr>
              <a:defRPr sz="2200">
                <a:latin typeface="+mn-lt"/>
              </a:defRPr>
            </a:lvl2pPr>
            <a:lvl3pPr>
              <a:defRPr sz="2000">
                <a:latin typeface="+mn-lt"/>
              </a:defRPr>
            </a:lvl3pPr>
            <a:lvl4pPr>
              <a:buClr>
                <a:schemeClr val="accent1"/>
              </a:buClr>
              <a:defRPr sz="1800">
                <a:latin typeface="+mn-lt"/>
              </a:defRPr>
            </a:lvl4pPr>
            <a:lvl5pPr>
              <a:defRPr sz="1600">
                <a:latin typeface="+mn-l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432300"/>
          </a:xfrm>
          <a:prstGeom prst="rect">
            <a:avLst/>
          </a:prstGeom>
        </p:spPr>
        <p:txBody>
          <a:bodyPr/>
          <a:lstStyle>
            <a:lvl1pPr marL="0" indent="0">
              <a:buNone/>
              <a:defRPr sz="1400" b="1">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Tree>
    <p:extLst>
      <p:ext uri="{BB962C8B-B14F-4D97-AF65-F5344CB8AC3E}">
        <p14:creationId xmlns:p14="http://schemas.microsoft.com/office/powerpoint/2010/main" val="1456367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52600" y="1143000"/>
            <a:ext cx="5486400" cy="4114800"/>
          </a:xfrm>
          <a:prstGeom prst="rect">
            <a:avLst/>
          </a:prstGeom>
        </p:spPr>
        <p:txBody>
          <a:bodyPr/>
          <a:lstStyle>
            <a:lvl1pPr marL="0" indent="0">
              <a:buNone/>
              <a:defRPr sz="3200">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52600" y="5410200"/>
            <a:ext cx="5486400" cy="457200"/>
          </a:xfrm>
          <a:prstGeom prst="rect">
            <a:avLst/>
          </a:prstGeo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3" name="Group 12"/>
          <p:cNvGrpSpPr/>
          <p:nvPr/>
        </p:nvGrpSpPr>
        <p:grpSpPr>
          <a:xfrm>
            <a:off x="685800" y="6094413"/>
            <a:ext cx="1143000" cy="611187"/>
            <a:chOff x="685800" y="6094413"/>
            <a:chExt cx="1143000" cy="611187"/>
          </a:xfrm>
        </p:grpSpPr>
        <p:pic>
          <p:nvPicPr>
            <p:cNvPr id="8" name="Picture 13" descr="PRH LOGO_CMYK"/>
            <p:cNvPicPr>
              <a:picLocks noChangeAspect="1" noChangeArrowheads="1"/>
            </p:cNvPicPr>
            <p:nvPr userDrawn="1"/>
          </p:nvPicPr>
          <p:blipFill>
            <a:blip r:embed="rId2"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9"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1"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a:p>
        </p:txBody>
      </p:sp>
      <p:sp>
        <p:nvSpPr>
          <p:cNvPr id="12" name="Title 11"/>
          <p:cNvSpPr>
            <a:spLocks noGrp="1"/>
          </p:cNvSpPr>
          <p:nvPr>
            <p:ph type="title" hasCustomPrompt="1"/>
          </p:nvPr>
        </p:nvSpPr>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308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1143000"/>
          </a:xfrm>
          <a:prstGeom prst="rect">
            <a:avLst/>
          </a:prstGeom>
          <a:solidFill>
            <a:srgbClr val="196AB0"/>
          </a:solidFill>
          <a:ln w="9525">
            <a:noFill/>
            <a:miter lim="800000"/>
            <a:headEnd/>
            <a:tailEnd/>
          </a:ln>
        </p:spPr>
        <p:txBody>
          <a:bodyPr wrap="none" anchor="ctr"/>
          <a:lstStyle/>
          <a:p>
            <a:endParaRPr lang="en-US"/>
          </a:p>
        </p:txBody>
      </p:sp>
      <p:sp>
        <p:nvSpPr>
          <p:cNvPr id="9" name="Rectangle 9"/>
          <p:cNvSpPr txBox="1">
            <a:spLocks noChangeArrowheads="1"/>
          </p:cNvSpPr>
          <p:nvPr/>
        </p:nvSpPr>
        <p:spPr>
          <a:xfrm>
            <a:off x="685800" y="228600"/>
            <a:ext cx="7772400" cy="9144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400" b="0" i="0" u="none" strike="noStrike" kern="1200" cap="none" spc="0" normalizeH="0" baseline="0" noProof="0" dirty="0" smtClean="0">
              <a:ln>
                <a:noFill/>
              </a:ln>
              <a:solidFill>
                <a:schemeClr val="bg1"/>
              </a:solidFill>
              <a:effectLst/>
              <a:uLnTx/>
              <a:uFillTx/>
              <a:latin typeface="Helvetica Neue Bold Condensed" pitchFamily="32" charset="0"/>
              <a:ea typeface="+mj-ea"/>
              <a:cs typeface="+mj-cs"/>
            </a:endParaRPr>
          </a:p>
        </p:txBody>
      </p:sp>
      <p:sp>
        <p:nvSpPr>
          <p:cNvPr id="14" name="Rectangle 3"/>
          <p:cNvSpPr txBox="1">
            <a:spLocks noChangeArrowheads="1"/>
          </p:cNvSpPr>
          <p:nvPr/>
        </p:nvSpPr>
        <p:spPr>
          <a:xfrm>
            <a:off x="685800" y="1828800"/>
            <a:ext cx="7772400" cy="4038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rgbClr val="196AB0"/>
              </a:buClr>
              <a:buSzTx/>
              <a:buFont typeface="Wingdings 3" pitchFamily="32" charset="2"/>
              <a:buChar char=""/>
              <a:tabLst/>
              <a:defRPr/>
            </a:pPr>
            <a:endParaRPr kumimoji="0" lang="en-US" sz="1800" b="0" i="0" u="none" strike="noStrike" kern="1200" cap="none" spc="0" normalizeH="0" baseline="0" noProof="0" dirty="0" smtClean="0">
              <a:ln>
                <a:noFill/>
              </a:ln>
              <a:solidFill>
                <a:schemeClr val="tx1"/>
              </a:solidFill>
              <a:effectLst/>
              <a:uLnTx/>
              <a:uFillTx/>
              <a:latin typeface="Adobe Garamond Pro" pitchFamily="32" charset="0"/>
              <a:ea typeface="+mn-ea"/>
              <a:cs typeface="+mn-cs"/>
            </a:endParaRPr>
          </a:p>
        </p:txBody>
      </p:sp>
      <p:sp>
        <p:nvSpPr>
          <p:cNvPr id="16" name="Title Placeholder 15"/>
          <p:cNvSpPr>
            <a:spLocks noGrp="1"/>
          </p:cNvSpPr>
          <p:nvPr>
            <p:ph type="title"/>
          </p:nvPr>
        </p:nvSpPr>
        <p:spPr>
          <a:xfrm>
            <a:off x="457200" y="152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547943983"/>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Lst>
  <p:hf sldNum="0" hdr="0" ftr="0" dt="0"/>
  <p:txStyles>
    <p:titleStyle>
      <a:lvl1pPr algn="ctr" defTabSz="914400" rtl="0" eaLnBrk="1" latinLnBrk="0" hangingPunct="1">
        <a:spcBef>
          <a:spcPct val="0"/>
        </a:spcBef>
        <a:buNone/>
        <a:defRPr kumimoji="0" lang="en-US" sz="3600" b="0" i="0" u="none" strike="noStrike" kern="1200" cap="none" spc="0" normalizeH="0" baseline="0" noProof="0" dirty="0" smtClean="0">
          <a:ln>
            <a:noFill/>
          </a:ln>
          <a:solidFill>
            <a:schemeClr val="bg1"/>
          </a:solidFill>
          <a:effectLst/>
          <a:uLnTx/>
          <a:uFillTx/>
          <a:latin typeface="Adobe Garamond Pro" panose="02020502060506020403" pitchFamily="18" charset="0"/>
          <a:ea typeface="+mn-ea"/>
          <a:cs typeface="+mn-cs"/>
        </a:defRPr>
      </a:lvl1pPr>
    </p:titleStyle>
    <p:bodyStyle>
      <a:lvl1pPr marL="342900" marR="0" indent="-342900" algn="l" defTabSz="914400" rtl="0" eaLnBrk="1" fontAlgn="auto" latinLnBrk="0" hangingPunct="1">
        <a:lnSpc>
          <a:spcPct val="100000"/>
        </a:lnSpc>
        <a:spcBef>
          <a:spcPct val="20000"/>
        </a:spcBef>
        <a:spcAft>
          <a:spcPts val="0"/>
        </a:spcAft>
        <a:buClr>
          <a:srgbClr val="0070C0"/>
        </a:buClr>
        <a:buSzTx/>
        <a:buFont typeface="Wingdings 3" pitchFamily="32" charset="2"/>
        <a:buChar char=""/>
        <a:tabLst/>
        <a:defRPr kumimoji="0" lang="en-US" sz="22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1pPr>
      <a:lvl2pPr marL="742950" marR="0" indent="-285750" algn="l" defTabSz="914400" rtl="0" eaLnBrk="1" fontAlgn="auto" latinLnBrk="0" hangingPunct="1">
        <a:lnSpc>
          <a:spcPct val="100000"/>
        </a:lnSpc>
        <a:spcBef>
          <a:spcPct val="20000"/>
        </a:spcBef>
        <a:spcAft>
          <a:spcPts val="0"/>
        </a:spcAft>
        <a:buClr>
          <a:schemeClr val="accent6"/>
        </a:buClr>
        <a:buSzTx/>
        <a:buFont typeface="Wingdings 3" pitchFamily="32" charset="2"/>
        <a:buChar char=""/>
        <a:tabLst/>
        <a:defRPr kumimoji="0" lang="en-US" sz="1800" b="0" i="0" u="none" strike="noStrike" kern="1200" cap="none" spc="0" normalizeH="0" baseline="0" noProof="0" dirty="0" smtClean="0">
          <a:ln>
            <a:noFill/>
          </a:ln>
          <a:solidFill>
            <a:schemeClr val="tx1"/>
          </a:solidFill>
          <a:effectLst/>
          <a:uLnTx/>
          <a:uFillTx/>
          <a:latin typeface="Adobe Garamond Pro Bold" pitchFamily="3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8.jpeg"/><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6.xml"/><Relationship Id="rId7" Type="http://schemas.openxmlformats.org/officeDocument/2006/relationships/image" Target="../media/image30.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9.jpeg"/><Relationship Id="rId5" Type="http://schemas.openxmlformats.org/officeDocument/2006/relationships/notesSlide" Target="../notesSlides/notesSlide33.xml"/><Relationship Id="rId10" Type="http://schemas.openxmlformats.org/officeDocument/2006/relationships/image" Target="../media/image33.jpeg"/><Relationship Id="rId4" Type="http://schemas.openxmlformats.org/officeDocument/2006/relationships/slideLayout" Target="../slideLayouts/slideLayout5.xml"/><Relationship Id="rId9" Type="http://schemas.openxmlformats.org/officeDocument/2006/relationships/image" Target="../media/image3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6.pn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8" Type="http://schemas.openxmlformats.org/officeDocument/2006/relationships/hyperlink" Target="http://www.reproductiveaccess.org/key-areas/contraception/" TargetMode="External"/><Relationship Id="rId3" Type="http://schemas.openxmlformats.org/officeDocument/2006/relationships/hyperlink" Target="http://www.managingcontraception.com/" TargetMode="External"/><Relationship Id="rId7" Type="http://schemas.openxmlformats.org/officeDocument/2006/relationships/hyperlink" Target="http://thenationalcampaign.org/" TargetMode="External"/><Relationship Id="rId2" Type="http://schemas.openxmlformats.org/officeDocument/2006/relationships/hyperlink" Target="http://www.cdc.gov/reproductivehealth/unintendedpregnancy/usmec.htm" TargetMode="External"/><Relationship Id="rId1" Type="http://schemas.openxmlformats.org/officeDocument/2006/relationships/slideLayout" Target="../slideLayouts/slideLayout2.xml"/><Relationship Id="rId6" Type="http://schemas.openxmlformats.org/officeDocument/2006/relationships/hyperlink" Target="http://bedsider.org/" TargetMode="External"/><Relationship Id="rId5" Type="http://schemas.openxmlformats.org/officeDocument/2006/relationships/hyperlink" Target="http://www.choiceproject.wustl.edu/" TargetMode="External"/><Relationship Id="rId4" Type="http://schemas.openxmlformats.org/officeDocument/2006/relationships/hyperlink" Target="http://store.managingcontraception.com/contraceptive-technology-20th-editio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p:txBody>
          <a:bodyPr/>
          <a:lstStyle/>
          <a:p>
            <a:r>
              <a:rPr lang="en-US" altLang="en-US" dirty="0" smtClean="0"/>
              <a:t>Essentials of Contraception and Adolescents</a:t>
            </a:r>
          </a:p>
        </p:txBody>
      </p:sp>
      <p:sp>
        <p:nvSpPr>
          <p:cNvPr id="6" name="Subtitle 5"/>
          <p:cNvSpPr>
            <a:spLocks noGrp="1"/>
          </p:cNvSpPr>
          <p:nvPr>
            <p:ph type="subTitle" idx="1"/>
          </p:nvPr>
        </p:nvSpPr>
        <p:spPr/>
        <p:txBody>
          <a:bodyPr/>
          <a:lstStyle/>
          <a:p>
            <a:endParaRPr lang="en-US"/>
          </a:p>
        </p:txBody>
      </p:sp>
      <p:sp>
        <p:nvSpPr>
          <p:cNvPr id="7" name="Text Placeholder 6"/>
          <p:cNvSpPr>
            <a:spLocks noGrp="1"/>
          </p:cNvSpPr>
          <p:nvPr>
            <p:ph type="body" sz="quarter" idx="10"/>
          </p:nvPr>
        </p:nvSpPr>
        <p:spPr/>
        <p:txBody>
          <a:bodyPr/>
          <a:lstStyle/>
          <a:p>
            <a:endParaRPr lang="en-US"/>
          </a:p>
        </p:txBody>
      </p:sp>
      <p:pic>
        <p:nvPicPr>
          <p:cNvPr id="17413" name="Picture 2" descr="M:\Education, Research and Training Division\Medical Education\2. ARSHEP\4th Edition ARSHEP modules\New ARSHEP Logos\ARSHEP_LOGO_2013_largeB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5029200"/>
            <a:ext cx="2209800"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Angela </a:t>
            </a:r>
            <a:endParaRPr lang="en-US" dirty="0"/>
          </a:p>
        </p:txBody>
      </p:sp>
      <p:sp>
        <p:nvSpPr>
          <p:cNvPr id="22531" name="Content Placeholder 2"/>
          <p:cNvSpPr>
            <a:spLocks noGrp="1"/>
          </p:cNvSpPr>
          <p:nvPr>
            <p:ph sz="half" idx="1"/>
          </p:nvPr>
        </p:nvSpPr>
        <p:spPr/>
        <p:txBody>
          <a:bodyPr/>
          <a:lstStyle/>
          <a:p>
            <a:r>
              <a:rPr lang="en-US" altLang="en-US" dirty="0" smtClean="0"/>
              <a:t>Angela is a little unsure of her medical history.</a:t>
            </a:r>
          </a:p>
          <a:p>
            <a:endParaRPr lang="en-US" altLang="en-US" dirty="0" smtClean="0"/>
          </a:p>
          <a:p>
            <a:r>
              <a:rPr lang="en-US" altLang="en-US" dirty="0" smtClean="0"/>
              <a:t>She does not think anyone in her family has a history of blood clots.</a:t>
            </a:r>
          </a:p>
          <a:p>
            <a:endParaRPr lang="en-US" altLang="en-US" dirty="0"/>
          </a:p>
          <a:p>
            <a:r>
              <a:rPr lang="en-US" altLang="en-US" dirty="0"/>
              <a:t>What questions do you ask before beginning contraception counseling?</a:t>
            </a:r>
          </a:p>
          <a:p>
            <a:endParaRPr lang="en-US" altLang="en-US" dirty="0"/>
          </a:p>
        </p:txBody>
      </p:sp>
      <p:pic>
        <p:nvPicPr>
          <p:cNvPr id="22532" name="Content Placeholder 5" descr="Latina Female in Purple 3.jpg"/>
          <p:cNvPicPr>
            <a:picLocks noGrp="1" noChangeAspect="1"/>
          </p:cNvPicPr>
          <p:nvPr>
            <p:ph sz="half" idx="2"/>
          </p:nvPr>
        </p:nvPicPr>
        <p:blipFill>
          <a:blip r:embed="rId3" cstate="print"/>
          <a:stretch>
            <a:fillRect/>
          </a:stretch>
        </p:blipFill>
        <p:spPr>
          <a:xfrm>
            <a:off x="5334000" y="1600200"/>
            <a:ext cx="2958463" cy="3505200"/>
          </a:xfrm>
          <a:prstGeom prst="rect">
            <a:avLst/>
          </a:prstGeom>
          <a:effectLst>
            <a:softEdge rad="112500"/>
          </a:effectLst>
        </p:spPr>
      </p:pic>
      <p:grpSp>
        <p:nvGrpSpPr>
          <p:cNvPr id="8" name="Group 9"/>
          <p:cNvGrpSpPr/>
          <p:nvPr/>
        </p:nvGrpSpPr>
        <p:grpSpPr>
          <a:xfrm>
            <a:off x="685800" y="6094413"/>
            <a:ext cx="1143000" cy="611187"/>
            <a:chOff x="685800" y="6094413"/>
            <a:chExt cx="1143000" cy="611187"/>
          </a:xfrm>
        </p:grpSpPr>
        <p:pic>
          <p:nvPicPr>
            <p:cNvPr id="9"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0"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2"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92177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p:txBody>
          <a:bodyPr/>
          <a:lstStyle/>
          <a:p>
            <a:r>
              <a:rPr lang="en-US" smtClean="0"/>
              <a:t>Sexual Health History</a:t>
            </a:r>
            <a:endParaRPr lang="en-US" dirty="0"/>
          </a:p>
        </p:txBody>
      </p:sp>
      <p:sp>
        <p:nvSpPr>
          <p:cNvPr id="482307" name="Rectangle 3"/>
          <p:cNvSpPr>
            <a:spLocks noGrp="1" noChangeArrowheads="1"/>
          </p:cNvSpPr>
          <p:nvPr>
            <p:ph sz="half" idx="1"/>
          </p:nvPr>
        </p:nvSpPr>
        <p:spPr/>
        <p:txBody>
          <a:bodyPr/>
          <a:lstStyle/>
          <a:p>
            <a:r>
              <a:rPr lang="en-US" altLang="en-US" dirty="0" smtClean="0"/>
              <a:t>Sexual orientation and gender identity</a:t>
            </a:r>
          </a:p>
          <a:p>
            <a:r>
              <a:rPr lang="en-US" altLang="en-US" dirty="0" smtClean="0"/>
              <a:t>History of vaginal, oral, anal sex</a:t>
            </a:r>
          </a:p>
          <a:p>
            <a:r>
              <a:rPr lang="en-US" altLang="en-US" dirty="0" smtClean="0"/>
              <a:t>Age at </a:t>
            </a:r>
            <a:r>
              <a:rPr lang="en-US" altLang="en-US" dirty="0" err="1" smtClean="0"/>
              <a:t>coitarche</a:t>
            </a:r>
            <a:endParaRPr lang="en-US" altLang="en-US" dirty="0" smtClean="0"/>
          </a:p>
          <a:p>
            <a:r>
              <a:rPr lang="en-US" altLang="en-US" dirty="0" smtClean="0"/>
              <a:t>Number and genders of partners</a:t>
            </a:r>
          </a:p>
        </p:txBody>
      </p:sp>
      <p:sp>
        <p:nvSpPr>
          <p:cNvPr id="482308" name="Rectangle 4"/>
          <p:cNvSpPr>
            <a:spLocks noGrp="1" noChangeArrowheads="1"/>
          </p:cNvSpPr>
          <p:nvPr>
            <p:ph sz="half" idx="2"/>
          </p:nvPr>
        </p:nvSpPr>
        <p:spPr/>
        <p:txBody>
          <a:bodyPr/>
          <a:lstStyle/>
          <a:p>
            <a:r>
              <a:rPr lang="en-US" altLang="en-US" dirty="0" smtClean="0"/>
              <a:t>Condom and contraception use</a:t>
            </a:r>
          </a:p>
          <a:p>
            <a:r>
              <a:rPr lang="en-US" altLang="en-US" dirty="0" smtClean="0"/>
              <a:t>Pregnancy history </a:t>
            </a:r>
          </a:p>
          <a:p>
            <a:r>
              <a:rPr lang="en-US" altLang="en-US" dirty="0" smtClean="0"/>
              <a:t>History of STIs</a:t>
            </a:r>
          </a:p>
          <a:p>
            <a:r>
              <a:rPr lang="en-US" altLang="en-US" dirty="0" smtClean="0"/>
              <a:t>Sexual satisfaction</a:t>
            </a:r>
          </a:p>
          <a:p>
            <a:r>
              <a:rPr lang="en-US" altLang="en-US" dirty="0" smtClean="0"/>
              <a:t>History of survival, unwanted or coerced sex</a:t>
            </a:r>
          </a:p>
          <a:p>
            <a:r>
              <a:rPr lang="en-US" altLang="en-US" b="1" u="sng" dirty="0"/>
              <a:t>Childbearing plans</a:t>
            </a:r>
          </a:p>
          <a:p>
            <a:endParaRPr lang="en-US" altLang="en-US" dirty="0" smtClean="0"/>
          </a:p>
          <a:p>
            <a:endParaRPr lang="en-US" altLang="en-US" dirty="0" smtClean="0"/>
          </a:p>
        </p:txBody>
      </p:sp>
    </p:spTree>
    <p:extLst>
      <p:ext uri="{BB962C8B-B14F-4D97-AF65-F5344CB8AC3E}">
        <p14:creationId xmlns:p14="http://schemas.microsoft.com/office/powerpoint/2010/main" val="41474217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Case: Angela </a:t>
            </a:r>
            <a:endParaRPr lang="en-US" dirty="0"/>
          </a:p>
        </p:txBody>
      </p:sp>
      <p:sp>
        <p:nvSpPr>
          <p:cNvPr id="3" name="Content Placeholder 2"/>
          <p:cNvSpPr>
            <a:spLocks noGrp="1"/>
          </p:cNvSpPr>
          <p:nvPr>
            <p:ph sz="half" idx="1"/>
          </p:nvPr>
        </p:nvSpPr>
        <p:spPr/>
        <p:txBody>
          <a:bodyPr/>
          <a:lstStyle/>
          <a:p>
            <a:r>
              <a:rPr lang="en-US" altLang="en-US" dirty="0" smtClean="0"/>
              <a:t>Angela has had sex 3 times with her current boyfriend and used condoms during 2 of those three encounters.</a:t>
            </a:r>
          </a:p>
          <a:p>
            <a:endParaRPr lang="en-US" altLang="en-US" dirty="0"/>
          </a:p>
          <a:p>
            <a:r>
              <a:rPr lang="en-US" altLang="en-US" dirty="0" smtClean="0"/>
              <a:t>What did she do well? </a:t>
            </a:r>
          </a:p>
          <a:p>
            <a:endParaRPr lang="en-US" altLang="en-US" dirty="0" smtClean="0"/>
          </a:p>
        </p:txBody>
      </p:sp>
      <p:pic>
        <p:nvPicPr>
          <p:cNvPr id="26628" name="Content Placeholder 5" descr="Latina Female in Purple 3.jpg"/>
          <p:cNvPicPr>
            <a:picLocks noGrp="1" noChangeAspect="1"/>
          </p:cNvPicPr>
          <p:nvPr>
            <p:ph sz="half" idx="2"/>
          </p:nvPr>
        </p:nvPicPr>
        <p:blipFill>
          <a:blip r:embed="rId3" cstate="print"/>
          <a:stretch>
            <a:fillRect/>
          </a:stretch>
        </p:blipFill>
        <p:spPr>
          <a:xfrm>
            <a:off x="5410199" y="1600201"/>
            <a:ext cx="3034663" cy="3429000"/>
          </a:xfrm>
          <a:prstGeom prst="rect">
            <a:avLst/>
          </a:prstGeom>
          <a:effectLst>
            <a:softEdge rad="112500"/>
          </a:effectLst>
        </p:spPr>
      </p:pic>
      <p:grpSp>
        <p:nvGrpSpPr>
          <p:cNvPr id="8" name="Group 9"/>
          <p:cNvGrpSpPr/>
          <p:nvPr/>
        </p:nvGrpSpPr>
        <p:grpSpPr>
          <a:xfrm>
            <a:off x="685800" y="6094413"/>
            <a:ext cx="1143000" cy="611187"/>
            <a:chOff x="685800" y="6094413"/>
            <a:chExt cx="1143000" cy="611187"/>
          </a:xfrm>
        </p:grpSpPr>
        <p:pic>
          <p:nvPicPr>
            <p:cNvPr id="9"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0"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2"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1535576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t>Affirmation And Education</a:t>
            </a:r>
          </a:p>
        </p:txBody>
      </p:sp>
      <p:sp>
        <p:nvSpPr>
          <p:cNvPr id="204803" name="Rectangle 3"/>
          <p:cNvSpPr>
            <a:spLocks noGrp="1" noChangeArrowheads="1"/>
          </p:cNvSpPr>
          <p:nvPr>
            <p:ph sz="quarter" idx="10"/>
          </p:nvPr>
        </p:nvSpPr>
        <p:spPr/>
        <p:txBody>
          <a:bodyPr/>
          <a:lstStyle/>
          <a:p>
            <a:endParaRPr lang="en-US" altLang="en-US" dirty="0" smtClean="0"/>
          </a:p>
          <a:p>
            <a:r>
              <a:rPr lang="en-US" altLang="en-US" dirty="0" smtClean="0"/>
              <a:t>Used condoms at least 2 of 3 times!</a:t>
            </a:r>
          </a:p>
          <a:p>
            <a:r>
              <a:rPr lang="en-US" altLang="en-US" dirty="0" smtClean="0"/>
              <a:t>Came in to discuss birth control methods</a:t>
            </a:r>
          </a:p>
          <a:p>
            <a:r>
              <a:rPr lang="en-US" altLang="en-US" dirty="0" smtClean="0"/>
              <a:t>Give positive reinforcement whenever possible</a:t>
            </a:r>
          </a:p>
          <a:p>
            <a:endParaRPr lang="en-US" altLang="en-US" dirty="0" smtClean="0"/>
          </a:p>
          <a:p>
            <a:r>
              <a:rPr lang="en-US" altLang="en-US" dirty="0" smtClean="0"/>
              <a:t>IDEAL = DUAL USE </a:t>
            </a:r>
          </a:p>
        </p:txBody>
      </p:sp>
      <p:pic>
        <p:nvPicPr>
          <p:cNvPr id="2" name="Picture 1"/>
          <p:cNvPicPr>
            <a:picLocks noChangeAspect="1"/>
          </p:cNvPicPr>
          <p:nvPr/>
        </p:nvPicPr>
        <p:blipFill>
          <a:blip r:embed="rId3"/>
          <a:stretch>
            <a:fillRect/>
          </a:stretch>
        </p:blipFill>
        <p:spPr>
          <a:xfrm>
            <a:off x="5181600" y="3124200"/>
            <a:ext cx="3733800" cy="3733800"/>
          </a:xfrm>
          <a:prstGeom prst="rect">
            <a:avLst/>
          </a:prstGeom>
        </p:spPr>
      </p:pic>
    </p:spTree>
    <p:extLst>
      <p:ext uri="{BB962C8B-B14F-4D97-AF65-F5344CB8AC3E}">
        <p14:creationId xmlns:p14="http://schemas.microsoft.com/office/powerpoint/2010/main" val="4210072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152400"/>
            <a:ext cx="8229600" cy="892552"/>
          </a:xfrm>
          <a:prstGeom prst="rect">
            <a:avLst/>
          </a:prstGeom>
          <a:noFill/>
        </p:spPr>
        <p:txBody>
          <a:bodyPr wrap="square" rtlCol="0">
            <a:spAutoFit/>
          </a:bodyPr>
          <a:lstStyle/>
          <a:p>
            <a:pPr algn="ctr"/>
            <a:r>
              <a:rPr lang="en-US" sz="2800" dirty="0" smtClean="0">
                <a:solidFill>
                  <a:schemeClr val="bg1"/>
                </a:solidFill>
                <a:latin typeface="+mn-lt"/>
              </a:rPr>
              <a:t>Dual Use:  </a:t>
            </a:r>
          </a:p>
          <a:p>
            <a:pPr algn="ctr"/>
            <a:r>
              <a:rPr lang="en-US" sz="2400" dirty="0" smtClean="0">
                <a:solidFill>
                  <a:schemeClr val="bg1"/>
                </a:solidFill>
                <a:latin typeface="+mn-lt"/>
              </a:rPr>
              <a:t>Condom + LARC/Pill/Injectable/Patch/Ring </a:t>
            </a:r>
            <a:r>
              <a:rPr lang="en-US" sz="2400" dirty="0">
                <a:solidFill>
                  <a:schemeClr val="bg1"/>
                </a:solidFill>
                <a:latin typeface="+mn-lt"/>
              </a:rPr>
              <a:t>Before Last </a:t>
            </a:r>
            <a:r>
              <a:rPr lang="en-US" sz="2400" dirty="0" smtClean="0">
                <a:solidFill>
                  <a:schemeClr val="bg1"/>
                </a:solidFill>
                <a:latin typeface="+mn-lt"/>
              </a:rPr>
              <a:t>Sex</a:t>
            </a:r>
            <a:endParaRPr lang="en-US" sz="2400" dirty="0">
              <a:solidFill>
                <a:schemeClr val="bg1"/>
              </a:solidFill>
              <a:latin typeface="+mn-lt"/>
            </a:endParaRPr>
          </a:p>
        </p:txBody>
      </p:sp>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graphicFrame>
        <p:nvGraphicFramePr>
          <p:cNvPr id="9" name="Chart Placeholder 8"/>
          <p:cNvGraphicFramePr>
            <a:graphicFrameLocks noGrp="1"/>
          </p:cNvGraphicFramePr>
          <p:nvPr>
            <p:ph type="chart" idx="1"/>
            <p:extLst/>
          </p:nvPr>
        </p:nvGraphicFramePr>
        <p:xfrm>
          <a:off x="228600" y="1541007"/>
          <a:ext cx="8686800" cy="4626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86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r>
              <a:rPr lang="en-US" smtClean="0"/>
              <a:t>Unprotected Sex in the Past Five Days? </a:t>
            </a:r>
            <a:endParaRPr lang="en-US" dirty="0"/>
          </a:p>
        </p:txBody>
      </p:sp>
      <p:pic>
        <p:nvPicPr>
          <p:cNvPr id="2" name="Content Placeholder 1"/>
          <p:cNvPicPr>
            <a:picLocks noGrp="1" noChangeAspect="1"/>
          </p:cNvPicPr>
          <p:nvPr>
            <p:ph sz="quarter" idx="10"/>
          </p:nvPr>
        </p:nvPicPr>
        <p:blipFill>
          <a:blip r:embed="rId3"/>
          <a:stretch>
            <a:fillRect/>
          </a:stretch>
        </p:blipFill>
        <p:spPr>
          <a:xfrm>
            <a:off x="5761037" y="3454401"/>
            <a:ext cx="2743200" cy="2260600"/>
          </a:xfrm>
        </p:spPr>
      </p:pic>
      <p:sp>
        <p:nvSpPr>
          <p:cNvPr id="13" name="Content Placeholder 2"/>
          <p:cNvSpPr>
            <a:spLocks noGrp="1"/>
          </p:cNvSpPr>
          <p:nvPr>
            <p:ph sz="half" idx="4294967295"/>
          </p:nvPr>
        </p:nvSpPr>
        <p:spPr bwMode="auto">
          <a:xfrm>
            <a:off x="800100" y="3469142"/>
            <a:ext cx="3352800" cy="1905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buFont typeface="Wingdings" panose="05000000000000000000" pitchFamily="2" charset="2"/>
              <a:buNone/>
            </a:pPr>
            <a:r>
              <a:rPr lang="en-US" altLang="en-US" sz="2400" dirty="0" smtClean="0">
                <a:latin typeface="+mn-lt"/>
              </a:rPr>
              <a:t>U</a:t>
            </a:r>
            <a:r>
              <a:rPr altLang="en-US" sz="2400" dirty="0" smtClean="0">
                <a:latin typeface="+mn-lt"/>
              </a:rPr>
              <a:t>rine </a:t>
            </a:r>
            <a:r>
              <a:rPr altLang="en-US" sz="2400" dirty="0">
                <a:latin typeface="+mn-lt"/>
              </a:rPr>
              <a:t>pregnancy test if unprotected sex occurred more than </a:t>
            </a:r>
            <a:r>
              <a:rPr lang="en-US" altLang="en-US" sz="2400" dirty="0" smtClean="0">
                <a:latin typeface="+mn-lt"/>
              </a:rPr>
              <a:t/>
            </a:r>
            <a:br>
              <a:rPr lang="en-US" altLang="en-US" sz="2400" dirty="0" smtClean="0">
                <a:latin typeface="+mn-lt"/>
              </a:rPr>
            </a:br>
            <a:r>
              <a:rPr altLang="en-US" sz="2400" dirty="0" smtClean="0">
                <a:latin typeface="+mn-lt"/>
              </a:rPr>
              <a:t>14 </a:t>
            </a:r>
            <a:r>
              <a:rPr altLang="en-US" sz="2400" dirty="0">
                <a:latin typeface="+mn-lt"/>
              </a:rPr>
              <a:t>days prior</a:t>
            </a:r>
          </a:p>
        </p:txBody>
      </p:sp>
      <p:sp>
        <p:nvSpPr>
          <p:cNvPr id="7" name="TextBox 6"/>
          <p:cNvSpPr txBox="1"/>
          <p:nvPr/>
        </p:nvSpPr>
        <p:spPr>
          <a:xfrm>
            <a:off x="1524000" y="381000"/>
            <a:ext cx="7620000" cy="646331"/>
          </a:xfrm>
          <a:prstGeom prst="rect">
            <a:avLst/>
          </a:prstGeom>
          <a:noFill/>
        </p:spPr>
        <p:txBody>
          <a:bodyPr>
            <a:spAutoFit/>
          </a:bodyPr>
          <a:lstStyle/>
          <a:p>
            <a:pPr algn="r">
              <a:defRPr/>
            </a:pPr>
            <a:r>
              <a:rPr lang="en-US" sz="3600" b="1" dirty="0">
                <a:ln w="1905">
                  <a:solidFill>
                    <a:srgbClr val="000000"/>
                  </a:solidFill>
                </a:ln>
                <a:solidFill>
                  <a:srgbClr val="F8F8F8"/>
                </a:solidFill>
                <a:latin typeface="Arial Black" pitchFamily="34" charset="0"/>
                <a:cs typeface="Arial" charset="0"/>
              </a:rPr>
              <a:t>	</a:t>
            </a:r>
            <a:endParaRPr lang="en-US" sz="3200" b="1" dirty="0">
              <a:ln w="1905">
                <a:noFill/>
              </a:ln>
              <a:solidFill>
                <a:srgbClr val="F8F8F8"/>
              </a:solidFill>
              <a:latin typeface="Arial Black" pitchFamily="34" charset="0"/>
              <a:cs typeface="Arial" charset="0"/>
            </a:endParaRPr>
          </a:p>
        </p:txBody>
      </p:sp>
      <p:cxnSp>
        <p:nvCxnSpPr>
          <p:cNvPr id="9" name="Straight Arrow Connector 8"/>
          <p:cNvCxnSpPr>
            <a:cxnSpLocks noChangeShapeType="1"/>
          </p:cNvCxnSpPr>
          <p:nvPr/>
        </p:nvCxnSpPr>
        <p:spPr bwMode="auto">
          <a:xfrm rot="5400000">
            <a:off x="6592094" y="2932906"/>
            <a:ext cx="9906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0" name="TextBox 9"/>
          <p:cNvSpPr txBox="1">
            <a:spLocks noChangeArrowheads="1"/>
          </p:cNvSpPr>
          <p:nvPr/>
        </p:nvSpPr>
        <p:spPr bwMode="auto">
          <a:xfrm>
            <a:off x="6705600" y="1828800"/>
            <a:ext cx="854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chemeClr val="accent2"/>
                </a:solidFill>
                <a:latin typeface="Humanst521 BT"/>
              </a:rPr>
              <a:t>Yes</a:t>
            </a:r>
          </a:p>
        </p:txBody>
      </p:sp>
      <p:cxnSp>
        <p:nvCxnSpPr>
          <p:cNvPr id="11" name="Straight Arrow Connector 10"/>
          <p:cNvCxnSpPr>
            <a:cxnSpLocks noChangeShapeType="1"/>
          </p:cNvCxnSpPr>
          <p:nvPr/>
        </p:nvCxnSpPr>
        <p:spPr bwMode="auto">
          <a:xfrm rot="5400000">
            <a:off x="2361407" y="2932906"/>
            <a:ext cx="838200"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2" name="TextBox 11"/>
          <p:cNvSpPr txBox="1">
            <a:spLocks noChangeArrowheads="1"/>
          </p:cNvSpPr>
          <p:nvPr/>
        </p:nvSpPr>
        <p:spPr bwMode="auto">
          <a:xfrm>
            <a:off x="2476500" y="1827213"/>
            <a:ext cx="8842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dirty="0">
                <a:solidFill>
                  <a:schemeClr val="accent2"/>
                </a:solidFill>
                <a:latin typeface="Humanst521 BT"/>
              </a:rPr>
              <a:t>No</a:t>
            </a:r>
          </a:p>
        </p:txBody>
      </p:sp>
    </p:spTree>
    <p:extLst>
      <p:ext uri="{BB962C8B-B14F-4D97-AF65-F5344CB8AC3E}">
        <p14:creationId xmlns:p14="http://schemas.microsoft.com/office/powerpoint/2010/main" val="2795435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25400"/>
            <a:ext cx="9144000" cy="6796350"/>
          </a:xfrm>
          <a:prstGeom prst="rect">
            <a:avLst/>
          </a:prstGeom>
        </p:spPr>
      </p:pic>
    </p:spTree>
    <p:extLst>
      <p:ext uri="{BB962C8B-B14F-4D97-AF65-F5344CB8AC3E}">
        <p14:creationId xmlns:p14="http://schemas.microsoft.com/office/powerpoint/2010/main" val="754320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r>
              <a:rPr lang="en-US" smtClean="0"/>
              <a:t>Branded EC products in the U.S. </a:t>
            </a:r>
            <a:endParaRPr lang="en-US" dirty="0" smtClean="0"/>
          </a:p>
        </p:txBody>
      </p:sp>
      <p:graphicFrame>
        <p:nvGraphicFramePr>
          <p:cNvPr id="7" name="Content Placeholder 6"/>
          <p:cNvGraphicFramePr>
            <a:graphicFrameLocks noGrp="1"/>
          </p:cNvGraphicFramePr>
          <p:nvPr>
            <p:ph sz="quarter" idx="10"/>
            <p:extLst/>
          </p:nvPr>
        </p:nvGraphicFramePr>
        <p:xfrm>
          <a:off x="685800" y="1295400"/>
          <a:ext cx="7772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550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smtClean="0"/>
              <a:t>Starting Contraception After LNG EC</a:t>
            </a:r>
            <a:endParaRPr lang="en-US" dirty="0" smtClean="0"/>
          </a:p>
        </p:txBody>
      </p:sp>
      <p:sp>
        <p:nvSpPr>
          <p:cNvPr id="5" name="TextBox 4"/>
          <p:cNvSpPr txBox="1">
            <a:spLocks noChangeArrowheads="1"/>
          </p:cNvSpPr>
          <p:nvPr/>
        </p:nvSpPr>
        <p:spPr bwMode="auto">
          <a:xfrm>
            <a:off x="381000" y="1905000"/>
            <a:ext cx="2895600" cy="830997"/>
          </a:xfrm>
          <a:prstGeom prst="rect">
            <a:avLst/>
          </a:prstGeom>
          <a:gradFill rotWithShape="1">
            <a:gsLst>
              <a:gs pos="0">
                <a:srgbClr val="000099"/>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smtClean="0">
                <a:solidFill>
                  <a:srgbClr val="FFFFFF"/>
                </a:solidFill>
                <a:latin typeface="+mn-lt"/>
                <a:cs typeface="+mn-cs"/>
              </a:rPr>
              <a:t>COCs/Progestin-only Pills</a:t>
            </a:r>
            <a:endParaRPr lang="en-US" sz="2400" dirty="0">
              <a:solidFill>
                <a:srgbClr val="FFFFFF"/>
              </a:solidFill>
              <a:latin typeface="+mn-lt"/>
              <a:cs typeface="+mn-cs"/>
            </a:endParaRPr>
          </a:p>
        </p:txBody>
      </p:sp>
      <p:sp>
        <p:nvSpPr>
          <p:cNvPr id="6" name="TextBox 5"/>
          <p:cNvSpPr txBox="1">
            <a:spLocks noChangeArrowheads="1"/>
          </p:cNvSpPr>
          <p:nvPr/>
        </p:nvSpPr>
        <p:spPr bwMode="auto">
          <a:xfrm>
            <a:off x="4267200" y="2057400"/>
            <a:ext cx="4648200" cy="461665"/>
          </a:xfrm>
          <a:prstGeom prst="rect">
            <a:avLst/>
          </a:prstGeom>
          <a:solidFill>
            <a:srgbClr val="0070C0"/>
          </a:solidFill>
          <a:ln w="9525">
            <a:noFill/>
            <a:miter lim="800000"/>
            <a:headEnd/>
            <a:tailEnd/>
          </a:ln>
        </p:spPr>
        <p:txBody>
          <a:bodyPr wrap="square">
            <a:spAutoFit/>
          </a:bodyPr>
          <a:lstStyle/>
          <a:p>
            <a:r>
              <a:rPr lang="en-US" sz="2400" dirty="0" smtClean="0">
                <a:solidFill>
                  <a:srgbClr val="F8F8F8"/>
                </a:solidFill>
                <a:latin typeface="Adobe Garamond Pro"/>
              </a:rPr>
              <a:t>Start </a:t>
            </a:r>
            <a:r>
              <a:rPr lang="en-US" sz="2400" i="1" dirty="0" smtClean="0">
                <a:solidFill>
                  <a:srgbClr val="F8F8F8"/>
                </a:solidFill>
                <a:latin typeface="Adobe Garamond Pro"/>
              </a:rPr>
              <a:t>immediately </a:t>
            </a:r>
            <a:r>
              <a:rPr lang="en-US" sz="2400" dirty="0" smtClean="0">
                <a:solidFill>
                  <a:srgbClr val="F8F8F8"/>
                </a:solidFill>
                <a:latin typeface="Adobe Garamond Pro"/>
              </a:rPr>
              <a:t>after LNG EC</a:t>
            </a:r>
            <a:endParaRPr lang="en-US" sz="2400" dirty="0">
              <a:solidFill>
                <a:srgbClr val="F8F8F8"/>
              </a:solidFill>
              <a:latin typeface="Adobe Garamond Pro"/>
            </a:endParaRPr>
          </a:p>
        </p:txBody>
      </p:sp>
      <p:sp>
        <p:nvSpPr>
          <p:cNvPr id="8" name="TextBox 7"/>
          <p:cNvSpPr txBox="1">
            <a:spLocks noChangeArrowheads="1"/>
          </p:cNvSpPr>
          <p:nvPr/>
        </p:nvSpPr>
        <p:spPr bwMode="auto">
          <a:xfrm>
            <a:off x="4267200" y="4419600"/>
            <a:ext cx="4724400" cy="461665"/>
          </a:xfrm>
          <a:prstGeom prst="rect">
            <a:avLst/>
          </a:prstGeom>
          <a:solidFill>
            <a:srgbClr val="0070C0"/>
          </a:solidFill>
          <a:ln w="9525">
            <a:noFill/>
            <a:miter lim="800000"/>
            <a:headEnd/>
            <a:tailEnd/>
          </a:ln>
        </p:spPr>
        <p:txBody>
          <a:bodyPr wrap="square">
            <a:spAutoFit/>
          </a:bodyPr>
          <a:lstStyle/>
          <a:p>
            <a:r>
              <a:rPr lang="en-US" sz="2400" dirty="0" smtClean="0">
                <a:solidFill>
                  <a:srgbClr val="F8F8F8"/>
                </a:solidFill>
                <a:latin typeface="Adobe Garamond Pro"/>
              </a:rPr>
              <a:t>Start </a:t>
            </a:r>
            <a:r>
              <a:rPr lang="en-US" sz="2400" i="1" dirty="0" smtClean="0">
                <a:solidFill>
                  <a:srgbClr val="F8F8F8"/>
                </a:solidFill>
                <a:latin typeface="Adobe Garamond Pro"/>
              </a:rPr>
              <a:t>immediately </a:t>
            </a:r>
            <a:r>
              <a:rPr lang="en-US" sz="2400" dirty="0" smtClean="0">
                <a:solidFill>
                  <a:srgbClr val="F8F8F8"/>
                </a:solidFill>
                <a:latin typeface="Adobe Garamond Pro"/>
              </a:rPr>
              <a:t>after LNG EC</a:t>
            </a:r>
            <a:endParaRPr lang="en-US" sz="2400" dirty="0">
              <a:solidFill>
                <a:srgbClr val="F8F8F8"/>
              </a:solidFill>
              <a:latin typeface="Adobe Garamond Pro"/>
            </a:endParaRPr>
          </a:p>
        </p:txBody>
      </p:sp>
      <p:sp>
        <p:nvSpPr>
          <p:cNvPr id="11" name="TextBox 10"/>
          <p:cNvSpPr txBox="1">
            <a:spLocks noChangeArrowheads="1"/>
          </p:cNvSpPr>
          <p:nvPr/>
        </p:nvSpPr>
        <p:spPr bwMode="auto">
          <a:xfrm>
            <a:off x="457200" y="4267200"/>
            <a:ext cx="2895600" cy="830997"/>
          </a:xfrm>
          <a:prstGeom prst="rect">
            <a:avLst/>
          </a:prstGeom>
          <a:solidFill>
            <a:srgbClr val="000099"/>
          </a:solidFill>
          <a:ln w="9525">
            <a:solidFill>
              <a:srgbClr val="292989"/>
            </a:solidFill>
            <a:miter lim="800000"/>
            <a:headEnd/>
            <a:tailEnd/>
          </a:ln>
          <a:effectLst>
            <a:outerShdw blurRad="63500" dist="23000" dir="5400000" rotWithShape="0">
              <a:srgbClr val="000000">
                <a:alpha val="34999"/>
              </a:srgbClr>
            </a:outerShdw>
          </a:effectLst>
        </p:spPr>
        <p:txBody>
          <a:bodyPr wrap="square">
            <a:spAutoFit/>
          </a:bodyPr>
          <a:lstStyle/>
          <a:p>
            <a:pPr algn="ctr">
              <a:defRPr/>
            </a:pPr>
            <a:r>
              <a:rPr lang="en-US" sz="2400" dirty="0" smtClean="0">
                <a:solidFill>
                  <a:srgbClr val="FFFFFF"/>
                </a:solidFill>
                <a:latin typeface="+mn-lt"/>
                <a:cs typeface="+mn-cs"/>
              </a:rPr>
              <a:t>DMPA/Implants/</a:t>
            </a:r>
          </a:p>
          <a:p>
            <a:pPr algn="ctr">
              <a:defRPr/>
            </a:pPr>
            <a:r>
              <a:rPr lang="en-US" sz="2400" dirty="0" smtClean="0">
                <a:solidFill>
                  <a:srgbClr val="FFFFFF"/>
                </a:solidFill>
                <a:latin typeface="+mn-lt"/>
                <a:cs typeface="+mn-cs"/>
              </a:rPr>
              <a:t>IUCs</a:t>
            </a:r>
            <a:endParaRPr lang="en-US" sz="2400" dirty="0">
              <a:solidFill>
                <a:srgbClr val="FFFFFF"/>
              </a:solidFill>
              <a:latin typeface="+mn-lt"/>
              <a:cs typeface="+mn-cs"/>
            </a:endParaRPr>
          </a:p>
        </p:txBody>
      </p:sp>
      <p:sp>
        <p:nvSpPr>
          <p:cNvPr id="12" name="TextBox 11"/>
          <p:cNvSpPr txBox="1">
            <a:spLocks noChangeArrowheads="1"/>
          </p:cNvSpPr>
          <p:nvPr/>
        </p:nvSpPr>
        <p:spPr bwMode="auto">
          <a:xfrm>
            <a:off x="4191000" y="3276600"/>
            <a:ext cx="4724400" cy="461665"/>
          </a:xfrm>
          <a:prstGeom prst="rect">
            <a:avLst/>
          </a:prstGeom>
          <a:solidFill>
            <a:srgbClr val="0070C0"/>
          </a:solidFill>
          <a:ln w="9525">
            <a:noFill/>
            <a:miter lim="800000"/>
            <a:headEnd/>
            <a:tailEnd/>
          </a:ln>
        </p:spPr>
        <p:txBody>
          <a:bodyPr wrap="square">
            <a:spAutoFit/>
          </a:bodyPr>
          <a:lstStyle/>
          <a:p>
            <a:r>
              <a:rPr lang="en-US" sz="2400" dirty="0" smtClean="0">
                <a:solidFill>
                  <a:srgbClr val="F8F8F8"/>
                </a:solidFill>
                <a:latin typeface="Adobe Garamond Pro"/>
              </a:rPr>
              <a:t>Start </a:t>
            </a:r>
            <a:r>
              <a:rPr lang="en-US" sz="2400" i="1" dirty="0" smtClean="0">
                <a:solidFill>
                  <a:srgbClr val="F8F8F8"/>
                </a:solidFill>
                <a:latin typeface="Adobe Garamond Pro"/>
              </a:rPr>
              <a:t>immediately </a:t>
            </a:r>
            <a:r>
              <a:rPr lang="en-US" sz="2400" dirty="0" smtClean="0">
                <a:solidFill>
                  <a:srgbClr val="F8F8F8"/>
                </a:solidFill>
                <a:latin typeface="Adobe Garamond Pro"/>
              </a:rPr>
              <a:t>after LNG EC</a:t>
            </a:r>
            <a:endParaRPr lang="en-US" sz="2400" dirty="0">
              <a:solidFill>
                <a:srgbClr val="F8F8F8"/>
              </a:solidFill>
              <a:latin typeface="Adobe Garamond Pro"/>
            </a:endParaRPr>
          </a:p>
        </p:txBody>
      </p:sp>
      <p:cxnSp>
        <p:nvCxnSpPr>
          <p:cNvPr id="16" name="Straight Arrow Connector 15"/>
          <p:cNvCxnSpPr/>
          <p:nvPr/>
        </p:nvCxnSpPr>
        <p:spPr>
          <a:xfrm>
            <a:off x="3429000" y="2286000"/>
            <a:ext cx="7620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505200" y="4648200"/>
            <a:ext cx="6096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457200" y="3276600"/>
            <a:ext cx="2895600" cy="461665"/>
          </a:xfrm>
          <a:prstGeom prst="rect">
            <a:avLst/>
          </a:prstGeom>
          <a:gradFill rotWithShape="1">
            <a:gsLst>
              <a:gs pos="0">
                <a:srgbClr val="000099"/>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smtClean="0">
                <a:solidFill>
                  <a:srgbClr val="FFFFFF"/>
                </a:solidFill>
                <a:latin typeface="+mn-lt"/>
                <a:cs typeface="+mn-cs"/>
              </a:rPr>
              <a:t>Vaginal Ring/Patch</a:t>
            </a:r>
            <a:endParaRPr lang="en-US" sz="2400" dirty="0">
              <a:solidFill>
                <a:srgbClr val="FFFFFF"/>
              </a:solidFill>
              <a:latin typeface="+mn-lt"/>
              <a:cs typeface="+mn-cs"/>
            </a:endParaRPr>
          </a:p>
        </p:txBody>
      </p:sp>
      <p:cxnSp>
        <p:nvCxnSpPr>
          <p:cNvPr id="15" name="Straight Arrow Connector 14"/>
          <p:cNvCxnSpPr/>
          <p:nvPr/>
        </p:nvCxnSpPr>
        <p:spPr>
          <a:xfrm>
            <a:off x="3505200" y="3505200"/>
            <a:ext cx="6096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43000" y="5410200"/>
            <a:ext cx="8001000" cy="369332"/>
          </a:xfrm>
          <a:prstGeom prst="rect">
            <a:avLst/>
          </a:prstGeom>
          <a:noFill/>
        </p:spPr>
        <p:txBody>
          <a:bodyPr wrap="square" rtlCol="0">
            <a:spAutoFit/>
          </a:bodyPr>
          <a:lstStyle/>
          <a:p>
            <a:r>
              <a:rPr lang="en-US" b="1" dirty="0" smtClean="0">
                <a:latin typeface="Adobe Garamond Pro"/>
              </a:rPr>
              <a:t>*With ALL methods: abstain/use back-up protection for first </a:t>
            </a:r>
            <a:r>
              <a:rPr lang="en-US" b="1" u="sng" dirty="0" smtClean="0">
                <a:latin typeface="Adobe Garamond Pro"/>
              </a:rPr>
              <a:t>7 days </a:t>
            </a:r>
            <a:endParaRPr lang="en-US" b="1" u="sng" dirty="0">
              <a:latin typeface="Adobe Garamond Pro"/>
            </a:endParaRPr>
          </a:p>
        </p:txBody>
      </p:sp>
    </p:spTree>
    <p:extLst>
      <p:ext uri="{BB962C8B-B14F-4D97-AF65-F5344CB8AC3E}">
        <p14:creationId xmlns:p14="http://schemas.microsoft.com/office/powerpoint/2010/main" val="251159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Autofit/>
          </a:bodyPr>
          <a:lstStyle/>
          <a:p>
            <a:r>
              <a:rPr lang="en-US" sz="2400" dirty="0" smtClean="0"/>
              <a:t>Starting Contraception After UPA EC –  </a:t>
            </a:r>
            <a:r>
              <a:rPr lang="en-US" sz="2400" dirty="0"/>
              <a:t>U.S. Selected Practice Recommendations for Contraceptive Use, </a:t>
            </a:r>
            <a:r>
              <a:rPr lang="en-US" sz="2400" dirty="0" smtClean="0"/>
              <a:t>2016</a:t>
            </a:r>
          </a:p>
        </p:txBody>
      </p:sp>
      <p:sp>
        <p:nvSpPr>
          <p:cNvPr id="2" name="Content Placeholder 1"/>
          <p:cNvSpPr>
            <a:spLocks noGrp="1"/>
          </p:cNvSpPr>
          <p:nvPr>
            <p:ph sz="quarter" idx="10"/>
          </p:nvPr>
        </p:nvSpPr>
        <p:spPr/>
        <p:txBody>
          <a:bodyPr/>
          <a:lstStyle/>
          <a:p>
            <a:pPr lvl="0"/>
            <a:r>
              <a:rPr lang="en-US" sz="2000" dirty="0" smtClean="0"/>
              <a:t>Start </a:t>
            </a:r>
            <a:r>
              <a:rPr lang="en-US" sz="2000" dirty="0"/>
              <a:t>or resume hormonal contraception </a:t>
            </a:r>
            <a:r>
              <a:rPr lang="en-US" sz="2000" dirty="0" smtClean="0"/>
              <a:t>NO SOONER than </a:t>
            </a:r>
            <a:r>
              <a:rPr lang="en-US" sz="2000" dirty="0"/>
              <a:t>5 days after use of </a:t>
            </a:r>
            <a:r>
              <a:rPr lang="en-US" sz="2000" dirty="0" smtClean="0"/>
              <a:t>UPA</a:t>
            </a:r>
          </a:p>
          <a:p>
            <a:r>
              <a:rPr lang="en-US" sz="2000" dirty="0"/>
              <a:t>Any </a:t>
            </a:r>
            <a:r>
              <a:rPr lang="en-US" sz="2000" dirty="0" err="1"/>
              <a:t>nonhormonal</a:t>
            </a:r>
            <a:r>
              <a:rPr lang="en-US" sz="2000" dirty="0"/>
              <a:t> contraceptive method can be started immediately after the use of UPA.</a:t>
            </a:r>
          </a:p>
          <a:p>
            <a:pPr lvl="0"/>
            <a:r>
              <a:rPr lang="en-US" sz="2000" dirty="0" smtClean="0"/>
              <a:t>For </a:t>
            </a:r>
            <a:r>
              <a:rPr lang="en-US" sz="2000" dirty="0"/>
              <a:t>methods requiring a visit to a health care provider, such as </a:t>
            </a:r>
            <a:r>
              <a:rPr lang="en-US" sz="2000" dirty="0" err="1" smtClean="0"/>
              <a:t>Depo</a:t>
            </a:r>
            <a:r>
              <a:rPr lang="en-US" sz="2000" dirty="0" smtClean="0"/>
              <a:t>, </a:t>
            </a:r>
            <a:r>
              <a:rPr lang="en-US" sz="2000" dirty="0"/>
              <a:t>implants, and IUDs, starting the method at the time of UPA use may be considered; the risk that the regular contraceptive method might decrease the effectiveness of UPA must be weighed against the risk of not starting a regular hormonal contraceptive method</a:t>
            </a:r>
            <a:r>
              <a:rPr lang="en-US" sz="2000" dirty="0" smtClean="0"/>
              <a:t>.</a:t>
            </a:r>
          </a:p>
          <a:p>
            <a:pPr lvl="0"/>
            <a:endParaRPr lang="en-US" sz="2000" dirty="0"/>
          </a:p>
          <a:p>
            <a:pPr lvl="0"/>
            <a:r>
              <a:rPr lang="en-US" sz="2000" dirty="0" smtClean="0"/>
              <a:t>Advise a </a:t>
            </a:r>
            <a:r>
              <a:rPr lang="en-US" sz="2000" dirty="0"/>
              <a:t>pregnancy test if she does not have a withdrawal bleed within 3 weeks.</a:t>
            </a:r>
          </a:p>
          <a:p>
            <a:endParaRPr lang="en-US" dirty="0"/>
          </a:p>
        </p:txBody>
      </p:sp>
      <p:sp>
        <p:nvSpPr>
          <p:cNvPr id="17" name="TextBox 16"/>
          <p:cNvSpPr txBox="1"/>
          <p:nvPr/>
        </p:nvSpPr>
        <p:spPr>
          <a:xfrm>
            <a:off x="1752600" y="6019800"/>
            <a:ext cx="7391400" cy="646331"/>
          </a:xfrm>
          <a:prstGeom prst="rect">
            <a:avLst/>
          </a:prstGeom>
          <a:noFill/>
        </p:spPr>
        <p:txBody>
          <a:bodyPr wrap="square" rtlCol="0">
            <a:spAutoFit/>
          </a:bodyPr>
          <a:lstStyle/>
          <a:p>
            <a:r>
              <a:rPr lang="en-US" b="1" dirty="0" smtClean="0">
                <a:latin typeface="Adobe Garamond Pro"/>
              </a:rPr>
              <a:t>*With hormonal methods: abstain/use back-up protection for </a:t>
            </a:r>
            <a:r>
              <a:rPr lang="en-US" b="1" u="sng" dirty="0" smtClean="0">
                <a:latin typeface="Adobe Garamond Pro"/>
              </a:rPr>
              <a:t>7 days</a:t>
            </a:r>
            <a:r>
              <a:rPr lang="en-US" b="1" dirty="0" smtClean="0">
                <a:latin typeface="Adobe Garamond Pro"/>
              </a:rPr>
              <a:t> after restarting contraception</a:t>
            </a:r>
            <a:endParaRPr lang="en-US" b="1" dirty="0">
              <a:latin typeface="Adobe Garamond Pro"/>
            </a:endParaRPr>
          </a:p>
        </p:txBody>
      </p:sp>
    </p:spTree>
    <p:extLst>
      <p:ext uri="{BB962C8B-B14F-4D97-AF65-F5344CB8AC3E}">
        <p14:creationId xmlns:p14="http://schemas.microsoft.com/office/powerpoint/2010/main" val="2964999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ltLang="en-US" dirty="0" smtClean="0"/>
              <a:t>Objectives</a:t>
            </a:r>
          </a:p>
        </p:txBody>
      </p:sp>
      <p:sp>
        <p:nvSpPr>
          <p:cNvPr id="2" name="Content Placeholder 1"/>
          <p:cNvSpPr>
            <a:spLocks noGrp="1"/>
          </p:cNvSpPr>
          <p:nvPr>
            <p:ph sz="quarter" idx="10"/>
          </p:nvPr>
        </p:nvSpPr>
        <p:spPr/>
        <p:txBody>
          <a:bodyPr/>
          <a:lstStyle/>
          <a:p>
            <a:r>
              <a:rPr lang="en-US" dirty="0" smtClean="0"/>
              <a:t>Review teen pregnancy trends, rates of sexual activity and contraceptive use</a:t>
            </a:r>
          </a:p>
          <a:p>
            <a:endParaRPr lang="en-US" dirty="0" smtClean="0"/>
          </a:p>
          <a:p>
            <a:r>
              <a:rPr lang="en-US" dirty="0" smtClean="0"/>
              <a:t>Describe a comprehensive list of contraceptive methods and advantages/disadvantages of each option</a:t>
            </a:r>
          </a:p>
          <a:p>
            <a:endParaRPr lang="en-US" dirty="0" smtClean="0"/>
          </a:p>
          <a:p>
            <a:r>
              <a:rPr lang="en-US" dirty="0" smtClean="0"/>
              <a:t>Discuss tips for initiation and use</a:t>
            </a:r>
            <a:endParaRPr lang="en-US" dirty="0"/>
          </a:p>
          <a:p>
            <a:endParaRPr lang="en-US" dirty="0" smtClean="0"/>
          </a:p>
          <a:p>
            <a:r>
              <a:rPr lang="en-US" dirty="0" smtClean="0"/>
              <a:t>Dispel common myths</a:t>
            </a:r>
          </a:p>
          <a:p>
            <a:pPr marL="0" indent="0">
              <a:buNone/>
            </a:pPr>
            <a:endParaRPr lang="en-US" dirty="0" smtClean="0"/>
          </a:p>
          <a:p>
            <a:r>
              <a:rPr lang="en-US" dirty="0" smtClean="0"/>
              <a:t>Explain safety and risk in context</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Case: Angela</a:t>
            </a:r>
            <a:endParaRPr lang="en-US" altLang="en-US" dirty="0" smtClean="0"/>
          </a:p>
        </p:txBody>
      </p:sp>
      <p:sp>
        <p:nvSpPr>
          <p:cNvPr id="3" name="Content Placeholder 2"/>
          <p:cNvSpPr>
            <a:spLocks noGrp="1"/>
          </p:cNvSpPr>
          <p:nvPr>
            <p:ph sz="quarter" idx="10"/>
          </p:nvPr>
        </p:nvSpPr>
        <p:spPr/>
        <p:txBody>
          <a:bodyPr/>
          <a:lstStyle/>
          <a:p>
            <a:r>
              <a:rPr lang="en-US" altLang="en-US" dirty="0" smtClean="0"/>
              <a:t>Angela informs you that she last had unprotected sex two weeks ago.</a:t>
            </a:r>
          </a:p>
          <a:p>
            <a:endParaRPr lang="en-US" altLang="en-US" dirty="0" smtClean="0"/>
          </a:p>
          <a:p>
            <a:r>
              <a:rPr lang="en-US" altLang="en-US" dirty="0" smtClean="0"/>
              <a:t>You do a urine pregnancy test. The result is negative.</a:t>
            </a:r>
          </a:p>
          <a:p>
            <a:endParaRPr lang="en-US" altLang="en-US" dirty="0" smtClean="0"/>
          </a:p>
          <a:p>
            <a:r>
              <a:rPr lang="en-US" altLang="en-US" dirty="0" smtClean="0"/>
              <a:t>Do you need to perform a pelvic exam?</a:t>
            </a:r>
          </a:p>
        </p:txBody>
      </p:sp>
      <p:pic>
        <p:nvPicPr>
          <p:cNvPr id="6" name="Picture 5" descr="MD001285.jpg"/>
          <p:cNvPicPr>
            <a:picLocks noChangeAspect="1"/>
          </p:cNvPicPr>
          <p:nvPr/>
        </p:nvPicPr>
        <p:blipFill>
          <a:blip r:embed="rId3" cstate="print"/>
          <a:srcRect/>
          <a:stretch>
            <a:fillRect/>
          </a:stretch>
        </p:blipFill>
        <p:spPr bwMode="auto">
          <a:xfrm>
            <a:off x="6071461" y="3886200"/>
            <a:ext cx="3048000" cy="2014538"/>
          </a:xfrm>
          <a:prstGeom prst="rect">
            <a:avLst/>
          </a:prstGeom>
          <a:ln>
            <a:noFill/>
          </a:ln>
          <a:effectLst>
            <a:softEdge rad="112500"/>
          </a:effectLst>
        </p:spPr>
      </p:pic>
    </p:spTree>
    <p:extLst>
      <p:ext uri="{BB962C8B-B14F-4D97-AF65-F5344CB8AC3E}">
        <p14:creationId xmlns:p14="http://schemas.microsoft.com/office/powerpoint/2010/main" val="844343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aginal-speculum-bivalve-ricord-ebony-101.jpg"/>
          <p:cNvPicPr>
            <a:picLocks noChangeAspect="1"/>
          </p:cNvPicPr>
          <p:nvPr/>
        </p:nvPicPr>
        <p:blipFill>
          <a:blip r:embed="rId3" cstate="print"/>
          <a:srcRect/>
          <a:stretch>
            <a:fillRect/>
          </a:stretch>
        </p:blipFill>
        <p:spPr bwMode="auto">
          <a:xfrm>
            <a:off x="990600" y="3048000"/>
            <a:ext cx="1828800" cy="1371600"/>
          </a:xfrm>
          <a:prstGeom prst="rect">
            <a:avLst/>
          </a:prstGeom>
          <a:ln>
            <a:noFill/>
          </a:ln>
          <a:effectLst>
            <a:softEdge rad="112500"/>
          </a:effectLst>
        </p:spPr>
      </p:pic>
      <p:sp>
        <p:nvSpPr>
          <p:cNvPr id="7" name="Title 1"/>
          <p:cNvSpPr>
            <a:spLocks noGrp="1"/>
          </p:cNvSpPr>
          <p:nvPr>
            <p:ph type="title"/>
          </p:nvPr>
        </p:nvSpPr>
        <p:spPr/>
        <p:txBody>
          <a:bodyPr/>
          <a:lstStyle/>
          <a:p>
            <a:r>
              <a:rPr lang="en-US" smtClean="0"/>
              <a:t>When to Begin Pelvic and Pap smears</a:t>
            </a:r>
            <a:endParaRPr lang="en-US" dirty="0" smtClean="0"/>
          </a:p>
        </p:txBody>
      </p:sp>
      <p:sp>
        <p:nvSpPr>
          <p:cNvPr id="3" name="Content Placeholder 2"/>
          <p:cNvSpPr>
            <a:spLocks noGrp="1"/>
          </p:cNvSpPr>
          <p:nvPr>
            <p:ph sz="quarter" idx="10"/>
          </p:nvPr>
        </p:nvSpPr>
        <p:spPr/>
        <p:txBody>
          <a:bodyPr/>
          <a:lstStyle/>
          <a:p>
            <a:endParaRPr lang="en-US"/>
          </a:p>
        </p:txBody>
      </p:sp>
      <p:graphicFrame>
        <p:nvGraphicFramePr>
          <p:cNvPr id="8" name="Table 7"/>
          <p:cNvGraphicFramePr>
            <a:graphicFrameLocks noGrp="1"/>
          </p:cNvGraphicFramePr>
          <p:nvPr>
            <p:extLst/>
          </p:nvPr>
        </p:nvGraphicFramePr>
        <p:xfrm>
          <a:off x="0" y="1"/>
          <a:ext cx="9144001" cy="5983842"/>
        </p:xfrm>
        <a:graphic>
          <a:graphicData uri="http://schemas.openxmlformats.org/drawingml/2006/table">
            <a:tbl>
              <a:tblPr/>
              <a:tblGrid>
                <a:gridCol w="2743200"/>
                <a:gridCol w="1920240"/>
                <a:gridCol w="2103120"/>
                <a:gridCol w="2377441"/>
              </a:tblGrid>
              <a:tr h="62600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FFFF"/>
                          </a:solidFill>
                          <a:effectLst/>
                          <a:latin typeface="+mn-lt"/>
                          <a:cs typeface="Arial" pitchFamily="34" charset="0"/>
                        </a:rPr>
                        <a:t>Summary Cervical Cytology Guidelines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FFFFFF"/>
                        </a:solidFill>
                        <a:effectLst/>
                        <a:latin typeface="+mn-lt"/>
                        <a:cs typeface="Arial" pitchFamily="34" charset="0"/>
                      </a:endParaRP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625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mn-lt"/>
                          <a:cs typeface="Arial" pitchFamily="34" charset="0"/>
                        </a:rPr>
                        <a:t>Organization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mn-lt"/>
                          <a:cs typeface="Arial" pitchFamily="34" charset="0"/>
                        </a:rPr>
                        <a:t>(Year Updated)</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mn-lt"/>
                          <a:cs typeface="Arial" pitchFamily="34" charset="0"/>
                        </a:rPr>
                        <a:t>Initial Screening</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mn-lt"/>
                          <a:cs typeface="Arial" pitchFamily="34" charset="0"/>
                        </a:rPr>
                        <a:t>Screening Interval for Under 30</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F497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FF"/>
                          </a:solidFill>
                          <a:effectLst/>
                          <a:latin typeface="+mn-lt"/>
                          <a:cs typeface="Arial" pitchFamily="34" charset="0"/>
                        </a:rPr>
                        <a:t>HPV vaccination</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F497D"/>
                    </a:solidFill>
                  </a:tcPr>
                </a:tc>
              </a:tr>
              <a:tr h="12102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American Congress of Obstetricians and Gynecologists (2016)</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Age 21, regardless of sexual initiation</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Every three years </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Same as unvaccinated women</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r>
              <a:tr h="1472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United States Preventive Services Task Force (2012)</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Age 21</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Every </a:t>
                      </a:r>
                      <a:br>
                        <a:rPr kumimoji="0" lang="en-US" sz="2000" b="0" i="0" u="none" strike="noStrike" cap="none" normalizeH="0" baseline="0" dirty="0" smtClean="0">
                          <a:ln>
                            <a:noFill/>
                          </a:ln>
                          <a:solidFill>
                            <a:srgbClr val="FFFFFF"/>
                          </a:solidFill>
                          <a:effectLst/>
                          <a:latin typeface="+mn-lt"/>
                          <a:cs typeface="Arial" pitchFamily="34" charset="0"/>
                        </a:rPr>
                      </a:br>
                      <a:r>
                        <a:rPr kumimoji="0" lang="en-US" sz="2000" b="0" i="0" u="none" strike="noStrike" cap="none" normalizeH="0" baseline="0" dirty="0" smtClean="0">
                          <a:ln>
                            <a:noFill/>
                          </a:ln>
                          <a:solidFill>
                            <a:srgbClr val="FFFFFF"/>
                          </a:solidFill>
                          <a:effectLst/>
                          <a:latin typeface="+mn-lt"/>
                          <a:cs typeface="Arial" pitchFamily="34" charset="0"/>
                        </a:rPr>
                        <a:t>three years </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FFFFFF"/>
                          </a:solidFill>
                          <a:effectLst/>
                          <a:latin typeface="+mn-lt"/>
                          <a:cs typeface="Arial" pitchFamily="34" charset="0"/>
                        </a:rPr>
                        <a:t>Same as unvaccinated women</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r>
              <a:tr h="14723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American Cancer Society (2012)</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Age 21</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FF"/>
                          </a:solidFill>
                          <a:effectLst/>
                          <a:latin typeface="+mn-lt"/>
                          <a:cs typeface="Arial" pitchFamily="34" charset="0"/>
                        </a:rPr>
                        <a:t>Every three years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FFFFFF"/>
                          </a:solidFill>
                          <a:effectLst/>
                          <a:latin typeface="+mn-lt"/>
                          <a:cs typeface="Arial" pitchFamily="34" charset="0"/>
                        </a:rPr>
                        <a:t>Same as unvaccinated women</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9646"/>
                    </a:solidFill>
                  </a:tcPr>
                </a:tc>
              </a:tr>
            </a:tbl>
          </a:graphicData>
        </a:graphic>
      </p:graphicFrame>
    </p:spTree>
    <p:extLst>
      <p:ext uri="{BB962C8B-B14F-4D97-AF65-F5344CB8AC3E}">
        <p14:creationId xmlns:p14="http://schemas.microsoft.com/office/powerpoint/2010/main" val="2845229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smtClean="0"/>
              <a:t>Case: Angela </a:t>
            </a:r>
            <a:endParaRPr lang="en-US" altLang="en-US" dirty="0"/>
          </a:p>
        </p:txBody>
      </p:sp>
      <p:sp>
        <p:nvSpPr>
          <p:cNvPr id="3" name="Content Placeholder 2"/>
          <p:cNvSpPr>
            <a:spLocks noGrp="1"/>
          </p:cNvSpPr>
          <p:nvPr>
            <p:ph sz="half" idx="1"/>
          </p:nvPr>
        </p:nvSpPr>
        <p:spPr/>
        <p:txBody>
          <a:bodyPr/>
          <a:lstStyle/>
          <a:p>
            <a:r>
              <a:rPr lang="en-US" altLang="en-US" dirty="0" smtClean="0"/>
              <a:t>You tell Angela that there are many contraceptive options available to her and you are confident that you can help her find one if she likes. </a:t>
            </a:r>
          </a:p>
          <a:p>
            <a:pPr marL="0" indent="0">
              <a:buNone/>
            </a:pPr>
            <a:endParaRPr lang="en-US" altLang="en-US" dirty="0" smtClean="0"/>
          </a:p>
        </p:txBody>
      </p:sp>
      <p:pic>
        <p:nvPicPr>
          <p:cNvPr id="46084" name="Content Placeholder 7" descr="Latina Female in Purple 7-1.jp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562599" y="1600200"/>
            <a:ext cx="2882263" cy="366976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 name="Group 9"/>
          <p:cNvGrpSpPr/>
          <p:nvPr/>
        </p:nvGrpSpPr>
        <p:grpSpPr>
          <a:xfrm>
            <a:off x="685800" y="6094413"/>
            <a:ext cx="1143000" cy="611187"/>
            <a:chOff x="685800" y="6094413"/>
            <a:chExt cx="1143000" cy="611187"/>
          </a:xfrm>
        </p:grpSpPr>
        <p:pic>
          <p:nvPicPr>
            <p:cNvPr id="9"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0"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2"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3388297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understanding-effectiveness-poster.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0"/>
            <a:ext cx="83058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8758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Long-Acting Reversible Contraception</a:t>
            </a:r>
            <a:endParaRPr lang="en-US" dirty="0">
              <a:latin typeface="+mn-lt"/>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28318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normAutofit fontScale="90000"/>
          </a:bodyPr>
          <a:lstStyle/>
          <a:p>
            <a:r>
              <a:rPr lang="en-US" dirty="0" smtClean="0"/>
              <a:t>	</a:t>
            </a:r>
            <a:r>
              <a:rPr lang="en-US" sz="2800" dirty="0" smtClean="0"/>
              <a:t> </a:t>
            </a:r>
            <a:r>
              <a:rPr lang="en-US" dirty="0" smtClean="0"/>
              <a:t>Long-Acting Reversible Contraception</a:t>
            </a:r>
            <a:br>
              <a:rPr lang="en-US" dirty="0" smtClean="0"/>
            </a:br>
            <a:r>
              <a:rPr lang="en-US" dirty="0" smtClean="0"/>
              <a:t>	(LARC) = IUDs and Implants</a:t>
            </a:r>
            <a:endParaRPr lang="en-US" dirty="0"/>
          </a:p>
        </p:txBody>
      </p:sp>
      <p:sp>
        <p:nvSpPr>
          <p:cNvPr id="900099" name="Rectangle 3"/>
          <p:cNvSpPr>
            <a:spLocks noGrp="1" noChangeArrowheads="1"/>
          </p:cNvSpPr>
          <p:nvPr>
            <p:ph sz="quarter" idx="10"/>
          </p:nvPr>
        </p:nvSpPr>
        <p:spPr>
          <a:prstGeom prst="rect">
            <a:avLst/>
          </a:prstGeom>
        </p:spPr>
        <p:txBody>
          <a:bodyPr/>
          <a:lstStyle/>
          <a:p>
            <a:r>
              <a:rPr lang="en-US" sz="2200" dirty="0" smtClean="0"/>
              <a:t>Most effective methods: &gt;99%</a:t>
            </a:r>
          </a:p>
          <a:p>
            <a:r>
              <a:rPr lang="en-US" sz="2200" dirty="0" smtClean="0"/>
              <a:t>Safest </a:t>
            </a:r>
          </a:p>
          <a:p>
            <a:pPr lvl="1"/>
            <a:r>
              <a:rPr lang="en-US" sz="2000" dirty="0" smtClean="0"/>
              <a:t>No estrogen</a:t>
            </a:r>
          </a:p>
          <a:p>
            <a:pPr lvl="1"/>
            <a:r>
              <a:rPr lang="en-US" sz="2000" dirty="0" smtClean="0"/>
              <a:t>Contraindications rare</a:t>
            </a:r>
          </a:p>
          <a:p>
            <a:r>
              <a:rPr lang="en-US" sz="2200" dirty="0" smtClean="0"/>
              <a:t>Highest patient satisfaction</a:t>
            </a:r>
          </a:p>
          <a:p>
            <a:pPr lvl="1"/>
            <a:r>
              <a:rPr lang="en-US" sz="2000" dirty="0" smtClean="0"/>
              <a:t>(80% LARC </a:t>
            </a:r>
            <a:r>
              <a:rPr lang="en-US" sz="2000" dirty="0" err="1" smtClean="0"/>
              <a:t>vs</a:t>
            </a:r>
            <a:r>
              <a:rPr lang="en-US" sz="2000" dirty="0" smtClean="0"/>
              <a:t> 50% short acting)</a:t>
            </a:r>
          </a:p>
          <a:p>
            <a:r>
              <a:rPr lang="en-US" sz="2200" dirty="0" smtClean="0"/>
              <a:t>Highest continuation rates</a:t>
            </a:r>
          </a:p>
          <a:p>
            <a:pPr lvl="1"/>
            <a:r>
              <a:rPr lang="en-US" sz="2000" dirty="0" smtClean="0"/>
              <a:t>(86% LARC vs. 55% short acting)</a:t>
            </a:r>
          </a:p>
          <a:p>
            <a:r>
              <a:rPr lang="en-US" sz="2200" dirty="0" smtClean="0"/>
              <a:t>Long-term protection—lasts 3-12 years</a:t>
            </a:r>
          </a:p>
          <a:p>
            <a:r>
              <a:rPr lang="en-US" sz="2200" dirty="0" smtClean="0"/>
              <a:t>Rapid return of fertility</a:t>
            </a:r>
          </a:p>
          <a:p>
            <a:r>
              <a:rPr lang="en-US" sz="2200" dirty="0" smtClean="0"/>
              <a:t>Most cost effective</a:t>
            </a:r>
          </a:p>
          <a:p>
            <a:r>
              <a:rPr lang="en-US" sz="2200" dirty="0" smtClean="0"/>
              <a:t>Least likely to be used by teens</a:t>
            </a:r>
            <a:endParaRPr lang="en-US" sz="2200" dirty="0"/>
          </a:p>
        </p:txBody>
      </p:sp>
      <p:sp>
        <p:nvSpPr>
          <p:cNvPr id="900100" name="Rectangle 4"/>
          <p:cNvSpPr>
            <a:spLocks noChangeArrowheads="1"/>
          </p:cNvSpPr>
          <p:nvPr/>
        </p:nvSpPr>
        <p:spPr bwMode="auto">
          <a:xfrm>
            <a:off x="8594725" y="6400800"/>
            <a:ext cx="1098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2" algn="r">
              <a:lnSpc>
                <a:spcPct val="80000"/>
              </a:lnSpc>
              <a:buClrTx/>
              <a:buFontTx/>
              <a:buNone/>
            </a:pPr>
            <a:endParaRPr lang="en-US" sz="2000">
              <a:solidFill>
                <a:schemeClr val="tx1"/>
              </a:solidFill>
              <a:effectLst/>
              <a:latin typeface="Humanst521 BT" charset="0"/>
            </a:endParaRPr>
          </a:p>
        </p:txBody>
      </p:sp>
      <p:sp>
        <p:nvSpPr>
          <p:cNvPr id="900101" name="Text Box 6"/>
          <p:cNvSpPr txBox="1">
            <a:spLocks noChangeArrowheads="1"/>
          </p:cNvSpPr>
          <p:nvPr/>
        </p:nvSpPr>
        <p:spPr bwMode="auto">
          <a:xfrm>
            <a:off x="-304800" y="6400800"/>
            <a:ext cx="8242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buClrTx/>
              <a:buFontTx/>
              <a:buNone/>
            </a:pPr>
            <a:r>
              <a:rPr lang="en-US" sz="1400" i="1" dirty="0" err="1">
                <a:effectLst/>
                <a:latin typeface="Adobe Garamond Pro" panose="02020502060506020403" pitchFamily="18" charset="0"/>
              </a:rPr>
              <a:t>Secura</a:t>
            </a:r>
            <a:r>
              <a:rPr lang="en-US" sz="1400" i="1" dirty="0">
                <a:effectLst/>
                <a:latin typeface="Adobe Garamond Pro" panose="02020502060506020403" pitchFamily="18" charset="0"/>
              </a:rPr>
              <a:t> GM. The Contraceptive Choice Project. Am J </a:t>
            </a:r>
            <a:r>
              <a:rPr lang="en-US" sz="1400" i="1" dirty="0" err="1">
                <a:effectLst/>
                <a:latin typeface="Adobe Garamond Pro" panose="02020502060506020403" pitchFamily="18" charset="0"/>
              </a:rPr>
              <a:t>Obstet</a:t>
            </a:r>
            <a:r>
              <a:rPr lang="en-US" sz="1400" i="1" dirty="0">
                <a:effectLst/>
                <a:latin typeface="Adobe Garamond Pro" panose="02020502060506020403" pitchFamily="18" charset="0"/>
              </a:rPr>
              <a:t> Gyn. 2011.</a:t>
            </a:r>
          </a:p>
        </p:txBody>
      </p:sp>
      <p:pic>
        <p:nvPicPr>
          <p:cNvPr id="900102" name="Picture 8" descr="IUD%20history%20bmp" hidden="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984750" y="1636713"/>
            <a:ext cx="3705225" cy="2657475"/>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thepill iud.jpg"/>
          <p:cNvPicPr>
            <a:picLocks noChangeAspect="1"/>
          </p:cNvPicPr>
          <p:nvPr/>
        </p:nvPicPr>
        <p:blipFill rotWithShape="1">
          <a:blip r:embed="rId5">
            <a:extLst>
              <a:ext uri="{28A0092B-C50C-407E-A947-70E740481C1C}">
                <a14:useLocalDpi xmlns:a14="http://schemas.microsoft.com/office/drawing/2010/main" val="0"/>
              </a:ext>
            </a:extLst>
          </a:blip>
          <a:srcRect l="-761" t="2835" r="761" b="24563"/>
          <a:stretch/>
        </p:blipFill>
        <p:spPr>
          <a:xfrm>
            <a:off x="5943600" y="1676400"/>
            <a:ext cx="2743200" cy="3699123"/>
          </a:xfrm>
          <a:prstGeom prst="rect">
            <a:avLst/>
          </a:prstGeom>
        </p:spPr>
      </p:pic>
    </p:spTree>
    <p:extLst>
      <p:ext uri="{BB962C8B-B14F-4D97-AF65-F5344CB8AC3E}">
        <p14:creationId xmlns:p14="http://schemas.microsoft.com/office/powerpoint/2010/main" val="604006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8" name="Title 7"/>
          <p:cNvSpPr>
            <a:spLocks noGrp="1"/>
          </p:cNvSpPr>
          <p:nvPr>
            <p:ph type="title"/>
          </p:nvPr>
        </p:nvSpPr>
        <p:spPr/>
        <p:txBody>
          <a:bodyPr/>
          <a:lstStyle/>
          <a:p>
            <a:r>
              <a:rPr lang="en-US" dirty="0" smtClean="0"/>
              <a:t>LARC Use at Last Sex:  IUD/Implant</a:t>
            </a:r>
            <a:endParaRPr lang="en-US" dirty="0"/>
          </a:p>
        </p:txBody>
      </p:sp>
      <p:graphicFrame>
        <p:nvGraphicFramePr>
          <p:cNvPr id="9" name="Chart Placeholder 8"/>
          <p:cNvGraphicFramePr>
            <a:graphicFrameLocks noGrp="1"/>
          </p:cNvGraphicFramePr>
          <p:nvPr>
            <p:ph type="chart" idx="4294967295"/>
            <p:extLst/>
          </p:nvPr>
        </p:nvGraphicFramePr>
        <p:xfrm>
          <a:off x="0" y="1219200"/>
          <a:ext cx="8686800" cy="4757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3163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152400"/>
            <a:ext cx="8839200" cy="914400"/>
          </a:xfrm>
        </p:spPr>
        <p:txBody>
          <a:bodyPr anchor="ctr" anchorCtr="0">
            <a:normAutofit/>
          </a:bodyPr>
          <a:lstStyle/>
          <a:p>
            <a:r>
              <a:rPr lang="en-US" dirty="0" err="1">
                <a:latin typeface="+mj-lt"/>
              </a:rPr>
              <a:t>Levonorgestrel</a:t>
            </a:r>
            <a:r>
              <a:rPr lang="en-US" dirty="0">
                <a:latin typeface="+mj-lt"/>
              </a:rPr>
              <a:t> IUD </a:t>
            </a:r>
            <a:r>
              <a:rPr lang="en-US" dirty="0" smtClean="0">
                <a:latin typeface="+mj-lt"/>
              </a:rPr>
              <a:t>(Mirena®)</a:t>
            </a:r>
            <a:endParaRPr lang="en-US" dirty="0">
              <a:latin typeface="+mj-lt"/>
            </a:endParaRPr>
          </a:p>
        </p:txBody>
      </p:sp>
      <p:sp>
        <p:nvSpPr>
          <p:cNvPr id="11" name="Rectangle 3"/>
          <p:cNvSpPr txBox="1">
            <a:spLocks noChangeArrowheads="1"/>
          </p:cNvSpPr>
          <p:nvPr/>
        </p:nvSpPr>
        <p:spPr bwMode="auto">
          <a:xfrm>
            <a:off x="3886200" y="1524000"/>
            <a:ext cx="5715000" cy="3276600"/>
          </a:xfrm>
          <a:prstGeom prst="rect">
            <a:avLst/>
          </a:prstGeom>
          <a:noFill/>
          <a:ln w="9525">
            <a:noFill/>
            <a:miter lim="800000"/>
            <a:headEnd/>
            <a:tailEnd/>
          </a:ln>
        </p:spPr>
        <p:txBody>
          <a:bodyPr/>
          <a:lstStyle>
            <a:lvl1pPr marL="228600" indent="-228600"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2286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lvl="2">
              <a:lnSpc>
                <a:spcPct val="90000"/>
              </a:lnSpc>
              <a:spcBef>
                <a:spcPts val="600"/>
              </a:spcBef>
              <a:buFont typeface="Arial" charset="0"/>
              <a:buChar char="•"/>
            </a:pPr>
            <a:r>
              <a:rPr lang="en-US" sz="2400" dirty="0">
                <a:effectLst/>
                <a:latin typeface="+mn-lt"/>
              </a:rPr>
              <a:t>20 mcg </a:t>
            </a:r>
            <a:r>
              <a:rPr lang="en-US" sz="2400" dirty="0" err="1">
                <a:effectLst/>
                <a:latin typeface="+mn-lt"/>
              </a:rPr>
              <a:t>levonorgestrel</a:t>
            </a:r>
            <a:r>
              <a:rPr lang="en-US" sz="2400" dirty="0">
                <a:effectLst/>
                <a:latin typeface="+mn-lt"/>
              </a:rPr>
              <a:t>/</a:t>
            </a:r>
            <a:r>
              <a:rPr lang="en-US" sz="2400" dirty="0" smtClean="0">
                <a:effectLst/>
                <a:latin typeface="+mn-lt"/>
              </a:rPr>
              <a:t>day</a:t>
            </a:r>
          </a:p>
          <a:p>
            <a:pPr lvl="2">
              <a:lnSpc>
                <a:spcPct val="90000"/>
              </a:lnSpc>
              <a:spcBef>
                <a:spcPts val="600"/>
              </a:spcBef>
              <a:buFont typeface="Arial" charset="0"/>
              <a:buChar char="•"/>
            </a:pPr>
            <a:r>
              <a:rPr lang="en-US" sz="2400" dirty="0" smtClean="0">
                <a:effectLst/>
                <a:latin typeface="+mn-lt"/>
              </a:rPr>
              <a:t>Progestin-only method</a:t>
            </a:r>
            <a:endParaRPr lang="en-US" sz="2400" dirty="0">
              <a:effectLst/>
              <a:latin typeface="+mn-lt"/>
            </a:endParaRPr>
          </a:p>
          <a:p>
            <a:pPr>
              <a:lnSpc>
                <a:spcPct val="90000"/>
              </a:lnSpc>
              <a:spcBef>
                <a:spcPts val="600"/>
              </a:spcBef>
              <a:buFont typeface="Arial" charset="0"/>
              <a:buChar char="•"/>
            </a:pPr>
            <a:r>
              <a:rPr lang="en-US" sz="2400" dirty="0">
                <a:effectLst/>
                <a:latin typeface="+mn-lt"/>
              </a:rPr>
              <a:t>5</a:t>
            </a:r>
            <a:r>
              <a:rPr lang="en-US" sz="2400" dirty="0" smtClean="0">
                <a:effectLst/>
                <a:latin typeface="+mn-lt"/>
              </a:rPr>
              <a:t>-6 </a:t>
            </a:r>
            <a:r>
              <a:rPr lang="en-US" sz="2400" dirty="0">
                <a:effectLst/>
                <a:latin typeface="+mn-lt"/>
              </a:rPr>
              <a:t>years use</a:t>
            </a:r>
          </a:p>
          <a:p>
            <a:pPr>
              <a:lnSpc>
                <a:spcPct val="90000"/>
              </a:lnSpc>
              <a:spcBef>
                <a:spcPts val="600"/>
              </a:spcBef>
              <a:buFont typeface="Arial" charset="0"/>
              <a:buChar char="•"/>
            </a:pPr>
            <a:r>
              <a:rPr lang="en-US" sz="2400" dirty="0">
                <a:effectLst/>
                <a:latin typeface="+mn-lt"/>
              </a:rPr>
              <a:t>Cost : </a:t>
            </a:r>
            <a:r>
              <a:rPr lang="en-US" sz="2400" dirty="0" smtClean="0">
                <a:effectLst/>
                <a:latin typeface="+mn-lt"/>
              </a:rPr>
              <a:t>$50–$700</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Bleeding pattern:</a:t>
            </a:r>
          </a:p>
          <a:p>
            <a:pPr lvl="1">
              <a:lnSpc>
                <a:spcPct val="90000"/>
              </a:lnSpc>
              <a:spcBef>
                <a:spcPts val="600"/>
              </a:spcBef>
              <a:buFont typeface="Arial" charset="0"/>
              <a:buChar char="•"/>
            </a:pPr>
            <a:r>
              <a:rPr lang="en-US" sz="2200" dirty="0">
                <a:effectLst/>
                <a:latin typeface="+mn-lt"/>
              </a:rPr>
              <a:t>L</a:t>
            </a:r>
            <a:r>
              <a:rPr lang="en-US" sz="2200" dirty="0" smtClean="0">
                <a:effectLst/>
                <a:latin typeface="+mn-lt"/>
              </a:rPr>
              <a:t>ight spotting initially:</a:t>
            </a:r>
          </a:p>
          <a:p>
            <a:pPr lvl="3">
              <a:lnSpc>
                <a:spcPct val="90000"/>
              </a:lnSpc>
              <a:spcBef>
                <a:spcPts val="600"/>
              </a:spcBef>
              <a:buFont typeface="Arial" charset="0"/>
              <a:buChar char="•"/>
            </a:pPr>
            <a:r>
              <a:rPr lang="en-US" sz="2000" dirty="0" smtClean="0">
                <a:effectLst/>
                <a:latin typeface="+mn-lt"/>
              </a:rPr>
              <a:t>25% at 6 months</a:t>
            </a:r>
          </a:p>
          <a:p>
            <a:pPr lvl="3">
              <a:lnSpc>
                <a:spcPct val="90000"/>
              </a:lnSpc>
              <a:spcBef>
                <a:spcPts val="600"/>
              </a:spcBef>
              <a:buFont typeface="Arial" charset="0"/>
              <a:buChar char="•"/>
            </a:pPr>
            <a:r>
              <a:rPr lang="en-US" sz="2000" dirty="0" smtClean="0">
                <a:effectLst/>
                <a:latin typeface="+mn-lt"/>
              </a:rPr>
              <a:t>~10% at 1 year</a:t>
            </a:r>
          </a:p>
          <a:p>
            <a:pPr lvl="1">
              <a:lnSpc>
                <a:spcPct val="90000"/>
              </a:lnSpc>
              <a:spcBef>
                <a:spcPts val="600"/>
              </a:spcBef>
              <a:buFont typeface="Arial" charset="0"/>
              <a:buChar char="•"/>
            </a:pPr>
            <a:r>
              <a:rPr lang="en-US" sz="2200" dirty="0" smtClean="0">
                <a:effectLst/>
                <a:latin typeface="+mn-lt"/>
              </a:rPr>
              <a:t>Amenorrhea in: </a:t>
            </a:r>
          </a:p>
          <a:p>
            <a:pPr lvl="3">
              <a:lnSpc>
                <a:spcPct val="90000"/>
              </a:lnSpc>
              <a:spcBef>
                <a:spcPts val="600"/>
              </a:spcBef>
              <a:buFont typeface="Arial" charset="0"/>
              <a:buChar char="•"/>
            </a:pPr>
            <a:r>
              <a:rPr lang="en-US" sz="2000" dirty="0" smtClean="0">
                <a:effectLst/>
                <a:latin typeface="+mn-lt"/>
              </a:rPr>
              <a:t>44% </a:t>
            </a:r>
            <a:r>
              <a:rPr lang="en-US" sz="2000" dirty="0">
                <a:effectLst/>
                <a:latin typeface="+mn-lt"/>
              </a:rPr>
              <a:t>by </a:t>
            </a:r>
            <a:r>
              <a:rPr lang="en-US" sz="2000" dirty="0" smtClean="0">
                <a:effectLst/>
                <a:latin typeface="+mn-lt"/>
              </a:rPr>
              <a:t>6 months</a:t>
            </a:r>
          </a:p>
          <a:p>
            <a:pPr lvl="3">
              <a:lnSpc>
                <a:spcPct val="90000"/>
              </a:lnSpc>
              <a:spcBef>
                <a:spcPts val="600"/>
              </a:spcBef>
              <a:buFont typeface="Arial" charset="0"/>
              <a:buChar char="•"/>
            </a:pPr>
            <a:r>
              <a:rPr lang="en-US" sz="2000" dirty="0" smtClean="0">
                <a:effectLst/>
                <a:latin typeface="+mn-lt"/>
              </a:rPr>
              <a:t>50% by 12 months</a:t>
            </a:r>
          </a:p>
          <a:p>
            <a:pPr lvl="1">
              <a:lnSpc>
                <a:spcPct val="90000"/>
              </a:lnSpc>
              <a:spcBef>
                <a:spcPts val="600"/>
              </a:spcBef>
              <a:buFont typeface="Arial" charset="0"/>
              <a:buChar char="•"/>
            </a:pPr>
            <a:endParaRPr lang="en-US" sz="2400" dirty="0">
              <a:effectLst/>
              <a:latin typeface="+mn-lt"/>
            </a:endParaRPr>
          </a:p>
          <a:p>
            <a:pPr marL="0" indent="0">
              <a:lnSpc>
                <a:spcPct val="90000"/>
              </a:lnSpc>
              <a:spcBef>
                <a:spcPts val="600"/>
              </a:spcBef>
            </a:pPr>
            <a:endParaRPr lang="en-US" sz="2400" dirty="0">
              <a:effectLst/>
              <a:latin typeface="+mn-lt"/>
            </a:endParaRPr>
          </a:p>
          <a:p>
            <a:pPr>
              <a:lnSpc>
                <a:spcPct val="90000"/>
              </a:lnSpc>
              <a:spcBef>
                <a:spcPts val="600"/>
              </a:spcBef>
              <a:buClr>
                <a:srgbClr val="5C5CAE"/>
              </a:buClr>
              <a:buFont typeface="Arial" charset="0"/>
              <a:buChar char="•"/>
            </a:pPr>
            <a:endParaRPr lang="en-US" sz="2400" dirty="0">
              <a:effectLst/>
              <a:latin typeface="+mn-lt"/>
            </a:endParaRPr>
          </a:p>
        </p:txBody>
      </p:sp>
      <p:sp>
        <p:nvSpPr>
          <p:cNvPr id="83973" name="Rectangle 6"/>
          <p:cNvSpPr>
            <a:spLocks noChangeArrowheads="1"/>
          </p:cNvSpPr>
          <p:nvPr/>
        </p:nvSpPr>
        <p:spPr bwMode="auto">
          <a:xfrm>
            <a:off x="2133600" y="6159079"/>
            <a:ext cx="574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ClrTx/>
              <a:buFontTx/>
              <a:buNone/>
            </a:pPr>
            <a:r>
              <a:rPr lang="en-US" sz="1400" dirty="0" err="1" smtClean="0">
                <a:solidFill>
                  <a:schemeClr val="tx1"/>
                </a:solidFill>
                <a:effectLst/>
                <a:latin typeface="Adobe Garamond Pro" panose="02020502060506020403" pitchFamily="18" charset="0"/>
              </a:rPr>
              <a:t>Trussel</a:t>
            </a:r>
            <a:r>
              <a:rPr lang="en-US" sz="1400" dirty="0" smtClean="0">
                <a:solidFill>
                  <a:schemeClr val="tx1"/>
                </a:solidFill>
                <a:effectLst/>
                <a:latin typeface="Adobe Garamond Pro" panose="02020502060506020403" pitchFamily="18" charset="0"/>
              </a:rPr>
              <a:t> </a:t>
            </a:r>
            <a:r>
              <a:rPr lang="en-US" sz="1400" dirty="0">
                <a:solidFill>
                  <a:schemeClr val="tx1"/>
                </a:solidFill>
                <a:effectLst/>
                <a:latin typeface="Adobe Garamond Pro" panose="02020502060506020403" pitchFamily="18" charset="0"/>
              </a:rPr>
              <a:t>J. </a:t>
            </a:r>
            <a:r>
              <a:rPr lang="en-US" sz="1400" i="1" dirty="0">
                <a:solidFill>
                  <a:schemeClr val="tx1"/>
                </a:solidFill>
                <a:effectLst/>
                <a:latin typeface="Adobe Garamond Pro" panose="02020502060506020403" pitchFamily="18" charset="0"/>
              </a:rPr>
              <a:t>Contraceptive Technology</a:t>
            </a:r>
            <a:r>
              <a:rPr lang="en-US" sz="1400" dirty="0">
                <a:solidFill>
                  <a:schemeClr val="tx1"/>
                </a:solidFill>
                <a:effectLst/>
                <a:latin typeface="Adobe Garamond Pro" panose="02020502060506020403" pitchFamily="18" charset="0"/>
              </a:rPr>
              <a:t>. 2007; </a:t>
            </a:r>
            <a:endParaRPr lang="en-US" sz="1400" dirty="0" smtClean="0">
              <a:solidFill>
                <a:schemeClr val="tx1"/>
              </a:solidFill>
              <a:effectLst/>
              <a:latin typeface="Adobe Garamond Pro" panose="02020502060506020403" pitchFamily="18" charset="0"/>
            </a:endParaRPr>
          </a:p>
          <a:p>
            <a:pPr>
              <a:spcBef>
                <a:spcPct val="50000"/>
              </a:spcBef>
              <a:buClrTx/>
              <a:buFontTx/>
              <a:buNone/>
            </a:pPr>
            <a:r>
              <a:rPr lang="en-US" sz="1400" dirty="0" smtClean="0">
                <a:solidFill>
                  <a:schemeClr val="tx1"/>
                </a:solidFill>
                <a:effectLst/>
                <a:latin typeface="Adobe Garamond Pro" panose="02020502060506020403" pitchFamily="18" charset="0"/>
              </a:rPr>
              <a:t>Hidalgo </a:t>
            </a:r>
            <a:r>
              <a:rPr lang="en-US" sz="1400" dirty="0">
                <a:solidFill>
                  <a:schemeClr val="tx1"/>
                </a:solidFill>
                <a:effectLst/>
                <a:latin typeface="Adobe Garamond Pro" panose="02020502060506020403" pitchFamily="18" charset="0"/>
              </a:rPr>
              <a:t>M.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2002.</a:t>
            </a:r>
          </a:p>
        </p:txBody>
      </p:sp>
      <p:grpSp>
        <p:nvGrpSpPr>
          <p:cNvPr id="83975" name="Group 51"/>
          <p:cNvGrpSpPr>
            <a:grpSpLocks/>
          </p:cNvGrpSpPr>
          <p:nvPr/>
        </p:nvGrpSpPr>
        <p:grpSpPr bwMode="auto">
          <a:xfrm>
            <a:off x="457200" y="1371600"/>
            <a:ext cx="3200400" cy="1143000"/>
            <a:chOff x="472440" y="4084320"/>
            <a:chExt cx="1844040" cy="1661160"/>
          </a:xfrm>
          <a:solidFill>
            <a:schemeClr val="accent2"/>
          </a:solidFill>
        </p:grpSpPr>
        <p:sp>
          <p:nvSpPr>
            <p:cNvPr id="51" name="Rectangle 50"/>
            <p:cNvSpPr>
              <a:spLocks noChangeArrowheads="1"/>
            </p:cNvSpPr>
            <p:nvPr/>
          </p:nvSpPr>
          <p:spPr bwMode="auto">
            <a:xfrm>
              <a:off x="472440" y="4084320"/>
              <a:ext cx="1844040" cy="1661160"/>
            </a:xfrm>
            <a:prstGeom prst="rect">
              <a:avLst/>
            </a:prstGeom>
            <a:grpFill/>
            <a:ln>
              <a:noFill/>
            </a:ln>
            <a:effectLst>
              <a:outerShdw blurRad="63500" dist="38100" algn="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83977" name="Text Box 45"/>
            <p:cNvSpPr txBox="1">
              <a:spLocks noChangeArrowheads="1"/>
            </p:cNvSpPr>
            <p:nvPr/>
          </p:nvSpPr>
          <p:spPr bwMode="auto">
            <a:xfrm>
              <a:off x="483549" y="4413916"/>
              <a:ext cx="1813888" cy="6709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 Effective</a:t>
              </a:r>
            </a:p>
          </p:txBody>
        </p:sp>
      </p:grpSp>
      <p:pic>
        <p:nvPicPr>
          <p:cNvPr id="83978" name="Picture 10" descr="mcdc7_mirena"/>
          <p:cNvPicPr>
            <a:picLocks noChangeAspect="1" noChangeArrowheads="1"/>
          </p:cNvPicPr>
          <p:nvPr/>
        </p:nvPicPr>
        <p:blipFill>
          <a:blip r:embed="rId3">
            <a:extLst>
              <a:ext uri="{28A0092B-C50C-407E-A947-70E740481C1C}">
                <a14:useLocalDpi xmlns:a14="http://schemas.microsoft.com/office/drawing/2010/main" val="0"/>
              </a:ext>
            </a:extLst>
          </a:blip>
          <a:srcRect l="6375" r="4382" b="15007"/>
          <a:stretch>
            <a:fillRect/>
          </a:stretch>
        </p:blipFill>
        <p:spPr bwMode="auto">
          <a:xfrm>
            <a:off x="457200" y="2672860"/>
            <a:ext cx="2895601" cy="3118340"/>
          </a:xfrm>
          <a:prstGeom prst="rect">
            <a:avLst/>
          </a:prstGeom>
          <a:noFill/>
          <a:extLst>
            <a:ext uri="{909E8E84-426E-40DD-AFC4-6F175D3DCCD1}">
              <a14:hiddenFill xmlns:a14="http://schemas.microsoft.com/office/drawing/2010/main">
                <a:solidFill>
                  <a:srgbClr val="FFFFFF"/>
                </a:solidFill>
              </a14:hiddenFill>
            </a:ext>
          </a:extLst>
        </p:spPr>
      </p:pic>
      <p:pic>
        <p:nvPicPr>
          <p:cNvPr id="83980" name="Picture 12" descr="More U"/>
          <p:cNvPicPr>
            <a:picLocks noChangeAspect="1" noChangeArrowheads="1"/>
          </p:cNvPicPr>
          <p:nvPr/>
        </p:nvPicPr>
        <p:blipFill>
          <a:blip r:embed="rId4" cstate="print">
            <a:extLst>
              <a:ext uri="{28A0092B-C50C-407E-A947-70E740481C1C}">
                <a14:useLocalDpi xmlns:a14="http://schemas.microsoft.com/office/drawing/2010/main" val="0"/>
              </a:ext>
            </a:extLst>
          </a:blip>
          <a:srcRect l="24464" r="22746" b="3770"/>
          <a:stretch>
            <a:fillRect/>
          </a:stretch>
        </p:blipFill>
        <p:spPr bwMode="auto">
          <a:xfrm>
            <a:off x="7620000" y="2213639"/>
            <a:ext cx="133826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771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Levonorgestrel</a:t>
            </a:r>
            <a:r>
              <a:rPr lang="en-US" dirty="0" smtClean="0"/>
              <a:t> IUD: (</a:t>
            </a:r>
            <a:r>
              <a:rPr lang="en-US" dirty="0" err="1" smtClean="0"/>
              <a:t>Liletta</a:t>
            </a:r>
            <a:r>
              <a:rPr lang="en-US" altLang="en-US" dirty="0" smtClean="0"/>
              <a:t>®)</a:t>
            </a:r>
            <a:endParaRPr lang="en-US" dirty="0"/>
          </a:p>
        </p:txBody>
      </p:sp>
      <p:pic>
        <p:nvPicPr>
          <p:cNvPr id="6" name="Content Placeholder 5"/>
          <p:cNvPicPr>
            <a:picLocks noGrp="1" noChangeAspect="1"/>
          </p:cNvPicPr>
          <p:nvPr>
            <p:ph sz="half" idx="1"/>
          </p:nvPr>
        </p:nvPicPr>
        <p:blipFill>
          <a:blip r:embed="rId2"/>
          <a:srcRect t="2037" b="2037"/>
          <a:stretch>
            <a:fillRect/>
          </a:stretch>
        </p:blipFill>
        <p:spPr>
          <a:xfrm>
            <a:off x="457200" y="1371600"/>
            <a:ext cx="4038600" cy="4525963"/>
          </a:xfrm>
        </p:spPr>
      </p:pic>
      <p:sp>
        <p:nvSpPr>
          <p:cNvPr id="5" name="Content Placeholder 4"/>
          <p:cNvSpPr>
            <a:spLocks noGrp="1"/>
          </p:cNvSpPr>
          <p:nvPr>
            <p:ph sz="half" idx="2"/>
          </p:nvPr>
        </p:nvSpPr>
        <p:spPr>
          <a:xfrm>
            <a:off x="4648200" y="1295400"/>
            <a:ext cx="4038600" cy="4525963"/>
          </a:xfrm>
        </p:spPr>
        <p:txBody>
          <a:bodyPr/>
          <a:lstStyle/>
          <a:p>
            <a:r>
              <a:rPr lang="en-US" sz="2000" dirty="0"/>
              <a:t>FDA approved 2015 for 3 years – anticipate 7 year </a:t>
            </a:r>
            <a:r>
              <a:rPr lang="en-US" sz="2000" dirty="0" smtClean="0"/>
              <a:t>approval</a:t>
            </a:r>
            <a:endParaRPr lang="en-US" sz="2000" dirty="0"/>
          </a:p>
          <a:p>
            <a:r>
              <a:rPr lang="en-US" sz="2000" dirty="0" smtClean="0"/>
              <a:t>19 </a:t>
            </a:r>
            <a:r>
              <a:rPr lang="en-US" sz="2000" dirty="0"/>
              <a:t>mcg </a:t>
            </a:r>
            <a:r>
              <a:rPr lang="en-US" sz="2000" dirty="0" err="1"/>
              <a:t>levonorgestrel</a:t>
            </a:r>
            <a:r>
              <a:rPr lang="en-US" sz="2000" dirty="0"/>
              <a:t>/</a:t>
            </a:r>
            <a:r>
              <a:rPr lang="en-US" sz="2000" dirty="0" smtClean="0"/>
              <a:t>day – similar to </a:t>
            </a:r>
            <a:r>
              <a:rPr lang="en-US" sz="2000" dirty="0" err="1" smtClean="0"/>
              <a:t>Mirena</a:t>
            </a:r>
            <a:endParaRPr lang="en-US" sz="2000" dirty="0"/>
          </a:p>
          <a:p>
            <a:r>
              <a:rPr lang="en-US" sz="2000" dirty="0"/>
              <a:t>Progestin-only </a:t>
            </a:r>
            <a:r>
              <a:rPr lang="en-US" sz="2000" dirty="0" smtClean="0"/>
              <a:t>method</a:t>
            </a:r>
          </a:p>
          <a:p>
            <a:r>
              <a:rPr lang="en-US" sz="2000" dirty="0" smtClean="0"/>
              <a:t>Bleeding </a:t>
            </a:r>
            <a:r>
              <a:rPr lang="en-US" sz="2000" dirty="0"/>
              <a:t>pattern:</a:t>
            </a:r>
          </a:p>
          <a:p>
            <a:pPr lvl="1">
              <a:lnSpc>
                <a:spcPct val="90000"/>
              </a:lnSpc>
              <a:spcBef>
                <a:spcPts val="600"/>
              </a:spcBef>
              <a:buFont typeface="Arial" charset="0"/>
              <a:buChar char="•"/>
            </a:pPr>
            <a:r>
              <a:rPr lang="en-US" sz="2000" dirty="0"/>
              <a:t>Light spotting initially:</a:t>
            </a:r>
          </a:p>
          <a:p>
            <a:pPr lvl="3">
              <a:lnSpc>
                <a:spcPct val="90000"/>
              </a:lnSpc>
              <a:spcBef>
                <a:spcPts val="600"/>
              </a:spcBef>
              <a:buFont typeface="Arial" charset="0"/>
              <a:buChar char="•"/>
            </a:pPr>
            <a:r>
              <a:rPr lang="en-US" sz="2000" dirty="0"/>
              <a:t>25% at 6 months</a:t>
            </a:r>
          </a:p>
          <a:p>
            <a:pPr lvl="3">
              <a:lnSpc>
                <a:spcPct val="90000"/>
              </a:lnSpc>
              <a:spcBef>
                <a:spcPts val="600"/>
              </a:spcBef>
              <a:buFont typeface="Arial" charset="0"/>
              <a:buChar char="•"/>
            </a:pPr>
            <a:r>
              <a:rPr lang="en-US" sz="2000" dirty="0"/>
              <a:t>~10% at 1 year</a:t>
            </a:r>
          </a:p>
          <a:p>
            <a:pPr lvl="1">
              <a:lnSpc>
                <a:spcPct val="90000"/>
              </a:lnSpc>
              <a:spcBef>
                <a:spcPts val="600"/>
              </a:spcBef>
              <a:buFont typeface="Arial" charset="0"/>
              <a:buChar char="•"/>
            </a:pPr>
            <a:r>
              <a:rPr lang="en-US" sz="2000" dirty="0"/>
              <a:t>Amenorrhea in: </a:t>
            </a:r>
          </a:p>
          <a:p>
            <a:pPr lvl="3">
              <a:lnSpc>
                <a:spcPct val="90000"/>
              </a:lnSpc>
              <a:spcBef>
                <a:spcPts val="600"/>
              </a:spcBef>
              <a:buFont typeface="Arial" charset="0"/>
              <a:buChar char="•"/>
            </a:pPr>
            <a:r>
              <a:rPr lang="en-US" sz="2000" dirty="0"/>
              <a:t>44% by 6 months</a:t>
            </a:r>
          </a:p>
          <a:p>
            <a:pPr lvl="3">
              <a:lnSpc>
                <a:spcPct val="90000"/>
              </a:lnSpc>
              <a:spcBef>
                <a:spcPts val="600"/>
              </a:spcBef>
              <a:buFont typeface="Arial" charset="0"/>
              <a:buChar char="•"/>
            </a:pPr>
            <a:r>
              <a:rPr lang="en-US" sz="2000" dirty="0"/>
              <a:t>50% by 12 months</a:t>
            </a:r>
          </a:p>
          <a:p>
            <a:endParaRPr lang="en-US" sz="2000" dirty="0"/>
          </a:p>
          <a:p>
            <a:pPr marL="0" indent="0">
              <a:buNone/>
            </a:pPr>
            <a:endParaRPr lang="en-US" dirty="0"/>
          </a:p>
        </p:txBody>
      </p:sp>
    </p:spTree>
    <p:extLst>
      <p:ext uri="{BB962C8B-B14F-4D97-AF65-F5344CB8AC3E}">
        <p14:creationId xmlns:p14="http://schemas.microsoft.com/office/powerpoint/2010/main" val="3790040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0" y="0"/>
            <a:ext cx="8382000" cy="1143000"/>
          </a:xfrm>
        </p:spPr>
        <p:txBody>
          <a:bodyPr anchor="ctr" anchorCtr="0">
            <a:normAutofit/>
          </a:bodyPr>
          <a:lstStyle/>
          <a:p>
            <a:r>
              <a:rPr lang="en-US" dirty="0" err="1">
                <a:latin typeface="+mj-lt"/>
              </a:rPr>
              <a:t>Levonorgestrel</a:t>
            </a:r>
            <a:r>
              <a:rPr lang="en-US" dirty="0">
                <a:latin typeface="+mj-lt"/>
              </a:rPr>
              <a:t> IUD </a:t>
            </a:r>
            <a:r>
              <a:rPr lang="en-US" dirty="0" smtClean="0">
                <a:latin typeface="+mj-lt"/>
              </a:rPr>
              <a:t>(</a:t>
            </a:r>
            <a:r>
              <a:rPr lang="en-US" dirty="0" err="1" smtClean="0">
                <a:latin typeface="+mj-lt"/>
              </a:rPr>
              <a:t>Skyla</a:t>
            </a:r>
            <a:r>
              <a:rPr lang="en-US" dirty="0" smtClean="0">
                <a:latin typeface="+mj-lt"/>
              </a:rPr>
              <a:t>®)</a:t>
            </a:r>
            <a:endParaRPr lang="en-US" dirty="0">
              <a:latin typeface="+mj-lt"/>
            </a:endParaRPr>
          </a:p>
        </p:txBody>
      </p:sp>
      <p:sp>
        <p:nvSpPr>
          <p:cNvPr id="11" name="Rectangle 3"/>
          <p:cNvSpPr txBox="1">
            <a:spLocks noChangeArrowheads="1"/>
          </p:cNvSpPr>
          <p:nvPr/>
        </p:nvSpPr>
        <p:spPr bwMode="auto">
          <a:xfrm>
            <a:off x="3581400" y="1524000"/>
            <a:ext cx="5715000" cy="4648200"/>
          </a:xfrm>
          <a:prstGeom prst="rect">
            <a:avLst/>
          </a:prstGeom>
          <a:noFill/>
          <a:ln w="9525">
            <a:noFill/>
            <a:miter lim="800000"/>
            <a:headEnd/>
            <a:tailEnd/>
          </a:ln>
        </p:spPr>
        <p:txBody>
          <a:bodyPr/>
          <a:lstStyle>
            <a:lvl1pPr marL="228600" indent="-228600"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2286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lvl="2">
              <a:lnSpc>
                <a:spcPct val="90000"/>
              </a:lnSpc>
              <a:spcBef>
                <a:spcPts val="600"/>
              </a:spcBef>
              <a:buFont typeface="Arial" charset="0"/>
              <a:buChar char="•"/>
            </a:pPr>
            <a:r>
              <a:rPr lang="en-US" sz="2400" dirty="0" smtClean="0">
                <a:effectLst/>
                <a:latin typeface="+mn-lt"/>
              </a:rPr>
              <a:t>14 </a:t>
            </a:r>
            <a:r>
              <a:rPr lang="en-US" sz="2400" dirty="0">
                <a:effectLst/>
                <a:latin typeface="+mn-lt"/>
              </a:rPr>
              <a:t>mcg </a:t>
            </a:r>
            <a:r>
              <a:rPr lang="en-US" sz="2400" dirty="0" err="1">
                <a:effectLst/>
                <a:latin typeface="+mn-lt"/>
              </a:rPr>
              <a:t>levonorgestrel</a:t>
            </a:r>
            <a:r>
              <a:rPr lang="en-US" sz="2400" dirty="0">
                <a:effectLst/>
                <a:latin typeface="+mn-lt"/>
              </a:rPr>
              <a:t>/</a:t>
            </a:r>
            <a:r>
              <a:rPr lang="en-US" sz="2400" dirty="0" smtClean="0">
                <a:effectLst/>
                <a:latin typeface="+mn-lt"/>
              </a:rPr>
              <a:t>day</a:t>
            </a:r>
          </a:p>
          <a:p>
            <a:pPr lvl="2">
              <a:lnSpc>
                <a:spcPct val="90000"/>
              </a:lnSpc>
              <a:spcBef>
                <a:spcPts val="600"/>
              </a:spcBef>
              <a:buFont typeface="Arial" charset="0"/>
              <a:buChar char="•"/>
            </a:pPr>
            <a:r>
              <a:rPr lang="en-US" sz="2400" dirty="0" smtClean="0">
                <a:effectLst/>
                <a:latin typeface="+mn-lt"/>
              </a:rPr>
              <a:t>Progestin-only method</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3 years </a:t>
            </a:r>
            <a:r>
              <a:rPr lang="en-US" sz="2400" dirty="0">
                <a:effectLst/>
                <a:latin typeface="+mn-lt"/>
              </a:rPr>
              <a:t>use</a:t>
            </a:r>
          </a:p>
          <a:p>
            <a:pPr>
              <a:lnSpc>
                <a:spcPct val="90000"/>
              </a:lnSpc>
              <a:spcBef>
                <a:spcPts val="600"/>
              </a:spcBef>
              <a:buFont typeface="Arial" charset="0"/>
              <a:buChar char="•"/>
            </a:pPr>
            <a:r>
              <a:rPr lang="en-US" sz="2400" dirty="0">
                <a:effectLst/>
                <a:latin typeface="+mn-lt"/>
              </a:rPr>
              <a:t>Cost : ~$</a:t>
            </a:r>
            <a:r>
              <a:rPr lang="en-US" sz="2400" dirty="0" smtClean="0">
                <a:effectLst/>
                <a:latin typeface="+mn-lt"/>
              </a:rPr>
              <a:t>300–$650</a:t>
            </a:r>
            <a:endParaRPr lang="en-US" sz="2400" dirty="0">
              <a:effectLst/>
              <a:latin typeface="+mn-lt"/>
            </a:endParaRPr>
          </a:p>
          <a:p>
            <a:pPr>
              <a:lnSpc>
                <a:spcPct val="90000"/>
              </a:lnSpc>
              <a:spcBef>
                <a:spcPts val="600"/>
              </a:spcBef>
              <a:buFont typeface="Arial" charset="0"/>
              <a:buChar char="•"/>
            </a:pPr>
            <a:r>
              <a:rPr lang="en-US" sz="2400" dirty="0" smtClean="0">
                <a:effectLst/>
                <a:latin typeface="+mn-lt"/>
              </a:rPr>
              <a:t>Smaller in size than </a:t>
            </a:r>
            <a:r>
              <a:rPr lang="en-US" sz="2400" dirty="0" err="1" smtClean="0">
                <a:effectLst/>
                <a:latin typeface="+mn-lt"/>
              </a:rPr>
              <a:t>Mirena</a:t>
            </a:r>
            <a:endParaRPr lang="en-US" sz="2400" dirty="0" smtClean="0">
              <a:effectLst/>
              <a:latin typeface="+mn-lt"/>
            </a:endParaRPr>
          </a:p>
          <a:p>
            <a:pPr lvl="1">
              <a:lnSpc>
                <a:spcPct val="90000"/>
              </a:lnSpc>
              <a:spcBef>
                <a:spcPts val="600"/>
              </a:spcBef>
              <a:buFont typeface="Arial" charset="0"/>
              <a:buChar char="•"/>
            </a:pPr>
            <a:r>
              <a:rPr lang="en-US" sz="2200" dirty="0" smtClean="0">
                <a:effectLst/>
                <a:latin typeface="+mn-lt"/>
              </a:rPr>
              <a:t>1.1 x 1.2 in. (vs. 1.3 x 1.3 in)</a:t>
            </a:r>
          </a:p>
          <a:p>
            <a:pPr lvl="1">
              <a:lnSpc>
                <a:spcPct val="90000"/>
              </a:lnSpc>
              <a:spcBef>
                <a:spcPts val="600"/>
              </a:spcBef>
              <a:buFont typeface="Arial" charset="0"/>
              <a:buChar char="•"/>
            </a:pPr>
            <a:r>
              <a:rPr lang="en-US" sz="2200" dirty="0" smtClean="0">
                <a:effectLst/>
                <a:latin typeface="+mn-lt"/>
              </a:rPr>
              <a:t>Inserter tube 0.15 in. (vs. 0.19 in)</a:t>
            </a:r>
          </a:p>
          <a:p>
            <a:pPr>
              <a:lnSpc>
                <a:spcPct val="90000"/>
              </a:lnSpc>
              <a:spcBef>
                <a:spcPts val="600"/>
              </a:spcBef>
              <a:buFont typeface="Arial" charset="0"/>
              <a:buChar char="•"/>
            </a:pPr>
            <a:r>
              <a:rPr lang="en-US" sz="2400" dirty="0" smtClean="0">
                <a:effectLst/>
                <a:latin typeface="+mn-lt"/>
              </a:rPr>
              <a:t>More irregular bleeding than </a:t>
            </a:r>
            <a:r>
              <a:rPr lang="en-US" sz="2400" dirty="0" err="1" smtClean="0">
                <a:effectLst/>
                <a:latin typeface="+mn-lt"/>
              </a:rPr>
              <a:t>Mirena</a:t>
            </a:r>
            <a:endParaRPr lang="en-US" sz="2400" dirty="0" smtClean="0">
              <a:effectLst/>
              <a:latin typeface="+mn-lt"/>
            </a:endParaRPr>
          </a:p>
          <a:p>
            <a:pPr lvl="1">
              <a:lnSpc>
                <a:spcPct val="90000"/>
              </a:lnSpc>
              <a:spcBef>
                <a:spcPts val="600"/>
              </a:spcBef>
              <a:buFont typeface="Arial" charset="0"/>
              <a:buChar char="•"/>
            </a:pPr>
            <a:r>
              <a:rPr lang="en-US" sz="2200" dirty="0" smtClean="0">
                <a:effectLst/>
                <a:latin typeface="+mn-lt"/>
              </a:rPr>
              <a:t>Only 6% have amenorrhea at 1 </a:t>
            </a:r>
            <a:r>
              <a:rPr lang="en-US" sz="2200" dirty="0" err="1" smtClean="0">
                <a:effectLst/>
                <a:latin typeface="+mn-lt"/>
              </a:rPr>
              <a:t>yr</a:t>
            </a:r>
            <a:endParaRPr lang="en-US" sz="2200" dirty="0" smtClean="0">
              <a:effectLst/>
              <a:latin typeface="+mn-lt"/>
            </a:endParaRPr>
          </a:p>
        </p:txBody>
      </p:sp>
      <p:grpSp>
        <p:nvGrpSpPr>
          <p:cNvPr id="83975" name="Group 51"/>
          <p:cNvGrpSpPr>
            <a:grpSpLocks/>
          </p:cNvGrpSpPr>
          <p:nvPr/>
        </p:nvGrpSpPr>
        <p:grpSpPr bwMode="auto">
          <a:xfrm>
            <a:off x="228600" y="1524000"/>
            <a:ext cx="3200400" cy="914400"/>
            <a:chOff x="472440" y="4084320"/>
            <a:chExt cx="1844040" cy="1661160"/>
          </a:xfrm>
        </p:grpSpPr>
        <p:sp>
          <p:nvSpPr>
            <p:cNvPr id="51" name="Rectangle 50"/>
            <p:cNvSpPr>
              <a:spLocks noChangeArrowheads="1"/>
            </p:cNvSpPr>
            <p:nvPr/>
          </p:nvSpPr>
          <p:spPr bwMode="auto">
            <a:xfrm>
              <a:off x="472440" y="4084320"/>
              <a:ext cx="1844040" cy="1661160"/>
            </a:xfrm>
            <a:prstGeom prst="rect">
              <a:avLst/>
            </a:prstGeom>
            <a:solidFill>
              <a:schemeClr val="accent2"/>
            </a:solidFill>
            <a:ln>
              <a:noFill/>
            </a:ln>
            <a:effectLst>
              <a:outerShdw blurRad="63500" dist="38100" algn="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83977" name="Text Box 45"/>
            <p:cNvSpPr txBox="1">
              <a:spLocks noChangeArrowheads="1"/>
            </p:cNvSpPr>
            <p:nvPr/>
          </p:nvSpPr>
          <p:spPr bwMode="auto">
            <a:xfrm>
              <a:off x="483549" y="4413915"/>
              <a:ext cx="1813888" cy="85365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 Effective</a:t>
              </a:r>
            </a:p>
          </p:txBody>
        </p:sp>
      </p:grpSp>
      <p:pic>
        <p:nvPicPr>
          <p:cNvPr id="2" name="Picture 1"/>
          <p:cNvPicPr>
            <a:picLocks noChangeAspect="1"/>
          </p:cNvPicPr>
          <p:nvPr/>
        </p:nvPicPr>
        <p:blipFill rotWithShape="1">
          <a:blip r:embed="rId3"/>
          <a:srcRect t="6042" b="13174"/>
          <a:stretch/>
        </p:blipFill>
        <p:spPr>
          <a:xfrm>
            <a:off x="152400" y="2667001"/>
            <a:ext cx="3251517" cy="3200399"/>
          </a:xfrm>
          <a:prstGeom prst="rect">
            <a:avLst/>
          </a:prstGeom>
        </p:spPr>
      </p:pic>
    </p:spTree>
    <p:extLst>
      <p:ext uri="{BB962C8B-B14F-4D97-AF65-F5344CB8AC3E}">
        <p14:creationId xmlns:p14="http://schemas.microsoft.com/office/powerpoint/2010/main" val="177291090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1600200" y="6248400"/>
            <a:ext cx="67833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dirty="0" err="1">
                <a:latin typeface="Adobe Garamond Pro" panose="02020502060506020403" pitchFamily="18" charset="0"/>
              </a:rPr>
              <a:t>Kost</a:t>
            </a:r>
            <a:r>
              <a:rPr lang="en-US" altLang="en-US" sz="1400" dirty="0">
                <a:latin typeface="Adobe Garamond Pro" panose="02020502060506020403" pitchFamily="18" charset="0"/>
              </a:rPr>
              <a:t> K and </a:t>
            </a:r>
            <a:r>
              <a:rPr lang="en-US" altLang="en-US" sz="1400" dirty="0" err="1">
                <a:latin typeface="Adobe Garamond Pro" panose="02020502060506020403" pitchFamily="18" charset="0"/>
              </a:rPr>
              <a:t>Henshaw</a:t>
            </a:r>
            <a:r>
              <a:rPr lang="en-US" altLang="en-US" sz="1400" dirty="0">
                <a:latin typeface="Adobe Garamond Pro" panose="02020502060506020403" pitchFamily="18" charset="0"/>
              </a:rPr>
              <a:t> S, </a:t>
            </a:r>
            <a:r>
              <a:rPr lang="en-US" altLang="en-US" sz="1400" i="1" dirty="0" smtClean="0">
                <a:latin typeface="Adobe Garamond Pro" panose="02020502060506020403" pitchFamily="18" charset="0"/>
              </a:rPr>
              <a:t>U.S. Teenage Pregnancies, Births and Abortions, 2010:  National and State Trends by Age, Race and Ethnicity</a:t>
            </a:r>
            <a:r>
              <a:rPr lang="en-US" altLang="en-US" sz="1400" dirty="0" smtClean="0">
                <a:latin typeface="Adobe Garamond Pro" panose="02020502060506020403" pitchFamily="18" charset="0"/>
              </a:rPr>
              <a:t>.  </a:t>
            </a:r>
            <a:r>
              <a:rPr lang="en-US" altLang="en-US" sz="1400" dirty="0" err="1" smtClean="0">
                <a:latin typeface="Adobe Garamond Pro" panose="02020502060506020403" pitchFamily="18" charset="0"/>
              </a:rPr>
              <a:t>Guttmacher</a:t>
            </a:r>
            <a:r>
              <a:rPr lang="en-US" altLang="en-US" sz="1400" dirty="0" smtClean="0">
                <a:latin typeface="Adobe Garamond Pro" panose="02020502060506020403" pitchFamily="18" charset="0"/>
              </a:rPr>
              <a:t> Institute 2014. </a:t>
            </a:r>
            <a:endParaRPr lang="en-US" altLang="en-US" sz="1400" dirty="0">
              <a:latin typeface="Adobe Garamond Pro" panose="02020502060506020403" pitchFamily="18" charset="0"/>
            </a:endParaRPr>
          </a:p>
        </p:txBody>
      </p:sp>
      <p:sp>
        <p:nvSpPr>
          <p:cNvPr id="8" name="Title 7"/>
          <p:cNvSpPr>
            <a:spLocks noGrp="1"/>
          </p:cNvSpPr>
          <p:nvPr>
            <p:ph type="title"/>
          </p:nvPr>
        </p:nvSpPr>
        <p:spPr>
          <a:xfrm>
            <a:off x="457200" y="76200"/>
            <a:ext cx="8229600" cy="914400"/>
          </a:xfrm>
        </p:spPr>
        <p:txBody>
          <a:bodyPr>
            <a:normAutofit fontScale="90000"/>
          </a:bodyPr>
          <a:lstStyle/>
          <a:p>
            <a:r>
              <a:rPr lang="en-US" sz="2800" dirty="0" smtClean="0"/>
              <a:t>Teen Pregnancy, Birth, and Abortion Rates Are Declining (15- to 19-year-olds)</a:t>
            </a:r>
            <a:endParaRPr lang="en-US" sz="2800" dirty="0"/>
          </a:p>
        </p:txBody>
      </p:sp>
      <p:pic>
        <p:nvPicPr>
          <p:cNvPr id="2" name="Picture 1"/>
          <p:cNvPicPr>
            <a:picLocks noChangeAspect="1"/>
          </p:cNvPicPr>
          <p:nvPr/>
        </p:nvPicPr>
        <p:blipFill>
          <a:blip r:embed="rId3"/>
          <a:stretch>
            <a:fillRect/>
          </a:stretch>
        </p:blipFill>
        <p:spPr>
          <a:xfrm>
            <a:off x="279400" y="0"/>
            <a:ext cx="8572500" cy="6858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4"/>
          <p:cNvSpPr>
            <a:spLocks noChangeArrowheads="1"/>
          </p:cNvSpPr>
          <p:nvPr/>
        </p:nvSpPr>
        <p:spPr bwMode="auto">
          <a:xfrm>
            <a:off x="3581400" y="1524000"/>
            <a:ext cx="5410200" cy="362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28600" indent="-228600" algn="l">
              <a:lnSpc>
                <a:spcPct val="90000"/>
              </a:lnSpc>
              <a:spcBef>
                <a:spcPts val="600"/>
              </a:spcBef>
              <a:buClr>
                <a:srgbClr val="5C5CAE"/>
              </a:buClr>
              <a:buFont typeface="Arial" charset="0"/>
              <a:buChar char="•"/>
            </a:pPr>
            <a:r>
              <a:rPr lang="en-US" sz="2400" dirty="0">
                <a:solidFill>
                  <a:schemeClr val="tx1"/>
                </a:solidFill>
                <a:effectLst/>
                <a:latin typeface="+mj-lt"/>
              </a:rPr>
              <a:t>Copper </a:t>
            </a:r>
            <a:r>
              <a:rPr lang="en-US" sz="2400" dirty="0" smtClean="0">
                <a:solidFill>
                  <a:schemeClr val="tx1"/>
                </a:solidFill>
                <a:effectLst/>
                <a:latin typeface="+mj-lt"/>
              </a:rPr>
              <a:t>ions</a:t>
            </a: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No hormones</a:t>
            </a:r>
            <a:endParaRPr lang="en-US" sz="2400" dirty="0">
              <a:solidFill>
                <a:schemeClr val="tx1"/>
              </a:solidFill>
              <a:effectLst/>
              <a:latin typeface="+mj-lt"/>
            </a:endParaRP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12 </a:t>
            </a:r>
            <a:r>
              <a:rPr lang="en-US" sz="2400" dirty="0">
                <a:solidFill>
                  <a:schemeClr val="tx1"/>
                </a:solidFill>
                <a:effectLst/>
                <a:latin typeface="+mj-lt"/>
              </a:rPr>
              <a:t>years of use</a:t>
            </a:r>
          </a:p>
          <a:p>
            <a:pPr marL="228600" indent="-228600" algn="l">
              <a:lnSpc>
                <a:spcPct val="90000"/>
              </a:lnSpc>
              <a:spcBef>
                <a:spcPts val="600"/>
              </a:spcBef>
              <a:buClr>
                <a:srgbClr val="5C5CAE"/>
              </a:buClr>
              <a:buFont typeface="Arial" charset="0"/>
              <a:buChar char="•"/>
            </a:pPr>
            <a:r>
              <a:rPr lang="en-US" sz="2400" dirty="0">
                <a:solidFill>
                  <a:schemeClr val="tx1"/>
                </a:solidFill>
                <a:effectLst/>
                <a:latin typeface="+mj-lt"/>
              </a:rPr>
              <a:t>Cost: ~$</a:t>
            </a:r>
            <a:r>
              <a:rPr lang="en-US" sz="2400" dirty="0" smtClean="0">
                <a:solidFill>
                  <a:schemeClr val="tx1"/>
                </a:solidFill>
                <a:effectLst/>
                <a:latin typeface="+mj-lt"/>
              </a:rPr>
              <a:t>150-$475</a:t>
            </a:r>
            <a:endParaRPr lang="en-US" sz="2400" dirty="0">
              <a:solidFill>
                <a:schemeClr val="tx1"/>
              </a:solidFill>
              <a:effectLst/>
              <a:latin typeface="+mj-lt"/>
            </a:endParaRP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99% effective as EC</a:t>
            </a:r>
          </a:p>
          <a:p>
            <a:pPr marL="228600"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Bleeding Pattern:</a:t>
            </a:r>
          </a:p>
          <a:p>
            <a:pPr marL="685800" lvl="1" indent="-228600" algn="l">
              <a:lnSpc>
                <a:spcPct val="90000"/>
              </a:lnSpc>
              <a:spcBef>
                <a:spcPts val="600"/>
              </a:spcBef>
              <a:buClr>
                <a:srgbClr val="5C5CAE"/>
              </a:buClr>
              <a:buFont typeface="Arial" charset="0"/>
              <a:buChar char="•"/>
            </a:pPr>
            <a:r>
              <a:rPr lang="en-US" sz="2400" dirty="0" smtClean="0">
                <a:solidFill>
                  <a:schemeClr val="tx1"/>
                </a:solidFill>
                <a:effectLst/>
                <a:latin typeface="+mj-lt"/>
              </a:rPr>
              <a:t>Menses regular</a:t>
            </a:r>
          </a:p>
          <a:p>
            <a:pPr marL="685800" lvl="1" indent="-228600" algn="l">
              <a:lnSpc>
                <a:spcPct val="90000"/>
              </a:lnSpc>
              <a:spcBef>
                <a:spcPts val="600"/>
              </a:spcBef>
              <a:buClr>
                <a:srgbClr val="5C5CAE"/>
              </a:buClr>
              <a:buFont typeface="Arial" charset="0"/>
              <a:buChar char="•"/>
            </a:pPr>
            <a:r>
              <a:rPr lang="en-US" sz="2400" dirty="0">
                <a:solidFill>
                  <a:schemeClr val="tx1"/>
                </a:solidFill>
                <a:effectLst/>
                <a:latin typeface="+mj-lt"/>
              </a:rPr>
              <a:t>M</a:t>
            </a:r>
            <a:r>
              <a:rPr lang="en-US" sz="2400" dirty="0" smtClean="0">
                <a:solidFill>
                  <a:schemeClr val="tx1"/>
                </a:solidFill>
                <a:effectLst/>
                <a:latin typeface="+mj-lt"/>
              </a:rPr>
              <a:t>ay be heavier, longer, </a:t>
            </a:r>
            <a:r>
              <a:rPr lang="en-US" sz="2400" dirty="0" err="1" smtClean="0">
                <a:solidFill>
                  <a:schemeClr val="tx1"/>
                </a:solidFill>
                <a:effectLst/>
                <a:latin typeface="+mj-lt"/>
              </a:rPr>
              <a:t>crampier</a:t>
            </a:r>
            <a:r>
              <a:rPr lang="en-US" sz="2400" dirty="0" smtClean="0">
                <a:solidFill>
                  <a:schemeClr val="tx1"/>
                </a:solidFill>
                <a:effectLst/>
                <a:latin typeface="+mj-lt"/>
              </a:rPr>
              <a:t> for first 6 months</a:t>
            </a:r>
            <a:endParaRPr lang="en-US" sz="2400" dirty="0">
              <a:solidFill>
                <a:schemeClr val="tx1"/>
              </a:solidFill>
              <a:effectLst/>
              <a:latin typeface="+mj-lt"/>
            </a:endParaRPr>
          </a:p>
        </p:txBody>
      </p:sp>
      <p:sp>
        <p:nvSpPr>
          <p:cNvPr id="88068" name="Rectangle 5"/>
          <p:cNvSpPr>
            <a:spLocks noChangeArrowheads="1"/>
          </p:cNvSpPr>
          <p:nvPr/>
        </p:nvSpPr>
        <p:spPr bwMode="auto">
          <a:xfrm>
            <a:off x="1600200" y="6248400"/>
            <a:ext cx="647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buClrTx/>
              <a:buFontTx/>
              <a:buNone/>
            </a:pPr>
            <a:r>
              <a:rPr lang="en-US" sz="1400" dirty="0" err="1">
                <a:solidFill>
                  <a:schemeClr val="tx1"/>
                </a:solidFill>
                <a:effectLst/>
                <a:latin typeface="Adobe Garamond Pro" panose="02020502060506020403" pitchFamily="18" charset="0"/>
              </a:rPr>
              <a:t>Thonneau</a:t>
            </a:r>
            <a:r>
              <a:rPr lang="en-US" sz="1400" dirty="0">
                <a:solidFill>
                  <a:schemeClr val="tx1"/>
                </a:solidFill>
                <a:effectLst/>
                <a:latin typeface="Adobe Garamond Pro" panose="02020502060506020403" pitchFamily="18" charset="0"/>
              </a:rPr>
              <a:t>, PF. Am J </a:t>
            </a:r>
            <a:r>
              <a:rPr lang="en-US" sz="1400" dirty="0" err="1">
                <a:solidFill>
                  <a:schemeClr val="tx1"/>
                </a:solidFill>
                <a:effectLst/>
                <a:latin typeface="Adobe Garamond Pro" panose="02020502060506020403" pitchFamily="18" charset="0"/>
              </a:rPr>
              <a:t>Obstet</a:t>
            </a:r>
            <a:r>
              <a:rPr lang="en-US" sz="1400" dirty="0">
                <a:solidFill>
                  <a:schemeClr val="tx1"/>
                </a:solidFill>
                <a:effectLst/>
                <a:latin typeface="Adobe Garamond Pro" panose="02020502060506020403" pitchFamily="18" charset="0"/>
              </a:rPr>
              <a:t> Gynecol. 2008</a:t>
            </a:r>
            <a:r>
              <a:rPr lang="en-US" sz="1400" dirty="0" smtClean="0">
                <a:solidFill>
                  <a:schemeClr val="tx1"/>
                </a:solidFill>
                <a:effectLst/>
                <a:latin typeface="Adobe Garamond Pro" panose="02020502060506020403" pitchFamily="18" charset="0"/>
              </a:rPr>
              <a:t>.</a:t>
            </a:r>
            <a:r>
              <a:rPr lang="en-US" sz="1400" dirty="0">
                <a:solidFill>
                  <a:schemeClr val="tx1"/>
                </a:solidFill>
                <a:effectLst/>
                <a:latin typeface="Adobe Garamond Pro" panose="02020502060506020403" pitchFamily="18" charset="0"/>
              </a:rPr>
              <a:t> </a:t>
            </a:r>
            <a:r>
              <a:rPr lang="en-US" sz="1400" dirty="0" err="1" smtClean="0">
                <a:solidFill>
                  <a:schemeClr val="tx1"/>
                </a:solidFill>
                <a:effectLst/>
                <a:latin typeface="Adobe Garamond Pro" panose="02020502060506020403" pitchFamily="18" charset="0"/>
              </a:rPr>
              <a:t>Trussel</a:t>
            </a:r>
            <a:r>
              <a:rPr lang="en-US" sz="1400" dirty="0" smtClean="0">
                <a:solidFill>
                  <a:schemeClr val="tx1"/>
                </a:solidFill>
                <a:effectLst/>
                <a:latin typeface="Adobe Garamond Pro" panose="02020502060506020403" pitchFamily="18" charset="0"/>
              </a:rPr>
              <a:t> </a:t>
            </a:r>
            <a:r>
              <a:rPr lang="en-US" sz="1400" dirty="0">
                <a:solidFill>
                  <a:schemeClr val="tx1"/>
                </a:solidFill>
                <a:effectLst/>
                <a:latin typeface="Adobe Garamond Pro" panose="02020502060506020403" pitchFamily="18" charset="0"/>
              </a:rPr>
              <a:t>J. </a:t>
            </a:r>
            <a:r>
              <a:rPr lang="en-US" sz="1400" dirty="0" smtClean="0">
                <a:solidFill>
                  <a:schemeClr val="tx1"/>
                </a:solidFill>
                <a:effectLst/>
                <a:latin typeface="Adobe Garamond Pro" panose="02020502060506020403" pitchFamily="18" charset="0"/>
              </a:rPr>
              <a:t/>
            </a:r>
            <a:br>
              <a:rPr lang="en-US" sz="1400" dirty="0" smtClean="0">
                <a:solidFill>
                  <a:schemeClr val="tx1"/>
                </a:solidFill>
                <a:effectLst/>
                <a:latin typeface="Adobe Garamond Pro" panose="02020502060506020403" pitchFamily="18" charset="0"/>
              </a:rPr>
            </a:br>
            <a:r>
              <a:rPr lang="en-US" sz="1400" i="1" dirty="0" smtClean="0">
                <a:solidFill>
                  <a:schemeClr val="tx1"/>
                </a:solidFill>
                <a:effectLst/>
                <a:latin typeface="Adobe Garamond Pro" panose="02020502060506020403" pitchFamily="18" charset="0"/>
              </a:rPr>
              <a:t>Contraceptive Technology</a:t>
            </a:r>
            <a:r>
              <a:rPr lang="en-US" sz="1400" dirty="0">
                <a:solidFill>
                  <a:schemeClr val="tx1"/>
                </a:solidFill>
                <a:effectLst/>
                <a:latin typeface="Adobe Garamond Pro" panose="02020502060506020403" pitchFamily="18" charset="0"/>
              </a:rPr>
              <a:t>. 2007.</a:t>
            </a:r>
          </a:p>
        </p:txBody>
      </p:sp>
      <p:sp>
        <p:nvSpPr>
          <p:cNvPr id="6" name="Rectangle 2"/>
          <p:cNvSpPr txBox="1">
            <a:spLocks noChangeArrowheads="1"/>
          </p:cNvSpPr>
          <p:nvPr/>
        </p:nvSpPr>
        <p:spPr bwMode="auto">
          <a:xfrm>
            <a:off x="381000" y="76200"/>
            <a:ext cx="8305800" cy="762000"/>
          </a:xfrm>
          <a:prstGeom prst="rect">
            <a:avLst/>
          </a:prstGeom>
          <a:noFill/>
          <a:ln w="9525">
            <a:noFill/>
            <a:miter lim="800000"/>
            <a:headEnd/>
            <a:tailEnd/>
          </a:ln>
        </p:spPr>
        <p:txBody>
          <a:bodyPr anchor="b"/>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lnSpc>
                <a:spcPct val="90000"/>
              </a:lnSpc>
              <a:buClrTx/>
              <a:buFontTx/>
              <a:buNone/>
            </a:pPr>
            <a:endParaRPr lang="en-US" dirty="0">
              <a:solidFill>
                <a:schemeClr val="bg1"/>
              </a:solidFill>
              <a:effectLst/>
              <a:latin typeface="+mj-lt"/>
            </a:endParaRPr>
          </a:p>
        </p:txBody>
      </p:sp>
      <p:pic>
        <p:nvPicPr>
          <p:cNvPr id="88070" name="Picture 10" descr="iud.png" hidden="1"/>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1325" y="1666875"/>
            <a:ext cx="2095500"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74" name="Group 51"/>
          <p:cNvGrpSpPr>
            <a:grpSpLocks/>
          </p:cNvGrpSpPr>
          <p:nvPr/>
        </p:nvGrpSpPr>
        <p:grpSpPr bwMode="auto">
          <a:xfrm>
            <a:off x="304800" y="1219200"/>
            <a:ext cx="2971800" cy="1066800"/>
            <a:chOff x="472440" y="4084320"/>
            <a:chExt cx="1844040" cy="1661160"/>
          </a:xfrm>
          <a:solidFill>
            <a:schemeClr val="accent2"/>
          </a:solidFill>
        </p:grpSpPr>
        <p:sp>
          <p:nvSpPr>
            <p:cNvPr id="51" name="Rectangle 50"/>
            <p:cNvSpPr>
              <a:spLocks noChangeArrowheads="1"/>
            </p:cNvSpPr>
            <p:nvPr/>
          </p:nvSpPr>
          <p:spPr bwMode="auto">
            <a:xfrm>
              <a:off x="472440" y="4084320"/>
              <a:ext cx="1844040" cy="1661160"/>
            </a:xfrm>
            <a:prstGeom prst="rect">
              <a:avLst/>
            </a:prstGeom>
            <a:grpFill/>
            <a:ln>
              <a:noFill/>
            </a:ln>
            <a:effectLst>
              <a:outerShdw blurRad="63500" dist="38100" algn="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88076" name="Text Box 45"/>
            <p:cNvSpPr txBox="1">
              <a:spLocks noChangeArrowheads="1"/>
            </p:cNvSpPr>
            <p:nvPr/>
          </p:nvSpPr>
          <p:spPr bwMode="auto">
            <a:xfrm>
              <a:off x="483549" y="4414332"/>
              <a:ext cx="1813888" cy="71887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 Effective</a:t>
              </a:r>
            </a:p>
          </p:txBody>
        </p:sp>
      </p:grpSp>
      <p:pic>
        <p:nvPicPr>
          <p:cNvPr id="88077" name="Picture 13" descr="IUDs-recommended-for-women-teens-9C684G1-x-large_thumb"/>
          <p:cNvPicPr>
            <a:picLocks noChangeAspect="1" noChangeArrowheads="1"/>
          </p:cNvPicPr>
          <p:nvPr/>
        </p:nvPicPr>
        <p:blipFill>
          <a:blip r:embed="rId5">
            <a:extLst>
              <a:ext uri="{28A0092B-C50C-407E-A947-70E740481C1C}">
                <a14:useLocalDpi xmlns:a14="http://schemas.microsoft.com/office/drawing/2010/main" val="0"/>
              </a:ext>
            </a:extLst>
          </a:blip>
          <a:srcRect l="18837" r="35075" b="29677"/>
          <a:stretch>
            <a:fillRect/>
          </a:stretch>
        </p:blipFill>
        <p:spPr bwMode="auto">
          <a:xfrm>
            <a:off x="7162800" y="1295400"/>
            <a:ext cx="1701752"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8078" name="Picture 14" descr="mcdc7_paragard"/>
          <p:cNvPicPr>
            <a:picLocks noChangeAspect="1" noChangeArrowheads="1"/>
          </p:cNvPicPr>
          <p:nvPr/>
        </p:nvPicPr>
        <p:blipFill>
          <a:blip r:embed="rId6">
            <a:extLst>
              <a:ext uri="{28A0092B-C50C-407E-A947-70E740481C1C}">
                <a14:useLocalDpi xmlns:a14="http://schemas.microsoft.com/office/drawing/2010/main" val="0"/>
              </a:ext>
            </a:extLst>
          </a:blip>
          <a:srcRect l="8499" r="4382" b="8632"/>
          <a:stretch>
            <a:fillRect/>
          </a:stretch>
        </p:blipFill>
        <p:spPr bwMode="auto">
          <a:xfrm>
            <a:off x="304800" y="2358211"/>
            <a:ext cx="3030538" cy="35091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Copper-T IUD: </a:t>
            </a:r>
            <a:r>
              <a:rPr lang="en-US" dirty="0" smtClean="0"/>
              <a:t>(</a:t>
            </a:r>
            <a:r>
              <a:rPr lang="en-US" dirty="0" err="1" smtClean="0"/>
              <a:t>Paragard</a:t>
            </a:r>
            <a:r>
              <a:rPr lang="en-US" dirty="0" smtClean="0"/>
              <a:t>®)</a:t>
            </a:r>
            <a:endParaRPr lang="en-US" dirty="0"/>
          </a:p>
        </p:txBody>
      </p:sp>
    </p:spTree>
    <p:extLst>
      <p:ext uri="{BB962C8B-B14F-4D97-AF65-F5344CB8AC3E}">
        <p14:creationId xmlns:p14="http://schemas.microsoft.com/office/powerpoint/2010/main" val="10583904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0" y="152400"/>
            <a:ext cx="8229600" cy="865188"/>
          </a:xfrm>
        </p:spPr>
        <p:txBody>
          <a:bodyPr anchor="ctr" anchorCtr="0">
            <a:normAutofit/>
          </a:bodyPr>
          <a:lstStyle/>
          <a:p>
            <a:r>
              <a:rPr lang="en-US" dirty="0" smtClean="0">
                <a:latin typeface="+mj-lt"/>
              </a:rPr>
              <a:t>Which IUD Is the Best </a:t>
            </a:r>
            <a:r>
              <a:rPr lang="en-US" dirty="0">
                <a:latin typeface="+mj-lt"/>
              </a:rPr>
              <a:t>C</a:t>
            </a:r>
            <a:r>
              <a:rPr lang="en-US" dirty="0" smtClean="0">
                <a:latin typeface="+mj-lt"/>
              </a:rPr>
              <a:t>hoice?</a:t>
            </a:r>
            <a:endParaRPr lang="en-US" dirty="0">
              <a:latin typeface="+mj-lt"/>
            </a:endParaRPr>
          </a:p>
        </p:txBody>
      </p:sp>
      <p:sp>
        <p:nvSpPr>
          <p:cNvPr id="237571" name="Rectangle 3"/>
          <p:cNvSpPr>
            <a:spLocks noGrp="1" noChangeArrowheads="1"/>
          </p:cNvSpPr>
          <p:nvPr>
            <p:ph type="body" sz="half" idx="4294967295"/>
          </p:nvPr>
        </p:nvSpPr>
        <p:spPr>
          <a:xfrm>
            <a:off x="4724400" y="2133600"/>
            <a:ext cx="4419600" cy="3346450"/>
          </a:xfrm>
          <a:prstGeom prst="rect">
            <a:avLst/>
          </a:prstGeom>
        </p:spPr>
        <p:txBody>
          <a:bodyPr/>
          <a:lstStyle/>
          <a:p>
            <a:pPr marL="0" indent="0">
              <a:buClr>
                <a:schemeClr val="tx2"/>
              </a:buClr>
            </a:pPr>
            <a:r>
              <a:rPr lang="en-US" dirty="0">
                <a:latin typeface="+mn-lt"/>
              </a:rPr>
              <a:t> OK w/irregular bleeding</a:t>
            </a:r>
          </a:p>
          <a:p>
            <a:pPr marL="0" indent="0">
              <a:buClr>
                <a:schemeClr val="tx2"/>
              </a:buClr>
            </a:pPr>
            <a:r>
              <a:rPr lang="en-US" dirty="0">
                <a:latin typeface="+mn-lt"/>
              </a:rPr>
              <a:t> OK w/amenorrhea</a:t>
            </a:r>
          </a:p>
          <a:p>
            <a:pPr marL="0" indent="0">
              <a:buClr>
                <a:schemeClr val="tx2"/>
              </a:buClr>
            </a:pPr>
            <a:r>
              <a:rPr lang="en-US" dirty="0">
                <a:latin typeface="+mn-lt"/>
              </a:rPr>
              <a:t> H/O </a:t>
            </a:r>
            <a:r>
              <a:rPr lang="en-US" dirty="0" err="1">
                <a:latin typeface="+mn-lt"/>
              </a:rPr>
              <a:t>dysmenorrhea</a:t>
            </a:r>
            <a:endParaRPr lang="en-US" dirty="0">
              <a:latin typeface="+mn-lt"/>
            </a:endParaRPr>
          </a:p>
          <a:p>
            <a:pPr marL="0" indent="0">
              <a:buClr>
                <a:schemeClr val="tx2"/>
              </a:buClr>
            </a:pPr>
            <a:r>
              <a:rPr lang="en-US" dirty="0">
                <a:latin typeface="+mn-lt"/>
              </a:rPr>
              <a:t> H/O </a:t>
            </a:r>
            <a:r>
              <a:rPr lang="en-US" dirty="0" err="1">
                <a:latin typeface="+mn-lt"/>
              </a:rPr>
              <a:t>menorrhagia</a:t>
            </a:r>
            <a:endParaRPr lang="en-US" dirty="0">
              <a:latin typeface="+mn-lt"/>
            </a:endParaRPr>
          </a:p>
          <a:p>
            <a:pPr marL="0" indent="0">
              <a:buClr>
                <a:srgbClr val="FF66FF"/>
              </a:buClr>
            </a:pPr>
            <a:endParaRPr lang="en-US" dirty="0">
              <a:latin typeface="+mn-lt"/>
            </a:endParaRPr>
          </a:p>
        </p:txBody>
      </p:sp>
      <p:sp>
        <p:nvSpPr>
          <p:cNvPr id="237572" name="Rectangle 6"/>
          <p:cNvSpPr>
            <a:spLocks noChangeArrowheads="1"/>
          </p:cNvSpPr>
          <p:nvPr/>
        </p:nvSpPr>
        <p:spPr bwMode="auto">
          <a:xfrm>
            <a:off x="4857750" y="1612900"/>
            <a:ext cx="4140200" cy="4635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sp>
        <p:nvSpPr>
          <p:cNvPr id="237573" name="Rectangle 7"/>
          <p:cNvSpPr>
            <a:spLocks noChangeArrowheads="1"/>
          </p:cNvSpPr>
          <p:nvPr/>
        </p:nvSpPr>
        <p:spPr bwMode="auto">
          <a:xfrm>
            <a:off x="6177965" y="1600200"/>
            <a:ext cx="14750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ClrTx/>
              <a:buFontTx/>
              <a:buNone/>
            </a:pPr>
            <a:r>
              <a:rPr lang="en-US" sz="2400" dirty="0">
                <a:solidFill>
                  <a:srgbClr val="FFFFFF"/>
                </a:solidFill>
                <a:effectLst/>
                <a:latin typeface="+mn-lt"/>
              </a:rPr>
              <a:t>LNG </a:t>
            </a:r>
            <a:r>
              <a:rPr lang="en-US" sz="2400" dirty="0" smtClean="0">
                <a:solidFill>
                  <a:srgbClr val="FFFFFF"/>
                </a:solidFill>
                <a:effectLst/>
                <a:latin typeface="+mn-lt"/>
              </a:rPr>
              <a:t>IUD</a:t>
            </a:r>
            <a:endParaRPr lang="en-US" sz="2400" dirty="0">
              <a:solidFill>
                <a:srgbClr val="FFFFFF"/>
              </a:solidFill>
              <a:effectLst/>
              <a:latin typeface="+mn-lt"/>
            </a:endParaRPr>
          </a:p>
        </p:txBody>
      </p:sp>
      <p:grpSp>
        <p:nvGrpSpPr>
          <p:cNvPr id="237574" name="Group 10"/>
          <p:cNvGrpSpPr>
            <a:grpSpLocks/>
          </p:cNvGrpSpPr>
          <p:nvPr/>
        </p:nvGrpSpPr>
        <p:grpSpPr bwMode="auto">
          <a:xfrm>
            <a:off x="246063" y="1600200"/>
            <a:ext cx="4407716" cy="3576637"/>
            <a:chOff x="336550" y="1581150"/>
            <a:chExt cx="4140200" cy="3576637"/>
          </a:xfrm>
        </p:grpSpPr>
        <p:sp>
          <p:nvSpPr>
            <p:cNvPr id="237575" name="Rectangle 4"/>
            <p:cNvSpPr>
              <a:spLocks noChangeArrowheads="1"/>
            </p:cNvSpPr>
            <p:nvPr/>
          </p:nvSpPr>
          <p:spPr bwMode="auto">
            <a:xfrm>
              <a:off x="336550" y="1597025"/>
              <a:ext cx="4140200" cy="4635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spcBef>
                  <a:spcPct val="0"/>
                </a:spcBef>
                <a:buClrTx/>
                <a:buFontTx/>
                <a:buNone/>
              </a:pPr>
              <a:endParaRPr lang="en-US" sz="1800">
                <a:solidFill>
                  <a:schemeClr val="tx1"/>
                </a:solidFill>
                <a:effectLst/>
                <a:latin typeface="+mn-lt"/>
              </a:endParaRPr>
            </a:p>
          </p:txBody>
        </p:sp>
        <p:sp>
          <p:nvSpPr>
            <p:cNvPr id="237576" name="Rectangle 5"/>
            <p:cNvSpPr>
              <a:spLocks noChangeArrowheads="1"/>
            </p:cNvSpPr>
            <p:nvPr/>
          </p:nvSpPr>
          <p:spPr bwMode="auto">
            <a:xfrm>
              <a:off x="1560681" y="1581150"/>
              <a:ext cx="19522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0"/>
                </a:spcBef>
                <a:buClrTx/>
                <a:buFontTx/>
                <a:buNone/>
              </a:pPr>
              <a:r>
                <a:rPr lang="en-US" sz="2400" dirty="0">
                  <a:solidFill>
                    <a:srgbClr val="FFFFFF"/>
                  </a:solidFill>
                  <a:effectLst/>
                  <a:latin typeface="+mn-lt"/>
                </a:rPr>
                <a:t>Copper T IUD </a:t>
              </a:r>
            </a:p>
          </p:txBody>
        </p:sp>
        <p:sp>
          <p:nvSpPr>
            <p:cNvPr id="237577" name="Rectangle 8"/>
            <p:cNvSpPr>
              <a:spLocks noChangeArrowheads="1"/>
            </p:cNvSpPr>
            <p:nvPr/>
          </p:nvSpPr>
          <p:spPr bwMode="auto">
            <a:xfrm>
              <a:off x="600075" y="2114550"/>
              <a:ext cx="3670300"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buClr>
                  <a:schemeClr val="tx2"/>
                </a:buClr>
                <a:buFont typeface="Wingdings" pitchFamily="2" charset="2"/>
                <a:buChar char="§"/>
              </a:pPr>
              <a:r>
                <a:rPr lang="en-US" sz="2200" dirty="0">
                  <a:solidFill>
                    <a:schemeClr val="tx1"/>
                  </a:solidFill>
                  <a:effectLst/>
                  <a:latin typeface="+mn-lt"/>
                </a:rPr>
                <a:t> Want regular periods</a:t>
              </a:r>
            </a:p>
            <a:p>
              <a:pPr algn="l">
                <a:lnSpc>
                  <a:spcPct val="90000"/>
                </a:lnSpc>
                <a:buClr>
                  <a:schemeClr val="tx2"/>
                </a:buClr>
                <a:buFont typeface="Wingdings" pitchFamily="2" charset="2"/>
                <a:buChar char="§"/>
              </a:pPr>
              <a:r>
                <a:rPr lang="en-US" sz="2200" dirty="0">
                  <a:solidFill>
                    <a:schemeClr val="tx1"/>
                  </a:solidFill>
                  <a:effectLst/>
                  <a:latin typeface="+mn-lt"/>
                </a:rPr>
                <a:t> Want no hormones</a:t>
              </a:r>
            </a:p>
            <a:p>
              <a:pPr algn="l">
                <a:lnSpc>
                  <a:spcPct val="90000"/>
                </a:lnSpc>
                <a:buClr>
                  <a:schemeClr val="tx2"/>
                </a:buClr>
                <a:buFont typeface="Wingdings" pitchFamily="2" charset="2"/>
                <a:buChar char="§"/>
              </a:pPr>
              <a:r>
                <a:rPr lang="en-US" sz="2200" dirty="0">
                  <a:solidFill>
                    <a:schemeClr val="tx1"/>
                  </a:solidFill>
                  <a:effectLst/>
                  <a:latin typeface="+mn-lt"/>
                </a:rPr>
                <a:t> No h/o </a:t>
              </a:r>
              <a:r>
                <a:rPr lang="en-US" sz="2200" dirty="0" err="1">
                  <a:solidFill>
                    <a:schemeClr val="tx1"/>
                  </a:solidFill>
                  <a:effectLst/>
                  <a:latin typeface="+mn-lt"/>
                </a:rPr>
                <a:t>dysmenorrhea</a:t>
              </a:r>
              <a:endParaRPr lang="en-US" sz="2200" dirty="0">
                <a:solidFill>
                  <a:schemeClr val="tx1"/>
                </a:solidFill>
                <a:effectLst/>
                <a:latin typeface="+mn-lt"/>
              </a:endParaRPr>
            </a:p>
            <a:p>
              <a:pPr algn="l">
                <a:lnSpc>
                  <a:spcPct val="90000"/>
                </a:lnSpc>
                <a:buClr>
                  <a:schemeClr val="tx2"/>
                </a:buClr>
                <a:buFont typeface="Wingdings" pitchFamily="2" charset="2"/>
                <a:buChar char="§"/>
              </a:pPr>
              <a:r>
                <a:rPr lang="en-US" sz="2200" dirty="0">
                  <a:solidFill>
                    <a:schemeClr val="tx1"/>
                  </a:solidFill>
                  <a:effectLst/>
                  <a:latin typeface="+mn-lt"/>
                </a:rPr>
                <a:t> No h/o </a:t>
              </a:r>
              <a:r>
                <a:rPr lang="en-US" sz="2200" dirty="0" err="1">
                  <a:solidFill>
                    <a:schemeClr val="tx1"/>
                  </a:solidFill>
                  <a:effectLst/>
                  <a:latin typeface="+mn-lt"/>
                </a:rPr>
                <a:t>menorrhagia</a:t>
              </a:r>
              <a:r>
                <a:rPr lang="en-US" sz="2200" dirty="0">
                  <a:solidFill>
                    <a:schemeClr val="tx1"/>
                  </a:solidFill>
                  <a:effectLst/>
                  <a:latin typeface="+mn-lt"/>
                </a:rPr>
                <a:t> </a:t>
              </a:r>
            </a:p>
          </p:txBody>
        </p:sp>
        <p:sp>
          <p:nvSpPr>
            <p:cNvPr id="237578" name="Rectangle 9"/>
            <p:cNvSpPr>
              <a:spLocks noChangeArrowheads="1"/>
            </p:cNvSpPr>
            <p:nvPr/>
          </p:nvSpPr>
          <p:spPr bwMode="auto">
            <a:xfrm>
              <a:off x="336550" y="2143125"/>
              <a:ext cx="4140200" cy="2933700"/>
            </a:xfrm>
            <a:prstGeom prst="rect">
              <a:avLst/>
            </a:prstGeom>
            <a:noFill/>
            <a:ln w="9525">
              <a:solidFill>
                <a:srgbClr val="CC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buClrTx/>
                <a:buFontTx/>
                <a:buNone/>
              </a:pPr>
              <a:endParaRPr lang="en-US" sz="1800">
                <a:solidFill>
                  <a:schemeClr val="tx1"/>
                </a:solidFill>
                <a:effectLst/>
                <a:latin typeface="+mn-lt"/>
              </a:endParaRPr>
            </a:p>
          </p:txBody>
        </p:sp>
      </p:grpSp>
      <p:sp>
        <p:nvSpPr>
          <p:cNvPr id="237579" name="Rectangle 10"/>
          <p:cNvSpPr>
            <a:spLocks noChangeArrowheads="1"/>
          </p:cNvSpPr>
          <p:nvPr/>
        </p:nvSpPr>
        <p:spPr bwMode="auto">
          <a:xfrm>
            <a:off x="4857750" y="2143125"/>
            <a:ext cx="4140200" cy="2933700"/>
          </a:xfrm>
          <a:prstGeom prst="rect">
            <a:avLst/>
          </a:prstGeom>
          <a:noFill/>
          <a:ln w="9525">
            <a:solidFill>
              <a:srgbClr val="CC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1069021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10"/>
          <p:cNvSpPr>
            <a:spLocks noGrp="1" noChangeArrowheads="1"/>
          </p:cNvSpPr>
          <p:nvPr>
            <p:ph type="title" idx="4294967295"/>
          </p:nvPr>
        </p:nvSpPr>
        <p:spPr>
          <a:xfrm>
            <a:off x="685800" y="76200"/>
            <a:ext cx="8458200" cy="914400"/>
          </a:xfrm>
        </p:spPr>
        <p:txBody>
          <a:bodyPr anchor="ctr" anchorCtr="0">
            <a:noAutofit/>
          </a:bodyPr>
          <a:lstStyle/>
          <a:p>
            <a:r>
              <a:rPr lang="en-US" dirty="0" smtClean="0">
                <a:latin typeface="+mj-lt"/>
              </a:rPr>
              <a:t>Implant: </a:t>
            </a:r>
            <a:r>
              <a:rPr lang="en-US" altLang="en-US" dirty="0" err="1"/>
              <a:t>Nexplanon</a:t>
            </a:r>
            <a:r>
              <a:rPr lang="en-US" altLang="en-US" dirty="0"/>
              <a:t>®</a:t>
            </a:r>
            <a:endParaRPr lang="en-US" dirty="0">
              <a:latin typeface="+mj-lt"/>
            </a:endParaRPr>
          </a:p>
        </p:txBody>
      </p:sp>
      <p:sp>
        <p:nvSpPr>
          <p:cNvPr id="380931" name="Rectangle 11"/>
          <p:cNvSpPr>
            <a:spLocks noGrp="1" noChangeArrowheads="1"/>
          </p:cNvSpPr>
          <p:nvPr>
            <p:ph type="body" idx="4294967295"/>
          </p:nvPr>
        </p:nvSpPr>
        <p:spPr>
          <a:xfrm>
            <a:off x="3810000" y="2057400"/>
            <a:ext cx="5334000" cy="3810000"/>
          </a:xfrm>
          <a:prstGeom prst="rect">
            <a:avLst/>
          </a:prstGeom>
        </p:spPr>
        <p:txBody>
          <a:bodyPr/>
          <a:lstStyle/>
          <a:p>
            <a:pPr marL="228600" indent="-228600">
              <a:lnSpc>
                <a:spcPct val="90000"/>
              </a:lnSpc>
            </a:pPr>
            <a:r>
              <a:rPr lang="en-US" sz="2400" dirty="0">
                <a:latin typeface="+mn-lt"/>
              </a:rPr>
              <a:t>Progesterone only </a:t>
            </a:r>
            <a:r>
              <a:rPr lang="en-US" sz="2400" dirty="0" smtClean="0">
                <a:latin typeface="+mn-lt"/>
              </a:rPr>
              <a:t>(</a:t>
            </a:r>
            <a:r>
              <a:rPr lang="en-US" sz="2400" dirty="0" err="1" smtClean="0">
                <a:latin typeface="+mn-lt"/>
              </a:rPr>
              <a:t>etonogestrel</a:t>
            </a:r>
            <a:r>
              <a:rPr lang="en-US" sz="2400" dirty="0" smtClean="0">
                <a:latin typeface="+mn-lt"/>
              </a:rPr>
              <a:t>)</a:t>
            </a:r>
            <a:endParaRPr lang="en-US" sz="2400" dirty="0">
              <a:latin typeface="+mn-lt"/>
            </a:endParaRPr>
          </a:p>
          <a:p>
            <a:pPr marL="228600" indent="-228600">
              <a:lnSpc>
                <a:spcPct val="90000"/>
              </a:lnSpc>
            </a:pPr>
            <a:r>
              <a:rPr lang="en-US" sz="2400" dirty="0" smtClean="0">
                <a:latin typeface="+mn-lt"/>
              </a:rPr>
              <a:t>Effective </a:t>
            </a:r>
            <a:r>
              <a:rPr lang="en-US" sz="2400" dirty="0">
                <a:latin typeface="+mn-lt"/>
              </a:rPr>
              <a:t>for </a:t>
            </a:r>
            <a:r>
              <a:rPr lang="en-US" sz="2400" dirty="0" smtClean="0">
                <a:latin typeface="+mn-lt"/>
              </a:rPr>
              <a:t>3-4 </a:t>
            </a:r>
            <a:r>
              <a:rPr lang="en-US" sz="2400" dirty="0">
                <a:latin typeface="+mn-lt"/>
              </a:rPr>
              <a:t>years</a:t>
            </a:r>
          </a:p>
          <a:p>
            <a:pPr marL="228600" indent="-228600">
              <a:lnSpc>
                <a:spcPct val="90000"/>
              </a:lnSpc>
            </a:pPr>
            <a:r>
              <a:rPr lang="en-US" sz="2400" dirty="0">
                <a:latin typeface="+mn-lt"/>
              </a:rPr>
              <a:t>Cost: ~$</a:t>
            </a:r>
            <a:r>
              <a:rPr lang="en-US" sz="2400" dirty="0" smtClean="0">
                <a:latin typeface="+mn-lt"/>
              </a:rPr>
              <a:t>300–$600</a:t>
            </a:r>
            <a:endParaRPr lang="en-US" sz="2400" dirty="0">
              <a:latin typeface="+mn-lt"/>
            </a:endParaRPr>
          </a:p>
          <a:p>
            <a:pPr marL="228600" indent="-228600">
              <a:lnSpc>
                <a:spcPct val="90000"/>
              </a:lnSpc>
            </a:pPr>
            <a:r>
              <a:rPr lang="en-US" sz="2400" dirty="0">
                <a:latin typeface="+mn-lt"/>
              </a:rPr>
              <a:t>Mechanism: Inhibits ovulation</a:t>
            </a:r>
          </a:p>
          <a:p>
            <a:pPr marL="228600" indent="-228600">
              <a:lnSpc>
                <a:spcPct val="90000"/>
              </a:lnSpc>
            </a:pPr>
            <a:r>
              <a:rPr lang="en-US" sz="2400" dirty="0" smtClean="0">
                <a:latin typeface="+mn-lt"/>
              </a:rPr>
              <a:t>Bleeding pattern:</a:t>
            </a:r>
          </a:p>
          <a:p>
            <a:pPr marL="628650" lvl="1" indent="-228600">
              <a:lnSpc>
                <a:spcPct val="90000"/>
              </a:lnSpc>
            </a:pPr>
            <a:r>
              <a:rPr lang="en-US" sz="2200" dirty="0" smtClean="0">
                <a:latin typeface="+mn-lt"/>
              </a:rPr>
              <a:t>Amenorrhea (22%)</a:t>
            </a:r>
          </a:p>
          <a:p>
            <a:pPr marL="628650" lvl="1" indent="-228600">
              <a:lnSpc>
                <a:spcPct val="90000"/>
              </a:lnSpc>
            </a:pPr>
            <a:r>
              <a:rPr lang="en-US" sz="2200" dirty="0" smtClean="0">
                <a:latin typeface="+mn-lt"/>
              </a:rPr>
              <a:t>Infrequent (34%)</a:t>
            </a:r>
          </a:p>
          <a:p>
            <a:pPr marL="628650" lvl="1" indent="-228600">
              <a:lnSpc>
                <a:spcPct val="90000"/>
              </a:lnSpc>
            </a:pPr>
            <a:r>
              <a:rPr lang="en-US" sz="2200" dirty="0" smtClean="0">
                <a:latin typeface="+mn-lt"/>
              </a:rPr>
              <a:t>11% stop due </a:t>
            </a:r>
            <a:br>
              <a:rPr lang="en-US" sz="2200" dirty="0" smtClean="0">
                <a:latin typeface="+mn-lt"/>
              </a:rPr>
            </a:br>
            <a:r>
              <a:rPr lang="en-US" sz="2200" dirty="0" smtClean="0">
                <a:latin typeface="+mn-lt"/>
              </a:rPr>
              <a:t>to frequent bleeding</a:t>
            </a:r>
            <a:endParaRPr lang="en-US" sz="2200" dirty="0">
              <a:latin typeface="+mn-lt"/>
            </a:endParaRPr>
          </a:p>
          <a:p>
            <a:pPr marL="228600" indent="-228600">
              <a:lnSpc>
                <a:spcPct val="90000"/>
              </a:lnSpc>
              <a:buNone/>
            </a:pPr>
            <a:endParaRPr lang="en-US" sz="2800" dirty="0">
              <a:latin typeface="+mn-lt"/>
            </a:endParaRPr>
          </a:p>
          <a:p>
            <a:pPr marL="228600" indent="-228600">
              <a:lnSpc>
                <a:spcPct val="90000"/>
              </a:lnSpc>
            </a:pPr>
            <a:endParaRPr lang="en-US" sz="2800" dirty="0">
              <a:latin typeface="+mn-lt"/>
            </a:endParaRPr>
          </a:p>
        </p:txBody>
      </p:sp>
      <p:sp>
        <p:nvSpPr>
          <p:cNvPr id="380932" name="Rectangle 6"/>
          <p:cNvSpPr>
            <a:spLocks noChangeArrowheads="1"/>
          </p:cNvSpPr>
          <p:nvPr/>
        </p:nvSpPr>
        <p:spPr bwMode="auto">
          <a:xfrm>
            <a:off x="6410325" y="2786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pic>
        <p:nvPicPr>
          <p:cNvPr id="380934" name="Picture 8" descr="Picture 4_pptX" hidden="1"/>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r="154" b="139"/>
          <a:stretch>
            <a:fillRect/>
          </a:stretch>
        </p:blipFill>
        <p:spPr bwMode="auto">
          <a:xfrm>
            <a:off x="425450" y="1655763"/>
            <a:ext cx="3248025"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5" name="Rectangle 8"/>
          <p:cNvSpPr>
            <a:spLocks noChangeArrowheads="1"/>
          </p:cNvSpPr>
          <p:nvPr/>
        </p:nvSpPr>
        <p:spPr bwMode="auto">
          <a:xfrm>
            <a:off x="687388" y="6284913"/>
            <a:ext cx="319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0"/>
              </a:spcBef>
              <a:buClrTx/>
              <a:buFontTx/>
              <a:buNone/>
            </a:pPr>
            <a:endParaRPr lang="en-US" sz="1800" dirty="0">
              <a:solidFill>
                <a:schemeClr val="tx1"/>
              </a:solidFill>
              <a:effectLst/>
              <a:latin typeface="Adobe Garamond Pro" panose="02020502060506020403" pitchFamily="18" charset="0"/>
            </a:endParaRPr>
          </a:p>
        </p:txBody>
      </p:sp>
      <p:sp>
        <p:nvSpPr>
          <p:cNvPr id="380936" name="Rectangle 9"/>
          <p:cNvSpPr>
            <a:spLocks noChangeArrowheads="1"/>
          </p:cNvSpPr>
          <p:nvPr/>
        </p:nvSpPr>
        <p:spPr bwMode="auto">
          <a:xfrm>
            <a:off x="1524000" y="6096001"/>
            <a:ext cx="670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buClrTx/>
              <a:buFontTx/>
              <a:buNone/>
            </a:pPr>
            <a:r>
              <a:rPr lang="en-US" sz="1400" dirty="0" err="1">
                <a:solidFill>
                  <a:schemeClr val="tx1"/>
                </a:solidFill>
                <a:effectLst/>
                <a:latin typeface="Adobe Garamond Pro" panose="02020502060506020403" pitchFamily="18" charset="0"/>
              </a:rPr>
              <a:t>Implanon</a:t>
            </a:r>
            <a:r>
              <a:rPr lang="en-US" sz="1400" dirty="0">
                <a:solidFill>
                  <a:schemeClr val="tx1"/>
                </a:solidFill>
                <a:effectLst/>
                <a:latin typeface="Adobe Garamond Pro" panose="02020502060506020403" pitchFamily="18" charset="0"/>
              </a:rPr>
              <a:t> insert: Diaz S.,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2002: </a:t>
            </a:r>
            <a:r>
              <a:rPr lang="en-US" sz="1400" dirty="0" err="1">
                <a:solidFill>
                  <a:schemeClr val="tx1"/>
                </a:solidFill>
                <a:effectLst/>
                <a:latin typeface="Adobe Garamond Pro" panose="02020502060506020403" pitchFamily="18" charset="0"/>
              </a:rPr>
              <a:t>Trussel</a:t>
            </a:r>
            <a:r>
              <a:rPr lang="en-US" sz="1400" dirty="0">
                <a:solidFill>
                  <a:schemeClr val="tx1"/>
                </a:solidFill>
                <a:effectLst/>
                <a:latin typeface="Adobe Garamond Pro" panose="02020502060506020403" pitchFamily="18" charset="0"/>
              </a:rPr>
              <a:t> J, </a:t>
            </a:r>
            <a:r>
              <a:rPr lang="en-US" sz="1400" i="1" dirty="0">
                <a:solidFill>
                  <a:schemeClr val="tx1"/>
                </a:solidFill>
                <a:effectLst/>
                <a:latin typeface="Adobe Garamond Pro" panose="02020502060506020403" pitchFamily="18" charset="0"/>
              </a:rPr>
              <a:t>Contraceptive Technology</a:t>
            </a:r>
            <a:r>
              <a:rPr lang="en-US" sz="1400" dirty="0">
                <a:solidFill>
                  <a:schemeClr val="tx1"/>
                </a:solidFill>
                <a:effectLst/>
                <a:latin typeface="Adobe Garamond Pro" panose="02020502060506020403" pitchFamily="18" charset="0"/>
              </a:rPr>
              <a:t>, 2007 </a:t>
            </a:r>
            <a:r>
              <a:rPr lang="en-US" sz="1400" dirty="0" err="1">
                <a:solidFill>
                  <a:schemeClr val="tx1"/>
                </a:solidFill>
                <a:effectLst/>
                <a:latin typeface="Adobe Garamond Pro" panose="02020502060506020403" pitchFamily="18" charset="0"/>
              </a:rPr>
              <a:t>Croxatto</a:t>
            </a:r>
            <a:r>
              <a:rPr lang="en-US" sz="1400" dirty="0">
                <a:solidFill>
                  <a:schemeClr val="tx1"/>
                </a:solidFill>
                <a:effectLst/>
                <a:latin typeface="Adobe Garamond Pro" panose="02020502060506020403" pitchFamily="18" charset="0"/>
              </a:rPr>
              <a:t> HB,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1998; Diaz S,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2002; Funk S, </a:t>
            </a:r>
            <a:r>
              <a:rPr lang="en-US" sz="1400" i="1" dirty="0">
                <a:solidFill>
                  <a:schemeClr val="tx1"/>
                </a:solidFill>
                <a:effectLst/>
                <a:latin typeface="Adobe Garamond Pro" panose="02020502060506020403" pitchFamily="18" charset="0"/>
              </a:rPr>
              <a:t>Contraception</a:t>
            </a:r>
            <a:r>
              <a:rPr lang="en-US" sz="1400" dirty="0">
                <a:solidFill>
                  <a:schemeClr val="tx1"/>
                </a:solidFill>
                <a:effectLst/>
                <a:latin typeface="Adobe Garamond Pro" panose="02020502060506020403" pitchFamily="18" charset="0"/>
              </a:rPr>
              <a:t>, 2005</a:t>
            </a:r>
            <a:r>
              <a:rPr lang="en-US" sz="1400" dirty="0" smtClean="0">
                <a:solidFill>
                  <a:schemeClr val="tx1"/>
                </a:solidFill>
                <a:effectLst/>
                <a:latin typeface="Adobe Garamond Pro" panose="02020502060506020403" pitchFamily="18" charset="0"/>
              </a:rPr>
              <a:t>.</a:t>
            </a:r>
            <a:endParaRPr lang="en-US" sz="1400" dirty="0">
              <a:solidFill>
                <a:schemeClr val="tx1"/>
              </a:solidFill>
              <a:effectLst/>
              <a:latin typeface="Adobe Garamond Pro" panose="02020502060506020403" pitchFamily="18" charset="0"/>
            </a:endParaRPr>
          </a:p>
          <a:p>
            <a:pPr>
              <a:spcBef>
                <a:spcPct val="0"/>
              </a:spcBef>
              <a:buClrTx/>
              <a:buFontTx/>
              <a:buNone/>
            </a:pPr>
            <a:endParaRPr lang="en-US" sz="1400" dirty="0">
              <a:solidFill>
                <a:schemeClr val="tx1"/>
              </a:solidFill>
              <a:effectLst/>
              <a:latin typeface="Adobe Garamond Pro" panose="02020502060506020403" pitchFamily="18" charset="0"/>
            </a:endParaRPr>
          </a:p>
        </p:txBody>
      </p:sp>
      <p:grpSp>
        <p:nvGrpSpPr>
          <p:cNvPr id="2" name="Group 51"/>
          <p:cNvGrpSpPr>
            <a:grpSpLocks/>
          </p:cNvGrpSpPr>
          <p:nvPr/>
        </p:nvGrpSpPr>
        <p:grpSpPr bwMode="auto">
          <a:xfrm>
            <a:off x="228600" y="1219200"/>
            <a:ext cx="3276600" cy="914400"/>
            <a:chOff x="243919" y="3932007"/>
            <a:chExt cx="1844040" cy="1661160"/>
          </a:xfrm>
          <a:solidFill>
            <a:schemeClr val="accent2"/>
          </a:solidFill>
        </p:grpSpPr>
        <p:sp>
          <p:nvSpPr>
            <p:cNvPr id="51" name="Rectangle 50"/>
            <p:cNvSpPr>
              <a:spLocks noChangeArrowheads="1"/>
            </p:cNvSpPr>
            <p:nvPr/>
          </p:nvSpPr>
          <p:spPr bwMode="auto">
            <a:xfrm>
              <a:off x="243919" y="3932007"/>
              <a:ext cx="1844040" cy="1661160"/>
            </a:xfrm>
            <a:prstGeom prst="rect">
              <a:avLst/>
            </a:prstGeom>
            <a:grpFill/>
            <a:ln>
              <a:noFill/>
            </a:ln>
            <a:effectLst>
              <a:outerShdw blurRad="63500" dist="38100" algn="l" rotWithShape="0">
                <a:srgbClr val="000000">
                  <a:alpha val="39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buClrTx/>
                <a:buFontTx/>
                <a:buNone/>
                <a:defRPr/>
              </a:pPr>
              <a:endParaRPr lang="en-US" sz="1800" dirty="0">
                <a:solidFill>
                  <a:srgbClr val="4D4D4D"/>
                </a:solidFill>
                <a:effectLst/>
                <a:latin typeface="Adobe Garamond Pro" panose="02020502060506020403" pitchFamily="18" charset="0"/>
                <a:ea typeface="+mn-ea"/>
              </a:endParaRPr>
            </a:p>
          </p:txBody>
        </p:sp>
        <p:sp>
          <p:nvSpPr>
            <p:cNvPr id="380939" name="Text Box 45"/>
            <p:cNvSpPr txBox="1">
              <a:spLocks noChangeArrowheads="1"/>
            </p:cNvSpPr>
            <p:nvPr/>
          </p:nvSpPr>
          <p:spPr bwMode="auto">
            <a:xfrm>
              <a:off x="243919" y="4312789"/>
              <a:ext cx="1813888" cy="821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buClrTx/>
                <a:buFontTx/>
                <a:buNone/>
              </a:pPr>
              <a:r>
                <a:rPr lang="en-US" sz="2400" b="1" u="sng" dirty="0">
                  <a:solidFill>
                    <a:schemeClr val="bg1"/>
                  </a:solidFill>
                  <a:effectLst/>
                  <a:latin typeface="Adobe Garamond Pro" panose="02020502060506020403" pitchFamily="18" charset="0"/>
                </a:rPr>
                <a:t>Extremely</a:t>
              </a:r>
            </a:p>
            <a:p>
              <a:pPr algn="ctr">
                <a:buClrTx/>
                <a:buFontTx/>
                <a:buNone/>
              </a:pPr>
              <a:r>
                <a:rPr lang="en-US" sz="2400" b="1" u="sng" dirty="0">
                  <a:solidFill>
                    <a:schemeClr val="bg1"/>
                  </a:solidFill>
                  <a:effectLst/>
                  <a:latin typeface="Adobe Garamond Pro" panose="02020502060506020403" pitchFamily="18" charset="0"/>
                </a:rPr>
                <a:t>Effective</a:t>
              </a:r>
            </a:p>
          </p:txBody>
        </p:sp>
      </p:grpSp>
      <p:pic>
        <p:nvPicPr>
          <p:cNvPr id="380943" name="Picture 1039" descr="article-0-0D2C44DA00000578-562_634x345"/>
          <p:cNvPicPr>
            <a:picLocks noChangeAspect="1" noChangeArrowheads="1"/>
          </p:cNvPicPr>
          <p:nvPr/>
        </p:nvPicPr>
        <p:blipFill>
          <a:blip r:embed="rId5">
            <a:extLst>
              <a:ext uri="{28A0092B-C50C-407E-A947-70E740481C1C}">
                <a14:useLocalDpi xmlns:a14="http://schemas.microsoft.com/office/drawing/2010/main" val="0"/>
              </a:ext>
            </a:extLst>
          </a:blip>
          <a:srcRect l="36908" t="5217" r="9148" b="4347"/>
          <a:stretch>
            <a:fillRect/>
          </a:stretch>
        </p:blipFill>
        <p:spPr bwMode="auto">
          <a:xfrm>
            <a:off x="228600" y="2209800"/>
            <a:ext cx="3354457"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80944" name="Picture 1040" descr="Nexplanon-Lawsu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0400" y="4191000"/>
            <a:ext cx="190540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7220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latin typeface="+mn-lt"/>
              </a:rPr>
              <a:t>Combined Hormonal Contraception</a:t>
            </a:r>
            <a:endParaRPr lang="en-US" dirty="0">
              <a:latin typeface="+mn-lt"/>
            </a:endParaRPr>
          </a:p>
        </p:txBody>
      </p:sp>
      <p:sp>
        <p:nvSpPr>
          <p:cNvPr id="4" name="Text Placeholder 3"/>
          <p:cNvSpPr>
            <a:spLocks noGrp="1"/>
          </p:cNvSpPr>
          <p:nvPr>
            <p:ph type="body" sz="quarter" idx="12"/>
          </p:nvPr>
        </p:nvSpPr>
        <p:spPr/>
        <p:txBody>
          <a:bodyPr/>
          <a:lstStyle/>
          <a:p>
            <a:r>
              <a:rPr lang="en-US" dirty="0" smtClean="0">
                <a:latin typeface="+mn-lt"/>
              </a:rPr>
              <a:t>Short-Acting Reversible Contraception</a:t>
            </a:r>
            <a:endParaRPr lang="en-US" dirty="0">
              <a:latin typeface="+mn-lt"/>
            </a:endParaRPr>
          </a:p>
        </p:txBody>
      </p:sp>
    </p:spTree>
    <p:extLst>
      <p:ext uri="{BB962C8B-B14F-4D97-AF65-F5344CB8AC3E}">
        <p14:creationId xmlns:p14="http://schemas.microsoft.com/office/powerpoint/2010/main" val="15400024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smtClean="0"/>
              <a:t>Combined Hormonal Contraception (CHC)</a:t>
            </a:r>
            <a:endParaRPr lang="en-US" dirty="0" smtClean="0"/>
          </a:p>
        </p:txBody>
      </p:sp>
      <p:sp>
        <p:nvSpPr>
          <p:cNvPr id="202755" name="Rectangle 3"/>
          <p:cNvSpPr>
            <a:spLocks noGrp="1" noChangeArrowheads="1"/>
          </p:cNvSpPr>
          <p:nvPr>
            <p:ph sz="quarter" idx="10"/>
          </p:nvPr>
        </p:nvSpPr>
        <p:spPr/>
        <p:txBody>
          <a:bodyPr/>
          <a:lstStyle/>
          <a:p>
            <a:endParaRPr lang="en-US" altLang="en-US" dirty="0" smtClean="0"/>
          </a:p>
          <a:p>
            <a:r>
              <a:rPr lang="en-US" altLang="en-US" dirty="0" smtClean="0"/>
              <a:t>Estrogen</a:t>
            </a:r>
          </a:p>
          <a:p>
            <a:pPr lvl="1"/>
            <a:r>
              <a:rPr lang="en-US" altLang="en-US" dirty="0" smtClean="0"/>
              <a:t>Inhibits FSH and LH</a:t>
            </a:r>
          </a:p>
          <a:p>
            <a:pPr lvl="1"/>
            <a:r>
              <a:rPr lang="en-US" altLang="en-US" dirty="0" smtClean="0"/>
              <a:t>Inhibits ovulation</a:t>
            </a:r>
          </a:p>
          <a:p>
            <a:endParaRPr lang="en-US" altLang="en-US" dirty="0" smtClean="0"/>
          </a:p>
          <a:p>
            <a:r>
              <a:rPr lang="en-US" altLang="en-US" dirty="0" smtClean="0"/>
              <a:t>Progesterone</a:t>
            </a:r>
          </a:p>
          <a:p>
            <a:pPr lvl="1"/>
            <a:r>
              <a:rPr lang="en-US" altLang="en-US" dirty="0" smtClean="0"/>
              <a:t>Thickens cervical mucus to prevent sperm penetration</a:t>
            </a:r>
          </a:p>
          <a:p>
            <a:pPr lvl="1"/>
            <a:r>
              <a:rPr lang="en-US" altLang="en-US" dirty="0" smtClean="0"/>
              <a:t>Inhibits capacitation of sperm</a:t>
            </a:r>
          </a:p>
          <a:p>
            <a:pPr lvl="1"/>
            <a:endParaRPr lang="en-US" altLang="en-US" dirty="0" smtClean="0"/>
          </a:p>
          <a:p>
            <a:r>
              <a:rPr lang="en-US" altLang="en-US" dirty="0" smtClean="0"/>
              <a:t>Includes oral contraceptive pills, contraceptive patch, </a:t>
            </a:r>
            <a:r>
              <a:rPr lang="en-US" altLang="en-US" dirty="0" err="1" smtClean="0"/>
              <a:t>intravaginal</a:t>
            </a:r>
            <a:r>
              <a:rPr lang="en-US" altLang="en-US" dirty="0" smtClean="0"/>
              <a:t> ring</a:t>
            </a:r>
          </a:p>
        </p:txBody>
      </p:sp>
    </p:spTree>
    <p:extLst>
      <p:ext uri="{BB962C8B-B14F-4D97-AF65-F5344CB8AC3E}">
        <p14:creationId xmlns:p14="http://schemas.microsoft.com/office/powerpoint/2010/main" val="281698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6" name="Title 5"/>
          <p:cNvSpPr>
            <a:spLocks noGrp="1"/>
          </p:cNvSpPr>
          <p:nvPr>
            <p:ph type="title"/>
          </p:nvPr>
        </p:nvSpPr>
        <p:spPr/>
        <p:txBody>
          <a:bodyPr/>
          <a:lstStyle/>
          <a:p>
            <a:r>
              <a:rPr lang="en-US" dirty="0"/>
              <a:t>Birth Control Pill </a:t>
            </a:r>
            <a:r>
              <a:rPr lang="en-US" dirty="0" smtClean="0"/>
              <a:t>Use at Last Sex</a:t>
            </a:r>
            <a:endParaRPr lang="en-US" dirty="0"/>
          </a:p>
        </p:txBody>
      </p:sp>
      <p:graphicFrame>
        <p:nvGraphicFramePr>
          <p:cNvPr id="9" name="Chart Placeholder 8"/>
          <p:cNvGraphicFramePr>
            <a:graphicFrameLocks noGrp="1"/>
          </p:cNvGraphicFramePr>
          <p:nvPr>
            <p:ph type="chart" idx="4294967295"/>
            <p:extLst/>
          </p:nvPr>
        </p:nvGraphicFramePr>
        <p:xfrm>
          <a:off x="0" y="1219200"/>
          <a:ext cx="8686800" cy="4625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263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7" name="Title 6"/>
          <p:cNvSpPr>
            <a:spLocks noGrp="1"/>
          </p:cNvSpPr>
          <p:nvPr>
            <p:ph type="title"/>
          </p:nvPr>
        </p:nvSpPr>
        <p:spPr/>
        <p:txBody>
          <a:bodyPr>
            <a:normAutofit fontScale="90000"/>
          </a:bodyPr>
          <a:lstStyle/>
          <a:p>
            <a:r>
              <a:rPr lang="en-US" dirty="0"/>
              <a:t>Short-Acting Contraception Use:</a:t>
            </a:r>
            <a:br>
              <a:rPr lang="en-US" dirty="0"/>
            </a:br>
            <a:r>
              <a:rPr lang="en-US" dirty="0"/>
              <a:t>Injectable/Patch/Ring Before Last </a:t>
            </a:r>
            <a:r>
              <a:rPr lang="en-US" dirty="0" smtClean="0"/>
              <a:t>Sex</a:t>
            </a:r>
            <a:endParaRPr lang="en-US" dirty="0"/>
          </a:p>
        </p:txBody>
      </p:sp>
      <p:graphicFrame>
        <p:nvGraphicFramePr>
          <p:cNvPr id="9" name="Chart Placeholder 8"/>
          <p:cNvGraphicFramePr>
            <a:graphicFrameLocks noGrp="1"/>
          </p:cNvGraphicFramePr>
          <p:nvPr>
            <p:ph sz="quarter" idx="4294967295"/>
            <p:extLst/>
          </p:nvPr>
        </p:nvGraphicFramePr>
        <p:xfrm>
          <a:off x="0" y="1676400"/>
          <a:ext cx="7772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452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2209800" y="159578"/>
            <a:ext cx="8077200" cy="838200"/>
          </a:xfrm>
        </p:spPr>
        <p:txBody>
          <a:bodyPr rtlCol="0" anchor="b">
            <a:noAutofit/>
          </a:bodyPr>
          <a:lstStyle/>
          <a:p>
            <a:pPr algn="l">
              <a:defRPr/>
            </a:pPr>
            <a:r>
              <a:rPr lang="en-US" dirty="0"/>
              <a:t>Combined Oral </a:t>
            </a:r>
            <a:r>
              <a:rPr lang="en-US" dirty="0" smtClean="0"/>
              <a:t>Contraceptive </a:t>
            </a:r>
            <a:r>
              <a:rPr lang="en-US" dirty="0"/>
              <a:t>Pills </a:t>
            </a:r>
            <a:endParaRPr b="0" dirty="0"/>
          </a:p>
        </p:txBody>
      </p:sp>
      <p:sp>
        <p:nvSpPr>
          <p:cNvPr id="288771" name="Rectangle 3"/>
          <p:cNvSpPr>
            <a:spLocks noGrp="1" noChangeArrowheads="1"/>
          </p:cNvSpPr>
          <p:nvPr>
            <p:ph sz="half" idx="1"/>
          </p:nvPr>
        </p:nvSpPr>
        <p:spPr>
          <a:prstGeom prst="rect">
            <a:avLst/>
          </a:prstGeom>
        </p:spPr>
        <p:txBody>
          <a:bodyPr/>
          <a:lstStyle/>
          <a:p>
            <a:pPr marL="228600" indent="-228600" eaLnBrk="1" fontAlgn="auto" hangingPunct="1">
              <a:lnSpc>
                <a:spcPct val="80000"/>
              </a:lnSpc>
              <a:spcAft>
                <a:spcPts val="0"/>
              </a:spcAft>
              <a:buFont typeface="Wingdings" charset="0"/>
              <a:buNone/>
              <a:defRPr/>
            </a:pPr>
            <a:endParaRPr baseline="30000" dirty="0"/>
          </a:p>
          <a:p>
            <a:pPr eaLnBrk="1" fontAlgn="auto" hangingPunct="1">
              <a:lnSpc>
                <a:spcPct val="80000"/>
              </a:lnSpc>
              <a:spcAft>
                <a:spcPts val="0"/>
              </a:spcAft>
              <a:buFont typeface="Arial" panose="020B0604020202020204" pitchFamily="34" charset="0"/>
              <a:buChar char="•"/>
              <a:defRPr/>
            </a:pPr>
            <a:endParaRPr sz="2000" dirty="0">
              <a:latin typeface="+mn-lt"/>
            </a:endParaRPr>
          </a:p>
          <a:p>
            <a:pPr eaLnBrk="1" fontAlgn="auto" hangingPunct="1">
              <a:lnSpc>
                <a:spcPct val="80000"/>
              </a:lnSpc>
              <a:spcAft>
                <a:spcPts val="0"/>
              </a:spcAft>
              <a:buFont typeface="Arial" panose="020B0604020202020204" pitchFamily="34" charset="0"/>
              <a:buChar char="•"/>
              <a:defRPr/>
            </a:pPr>
            <a:endParaRPr sz="2000" dirty="0">
              <a:latin typeface="+mn-lt"/>
            </a:endParaRPr>
          </a:p>
        </p:txBody>
      </p:sp>
      <p:sp>
        <p:nvSpPr>
          <p:cNvPr id="2" name="Content Placeholder 1"/>
          <p:cNvSpPr>
            <a:spLocks noGrp="1"/>
          </p:cNvSpPr>
          <p:nvPr>
            <p:ph sz="half" idx="2"/>
          </p:nvPr>
        </p:nvSpPr>
        <p:spPr/>
        <p:txBody>
          <a:bodyPr/>
          <a:lstStyle/>
          <a:p>
            <a:r>
              <a:rPr lang="en-US" dirty="0"/>
              <a:t>Contain estrogen &amp; progestin</a:t>
            </a:r>
          </a:p>
          <a:p>
            <a:r>
              <a:rPr lang="en-US" dirty="0"/>
              <a:t>Most newer formulations contain 20 – 35 mcg of </a:t>
            </a:r>
            <a:r>
              <a:rPr lang="en-US" dirty="0" err="1"/>
              <a:t>ethinyl</a:t>
            </a:r>
            <a:r>
              <a:rPr lang="en-US" dirty="0"/>
              <a:t> estradiol</a:t>
            </a:r>
          </a:p>
          <a:p>
            <a:r>
              <a:rPr lang="en-US" dirty="0"/>
              <a:t>1 of 8 available </a:t>
            </a:r>
            <a:r>
              <a:rPr lang="en-US" dirty="0" err="1"/>
              <a:t>progestins</a:t>
            </a:r>
            <a:endParaRPr lang="en-US" dirty="0"/>
          </a:p>
          <a:p>
            <a:r>
              <a:rPr lang="en-US" dirty="0"/>
              <a:t>Mechanism: Inhibits ovulation</a:t>
            </a:r>
          </a:p>
          <a:p>
            <a:endParaRPr lang="en-US" dirty="0"/>
          </a:p>
        </p:txBody>
      </p:sp>
      <p:pic>
        <p:nvPicPr>
          <p:cNvPr id="89092" name="Picture 5" descr="mirena" hidden="1"/>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r="-61" b="75"/>
          <a:stretch>
            <a:fillRect/>
          </a:stretch>
        </p:blipFill>
        <p:spPr bwMode="auto">
          <a:xfrm>
            <a:off x="5583238" y="1851025"/>
            <a:ext cx="2414587" cy="2987675"/>
          </a:xfrm>
          <a:prstGeom prst="rect">
            <a:avLst/>
          </a:prstGeom>
          <a:noFill/>
          <a:ln w="5715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89094" name="Picture 7" descr="pill" hidden="1"/>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4827588" y="1774825"/>
            <a:ext cx="3502025"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5" name="Rectangle 10"/>
          <p:cNvSpPr>
            <a:spLocks noChangeArrowheads="1"/>
          </p:cNvSpPr>
          <p:nvPr/>
        </p:nvSpPr>
        <p:spPr bwMode="auto">
          <a:xfrm>
            <a:off x="466725" y="12287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pic>
        <p:nvPicPr>
          <p:cNvPr id="89096" name="Picture 10" descr="bcp 2.jpg" hidden="1"/>
          <p:cNvPicPr>
            <a:picLocks noChangeAspect="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41325" y="1666875"/>
            <a:ext cx="2662238" cy="354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9097" name="Group 14"/>
          <p:cNvGrpSpPr>
            <a:grpSpLocks/>
          </p:cNvGrpSpPr>
          <p:nvPr/>
        </p:nvGrpSpPr>
        <p:grpSpPr bwMode="auto">
          <a:xfrm>
            <a:off x="381000" y="381000"/>
            <a:ext cx="1600200" cy="1436688"/>
            <a:chOff x="1526" y="1555"/>
            <a:chExt cx="1164" cy="1049"/>
          </a:xfrm>
          <a:solidFill>
            <a:schemeClr val="accent3"/>
          </a:solidFill>
        </p:grpSpPr>
        <p:sp>
          <p:nvSpPr>
            <p:cNvPr id="53" name="Rectangle 52"/>
            <p:cNvSpPr>
              <a:spLocks noChangeArrowheads="1"/>
            </p:cNvSpPr>
            <p:nvPr/>
          </p:nvSpPr>
          <p:spPr bwMode="auto">
            <a:xfrm>
              <a:off x="1526" y="1555"/>
              <a:ext cx="1164" cy="1049"/>
            </a:xfrm>
            <a:prstGeom prst="rect">
              <a:avLst/>
            </a:prstGeom>
            <a:grpFill/>
            <a:ln w="9525">
              <a:noFill/>
              <a:round/>
              <a:headEnd/>
              <a:tailEnd/>
            </a:ln>
            <a:effectLst>
              <a:outerShdw blurRad="63500" dist="38100" algn="l" rotWithShape="0">
                <a:srgbClr val="000000">
                  <a:alpha val="39999"/>
                </a:srgbClr>
              </a:outerShdw>
            </a:effectLst>
            <a:extLst/>
          </p:spPr>
          <p:txBody>
            <a:bodyPr/>
            <a:lstStyle/>
            <a:p>
              <a:pPr eaLnBrk="1" hangingPunct="1">
                <a:defRPr/>
              </a:pPr>
              <a:endParaRPr lang="en-US" sz="1800">
                <a:solidFill>
                  <a:srgbClr val="4D4D4D"/>
                </a:solidFill>
                <a:latin typeface="Arial" charset="0"/>
                <a:ea typeface="+mn-ea"/>
              </a:endParaRPr>
            </a:p>
          </p:txBody>
        </p:sp>
        <p:sp>
          <p:nvSpPr>
            <p:cNvPr id="89101" name="Text Box 45"/>
            <p:cNvSpPr txBox="1">
              <a:spLocks noChangeArrowheads="1"/>
            </p:cNvSpPr>
            <p:nvPr/>
          </p:nvSpPr>
          <p:spPr bwMode="auto">
            <a:xfrm>
              <a:off x="1533" y="1757"/>
              <a:ext cx="1142" cy="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algn="ctr" eaLnBrk="1" hangingPunct="1"/>
              <a:r>
                <a:rPr lang="en-US" altLang="en-US" sz="2400" b="1" u="sng">
                  <a:solidFill>
                    <a:schemeClr val="bg1"/>
                  </a:solidFill>
                </a:rPr>
                <a:t>Very Effective</a:t>
              </a:r>
            </a:p>
          </p:txBody>
        </p:sp>
      </p:grpSp>
      <p:pic>
        <p:nvPicPr>
          <p:cNvPr id="89098" name="Picture 17" descr="birth control pil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33684" y="5045232"/>
            <a:ext cx="2693987" cy="179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9" name="Picture 18" descr="bcp_5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875" y="2299466"/>
            <a:ext cx="3474244" cy="3334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0471228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Box 6"/>
          <p:cNvSpPr>
            <a:spLocks noGrp="1" noChangeArrowheads="1"/>
          </p:cNvSpPr>
          <p:nvPr>
            <p:ph type="title"/>
          </p:nvPr>
        </p:nvSpPr>
        <p:spPr/>
        <p:txBody>
          <a:bodyPr/>
          <a:lstStyle/>
          <a:p>
            <a:r>
              <a:rPr lang="en-US" altLang="en-US" smtClean="0"/>
              <a:t>Effectiveness</a:t>
            </a:r>
            <a:endParaRPr lang="en-US" altLang="en-US" dirty="0" smtClean="0"/>
          </a:p>
        </p:txBody>
      </p:sp>
      <p:sp>
        <p:nvSpPr>
          <p:cNvPr id="35842" name="Content Placeholder 3"/>
          <p:cNvSpPr>
            <a:spLocks noGrp="1"/>
          </p:cNvSpPr>
          <p:nvPr>
            <p:ph sz="quarter" idx="10"/>
          </p:nvPr>
        </p:nvSpPr>
        <p:spPr/>
        <p:txBody>
          <a:bodyPr/>
          <a:lstStyle/>
          <a:p>
            <a:endParaRPr lang="en-US" altLang="en-US" dirty="0" smtClean="0"/>
          </a:p>
          <a:p>
            <a:r>
              <a:rPr lang="en-US" altLang="en-US" dirty="0" smtClean="0"/>
              <a:t>Perfect use: 0.3%</a:t>
            </a:r>
          </a:p>
          <a:p>
            <a:endParaRPr lang="en-US" altLang="en-US" dirty="0" smtClean="0"/>
          </a:p>
          <a:p>
            <a:r>
              <a:rPr lang="en-US" altLang="en-US" dirty="0" smtClean="0"/>
              <a:t>Typical adult use: 8%</a:t>
            </a:r>
          </a:p>
          <a:p>
            <a:endParaRPr lang="en-US" altLang="en-US" dirty="0" smtClean="0"/>
          </a:p>
          <a:p>
            <a:r>
              <a:rPr lang="en-US" altLang="en-US" dirty="0" smtClean="0"/>
              <a:t>Typical adolescent use: 5%-25%—mainly due to poor adherence</a:t>
            </a:r>
          </a:p>
        </p:txBody>
      </p:sp>
    </p:spTree>
    <p:extLst>
      <p:ext uri="{BB962C8B-B14F-4D97-AF65-F5344CB8AC3E}">
        <p14:creationId xmlns:p14="http://schemas.microsoft.com/office/powerpoint/2010/main" val="2312709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5"/>
          <p:cNvSpPr>
            <a:spLocks noGrp="1"/>
          </p:cNvSpPr>
          <p:nvPr>
            <p:ph type="title"/>
          </p:nvPr>
        </p:nvSpPr>
        <p:spPr/>
        <p:txBody>
          <a:bodyPr/>
          <a:lstStyle/>
          <a:p>
            <a:r>
              <a:rPr lang="en-US" altLang="en-US" dirty="0" smtClean="0"/>
              <a:t>Non-Contraceptive Health Benefits</a:t>
            </a:r>
          </a:p>
        </p:txBody>
      </p:sp>
      <p:sp>
        <p:nvSpPr>
          <p:cNvPr id="37890" name="Rectangle 3"/>
          <p:cNvSpPr>
            <a:spLocks noGrp="1" noChangeArrowheads="1"/>
          </p:cNvSpPr>
          <p:nvPr>
            <p:ph sz="quarter" idx="10"/>
          </p:nvPr>
        </p:nvSpPr>
        <p:spPr/>
        <p:txBody>
          <a:bodyPr/>
          <a:lstStyle/>
          <a:p>
            <a:r>
              <a:rPr lang="en-US" altLang="en-US" dirty="0" smtClean="0"/>
              <a:t>Improves acne and </a:t>
            </a:r>
            <a:r>
              <a:rPr lang="en-US" altLang="en-US" dirty="0" err="1" smtClean="0"/>
              <a:t>hirsutism</a:t>
            </a:r>
            <a:r>
              <a:rPr lang="en-US" altLang="en-US" dirty="0" smtClean="0"/>
              <a:t> </a:t>
            </a:r>
          </a:p>
          <a:p>
            <a:r>
              <a:rPr lang="en-US" altLang="en-US" dirty="0" smtClean="0"/>
              <a:t>Menstrual-related health benefits:</a:t>
            </a:r>
          </a:p>
          <a:p>
            <a:pPr lvl="1"/>
            <a:r>
              <a:rPr lang="en-US" altLang="en-US" dirty="0" smtClean="0"/>
              <a:t>Decreased dysmenorrhea</a:t>
            </a:r>
          </a:p>
          <a:p>
            <a:pPr lvl="1"/>
            <a:r>
              <a:rPr lang="en-US" altLang="en-US" dirty="0" smtClean="0"/>
              <a:t>Decreased menstrual blood loss - decreased anemia</a:t>
            </a:r>
          </a:p>
          <a:p>
            <a:pPr lvl="1"/>
            <a:r>
              <a:rPr lang="en-US" altLang="en-US" dirty="0" smtClean="0"/>
              <a:t>May reduce menstrual-related PMS symptoms</a:t>
            </a:r>
          </a:p>
          <a:p>
            <a:r>
              <a:rPr lang="en-US" altLang="en-US" dirty="0" smtClean="0"/>
              <a:t>Reduces</a:t>
            </a:r>
          </a:p>
          <a:p>
            <a:pPr lvl="1"/>
            <a:r>
              <a:rPr lang="en-US" altLang="en-US" dirty="0" smtClean="0"/>
              <a:t>Endometrial and ovarian cancer risk </a:t>
            </a:r>
          </a:p>
          <a:p>
            <a:pPr lvl="1"/>
            <a:r>
              <a:rPr lang="en-US" altLang="en-US" dirty="0" smtClean="0"/>
              <a:t>Benign breast conditions</a:t>
            </a:r>
          </a:p>
          <a:p>
            <a:pPr lvl="1"/>
            <a:r>
              <a:rPr lang="en-US" altLang="en-US" dirty="0" smtClean="0"/>
              <a:t>PID</a:t>
            </a:r>
          </a:p>
          <a:p>
            <a:endParaRPr lang="en-US" altLang="en-US" dirty="0" smtClean="0"/>
          </a:p>
          <a:p>
            <a:endParaRPr lang="en-US" altLang="en-US" dirty="0" smtClean="0"/>
          </a:p>
          <a:p>
            <a:endParaRPr lang="en-US" altLang="en-US" dirty="0" smtClean="0"/>
          </a:p>
        </p:txBody>
      </p:sp>
      <p:pic>
        <p:nvPicPr>
          <p:cNvPr id="8" name="Picture 4"/>
          <p:cNvPicPr>
            <a:picLocks noChangeAspect="1" noChangeArrowheads="1"/>
          </p:cNvPicPr>
          <p:nvPr/>
        </p:nvPicPr>
        <p:blipFill>
          <a:blip r:embed="rId3" cstate="print"/>
          <a:srcRect/>
          <a:stretch>
            <a:fillRect/>
          </a:stretch>
        </p:blipFill>
        <p:spPr bwMode="auto">
          <a:xfrm>
            <a:off x="6629400" y="4191000"/>
            <a:ext cx="2057400" cy="1543050"/>
          </a:xfrm>
          <a:prstGeom prst="rect">
            <a:avLst/>
          </a:prstGeom>
          <a:ln>
            <a:noFill/>
          </a:ln>
          <a:effectLst>
            <a:softEdge rad="112500"/>
          </a:effectLst>
        </p:spPr>
      </p:pic>
    </p:spTree>
    <p:extLst>
      <p:ext uri="{BB962C8B-B14F-4D97-AF65-F5344CB8AC3E}">
        <p14:creationId xmlns:p14="http://schemas.microsoft.com/office/powerpoint/2010/main" val="2933721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3"/>
          <a:stretch>
            <a:fillRect/>
          </a:stretch>
        </p:blipFill>
        <p:spPr>
          <a:xfrm>
            <a:off x="279400" y="0"/>
            <a:ext cx="8572500" cy="6858000"/>
          </a:xfrm>
          <a:prstGeom prst="rect">
            <a:avLst/>
          </a:prstGeom>
        </p:spPr>
      </p:pic>
    </p:spTree>
    <p:extLst>
      <p:ext uri="{BB962C8B-B14F-4D97-AF65-F5344CB8AC3E}">
        <p14:creationId xmlns:p14="http://schemas.microsoft.com/office/powerpoint/2010/main" val="1800507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US" altLang="en-US" smtClean="0"/>
              <a:t>Estrogen-Related Side Effects</a:t>
            </a:r>
            <a:endParaRPr lang="en-US" altLang="en-US" dirty="0"/>
          </a:p>
        </p:txBody>
      </p:sp>
      <p:pic>
        <p:nvPicPr>
          <p:cNvPr id="7066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1143000" y="1937001"/>
            <a:ext cx="2590800" cy="3386667"/>
          </a:xfrm>
        </p:spPr>
      </p:pic>
      <p:sp>
        <p:nvSpPr>
          <p:cNvPr id="537603" name="Rectangle 3"/>
          <p:cNvSpPr>
            <a:spLocks noGrp="1" noChangeArrowheads="1"/>
          </p:cNvSpPr>
          <p:nvPr>
            <p:ph sz="half" idx="2"/>
          </p:nvPr>
        </p:nvSpPr>
        <p:spPr/>
        <p:txBody>
          <a:bodyPr/>
          <a:lstStyle/>
          <a:p>
            <a:r>
              <a:rPr lang="en-US" altLang="en-US" sz="2000" dirty="0" smtClean="0"/>
              <a:t>Rare but serious health risks, including blood clots, heart attack, and stroke</a:t>
            </a:r>
          </a:p>
          <a:p>
            <a:endParaRPr lang="en-US" altLang="en-US" sz="2000" dirty="0" smtClean="0"/>
          </a:p>
          <a:p>
            <a:r>
              <a:rPr lang="en-US" altLang="en-US" sz="2000" dirty="0" smtClean="0"/>
              <a:t>Patients should contact their medical provider immediately if they experience ACHES: </a:t>
            </a:r>
          </a:p>
          <a:p>
            <a:pPr lvl="1"/>
            <a:r>
              <a:rPr lang="en-US" altLang="en-US" sz="2000" dirty="0" smtClean="0"/>
              <a:t>Abdominal pain</a:t>
            </a:r>
          </a:p>
          <a:p>
            <a:pPr lvl="1"/>
            <a:r>
              <a:rPr lang="en-US" altLang="en-US" sz="2000" dirty="0" smtClean="0"/>
              <a:t>Chest pain</a:t>
            </a:r>
          </a:p>
          <a:p>
            <a:pPr lvl="1"/>
            <a:r>
              <a:rPr lang="en-US" altLang="en-US" sz="2000" dirty="0" smtClean="0"/>
              <a:t>Headaches</a:t>
            </a:r>
          </a:p>
          <a:p>
            <a:pPr lvl="1"/>
            <a:r>
              <a:rPr lang="en-US" altLang="en-US" sz="2000" dirty="0" smtClean="0"/>
              <a:t>Eye or visual changes</a:t>
            </a:r>
          </a:p>
          <a:p>
            <a:pPr lvl="1"/>
            <a:r>
              <a:rPr lang="en-US" altLang="en-US" sz="2000" dirty="0" smtClean="0"/>
              <a:t>Severe leg pain or swelling </a:t>
            </a:r>
          </a:p>
          <a:p>
            <a:endParaRPr lang="en-US" altLang="en-US" dirty="0"/>
          </a:p>
        </p:txBody>
      </p:sp>
      <p:grpSp>
        <p:nvGrpSpPr>
          <p:cNvPr id="5" name="Group 9"/>
          <p:cNvGrpSpPr>
            <a:grpSpLocks/>
          </p:cNvGrpSpPr>
          <p:nvPr/>
        </p:nvGrpSpPr>
        <p:grpSpPr bwMode="auto">
          <a:xfrm>
            <a:off x="685800" y="6094413"/>
            <a:ext cx="1143000" cy="611187"/>
            <a:chOff x="685800" y="6094413"/>
            <a:chExt cx="1143000" cy="611187"/>
          </a:xfrm>
        </p:grpSpPr>
        <p:pic>
          <p:nvPicPr>
            <p:cNvPr id="6" name="Picture 13" descr="PRH LOGO_CMYK"/>
            <p:cNvPicPr>
              <a:picLocks noChangeAspect="1" noChangeArrowheads="1"/>
            </p:cNvPicPr>
            <p:nvPr userDrawn="1"/>
          </p:nvPicPr>
          <p:blipFill>
            <a:blip r:embed="rId4">
              <a:extLst>
                <a:ext uri="{28A0092B-C50C-407E-A947-70E740481C1C}">
                  <a14:useLocalDpi xmlns:a14="http://schemas.microsoft.com/office/drawing/2010/main" val="0"/>
                </a:ext>
              </a:extLst>
            </a:blip>
            <a:srcRect l="33769" t="21548" r="30827" b="60190"/>
            <a:stretch>
              <a:fillRect/>
            </a:stretch>
          </p:blipFill>
          <p:spPr bwMode="auto">
            <a:xfrm>
              <a:off x="685800" y="6094413"/>
              <a:ext cx="914400" cy="611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1600200" y="6096000"/>
              <a:ext cx="228600" cy="7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00" dirty="0">
                  <a:solidFill>
                    <a:srgbClr val="196AB0"/>
                  </a:solidFill>
                  <a:latin typeface="Adobe Garamond Pro"/>
                  <a:sym typeface="Symbol" panose="05050102010706020507" pitchFamily="18" charset="2"/>
                </a:rPr>
                <a:t></a:t>
              </a:r>
              <a:endParaRPr lang="en-US" altLang="en-US" sz="500" dirty="0">
                <a:solidFill>
                  <a:srgbClr val="196AB0"/>
                </a:solidFill>
                <a:latin typeface="Adobe Garamond Pro"/>
              </a:endParaRPr>
            </a:p>
          </p:txBody>
        </p:sp>
      </p:grpSp>
      <p:sp>
        <p:nvSpPr>
          <p:cNvPr id="9" name="Line 12"/>
          <p:cNvSpPr>
            <a:spLocks noChangeShapeType="1"/>
          </p:cNvSpPr>
          <p:nvPr/>
        </p:nvSpPr>
        <p:spPr bwMode="auto">
          <a:xfrm>
            <a:off x="685800" y="5943600"/>
            <a:ext cx="7772400" cy="0"/>
          </a:xfrm>
          <a:prstGeom prst="line">
            <a:avLst/>
          </a:prstGeom>
          <a:noFill/>
          <a:ln w="9525">
            <a:solidFill>
              <a:srgbClr val="EEA33C"/>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Adobe Garamond Pro" panose="02020502060506020403" pitchFamily="18" charset="0"/>
            </a:endParaRPr>
          </a:p>
        </p:txBody>
      </p:sp>
    </p:spTree>
    <p:extLst>
      <p:ext uri="{BB962C8B-B14F-4D97-AF65-F5344CB8AC3E}">
        <p14:creationId xmlns:p14="http://schemas.microsoft.com/office/powerpoint/2010/main" val="29202222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2"/>
          <p:cNvSpPr>
            <a:spLocks noGrp="1"/>
          </p:cNvSpPr>
          <p:nvPr>
            <p:ph type="title"/>
          </p:nvPr>
        </p:nvSpPr>
        <p:spPr/>
        <p:txBody>
          <a:bodyPr/>
          <a:lstStyle/>
          <a:p>
            <a:r>
              <a:rPr lang="en-US" altLang="en-US" smtClean="0"/>
              <a:t>Progestin-Related Side Effects</a:t>
            </a:r>
            <a:endParaRPr lang="en-US" altLang="en-US" dirty="0" smtClean="0"/>
          </a:p>
        </p:txBody>
      </p:sp>
      <p:sp>
        <p:nvSpPr>
          <p:cNvPr id="2" name="Content Placeholder 1"/>
          <p:cNvSpPr>
            <a:spLocks noGrp="1"/>
          </p:cNvSpPr>
          <p:nvPr>
            <p:ph sz="quarter" idx="10"/>
          </p:nvPr>
        </p:nvSpPr>
        <p:spPr/>
        <p:txBody>
          <a:bodyPr/>
          <a:lstStyle/>
          <a:p>
            <a:r>
              <a:rPr lang="en-US" altLang="en-US" smtClean="0"/>
              <a:t>Edema</a:t>
            </a:r>
          </a:p>
          <a:p>
            <a:r>
              <a:rPr lang="en-US" altLang="en-US" smtClean="0"/>
              <a:t>Abdominal bloating</a:t>
            </a:r>
          </a:p>
          <a:p>
            <a:r>
              <a:rPr lang="en-US" altLang="en-US" smtClean="0"/>
              <a:t>Anxiety</a:t>
            </a:r>
          </a:p>
          <a:p>
            <a:r>
              <a:rPr lang="en-US" altLang="en-US" smtClean="0"/>
              <a:t>Irritability</a:t>
            </a:r>
          </a:p>
          <a:p>
            <a:r>
              <a:rPr lang="en-US" altLang="en-US" smtClean="0"/>
              <a:t>Depression</a:t>
            </a:r>
          </a:p>
          <a:p>
            <a:r>
              <a:rPr lang="en-US" altLang="en-US" smtClean="0"/>
              <a:t>Myalgia</a:t>
            </a:r>
          </a:p>
          <a:p>
            <a:r>
              <a:rPr lang="en-US" altLang="en-US" smtClean="0"/>
              <a:t>Menstrual irregularities</a:t>
            </a:r>
            <a:endParaRPr lang="en-US" altLang="en-US" dirty="0" smtClean="0"/>
          </a:p>
        </p:txBody>
      </p:sp>
    </p:spTree>
    <p:extLst>
      <p:ext uri="{BB962C8B-B14F-4D97-AF65-F5344CB8AC3E}">
        <p14:creationId xmlns:p14="http://schemas.microsoft.com/office/powerpoint/2010/main" val="41444445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smtClean="0"/>
              <a:t>Extended Cycling</a:t>
            </a:r>
            <a:endParaRPr lang="en-US" altLang="en-US" dirty="0" smtClean="0"/>
          </a:p>
        </p:txBody>
      </p:sp>
      <p:sp>
        <p:nvSpPr>
          <p:cNvPr id="86019" name="Content Placeholder 2"/>
          <p:cNvSpPr>
            <a:spLocks noGrp="1"/>
          </p:cNvSpPr>
          <p:nvPr>
            <p:ph sz="quarter" idx="10"/>
          </p:nvPr>
        </p:nvSpPr>
        <p:spPr/>
        <p:txBody>
          <a:bodyPr/>
          <a:lstStyle/>
          <a:p>
            <a:r>
              <a:rPr lang="en-US" altLang="en-US" dirty="0" smtClean="0"/>
              <a:t>Decrease hormonal shifts and number of menses</a:t>
            </a:r>
          </a:p>
          <a:p>
            <a:r>
              <a:rPr lang="en-US" altLang="en-US" dirty="0" smtClean="0"/>
              <a:t>Convenience, treat dysmenorrhea, other cyclic symptoms</a:t>
            </a:r>
          </a:p>
          <a:p>
            <a:endParaRPr lang="en-US" altLang="en-US" dirty="0" smtClean="0"/>
          </a:p>
          <a:p>
            <a:pPr lvl="1"/>
            <a:r>
              <a:rPr lang="en-US" altLang="en-US" dirty="0" err="1" smtClean="0"/>
              <a:t>Seasonale</a:t>
            </a:r>
            <a:r>
              <a:rPr lang="en-US" altLang="en-US" dirty="0" smtClean="0"/>
              <a:t>®—</a:t>
            </a:r>
            <a:r>
              <a:rPr lang="en-US" altLang="en-US" dirty="0" err="1" smtClean="0"/>
              <a:t>levonorgestrel</a:t>
            </a:r>
            <a:r>
              <a:rPr lang="en-US" altLang="en-US" dirty="0" smtClean="0"/>
              <a:t>, 30 mcg EE for 84 days, 7 placebos</a:t>
            </a:r>
          </a:p>
          <a:p>
            <a:pPr lvl="1"/>
            <a:r>
              <a:rPr lang="en-US" altLang="en-US" dirty="0" err="1" smtClean="0"/>
              <a:t>Seasonique</a:t>
            </a:r>
            <a:r>
              <a:rPr lang="en-US" altLang="en-US" dirty="0" smtClean="0"/>
              <a:t>®—added 10 mcg EE to placebos</a:t>
            </a:r>
          </a:p>
          <a:p>
            <a:pPr lvl="1"/>
            <a:r>
              <a:rPr lang="en-US" altLang="en-US" dirty="0" err="1" smtClean="0"/>
              <a:t>LoSeasonique</a:t>
            </a:r>
            <a:r>
              <a:rPr lang="en-US" altLang="en-US" dirty="0" smtClean="0"/>
              <a:t>®—20 mcg EE for 84 days</a:t>
            </a:r>
          </a:p>
          <a:p>
            <a:pPr lvl="1"/>
            <a:r>
              <a:rPr lang="en-US" altLang="en-US" dirty="0" err="1" smtClean="0"/>
              <a:t>Lybrel</a:t>
            </a:r>
            <a:r>
              <a:rPr lang="en-US" altLang="en-US" dirty="0" smtClean="0"/>
              <a:t>™—28 days 20 mcg EE, no placebos</a:t>
            </a:r>
          </a:p>
          <a:p>
            <a:endParaRPr lang="en-US" altLang="en-US" dirty="0"/>
          </a:p>
          <a:p>
            <a:r>
              <a:rPr lang="en-US" altLang="en-US" dirty="0" smtClean="0"/>
              <a:t>Do NOT need branded extended-cycling product!</a:t>
            </a:r>
          </a:p>
          <a:p>
            <a:endParaRPr lang="en-US" altLang="en-US" dirty="0" smtClean="0"/>
          </a:p>
        </p:txBody>
      </p:sp>
    </p:spTree>
    <p:extLst>
      <p:ext uri="{BB962C8B-B14F-4D97-AF65-F5344CB8AC3E}">
        <p14:creationId xmlns:p14="http://schemas.microsoft.com/office/powerpoint/2010/main" val="787886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Contraceptive Continuation</a:t>
            </a:r>
            <a:endParaRPr lang="en-US" dirty="0"/>
          </a:p>
        </p:txBody>
      </p:sp>
      <p:sp>
        <p:nvSpPr>
          <p:cNvPr id="3" name="Content Placeholder 2"/>
          <p:cNvSpPr>
            <a:spLocks noGrp="1"/>
          </p:cNvSpPr>
          <p:nvPr>
            <p:ph sz="quarter" idx="10"/>
          </p:nvPr>
        </p:nvSpPr>
        <p:spPr/>
        <p:txBody>
          <a:bodyPr/>
          <a:lstStyle/>
          <a:p>
            <a:r>
              <a:rPr lang="en-US" b="1" dirty="0" smtClean="0"/>
              <a:t>Providing more </a:t>
            </a:r>
            <a:r>
              <a:rPr lang="en-US" b="1" dirty="0"/>
              <a:t>than one cycle of birth control at initial visit increases contraceptive </a:t>
            </a:r>
            <a:r>
              <a:rPr lang="en-US" b="1" dirty="0" smtClean="0"/>
              <a:t>continuation</a:t>
            </a:r>
          </a:p>
          <a:p>
            <a:endParaRPr lang="en-US" dirty="0"/>
          </a:p>
          <a:p>
            <a:r>
              <a:rPr lang="en-US" dirty="0" smtClean="0"/>
              <a:t>Women initiating </a:t>
            </a:r>
            <a:r>
              <a:rPr lang="en-US" dirty="0"/>
              <a:t>OCP use at an urban family-planning </a:t>
            </a:r>
            <a:r>
              <a:rPr lang="en-US" dirty="0" smtClean="0"/>
              <a:t>clinic who received 7 pill packs had a higher 6-month continuation rate than those getting 3 cycles (51% v. 35%)</a:t>
            </a:r>
          </a:p>
          <a:p>
            <a:endParaRPr lang="en-US" dirty="0"/>
          </a:p>
          <a:p>
            <a:r>
              <a:rPr lang="en-US" dirty="0"/>
              <a:t>Greatest effect: teens </a:t>
            </a:r>
            <a:r>
              <a:rPr lang="en-US" dirty="0" smtClean="0"/>
              <a:t>younger than 18 </a:t>
            </a:r>
            <a:r>
              <a:rPr lang="en-US" dirty="0"/>
              <a:t>years old</a:t>
            </a:r>
          </a:p>
          <a:p>
            <a:endParaRPr lang="en-US" dirty="0"/>
          </a:p>
        </p:txBody>
      </p:sp>
      <p:sp>
        <p:nvSpPr>
          <p:cNvPr id="4" name="Rectangle 3"/>
          <p:cNvSpPr/>
          <p:nvPr/>
        </p:nvSpPr>
        <p:spPr>
          <a:xfrm>
            <a:off x="2667000" y="6172200"/>
            <a:ext cx="4335674" cy="307777"/>
          </a:xfrm>
          <a:prstGeom prst="rect">
            <a:avLst/>
          </a:prstGeom>
        </p:spPr>
        <p:txBody>
          <a:bodyPr wrap="none">
            <a:spAutoFit/>
          </a:bodyPr>
          <a:lstStyle/>
          <a:p>
            <a:r>
              <a:rPr lang="en-US" sz="1400" dirty="0">
                <a:latin typeface="Adobe Garamond Pro" panose="02020502060506020403" pitchFamily="18" charset="0"/>
              </a:rPr>
              <a:t>White KO, </a:t>
            </a:r>
            <a:r>
              <a:rPr lang="en-US" sz="1400" dirty="0" err="1">
                <a:latin typeface="Adobe Garamond Pro" panose="02020502060506020403" pitchFamily="18" charset="0"/>
              </a:rPr>
              <a:t>Westhoff</a:t>
            </a:r>
            <a:r>
              <a:rPr lang="en-US" sz="1400" dirty="0">
                <a:latin typeface="Adobe Garamond Pro" panose="02020502060506020403" pitchFamily="18" charset="0"/>
              </a:rPr>
              <a:t> C. </a:t>
            </a:r>
            <a:r>
              <a:rPr lang="en-US" sz="1400" dirty="0" err="1">
                <a:latin typeface="Adobe Garamond Pro" panose="02020502060506020403" pitchFamily="18" charset="0"/>
              </a:rPr>
              <a:t>Obstet</a:t>
            </a:r>
            <a:r>
              <a:rPr lang="en-US" sz="1400" dirty="0">
                <a:latin typeface="Adobe Garamond Pro" panose="02020502060506020403" pitchFamily="18" charset="0"/>
              </a:rPr>
              <a:t> </a:t>
            </a:r>
            <a:r>
              <a:rPr lang="en-US" sz="1400" dirty="0" err="1">
                <a:latin typeface="Adobe Garamond Pro" panose="02020502060506020403" pitchFamily="18" charset="0"/>
              </a:rPr>
              <a:t>Gynecol</a:t>
            </a:r>
            <a:r>
              <a:rPr lang="en-US" sz="1400" dirty="0">
                <a:latin typeface="Adobe Garamond Pro" panose="02020502060506020403" pitchFamily="18" charset="0"/>
              </a:rPr>
              <a:t> </a:t>
            </a:r>
            <a:r>
              <a:rPr lang="en-US" sz="1400" dirty="0" smtClean="0">
                <a:latin typeface="Adobe Garamond Pro" panose="02020502060506020403" pitchFamily="18" charset="0"/>
              </a:rPr>
              <a:t>2011;118:615–22 </a:t>
            </a:r>
            <a:endParaRPr lang="en-US" sz="1400" dirty="0">
              <a:latin typeface="Adobe Garamond Pro" panose="02020502060506020403" pitchFamily="18" charset="0"/>
            </a:endParaRPr>
          </a:p>
        </p:txBody>
      </p:sp>
    </p:spTree>
    <p:extLst>
      <p:ext uri="{BB962C8B-B14F-4D97-AF65-F5344CB8AC3E}">
        <p14:creationId xmlns:p14="http://schemas.microsoft.com/office/powerpoint/2010/main" val="1346615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914400"/>
          </a:xfrm>
        </p:spPr>
        <p:txBody>
          <a:bodyPr>
            <a:noAutofit/>
          </a:bodyPr>
          <a:lstStyle/>
          <a:p>
            <a:r>
              <a:rPr lang="en-US" dirty="0" smtClean="0"/>
              <a:t>Prescribe or Dispense Multiple </a:t>
            </a:r>
            <a:br>
              <a:rPr lang="en-US" dirty="0" smtClean="0"/>
            </a:br>
            <a:r>
              <a:rPr lang="en-US" dirty="0" smtClean="0"/>
              <a:t>Cycles of Contraception</a:t>
            </a:r>
          </a:p>
        </p:txBody>
      </p:sp>
      <p:sp>
        <p:nvSpPr>
          <p:cNvPr id="140290" name="Content Placeholder 2"/>
          <p:cNvSpPr>
            <a:spLocks noGrp="1"/>
          </p:cNvSpPr>
          <p:nvPr>
            <p:ph sz="quarter" idx="10"/>
          </p:nvPr>
        </p:nvSpPr>
        <p:spPr/>
        <p:txBody>
          <a:bodyPr/>
          <a:lstStyle/>
          <a:p>
            <a:r>
              <a:rPr lang="en-US" dirty="0" smtClean="0"/>
              <a:t>Making contraceptives more accessible may reduce unintended pregnancy and abortion</a:t>
            </a:r>
          </a:p>
          <a:p>
            <a:endParaRPr lang="en-US" dirty="0" smtClean="0"/>
          </a:p>
          <a:p>
            <a:r>
              <a:rPr lang="en-US" dirty="0" smtClean="0"/>
              <a:t>California women who </a:t>
            </a:r>
            <a:r>
              <a:rPr lang="en-US" dirty="0"/>
              <a:t>received a 1-year supply were </a:t>
            </a:r>
            <a:r>
              <a:rPr lang="en-US" dirty="0" smtClean="0"/>
              <a:t>less likely </a:t>
            </a:r>
            <a:r>
              <a:rPr lang="en-US" dirty="0"/>
              <a:t>to have a </a:t>
            </a:r>
            <a:r>
              <a:rPr lang="en-US" dirty="0" smtClean="0"/>
              <a:t>pregnancy compared with women who got 3 cycles or 1 month of pills</a:t>
            </a:r>
          </a:p>
          <a:p>
            <a:endParaRPr lang="en-US" dirty="0" smtClean="0"/>
          </a:p>
          <a:p>
            <a:r>
              <a:rPr lang="en-US" dirty="0" smtClean="0"/>
              <a:t>Dispensing a 1-year supply: </a:t>
            </a:r>
          </a:p>
          <a:p>
            <a:pPr lvl="1"/>
            <a:r>
              <a:rPr lang="en-US" dirty="0" smtClean="0"/>
              <a:t>30% reduction in odds of unplanned pregnancy</a:t>
            </a:r>
          </a:p>
          <a:p>
            <a:pPr lvl="1"/>
            <a:r>
              <a:rPr lang="en-US" dirty="0" smtClean="0"/>
              <a:t>46% reduction in odds of an abortion</a:t>
            </a:r>
          </a:p>
          <a:p>
            <a:endParaRPr lang="en-US" dirty="0" smtClean="0"/>
          </a:p>
        </p:txBody>
      </p:sp>
      <p:pic>
        <p:nvPicPr>
          <p:cNvPr id="19461" name="Picture 7" descr="imagesCAGWW341.jpg"/>
          <p:cNvPicPr>
            <a:picLocks noChangeAspect="1"/>
          </p:cNvPicPr>
          <p:nvPr/>
        </p:nvPicPr>
        <p:blipFill>
          <a:blip r:embed="rId3"/>
          <a:srcRect/>
          <a:stretch>
            <a:fillRect/>
          </a:stretch>
        </p:blipFill>
        <p:spPr bwMode="auto">
          <a:xfrm>
            <a:off x="7620000" y="4104409"/>
            <a:ext cx="1406769" cy="1524000"/>
          </a:xfrm>
          <a:prstGeom prst="rect">
            <a:avLst/>
          </a:prstGeom>
          <a:noFill/>
          <a:ln w="38100">
            <a:solidFill>
              <a:schemeClr val="accent3"/>
            </a:solidFill>
            <a:miter lim="800000"/>
            <a:headEnd/>
            <a:tailEnd/>
          </a:ln>
        </p:spPr>
      </p:pic>
      <p:sp>
        <p:nvSpPr>
          <p:cNvPr id="2" name="Rectangle 1"/>
          <p:cNvSpPr/>
          <p:nvPr/>
        </p:nvSpPr>
        <p:spPr>
          <a:xfrm>
            <a:off x="2514600" y="6172200"/>
            <a:ext cx="4248022" cy="307777"/>
          </a:xfrm>
          <a:prstGeom prst="rect">
            <a:avLst/>
          </a:prstGeom>
        </p:spPr>
        <p:txBody>
          <a:bodyPr wrap="none">
            <a:spAutoFit/>
          </a:bodyPr>
          <a:lstStyle/>
          <a:p>
            <a:r>
              <a:rPr lang="en-US" sz="1400" dirty="0" smtClean="0">
                <a:latin typeface="Adobe Garamond Pro" panose="02020502060506020403" pitchFamily="18" charset="0"/>
              </a:rPr>
              <a:t>Foster, Diana G. et al.  </a:t>
            </a:r>
            <a:r>
              <a:rPr lang="en-US" sz="1400" dirty="0" err="1" smtClean="0">
                <a:latin typeface="Adobe Garamond Pro" panose="02020502060506020403" pitchFamily="18" charset="0"/>
              </a:rPr>
              <a:t>Obstet</a:t>
            </a:r>
            <a:r>
              <a:rPr lang="en-US" sz="1400" dirty="0" smtClean="0">
                <a:latin typeface="Adobe Garamond Pro" panose="02020502060506020403" pitchFamily="18" charset="0"/>
              </a:rPr>
              <a:t> </a:t>
            </a:r>
            <a:r>
              <a:rPr lang="en-US" sz="1400" dirty="0" err="1">
                <a:latin typeface="Adobe Garamond Pro" panose="02020502060506020403" pitchFamily="18" charset="0"/>
              </a:rPr>
              <a:t>Gynecol</a:t>
            </a:r>
            <a:r>
              <a:rPr lang="en-US" sz="1400" dirty="0">
                <a:latin typeface="Adobe Garamond Pro" panose="02020502060506020403" pitchFamily="18" charset="0"/>
              </a:rPr>
              <a:t> 2011;117:566–72)</a:t>
            </a:r>
          </a:p>
        </p:txBody>
      </p:sp>
    </p:spTree>
    <p:extLst>
      <p:ext uri="{BB962C8B-B14F-4D97-AF65-F5344CB8AC3E}">
        <p14:creationId xmlns:p14="http://schemas.microsoft.com/office/powerpoint/2010/main" val="423485940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COCs the best choice?</a:t>
            </a:r>
            <a:endParaRPr lang="en-US" dirty="0"/>
          </a:p>
        </p:txBody>
      </p:sp>
      <p:sp>
        <p:nvSpPr>
          <p:cNvPr id="4" name="Content Placeholder 3"/>
          <p:cNvSpPr>
            <a:spLocks noGrp="1"/>
          </p:cNvSpPr>
          <p:nvPr>
            <p:ph sz="half" idx="1"/>
          </p:nvPr>
        </p:nvSpPr>
        <p:spPr/>
        <p:txBody>
          <a:bodyPr/>
          <a:lstStyle/>
          <a:p>
            <a:r>
              <a:rPr lang="en-US" dirty="0" smtClean="0"/>
              <a:t>Advantages:</a:t>
            </a:r>
          </a:p>
          <a:p>
            <a:pPr lvl="1"/>
            <a:r>
              <a:rPr lang="en-US" dirty="0" smtClean="0"/>
              <a:t>Effective</a:t>
            </a:r>
          </a:p>
          <a:p>
            <a:pPr lvl="1"/>
            <a:r>
              <a:rPr lang="en-US" dirty="0" smtClean="0"/>
              <a:t>Safe</a:t>
            </a:r>
          </a:p>
          <a:p>
            <a:pPr lvl="1"/>
            <a:r>
              <a:rPr lang="en-US" dirty="0" smtClean="0"/>
              <a:t>Quick return to fertility</a:t>
            </a:r>
          </a:p>
          <a:p>
            <a:pPr lvl="1"/>
            <a:r>
              <a:rPr lang="en-US" dirty="0" smtClean="0"/>
              <a:t>Health benefits</a:t>
            </a:r>
            <a:endParaRPr lang="en-US" dirty="0"/>
          </a:p>
        </p:txBody>
      </p:sp>
      <p:sp>
        <p:nvSpPr>
          <p:cNvPr id="5" name="Content Placeholder 4"/>
          <p:cNvSpPr>
            <a:spLocks noGrp="1"/>
          </p:cNvSpPr>
          <p:nvPr>
            <p:ph sz="half" idx="2"/>
          </p:nvPr>
        </p:nvSpPr>
        <p:spPr/>
        <p:txBody>
          <a:bodyPr/>
          <a:lstStyle/>
          <a:p>
            <a:r>
              <a:rPr lang="en-US" dirty="0" smtClean="0"/>
              <a:t>Disadvantages:</a:t>
            </a:r>
          </a:p>
          <a:p>
            <a:pPr lvl="1"/>
            <a:r>
              <a:rPr lang="en-US" dirty="0" smtClean="0"/>
              <a:t>Requires daily adherence</a:t>
            </a:r>
          </a:p>
          <a:p>
            <a:pPr lvl="1"/>
            <a:r>
              <a:rPr lang="en-US" dirty="0" smtClean="0"/>
              <a:t>Semi-private</a:t>
            </a:r>
          </a:p>
          <a:p>
            <a:pPr lvl="1"/>
            <a:r>
              <a:rPr lang="en-US" dirty="0" smtClean="0"/>
              <a:t>Estrogen-related risks &amp; </a:t>
            </a:r>
            <a:br>
              <a:rPr lang="en-US" dirty="0" smtClean="0"/>
            </a:br>
            <a:r>
              <a:rPr lang="en-US" dirty="0" smtClean="0"/>
              <a:t>side-effects</a:t>
            </a:r>
          </a:p>
          <a:p>
            <a:pPr marL="457200" lvl="1" indent="0">
              <a:buNone/>
            </a:pPr>
            <a:endParaRPr lang="en-US" dirty="0" smtClean="0"/>
          </a:p>
        </p:txBody>
      </p:sp>
    </p:spTree>
    <p:extLst>
      <p:ext uri="{BB962C8B-B14F-4D97-AF65-F5344CB8AC3E}">
        <p14:creationId xmlns:p14="http://schemas.microsoft.com/office/powerpoint/2010/main" val="642615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12863" y="307975"/>
            <a:ext cx="621665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3900" dirty="0">
              <a:solidFill>
                <a:schemeClr val="tx2"/>
              </a:solidFill>
              <a:latin typeface="Adobe Garamond Pro" panose="02020502060506020403" pitchFamily="18" charset="0"/>
              <a:ea typeface="MS PGothic" panose="020B0600070205080204" pitchFamily="34" charset="-128"/>
            </a:endParaRPr>
          </a:p>
        </p:txBody>
      </p:sp>
      <p:sp>
        <p:nvSpPr>
          <p:cNvPr id="92163" name="Rectangle 3"/>
          <p:cNvSpPr>
            <a:spLocks noChangeArrowheads="1"/>
          </p:cNvSpPr>
          <p:nvPr/>
        </p:nvSpPr>
        <p:spPr bwMode="auto">
          <a:xfrm>
            <a:off x="939800" y="1565275"/>
            <a:ext cx="7653338" cy="75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20000"/>
              </a:spcBef>
            </a:pPr>
            <a:endParaRPr lang="en-US" altLang="en-US" sz="2800" dirty="0">
              <a:latin typeface="Adobe Garamond Pro" panose="02020502060506020403" pitchFamily="18" charset="0"/>
              <a:ea typeface="MS PGothic" panose="020B0600070205080204" pitchFamily="34" charset="-128"/>
            </a:endParaRPr>
          </a:p>
          <a:p>
            <a:pPr eaLnBrk="1" hangingPunct="1"/>
            <a:endParaRPr lang="en-US" altLang="en-US" dirty="0">
              <a:latin typeface="Adobe Garamond Pro" panose="02020502060506020403" pitchFamily="18" charset="0"/>
            </a:endParaRPr>
          </a:p>
        </p:txBody>
      </p:sp>
      <p:sp>
        <p:nvSpPr>
          <p:cNvPr id="92164" name="Rectangle 10"/>
          <p:cNvSpPr>
            <a:spLocks noGrp="1" noChangeArrowheads="1"/>
          </p:cNvSpPr>
          <p:nvPr>
            <p:ph type="title"/>
          </p:nvPr>
        </p:nvSpPr>
        <p:spPr/>
        <p:txBody>
          <a:bodyPr/>
          <a:lstStyle/>
          <a:p>
            <a:r>
              <a:rPr lang="en-US" altLang="en-US" smtClean="0"/>
              <a:t>Progestin-Only Oral Contraceptives</a:t>
            </a:r>
            <a:endParaRPr lang="en-US" altLang="en-US" dirty="0" smtClean="0"/>
          </a:p>
        </p:txBody>
      </p:sp>
      <p:sp>
        <p:nvSpPr>
          <p:cNvPr id="92165" name="Rectangle 11"/>
          <p:cNvSpPr>
            <a:spLocks noGrp="1" noChangeArrowheads="1"/>
          </p:cNvSpPr>
          <p:nvPr>
            <p:ph sz="quarter" idx="10"/>
          </p:nvPr>
        </p:nvSpPr>
        <p:spPr/>
        <p:txBody>
          <a:bodyPr/>
          <a:lstStyle/>
          <a:p>
            <a:r>
              <a:rPr lang="en-US" altLang="en-US" dirty="0" smtClean="0"/>
              <a:t>Called the “mini-pill” </a:t>
            </a:r>
          </a:p>
          <a:p>
            <a:r>
              <a:rPr lang="en-US" altLang="en-US" dirty="0" smtClean="0"/>
              <a:t>Two formulations: </a:t>
            </a:r>
            <a:r>
              <a:rPr lang="en-US" altLang="en-US" dirty="0" err="1" smtClean="0"/>
              <a:t>norethindrone</a:t>
            </a:r>
            <a:r>
              <a:rPr lang="en-US" altLang="en-US" dirty="0" smtClean="0"/>
              <a:t> and </a:t>
            </a:r>
            <a:r>
              <a:rPr lang="en-US" altLang="en-US" dirty="0" err="1" smtClean="0"/>
              <a:t>norgestrel</a:t>
            </a:r>
            <a:endParaRPr lang="en-US" altLang="en-US" dirty="0" smtClean="0"/>
          </a:p>
          <a:p>
            <a:r>
              <a:rPr lang="en-US" altLang="en-US" dirty="0" smtClean="0"/>
              <a:t>No placebo week</a:t>
            </a:r>
          </a:p>
          <a:p>
            <a:r>
              <a:rPr lang="en-US" altLang="en-US" dirty="0" smtClean="0"/>
              <a:t>Mechanism of action: thickens cervical mucous</a:t>
            </a:r>
          </a:p>
          <a:p>
            <a:r>
              <a:rPr lang="en-US" altLang="en-US" b="1" dirty="0" smtClean="0"/>
              <a:t>Timing crucial – ideally SAME TIME EVERY DAY</a:t>
            </a:r>
          </a:p>
          <a:p>
            <a:pPr lvl="1"/>
            <a:r>
              <a:rPr lang="en-US" altLang="en-US" dirty="0" smtClean="0"/>
              <a:t>If &gt;3h late – backup contraception for 48h</a:t>
            </a:r>
          </a:p>
          <a:p>
            <a:endParaRPr lang="en-US" altLang="en-US" dirty="0" smtClean="0"/>
          </a:p>
        </p:txBody>
      </p:sp>
      <p:sp>
        <p:nvSpPr>
          <p:cNvPr id="92166" name="Rectangle 6"/>
          <p:cNvSpPr>
            <a:spLocks noChangeArrowheads="1"/>
          </p:cNvSpPr>
          <p:nvPr/>
        </p:nvSpPr>
        <p:spPr bwMode="auto">
          <a:xfrm>
            <a:off x="1755775" y="6061075"/>
            <a:ext cx="4187825"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400" dirty="0">
                <a:latin typeface="Adobe Garamond Pro" panose="02020502060506020403" pitchFamily="18" charset="0"/>
              </a:rPr>
              <a:t>Apgar BS. AFP. 2000; WHO MEC. 2004. </a:t>
            </a:r>
            <a:r>
              <a:rPr lang="en-US" altLang="en-US" sz="1400" i="1" dirty="0">
                <a:latin typeface="Adobe Garamond Pro" panose="02020502060506020403" pitchFamily="18" charset="0"/>
              </a:rPr>
              <a:t>Contraception Report</a:t>
            </a:r>
            <a:r>
              <a:rPr lang="en-US" altLang="en-US" sz="1400" dirty="0">
                <a:latin typeface="Adobe Garamond Pro" panose="02020502060506020403" pitchFamily="18" charset="0"/>
              </a:rPr>
              <a:t>. 1999. Apgar BS. AFP. 2000. et al. </a:t>
            </a:r>
          </a:p>
        </p:txBody>
      </p:sp>
      <p:pic>
        <p:nvPicPr>
          <p:cNvPr id="92167" name="Picture 15" descr="Picture 13_pptX"/>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169546" y="4606925"/>
            <a:ext cx="2938463" cy="225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2168" name="Picture 13" descr="0100555021110" hidden="1"/>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25450" y="1651000"/>
            <a:ext cx="2743200" cy="20574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6055585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25413"/>
            <a:ext cx="8229600" cy="914400"/>
          </a:xfrm>
        </p:spPr>
        <p:txBody>
          <a:bodyPr>
            <a:noAutofit/>
          </a:bodyPr>
          <a:lstStyle/>
          <a:p>
            <a:r>
              <a:rPr lang="en-US" altLang="en-US" dirty="0" smtClean="0"/>
              <a:t/>
            </a:r>
            <a:br>
              <a:rPr lang="en-US" altLang="en-US" dirty="0" smtClean="0"/>
            </a:br>
            <a:r>
              <a:rPr lang="en-US" altLang="en-US" dirty="0"/>
              <a:t>Transdermal Patch: </a:t>
            </a:r>
            <a:r>
              <a:rPr lang="en-US" altLang="en-US" dirty="0" smtClean="0"/>
              <a:t/>
            </a:r>
            <a:br>
              <a:rPr lang="en-US" altLang="en-US" dirty="0" smtClean="0"/>
            </a:br>
            <a:r>
              <a:rPr lang="en-US" altLang="en-US" dirty="0" smtClean="0"/>
              <a:t>Ortho </a:t>
            </a:r>
            <a:r>
              <a:rPr lang="en-US" altLang="en-US" dirty="0" err="1"/>
              <a:t>Evra</a:t>
            </a:r>
            <a:r>
              <a:rPr lang="en-US" altLang="en-US" dirty="0"/>
              <a:t>®</a:t>
            </a:r>
            <a:endParaRPr lang="en-US" b="0" dirty="0"/>
          </a:p>
        </p:txBody>
      </p:sp>
      <p:sp>
        <p:nvSpPr>
          <p:cNvPr id="294914" name="Rectangle 3"/>
          <p:cNvSpPr>
            <a:spLocks noGrp="1" noChangeArrowheads="1"/>
          </p:cNvSpPr>
          <p:nvPr>
            <p:ph sz="quarter" idx="10"/>
          </p:nvPr>
        </p:nvSpPr>
        <p:spPr>
          <a:xfrm>
            <a:off x="2514600" y="2438400"/>
            <a:ext cx="7772400" cy="4267200"/>
          </a:xfrm>
          <a:prstGeom prst="rect">
            <a:avLst/>
          </a:prstGeom>
        </p:spPr>
        <p:txBody>
          <a:bodyPr/>
          <a:lstStyle/>
          <a:p>
            <a:r>
              <a:rPr lang="en-US" altLang="en-US" dirty="0"/>
              <a:t>Estrogen and progestin</a:t>
            </a:r>
          </a:p>
          <a:p>
            <a:r>
              <a:rPr lang="en-US" altLang="en-US" dirty="0"/>
              <a:t>Beige-colored patch changed once per week</a:t>
            </a:r>
          </a:p>
          <a:p>
            <a:r>
              <a:rPr lang="en-US" altLang="en-US" dirty="0"/>
              <a:t>3 weeks on/1 week off</a:t>
            </a:r>
          </a:p>
          <a:p>
            <a:r>
              <a:rPr lang="en-US" altLang="en-US" dirty="0"/>
              <a:t>9 days of medication in each patch</a:t>
            </a:r>
          </a:p>
          <a:p>
            <a:r>
              <a:rPr lang="en-US" altLang="en-US" dirty="0"/>
              <a:t>Mechanism: Inhibits ovulation</a:t>
            </a:r>
          </a:p>
          <a:p>
            <a:pPr marL="0" indent="0" eaLnBrk="1" fontAlgn="auto" hangingPunct="1">
              <a:spcAft>
                <a:spcPts val="0"/>
              </a:spcAft>
              <a:buNone/>
              <a:defRPr/>
            </a:pPr>
            <a:endParaRPr sz="3600" dirty="0"/>
          </a:p>
        </p:txBody>
      </p:sp>
      <p:sp>
        <p:nvSpPr>
          <p:cNvPr id="95235" name="Rectangle 6"/>
          <p:cNvSpPr>
            <a:spLocks noChangeArrowheads="1"/>
          </p:cNvSpPr>
          <p:nvPr/>
        </p:nvSpPr>
        <p:spPr bwMode="auto">
          <a:xfrm>
            <a:off x="7916863" y="2532063"/>
            <a:ext cx="1841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pic>
        <p:nvPicPr>
          <p:cNvPr id="95238" name="Picture 7" descr="OrthoEvra.png" hidden="1"/>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09563" y="1666875"/>
            <a:ext cx="1984375" cy="2811463"/>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94919" name="Group 7"/>
          <p:cNvGrpSpPr>
            <a:grpSpLocks/>
          </p:cNvGrpSpPr>
          <p:nvPr/>
        </p:nvGrpSpPr>
        <p:grpSpPr bwMode="auto">
          <a:xfrm>
            <a:off x="228600" y="533400"/>
            <a:ext cx="1847850" cy="1665288"/>
            <a:chOff x="1526" y="1555"/>
            <a:chExt cx="1164" cy="1049"/>
          </a:xfrm>
          <a:solidFill>
            <a:schemeClr val="accent3"/>
          </a:solidFill>
        </p:grpSpPr>
        <p:sp>
          <p:nvSpPr>
            <p:cNvPr id="53" name="Rectangle 52"/>
            <p:cNvSpPr>
              <a:spLocks noChangeArrowheads="1"/>
            </p:cNvSpPr>
            <p:nvPr/>
          </p:nvSpPr>
          <p:spPr bwMode="auto">
            <a:xfrm>
              <a:off x="1526" y="1555"/>
              <a:ext cx="1164" cy="1049"/>
            </a:xfrm>
            <a:prstGeom prst="rect">
              <a:avLst/>
            </a:prstGeom>
            <a:grpFill/>
            <a:ln w="9525">
              <a:noFill/>
              <a:round/>
              <a:headEnd/>
              <a:tailEnd/>
            </a:ln>
            <a:effectLst>
              <a:outerShdw blurRad="63500" dist="38100" algn="l" rotWithShape="0">
                <a:srgbClr val="000000">
                  <a:alpha val="39999"/>
                </a:srgbClr>
              </a:outerShdw>
            </a:effectLst>
            <a:extLst/>
          </p:spPr>
          <p:txBody>
            <a:bodyPr/>
            <a:lstStyle/>
            <a:p>
              <a:pPr eaLnBrk="1" hangingPunct="1">
                <a:defRPr/>
              </a:pPr>
              <a:endParaRPr lang="en-US" sz="1800">
                <a:solidFill>
                  <a:srgbClr val="4D4D4D"/>
                </a:solidFill>
                <a:latin typeface="Arial" charset="0"/>
                <a:ea typeface="+mn-ea"/>
              </a:endParaRPr>
            </a:p>
          </p:txBody>
        </p:sp>
        <p:sp>
          <p:nvSpPr>
            <p:cNvPr id="294921" name="Text Box 45"/>
            <p:cNvSpPr txBox="1">
              <a:spLocks noChangeArrowheads="1"/>
            </p:cNvSpPr>
            <p:nvPr/>
          </p:nvSpPr>
          <p:spPr bwMode="auto">
            <a:xfrm>
              <a:off x="1533" y="1757"/>
              <a:ext cx="1142" cy="518"/>
            </a:xfrm>
            <a:prstGeom prst="rect">
              <a:avLst/>
            </a:prstGeom>
            <a:grpFill/>
            <a:ln w="9525">
              <a:noFill/>
              <a:miter lim="800000"/>
              <a:headEnd/>
              <a:tailEnd/>
            </a:ln>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b="1" u="sng">
                  <a:solidFill>
                    <a:schemeClr val="bg1"/>
                  </a:solidFill>
                </a:rPr>
                <a:t>Very Effective</a:t>
              </a:r>
            </a:p>
          </p:txBody>
        </p:sp>
      </p:grpSp>
      <p:pic>
        <p:nvPicPr>
          <p:cNvPr id="95240" name="Picture 10" descr="How do I apply the Patch?"/>
          <p:cNvPicPr>
            <a:picLocks noChangeAspect="1" noChangeArrowheads="1"/>
          </p:cNvPicPr>
          <p:nvPr/>
        </p:nvPicPr>
        <p:blipFill>
          <a:blip r:embed="rId5">
            <a:extLst>
              <a:ext uri="{28A0092B-C50C-407E-A947-70E740481C1C}">
                <a14:useLocalDpi xmlns:a14="http://schemas.microsoft.com/office/drawing/2010/main" val="0"/>
              </a:ext>
            </a:extLst>
          </a:blip>
          <a:srcRect l="7910" t="17699" r="68042" b="2475"/>
          <a:stretch>
            <a:fillRect/>
          </a:stretch>
        </p:blipFill>
        <p:spPr bwMode="auto">
          <a:xfrm>
            <a:off x="7162800" y="533400"/>
            <a:ext cx="1981200"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5241" name="Picture 11" descr="The-Patch"/>
          <p:cNvPicPr>
            <a:picLocks noChangeAspect="1" noChangeArrowheads="1"/>
          </p:cNvPicPr>
          <p:nvPr/>
        </p:nvPicPr>
        <p:blipFill>
          <a:blip r:embed="rId6">
            <a:extLst>
              <a:ext uri="{28A0092B-C50C-407E-A947-70E740481C1C}">
                <a14:useLocalDpi xmlns:a14="http://schemas.microsoft.com/office/drawing/2010/main" val="0"/>
              </a:ext>
            </a:extLst>
          </a:blip>
          <a:srcRect l="4762"/>
          <a:stretch>
            <a:fillRect/>
          </a:stretch>
        </p:blipFill>
        <p:spPr bwMode="auto">
          <a:xfrm>
            <a:off x="228600" y="2898775"/>
            <a:ext cx="2209800" cy="240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4199933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altLang="en-US" smtClean="0"/>
              <a:t>Counseling Issues and Facilitating Use</a:t>
            </a:r>
            <a:endParaRPr lang="en-US" altLang="en-US" dirty="0" smtClean="0"/>
          </a:p>
        </p:txBody>
      </p:sp>
      <p:sp>
        <p:nvSpPr>
          <p:cNvPr id="107523" name="TextBox 3"/>
          <p:cNvSpPr txBox="1">
            <a:spLocks noChangeArrowheads="1"/>
          </p:cNvSpPr>
          <p:nvPr/>
        </p:nvSpPr>
        <p:spPr bwMode="auto">
          <a:xfrm>
            <a:off x="152400" y="1676400"/>
            <a:ext cx="2743200" cy="830997"/>
          </a:xfrm>
          <a:prstGeom prst="rect">
            <a:avLst/>
          </a:prstGeom>
          <a:solidFill>
            <a:schemeClr val="accent2"/>
          </a:solidFill>
          <a:ln>
            <a:noFill/>
          </a:ln>
          <a:extLst/>
        </p:spPr>
        <p:txBody>
          <a:bodyPr anchor="ctr" anchorCtr="0">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smtClean="0">
                <a:solidFill>
                  <a:srgbClr val="FFFFFF"/>
                </a:solidFill>
                <a:latin typeface="+mn-lt"/>
              </a:rPr>
              <a:t>Application</a:t>
            </a:r>
            <a:endParaRPr lang="en-US" altLang="en-US" sz="2400" dirty="0">
              <a:solidFill>
                <a:srgbClr val="FFFFFF"/>
              </a:solidFill>
              <a:latin typeface="+mn-lt"/>
            </a:endParaRPr>
          </a:p>
        </p:txBody>
      </p:sp>
      <p:sp>
        <p:nvSpPr>
          <p:cNvPr id="107524" name="TextBox 5"/>
          <p:cNvSpPr txBox="1">
            <a:spLocks noChangeArrowheads="1"/>
          </p:cNvSpPr>
          <p:nvPr/>
        </p:nvSpPr>
        <p:spPr bwMode="auto">
          <a:xfrm>
            <a:off x="152400" y="2514600"/>
            <a:ext cx="2743200" cy="3276600"/>
          </a:xfrm>
          <a:prstGeom prst="rect">
            <a:avLst/>
          </a:prstGeom>
          <a:solidFill>
            <a:schemeClr val="accent1"/>
          </a:solidFill>
          <a:ln>
            <a:noFill/>
          </a:ln>
          <a:extLst/>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en-US" sz="2400" dirty="0" smtClean="0">
                <a:solidFill>
                  <a:srgbClr val="FFFFFF"/>
                </a:solidFill>
                <a:latin typeface="+mn-lt"/>
              </a:rPr>
              <a:t> Place </a:t>
            </a:r>
            <a:r>
              <a:rPr lang="en-US" altLang="en-US" sz="2400" dirty="0">
                <a:solidFill>
                  <a:srgbClr val="FFFFFF"/>
                </a:solidFill>
                <a:latin typeface="+mn-lt"/>
              </a:rPr>
              <a:t>on clean, dry </a:t>
            </a:r>
            <a:r>
              <a:rPr lang="en-US" altLang="en-US" sz="2400" dirty="0" smtClean="0">
                <a:solidFill>
                  <a:srgbClr val="FFFFFF"/>
                </a:solidFill>
                <a:latin typeface="+mn-lt"/>
              </a:rPr>
              <a:t>skin </a:t>
            </a:r>
            <a:r>
              <a:rPr lang="en-US" altLang="en-US" sz="2400" dirty="0">
                <a:solidFill>
                  <a:srgbClr val="FFFFFF"/>
                </a:solidFill>
                <a:latin typeface="+mn-lt"/>
              </a:rPr>
              <a:t>on arm, torso, buttocks, or stomach, NOT the breast</a:t>
            </a:r>
          </a:p>
          <a:p>
            <a:pPr eaLnBrk="1" hangingPunct="1"/>
            <a:endParaRPr lang="en-US" altLang="en-US" sz="2400" dirty="0">
              <a:solidFill>
                <a:srgbClr val="FFFFFF"/>
              </a:solidFill>
              <a:latin typeface="+mn-lt"/>
            </a:endParaRPr>
          </a:p>
          <a:p>
            <a:pPr eaLnBrk="1" hangingPunct="1">
              <a:buFont typeface="Arial" panose="020B0604020202020204" pitchFamily="34" charset="0"/>
              <a:buChar char="•"/>
            </a:pPr>
            <a:r>
              <a:rPr lang="en-US" altLang="en-US" sz="2400" dirty="0" smtClean="0">
                <a:solidFill>
                  <a:srgbClr val="FFFFFF"/>
                </a:solidFill>
                <a:latin typeface="+mn-lt"/>
              </a:rPr>
              <a:t> Must stick directly </a:t>
            </a:r>
            <a:r>
              <a:rPr lang="en-US" altLang="en-US" sz="2400" dirty="0">
                <a:solidFill>
                  <a:srgbClr val="FFFFFF"/>
                </a:solidFill>
                <a:latin typeface="+mn-lt"/>
              </a:rPr>
              <a:t>to skin</a:t>
            </a:r>
          </a:p>
        </p:txBody>
      </p:sp>
      <p:sp>
        <p:nvSpPr>
          <p:cNvPr id="107525" name="TextBox 7"/>
          <p:cNvSpPr txBox="1">
            <a:spLocks noChangeArrowheads="1"/>
          </p:cNvSpPr>
          <p:nvPr/>
        </p:nvSpPr>
        <p:spPr bwMode="auto">
          <a:xfrm>
            <a:off x="3124200" y="1676400"/>
            <a:ext cx="2743200" cy="830997"/>
          </a:xfrm>
          <a:prstGeom prst="rect">
            <a:avLst/>
          </a:prstGeom>
          <a:solidFill>
            <a:schemeClr val="accent2"/>
          </a:solidFill>
          <a:ln w="9525" algn="ctr">
            <a:noFill/>
            <a:miter lim="800000"/>
            <a:headEnd/>
            <a:tailEnd/>
          </a:ln>
          <a:effectLst>
            <a:outerShdw dist="23000" dir="5400000" rotWithShape="0">
              <a:srgbClr val="808080">
                <a:alpha val="34998"/>
              </a:srgbClr>
            </a:outerShdw>
          </a:effectLst>
        </p:spPr>
        <p:txBody>
          <a:bodyPr anchor="ctr" anchorCtr="0">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smtClean="0">
                <a:solidFill>
                  <a:srgbClr val="FFFFFF"/>
                </a:solidFill>
                <a:latin typeface="+mn-lt"/>
              </a:rPr>
              <a:t>Reapplication</a:t>
            </a:r>
          </a:p>
        </p:txBody>
      </p:sp>
      <p:sp>
        <p:nvSpPr>
          <p:cNvPr id="107526" name="TextBox 8"/>
          <p:cNvSpPr txBox="1">
            <a:spLocks noChangeArrowheads="1"/>
          </p:cNvSpPr>
          <p:nvPr/>
        </p:nvSpPr>
        <p:spPr bwMode="auto">
          <a:xfrm>
            <a:off x="6096000" y="1676400"/>
            <a:ext cx="2895600" cy="838200"/>
          </a:xfrm>
          <a:prstGeom prst="rect">
            <a:avLst/>
          </a:prstGeom>
          <a:solidFill>
            <a:schemeClr val="accent2"/>
          </a:solidFill>
          <a:ln>
            <a:noFill/>
          </a:ln>
          <a:extLst/>
        </p:spPr>
        <p:txBody>
          <a:bodyPr anchor="ctr" anchorCtr="0">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FFFF"/>
                </a:solidFill>
                <a:latin typeface="+mn-lt"/>
              </a:rPr>
              <a:t>Missed or Late Patch</a:t>
            </a:r>
          </a:p>
        </p:txBody>
      </p:sp>
      <p:sp>
        <p:nvSpPr>
          <p:cNvPr id="107527" name="TextBox 9"/>
          <p:cNvSpPr txBox="1">
            <a:spLocks noChangeArrowheads="1"/>
          </p:cNvSpPr>
          <p:nvPr/>
        </p:nvSpPr>
        <p:spPr bwMode="auto">
          <a:xfrm>
            <a:off x="6096000" y="2514601"/>
            <a:ext cx="2895600" cy="3124199"/>
          </a:xfrm>
          <a:prstGeom prst="rect">
            <a:avLst/>
          </a:prstGeom>
          <a:solidFill>
            <a:schemeClr val="accent1"/>
          </a:solidFill>
          <a:ln>
            <a:noFill/>
          </a:ln>
          <a:extLst/>
        </p:spPr>
        <p:txBody>
          <a:bodyP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solidFill>
                  <a:srgbClr val="FFFFFF"/>
                </a:solidFill>
                <a:latin typeface="+mn-lt"/>
              </a:rPr>
              <a:t>Use back-up method when: </a:t>
            </a:r>
            <a:endParaRPr lang="en-US" altLang="en-US" sz="2400" dirty="0" smtClean="0">
              <a:solidFill>
                <a:srgbClr val="FFFFFF"/>
              </a:solidFill>
              <a:latin typeface="+mn-lt"/>
            </a:endParaRPr>
          </a:p>
          <a:p>
            <a:pPr eaLnBrk="1" hangingPunct="1"/>
            <a:endParaRPr lang="en-US" altLang="en-US" sz="2400" dirty="0">
              <a:solidFill>
                <a:srgbClr val="FFFFFF"/>
              </a:solidFill>
              <a:latin typeface="+mn-lt"/>
            </a:endParaRPr>
          </a:p>
          <a:p>
            <a:pPr eaLnBrk="1" hangingPunct="1">
              <a:buFontTx/>
              <a:buChar char="•"/>
            </a:pPr>
            <a:r>
              <a:rPr lang="en-US" altLang="en-US" sz="2400" dirty="0" smtClean="0">
                <a:solidFill>
                  <a:srgbClr val="FFFFFF"/>
                </a:solidFill>
                <a:latin typeface="+mn-lt"/>
              </a:rPr>
              <a:t> On for &gt;9 days </a:t>
            </a:r>
            <a:endParaRPr lang="en-US" altLang="en-US" sz="2400" dirty="0">
              <a:solidFill>
                <a:srgbClr val="FFFFFF"/>
              </a:solidFill>
              <a:latin typeface="+mn-lt"/>
            </a:endParaRPr>
          </a:p>
          <a:p>
            <a:pPr eaLnBrk="1" hangingPunct="1">
              <a:buFontTx/>
              <a:buChar char="•"/>
            </a:pPr>
            <a:endParaRPr lang="en-US" altLang="en-US" sz="2400" dirty="0">
              <a:solidFill>
                <a:srgbClr val="FFFFFF"/>
              </a:solidFill>
              <a:latin typeface="+mn-lt"/>
            </a:endParaRPr>
          </a:p>
          <a:p>
            <a:pPr eaLnBrk="1" hangingPunct="1">
              <a:buFontTx/>
              <a:buChar char="•"/>
            </a:pPr>
            <a:r>
              <a:rPr lang="en-US" altLang="en-US" sz="2400" dirty="0" smtClean="0">
                <a:solidFill>
                  <a:srgbClr val="FFFFFF"/>
                </a:solidFill>
                <a:latin typeface="+mn-lt"/>
              </a:rPr>
              <a:t> Off </a:t>
            </a:r>
            <a:r>
              <a:rPr lang="en-US" altLang="en-US" sz="2400" dirty="0">
                <a:solidFill>
                  <a:srgbClr val="FFFFFF"/>
                </a:solidFill>
                <a:latin typeface="+mn-lt"/>
              </a:rPr>
              <a:t>for &gt;7 days </a:t>
            </a:r>
          </a:p>
          <a:p>
            <a:pPr eaLnBrk="1" hangingPunct="1">
              <a:buFontTx/>
              <a:buChar char="•"/>
            </a:pPr>
            <a:endParaRPr lang="en-US" altLang="en-US" sz="2400" dirty="0">
              <a:solidFill>
                <a:srgbClr val="FFFFFF"/>
              </a:solidFill>
              <a:latin typeface="+mn-lt"/>
            </a:endParaRPr>
          </a:p>
          <a:p>
            <a:pPr eaLnBrk="1" hangingPunct="1">
              <a:buFontTx/>
              <a:buChar char="•"/>
            </a:pPr>
            <a:r>
              <a:rPr lang="en-US" altLang="en-US" sz="2400" dirty="0" smtClean="0">
                <a:solidFill>
                  <a:srgbClr val="FFFFFF"/>
                </a:solidFill>
                <a:latin typeface="+mn-lt"/>
              </a:rPr>
              <a:t> Falls </a:t>
            </a:r>
            <a:r>
              <a:rPr lang="en-US" altLang="en-US" sz="2400" dirty="0">
                <a:solidFill>
                  <a:srgbClr val="FFFFFF"/>
                </a:solidFill>
                <a:latin typeface="+mn-lt"/>
              </a:rPr>
              <a:t>off &gt;24 </a:t>
            </a:r>
            <a:r>
              <a:rPr lang="en-US" altLang="en-US" sz="2400" dirty="0" err="1">
                <a:solidFill>
                  <a:srgbClr val="FFFFFF"/>
                </a:solidFill>
                <a:latin typeface="+mn-lt"/>
              </a:rPr>
              <a:t>hrs</a:t>
            </a:r>
            <a:endParaRPr lang="en-US" altLang="en-US" sz="2400" dirty="0">
              <a:solidFill>
                <a:srgbClr val="FFFFFF"/>
              </a:solidFill>
              <a:latin typeface="+mn-lt"/>
            </a:endParaRPr>
          </a:p>
          <a:p>
            <a:pPr eaLnBrk="1" hangingPunct="1"/>
            <a:endParaRPr lang="en-US" altLang="en-US" sz="2400" dirty="0">
              <a:solidFill>
                <a:srgbClr val="FFFFFF"/>
              </a:solidFill>
              <a:latin typeface="+mn-lt"/>
            </a:endParaRPr>
          </a:p>
        </p:txBody>
      </p:sp>
      <p:sp>
        <p:nvSpPr>
          <p:cNvPr id="7" name="TextBox 6"/>
          <p:cNvSpPr txBox="1">
            <a:spLocks noChangeArrowheads="1"/>
          </p:cNvSpPr>
          <p:nvPr/>
        </p:nvSpPr>
        <p:spPr bwMode="auto">
          <a:xfrm>
            <a:off x="3124200" y="2514600"/>
            <a:ext cx="2743200" cy="2677656"/>
          </a:xfrm>
          <a:prstGeom prst="rect">
            <a:avLst/>
          </a:prstGeom>
          <a:solidFill>
            <a:schemeClr val="accent1"/>
          </a:solidFill>
          <a:ln w="9525">
            <a:noFill/>
            <a:miter lim="800000"/>
            <a:headEnd/>
            <a:tailEnd/>
          </a:ln>
        </p:spPr>
        <p:txBody>
          <a:bodyPr>
            <a:spAutoFit/>
          </a:bodyPr>
          <a:lstStyle/>
          <a:p>
            <a:pPr>
              <a:buFont typeface="Arial" pitchFamily="34" charset="0"/>
              <a:buChar char="•"/>
              <a:defRPr/>
            </a:pPr>
            <a:r>
              <a:rPr lang="en-US" sz="2400" dirty="0" smtClean="0">
                <a:solidFill>
                  <a:srgbClr val="FFFFFF"/>
                </a:solidFill>
                <a:latin typeface="+mn-lt"/>
              </a:rPr>
              <a:t> No </a:t>
            </a:r>
            <a:r>
              <a:rPr lang="en-US" sz="2400" dirty="0">
                <a:solidFill>
                  <a:srgbClr val="FFFFFF"/>
                </a:solidFill>
                <a:latin typeface="+mn-lt"/>
              </a:rPr>
              <a:t>patch during the </a:t>
            </a:r>
            <a:r>
              <a:rPr lang="en-US" sz="2400" dirty="0" smtClean="0">
                <a:solidFill>
                  <a:srgbClr val="FFFFFF"/>
                </a:solidFill>
                <a:latin typeface="+mn-lt"/>
              </a:rPr>
              <a:t>fourth week</a:t>
            </a:r>
          </a:p>
          <a:p>
            <a:pPr>
              <a:buFont typeface="Arial" pitchFamily="34" charset="0"/>
              <a:buChar char="•"/>
              <a:defRPr/>
            </a:pPr>
            <a:endParaRPr lang="en-US" sz="2400" dirty="0" smtClean="0">
              <a:solidFill>
                <a:srgbClr val="FFFFFF"/>
              </a:solidFill>
              <a:latin typeface="+mn-lt"/>
            </a:endParaRPr>
          </a:p>
          <a:p>
            <a:pPr>
              <a:buFont typeface="Arial" pitchFamily="34" charset="0"/>
              <a:buChar char="•"/>
              <a:defRPr/>
            </a:pPr>
            <a:r>
              <a:rPr lang="en-US" sz="2400" dirty="0">
                <a:solidFill>
                  <a:srgbClr val="FFFFFF"/>
                </a:solidFill>
                <a:latin typeface="+mn-lt"/>
              </a:rPr>
              <a:t> </a:t>
            </a:r>
            <a:r>
              <a:rPr lang="en-US" sz="2400" dirty="0" smtClean="0">
                <a:solidFill>
                  <a:srgbClr val="FFFFFF"/>
                </a:solidFill>
                <a:latin typeface="+mn-lt"/>
              </a:rPr>
              <a:t>Apply </a:t>
            </a:r>
            <a:r>
              <a:rPr lang="en-US" sz="2400" dirty="0">
                <a:solidFill>
                  <a:srgbClr val="FFFFFF"/>
                </a:solidFill>
                <a:latin typeface="+mn-lt"/>
              </a:rPr>
              <a:t>a new patch after day 7 even if still bleeding</a:t>
            </a:r>
          </a:p>
          <a:p>
            <a:pPr>
              <a:defRPr/>
            </a:pPr>
            <a:endParaRPr lang="en-US" sz="2400" dirty="0">
              <a:solidFill>
                <a:srgbClr val="FFFFFF"/>
              </a:solidFill>
              <a:latin typeface="+mn-lt"/>
            </a:endParaRPr>
          </a:p>
        </p:txBody>
      </p:sp>
    </p:spTree>
    <p:extLst>
      <p:ext uri="{BB962C8B-B14F-4D97-AF65-F5344CB8AC3E}">
        <p14:creationId xmlns:p14="http://schemas.microsoft.com/office/powerpoint/2010/main" val="37823669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ltLang="en-US" smtClean="0"/>
              <a:t>Is the Patch the Right Choice?</a:t>
            </a:r>
            <a:endParaRPr lang="en-US" altLang="en-US" dirty="0" smtClean="0"/>
          </a:p>
        </p:txBody>
      </p:sp>
      <p:graphicFrame>
        <p:nvGraphicFramePr>
          <p:cNvPr id="8" name="Content Placeholder 5"/>
          <p:cNvGraphicFramePr>
            <a:graphicFrameLocks noGrp="1"/>
          </p:cNvGraphicFramePr>
          <p:nvPr>
            <p:ph sz="quarter" idx="10"/>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5501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Contraceptive Use Rising at First Sex:  1982-2010</a:t>
            </a:r>
            <a:endParaRPr lang="en-US" dirty="0"/>
          </a:p>
        </p:txBody>
      </p:sp>
      <p:pic>
        <p:nvPicPr>
          <p:cNvPr id="3" name="Picture 2"/>
          <p:cNvPicPr>
            <a:picLocks noChangeAspect="1"/>
          </p:cNvPicPr>
          <p:nvPr/>
        </p:nvPicPr>
        <p:blipFill rotWithShape="1">
          <a:blip r:embed="rId3"/>
          <a:srcRect t="9226"/>
          <a:stretch/>
        </p:blipFill>
        <p:spPr>
          <a:xfrm>
            <a:off x="457200" y="1219200"/>
            <a:ext cx="8305800" cy="4800600"/>
          </a:xfrm>
          <a:prstGeom prst="rect">
            <a:avLst/>
          </a:prstGeom>
        </p:spPr>
      </p:pic>
      <p:sp>
        <p:nvSpPr>
          <p:cNvPr id="4" name="TextBox 3"/>
          <p:cNvSpPr txBox="1"/>
          <p:nvPr/>
        </p:nvSpPr>
        <p:spPr>
          <a:xfrm>
            <a:off x="3429000" y="6324600"/>
            <a:ext cx="2936894" cy="338554"/>
          </a:xfrm>
          <a:prstGeom prst="rect">
            <a:avLst/>
          </a:prstGeom>
          <a:noFill/>
        </p:spPr>
        <p:txBody>
          <a:bodyPr wrap="none" rtlCol="0">
            <a:spAutoFit/>
          </a:bodyPr>
          <a:lstStyle/>
          <a:p>
            <a:r>
              <a:rPr lang="en-US" sz="1600" dirty="0" err="1" smtClean="0"/>
              <a:t>Guttmacher</a:t>
            </a:r>
            <a:r>
              <a:rPr lang="en-US" sz="1600" dirty="0" smtClean="0"/>
              <a:t>. September 2016.</a:t>
            </a:r>
            <a:endParaRPr lang="en-US" sz="1600" dirty="0"/>
          </a:p>
        </p:txBody>
      </p:sp>
    </p:spTree>
    <p:extLst>
      <p:ext uri="{BB962C8B-B14F-4D97-AF65-F5344CB8AC3E}">
        <p14:creationId xmlns:p14="http://schemas.microsoft.com/office/powerpoint/2010/main" val="2731039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7"/>
          <p:cNvSpPr>
            <a:spLocks noGrp="1" noChangeArrowheads="1"/>
          </p:cNvSpPr>
          <p:nvPr>
            <p:ph type="title" idx="4294967295"/>
          </p:nvPr>
        </p:nvSpPr>
        <p:spPr>
          <a:xfrm>
            <a:off x="2359479" y="188458"/>
            <a:ext cx="3276600" cy="712788"/>
          </a:xfrm>
        </p:spPr>
        <p:txBody>
          <a:bodyPr anchor="b"/>
          <a:lstStyle/>
          <a:p>
            <a:pPr eaLnBrk="1" hangingPunct="1"/>
            <a:r>
              <a:rPr altLang="en-US" b="0" dirty="0" smtClean="0">
                <a:latin typeface="+mn-lt"/>
              </a:rPr>
              <a:t>Vaginal Ring </a:t>
            </a:r>
          </a:p>
        </p:txBody>
      </p:sp>
      <p:sp>
        <p:nvSpPr>
          <p:cNvPr id="299011" name="Rectangle 18"/>
          <p:cNvSpPr>
            <a:spLocks noGrp="1" noChangeArrowheads="1"/>
          </p:cNvSpPr>
          <p:nvPr>
            <p:ph type="body" idx="4294967295"/>
          </p:nvPr>
        </p:nvSpPr>
        <p:spPr bwMode="auto">
          <a:xfrm>
            <a:off x="3352800" y="2057400"/>
            <a:ext cx="5791200" cy="3962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buClr>
                <a:srgbClr val="F79646"/>
              </a:buClr>
            </a:pPr>
            <a:r>
              <a:rPr lang="en-US" altLang="en-US" sz="2400" dirty="0">
                <a:solidFill>
                  <a:prstClr val="black"/>
                </a:solidFill>
                <a:latin typeface="Adobe Garamond Pro"/>
              </a:rPr>
              <a:t>Estrogen and progestin</a:t>
            </a:r>
          </a:p>
          <a:p>
            <a:pPr lvl="0">
              <a:buClr>
                <a:srgbClr val="F79646"/>
              </a:buClr>
            </a:pPr>
            <a:r>
              <a:rPr lang="en-US" altLang="en-US" sz="2400" dirty="0">
                <a:solidFill>
                  <a:prstClr val="black"/>
                </a:solidFill>
                <a:latin typeface="Adobe Garamond Pro"/>
              </a:rPr>
              <a:t>Flexible, unfitted ring placed in vagina</a:t>
            </a:r>
          </a:p>
          <a:p>
            <a:pPr lvl="0">
              <a:buClr>
                <a:srgbClr val="F79646"/>
              </a:buClr>
            </a:pPr>
            <a:r>
              <a:rPr lang="en-US" altLang="en-US" sz="2400" dirty="0">
                <a:solidFill>
                  <a:prstClr val="black"/>
                </a:solidFill>
                <a:latin typeface="Adobe Garamond Pro"/>
              </a:rPr>
              <a:t>In 3 weeks; out 1 week</a:t>
            </a:r>
          </a:p>
          <a:p>
            <a:pPr lvl="0">
              <a:buClr>
                <a:srgbClr val="F79646"/>
              </a:buClr>
            </a:pPr>
            <a:r>
              <a:rPr lang="en-US" altLang="en-US" sz="2400" dirty="0">
                <a:solidFill>
                  <a:prstClr val="black"/>
                </a:solidFill>
                <a:latin typeface="Adobe Garamond Pro"/>
              </a:rPr>
              <a:t>4 weeks of medication in ring</a:t>
            </a:r>
          </a:p>
          <a:p>
            <a:pPr lvl="0">
              <a:buClr>
                <a:srgbClr val="F79646"/>
              </a:buClr>
            </a:pPr>
            <a:r>
              <a:rPr lang="en-US" altLang="en-US" sz="2400" dirty="0">
                <a:solidFill>
                  <a:prstClr val="black"/>
                </a:solidFill>
                <a:latin typeface="Adobe Garamond Pro"/>
              </a:rPr>
              <a:t>Continuous use: change first of each month</a:t>
            </a:r>
          </a:p>
          <a:p>
            <a:pPr lvl="0">
              <a:buClr>
                <a:srgbClr val="F79646"/>
              </a:buClr>
            </a:pPr>
            <a:r>
              <a:rPr lang="en-US" altLang="en-US" sz="2400" dirty="0">
                <a:solidFill>
                  <a:prstClr val="black"/>
                </a:solidFill>
                <a:latin typeface="Adobe Garamond Pro"/>
              </a:rPr>
              <a:t>Mechanism: inhibits ovulation</a:t>
            </a:r>
          </a:p>
        </p:txBody>
      </p:sp>
      <p:sp>
        <p:nvSpPr>
          <p:cNvPr id="99332" name="Rectangle 7"/>
          <p:cNvSpPr>
            <a:spLocks noChangeArrowheads="1"/>
          </p:cNvSpPr>
          <p:nvPr/>
        </p:nvSpPr>
        <p:spPr bwMode="auto">
          <a:xfrm>
            <a:off x="7053263" y="1955800"/>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sp>
        <p:nvSpPr>
          <p:cNvPr id="99333" name="Rectangle 9"/>
          <p:cNvSpPr>
            <a:spLocks noChangeArrowheads="1"/>
          </p:cNvSpPr>
          <p:nvPr/>
        </p:nvSpPr>
        <p:spPr bwMode="auto">
          <a:xfrm>
            <a:off x="1482725" y="6054725"/>
            <a:ext cx="184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eaLnBrk="1" hangingPunct="1"/>
            <a:endParaRPr lang="en-US" altLang="en-US" sz="1800">
              <a:solidFill>
                <a:schemeClr val="tx1"/>
              </a:solidFill>
            </a:endParaRPr>
          </a:p>
        </p:txBody>
      </p:sp>
      <p:pic>
        <p:nvPicPr>
          <p:cNvPr id="99335" name="Picture 9" descr="Nuvaring.jpg" hidden="1"/>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15925" y="1646238"/>
            <a:ext cx="2386013" cy="1835150"/>
          </a:xfrm>
          <a:prstGeom prst="rect">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99018" name="Group 10"/>
          <p:cNvGrpSpPr>
            <a:grpSpLocks/>
          </p:cNvGrpSpPr>
          <p:nvPr/>
        </p:nvGrpSpPr>
        <p:grpSpPr bwMode="auto">
          <a:xfrm>
            <a:off x="304800" y="381000"/>
            <a:ext cx="1847850" cy="1665288"/>
            <a:chOff x="1526" y="1555"/>
            <a:chExt cx="1164" cy="1049"/>
          </a:xfrm>
          <a:solidFill>
            <a:schemeClr val="accent3"/>
          </a:solidFill>
        </p:grpSpPr>
        <p:sp>
          <p:nvSpPr>
            <p:cNvPr id="53" name="Rectangle 52"/>
            <p:cNvSpPr>
              <a:spLocks noChangeArrowheads="1"/>
            </p:cNvSpPr>
            <p:nvPr/>
          </p:nvSpPr>
          <p:spPr bwMode="auto">
            <a:xfrm>
              <a:off x="1526" y="1555"/>
              <a:ext cx="1164" cy="1049"/>
            </a:xfrm>
            <a:prstGeom prst="rect">
              <a:avLst/>
            </a:prstGeom>
            <a:grpFill/>
            <a:ln>
              <a:noFill/>
            </a:ln>
            <a:effectLst>
              <a:outerShdw blurRad="63500" dist="38100" algn="l" rotWithShape="0">
                <a:srgbClr val="000000">
                  <a:alpha val="39999"/>
                </a:srgbClr>
              </a:outerShdw>
            </a:effectLst>
            <a:extLst/>
          </p:spPr>
          <p:txBody>
            <a:bodyPr/>
            <a:lstStyle/>
            <a:p>
              <a:pPr eaLnBrk="1" hangingPunct="1">
                <a:defRPr/>
              </a:pPr>
              <a:endParaRPr lang="en-US" sz="1800">
                <a:solidFill>
                  <a:srgbClr val="4D4D4D"/>
                </a:solidFill>
                <a:latin typeface="Arial" charset="0"/>
                <a:ea typeface="+mn-ea"/>
              </a:endParaRPr>
            </a:p>
          </p:txBody>
        </p:sp>
        <p:sp>
          <p:nvSpPr>
            <p:cNvPr id="299020" name="Text Box 45"/>
            <p:cNvSpPr txBox="1">
              <a:spLocks noChangeArrowheads="1"/>
            </p:cNvSpPr>
            <p:nvPr/>
          </p:nvSpPr>
          <p:spPr bwMode="auto">
            <a:xfrm>
              <a:off x="1533" y="1757"/>
              <a:ext cx="1142" cy="518"/>
            </a:xfrm>
            <a:prstGeom prst="rect">
              <a:avLst/>
            </a:prstGeom>
            <a:grpFill/>
            <a:ln>
              <a:noFill/>
            </a:ln>
            <a:extLst/>
          </p:spPr>
          <p:txBody>
            <a:bodyPr>
              <a:spAutoFit/>
            </a:bodyPr>
            <a:lstStyle>
              <a:lvl1pPr algn="l">
                <a:spcBef>
                  <a:spcPct val="0"/>
                </a:spcBef>
                <a:defRPr>
                  <a:solidFill>
                    <a:schemeClr val="tx1"/>
                  </a:solidFill>
                  <a:latin typeface="Arial" charset="0"/>
                  <a:ea typeface="ＭＳ Ｐゴシック" charset="0"/>
                </a:defRPr>
              </a:lvl1pPr>
              <a:lvl2pPr marL="742950" indent="-285750" algn="l">
                <a:spcBef>
                  <a:spcPct val="0"/>
                </a:spcBef>
                <a:defRPr>
                  <a:solidFill>
                    <a:schemeClr val="tx1"/>
                  </a:solidFill>
                  <a:latin typeface="Arial" charset="0"/>
                  <a:ea typeface="ＭＳ Ｐゴシック" charset="0"/>
                </a:defRPr>
              </a:lvl2pPr>
              <a:lvl3pPr marL="1143000" indent="-228600" algn="l">
                <a:spcBef>
                  <a:spcPct val="0"/>
                </a:spcBef>
                <a:defRPr>
                  <a:solidFill>
                    <a:schemeClr val="tx1"/>
                  </a:solidFill>
                  <a:latin typeface="Arial" charset="0"/>
                  <a:ea typeface="ＭＳ Ｐゴシック" charset="0"/>
                </a:defRPr>
              </a:lvl3pPr>
              <a:lvl4pPr marL="1600200" indent="-228600" algn="l">
                <a:spcBef>
                  <a:spcPct val="0"/>
                </a:spcBef>
                <a:defRPr>
                  <a:solidFill>
                    <a:schemeClr val="tx1"/>
                  </a:solidFill>
                  <a:latin typeface="Arial" charset="0"/>
                  <a:ea typeface="ＭＳ Ｐゴシック" charset="0"/>
                </a:defRPr>
              </a:lvl4pPr>
              <a:lvl5pPr marL="2057400" indent="-228600" algn="l">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1" hangingPunct="1">
                <a:defRPr/>
              </a:pPr>
              <a:r>
                <a:rPr lang="en-US" sz="2400" b="1" u="sng">
                  <a:solidFill>
                    <a:schemeClr val="bg1"/>
                  </a:solidFill>
                </a:rPr>
                <a:t>Very Effective</a:t>
              </a:r>
            </a:p>
          </p:txBody>
        </p:sp>
      </p:grpSp>
      <p:pic>
        <p:nvPicPr>
          <p:cNvPr id="99337" name="Picture 13" descr="nuvaring1"/>
          <p:cNvPicPr>
            <a:picLocks noChangeAspect="1" noChangeArrowheads="1"/>
          </p:cNvPicPr>
          <p:nvPr/>
        </p:nvPicPr>
        <p:blipFill>
          <a:blip r:embed="rId5">
            <a:extLst>
              <a:ext uri="{28A0092B-C50C-407E-A947-70E740481C1C}">
                <a14:useLocalDpi xmlns:a14="http://schemas.microsoft.com/office/drawing/2010/main" val="0"/>
              </a:ext>
            </a:extLst>
          </a:blip>
          <a:srcRect l="16000" r="14000"/>
          <a:stretch>
            <a:fillRect/>
          </a:stretch>
        </p:blipFill>
        <p:spPr bwMode="auto">
          <a:xfrm>
            <a:off x="6858000" y="0"/>
            <a:ext cx="2286000" cy="217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338" name="Picture 15" descr="NuvaRingMano3-300x209"/>
          <p:cNvPicPr>
            <a:picLocks noChangeAspect="1" noChangeArrowheads="1"/>
          </p:cNvPicPr>
          <p:nvPr/>
        </p:nvPicPr>
        <p:blipFill>
          <a:blip r:embed="rId6">
            <a:extLst>
              <a:ext uri="{28A0092B-C50C-407E-A947-70E740481C1C}">
                <a14:useLocalDpi xmlns:a14="http://schemas.microsoft.com/office/drawing/2010/main" val="0"/>
              </a:ext>
            </a:extLst>
          </a:blip>
          <a:srcRect l="6505" t="3857" r="25348" b="16806"/>
          <a:stretch>
            <a:fillRect/>
          </a:stretch>
        </p:blipFill>
        <p:spPr bwMode="auto">
          <a:xfrm>
            <a:off x="228600" y="2590800"/>
            <a:ext cx="2819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5775961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lstStyle/>
          <a:p>
            <a:r>
              <a:rPr lang="en-US" altLang="en-US" smtClean="0"/>
              <a:t>Counseling Issues and Facilitating Use</a:t>
            </a:r>
            <a:endParaRPr lang="en-US" altLang="en-US" dirty="0" smtClean="0"/>
          </a:p>
        </p:txBody>
      </p:sp>
      <p:sp>
        <p:nvSpPr>
          <p:cNvPr id="4" name="TextBox 3"/>
          <p:cNvSpPr txBox="1">
            <a:spLocks noChangeArrowheads="1"/>
          </p:cNvSpPr>
          <p:nvPr/>
        </p:nvSpPr>
        <p:spPr bwMode="auto">
          <a:xfrm>
            <a:off x="304800" y="1371600"/>
            <a:ext cx="2743200" cy="954088"/>
          </a:xfrm>
          <a:prstGeom prst="rect">
            <a:avLst/>
          </a:prstGeom>
          <a:solidFill>
            <a:schemeClr val="accent1"/>
          </a:solidFill>
          <a:ln w="9525">
            <a:noFill/>
            <a:miter lim="800000"/>
            <a:headEnd/>
            <a:tailEnd/>
          </a:ln>
        </p:spPr>
        <p:txBody>
          <a:bodyPr anchor="ctr" anchorCtr="0">
            <a:noAutofit/>
          </a:bodyPr>
          <a:lstStyle/>
          <a:p>
            <a:pPr algn="ctr">
              <a:defRPr/>
            </a:pPr>
            <a:r>
              <a:rPr lang="en-US" sz="2400" dirty="0" smtClean="0">
                <a:solidFill>
                  <a:srgbClr val="F8F8F8"/>
                </a:solidFill>
                <a:latin typeface="+mn-lt"/>
              </a:rPr>
              <a:t>Insertion</a:t>
            </a:r>
            <a:endParaRPr lang="en-US" sz="2400" dirty="0">
              <a:solidFill>
                <a:srgbClr val="F8F8F8"/>
              </a:solidFill>
              <a:latin typeface="+mn-lt"/>
            </a:endParaRPr>
          </a:p>
        </p:txBody>
      </p:sp>
      <p:sp>
        <p:nvSpPr>
          <p:cNvPr id="6" name="TextBox 5"/>
          <p:cNvSpPr txBox="1">
            <a:spLocks noChangeArrowheads="1"/>
          </p:cNvSpPr>
          <p:nvPr/>
        </p:nvSpPr>
        <p:spPr bwMode="auto">
          <a:xfrm>
            <a:off x="304800" y="2286000"/>
            <a:ext cx="2743200" cy="2123658"/>
          </a:xfrm>
          <a:prstGeom prst="rect">
            <a:avLst/>
          </a:prstGeom>
          <a:solidFill>
            <a:schemeClr val="accent2"/>
          </a:solidFill>
          <a:ln w="9525">
            <a:noFill/>
            <a:miter lim="800000"/>
            <a:headEnd/>
            <a:tailEnd/>
          </a:ln>
        </p:spPr>
        <p:txBody>
          <a:bodyPr>
            <a:spAutoFit/>
          </a:bodyPr>
          <a:lstStyle/>
          <a:p>
            <a:pPr marL="119063" indent="-119063">
              <a:buFont typeface="Arial" pitchFamily="34" charset="0"/>
              <a:buChar char="•"/>
              <a:defRPr/>
            </a:pPr>
            <a:r>
              <a:rPr lang="en-US" sz="2200" dirty="0">
                <a:solidFill>
                  <a:schemeClr val="bg1"/>
                </a:solidFill>
                <a:latin typeface="+mn-lt"/>
              </a:rPr>
              <a:t>Provider can place the ring in patient’s vagina in the office/clinic and have patient remove it and </a:t>
            </a:r>
            <a:r>
              <a:rPr lang="en-US" sz="2200" dirty="0" smtClean="0">
                <a:solidFill>
                  <a:schemeClr val="bg1"/>
                </a:solidFill>
                <a:latin typeface="+mn-lt"/>
              </a:rPr>
              <a:t>practice </a:t>
            </a:r>
            <a:r>
              <a:rPr lang="en-US" sz="2200" dirty="0">
                <a:solidFill>
                  <a:schemeClr val="bg1"/>
                </a:solidFill>
                <a:latin typeface="+mn-lt"/>
              </a:rPr>
              <a:t>inserting it again herself</a:t>
            </a:r>
          </a:p>
        </p:txBody>
      </p:sp>
      <p:sp>
        <p:nvSpPr>
          <p:cNvPr id="7" name="TextBox 6"/>
          <p:cNvSpPr txBox="1"/>
          <p:nvPr/>
        </p:nvSpPr>
        <p:spPr>
          <a:xfrm>
            <a:off x="3276600" y="2286000"/>
            <a:ext cx="2743200" cy="2523768"/>
          </a:xfrm>
          <a:prstGeom prst="rect">
            <a:avLst/>
          </a:prstGeom>
          <a:solidFill>
            <a:schemeClr val="accent2"/>
          </a:solidFill>
        </p:spPr>
        <p:txBody>
          <a:bodyPr>
            <a:spAutoFit/>
          </a:bodyPr>
          <a:lstStyle/>
          <a:p>
            <a:pPr marL="119063" indent="-119063">
              <a:buFont typeface="Arial" pitchFamily="34" charset="0"/>
              <a:buChar char="•"/>
              <a:defRPr/>
            </a:pPr>
            <a:r>
              <a:rPr lang="en-US" sz="2200" dirty="0">
                <a:solidFill>
                  <a:schemeClr val="bg1"/>
                </a:solidFill>
                <a:latin typeface="+mn-lt"/>
              </a:rPr>
              <a:t>Advise patients to reinsert ring on the same day every month to increase compliance</a:t>
            </a:r>
          </a:p>
          <a:p>
            <a:pPr>
              <a:buFont typeface="Arial" pitchFamily="34" charset="0"/>
              <a:buChar char="•"/>
              <a:defRPr/>
            </a:pPr>
            <a:endParaRPr lang="en-US" sz="2200" dirty="0">
              <a:solidFill>
                <a:schemeClr val="bg1"/>
              </a:solidFill>
              <a:latin typeface="+mn-lt"/>
            </a:endParaRPr>
          </a:p>
          <a:p>
            <a:pPr>
              <a:defRPr/>
            </a:pPr>
            <a:endParaRPr lang="en-US" sz="2400" dirty="0">
              <a:solidFill>
                <a:schemeClr val="bg1"/>
              </a:solidFill>
              <a:latin typeface="+mn-lt"/>
            </a:endParaRPr>
          </a:p>
          <a:p>
            <a:pPr>
              <a:defRPr/>
            </a:pPr>
            <a:endParaRPr lang="en-US" sz="2400" dirty="0">
              <a:solidFill>
                <a:schemeClr val="bg1"/>
              </a:solidFill>
              <a:latin typeface="+mn-lt"/>
            </a:endParaRPr>
          </a:p>
        </p:txBody>
      </p:sp>
      <p:sp>
        <p:nvSpPr>
          <p:cNvPr id="8" name="TextBox 7"/>
          <p:cNvSpPr txBox="1">
            <a:spLocks noChangeArrowheads="1"/>
          </p:cNvSpPr>
          <p:nvPr/>
        </p:nvSpPr>
        <p:spPr bwMode="auto">
          <a:xfrm>
            <a:off x="3276600" y="1371600"/>
            <a:ext cx="2743200" cy="954088"/>
          </a:xfrm>
          <a:prstGeom prst="rect">
            <a:avLst/>
          </a:prstGeom>
          <a:solidFill>
            <a:schemeClr val="accent1"/>
          </a:solidFill>
          <a:ln w="9525">
            <a:noFill/>
            <a:miter lim="800000"/>
            <a:headEnd/>
            <a:tailEnd/>
          </a:ln>
          <a:effectLst/>
        </p:spPr>
        <p:txBody>
          <a:bodyPr anchor="ctr" anchorCtr="0">
            <a:noAutofit/>
          </a:bodyPr>
          <a:lstStyle/>
          <a:p>
            <a:pPr algn="ctr">
              <a:defRPr/>
            </a:pPr>
            <a:r>
              <a:rPr lang="en-US" sz="2400" dirty="0" smtClean="0">
                <a:solidFill>
                  <a:srgbClr val="FFFFFF"/>
                </a:solidFill>
                <a:latin typeface="+mn-lt"/>
              </a:rPr>
              <a:t>Reinsertion</a:t>
            </a:r>
            <a:endParaRPr lang="en-US" sz="2400" dirty="0">
              <a:solidFill>
                <a:srgbClr val="FFFFFF"/>
              </a:solidFill>
              <a:latin typeface="+mn-lt"/>
            </a:endParaRPr>
          </a:p>
        </p:txBody>
      </p:sp>
      <p:sp>
        <p:nvSpPr>
          <p:cNvPr id="9" name="TextBox 8"/>
          <p:cNvSpPr txBox="1">
            <a:spLocks noChangeArrowheads="1"/>
          </p:cNvSpPr>
          <p:nvPr/>
        </p:nvSpPr>
        <p:spPr bwMode="auto">
          <a:xfrm>
            <a:off x="6172200" y="1371600"/>
            <a:ext cx="2819400" cy="954088"/>
          </a:xfrm>
          <a:prstGeom prst="rect">
            <a:avLst/>
          </a:prstGeom>
          <a:solidFill>
            <a:schemeClr val="accent1"/>
          </a:solidFill>
          <a:ln>
            <a:noFill/>
          </a:ln>
          <a:extLst/>
        </p:spPr>
        <p:txBody>
          <a:bodyPr anchor="ctr" anchorCtr="0">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rgbClr val="FFFFFF"/>
                </a:solidFill>
                <a:latin typeface="+mn-lt"/>
              </a:rPr>
              <a:t>If Ring Falls </a:t>
            </a:r>
            <a:r>
              <a:rPr lang="en-US" altLang="en-US" sz="2400" dirty="0" smtClean="0">
                <a:solidFill>
                  <a:srgbClr val="FFFFFF"/>
                </a:solidFill>
                <a:latin typeface="+mn-lt"/>
              </a:rPr>
              <a:t>Out</a:t>
            </a:r>
            <a:endParaRPr lang="en-US" altLang="en-US" sz="2400" dirty="0">
              <a:solidFill>
                <a:srgbClr val="FFFFFF"/>
              </a:solidFill>
              <a:latin typeface="+mn-lt"/>
            </a:endParaRPr>
          </a:p>
        </p:txBody>
      </p:sp>
      <p:sp>
        <p:nvSpPr>
          <p:cNvPr id="10" name="TextBox 9"/>
          <p:cNvSpPr txBox="1">
            <a:spLocks noChangeArrowheads="1"/>
          </p:cNvSpPr>
          <p:nvPr/>
        </p:nvSpPr>
        <p:spPr bwMode="auto">
          <a:xfrm>
            <a:off x="6172200" y="2286000"/>
            <a:ext cx="2819400" cy="2862322"/>
          </a:xfrm>
          <a:prstGeom prst="rect">
            <a:avLst/>
          </a:prstGeom>
          <a:solidFill>
            <a:schemeClr val="accent2"/>
          </a:solid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9063" indent="-119063" eaLnBrk="1" hangingPunct="1">
              <a:buFont typeface="Arial" panose="020B0604020202020204" pitchFamily="34" charset="0"/>
              <a:buChar char="•"/>
            </a:pPr>
            <a:r>
              <a:rPr lang="en-US" altLang="en-US" sz="2000" dirty="0">
                <a:solidFill>
                  <a:schemeClr val="bg1"/>
                </a:solidFill>
                <a:latin typeface="+mn-lt"/>
              </a:rPr>
              <a:t>During week </a:t>
            </a:r>
            <a:r>
              <a:rPr lang="en-US" altLang="en-US" sz="2000" dirty="0" smtClean="0">
                <a:solidFill>
                  <a:schemeClr val="bg1"/>
                </a:solidFill>
                <a:latin typeface="+mn-lt"/>
              </a:rPr>
              <a:t>1 and 2, </a:t>
            </a:r>
            <a:r>
              <a:rPr lang="en-US" altLang="en-US" sz="2000" dirty="0">
                <a:solidFill>
                  <a:schemeClr val="bg1"/>
                </a:solidFill>
                <a:latin typeface="+mn-lt"/>
              </a:rPr>
              <a:t>reinsert ring</a:t>
            </a:r>
          </a:p>
          <a:p>
            <a:pPr marL="119063" indent="-119063" eaLnBrk="1" hangingPunct="1">
              <a:buFont typeface="Arial" panose="020B0604020202020204" pitchFamily="34" charset="0"/>
              <a:buChar char="•"/>
            </a:pPr>
            <a:r>
              <a:rPr lang="en-US" altLang="en-US" sz="2000" dirty="0">
                <a:solidFill>
                  <a:schemeClr val="bg1"/>
                </a:solidFill>
                <a:latin typeface="+mn-lt"/>
              </a:rPr>
              <a:t>During week </a:t>
            </a:r>
            <a:r>
              <a:rPr lang="en-US" altLang="en-US" sz="2000" dirty="0" smtClean="0">
                <a:solidFill>
                  <a:schemeClr val="bg1"/>
                </a:solidFill>
                <a:latin typeface="+mn-lt"/>
              </a:rPr>
              <a:t>3, </a:t>
            </a:r>
            <a:r>
              <a:rPr lang="en-US" altLang="en-US" sz="2000" dirty="0">
                <a:solidFill>
                  <a:schemeClr val="bg1"/>
                </a:solidFill>
                <a:latin typeface="+mn-lt"/>
              </a:rPr>
              <a:t>insert NEW ring OR have withdrawal bleed and insert NEW ring after </a:t>
            </a:r>
            <a:r>
              <a:rPr lang="en-US" altLang="en-US" sz="2000" dirty="0" smtClean="0">
                <a:solidFill>
                  <a:schemeClr val="bg1"/>
                </a:solidFill>
                <a:latin typeface="+mn-lt"/>
              </a:rPr>
              <a:t>7 days </a:t>
            </a:r>
            <a:endParaRPr lang="en-US" altLang="en-US" sz="2000" dirty="0">
              <a:solidFill>
                <a:schemeClr val="bg1"/>
              </a:solidFill>
              <a:latin typeface="+mn-lt"/>
            </a:endParaRPr>
          </a:p>
          <a:p>
            <a:pPr marL="119063" indent="-119063" eaLnBrk="1" hangingPunct="1">
              <a:buFont typeface="Arial" panose="020B0604020202020204" pitchFamily="34" charset="0"/>
              <a:buChar char="•"/>
            </a:pPr>
            <a:r>
              <a:rPr lang="en-US" altLang="en-US" sz="2000" dirty="0">
                <a:solidFill>
                  <a:schemeClr val="bg1"/>
                </a:solidFill>
                <a:latin typeface="+mn-lt"/>
              </a:rPr>
              <a:t>In all cases, use </a:t>
            </a:r>
            <a:r>
              <a:rPr lang="en-US" altLang="en-US" sz="2000" dirty="0" smtClean="0">
                <a:solidFill>
                  <a:schemeClr val="bg1"/>
                </a:solidFill>
                <a:latin typeface="+mn-lt"/>
              </a:rPr>
              <a:t>back-up </a:t>
            </a:r>
            <a:r>
              <a:rPr lang="en-US" altLang="en-US" sz="2000" dirty="0">
                <a:solidFill>
                  <a:schemeClr val="bg1"/>
                </a:solidFill>
                <a:latin typeface="+mn-lt"/>
              </a:rPr>
              <a:t>method for </a:t>
            </a:r>
            <a:r>
              <a:rPr lang="en-US" altLang="en-US" sz="2000" dirty="0" smtClean="0">
                <a:solidFill>
                  <a:schemeClr val="bg1"/>
                </a:solidFill>
                <a:latin typeface="+mn-lt"/>
              </a:rPr>
              <a:t>7 days</a:t>
            </a:r>
            <a:endParaRPr lang="en-US" altLang="en-US" sz="2000" dirty="0">
              <a:solidFill>
                <a:schemeClr val="bg1"/>
              </a:solidFill>
              <a:latin typeface="+mn-lt"/>
            </a:endParaRPr>
          </a:p>
        </p:txBody>
      </p:sp>
      <p:sp>
        <p:nvSpPr>
          <p:cNvPr id="11" name="TextBox 10"/>
          <p:cNvSpPr txBox="1"/>
          <p:nvPr/>
        </p:nvSpPr>
        <p:spPr>
          <a:xfrm>
            <a:off x="76200" y="5280651"/>
            <a:ext cx="6019800" cy="430887"/>
          </a:xfrm>
          <a:prstGeom prst="rect">
            <a:avLst/>
          </a:prstGeom>
          <a:solidFill>
            <a:schemeClr val="tx2"/>
          </a:solidFill>
        </p:spPr>
        <p:txBody>
          <a:bodyPr wrap="square" anchor="ctr" anchorCtr="0">
            <a:spAutoFit/>
          </a:bodyPr>
          <a:lstStyle/>
          <a:p>
            <a:pPr algn="ctr">
              <a:defRPr/>
            </a:pPr>
            <a:r>
              <a:rPr lang="en-US" sz="2200" dirty="0">
                <a:solidFill>
                  <a:schemeClr val="bg2"/>
                </a:solidFill>
                <a:latin typeface="+mn-lt"/>
                <a:ea typeface="Arial" charset="0"/>
                <a:cs typeface="Arial" charset="0"/>
              </a:rPr>
              <a:t>Ring can be removed safely for up to </a:t>
            </a:r>
            <a:r>
              <a:rPr lang="en-US" sz="2200" dirty="0" smtClean="0">
                <a:solidFill>
                  <a:schemeClr val="bg2"/>
                </a:solidFill>
                <a:latin typeface="+mn-lt"/>
                <a:ea typeface="Arial" charset="0"/>
                <a:cs typeface="Arial" charset="0"/>
              </a:rPr>
              <a:t>3 </a:t>
            </a:r>
            <a:r>
              <a:rPr lang="en-US" sz="2200" dirty="0" err="1" smtClean="0">
                <a:solidFill>
                  <a:schemeClr val="bg2"/>
                </a:solidFill>
                <a:latin typeface="+mn-lt"/>
                <a:ea typeface="Arial" charset="0"/>
                <a:cs typeface="Arial" charset="0"/>
              </a:rPr>
              <a:t>hrs</a:t>
            </a:r>
            <a:r>
              <a:rPr lang="en-US" sz="2200" dirty="0" smtClean="0">
                <a:solidFill>
                  <a:schemeClr val="bg2"/>
                </a:solidFill>
                <a:latin typeface="+mn-lt"/>
                <a:ea typeface="Arial" charset="0"/>
                <a:cs typeface="Arial" charset="0"/>
              </a:rPr>
              <a:t>/day </a:t>
            </a:r>
          </a:p>
        </p:txBody>
      </p:sp>
    </p:spTree>
    <p:extLst>
      <p:ext uri="{BB962C8B-B14F-4D97-AF65-F5344CB8AC3E}">
        <p14:creationId xmlns:p14="http://schemas.microsoft.com/office/powerpoint/2010/main" val="16321444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2"/>
          <p:cNvSpPr>
            <a:spLocks noGrp="1"/>
          </p:cNvSpPr>
          <p:nvPr>
            <p:ph type="title"/>
          </p:nvPr>
        </p:nvSpPr>
        <p:spPr/>
        <p:txBody>
          <a:bodyPr/>
          <a:lstStyle/>
          <a:p>
            <a:r>
              <a:rPr lang="en-US" altLang="en-US" smtClean="0"/>
              <a:t>Is the Ring the Best Choice?</a:t>
            </a:r>
            <a:endParaRPr lang="en-US" altLang="en-US" dirty="0" smtClean="0"/>
          </a:p>
        </p:txBody>
      </p:sp>
      <p:graphicFrame>
        <p:nvGraphicFramePr>
          <p:cNvPr id="8" name="Content Placeholder 5"/>
          <p:cNvGraphicFramePr>
            <a:graphicFrameLocks noGrp="1"/>
          </p:cNvGraphicFramePr>
          <p:nvPr>
            <p:ph sz="quarter" idx="10"/>
            <p:extLst>
              <p:ext uri="{D42A27DB-BD31-4B8C-83A1-F6EECF244321}">
                <p14:modId xmlns:p14="http://schemas.microsoft.com/office/powerpoint/2010/main" val="2177619510"/>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53062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4"/>
          <p:cNvSpPr>
            <a:spLocks noChangeArrowheads="1"/>
          </p:cNvSpPr>
          <p:nvPr/>
        </p:nvSpPr>
        <p:spPr bwMode="auto">
          <a:xfrm>
            <a:off x="3581400" y="2247900"/>
            <a:ext cx="5694363" cy="3111621"/>
          </a:xfrm>
          <a:prstGeom prst="rect">
            <a:avLst/>
          </a:prstGeom>
          <a:noFill/>
          <a:ln>
            <a:noFill/>
          </a:ln>
          <a:extLst/>
        </p:spPr>
        <p:txBody>
          <a:bodyPr>
            <a:spAutoFit/>
          </a:bodyPr>
          <a:lstStyle/>
          <a:p>
            <a:pPr marL="342900" lvl="0" indent="-342900">
              <a:spcBef>
                <a:spcPct val="20000"/>
              </a:spcBef>
              <a:buClr>
                <a:srgbClr val="F79646"/>
              </a:buClr>
              <a:buFont typeface="Wingdings 3" panose="05040102010807070707" pitchFamily="18" charset="2"/>
              <a:buChar char=""/>
            </a:pPr>
            <a:r>
              <a:rPr lang="en-US" sz="2400" dirty="0">
                <a:solidFill>
                  <a:prstClr val="black"/>
                </a:solidFill>
                <a:latin typeface="Adobe Garamond Pro"/>
                <a:cs typeface="+mn-cs"/>
              </a:rPr>
              <a:t>Progestin </a:t>
            </a:r>
            <a:r>
              <a:rPr lang="en-US" sz="2400" dirty="0" smtClean="0">
                <a:solidFill>
                  <a:prstClr val="black"/>
                </a:solidFill>
                <a:latin typeface="Adobe Garamond Pro"/>
                <a:cs typeface="+mn-cs"/>
              </a:rPr>
              <a:t>only</a:t>
            </a:r>
            <a:endParaRPr lang="en-US" sz="2400" dirty="0">
              <a:solidFill>
                <a:prstClr val="black"/>
              </a:solidFill>
              <a:latin typeface="Adobe Garamond Pro"/>
              <a:cs typeface="+mn-cs"/>
            </a:endParaRPr>
          </a:p>
          <a:p>
            <a:pPr marL="342900" lvl="0" indent="-342900">
              <a:spcBef>
                <a:spcPct val="20000"/>
              </a:spcBef>
              <a:buClr>
                <a:srgbClr val="F79646"/>
              </a:buClr>
              <a:buFont typeface="Wingdings 3" panose="05040102010807070707" pitchFamily="18" charset="2"/>
              <a:buChar char=""/>
            </a:pPr>
            <a:r>
              <a:rPr lang="en-US" sz="2400" dirty="0">
                <a:solidFill>
                  <a:prstClr val="black"/>
                </a:solidFill>
                <a:latin typeface="Adobe Garamond Pro"/>
                <a:cs typeface="+mn-cs"/>
              </a:rPr>
              <a:t>IM or SQ injection every </a:t>
            </a:r>
            <a:br>
              <a:rPr lang="en-US" sz="2400" dirty="0">
                <a:solidFill>
                  <a:prstClr val="black"/>
                </a:solidFill>
                <a:latin typeface="Adobe Garamond Pro"/>
                <a:cs typeface="+mn-cs"/>
              </a:rPr>
            </a:br>
            <a:r>
              <a:rPr lang="en-US" sz="2400" dirty="0">
                <a:solidFill>
                  <a:prstClr val="black"/>
                </a:solidFill>
                <a:latin typeface="Adobe Garamond Pro"/>
                <a:cs typeface="+mn-cs"/>
              </a:rPr>
              <a:t>3 months (14 weeks) </a:t>
            </a:r>
          </a:p>
          <a:p>
            <a:pPr marL="342900" lvl="0" indent="-342900">
              <a:spcBef>
                <a:spcPct val="20000"/>
              </a:spcBef>
              <a:buClr>
                <a:srgbClr val="F79646"/>
              </a:buClr>
              <a:buFont typeface="Wingdings 3" panose="05040102010807070707" pitchFamily="18" charset="2"/>
              <a:buChar char=""/>
            </a:pPr>
            <a:r>
              <a:rPr lang="en-US" sz="2400" dirty="0">
                <a:solidFill>
                  <a:prstClr val="black"/>
                </a:solidFill>
                <a:latin typeface="Adobe Garamond Pro"/>
                <a:cs typeface="+mn-cs"/>
              </a:rPr>
              <a:t>Mechanism: Inhibits ovulation</a:t>
            </a:r>
          </a:p>
          <a:p>
            <a:pPr eaLnBrk="1" hangingPunct="1">
              <a:lnSpc>
                <a:spcPct val="90000"/>
              </a:lnSpc>
              <a:spcBef>
                <a:spcPts val="600"/>
              </a:spcBef>
              <a:buClr>
                <a:srgbClr val="5C5CAE"/>
              </a:buClr>
              <a:buFont typeface="Wingdings" charset="0"/>
              <a:buNone/>
              <a:defRPr/>
            </a:pPr>
            <a:endParaRPr lang="en-US" sz="3200" dirty="0">
              <a:solidFill>
                <a:schemeClr val="tx1"/>
              </a:solidFill>
              <a:latin typeface="Arial" charset="0"/>
              <a:ea typeface="ＭＳ Ｐゴシック" charset="0"/>
            </a:endParaRPr>
          </a:p>
          <a:p>
            <a:pPr marL="228600" indent="-228600" eaLnBrk="1" hangingPunct="1">
              <a:lnSpc>
                <a:spcPct val="90000"/>
              </a:lnSpc>
              <a:spcBef>
                <a:spcPts val="600"/>
              </a:spcBef>
              <a:buClr>
                <a:srgbClr val="5C5CAE"/>
              </a:buClr>
              <a:buFont typeface="Arial" charset="0"/>
              <a:buChar char="•"/>
              <a:defRPr/>
            </a:pPr>
            <a:endParaRPr lang="en-US" sz="3200" dirty="0">
              <a:solidFill>
                <a:schemeClr val="tx1"/>
              </a:solidFill>
              <a:latin typeface="Arial" charset="0"/>
              <a:ea typeface="ＭＳ Ｐゴシック" charset="0"/>
            </a:endParaRPr>
          </a:p>
          <a:p>
            <a:pPr marL="228600" indent="-228600" eaLnBrk="1" hangingPunct="1">
              <a:spcBef>
                <a:spcPts val="600"/>
              </a:spcBef>
              <a:defRPr/>
            </a:pPr>
            <a:endParaRPr lang="en-US" sz="1800" dirty="0">
              <a:solidFill>
                <a:schemeClr val="tx1"/>
              </a:solidFill>
              <a:latin typeface="Arial" charset="0"/>
              <a:ea typeface="ＭＳ Ｐゴシック" charset="0"/>
            </a:endParaRPr>
          </a:p>
        </p:txBody>
      </p:sp>
      <p:sp>
        <p:nvSpPr>
          <p:cNvPr id="103427" name="Rectangle 5"/>
          <p:cNvSpPr>
            <a:spLocks noChangeArrowheads="1"/>
          </p:cNvSpPr>
          <p:nvPr/>
        </p:nvSpPr>
        <p:spPr bwMode="auto">
          <a:xfrm>
            <a:off x="292100" y="6053138"/>
            <a:ext cx="8394700"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eaLnBrk="1" hangingPunct="1"/>
            <a:r>
              <a:rPr lang="en-US" altLang="en-US" sz="1600">
                <a:solidFill>
                  <a:schemeClr val="tx1"/>
                </a:solidFill>
              </a:rPr>
              <a:t>Trussel J. Contraceptive Technology. 2007. Cromer BA. Am J Obstet Gynecol. 2005. Trussel J. Contraception. 2004.; Westhoff C. Contraception. 2003. et al. </a:t>
            </a:r>
          </a:p>
          <a:p>
            <a:pPr eaLnBrk="1" hangingPunct="1"/>
            <a:endParaRPr lang="en-US" altLang="en-US" sz="1600">
              <a:solidFill>
                <a:schemeClr val="tx1"/>
              </a:solidFill>
            </a:endParaRPr>
          </a:p>
        </p:txBody>
      </p:sp>
      <p:pic>
        <p:nvPicPr>
          <p:cNvPr id="103429" name="Picture 6" descr="bc shot.jpg" hidden="1"/>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41325" y="1666875"/>
            <a:ext cx="2524125" cy="329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30" name="Picture 8" descr="dmp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09800"/>
            <a:ext cx="2743200" cy="351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3431" name="Group 9"/>
          <p:cNvGrpSpPr>
            <a:grpSpLocks/>
          </p:cNvGrpSpPr>
          <p:nvPr/>
        </p:nvGrpSpPr>
        <p:grpSpPr bwMode="auto">
          <a:xfrm>
            <a:off x="838200" y="304800"/>
            <a:ext cx="1847850" cy="1665288"/>
            <a:chOff x="1526" y="1555"/>
            <a:chExt cx="1164" cy="1049"/>
          </a:xfrm>
          <a:solidFill>
            <a:schemeClr val="accent3"/>
          </a:solidFill>
        </p:grpSpPr>
        <p:sp>
          <p:nvSpPr>
            <p:cNvPr id="53" name="Rectangle 52"/>
            <p:cNvSpPr>
              <a:spLocks noChangeArrowheads="1"/>
            </p:cNvSpPr>
            <p:nvPr/>
          </p:nvSpPr>
          <p:spPr bwMode="auto">
            <a:xfrm>
              <a:off x="1526" y="1555"/>
              <a:ext cx="1164" cy="1049"/>
            </a:xfrm>
            <a:prstGeom prst="rect">
              <a:avLst/>
            </a:prstGeom>
            <a:grpFill/>
            <a:ln>
              <a:noFill/>
            </a:ln>
            <a:effectLst>
              <a:outerShdw blurRad="63500" dist="38100" algn="l" rotWithShape="0">
                <a:srgbClr val="000000">
                  <a:alpha val="39999"/>
                </a:srgbClr>
              </a:outerShdw>
            </a:effectLst>
            <a:extLst/>
          </p:spPr>
          <p:txBody>
            <a:bodyPr/>
            <a:lstStyle/>
            <a:p>
              <a:pPr eaLnBrk="1" hangingPunct="1">
                <a:defRPr/>
              </a:pPr>
              <a:endParaRPr lang="en-US" sz="1800">
                <a:solidFill>
                  <a:srgbClr val="4D4D4D"/>
                </a:solidFill>
                <a:latin typeface="Arial" charset="0"/>
                <a:ea typeface="+mn-ea"/>
              </a:endParaRPr>
            </a:p>
          </p:txBody>
        </p:sp>
        <p:sp>
          <p:nvSpPr>
            <p:cNvPr id="103433" name="Text Box 45"/>
            <p:cNvSpPr txBox="1">
              <a:spLocks noChangeArrowheads="1"/>
            </p:cNvSpPr>
            <p:nvPr/>
          </p:nvSpPr>
          <p:spPr bwMode="auto">
            <a:xfrm>
              <a:off x="1533" y="1757"/>
              <a:ext cx="1142" cy="51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pPr algn="ctr" eaLnBrk="1" hangingPunct="1"/>
              <a:r>
                <a:rPr lang="en-US" altLang="en-US" sz="2400" b="1" u="sng">
                  <a:solidFill>
                    <a:schemeClr val="bg1"/>
                  </a:solidFill>
                </a:rPr>
                <a:t>Very Effective</a:t>
              </a:r>
            </a:p>
          </p:txBody>
        </p:sp>
      </p:grpSp>
      <p:sp>
        <p:nvSpPr>
          <p:cNvPr id="2" name="Title 1"/>
          <p:cNvSpPr>
            <a:spLocks noGrp="1"/>
          </p:cNvSpPr>
          <p:nvPr>
            <p:ph type="title"/>
          </p:nvPr>
        </p:nvSpPr>
        <p:spPr>
          <a:xfrm>
            <a:off x="1219200" y="-88953"/>
            <a:ext cx="8229600" cy="914400"/>
          </a:xfrm>
        </p:spPr>
        <p:txBody>
          <a:bodyPr>
            <a:normAutofit fontScale="90000"/>
          </a:bodyPr>
          <a:lstStyle/>
          <a:p>
            <a:r>
              <a:rPr lang="en-US" altLang="en-US" dirty="0" smtClean="0"/>
              <a:t/>
            </a:r>
            <a:br>
              <a:rPr lang="en-US" altLang="en-US" dirty="0" smtClean="0"/>
            </a:br>
            <a:r>
              <a:rPr lang="en-US" altLang="en-US" sz="4000" dirty="0"/>
              <a:t>Injectable: </a:t>
            </a:r>
            <a:r>
              <a:rPr lang="en-US" altLang="en-US" sz="4000" dirty="0" smtClean="0"/>
              <a:t/>
            </a:r>
            <a:br>
              <a:rPr lang="en-US" altLang="en-US" sz="4000" dirty="0" smtClean="0"/>
            </a:br>
            <a:r>
              <a:rPr lang="en-US" altLang="en-US" sz="4000" dirty="0" smtClean="0"/>
              <a:t>Depo-Provera</a:t>
            </a:r>
            <a:r>
              <a:rPr lang="en-US" altLang="en-US" sz="4000" dirty="0"/>
              <a:t>® (DMPA)</a:t>
            </a:r>
            <a:endParaRPr lang="en-US" dirty="0"/>
          </a:p>
        </p:txBody>
      </p:sp>
    </p:spTree>
    <p:extLst>
      <p:ext uri="{BB962C8B-B14F-4D97-AF65-F5344CB8AC3E}">
        <p14:creationId xmlns:p14="http://schemas.microsoft.com/office/powerpoint/2010/main" val="276405117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7"/>
          <p:cNvSpPr>
            <a:spLocks noGrp="1"/>
          </p:cNvSpPr>
          <p:nvPr>
            <p:ph type="title"/>
          </p:nvPr>
        </p:nvSpPr>
        <p:spPr/>
        <p:txBody>
          <a:bodyPr/>
          <a:lstStyle/>
          <a:p>
            <a:r>
              <a:rPr lang="en-US" altLang="en-US" smtClean="0"/>
              <a:t>Injectable Contraception</a:t>
            </a:r>
            <a:endParaRPr lang="en-US" altLang="en-US" dirty="0" smtClean="0"/>
          </a:p>
        </p:txBody>
      </p:sp>
      <p:graphicFrame>
        <p:nvGraphicFramePr>
          <p:cNvPr id="9" name="Content Placeholder 8"/>
          <p:cNvGraphicFramePr>
            <a:graphicFrameLocks noGrp="1"/>
          </p:cNvGraphicFramePr>
          <p:nvPr>
            <p:ph sz="quarter" idx="10"/>
            <p:extLst>
              <p:ext uri="{D42A27DB-BD31-4B8C-83A1-F6EECF244321}">
                <p14:modId xmlns:p14="http://schemas.microsoft.com/office/powerpoint/2010/main" val="3026030226"/>
              </p:ext>
            </p:extLst>
          </p:nvPr>
        </p:nvGraphicFramePr>
        <p:xfrm>
          <a:off x="685800" y="12954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a:spLocks noChangeArrowheads="1"/>
          </p:cNvSpPr>
          <p:nvPr/>
        </p:nvSpPr>
        <p:spPr bwMode="auto">
          <a:xfrm>
            <a:off x="0" y="1219200"/>
            <a:ext cx="32004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latin typeface="+mn-lt"/>
              </a:rPr>
              <a:t>Perfect Use: 0.3%</a:t>
            </a:r>
          </a:p>
          <a:p>
            <a:pPr algn="ctr" eaLnBrk="1" hangingPunct="1"/>
            <a:r>
              <a:rPr lang="en-US" altLang="en-US" sz="2400" dirty="0">
                <a:latin typeface="+mn-lt"/>
              </a:rPr>
              <a:t>Typical Use: 3%</a:t>
            </a:r>
          </a:p>
        </p:txBody>
      </p:sp>
      <p:sp>
        <p:nvSpPr>
          <p:cNvPr id="12" name="TextBox 11"/>
          <p:cNvSpPr txBox="1">
            <a:spLocks noChangeArrowheads="1"/>
          </p:cNvSpPr>
          <p:nvPr/>
        </p:nvSpPr>
        <p:spPr bwMode="auto">
          <a:xfrm>
            <a:off x="5410200" y="1371600"/>
            <a:ext cx="3733800" cy="108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lnSpc>
                <a:spcPct val="90000"/>
              </a:lnSpc>
            </a:pPr>
            <a:r>
              <a:rPr lang="en-US" altLang="en-US" sz="2400" dirty="0">
                <a:latin typeface="+mn-lt"/>
              </a:rPr>
              <a:t>Injected in deltoid or gluteus muscle every </a:t>
            </a:r>
            <a:r>
              <a:rPr lang="en-US" altLang="en-US" sz="2400" dirty="0" smtClean="0">
                <a:latin typeface="+mn-lt"/>
              </a:rPr>
              <a:t/>
            </a:r>
            <a:br>
              <a:rPr lang="en-US" altLang="en-US" sz="2400" dirty="0" smtClean="0">
                <a:latin typeface="+mn-lt"/>
              </a:rPr>
            </a:br>
            <a:r>
              <a:rPr lang="en-US" altLang="en-US" sz="2400" dirty="0" smtClean="0">
                <a:latin typeface="+mn-lt"/>
              </a:rPr>
              <a:t>3 months</a:t>
            </a:r>
            <a:endParaRPr lang="en-US" altLang="en-US" sz="2400" dirty="0">
              <a:latin typeface="+mn-lt"/>
            </a:endParaRPr>
          </a:p>
        </p:txBody>
      </p:sp>
      <p:pic>
        <p:nvPicPr>
          <p:cNvPr id="67591" name="Picture 14" descr="200413268-001.jpg"/>
          <p:cNvPicPr>
            <a:picLocks noChangeAspect="1"/>
          </p:cNvPicPr>
          <p:nvPr/>
        </p:nvPicPr>
        <p:blipFill>
          <a:blip r:embed="rId8" cstate="print"/>
          <a:srcRect/>
          <a:stretch>
            <a:fillRect/>
          </a:stretch>
        </p:blipFill>
        <p:spPr bwMode="auto">
          <a:xfrm>
            <a:off x="3505200" y="2362200"/>
            <a:ext cx="2133600" cy="2133600"/>
          </a:xfrm>
          <a:prstGeom prst="rect">
            <a:avLst/>
          </a:prstGeom>
          <a:ln>
            <a:noFill/>
          </a:ln>
          <a:effectLst>
            <a:softEdge rad="112500"/>
          </a:effectLst>
        </p:spPr>
      </p:pic>
    </p:spTree>
    <p:extLst>
      <p:ext uri="{BB962C8B-B14F-4D97-AF65-F5344CB8AC3E}">
        <p14:creationId xmlns:p14="http://schemas.microsoft.com/office/powerpoint/2010/main" val="4275625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smtClean="0"/>
              <a:t>Non-Contraceptive Benefits</a:t>
            </a:r>
            <a:endParaRPr lang="en-US" altLang="en-US" dirty="0" smtClean="0"/>
          </a:p>
        </p:txBody>
      </p:sp>
      <p:sp>
        <p:nvSpPr>
          <p:cNvPr id="69635" name="Content Placeholder 2"/>
          <p:cNvSpPr>
            <a:spLocks noGrp="1"/>
          </p:cNvSpPr>
          <p:nvPr>
            <p:ph sz="quarter" idx="10"/>
          </p:nvPr>
        </p:nvSpPr>
        <p:spPr/>
        <p:txBody>
          <a:bodyPr/>
          <a:lstStyle/>
          <a:p>
            <a:r>
              <a:rPr lang="en-US" altLang="en-US" dirty="0" smtClean="0"/>
              <a:t>Decreases ovulation pain, mood changes, headaches, breast tenderness, and nausea</a:t>
            </a:r>
          </a:p>
          <a:p>
            <a:endParaRPr lang="en-US" altLang="en-US" dirty="0" smtClean="0"/>
          </a:p>
          <a:p>
            <a:r>
              <a:rPr lang="en-US" altLang="en-US" dirty="0" smtClean="0"/>
              <a:t>Decreases risk of PID</a:t>
            </a:r>
          </a:p>
          <a:p>
            <a:endParaRPr lang="en-US" altLang="en-US" dirty="0" smtClean="0"/>
          </a:p>
          <a:p>
            <a:r>
              <a:rPr lang="en-US" altLang="en-US" dirty="0" smtClean="0"/>
              <a:t>Decrease frequency of grand mal seizures</a:t>
            </a:r>
          </a:p>
          <a:p>
            <a:endParaRPr lang="en-US" altLang="en-US" dirty="0" smtClean="0"/>
          </a:p>
          <a:p>
            <a:r>
              <a:rPr lang="en-US" altLang="en-US" dirty="0" smtClean="0"/>
              <a:t>Reduces frequency of sickle-cell crises</a:t>
            </a:r>
          </a:p>
        </p:txBody>
      </p:sp>
    </p:spTree>
    <p:extLst>
      <p:ext uri="{BB962C8B-B14F-4D97-AF65-F5344CB8AC3E}">
        <p14:creationId xmlns:p14="http://schemas.microsoft.com/office/powerpoint/2010/main" val="3504038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US" altLang="en-US" smtClean="0"/>
              <a:t>Side Effects</a:t>
            </a:r>
            <a:endParaRPr lang="en-US" altLang="en-US" dirty="0" smtClean="0"/>
          </a:p>
        </p:txBody>
      </p:sp>
      <p:sp>
        <p:nvSpPr>
          <p:cNvPr id="115715" name="Content Placeholder 2"/>
          <p:cNvSpPr>
            <a:spLocks noGrp="1"/>
          </p:cNvSpPr>
          <p:nvPr>
            <p:ph sz="quarter" idx="10"/>
          </p:nvPr>
        </p:nvSpPr>
        <p:spPr/>
        <p:txBody>
          <a:bodyPr/>
          <a:lstStyle/>
          <a:p>
            <a:r>
              <a:rPr lang="en-US" altLang="en-US" dirty="0" smtClean="0"/>
              <a:t>First several months: unpredictable or prolonged spotting</a:t>
            </a:r>
          </a:p>
          <a:p>
            <a:endParaRPr lang="en-US" altLang="en-US" dirty="0" smtClean="0"/>
          </a:p>
          <a:p>
            <a:r>
              <a:rPr lang="en-US" altLang="en-US" dirty="0" smtClean="0"/>
              <a:t>After one year: 40%-50% have amenorrhea</a:t>
            </a:r>
          </a:p>
          <a:p>
            <a:endParaRPr lang="en-US" altLang="en-US" dirty="0" smtClean="0"/>
          </a:p>
          <a:p>
            <a:r>
              <a:rPr lang="en-US" altLang="en-US" dirty="0" smtClean="0"/>
              <a:t>20%–25% of women discontinue use because of menstrual issues</a:t>
            </a:r>
          </a:p>
        </p:txBody>
      </p:sp>
    </p:spTree>
    <p:extLst>
      <p:ext uri="{BB962C8B-B14F-4D97-AF65-F5344CB8AC3E}">
        <p14:creationId xmlns:p14="http://schemas.microsoft.com/office/powerpoint/2010/main" val="12867249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2"/>
          <p:cNvSpPr>
            <a:spLocks noGrp="1"/>
          </p:cNvSpPr>
          <p:nvPr>
            <p:ph type="title"/>
          </p:nvPr>
        </p:nvSpPr>
        <p:spPr/>
        <p:txBody>
          <a:bodyPr/>
          <a:lstStyle/>
          <a:p>
            <a:r>
              <a:rPr lang="en-US" altLang="en-US" smtClean="0"/>
              <a:t>Is DMPA the Best Choice?</a:t>
            </a:r>
            <a:endParaRPr lang="en-US" altLang="en-US" dirty="0" smtClean="0"/>
          </a:p>
        </p:txBody>
      </p:sp>
      <p:graphicFrame>
        <p:nvGraphicFramePr>
          <p:cNvPr id="8" name="Content Placeholder 5"/>
          <p:cNvGraphicFramePr>
            <a:graphicFrameLocks noGrp="1"/>
          </p:cNvGraphicFramePr>
          <p:nvPr>
            <p:ph sz="quarter" idx="10"/>
            <p:extLst>
              <p:ext uri="{D42A27DB-BD31-4B8C-83A1-F6EECF244321}">
                <p14:modId xmlns:p14="http://schemas.microsoft.com/office/powerpoint/2010/main" val="3675823668"/>
              </p:ext>
            </p:extLst>
          </p:nvPr>
        </p:nvGraphicFramePr>
        <p:xfrm>
          <a:off x="685800" y="1295400"/>
          <a:ext cx="77724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4881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Dispel Common Myths</a:t>
            </a:r>
            <a:endParaRPr lang="en-US" dirty="0">
              <a:latin typeface="+mn-lt"/>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055447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altLang="en-US" b="0" dirty="0" smtClean="0">
                <a:latin typeface="+mn-lt"/>
              </a:rPr>
              <a:t>Dispelling Myths</a:t>
            </a:r>
          </a:p>
        </p:txBody>
      </p:sp>
      <p:pic>
        <p:nvPicPr>
          <p:cNvPr id="126979" name="Picture 3" descr="condom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90599" y="1600200"/>
            <a:ext cx="3493599" cy="403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sz="half" idx="2"/>
          </p:nvPr>
        </p:nvSpPr>
        <p:spPr/>
        <p:txBody>
          <a:bodyPr/>
          <a:lstStyle/>
          <a:p>
            <a:r>
              <a:rPr lang="en-US" dirty="0"/>
              <a:t>When providers or patients hold misperceptions about the risks associated with contraception… </a:t>
            </a:r>
          </a:p>
          <a:p>
            <a:endParaRPr lang="en-US" dirty="0"/>
          </a:p>
          <a:p>
            <a:r>
              <a:rPr lang="en-US" dirty="0"/>
              <a:t>Teens’ choices are unnecessarily limited</a:t>
            </a:r>
          </a:p>
          <a:p>
            <a:endParaRPr lang="en-US" dirty="0"/>
          </a:p>
        </p:txBody>
      </p:sp>
    </p:spTree>
    <p:extLst>
      <p:ext uri="{BB962C8B-B14F-4D97-AF65-F5344CB8AC3E}">
        <p14:creationId xmlns:p14="http://schemas.microsoft.com/office/powerpoint/2010/main" val="325739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1026"/>
          <p:cNvSpPr>
            <a:spLocks noGrp="1" noChangeArrowheads="1"/>
          </p:cNvSpPr>
          <p:nvPr>
            <p:ph type="title"/>
          </p:nvPr>
        </p:nvSpPr>
        <p:spPr/>
        <p:txBody>
          <a:bodyPr>
            <a:noAutofit/>
          </a:bodyPr>
          <a:lstStyle/>
          <a:p>
            <a:r>
              <a:rPr lang="en-US" sz="3200" dirty="0" smtClean="0">
                <a:latin typeface="+mj-lt"/>
              </a:rPr>
              <a:t>What are Teens Using for Contraception?</a:t>
            </a:r>
            <a:endParaRPr lang="en-US" sz="3200" dirty="0">
              <a:effectLst/>
              <a:latin typeface="+mj-lt"/>
              <a:cs typeface="Times New Roman" charset="0"/>
            </a:endParaRPr>
          </a:p>
        </p:txBody>
      </p:sp>
      <p:sp>
        <p:nvSpPr>
          <p:cNvPr id="17" name="Text Box 1028"/>
          <p:cNvSpPr txBox="1">
            <a:spLocks noChangeArrowheads="1"/>
          </p:cNvSpPr>
          <p:nvPr/>
        </p:nvSpPr>
        <p:spPr bwMode="auto">
          <a:xfrm>
            <a:off x="1295400" y="6550223"/>
            <a:ext cx="66294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square">
            <a:spAutoFit/>
          </a:bodyPr>
          <a:lstStyle/>
          <a:p>
            <a:pPr algn="r" eaLnBrk="0" hangingPunct="0">
              <a:spcBef>
                <a:spcPct val="50000"/>
              </a:spcBef>
              <a:buClrTx/>
              <a:buFontTx/>
              <a:buNone/>
            </a:pPr>
            <a:r>
              <a:rPr lang="en-US" sz="1400" i="1" dirty="0" smtClean="0">
                <a:solidFill>
                  <a:schemeClr val="tx1"/>
                </a:solidFill>
                <a:effectLst/>
              </a:rPr>
              <a:t>NCHS Data Brief #209, July 2015 (CDC NSFG 2011-2013)</a:t>
            </a:r>
            <a:endParaRPr lang="en-US" sz="1400" i="1" dirty="0">
              <a:solidFill>
                <a:schemeClr val="tx1"/>
              </a:solidFill>
              <a:effectLst/>
            </a:endParaRPr>
          </a:p>
        </p:txBody>
      </p:sp>
      <p:graphicFrame>
        <p:nvGraphicFramePr>
          <p:cNvPr id="24" name="Chart 23"/>
          <p:cNvGraphicFramePr>
            <a:graphicFrameLocks/>
          </p:cNvGraphicFramePr>
          <p:nvPr>
            <p:extLst/>
          </p:nvPr>
        </p:nvGraphicFramePr>
        <p:xfrm>
          <a:off x="730250" y="1066800"/>
          <a:ext cx="76835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nvPr>
        </p:nvGraphicFramePr>
        <p:xfrm>
          <a:off x="1321231" y="5257800"/>
          <a:ext cx="6832170" cy="640080"/>
        </p:xfrm>
        <a:graphic>
          <a:graphicData uri="http://schemas.openxmlformats.org/drawingml/2006/table">
            <a:tbl>
              <a:tblPr/>
              <a:tblGrid>
                <a:gridCol w="1947663"/>
                <a:gridCol w="2674706"/>
                <a:gridCol w="2209801"/>
              </a:tblGrid>
              <a:tr h="615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E18923"/>
                          </a:solidFill>
                          <a:effectLst/>
                          <a:latin typeface="Zapf Dingbats" charset="0"/>
                          <a:ea typeface="ＭＳ Ｐゴシック" charset="0"/>
                          <a:cs typeface="Zapf Dingbats" charset="0"/>
                          <a:sym typeface="Zapf Dingbats" charset="0"/>
                        </a:rPr>
                        <a:t>★</a:t>
                      </a:r>
                      <a:endParaRPr kumimoji="0" lang="en-US" sz="2000" b="0" i="0" u="none" strike="noStrike" cap="none" normalizeH="0" baseline="0" dirty="0">
                        <a:ln>
                          <a:noFill/>
                        </a:ln>
                        <a:solidFill>
                          <a:srgbClr val="E18923"/>
                        </a:solidFill>
                        <a:effectLst/>
                        <a:latin typeface="Zapf Dingbats" charset="0"/>
                        <a:ea typeface="ＭＳ Ｐゴシック" charset="0"/>
                        <a:cs typeface="Zapf Dingbats" charset="0"/>
                        <a:sym typeface="Zapf Dingbat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Rockwell" charset="0"/>
                          <a:ea typeface="Zapf Dingbats" charset="0"/>
                          <a:sym typeface="Zapf Dingbats" charset="0"/>
                        </a:rPr>
                        <a:t>Not so well</a:t>
                      </a:r>
                      <a:endParaRPr kumimoji="0" lang="en-US" sz="1600" b="0" i="0" u="none" strike="noStrike" cap="none" normalizeH="0" baseline="0" dirty="0">
                        <a:ln>
                          <a:noFill/>
                        </a:ln>
                        <a:solidFill>
                          <a:srgbClr val="000000"/>
                        </a:solidFill>
                        <a:effectLst/>
                        <a:latin typeface="Rockwell" charset="0"/>
                        <a:ea typeface="ＭＳ Ｐゴシック" charset="0"/>
                        <a:cs typeface="Rockwell" charset="0"/>
                      </a:endParaRP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E18923"/>
                          </a:solidFill>
                          <a:effectLst/>
                          <a:latin typeface="Zapf Dingbats" charset="0"/>
                          <a:ea typeface="ＭＳ Ｐゴシック" charset="0"/>
                          <a:cs typeface="Zapf Dingbats" charset="0"/>
                          <a:sym typeface="Zapf Dingbats" charset="0"/>
                        </a:rPr>
                        <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Rockwell" charset="0"/>
                          <a:ea typeface="ＭＳ Ｐゴシック" charset="0"/>
                          <a:cs typeface="Rockwell" charset="0"/>
                        </a:rPr>
                        <a:t>Okay</a:t>
                      </a:r>
                      <a:endParaRPr kumimoji="0" lang="en-US" sz="1800" b="0" i="0" u="none" strike="noStrike" cap="none" normalizeH="0" baseline="0" dirty="0">
                        <a:ln>
                          <a:noFill/>
                        </a:ln>
                        <a:solidFill>
                          <a:srgbClr val="000000"/>
                        </a:solidFill>
                        <a:effectLst/>
                        <a:latin typeface="Rockwell" charset="0"/>
                        <a:ea typeface="ＭＳ Ｐゴシック" charset="0"/>
                        <a:cs typeface="Rockwell" charset="0"/>
                      </a:endParaRP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2F46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rgbClr val="E18923"/>
                          </a:solidFill>
                          <a:effectLst/>
                          <a:latin typeface="Zapf Dingbats" charset="0"/>
                          <a:ea typeface="ＭＳ Ｐゴシック" charset="0"/>
                          <a:cs typeface="Zapf Dingbats" charset="0"/>
                          <a:sym typeface="Zapf Dingbats" charset="0"/>
                        </a:rPr>
                        <a:t>★★★★★</a:t>
                      </a:r>
                      <a:endParaRPr kumimoji="0" lang="en-US" sz="2000" b="0" i="0" u="none" strike="noStrike" cap="none" normalizeH="0" baseline="0" dirty="0">
                        <a:ln>
                          <a:noFill/>
                        </a:ln>
                        <a:solidFill>
                          <a:srgbClr val="E18923"/>
                        </a:solidFill>
                        <a:effectLst/>
                        <a:latin typeface="Zapf Dingbats" charset="0"/>
                        <a:ea typeface="ＭＳ Ｐゴシック" charset="0"/>
                        <a:cs typeface="Zapf Dingbats" charset="0"/>
                        <a:sym typeface="Zapf Dingbats"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Rockwell" charset="0"/>
                          <a:ea typeface="ＭＳ Ｐゴシック" charset="0"/>
                          <a:cs typeface="Rockwell" charset="0"/>
                        </a:rPr>
                        <a:t>Really, really well</a:t>
                      </a:r>
                      <a:endParaRPr kumimoji="0" lang="en-US" sz="1600" b="0" i="0" u="none" strike="noStrike" cap="none" normalizeH="0" baseline="0" dirty="0">
                        <a:ln>
                          <a:noFill/>
                        </a:ln>
                        <a:solidFill>
                          <a:srgbClr val="000000"/>
                        </a:solidFill>
                        <a:effectLst/>
                        <a:latin typeface="Zapf Dingbats" charset="0"/>
                        <a:ea typeface="ＭＳ Ｐゴシック" charset="0"/>
                        <a:cs typeface="Zapf Dingbats" charset="0"/>
                        <a:sym typeface="Zapf Dingbats" charset="0"/>
                      </a:endParaRP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9337937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2"/>
          <p:cNvSpPr>
            <a:spLocks noGrp="1"/>
          </p:cNvSpPr>
          <p:nvPr>
            <p:ph type="title"/>
          </p:nvPr>
        </p:nvSpPr>
        <p:spPr/>
        <p:txBody>
          <a:bodyPr>
            <a:normAutofit fontScale="90000"/>
          </a:bodyPr>
          <a:lstStyle/>
          <a:p>
            <a:pPr eaLnBrk="1" hangingPunct="1"/>
            <a:r>
              <a:rPr altLang="en-US" b="0" dirty="0" smtClean="0">
                <a:latin typeface="+mn-lt"/>
              </a:rPr>
              <a:t>DMPA and Bone: </a:t>
            </a:r>
            <a:r>
              <a:rPr lang="en-US" altLang="en-US" b="0" dirty="0" smtClean="0">
                <a:latin typeface="+mn-lt"/>
              </a:rPr>
              <a:t/>
            </a:r>
            <a:br>
              <a:rPr lang="en-US" altLang="en-US" b="0" dirty="0" smtClean="0">
                <a:latin typeface="+mn-lt"/>
              </a:rPr>
            </a:br>
            <a:r>
              <a:rPr altLang="en-US" b="0" dirty="0" smtClean="0">
                <a:latin typeface="+mn-lt"/>
              </a:rPr>
              <a:t>Much Ado about Nothing!</a:t>
            </a:r>
          </a:p>
        </p:txBody>
      </p:sp>
      <p:pic>
        <p:nvPicPr>
          <p:cNvPr id="137221" name="Picture 2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69319" y="1600201"/>
            <a:ext cx="3014362" cy="4038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half" idx="2"/>
          </p:nvPr>
        </p:nvSpPr>
        <p:spPr>
          <a:xfrm>
            <a:off x="4495800" y="1356519"/>
            <a:ext cx="4419600" cy="4525963"/>
          </a:xfrm>
        </p:spPr>
        <p:txBody>
          <a:bodyPr/>
          <a:lstStyle/>
          <a:p>
            <a:r>
              <a:rPr lang="en-US" sz="2000" dirty="0"/>
              <a:t>S</a:t>
            </a:r>
            <a:r>
              <a:rPr lang="en-US" sz="2000" dirty="0" smtClean="0"/>
              <a:t>ignificant </a:t>
            </a:r>
            <a:r>
              <a:rPr lang="en-US" sz="2000" dirty="0"/>
              <a:t>bone loss during pregnancy (3-5%) &amp; breastfeeding (4-5%)</a:t>
            </a:r>
          </a:p>
          <a:p>
            <a:pPr lvl="1"/>
            <a:r>
              <a:rPr lang="en-US" sz="2000" dirty="0" smtClean="0"/>
              <a:t>Bone </a:t>
            </a:r>
            <a:r>
              <a:rPr lang="en-US" sz="2000" dirty="0"/>
              <a:t>loss from DMPA similar.</a:t>
            </a:r>
          </a:p>
          <a:p>
            <a:r>
              <a:rPr lang="en-US" sz="2000" dirty="0"/>
              <a:t>Most pronounced in first 1-2 years (3-5%) and then stabilizes (5% at 4.5 years).</a:t>
            </a:r>
          </a:p>
          <a:p>
            <a:pPr lvl="1"/>
            <a:r>
              <a:rPr lang="en-US" sz="2000" dirty="0"/>
              <a:t>Bone loss is temporary and reversible. </a:t>
            </a:r>
            <a:endParaRPr lang="en-US" sz="2000" dirty="0" smtClean="0"/>
          </a:p>
          <a:p>
            <a:pPr lvl="2"/>
            <a:r>
              <a:rPr lang="en-US" sz="1800" dirty="0" smtClean="0"/>
              <a:t>Duration </a:t>
            </a:r>
            <a:r>
              <a:rPr lang="en-US" sz="1800" dirty="0"/>
              <a:t>of use does not impact recovery. </a:t>
            </a:r>
            <a:endParaRPr lang="en-US" sz="1800" dirty="0" smtClean="0"/>
          </a:p>
          <a:p>
            <a:r>
              <a:rPr lang="en-US" sz="2000" dirty="0"/>
              <a:t>Bone loss associated with DMPA has never been shown to increase risk of fracture or any other clinical outcome.</a:t>
            </a:r>
          </a:p>
          <a:p>
            <a:endParaRPr lang="en-US" sz="2000" dirty="0"/>
          </a:p>
          <a:p>
            <a:endParaRPr lang="en-US" sz="2000" dirty="0"/>
          </a:p>
        </p:txBody>
      </p:sp>
    </p:spTree>
    <p:extLst>
      <p:ext uri="{BB962C8B-B14F-4D97-AF65-F5344CB8AC3E}">
        <p14:creationId xmlns:p14="http://schemas.microsoft.com/office/powerpoint/2010/main" val="25734711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rtlCol="0">
            <a:noAutofit/>
          </a:bodyPr>
          <a:lstStyle/>
          <a:p>
            <a:pPr eaLnBrk="1" fontAlgn="auto" hangingPunct="1">
              <a:spcAft>
                <a:spcPts val="0"/>
              </a:spcAft>
              <a:defRPr/>
            </a:pPr>
            <a:r>
              <a:rPr b="0" dirty="0"/>
              <a:t>DMPA and Bone: </a:t>
            </a:r>
            <a:br>
              <a:rPr b="0" dirty="0"/>
            </a:br>
            <a:r>
              <a:rPr b="0" dirty="0"/>
              <a:t>Take Home Messages</a:t>
            </a:r>
          </a:p>
        </p:txBody>
      </p:sp>
      <p:pic>
        <p:nvPicPr>
          <p:cNvPr id="139269" name="Picture 9" descr="bones-414x4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541564" y="1735931"/>
            <a:ext cx="3943350" cy="3810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4"/>
          <p:cNvSpPr>
            <a:spLocks noGrp="1"/>
          </p:cNvSpPr>
          <p:nvPr>
            <p:ph sz="half" idx="2"/>
          </p:nvPr>
        </p:nvSpPr>
        <p:spPr/>
        <p:txBody>
          <a:bodyPr/>
          <a:lstStyle/>
          <a:p>
            <a:r>
              <a:rPr lang="en-US" sz="2000" dirty="0"/>
              <a:t>Women should be informed that  the use of DMPA is associated with a slight decrease in BMD, which is </a:t>
            </a:r>
            <a:r>
              <a:rPr lang="en-US" sz="2000" dirty="0" smtClean="0"/>
              <a:t>reversible</a:t>
            </a:r>
          </a:p>
          <a:p>
            <a:endParaRPr lang="en-US" sz="2000" dirty="0"/>
          </a:p>
          <a:p>
            <a:r>
              <a:rPr lang="en-US" sz="2000" dirty="0"/>
              <a:t>There should be no limit to the length of time that DMPA is used regardless of a woman’s </a:t>
            </a:r>
            <a:r>
              <a:rPr lang="en-US" sz="2000" dirty="0" smtClean="0"/>
              <a:t>age</a:t>
            </a:r>
          </a:p>
          <a:p>
            <a:endParaRPr lang="en-US" sz="2000" dirty="0"/>
          </a:p>
          <a:p>
            <a:r>
              <a:rPr lang="en-US" sz="2000" dirty="0"/>
              <a:t>Measuring BMD among DMPA users is </a:t>
            </a:r>
            <a:r>
              <a:rPr lang="en-US" dirty="0"/>
              <a:t>not recommended</a:t>
            </a:r>
          </a:p>
          <a:p>
            <a:endParaRPr lang="en-US" dirty="0"/>
          </a:p>
        </p:txBody>
      </p:sp>
      <p:sp>
        <p:nvSpPr>
          <p:cNvPr id="139268" name="Text Box 4"/>
          <p:cNvSpPr txBox="1">
            <a:spLocks noChangeArrowheads="1"/>
          </p:cNvSpPr>
          <p:nvPr/>
        </p:nvSpPr>
        <p:spPr bwMode="auto">
          <a:xfrm>
            <a:off x="2513239" y="6291262"/>
            <a:ext cx="486222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r>
              <a:rPr lang="en-US" altLang="en-US" sz="1600" dirty="0" err="1">
                <a:solidFill>
                  <a:schemeClr val="tx1"/>
                </a:solidFill>
              </a:rPr>
              <a:t>Guilbert</a:t>
            </a:r>
            <a:r>
              <a:rPr lang="en-US" altLang="en-US" sz="1600" dirty="0">
                <a:solidFill>
                  <a:schemeClr val="tx1"/>
                </a:solidFill>
              </a:rPr>
              <a:t>, E.R et al. Contraception 2009;79: 167-177</a:t>
            </a:r>
          </a:p>
        </p:txBody>
      </p:sp>
    </p:spTree>
    <p:extLst>
      <p:ext uri="{BB962C8B-B14F-4D97-AF65-F5344CB8AC3E}">
        <p14:creationId xmlns:p14="http://schemas.microsoft.com/office/powerpoint/2010/main" val="12351289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altLang="en-US" b="0" dirty="0" smtClean="0">
                <a:latin typeface="+mn-lt"/>
              </a:rPr>
              <a:t>Contraception and Weight Gain</a:t>
            </a:r>
          </a:p>
        </p:txBody>
      </p:sp>
      <p:pic>
        <p:nvPicPr>
          <p:cNvPr id="141317" name="Picture 9" descr="Diet-Obesit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62000" y="1752600"/>
            <a:ext cx="3174206" cy="3276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half" idx="2"/>
          </p:nvPr>
        </p:nvSpPr>
        <p:spPr/>
        <p:txBody>
          <a:bodyPr/>
          <a:lstStyle/>
          <a:p>
            <a:r>
              <a:rPr lang="en-US" sz="2000" dirty="0" smtClean="0"/>
              <a:t>Not </a:t>
            </a:r>
            <a:r>
              <a:rPr lang="en-US" sz="2000" dirty="0"/>
              <a:t>all DMPA users gain </a:t>
            </a:r>
            <a:r>
              <a:rPr lang="en-US" sz="2000" dirty="0" smtClean="0"/>
              <a:t>weight</a:t>
            </a:r>
          </a:p>
          <a:p>
            <a:pPr lvl="1"/>
            <a:r>
              <a:rPr lang="en-US" sz="2000" dirty="0" smtClean="0"/>
              <a:t>25</a:t>
            </a:r>
            <a:r>
              <a:rPr lang="en-US" sz="2000" dirty="0"/>
              <a:t>% of users gain excessive </a:t>
            </a:r>
            <a:r>
              <a:rPr lang="en-US" sz="2000" dirty="0" smtClean="0"/>
              <a:t>weight</a:t>
            </a:r>
          </a:p>
          <a:p>
            <a:pPr lvl="1"/>
            <a:r>
              <a:rPr lang="en-US" sz="2000" dirty="0" smtClean="0"/>
              <a:t>Other </a:t>
            </a:r>
            <a:r>
              <a:rPr lang="en-US" sz="2000" dirty="0"/>
              <a:t>users gain minimal </a:t>
            </a:r>
            <a:r>
              <a:rPr lang="en-US" sz="2000" dirty="0" smtClean="0"/>
              <a:t>weight</a:t>
            </a:r>
          </a:p>
          <a:p>
            <a:pPr marL="457200" lvl="1" indent="0">
              <a:buNone/>
            </a:pPr>
            <a:endParaRPr lang="en-US" sz="2000" dirty="0"/>
          </a:p>
          <a:p>
            <a:r>
              <a:rPr lang="en-US" sz="2000" dirty="0"/>
              <a:t>Early weight gain at 6 months predicts excessive weight gain (avg. 15 </a:t>
            </a:r>
            <a:r>
              <a:rPr lang="en-US" sz="2000" dirty="0" err="1"/>
              <a:t>lbs</a:t>
            </a:r>
            <a:r>
              <a:rPr lang="en-US" sz="2000" dirty="0"/>
              <a:t> more over 3 years</a:t>
            </a:r>
            <a:r>
              <a:rPr lang="en-US" sz="2000" dirty="0" smtClean="0"/>
              <a:t>)</a:t>
            </a:r>
          </a:p>
          <a:p>
            <a:endParaRPr lang="en-US" sz="2000" dirty="0"/>
          </a:p>
          <a:p>
            <a:r>
              <a:rPr lang="en-US" sz="2000" dirty="0"/>
              <a:t>No association between caloric intake and weight gain</a:t>
            </a:r>
          </a:p>
          <a:p>
            <a:endParaRPr lang="en-US" sz="2000" dirty="0"/>
          </a:p>
          <a:p>
            <a:endParaRPr lang="en-US" sz="2000" dirty="0"/>
          </a:p>
          <a:p>
            <a:endParaRPr lang="en-US" sz="2000" dirty="0"/>
          </a:p>
          <a:p>
            <a:endParaRPr lang="en-US" sz="2000" dirty="0"/>
          </a:p>
        </p:txBody>
      </p:sp>
      <p:sp>
        <p:nvSpPr>
          <p:cNvPr id="141316" name="Text Box 4"/>
          <p:cNvSpPr txBox="1">
            <a:spLocks noChangeArrowheads="1"/>
          </p:cNvSpPr>
          <p:nvPr/>
        </p:nvSpPr>
        <p:spPr bwMode="auto">
          <a:xfrm>
            <a:off x="3521075" y="6216650"/>
            <a:ext cx="56229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3600">
                <a:solidFill>
                  <a:srgbClr val="FF66FF"/>
                </a:solidFill>
                <a:latin typeface="Arial" panose="020B0604020202020204" pitchFamily="34" charset="0"/>
                <a:ea typeface="ＭＳ Ｐゴシック" panose="020B0600070205080204" pitchFamily="34" charset="-128"/>
              </a:defRPr>
            </a:lvl1pPr>
            <a:lvl2pPr marL="742950" indent="-285750">
              <a:defRPr sz="3600">
                <a:solidFill>
                  <a:srgbClr val="FF66FF"/>
                </a:solidFill>
                <a:latin typeface="Arial" panose="020B0604020202020204" pitchFamily="34" charset="0"/>
                <a:ea typeface="ＭＳ Ｐゴシック" panose="020B0600070205080204" pitchFamily="34" charset="-128"/>
              </a:defRPr>
            </a:lvl2pPr>
            <a:lvl3pPr marL="1143000" indent="-228600">
              <a:defRPr sz="3600">
                <a:solidFill>
                  <a:srgbClr val="FF66FF"/>
                </a:solidFill>
                <a:latin typeface="Arial" panose="020B0604020202020204" pitchFamily="34" charset="0"/>
                <a:ea typeface="ＭＳ Ｐゴシック" panose="020B0600070205080204" pitchFamily="34" charset="-128"/>
              </a:defRPr>
            </a:lvl3pPr>
            <a:lvl4pPr marL="1600200" indent="-228600">
              <a:defRPr sz="3600">
                <a:solidFill>
                  <a:srgbClr val="FF66FF"/>
                </a:solidFill>
                <a:latin typeface="Arial" panose="020B0604020202020204" pitchFamily="34" charset="0"/>
                <a:ea typeface="ＭＳ Ｐゴシック" panose="020B0600070205080204" pitchFamily="34" charset="-128"/>
              </a:defRPr>
            </a:lvl4pPr>
            <a:lvl5pPr marL="2057400" indent="-228600">
              <a:defRPr sz="3600">
                <a:solidFill>
                  <a:srgbClr val="FF66FF"/>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rgbClr val="FF66FF"/>
                </a:solidFill>
                <a:latin typeface="Arial" panose="020B0604020202020204" pitchFamily="34" charset="0"/>
                <a:ea typeface="ＭＳ Ｐゴシック" panose="020B0600070205080204" pitchFamily="34" charset="-128"/>
              </a:defRPr>
            </a:lvl9pPr>
          </a:lstStyle>
          <a:p>
            <a:r>
              <a:rPr lang="en-US" altLang="en-US" sz="1800">
                <a:solidFill>
                  <a:schemeClr val="tx1"/>
                </a:solidFill>
              </a:rPr>
              <a:t>Le Y.C. et al. Obstet Gynecol. 2009 Aug;114:279-84</a:t>
            </a:r>
          </a:p>
          <a:p>
            <a:r>
              <a:rPr lang="en-US" altLang="en-US" sz="1800">
                <a:solidFill>
                  <a:schemeClr val="tx1"/>
                </a:solidFill>
                <a:latin typeface="Humanst521 BT"/>
                <a:cs typeface="Arial" panose="020B0604020202020204" pitchFamily="34" charset="0"/>
              </a:rPr>
              <a:t>Bahamondes L, et al. </a:t>
            </a:r>
            <a:r>
              <a:rPr lang="en-US" altLang="en-US" sz="1800" i="1">
                <a:solidFill>
                  <a:schemeClr val="tx1"/>
                </a:solidFill>
                <a:latin typeface="Humanst521 BT"/>
                <a:cs typeface="Arial" panose="020B0604020202020204" pitchFamily="34" charset="0"/>
              </a:rPr>
              <a:t>Contraception </a:t>
            </a:r>
            <a:r>
              <a:rPr lang="en-US" altLang="en-US" sz="1800">
                <a:solidFill>
                  <a:schemeClr val="tx1"/>
                </a:solidFill>
                <a:latin typeface="Humanst521 BT"/>
                <a:cs typeface="Arial" panose="020B0604020202020204" pitchFamily="34" charset="0"/>
              </a:rPr>
              <a:t>2001;64:223-225</a:t>
            </a:r>
          </a:p>
        </p:txBody>
      </p:sp>
    </p:spTree>
    <p:extLst>
      <p:ext uri="{BB962C8B-B14F-4D97-AF65-F5344CB8AC3E}">
        <p14:creationId xmlns:p14="http://schemas.microsoft.com/office/powerpoint/2010/main" val="36630750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pPr eaLnBrk="1" hangingPunct="1"/>
            <a:r>
              <a:rPr altLang="en-US" b="0" dirty="0" smtClean="0">
                <a:latin typeface="+mn-lt"/>
              </a:rPr>
              <a:t>Contraception Efficacy and Weight: </a:t>
            </a:r>
            <a:r>
              <a:rPr lang="en-US" altLang="en-US" b="0" dirty="0" smtClean="0">
                <a:latin typeface="+mn-lt"/>
              </a:rPr>
              <a:t/>
            </a:r>
            <a:br>
              <a:rPr lang="en-US" altLang="en-US" b="0" dirty="0" smtClean="0">
                <a:latin typeface="+mn-lt"/>
              </a:rPr>
            </a:br>
            <a:r>
              <a:rPr altLang="en-US" b="0" dirty="0" smtClean="0">
                <a:latin typeface="+mn-lt"/>
              </a:rPr>
              <a:t>Evidence is Limited and Inconsistent</a:t>
            </a:r>
          </a:p>
        </p:txBody>
      </p:sp>
      <p:pic>
        <p:nvPicPr>
          <p:cNvPr id="143365" name="Picture 7" descr="weight-scale-help"/>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5800" y="1447800"/>
            <a:ext cx="3429000" cy="378669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ontent Placeholder 1"/>
          <p:cNvSpPr>
            <a:spLocks noGrp="1"/>
          </p:cNvSpPr>
          <p:nvPr>
            <p:ph sz="half" idx="2"/>
          </p:nvPr>
        </p:nvSpPr>
        <p:spPr/>
        <p:txBody>
          <a:bodyPr/>
          <a:lstStyle/>
          <a:p>
            <a:r>
              <a:rPr lang="en-US" dirty="0"/>
              <a:t>Does obesity decrease efficacy?</a:t>
            </a:r>
          </a:p>
          <a:p>
            <a:pPr lvl="1"/>
            <a:r>
              <a:rPr lang="en-US" dirty="0"/>
              <a:t>IUCs: No</a:t>
            </a:r>
          </a:p>
          <a:p>
            <a:pPr lvl="1"/>
            <a:r>
              <a:rPr lang="en-US" dirty="0"/>
              <a:t>Implant: No effect</a:t>
            </a:r>
          </a:p>
          <a:p>
            <a:pPr lvl="1"/>
            <a:r>
              <a:rPr lang="en-US" dirty="0"/>
              <a:t>Patch: data weak, no effect or weak effect </a:t>
            </a:r>
          </a:p>
          <a:p>
            <a:pPr lvl="1"/>
            <a:r>
              <a:rPr lang="en-US" dirty="0"/>
              <a:t>COC: data weak, no effect or weak effect </a:t>
            </a:r>
          </a:p>
          <a:p>
            <a:pPr lvl="1"/>
            <a:r>
              <a:rPr lang="en-US" dirty="0"/>
              <a:t>Ring: No effect</a:t>
            </a:r>
          </a:p>
          <a:p>
            <a:endParaRPr lang="en-US" dirty="0"/>
          </a:p>
        </p:txBody>
      </p:sp>
      <p:sp>
        <p:nvSpPr>
          <p:cNvPr id="892933" name="Text Box 5"/>
          <p:cNvSpPr txBox="1">
            <a:spLocks noChangeArrowheads="1"/>
          </p:cNvSpPr>
          <p:nvPr/>
        </p:nvSpPr>
        <p:spPr bwMode="auto">
          <a:xfrm>
            <a:off x="2219110" y="6172200"/>
            <a:ext cx="6929653" cy="929485"/>
          </a:xfrm>
          <a:prstGeom prst="rect">
            <a:avLst/>
          </a:prstGeom>
          <a:noFill/>
          <a:ln>
            <a:noFill/>
          </a:ln>
          <a:effectLst/>
          <a:extLst/>
        </p:spPr>
        <p:txBody>
          <a:bodyPr wrap="none">
            <a:spAutoFit/>
          </a:bodyPr>
          <a:lstStyle/>
          <a:p>
            <a:pPr algn="r" eaLnBrk="1" hangingPunct="1">
              <a:spcBef>
                <a:spcPct val="20000"/>
              </a:spcBef>
              <a:buClr>
                <a:srgbClr val="00FFFF"/>
              </a:buClr>
              <a:buFont typeface="Wingdings" charset="0"/>
              <a:buNone/>
              <a:defRPr/>
            </a:pPr>
            <a:r>
              <a:rPr lang="en-US" sz="1600" dirty="0" err="1">
                <a:latin typeface="Arial" charset="0"/>
                <a:ea typeface="ＭＳ Ｐゴシック" charset="0"/>
              </a:rPr>
              <a:t>Xu</a:t>
            </a:r>
            <a:r>
              <a:rPr lang="en-US" sz="1600" dirty="0">
                <a:latin typeface="Arial" charset="0"/>
                <a:ea typeface="ＭＳ Ｐゴシック" charset="0"/>
              </a:rPr>
              <a:t> et al. Obstetrics and Gynecology 2012 </a:t>
            </a:r>
          </a:p>
          <a:p>
            <a:pPr algn="r" eaLnBrk="1" hangingPunct="1">
              <a:spcBef>
                <a:spcPct val="20000"/>
              </a:spcBef>
              <a:buClr>
                <a:srgbClr val="00FFFF"/>
              </a:buClr>
              <a:buFont typeface="Wingdings" charset="0"/>
              <a:buNone/>
              <a:defRPr/>
            </a:pPr>
            <a:r>
              <a:rPr lang="en-US" sz="1600" dirty="0">
                <a:latin typeface="Arial" charset="0"/>
                <a:ea typeface="ＭＳ Ｐゴシック" charset="0"/>
              </a:rPr>
              <a:t>SFP: Contraceptive Considerations in Obese Women, </a:t>
            </a:r>
            <a:r>
              <a:rPr lang="en-US" sz="1600" i="1" dirty="0">
                <a:latin typeface="Arial" charset="0"/>
                <a:ea typeface="ＭＳ Ｐゴシック" charset="0"/>
              </a:rPr>
              <a:t>Contraception</a:t>
            </a:r>
            <a:r>
              <a:rPr lang="en-US" sz="1600" dirty="0">
                <a:latin typeface="Arial" charset="0"/>
                <a:ea typeface="ＭＳ Ｐゴシック" charset="0"/>
              </a:rPr>
              <a:t> 2009</a:t>
            </a:r>
          </a:p>
          <a:p>
            <a:pPr algn="r" eaLnBrk="1" hangingPunct="1">
              <a:spcBef>
                <a:spcPct val="20000"/>
              </a:spcBef>
              <a:buClr>
                <a:srgbClr val="00FFFF"/>
              </a:buClr>
              <a:buFont typeface="Wingdings" charset="0"/>
              <a:buNone/>
              <a:defRPr/>
            </a:pPr>
            <a:endParaRPr lang="en-US" sz="1600" dirty="0">
              <a:effectLst>
                <a:outerShdw blurRad="38100" dist="38100" dir="2700000" algn="tl">
                  <a:srgbClr val="000000">
                    <a:alpha val="43137"/>
                  </a:srgbClr>
                </a:outerShdw>
              </a:effectLst>
              <a:latin typeface="Arial" charset="0"/>
              <a:ea typeface="ＭＳ Ｐゴシック" charset="0"/>
            </a:endParaRPr>
          </a:p>
        </p:txBody>
      </p:sp>
    </p:spTree>
    <p:extLst>
      <p:ext uri="{BB962C8B-B14F-4D97-AF65-F5344CB8AC3E}">
        <p14:creationId xmlns:p14="http://schemas.microsoft.com/office/powerpoint/2010/main" val="1943441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Safety and Risk in Context</a:t>
            </a:r>
            <a:endParaRPr lang="en-US" dirty="0">
              <a:latin typeface="+mn-lt"/>
            </a:endParaRPr>
          </a:p>
        </p:txBody>
      </p:sp>
      <p:sp>
        <p:nvSpPr>
          <p:cNvPr id="3" name="Text Placeholder 2"/>
          <p:cNvSpPr>
            <a:spLocks noGrp="1"/>
          </p:cNvSpPr>
          <p:nvPr>
            <p:ph type="body" sz="quarter" idx="12"/>
          </p:nvPr>
        </p:nvSpPr>
        <p:spPr/>
        <p:txBody>
          <a:bodyPr/>
          <a:lstStyle/>
          <a:p>
            <a:endParaRPr lang="en-US"/>
          </a:p>
        </p:txBody>
      </p:sp>
      <p:pic>
        <p:nvPicPr>
          <p:cNvPr id="4" name="Picture 3"/>
          <p:cNvPicPr>
            <a:picLocks noChangeAspect="1"/>
          </p:cNvPicPr>
          <p:nvPr/>
        </p:nvPicPr>
        <p:blipFill>
          <a:blip r:embed="rId2"/>
          <a:stretch>
            <a:fillRect/>
          </a:stretch>
        </p:blipFill>
        <p:spPr>
          <a:xfrm>
            <a:off x="381000" y="2590800"/>
            <a:ext cx="3092900" cy="4114800"/>
          </a:xfrm>
          <a:prstGeom prst="rect">
            <a:avLst/>
          </a:prstGeom>
        </p:spPr>
      </p:pic>
    </p:spTree>
    <p:extLst>
      <p:ext uri="{BB962C8B-B14F-4D97-AF65-F5344CB8AC3E}">
        <p14:creationId xmlns:p14="http://schemas.microsoft.com/office/powerpoint/2010/main" val="5146434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76200"/>
            <a:ext cx="8229600" cy="914400"/>
          </a:xfrm>
        </p:spPr>
        <p:txBody>
          <a:bodyPr>
            <a:noAutofit/>
          </a:bodyPr>
          <a:lstStyle/>
          <a:p>
            <a:r>
              <a:rPr lang="en-US" altLang="en-US" dirty="0" smtClean="0"/>
              <a:t>Determining Safety of </a:t>
            </a:r>
            <a:br>
              <a:rPr lang="en-US" altLang="en-US" dirty="0" smtClean="0"/>
            </a:br>
            <a:r>
              <a:rPr lang="en-US" altLang="en-US" dirty="0" smtClean="0"/>
              <a:t>Contraception Methods</a:t>
            </a:r>
          </a:p>
        </p:txBody>
      </p:sp>
      <p:sp>
        <p:nvSpPr>
          <p:cNvPr id="2" name="Content Placeholder 1"/>
          <p:cNvSpPr>
            <a:spLocks noGrp="1"/>
          </p:cNvSpPr>
          <p:nvPr>
            <p:ph sz="quarter" idx="10"/>
          </p:nvPr>
        </p:nvSpPr>
        <p:spPr/>
        <p:txBody>
          <a:bodyPr/>
          <a:lstStyle/>
          <a:p>
            <a:r>
              <a:rPr lang="en-US" dirty="0" smtClean="0"/>
              <a:t>The CDC developed the U.S. Medical Eligibility Criteria (MEC) for Contraceptive Use based on the World Health Organization Guidelines for Contraceptive Use</a:t>
            </a:r>
          </a:p>
          <a:p>
            <a:endParaRPr lang="en-US" dirty="0" smtClean="0"/>
          </a:p>
          <a:p>
            <a:r>
              <a:rPr lang="en-US" dirty="0" smtClean="0"/>
              <a:t>There are 4 categories:</a:t>
            </a:r>
          </a:p>
          <a:p>
            <a:pPr lvl="1"/>
            <a:r>
              <a:rPr lang="en-US" dirty="0" smtClean="0"/>
              <a:t>1 - No restriction (method can be used)</a:t>
            </a:r>
          </a:p>
          <a:p>
            <a:pPr lvl="1"/>
            <a:r>
              <a:rPr lang="en-US" dirty="0" smtClean="0"/>
              <a:t>2 - Advantages generally outweigh risks</a:t>
            </a:r>
          </a:p>
          <a:p>
            <a:pPr lvl="1"/>
            <a:r>
              <a:rPr lang="en-US" dirty="0" smtClean="0"/>
              <a:t>3 - Theoretical or proven risks usually outweigh the advantages</a:t>
            </a:r>
          </a:p>
          <a:p>
            <a:pPr lvl="1"/>
            <a:r>
              <a:rPr lang="en-US" dirty="0" smtClean="0"/>
              <a:t>4 - Unacceptable health risk (method not to be used) </a:t>
            </a:r>
          </a:p>
          <a:p>
            <a:endParaRPr lang="en-US" dirty="0"/>
          </a:p>
        </p:txBody>
      </p:sp>
      <p:sp>
        <p:nvSpPr>
          <p:cNvPr id="3" name="TextBox 2"/>
          <p:cNvSpPr txBox="1"/>
          <p:nvPr/>
        </p:nvSpPr>
        <p:spPr>
          <a:xfrm>
            <a:off x="2971800" y="6248400"/>
            <a:ext cx="1544188" cy="276999"/>
          </a:xfrm>
          <a:prstGeom prst="rect">
            <a:avLst/>
          </a:prstGeom>
          <a:noFill/>
        </p:spPr>
        <p:txBody>
          <a:bodyPr wrap="none" rtlCol="0">
            <a:spAutoFit/>
          </a:bodyPr>
          <a:lstStyle/>
          <a:p>
            <a:r>
              <a:rPr lang="en-US" sz="1200" dirty="0" smtClean="0">
                <a:latin typeface="Adobe Garamond Pro" panose="02020502060506020403" pitchFamily="18" charset="0"/>
              </a:rPr>
              <a:t>CDC MMWR. 2016. </a:t>
            </a:r>
            <a:endParaRPr lang="en-US" sz="1200" dirty="0">
              <a:latin typeface="Adobe Garamond Pro" panose="02020502060506020403" pitchFamily="18" charset="0"/>
            </a:endParaRPr>
          </a:p>
        </p:txBody>
      </p:sp>
    </p:spTree>
    <p:extLst>
      <p:ext uri="{BB962C8B-B14F-4D97-AF65-F5344CB8AC3E}">
        <p14:creationId xmlns:p14="http://schemas.microsoft.com/office/powerpoint/2010/main" val="11469522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U.S. Medical Eligibility Criteria (MEC) </a:t>
            </a:r>
            <a:br>
              <a:rPr lang="en-US" smtClean="0"/>
            </a:br>
            <a:r>
              <a:rPr lang="en-US" smtClean="0"/>
              <a:t>for CHC Use</a:t>
            </a:r>
            <a:endParaRPr lang="en-US" dirty="0"/>
          </a:p>
        </p:txBody>
      </p:sp>
      <p:sp>
        <p:nvSpPr>
          <p:cNvPr id="67587" name="Rectangle 3"/>
          <p:cNvSpPr>
            <a:spLocks noChangeArrowheads="1"/>
          </p:cNvSpPr>
          <p:nvPr/>
        </p:nvSpPr>
        <p:spPr bwMode="auto">
          <a:xfrm>
            <a:off x="1752600" y="1214437"/>
            <a:ext cx="4523931"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Category </a:t>
            </a:r>
            <a:r>
              <a:rPr lang="en-US" altLang="en-US" sz="2000" b="1" dirty="0" smtClean="0">
                <a:latin typeface="+mn-lt"/>
              </a:rPr>
              <a:t>4 = Absolute </a:t>
            </a:r>
            <a:r>
              <a:rPr lang="en-US" altLang="en-US" sz="2000" b="1" dirty="0">
                <a:latin typeface="+mn-lt"/>
              </a:rPr>
              <a:t>Contraindications</a:t>
            </a:r>
          </a:p>
        </p:txBody>
      </p:sp>
      <p:sp>
        <p:nvSpPr>
          <p:cNvPr id="7" name="Rectangle 5"/>
          <p:cNvSpPr txBox="1">
            <a:spLocks noChangeArrowheads="1"/>
          </p:cNvSpPr>
          <p:nvPr/>
        </p:nvSpPr>
        <p:spPr>
          <a:xfrm>
            <a:off x="228600" y="1614547"/>
            <a:ext cx="4262034" cy="3575050"/>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chemeClr val="accent1"/>
              </a:buClr>
              <a:buFont typeface="Wingdings" pitchFamily="2" charset="2"/>
              <a:buChar char="è"/>
              <a:defRPr/>
            </a:pPr>
            <a:r>
              <a:rPr lang="en-US" sz="1800" kern="2000" dirty="0" smtClean="0"/>
              <a:t>Current breast cancer</a:t>
            </a:r>
          </a:p>
          <a:p>
            <a:pPr>
              <a:spcBef>
                <a:spcPts val="600"/>
              </a:spcBef>
              <a:spcAft>
                <a:spcPts val="600"/>
              </a:spcAft>
              <a:buClr>
                <a:schemeClr val="accent1"/>
              </a:buClr>
              <a:buFont typeface="Wingdings" pitchFamily="2" charset="2"/>
              <a:buChar char="è"/>
              <a:defRPr/>
            </a:pPr>
            <a:r>
              <a:rPr lang="en-US" sz="1800" kern="2000" dirty="0" smtClean="0"/>
              <a:t>Severe cirrhosis, </a:t>
            </a:r>
            <a:r>
              <a:rPr lang="en-US" sz="1800" kern="2000" dirty="0"/>
              <a:t>H</a:t>
            </a:r>
            <a:r>
              <a:rPr lang="en-US" sz="1800" kern="2000" dirty="0" smtClean="0"/>
              <a:t>epatocellular adenoma, Malignant liver tumor, Acute/flare viral hepatitis</a:t>
            </a:r>
          </a:p>
          <a:p>
            <a:pPr>
              <a:spcBef>
                <a:spcPts val="600"/>
              </a:spcBef>
              <a:spcAft>
                <a:spcPts val="600"/>
              </a:spcAft>
              <a:buClr>
                <a:schemeClr val="accent1"/>
              </a:buClr>
              <a:buFont typeface="Wingdings" pitchFamily="2" charset="2"/>
              <a:buChar char="è"/>
              <a:defRPr/>
            </a:pPr>
            <a:r>
              <a:rPr lang="en-US" sz="1800" kern="2000" dirty="0" smtClean="0"/>
              <a:t>Acute DVT/PE, History of DVT/PE with high risk for recurrence, </a:t>
            </a:r>
            <a:r>
              <a:rPr lang="en-US" sz="1800" kern="2000" dirty="0"/>
              <a:t>Major surgery with prolonged </a:t>
            </a:r>
            <a:r>
              <a:rPr lang="en-US" sz="1800" kern="2000" dirty="0" smtClean="0"/>
              <a:t>immobilization</a:t>
            </a:r>
          </a:p>
          <a:p>
            <a:pPr>
              <a:spcBef>
                <a:spcPts val="600"/>
              </a:spcBef>
              <a:spcAft>
                <a:spcPts val="600"/>
              </a:spcAft>
              <a:buClr>
                <a:schemeClr val="accent1"/>
              </a:buClr>
              <a:buFont typeface="Wingdings" pitchFamily="2" charset="2"/>
              <a:buChar char="è"/>
              <a:defRPr/>
            </a:pPr>
            <a:r>
              <a:rPr lang="en-US" sz="1800" kern="2000" dirty="0" smtClean="0"/>
              <a:t>Documented </a:t>
            </a:r>
            <a:r>
              <a:rPr lang="en-US" sz="1800" kern="2000" dirty="0" err="1" smtClean="0"/>
              <a:t>thrombogenic</a:t>
            </a:r>
            <a:r>
              <a:rPr lang="en-US" sz="1800" kern="2000" dirty="0" smtClean="0"/>
              <a:t> mutations</a:t>
            </a:r>
          </a:p>
          <a:p>
            <a:pPr>
              <a:spcBef>
                <a:spcPts val="600"/>
              </a:spcBef>
              <a:spcAft>
                <a:spcPts val="600"/>
              </a:spcAft>
              <a:buClr>
                <a:schemeClr val="accent1"/>
              </a:buClr>
              <a:buFont typeface="Wingdings" pitchFamily="2" charset="2"/>
              <a:buChar char="è"/>
              <a:defRPr/>
            </a:pPr>
            <a:r>
              <a:rPr lang="en-US" sz="1800" b="1" kern="2000" dirty="0" smtClean="0"/>
              <a:t>Migraine headaches with auras</a:t>
            </a:r>
          </a:p>
          <a:p>
            <a:pPr>
              <a:spcBef>
                <a:spcPts val="600"/>
              </a:spcBef>
              <a:spcAft>
                <a:spcPts val="600"/>
              </a:spcAft>
              <a:buClr>
                <a:schemeClr val="accent1"/>
              </a:buClr>
              <a:buFont typeface="Wingdings" pitchFamily="2" charset="2"/>
              <a:buChar char="è"/>
              <a:defRPr/>
            </a:pPr>
            <a:r>
              <a:rPr lang="en-US" sz="1800" kern="2000" dirty="0"/>
              <a:t>Diabetes </a:t>
            </a:r>
            <a:r>
              <a:rPr lang="en-US" sz="1800" kern="2000" dirty="0" smtClean="0"/>
              <a:t>&gt;20 </a:t>
            </a:r>
            <a:r>
              <a:rPr lang="en-US" sz="1800" kern="2000" dirty="0" err="1" smtClean="0"/>
              <a:t>yrs</a:t>
            </a:r>
            <a:r>
              <a:rPr lang="en-US" sz="1800" kern="2000" dirty="0" smtClean="0"/>
              <a:t> </a:t>
            </a:r>
            <a:r>
              <a:rPr lang="en-US" sz="1800" kern="2000" dirty="0"/>
              <a:t>or with </a:t>
            </a:r>
            <a:r>
              <a:rPr lang="en-US" sz="1800" kern="2000" dirty="0" smtClean="0"/>
              <a:t>vascular end-organ damage</a:t>
            </a:r>
            <a:endParaRPr lang="en-US" sz="1800" kern="2000" dirty="0"/>
          </a:p>
        </p:txBody>
      </p:sp>
      <p:sp>
        <p:nvSpPr>
          <p:cNvPr id="9" name="Content Placeholder 4"/>
          <p:cNvSpPr txBox="1">
            <a:spLocks/>
          </p:cNvSpPr>
          <p:nvPr/>
        </p:nvSpPr>
        <p:spPr>
          <a:xfrm>
            <a:off x="4522922" y="1614547"/>
            <a:ext cx="4163878" cy="3805238"/>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chemeClr val="accent1"/>
              </a:buClr>
              <a:buFont typeface="Wingdings" pitchFamily="2" charset="2"/>
              <a:buChar char="è"/>
              <a:defRPr/>
            </a:pPr>
            <a:r>
              <a:rPr lang="en-US" sz="1800" kern="2000" dirty="0"/>
              <a:t>Hypertension: Sys </a:t>
            </a:r>
            <a:r>
              <a:rPr lang="en-US" sz="1800" u="sng" kern="2000" dirty="0" smtClean="0"/>
              <a:t>&gt;</a:t>
            </a:r>
            <a:r>
              <a:rPr lang="en-US" sz="1800" kern="2000" dirty="0" smtClean="0"/>
              <a:t>160</a:t>
            </a:r>
            <a:r>
              <a:rPr lang="en-US" sz="1800" kern="2000" dirty="0"/>
              <a:t>, Dias </a:t>
            </a:r>
            <a:r>
              <a:rPr lang="en-US" sz="1800" u="sng" kern="2000" dirty="0" smtClean="0"/>
              <a:t>&gt;</a:t>
            </a:r>
            <a:r>
              <a:rPr lang="en-US" sz="1800" kern="2000" dirty="0" smtClean="0"/>
              <a:t>100 </a:t>
            </a:r>
            <a:r>
              <a:rPr lang="en-US" sz="1800" kern="2000" dirty="0"/>
              <a:t>or with vascular disease</a:t>
            </a:r>
          </a:p>
          <a:p>
            <a:pPr>
              <a:spcBef>
                <a:spcPts val="600"/>
              </a:spcBef>
              <a:spcAft>
                <a:spcPts val="600"/>
              </a:spcAft>
              <a:buClr>
                <a:schemeClr val="accent1"/>
              </a:buClr>
              <a:buFont typeface="Wingdings" pitchFamily="2" charset="2"/>
              <a:buChar char="è"/>
              <a:defRPr/>
            </a:pPr>
            <a:r>
              <a:rPr lang="en-US" sz="1800" kern="2000" dirty="0" smtClean="0"/>
              <a:t>Current </a:t>
            </a:r>
            <a:r>
              <a:rPr lang="en-US" sz="1800" kern="2000" dirty="0"/>
              <a:t>or history of ischemic heart disease, </a:t>
            </a:r>
            <a:r>
              <a:rPr lang="en-US" sz="1800" kern="2000" dirty="0" smtClean="0"/>
              <a:t>complicated </a:t>
            </a:r>
            <a:r>
              <a:rPr lang="en-US" sz="1800" kern="2000" dirty="0" err="1"/>
              <a:t>valvular</a:t>
            </a:r>
            <a:r>
              <a:rPr lang="en-US" sz="1800" kern="2000" dirty="0"/>
              <a:t> heart </a:t>
            </a:r>
            <a:r>
              <a:rPr lang="en-US" sz="1800" kern="2000" dirty="0" smtClean="0"/>
              <a:t>disease, </a:t>
            </a:r>
            <a:r>
              <a:rPr lang="en-US" sz="1800" kern="2000" dirty="0" err="1"/>
              <a:t>p</a:t>
            </a:r>
            <a:r>
              <a:rPr lang="en-US" sz="1800" kern="2000" dirty="0" err="1" smtClean="0"/>
              <a:t>eripartum</a:t>
            </a:r>
            <a:r>
              <a:rPr lang="en-US" sz="1800" kern="2000" dirty="0" smtClean="0"/>
              <a:t> cardiomyopathy</a:t>
            </a:r>
            <a:endParaRPr lang="en-US" sz="1800" kern="2000" dirty="0"/>
          </a:p>
          <a:p>
            <a:pPr>
              <a:spcBef>
                <a:spcPts val="600"/>
              </a:spcBef>
              <a:spcAft>
                <a:spcPts val="600"/>
              </a:spcAft>
              <a:buClr>
                <a:schemeClr val="accent1"/>
              </a:buClr>
              <a:buFont typeface="Wingdings" pitchFamily="2" charset="2"/>
              <a:buChar char="è"/>
              <a:defRPr/>
            </a:pPr>
            <a:r>
              <a:rPr lang="en-US" sz="1800" kern="2000" dirty="0" smtClean="0"/>
              <a:t>Postpartum &lt;21days</a:t>
            </a:r>
          </a:p>
          <a:p>
            <a:pPr>
              <a:spcBef>
                <a:spcPts val="600"/>
              </a:spcBef>
              <a:spcAft>
                <a:spcPts val="600"/>
              </a:spcAft>
              <a:buClr>
                <a:schemeClr val="accent1"/>
              </a:buClr>
              <a:buFont typeface="Wingdings" pitchFamily="2" charset="2"/>
              <a:buChar char="è"/>
              <a:defRPr/>
            </a:pPr>
            <a:r>
              <a:rPr lang="en-US" sz="1800" kern="2000" dirty="0" smtClean="0"/>
              <a:t>Age &gt;35 </a:t>
            </a:r>
            <a:r>
              <a:rPr lang="en-US" sz="1800" kern="2000" dirty="0"/>
              <a:t>and &gt;15 cigarettes/day</a:t>
            </a:r>
          </a:p>
          <a:p>
            <a:pPr>
              <a:spcBef>
                <a:spcPts val="600"/>
              </a:spcBef>
              <a:spcAft>
                <a:spcPts val="600"/>
              </a:spcAft>
              <a:buClr>
                <a:schemeClr val="accent1"/>
              </a:buClr>
              <a:buFont typeface="Wingdings" pitchFamily="2" charset="2"/>
              <a:buChar char="è"/>
              <a:defRPr/>
            </a:pPr>
            <a:r>
              <a:rPr lang="en-US" sz="1800" kern="2000" dirty="0" smtClean="0"/>
              <a:t>Complicated solid organ transplant</a:t>
            </a:r>
          </a:p>
          <a:p>
            <a:pPr>
              <a:spcBef>
                <a:spcPts val="600"/>
              </a:spcBef>
              <a:spcAft>
                <a:spcPts val="600"/>
              </a:spcAft>
              <a:buClr>
                <a:schemeClr val="accent1"/>
              </a:buClr>
              <a:buFont typeface="Wingdings" pitchFamily="2" charset="2"/>
              <a:buChar char="è"/>
              <a:defRPr/>
            </a:pPr>
            <a:r>
              <a:rPr lang="en-US" sz="1800" kern="2000" dirty="0" smtClean="0"/>
              <a:t>History of stroke</a:t>
            </a:r>
          </a:p>
          <a:p>
            <a:pPr>
              <a:spcBef>
                <a:spcPts val="600"/>
              </a:spcBef>
              <a:spcAft>
                <a:spcPts val="600"/>
              </a:spcAft>
              <a:buClr>
                <a:schemeClr val="accent1"/>
              </a:buClr>
              <a:buFont typeface="Wingdings" pitchFamily="2" charset="2"/>
              <a:buChar char="è"/>
              <a:defRPr/>
            </a:pPr>
            <a:r>
              <a:rPr lang="en-US" sz="1800" b="1" kern="2000" dirty="0" smtClean="0"/>
              <a:t>Lupus with positive or unknown </a:t>
            </a:r>
            <a:r>
              <a:rPr lang="en-US" sz="1800" b="1" kern="2000" dirty="0" err="1" smtClean="0"/>
              <a:t>antiphospholipid</a:t>
            </a:r>
            <a:r>
              <a:rPr lang="en-US" sz="1800" b="1" kern="2000" dirty="0" smtClean="0"/>
              <a:t> antibody</a:t>
            </a:r>
          </a:p>
        </p:txBody>
      </p:sp>
    </p:spTree>
    <p:extLst>
      <p:ext uri="{BB962C8B-B14F-4D97-AF65-F5344CB8AC3E}">
        <p14:creationId xmlns:p14="http://schemas.microsoft.com/office/powerpoint/2010/main" val="31362581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U.S. Medical Eligibility Criteria (MEC) </a:t>
            </a:r>
            <a:br>
              <a:rPr lang="en-US" smtClean="0"/>
            </a:br>
            <a:r>
              <a:rPr lang="en-US" smtClean="0"/>
              <a:t>for CHC Use</a:t>
            </a:r>
            <a:endParaRPr lang="en-US" dirty="0"/>
          </a:p>
        </p:txBody>
      </p:sp>
      <p:sp>
        <p:nvSpPr>
          <p:cNvPr id="68611" name="Rectangle 3"/>
          <p:cNvSpPr>
            <a:spLocks noChangeArrowheads="1"/>
          </p:cNvSpPr>
          <p:nvPr/>
        </p:nvSpPr>
        <p:spPr bwMode="auto">
          <a:xfrm>
            <a:off x="1676400" y="1214437"/>
            <a:ext cx="444384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mn-lt"/>
              </a:rPr>
              <a:t>Category </a:t>
            </a:r>
            <a:r>
              <a:rPr lang="en-US" altLang="en-US" sz="2000" b="1" dirty="0" smtClean="0">
                <a:latin typeface="+mn-lt"/>
              </a:rPr>
              <a:t>3 = Relative </a:t>
            </a:r>
            <a:r>
              <a:rPr lang="en-US" altLang="en-US" sz="2000" b="1" dirty="0">
                <a:latin typeface="+mn-lt"/>
              </a:rPr>
              <a:t>Contraindications</a:t>
            </a:r>
          </a:p>
        </p:txBody>
      </p:sp>
      <p:sp>
        <p:nvSpPr>
          <p:cNvPr id="7" name="Rectangle 5"/>
          <p:cNvSpPr txBox="1">
            <a:spLocks noChangeArrowheads="1"/>
          </p:cNvSpPr>
          <p:nvPr/>
        </p:nvSpPr>
        <p:spPr>
          <a:xfrm>
            <a:off x="228600" y="1720850"/>
            <a:ext cx="4265613" cy="357505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600"/>
              </a:spcBef>
              <a:spcAft>
                <a:spcPts val="600"/>
              </a:spcAft>
              <a:buClr>
                <a:schemeClr val="accent1"/>
              </a:buClr>
              <a:buFont typeface="Wingdings" pitchFamily="2" charset="2"/>
              <a:buChar char="è"/>
              <a:defRPr/>
            </a:pPr>
            <a:r>
              <a:rPr lang="en-US" sz="2000" kern="2000" dirty="0"/>
              <a:t>Past Breast Cancer (&gt;5 years</a:t>
            </a:r>
            <a:r>
              <a:rPr lang="en-US" sz="2000" kern="2000" dirty="0" smtClean="0"/>
              <a:t>)</a:t>
            </a:r>
          </a:p>
          <a:p>
            <a:pPr>
              <a:spcBef>
                <a:spcPts val="600"/>
              </a:spcBef>
              <a:spcAft>
                <a:spcPts val="600"/>
              </a:spcAft>
              <a:buClr>
                <a:schemeClr val="accent1"/>
              </a:buClr>
              <a:buFont typeface="Wingdings" pitchFamily="2" charset="2"/>
              <a:buChar char="è"/>
              <a:defRPr/>
            </a:pPr>
            <a:r>
              <a:rPr lang="en-US" sz="2000" kern="2000" dirty="0" smtClean="0"/>
              <a:t>Breastfeeding &lt;1m postpartum</a:t>
            </a:r>
            <a:endParaRPr lang="en-US" sz="2000" kern="2000" dirty="0"/>
          </a:p>
          <a:p>
            <a:pPr>
              <a:spcBef>
                <a:spcPts val="600"/>
              </a:spcBef>
              <a:spcAft>
                <a:spcPts val="600"/>
              </a:spcAft>
              <a:buClr>
                <a:schemeClr val="accent1"/>
              </a:buClr>
              <a:buFont typeface="Wingdings" pitchFamily="2" charset="2"/>
              <a:buChar char="è"/>
              <a:defRPr/>
            </a:pPr>
            <a:r>
              <a:rPr lang="en-US" sz="2000" kern="2000" dirty="0"/>
              <a:t>Postpartum 21–42d with VTE risk</a:t>
            </a:r>
          </a:p>
          <a:p>
            <a:pPr>
              <a:spcBef>
                <a:spcPts val="600"/>
              </a:spcBef>
              <a:spcAft>
                <a:spcPts val="600"/>
              </a:spcAft>
              <a:buClr>
                <a:schemeClr val="accent1"/>
              </a:buClr>
              <a:buFont typeface="Wingdings" pitchFamily="2" charset="2"/>
              <a:buChar char="è"/>
              <a:defRPr/>
            </a:pPr>
            <a:r>
              <a:rPr lang="en-US" sz="2000" kern="2000" dirty="0" smtClean="0"/>
              <a:t>History </a:t>
            </a:r>
            <a:r>
              <a:rPr lang="en-US" sz="2000" kern="2000" dirty="0"/>
              <a:t>of </a:t>
            </a:r>
            <a:r>
              <a:rPr lang="en-US" sz="2000" kern="2000" dirty="0" smtClean="0"/>
              <a:t>DVT/PE </a:t>
            </a:r>
            <a:r>
              <a:rPr lang="en-US" sz="2000" kern="2000" dirty="0"/>
              <a:t>with </a:t>
            </a:r>
            <a:r>
              <a:rPr lang="en-US" sz="2000" kern="2000" dirty="0" smtClean="0"/>
              <a:t>low </a:t>
            </a:r>
            <a:r>
              <a:rPr lang="en-US" sz="2000" kern="2000" dirty="0"/>
              <a:t>risk for recurrence</a:t>
            </a:r>
          </a:p>
          <a:p>
            <a:pPr>
              <a:spcBef>
                <a:spcPts val="600"/>
              </a:spcBef>
              <a:spcAft>
                <a:spcPts val="600"/>
              </a:spcAft>
              <a:buClr>
                <a:schemeClr val="accent1"/>
              </a:buClr>
              <a:buFont typeface="Wingdings" pitchFamily="2" charset="2"/>
              <a:buChar char="è"/>
              <a:defRPr/>
            </a:pPr>
            <a:r>
              <a:rPr lang="en-US" sz="2000" kern="2000" dirty="0" smtClean="0"/>
              <a:t>Symptomatic gallbladder disease </a:t>
            </a:r>
          </a:p>
          <a:p>
            <a:pPr>
              <a:spcBef>
                <a:spcPts val="600"/>
              </a:spcBef>
              <a:spcAft>
                <a:spcPts val="600"/>
              </a:spcAft>
              <a:buClr>
                <a:schemeClr val="accent1"/>
              </a:buClr>
              <a:buFont typeface="Wingdings" pitchFamily="2" charset="2"/>
              <a:buChar char="è"/>
              <a:defRPr/>
            </a:pPr>
            <a:r>
              <a:rPr lang="en-US" sz="2000" kern="2000" dirty="0" err="1" smtClean="0"/>
              <a:t>Malabsorptive</a:t>
            </a:r>
            <a:r>
              <a:rPr lang="en-US" sz="2000" kern="2000" dirty="0" smtClean="0"/>
              <a:t> </a:t>
            </a:r>
            <a:r>
              <a:rPr lang="en-US" sz="2000" kern="2000" dirty="0"/>
              <a:t>bariatric surgery (</a:t>
            </a:r>
            <a:r>
              <a:rPr lang="en-US" sz="2000" kern="2000" dirty="0" smtClean="0"/>
              <a:t>COCs)</a:t>
            </a:r>
          </a:p>
          <a:p>
            <a:pPr>
              <a:spcBef>
                <a:spcPts val="600"/>
              </a:spcBef>
              <a:spcAft>
                <a:spcPts val="600"/>
              </a:spcAft>
              <a:buClr>
                <a:schemeClr val="accent1"/>
              </a:buClr>
              <a:buFont typeface="Wingdings" pitchFamily="2" charset="2"/>
              <a:buChar char="è"/>
              <a:defRPr/>
            </a:pPr>
            <a:r>
              <a:rPr lang="en-US" sz="2000" kern="2000" dirty="0" smtClean="0"/>
              <a:t>Superficial venous thrombosis</a:t>
            </a:r>
          </a:p>
        </p:txBody>
      </p:sp>
      <p:sp>
        <p:nvSpPr>
          <p:cNvPr id="9" name="Content Placeholder 4"/>
          <p:cNvSpPr txBox="1">
            <a:spLocks/>
          </p:cNvSpPr>
          <p:nvPr/>
        </p:nvSpPr>
        <p:spPr>
          <a:xfrm>
            <a:off x="4495800" y="1752600"/>
            <a:ext cx="4267200" cy="3313112"/>
          </a:xfrm>
          <a:prstGeom prst="rect">
            <a:avLst/>
          </a:prstGeom>
        </p:spPr>
        <p:txBody>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spcBef>
                <a:spcPts val="600"/>
              </a:spcBef>
              <a:spcAft>
                <a:spcPts val="600"/>
              </a:spcAft>
              <a:buClr>
                <a:schemeClr val="accent1"/>
              </a:buClr>
              <a:buFont typeface="Wingdings" pitchFamily="2" charset="2"/>
              <a:buChar char="è"/>
              <a:defRPr/>
            </a:pPr>
            <a:r>
              <a:rPr lang="en-US" sz="2000" kern="2000" dirty="0" smtClean="0"/>
              <a:t>Past OCP related cholestasis</a:t>
            </a:r>
          </a:p>
          <a:p>
            <a:pPr fontAlgn="auto">
              <a:spcBef>
                <a:spcPts val="600"/>
              </a:spcBef>
              <a:spcAft>
                <a:spcPts val="600"/>
              </a:spcAft>
              <a:buClr>
                <a:schemeClr val="accent1"/>
              </a:buClr>
              <a:buFont typeface="Wingdings" pitchFamily="2" charset="2"/>
              <a:buChar char="è"/>
              <a:defRPr/>
            </a:pPr>
            <a:r>
              <a:rPr lang="en-US" sz="2000" kern="2000" dirty="0" smtClean="0"/>
              <a:t>IBD with increased risk for VTE </a:t>
            </a:r>
            <a:endParaRPr lang="en-US" sz="2000" kern="2000" dirty="0"/>
          </a:p>
          <a:p>
            <a:pPr fontAlgn="auto">
              <a:spcBef>
                <a:spcPts val="600"/>
              </a:spcBef>
              <a:spcAft>
                <a:spcPts val="600"/>
              </a:spcAft>
              <a:buClr>
                <a:schemeClr val="accent1"/>
              </a:buClr>
              <a:buFont typeface="Wingdings" pitchFamily="2" charset="2"/>
              <a:buChar char="è"/>
              <a:defRPr/>
            </a:pPr>
            <a:r>
              <a:rPr lang="en-US" sz="2000" kern="2000" dirty="0" smtClean="0"/>
              <a:t>HTN</a:t>
            </a:r>
            <a:r>
              <a:rPr lang="en-US" sz="2000" kern="2000" dirty="0"/>
              <a:t>: </a:t>
            </a:r>
            <a:r>
              <a:rPr lang="en-US" sz="2000" kern="2000" dirty="0" smtClean="0"/>
              <a:t>systolic &lt;140–159</a:t>
            </a:r>
            <a:r>
              <a:rPr lang="en-US" sz="2000" kern="2000" dirty="0"/>
              <a:t>, diastolic &lt;</a:t>
            </a:r>
            <a:r>
              <a:rPr lang="en-US" sz="2000" kern="2000" dirty="0" smtClean="0"/>
              <a:t>90–99, controlled </a:t>
            </a:r>
          </a:p>
          <a:p>
            <a:pPr fontAlgn="auto">
              <a:spcBef>
                <a:spcPts val="600"/>
              </a:spcBef>
              <a:spcAft>
                <a:spcPts val="600"/>
              </a:spcAft>
              <a:buClr>
                <a:schemeClr val="accent1"/>
              </a:buClr>
              <a:buFont typeface="Wingdings" pitchFamily="2" charset="2"/>
              <a:buChar char="è"/>
              <a:defRPr/>
            </a:pPr>
            <a:r>
              <a:rPr lang="en-US" sz="2000" kern="2000" dirty="0" smtClean="0"/>
              <a:t>Age </a:t>
            </a:r>
            <a:r>
              <a:rPr lang="en-US" sz="2000" kern="2000" dirty="0"/>
              <a:t>&gt;35 and &lt;15 cigarettes/day</a:t>
            </a:r>
          </a:p>
          <a:p>
            <a:pPr fontAlgn="auto">
              <a:spcAft>
                <a:spcPts val="0"/>
              </a:spcAft>
              <a:buClr>
                <a:schemeClr val="accent1"/>
              </a:buClr>
              <a:buFont typeface="Wingdings" pitchFamily="2" charset="2"/>
              <a:buChar char="è"/>
              <a:defRPr/>
            </a:pPr>
            <a:r>
              <a:rPr lang="en-US" sz="2000" b="1" kern="2000" dirty="0" smtClean="0"/>
              <a:t>Drugs: Rifampin, </a:t>
            </a:r>
            <a:r>
              <a:rPr lang="en-US" sz="2000" b="1" kern="2000" dirty="0" err="1" smtClean="0"/>
              <a:t>Rifabutin</a:t>
            </a:r>
            <a:r>
              <a:rPr lang="en-US" sz="2000" b="1" kern="2000" dirty="0" smtClean="0"/>
              <a:t>, Certain Anticonvulsants, </a:t>
            </a:r>
            <a:r>
              <a:rPr lang="en-US" sz="2000" b="1" kern="2000" dirty="0" err="1" smtClean="0"/>
              <a:t>Lamotrigine</a:t>
            </a:r>
            <a:r>
              <a:rPr lang="en-US" sz="2000" b="1" kern="2000" dirty="0" smtClean="0"/>
              <a:t>, Protease inhibitors </a:t>
            </a:r>
          </a:p>
          <a:p>
            <a:pPr fontAlgn="auto">
              <a:spcAft>
                <a:spcPts val="0"/>
              </a:spcAft>
              <a:buClr>
                <a:schemeClr val="accent1"/>
              </a:buClr>
              <a:buFont typeface="Wingdings" pitchFamily="2" charset="2"/>
              <a:buChar char="è"/>
              <a:defRPr/>
            </a:pPr>
            <a:r>
              <a:rPr lang="en-US" sz="2000" kern="2000" dirty="0" smtClean="0"/>
              <a:t>Multiple sclerosis with prolonged immobility</a:t>
            </a:r>
          </a:p>
          <a:p>
            <a:pPr fontAlgn="auto">
              <a:spcAft>
                <a:spcPts val="0"/>
              </a:spcAft>
              <a:buClr>
                <a:schemeClr val="accent1"/>
              </a:buClr>
              <a:buFont typeface="Wingdings" pitchFamily="2" charset="2"/>
              <a:buChar char="è"/>
              <a:defRPr/>
            </a:pPr>
            <a:r>
              <a:rPr lang="en-US" sz="2000" kern="2000" dirty="0" err="1" smtClean="0"/>
              <a:t>Peripartum</a:t>
            </a:r>
            <a:r>
              <a:rPr lang="en-US" sz="2000" kern="2000" dirty="0" smtClean="0"/>
              <a:t> cardiomyopathy &gt;6 months</a:t>
            </a:r>
            <a:endParaRPr lang="en-US" sz="2000" kern="2000" dirty="0"/>
          </a:p>
          <a:p>
            <a:pPr marL="0" indent="0" fontAlgn="auto">
              <a:spcAft>
                <a:spcPts val="0"/>
              </a:spcAft>
              <a:buClr>
                <a:schemeClr val="accent1"/>
              </a:buClr>
              <a:buFont typeface="Arial" pitchFamily="34" charset="0"/>
              <a:buNone/>
              <a:defRPr/>
            </a:pPr>
            <a:endParaRPr lang="en-US" sz="2000" dirty="0">
              <a:solidFill>
                <a:sysClr val="windowText" lastClr="000000"/>
              </a:solidFill>
            </a:endParaRPr>
          </a:p>
        </p:txBody>
      </p:sp>
    </p:spTree>
    <p:extLst>
      <p:ext uri="{BB962C8B-B14F-4D97-AF65-F5344CB8AC3E}">
        <p14:creationId xmlns:p14="http://schemas.microsoft.com/office/powerpoint/2010/main" val="32332074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Rectangle 2"/>
          <p:cNvSpPr>
            <a:spLocks noGrp="1" noChangeArrowheads="1"/>
          </p:cNvSpPr>
          <p:nvPr>
            <p:ph type="title"/>
          </p:nvPr>
        </p:nvSpPr>
        <p:spPr/>
        <p:txBody>
          <a:bodyPr>
            <a:normAutofit/>
          </a:bodyPr>
          <a:lstStyle/>
          <a:p>
            <a:r>
              <a:rPr lang="en-US" dirty="0"/>
              <a:t>IUDs have Very Few Contraindications</a:t>
            </a:r>
          </a:p>
        </p:txBody>
      </p:sp>
      <p:sp>
        <p:nvSpPr>
          <p:cNvPr id="2" name="Content Placeholder 1"/>
          <p:cNvSpPr>
            <a:spLocks noGrp="1"/>
          </p:cNvSpPr>
          <p:nvPr>
            <p:ph sz="quarter" idx="10"/>
          </p:nvPr>
        </p:nvSpPr>
        <p:spPr/>
        <p:txBody>
          <a:bodyPr/>
          <a:lstStyle/>
          <a:p>
            <a:r>
              <a:rPr lang="en-US" dirty="0"/>
              <a:t>Current PID</a:t>
            </a:r>
          </a:p>
          <a:p>
            <a:r>
              <a:rPr lang="en-US" dirty="0"/>
              <a:t>Current untreated </a:t>
            </a:r>
            <a:r>
              <a:rPr lang="en-US" dirty="0" err="1"/>
              <a:t>mucopurulent</a:t>
            </a:r>
            <a:r>
              <a:rPr lang="en-US" dirty="0"/>
              <a:t> cervicitis, gonorrhea, or chlamydia</a:t>
            </a:r>
          </a:p>
          <a:p>
            <a:r>
              <a:rPr lang="en-US" dirty="0"/>
              <a:t>Post abortion/partum infection in past 3 mo. </a:t>
            </a:r>
          </a:p>
          <a:p>
            <a:r>
              <a:rPr lang="en-US" dirty="0"/>
              <a:t>Current or suspected pregnancy</a:t>
            </a:r>
          </a:p>
          <a:p>
            <a:r>
              <a:rPr lang="en-US" dirty="0"/>
              <a:t>Anatomically distorted uterine cavity</a:t>
            </a:r>
          </a:p>
          <a:p>
            <a:r>
              <a:rPr lang="en-US" dirty="0"/>
              <a:t>Wilson’s disease (</a:t>
            </a:r>
            <a:r>
              <a:rPr lang="en-US" dirty="0" err="1"/>
              <a:t>Paragard</a:t>
            </a:r>
            <a:r>
              <a:rPr lang="en-US" dirty="0"/>
              <a:t>)</a:t>
            </a:r>
          </a:p>
          <a:p>
            <a:r>
              <a:rPr lang="en-US" dirty="0"/>
              <a:t>Other: Uncommon issues for TEENS</a:t>
            </a:r>
          </a:p>
          <a:p>
            <a:pPr lvl="1"/>
            <a:r>
              <a:rPr lang="en-US" dirty="0"/>
              <a:t>Known cervical or uterine cancer </a:t>
            </a:r>
          </a:p>
          <a:p>
            <a:pPr lvl="1"/>
            <a:r>
              <a:rPr lang="en-US" dirty="0"/>
              <a:t>Known Breast Cancer (</a:t>
            </a:r>
            <a:r>
              <a:rPr lang="en-US" dirty="0" err="1"/>
              <a:t>Mirena</a:t>
            </a:r>
            <a:r>
              <a:rPr lang="en-US" dirty="0"/>
              <a:t> only)</a:t>
            </a:r>
          </a:p>
          <a:p>
            <a:pPr lvl="1"/>
            <a:r>
              <a:rPr lang="en-US" dirty="0"/>
              <a:t>Genital bleeding of unknown etiology</a:t>
            </a:r>
          </a:p>
          <a:p>
            <a:endParaRPr lang="en-US" dirty="0"/>
          </a:p>
        </p:txBody>
      </p:sp>
      <p:sp>
        <p:nvSpPr>
          <p:cNvPr id="838660" name="Text Box 4"/>
          <p:cNvSpPr txBox="1">
            <a:spLocks noChangeArrowheads="1"/>
          </p:cNvSpPr>
          <p:nvPr/>
        </p:nvSpPr>
        <p:spPr bwMode="auto">
          <a:xfrm>
            <a:off x="4194075" y="6403806"/>
            <a:ext cx="3363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1400" i="1" dirty="0">
                <a:solidFill>
                  <a:schemeClr val="tx1"/>
                </a:solidFill>
                <a:effectLst/>
              </a:rPr>
              <a:t>CDC US Medical Eligibility Criteria </a:t>
            </a:r>
            <a:r>
              <a:rPr lang="en-US" sz="1400" i="1" dirty="0" smtClean="0">
                <a:solidFill>
                  <a:schemeClr val="tx1"/>
                </a:solidFill>
                <a:effectLst/>
              </a:rPr>
              <a:t>2016</a:t>
            </a:r>
            <a:endParaRPr lang="en-US" sz="1400" i="1" dirty="0">
              <a:solidFill>
                <a:schemeClr val="tx1"/>
              </a:solidFill>
              <a:effectLst/>
            </a:endParaRPr>
          </a:p>
        </p:txBody>
      </p:sp>
    </p:spTree>
    <p:extLst>
      <p:ext uri="{BB962C8B-B14F-4D97-AF65-F5344CB8AC3E}">
        <p14:creationId xmlns:p14="http://schemas.microsoft.com/office/powerpoint/2010/main" val="45057766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Implant: </a:t>
            </a:r>
            <a:r>
              <a:rPr lang="en-US" dirty="0"/>
              <a:t>Only ONE Contraindication</a:t>
            </a:r>
          </a:p>
        </p:txBody>
      </p:sp>
      <p:sp>
        <p:nvSpPr>
          <p:cNvPr id="3" name="Content Placeholder 2"/>
          <p:cNvSpPr>
            <a:spLocks noGrp="1"/>
          </p:cNvSpPr>
          <p:nvPr>
            <p:ph sz="quarter" idx="10"/>
          </p:nvPr>
        </p:nvSpPr>
        <p:spPr/>
        <p:txBody>
          <a:bodyPr/>
          <a:lstStyle/>
          <a:p>
            <a:r>
              <a:rPr lang="en-US" dirty="0"/>
              <a:t>Current Breast Cancer</a:t>
            </a:r>
          </a:p>
          <a:p>
            <a:endParaRPr lang="en-US" dirty="0"/>
          </a:p>
          <a:p>
            <a:endParaRPr lang="en-US" dirty="0"/>
          </a:p>
          <a:p>
            <a:r>
              <a:rPr lang="en-US" dirty="0"/>
              <a:t>Important to know about Class labeling of implant with CHC by FDA.</a:t>
            </a:r>
          </a:p>
          <a:p>
            <a:endParaRPr lang="en-US" dirty="0"/>
          </a:p>
        </p:txBody>
      </p:sp>
      <p:sp>
        <p:nvSpPr>
          <p:cNvPr id="4" name="Text Box 4"/>
          <p:cNvSpPr txBox="1">
            <a:spLocks noChangeArrowheads="1"/>
          </p:cNvSpPr>
          <p:nvPr/>
        </p:nvSpPr>
        <p:spPr bwMode="auto">
          <a:xfrm>
            <a:off x="5181600" y="6324600"/>
            <a:ext cx="33634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1400" i="1" dirty="0">
                <a:solidFill>
                  <a:schemeClr val="tx1"/>
                </a:solidFill>
                <a:effectLst/>
              </a:rPr>
              <a:t>CDC US Medical Eligibility Criteria </a:t>
            </a:r>
            <a:r>
              <a:rPr lang="en-US" sz="1400" i="1" dirty="0" smtClean="0">
                <a:solidFill>
                  <a:schemeClr val="tx1"/>
                </a:solidFill>
                <a:effectLst/>
              </a:rPr>
              <a:t>2016</a:t>
            </a:r>
            <a:endParaRPr lang="en-US" sz="1400" i="1" dirty="0">
              <a:solidFill>
                <a:schemeClr val="tx1"/>
              </a:solidFill>
              <a:effectLst/>
            </a:endParaRPr>
          </a:p>
        </p:txBody>
      </p:sp>
    </p:spTree>
    <p:extLst>
      <p:ext uri="{BB962C8B-B14F-4D97-AF65-F5344CB8AC3E}">
        <p14:creationId xmlns:p14="http://schemas.microsoft.com/office/powerpoint/2010/main" val="3853608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teFooter1"/>
          <p:cNvSpPr txBox="1"/>
          <p:nvPr/>
        </p:nvSpPr>
        <p:spPr>
          <a:xfrm>
            <a:off x="3886200" y="6495433"/>
            <a:ext cx="5029200" cy="584775"/>
          </a:xfrm>
          <a:prstGeom prst="rect">
            <a:avLst/>
          </a:prstGeom>
          <a:noFill/>
        </p:spPr>
        <p:txBody>
          <a:bodyPr wrap="square" rtlCol="0">
            <a:spAutoFit/>
          </a:bodyPr>
          <a:lstStyle/>
          <a:p>
            <a:pPr algn="r"/>
            <a:r>
              <a:rPr lang="en-US" sz="1600" i="1" dirty="0" smtClean="0">
                <a:latin typeface="Arial" panose="020B0604020202020204" pitchFamily="34" charset="0"/>
              </a:rPr>
              <a:t>National Youth Risk Behavior Survey, 2015</a:t>
            </a:r>
          </a:p>
          <a:p>
            <a:pPr algn="r"/>
            <a:endParaRPr lang="en-US" sz="1600" i="1" dirty="0">
              <a:latin typeface="Arial" panose="020B0604020202020204" pitchFamily="34" charset="0"/>
            </a:endParaRPr>
          </a:p>
        </p:txBody>
      </p:sp>
      <p:sp>
        <p:nvSpPr>
          <p:cNvPr id="6" name="Title 5"/>
          <p:cNvSpPr>
            <a:spLocks noGrp="1"/>
          </p:cNvSpPr>
          <p:nvPr>
            <p:ph type="title"/>
          </p:nvPr>
        </p:nvSpPr>
        <p:spPr/>
        <p:txBody>
          <a:bodyPr/>
          <a:lstStyle/>
          <a:p>
            <a:r>
              <a:rPr lang="en-US" dirty="0" smtClean="0"/>
              <a:t>Condom Use at Last Sex</a:t>
            </a:r>
            <a:endParaRPr lang="en-US" dirty="0"/>
          </a:p>
        </p:txBody>
      </p:sp>
      <p:graphicFrame>
        <p:nvGraphicFramePr>
          <p:cNvPr id="9" name="Chart Placeholder 8"/>
          <p:cNvGraphicFramePr>
            <a:graphicFrameLocks noGrp="1"/>
          </p:cNvGraphicFramePr>
          <p:nvPr>
            <p:ph type="chart" idx="4294967295"/>
            <p:extLst>
              <p:ext uri="{D42A27DB-BD31-4B8C-83A1-F6EECF244321}">
                <p14:modId xmlns:p14="http://schemas.microsoft.com/office/powerpoint/2010/main" val="1155063109"/>
              </p:ext>
            </p:extLst>
          </p:nvPr>
        </p:nvGraphicFramePr>
        <p:xfrm>
          <a:off x="0" y="1219200"/>
          <a:ext cx="8686800" cy="4757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697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CDC US Medical Eligibility Criteria (USMEC)</a:t>
            </a:r>
            <a:endParaRPr lang="en-US" dirty="0"/>
          </a:p>
        </p:txBody>
      </p:sp>
      <p:sp>
        <p:nvSpPr>
          <p:cNvPr id="3" name="Content Placeholder 2"/>
          <p:cNvSpPr>
            <a:spLocks noGrp="1"/>
          </p:cNvSpPr>
          <p:nvPr>
            <p:ph sz="half" idx="1"/>
          </p:nvPr>
        </p:nvSpPr>
        <p:spPr/>
        <p:txBody>
          <a:bodyPr numCol="2"/>
          <a:lstStyle/>
          <a:p>
            <a:r>
              <a:rPr lang="en-US" dirty="0" err="1"/>
              <a:t>Nulliparity</a:t>
            </a:r>
            <a:endParaRPr lang="en-US" dirty="0"/>
          </a:p>
          <a:p>
            <a:r>
              <a:rPr lang="en-US" dirty="0"/>
              <a:t>Adolescence</a:t>
            </a:r>
          </a:p>
          <a:p>
            <a:r>
              <a:rPr lang="en-US" dirty="0"/>
              <a:t>CIN</a:t>
            </a:r>
          </a:p>
          <a:p>
            <a:r>
              <a:rPr lang="en-US" dirty="0"/>
              <a:t>Obesity</a:t>
            </a:r>
          </a:p>
          <a:p>
            <a:r>
              <a:rPr lang="en-US" dirty="0"/>
              <a:t>Postpartum</a:t>
            </a:r>
          </a:p>
          <a:p>
            <a:r>
              <a:rPr lang="en-US" dirty="0"/>
              <a:t>Breastfeeding</a:t>
            </a:r>
          </a:p>
          <a:p>
            <a:r>
              <a:rPr lang="en-US" dirty="0"/>
              <a:t>Diabetes</a:t>
            </a:r>
          </a:p>
          <a:p>
            <a:endParaRPr lang="en-US" dirty="0"/>
          </a:p>
          <a:p>
            <a:endParaRPr lang="en-US" dirty="0"/>
          </a:p>
        </p:txBody>
      </p:sp>
      <p:sp>
        <p:nvSpPr>
          <p:cNvPr id="6" name="Content Placeholder 5"/>
          <p:cNvSpPr>
            <a:spLocks noGrp="1"/>
          </p:cNvSpPr>
          <p:nvPr>
            <p:ph sz="half" idx="2"/>
          </p:nvPr>
        </p:nvSpPr>
        <p:spPr/>
        <p:txBody>
          <a:bodyPr/>
          <a:lstStyle/>
          <a:p>
            <a:r>
              <a:rPr lang="en-US" dirty="0"/>
              <a:t>HIV</a:t>
            </a:r>
          </a:p>
          <a:p>
            <a:r>
              <a:rPr lang="en-US" dirty="0"/>
              <a:t>Depression</a:t>
            </a:r>
          </a:p>
          <a:p>
            <a:r>
              <a:rPr lang="en-US" dirty="0"/>
              <a:t>Stroke/DVT</a:t>
            </a:r>
          </a:p>
          <a:p>
            <a:r>
              <a:rPr lang="en-US" dirty="0" smtClean="0"/>
              <a:t>PID </a:t>
            </a:r>
            <a:r>
              <a:rPr lang="en-US" dirty="0"/>
              <a:t>(continuation)</a:t>
            </a:r>
          </a:p>
          <a:p>
            <a:r>
              <a:rPr lang="en-US" dirty="0"/>
              <a:t>STI (continuation)</a:t>
            </a:r>
          </a:p>
          <a:p>
            <a:endParaRPr lang="en-US" dirty="0"/>
          </a:p>
        </p:txBody>
      </p:sp>
      <p:sp>
        <p:nvSpPr>
          <p:cNvPr id="4" name="TextBox 3"/>
          <p:cNvSpPr txBox="1"/>
          <p:nvPr/>
        </p:nvSpPr>
        <p:spPr>
          <a:xfrm>
            <a:off x="2122714" y="4955627"/>
            <a:ext cx="7010400" cy="830997"/>
          </a:xfrm>
          <a:prstGeom prst="rect">
            <a:avLst/>
          </a:prstGeom>
          <a:noFill/>
        </p:spPr>
        <p:txBody>
          <a:bodyPr wrap="square" rtlCol="0">
            <a:spAutoFit/>
          </a:bodyPr>
          <a:lstStyle/>
          <a:p>
            <a:pPr marL="0" indent="0">
              <a:buNone/>
            </a:pPr>
            <a:r>
              <a:rPr lang="en-US" sz="2400" b="1" dirty="0" smtClean="0">
                <a:effectLst/>
                <a:latin typeface="+mn-lt"/>
              </a:rPr>
              <a:t>IUDs </a:t>
            </a:r>
            <a:r>
              <a:rPr lang="en-US" sz="2400" b="1" dirty="0">
                <a:effectLst/>
                <a:latin typeface="+mn-lt"/>
              </a:rPr>
              <a:t>&amp; Implants are a USMEC </a:t>
            </a:r>
            <a:r>
              <a:rPr lang="en-US" sz="2400" b="1" dirty="0" smtClean="0">
                <a:effectLst/>
                <a:latin typeface="+mn-lt"/>
              </a:rPr>
              <a:t>1/2 </a:t>
            </a:r>
          </a:p>
          <a:p>
            <a:pPr marL="0" indent="0">
              <a:buNone/>
            </a:pPr>
            <a:r>
              <a:rPr lang="en-US" sz="2400" b="1" dirty="0" smtClean="0">
                <a:effectLst/>
                <a:latin typeface="+mn-lt"/>
              </a:rPr>
              <a:t>for </a:t>
            </a:r>
            <a:r>
              <a:rPr lang="en-US" sz="2400" b="1" dirty="0">
                <a:effectLst/>
                <a:latin typeface="+mn-lt"/>
              </a:rPr>
              <a:t>ALL of the following </a:t>
            </a:r>
            <a:r>
              <a:rPr lang="en-US" sz="2400" b="1" dirty="0" smtClean="0">
                <a:effectLst/>
                <a:latin typeface="+mn-lt"/>
              </a:rPr>
              <a:t>conditions</a:t>
            </a:r>
            <a:endParaRPr lang="en-US" sz="2400" b="1" dirty="0">
              <a:effectLst/>
              <a:latin typeface="+mn-lt"/>
            </a:endParaRPr>
          </a:p>
        </p:txBody>
      </p:sp>
      <p:sp>
        <p:nvSpPr>
          <p:cNvPr id="5" name="Text Box 4"/>
          <p:cNvSpPr txBox="1">
            <a:spLocks noChangeArrowheads="1"/>
          </p:cNvSpPr>
          <p:nvPr/>
        </p:nvSpPr>
        <p:spPr bwMode="auto">
          <a:xfrm>
            <a:off x="2813540" y="6321623"/>
            <a:ext cx="381110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wrap="none">
            <a:spAutoFit/>
          </a:bodyPr>
          <a:lstStyle/>
          <a:p>
            <a:r>
              <a:rPr lang="en-US" sz="1400" dirty="0">
                <a:solidFill>
                  <a:schemeClr val="tx1"/>
                </a:solidFill>
                <a:effectLst/>
                <a:latin typeface="Adobe Garamond Pro" panose="02020502060506020403" pitchFamily="18" charset="0"/>
              </a:rPr>
              <a:t>CDC US Medical Eligibility Criteria </a:t>
            </a:r>
            <a:r>
              <a:rPr lang="en-US" sz="1400" dirty="0" smtClean="0">
                <a:solidFill>
                  <a:schemeClr val="tx1"/>
                </a:solidFill>
                <a:effectLst/>
                <a:latin typeface="Adobe Garamond Pro" panose="02020502060506020403" pitchFamily="18" charset="0"/>
              </a:rPr>
              <a:t>MMWR 2016</a:t>
            </a:r>
            <a:endParaRPr lang="en-US" sz="1400" dirty="0">
              <a:solidFill>
                <a:schemeClr val="tx1"/>
              </a:solidFill>
              <a:effectLst/>
              <a:latin typeface="Adobe Garamond Pro" panose="02020502060506020403" pitchFamily="18" charset="0"/>
            </a:endParaRPr>
          </a:p>
        </p:txBody>
      </p:sp>
    </p:spTree>
    <p:extLst>
      <p:ext uri="{BB962C8B-B14F-4D97-AF65-F5344CB8AC3E}">
        <p14:creationId xmlns:p14="http://schemas.microsoft.com/office/powerpoint/2010/main" val="4636715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r>
              <a:rPr lang="en-US" altLang="en-US" smtClean="0"/>
              <a:t>VTE Risk in Context</a:t>
            </a:r>
            <a:endParaRPr lang="en-US" altLang="en-US" dirty="0" smtClean="0"/>
          </a:p>
        </p:txBody>
      </p:sp>
      <p:sp>
        <p:nvSpPr>
          <p:cNvPr id="4" name="TextBox 3"/>
          <p:cNvSpPr txBox="1">
            <a:spLocks noChangeArrowheads="1"/>
          </p:cNvSpPr>
          <p:nvPr/>
        </p:nvSpPr>
        <p:spPr bwMode="auto">
          <a:xfrm>
            <a:off x="533400" y="2286000"/>
            <a:ext cx="2438400" cy="120015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latin typeface="+mn-lt"/>
              </a:rPr>
              <a:t>Risk in General Population</a:t>
            </a:r>
          </a:p>
          <a:p>
            <a:pPr algn="ctr">
              <a:defRPr/>
            </a:pPr>
            <a:endParaRPr lang="en-US" sz="2400" dirty="0">
              <a:solidFill>
                <a:srgbClr val="FFFFFF"/>
              </a:solidFill>
              <a:latin typeface="+mn-lt"/>
            </a:endParaRPr>
          </a:p>
        </p:txBody>
      </p:sp>
      <p:sp>
        <p:nvSpPr>
          <p:cNvPr id="6" name="TextBox 5"/>
          <p:cNvSpPr txBox="1">
            <a:spLocks noChangeArrowheads="1"/>
          </p:cNvSpPr>
          <p:nvPr/>
        </p:nvSpPr>
        <p:spPr bwMode="auto">
          <a:xfrm>
            <a:off x="533400" y="3429000"/>
            <a:ext cx="2438400" cy="1200329"/>
          </a:xfrm>
          <a:prstGeom prst="rect">
            <a:avLst/>
          </a:prstGeom>
          <a:solidFill>
            <a:srgbClr val="0070C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latin typeface="+mn-lt"/>
              </a:rPr>
              <a:t>0.8 per 10,000 women per year</a:t>
            </a:r>
          </a:p>
          <a:p>
            <a:pPr algn="ctr">
              <a:defRPr/>
            </a:pPr>
            <a:endParaRPr lang="en-US" sz="2400" dirty="0">
              <a:solidFill>
                <a:srgbClr val="FFFFFF"/>
              </a:solidFill>
              <a:latin typeface="+mn-lt"/>
            </a:endParaRPr>
          </a:p>
        </p:txBody>
      </p:sp>
      <p:sp>
        <p:nvSpPr>
          <p:cNvPr id="7" name="TextBox 6"/>
          <p:cNvSpPr txBox="1">
            <a:spLocks noChangeArrowheads="1"/>
          </p:cNvSpPr>
          <p:nvPr/>
        </p:nvSpPr>
        <p:spPr bwMode="auto">
          <a:xfrm>
            <a:off x="3200400" y="2286000"/>
            <a:ext cx="2438400" cy="120015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a:solidFill>
                  <a:srgbClr val="FFFFFF"/>
                </a:solidFill>
                <a:latin typeface="+mn-lt"/>
              </a:rPr>
              <a:t>Risk in COC Users</a:t>
            </a:r>
          </a:p>
          <a:p>
            <a:pPr algn="ctr">
              <a:defRPr/>
            </a:pPr>
            <a:endParaRPr lang="en-US" sz="2400" dirty="0">
              <a:solidFill>
                <a:srgbClr val="FFFFFF"/>
              </a:solidFill>
              <a:latin typeface="+mn-lt"/>
            </a:endParaRPr>
          </a:p>
        </p:txBody>
      </p:sp>
      <p:sp>
        <p:nvSpPr>
          <p:cNvPr id="8" name="TextBox 7"/>
          <p:cNvSpPr txBox="1">
            <a:spLocks noChangeArrowheads="1"/>
          </p:cNvSpPr>
          <p:nvPr/>
        </p:nvSpPr>
        <p:spPr bwMode="auto">
          <a:xfrm>
            <a:off x="3200400" y="3429000"/>
            <a:ext cx="2438400" cy="1200329"/>
          </a:xfrm>
          <a:prstGeom prst="rect">
            <a:avLst/>
          </a:prstGeom>
          <a:solidFill>
            <a:srgbClr val="0070C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smtClean="0">
                <a:solidFill>
                  <a:srgbClr val="FFFFFF"/>
                </a:solidFill>
                <a:latin typeface="+mn-lt"/>
              </a:rPr>
              <a:t>3-4 per </a:t>
            </a:r>
            <a:r>
              <a:rPr lang="en-US" sz="2400" dirty="0">
                <a:solidFill>
                  <a:srgbClr val="FFFFFF"/>
                </a:solidFill>
                <a:latin typeface="+mn-lt"/>
              </a:rPr>
              <a:t>10,000 women </a:t>
            </a:r>
            <a:r>
              <a:rPr lang="en-US" sz="2400" dirty="0" smtClean="0">
                <a:solidFill>
                  <a:srgbClr val="FFFFFF"/>
                </a:solidFill>
                <a:latin typeface="+mn-lt"/>
              </a:rPr>
              <a:t>per </a:t>
            </a:r>
            <a:r>
              <a:rPr lang="en-US" sz="2400" dirty="0">
                <a:solidFill>
                  <a:srgbClr val="FFFFFF"/>
                </a:solidFill>
                <a:latin typeface="+mn-lt"/>
              </a:rPr>
              <a:t>year</a:t>
            </a:r>
          </a:p>
          <a:p>
            <a:pPr algn="ctr">
              <a:defRPr/>
            </a:pPr>
            <a:endParaRPr lang="en-US" sz="2400" dirty="0">
              <a:solidFill>
                <a:srgbClr val="FFFFFF"/>
              </a:solidFill>
              <a:latin typeface="+mn-lt"/>
            </a:endParaRPr>
          </a:p>
        </p:txBody>
      </p:sp>
      <p:sp>
        <p:nvSpPr>
          <p:cNvPr id="9" name="TextBox 8"/>
          <p:cNvSpPr txBox="1">
            <a:spLocks noChangeArrowheads="1"/>
          </p:cNvSpPr>
          <p:nvPr/>
        </p:nvSpPr>
        <p:spPr bwMode="auto">
          <a:xfrm>
            <a:off x="5943600" y="2286000"/>
            <a:ext cx="2438400" cy="1143000"/>
          </a:xfrm>
          <a:prstGeom prst="rect">
            <a:avLst/>
          </a:prstGeom>
          <a:gradFill rotWithShape="1">
            <a:gsLst>
              <a:gs pos="0">
                <a:srgbClr val="14146F"/>
              </a:gs>
              <a:gs pos="80000">
                <a:srgbClr val="1E1E93"/>
              </a:gs>
              <a:gs pos="100000">
                <a:srgbClr val="1C1C96"/>
              </a:gs>
            </a:gsLst>
            <a:lin ang="16200000"/>
          </a:gradFill>
          <a:ln w="9525">
            <a:solidFill>
              <a:srgbClr val="292989"/>
            </a:solidFill>
            <a:miter lim="800000"/>
            <a:headEnd/>
            <a:tailEnd/>
          </a:ln>
          <a:effectLst>
            <a:outerShdw blurRad="63500" dist="23000" dir="5400000" rotWithShape="0">
              <a:srgbClr val="000000">
                <a:alpha val="34999"/>
              </a:srgbClr>
            </a:outerShdw>
          </a:effectLst>
        </p:spPr>
        <p:txBody>
          <a:bodyPr>
            <a:noAutofit/>
          </a:bodyPr>
          <a:lstStyle/>
          <a:p>
            <a:pPr algn="ctr">
              <a:defRPr/>
            </a:pPr>
            <a:r>
              <a:rPr lang="en-US" sz="2400" dirty="0">
                <a:solidFill>
                  <a:srgbClr val="FFFFFF"/>
                </a:solidFill>
                <a:latin typeface="+mn-lt"/>
                <a:cs typeface="+mn-cs"/>
              </a:rPr>
              <a:t>Pregnancy and Postpartum Period</a:t>
            </a:r>
          </a:p>
        </p:txBody>
      </p:sp>
      <p:sp>
        <p:nvSpPr>
          <p:cNvPr id="10" name="TextBox 9"/>
          <p:cNvSpPr txBox="1">
            <a:spLocks noChangeArrowheads="1"/>
          </p:cNvSpPr>
          <p:nvPr/>
        </p:nvSpPr>
        <p:spPr bwMode="auto">
          <a:xfrm>
            <a:off x="5943600" y="3429000"/>
            <a:ext cx="2438400" cy="1200329"/>
          </a:xfrm>
          <a:prstGeom prst="rect">
            <a:avLst/>
          </a:prstGeom>
          <a:solidFill>
            <a:srgbClr val="0070C0"/>
          </a:solidFill>
          <a:ln w="9525">
            <a:solidFill>
              <a:srgbClr val="292989"/>
            </a:solidFill>
            <a:miter lim="800000"/>
            <a:headEnd/>
            <a:tailEnd/>
          </a:ln>
          <a:effectLst>
            <a:outerShdw blurRad="63500" dist="23000" dir="5400000" rotWithShape="0">
              <a:srgbClr val="000000">
                <a:alpha val="34999"/>
              </a:srgbClr>
            </a:outerShdw>
          </a:effectLst>
        </p:spPr>
        <p:txBody>
          <a:bodyPr>
            <a:spAutoFit/>
          </a:bodyPr>
          <a:lstStyle/>
          <a:p>
            <a:pPr algn="ctr">
              <a:defRPr/>
            </a:pPr>
            <a:r>
              <a:rPr lang="en-US" sz="2400" dirty="0" smtClean="0">
                <a:solidFill>
                  <a:srgbClr val="FFFFFF"/>
                </a:solidFill>
                <a:latin typeface="+mn-lt"/>
              </a:rPr>
              <a:t>6-12 per </a:t>
            </a:r>
            <a:r>
              <a:rPr lang="en-US" sz="2400" dirty="0">
                <a:solidFill>
                  <a:srgbClr val="FFFFFF"/>
                </a:solidFill>
                <a:latin typeface="+mn-lt"/>
              </a:rPr>
              <a:t>10,000 </a:t>
            </a:r>
            <a:r>
              <a:rPr lang="en-US" sz="2400" dirty="0" smtClean="0">
                <a:solidFill>
                  <a:srgbClr val="FFFFFF"/>
                </a:solidFill>
                <a:latin typeface="+mn-lt"/>
              </a:rPr>
              <a:t>women per </a:t>
            </a:r>
            <a:r>
              <a:rPr lang="en-US" sz="2400" dirty="0">
                <a:solidFill>
                  <a:srgbClr val="FFFFFF"/>
                </a:solidFill>
                <a:latin typeface="+mn-lt"/>
              </a:rPr>
              <a:t>year</a:t>
            </a:r>
          </a:p>
          <a:p>
            <a:pPr algn="ctr">
              <a:buFont typeface="Arial" pitchFamily="34" charset="0"/>
              <a:buChar char="•"/>
              <a:defRPr/>
            </a:pPr>
            <a:endParaRPr lang="en-US" sz="2400" dirty="0">
              <a:solidFill>
                <a:srgbClr val="FFFFFF"/>
              </a:solidFill>
              <a:latin typeface="+mn-lt"/>
            </a:endParaRPr>
          </a:p>
        </p:txBody>
      </p:sp>
    </p:spTree>
    <p:extLst>
      <p:ext uri="{BB962C8B-B14F-4D97-AF65-F5344CB8AC3E}">
        <p14:creationId xmlns:p14="http://schemas.microsoft.com/office/powerpoint/2010/main" val="14155799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5"/>
          <p:cNvSpPr>
            <a:spLocks noGrp="1"/>
          </p:cNvSpPr>
          <p:nvPr>
            <p:ph type="title"/>
          </p:nvPr>
        </p:nvSpPr>
        <p:spPr/>
        <p:txBody>
          <a:bodyPr/>
          <a:lstStyle/>
          <a:p>
            <a:r>
              <a:rPr lang="en-US" altLang="en-US" smtClean="0"/>
              <a:t>The Patch Is Safe</a:t>
            </a:r>
            <a:endParaRPr lang="en-US" altLang="en-US" dirty="0" smtClean="0"/>
          </a:p>
        </p:txBody>
      </p:sp>
      <p:sp>
        <p:nvSpPr>
          <p:cNvPr id="54274" name="Text Placeholder 2"/>
          <p:cNvSpPr>
            <a:spLocks noGrp="1"/>
          </p:cNvSpPr>
          <p:nvPr>
            <p:ph sz="quarter" idx="10"/>
          </p:nvPr>
        </p:nvSpPr>
        <p:spPr/>
        <p:txBody>
          <a:bodyPr/>
          <a:lstStyle/>
          <a:p>
            <a:r>
              <a:rPr lang="en-US" altLang="en-US" smtClean="0"/>
              <a:t>Failure rates similar to COCs</a:t>
            </a:r>
          </a:p>
          <a:p>
            <a:r>
              <a:rPr lang="en-US" altLang="en-US" smtClean="0"/>
              <a:t>Forgiving of delayed reapplication</a:t>
            </a:r>
          </a:p>
          <a:p>
            <a:r>
              <a:rPr lang="en-US" altLang="en-US" smtClean="0"/>
              <a:t>Higher detachment rate with teens (up to 35%)</a:t>
            </a:r>
          </a:p>
          <a:p>
            <a:r>
              <a:rPr lang="en-US" altLang="en-US" smtClean="0"/>
              <a:t>Higher failure rate among women who weigh 198 lbs</a:t>
            </a:r>
          </a:p>
          <a:p>
            <a:r>
              <a:rPr lang="en-US" altLang="en-US" smtClean="0"/>
              <a:t>Similar estrogen-related side effects and risks as COCs</a:t>
            </a:r>
          </a:p>
          <a:p>
            <a:r>
              <a:rPr lang="en-US" altLang="en-US" smtClean="0"/>
              <a:t>Increased amount of estrogen may increase clot risk, but risk still very low</a:t>
            </a:r>
          </a:p>
          <a:p>
            <a:endParaRPr lang="en-US" altLang="en-US" smtClean="0"/>
          </a:p>
          <a:p>
            <a:pPr lvl="1"/>
            <a:endParaRPr lang="en-US" altLang="en-US" dirty="0" smtClean="0"/>
          </a:p>
        </p:txBody>
      </p:sp>
    </p:spTree>
    <p:extLst>
      <p:ext uri="{BB962C8B-B14F-4D97-AF65-F5344CB8AC3E}">
        <p14:creationId xmlns:p14="http://schemas.microsoft.com/office/powerpoint/2010/main" val="6035394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r>
              <a:rPr lang="en-US" altLang="en-US" smtClean="0"/>
              <a:t>Few Contraindications for DMPA Use</a:t>
            </a:r>
            <a:endParaRPr lang="en-US" altLang="en-US" dirty="0" smtClean="0"/>
          </a:p>
        </p:txBody>
      </p:sp>
      <p:sp>
        <p:nvSpPr>
          <p:cNvPr id="68611" name="Content Placeholder 2"/>
          <p:cNvSpPr>
            <a:spLocks noGrp="1"/>
          </p:cNvSpPr>
          <p:nvPr>
            <p:ph sz="quarter" idx="10"/>
          </p:nvPr>
        </p:nvSpPr>
        <p:spPr/>
        <p:txBody>
          <a:bodyPr/>
          <a:lstStyle/>
          <a:p>
            <a:r>
              <a:rPr lang="en-US" altLang="en-US" dirty="0" smtClean="0"/>
              <a:t>CDC/WHO Category 4: current breast cancer</a:t>
            </a:r>
          </a:p>
          <a:p>
            <a:endParaRPr lang="en-US" altLang="en-US" dirty="0" smtClean="0"/>
          </a:p>
          <a:p>
            <a:r>
              <a:rPr lang="en-US" altLang="en-US" dirty="0" smtClean="0"/>
              <a:t>CDC/WHO Category 3: cirrhosis, diabetes</a:t>
            </a:r>
            <a:r>
              <a:rPr lang="en-US" altLang="en-US" dirty="0"/>
              <a:t>-related </a:t>
            </a:r>
            <a:r>
              <a:rPr lang="en-US" altLang="en-US" dirty="0" smtClean="0"/>
              <a:t>complications</a:t>
            </a:r>
            <a:r>
              <a:rPr lang="en-US" altLang="en-US" dirty="0"/>
              <a:t>, history of breast cancer, current cardiovascular disease, </a:t>
            </a:r>
            <a:r>
              <a:rPr lang="en-US" altLang="en-US" dirty="0" smtClean="0"/>
              <a:t>liver </a:t>
            </a:r>
            <a:r>
              <a:rPr lang="en-US" altLang="en-US" dirty="0"/>
              <a:t>tumors, unexplained vaginal bleeding, poorly controlled hypertension or with vascular disease, multiple risk factors for cardiovascular disease, history of stroke, </a:t>
            </a:r>
            <a:r>
              <a:rPr lang="en-US" altLang="en-US" b="1" dirty="0"/>
              <a:t>lupus with positive or unknown </a:t>
            </a:r>
            <a:r>
              <a:rPr lang="en-US" altLang="en-US" b="1" dirty="0" err="1"/>
              <a:t>antiphospholipid</a:t>
            </a:r>
            <a:r>
              <a:rPr lang="en-US" altLang="en-US" b="1" dirty="0"/>
              <a:t> </a:t>
            </a:r>
            <a:r>
              <a:rPr lang="en-US" altLang="en-US" b="1" dirty="0" smtClean="0"/>
              <a:t>antibodies </a:t>
            </a:r>
            <a:r>
              <a:rPr lang="en-US" altLang="en-US" dirty="0" smtClean="0"/>
              <a:t> </a:t>
            </a:r>
          </a:p>
        </p:txBody>
      </p:sp>
    </p:spTree>
    <p:extLst>
      <p:ext uri="{BB962C8B-B14F-4D97-AF65-F5344CB8AC3E}">
        <p14:creationId xmlns:p14="http://schemas.microsoft.com/office/powerpoint/2010/main" val="29327527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latin typeface="+mn-lt"/>
              </a:rPr>
              <a:t>Quick Start</a:t>
            </a:r>
            <a:endParaRPr lang="en-US" dirty="0">
              <a:latin typeface="+mn-lt"/>
            </a:endParaRPr>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2008646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normAutofit fontScale="90000"/>
          </a:bodyPr>
          <a:lstStyle/>
          <a:p>
            <a:r>
              <a:rPr lang="en-US" altLang="en-US" smtClean="0"/>
              <a:t>Improving Contraception Initiation with Quick Start for Hormonal Methods</a:t>
            </a:r>
            <a:endParaRPr lang="en-US" altLang="en-US" dirty="0" smtClean="0"/>
          </a:p>
        </p:txBody>
      </p:sp>
      <p:sp>
        <p:nvSpPr>
          <p:cNvPr id="125955" name="Rectangle 3"/>
          <p:cNvSpPr>
            <a:spLocks noGrp="1" noChangeArrowheads="1"/>
          </p:cNvSpPr>
          <p:nvPr>
            <p:ph sz="quarter" idx="10"/>
          </p:nvPr>
        </p:nvSpPr>
        <p:spPr/>
        <p:txBody>
          <a:bodyPr/>
          <a:lstStyle/>
          <a:p>
            <a:r>
              <a:rPr lang="en-US" altLang="en-US" smtClean="0"/>
              <a:t>Patients are more likely to start method</a:t>
            </a:r>
          </a:p>
          <a:p>
            <a:endParaRPr lang="en-US" altLang="en-US" smtClean="0"/>
          </a:p>
          <a:p>
            <a:r>
              <a:rPr lang="en-US" altLang="en-US" smtClean="0"/>
              <a:t>Improves continuation rates</a:t>
            </a:r>
          </a:p>
          <a:p>
            <a:endParaRPr lang="en-US" altLang="en-US" smtClean="0"/>
          </a:p>
          <a:p>
            <a:r>
              <a:rPr lang="en-US" altLang="en-US" smtClean="0"/>
              <a:t>Offers earlier protection from pregnancy</a:t>
            </a:r>
          </a:p>
          <a:p>
            <a:endParaRPr lang="en-US" altLang="en-US" smtClean="0"/>
          </a:p>
          <a:p>
            <a:r>
              <a:rPr lang="en-US" altLang="en-US" smtClean="0"/>
              <a:t>No significant difference in the bleeding patterns compared with menses start</a:t>
            </a:r>
            <a:endParaRPr lang="en-US" altLang="en-US" dirty="0" smtClean="0"/>
          </a:p>
        </p:txBody>
      </p:sp>
    </p:spTree>
    <p:extLst>
      <p:ext uri="{BB962C8B-B14F-4D97-AF65-F5344CB8AC3E}">
        <p14:creationId xmlns:p14="http://schemas.microsoft.com/office/powerpoint/2010/main" val="34880216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normAutofit fontScale="90000"/>
          </a:bodyPr>
          <a:lstStyle/>
          <a:p>
            <a:r>
              <a:rPr lang="en-US" altLang="en-US" smtClean="0"/>
              <a:t>Improving Contraception Initiation with </a:t>
            </a:r>
            <a:br>
              <a:rPr lang="en-US" altLang="en-US" smtClean="0"/>
            </a:br>
            <a:r>
              <a:rPr lang="en-US" altLang="en-US" smtClean="0"/>
              <a:t>Quick Start for Hormonal Methods</a:t>
            </a:r>
            <a:endParaRPr lang="en-US" altLang="en-US" dirty="0" smtClean="0"/>
          </a:p>
        </p:txBody>
      </p:sp>
      <p:sp>
        <p:nvSpPr>
          <p:cNvPr id="97284" name="Rectangle 3"/>
          <p:cNvSpPr>
            <a:spLocks noGrp="1" noChangeArrowheads="1"/>
          </p:cNvSpPr>
          <p:nvPr>
            <p:ph sz="quarter" idx="10"/>
          </p:nvPr>
        </p:nvSpPr>
        <p:spPr/>
        <p:txBody>
          <a:bodyPr/>
          <a:lstStyle/>
          <a:p>
            <a:r>
              <a:rPr lang="en-US" dirty="0" smtClean="0"/>
              <a:t>Start the </a:t>
            </a:r>
            <a:r>
              <a:rPr lang="en-US" dirty="0"/>
              <a:t>method THE DAY </a:t>
            </a:r>
            <a:r>
              <a:rPr lang="en-US" dirty="0" smtClean="0"/>
              <a:t>they fill </a:t>
            </a:r>
            <a:r>
              <a:rPr lang="en-US" dirty="0"/>
              <a:t>the prescription for OCP, Ring, Patch, DMPA, Implant</a:t>
            </a:r>
          </a:p>
          <a:p>
            <a:endParaRPr lang="en-US" dirty="0"/>
          </a:p>
          <a:p>
            <a:r>
              <a:rPr lang="en-US" dirty="0"/>
              <a:t>Ensure </a:t>
            </a:r>
            <a:r>
              <a:rPr lang="en-US" dirty="0" smtClean="0"/>
              <a:t>that:</a:t>
            </a:r>
            <a:endParaRPr lang="en-US" dirty="0"/>
          </a:p>
          <a:p>
            <a:pPr lvl="1"/>
            <a:r>
              <a:rPr lang="en-US" dirty="0"/>
              <a:t>N</a:t>
            </a:r>
            <a:r>
              <a:rPr lang="en-US" dirty="0" smtClean="0"/>
              <a:t>egative </a:t>
            </a:r>
            <a:r>
              <a:rPr lang="en-US" dirty="0"/>
              <a:t>pregnancy test that day</a:t>
            </a:r>
          </a:p>
          <a:p>
            <a:pPr lvl="1"/>
            <a:r>
              <a:rPr lang="en-US" dirty="0" smtClean="0"/>
              <a:t>Use condoms </a:t>
            </a:r>
            <a:r>
              <a:rPr lang="en-US" dirty="0"/>
              <a:t>for first week</a:t>
            </a:r>
          </a:p>
          <a:p>
            <a:pPr lvl="1"/>
            <a:r>
              <a:rPr lang="en-US" dirty="0"/>
              <a:t>Understands risks and benefits of </a:t>
            </a:r>
            <a:r>
              <a:rPr lang="en-US" dirty="0" smtClean="0"/>
              <a:t>method </a:t>
            </a:r>
            <a:r>
              <a:rPr lang="en-US" dirty="0"/>
              <a:t>and when protected</a:t>
            </a:r>
          </a:p>
          <a:p>
            <a:pPr lvl="1"/>
            <a:r>
              <a:rPr lang="en-US" dirty="0" smtClean="0"/>
              <a:t>Discussion of EC</a:t>
            </a:r>
            <a:endParaRPr lang="en-US" dirty="0"/>
          </a:p>
          <a:p>
            <a:endParaRPr lang="en-US" dirty="0" smtClean="0"/>
          </a:p>
        </p:txBody>
      </p:sp>
      <p:sp>
        <p:nvSpPr>
          <p:cNvPr id="123908" name="Text Box 4"/>
          <p:cNvSpPr txBox="1">
            <a:spLocks noChangeArrowheads="1"/>
          </p:cNvSpPr>
          <p:nvPr/>
        </p:nvSpPr>
        <p:spPr bwMode="auto">
          <a:xfrm>
            <a:off x="1828800" y="6263377"/>
            <a:ext cx="4922951" cy="291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30000"/>
              </a:spcBef>
            </a:pPr>
            <a:r>
              <a:rPr lang="en-US" altLang="en-US" sz="1400" dirty="0" err="1">
                <a:latin typeface="Adobe Garamond Pro" panose="02020502060506020403" pitchFamily="18" charset="0"/>
              </a:rPr>
              <a:t>Westoff</a:t>
            </a:r>
            <a:r>
              <a:rPr lang="en-US" altLang="en-US" sz="1400" dirty="0">
                <a:latin typeface="Adobe Garamond Pro" panose="02020502060506020403" pitchFamily="18" charset="0"/>
              </a:rPr>
              <a:t> C, Kerns J, </a:t>
            </a:r>
            <a:r>
              <a:rPr lang="en-US" altLang="en-US" sz="1400" dirty="0" err="1">
                <a:latin typeface="Adobe Garamond Pro" panose="02020502060506020403" pitchFamily="18" charset="0"/>
              </a:rPr>
              <a:t>Morroni</a:t>
            </a:r>
            <a:r>
              <a:rPr lang="en-US" altLang="en-US" sz="1400" dirty="0">
                <a:latin typeface="Adobe Garamond Pro" panose="02020502060506020403" pitchFamily="18" charset="0"/>
              </a:rPr>
              <a:t> C, et al. </a:t>
            </a:r>
            <a:r>
              <a:rPr lang="en-US" altLang="en-US" sz="1400" i="1" dirty="0">
                <a:latin typeface="Adobe Garamond Pro" panose="02020502060506020403" pitchFamily="18" charset="0"/>
              </a:rPr>
              <a:t>Contraception.</a:t>
            </a:r>
            <a:r>
              <a:rPr lang="en-US" altLang="en-US" sz="1400" dirty="0">
                <a:latin typeface="Adobe Garamond Pro" panose="02020502060506020403" pitchFamily="18" charset="0"/>
              </a:rPr>
              <a:t> 2002;66:</a:t>
            </a:r>
            <a:r>
              <a:rPr lang="en-US" altLang="en-US" sz="1400" dirty="0" smtClean="0">
                <a:latin typeface="Adobe Garamond Pro" panose="02020502060506020403" pitchFamily="18" charset="0"/>
              </a:rPr>
              <a:t>141–5</a:t>
            </a:r>
            <a:r>
              <a:rPr lang="en-US" altLang="en-US" sz="700" dirty="0">
                <a:latin typeface="Adobe Garamond Pro" panose="02020502060506020403" pitchFamily="18" charset="0"/>
              </a:rPr>
              <a:t>.</a:t>
            </a:r>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144621960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914400"/>
          </a:xfrm>
        </p:spPr>
        <p:txBody>
          <a:bodyPr>
            <a:normAutofit fontScale="90000"/>
          </a:bodyPr>
          <a:lstStyle/>
          <a:p>
            <a:r>
              <a:rPr lang="en-US" dirty="0"/>
              <a:t>How to be </a:t>
            </a:r>
            <a:r>
              <a:rPr lang="en-US" dirty="0" smtClean="0"/>
              <a:t>Reasonably </a:t>
            </a:r>
            <a:r>
              <a:rPr lang="en-US" dirty="0"/>
              <a:t>C</a:t>
            </a:r>
            <a:r>
              <a:rPr lang="en-US" dirty="0" smtClean="0"/>
              <a:t>ertain </a:t>
            </a:r>
            <a:r>
              <a:rPr lang="en-US" dirty="0"/>
              <a:t>that </a:t>
            </a:r>
            <a:r>
              <a:rPr lang="en-US" dirty="0" smtClean="0"/>
              <a:t>Your Patient is Not </a:t>
            </a:r>
            <a:r>
              <a:rPr lang="en-US" dirty="0"/>
              <a:t>P</a:t>
            </a:r>
            <a:r>
              <a:rPr lang="en-US" dirty="0" smtClean="0"/>
              <a:t>regnant (CDC SPR 2016)</a:t>
            </a:r>
            <a:endParaRPr lang="en-US" dirty="0"/>
          </a:p>
        </p:txBody>
      </p:sp>
      <p:sp>
        <p:nvSpPr>
          <p:cNvPr id="3" name="Content Placeholder 2"/>
          <p:cNvSpPr>
            <a:spLocks noGrp="1"/>
          </p:cNvSpPr>
          <p:nvPr>
            <p:ph sz="quarter" idx="10"/>
          </p:nvPr>
        </p:nvSpPr>
        <p:spPr/>
        <p:txBody>
          <a:bodyPr/>
          <a:lstStyle/>
          <a:p>
            <a:r>
              <a:rPr lang="en-US" dirty="0" smtClean="0"/>
              <a:t>If they have no </a:t>
            </a:r>
            <a:r>
              <a:rPr lang="en-US" dirty="0"/>
              <a:t>symptoms or signs of pregnancy and </a:t>
            </a:r>
            <a:r>
              <a:rPr lang="en-US" dirty="0" smtClean="0"/>
              <a:t>meet </a:t>
            </a:r>
            <a:r>
              <a:rPr lang="en-US" dirty="0"/>
              <a:t>any one of the following criteria:</a:t>
            </a:r>
          </a:p>
          <a:p>
            <a:pPr lvl="1"/>
            <a:r>
              <a:rPr lang="en-US" dirty="0" smtClean="0"/>
              <a:t>is </a:t>
            </a:r>
            <a:r>
              <a:rPr lang="en-US" dirty="0"/>
              <a:t>≤7 days after the start of normal menses</a:t>
            </a:r>
          </a:p>
          <a:p>
            <a:pPr lvl="1"/>
            <a:r>
              <a:rPr lang="en-US" dirty="0" smtClean="0"/>
              <a:t>has </a:t>
            </a:r>
            <a:r>
              <a:rPr lang="en-US" dirty="0"/>
              <a:t>not had sexual intercourse since the start of last normal menses</a:t>
            </a:r>
          </a:p>
          <a:p>
            <a:pPr lvl="1"/>
            <a:r>
              <a:rPr lang="en-US" dirty="0" smtClean="0"/>
              <a:t>has </a:t>
            </a:r>
            <a:r>
              <a:rPr lang="en-US" dirty="0"/>
              <a:t>been correctly and consistently using a reliable method of contraception</a:t>
            </a:r>
          </a:p>
          <a:p>
            <a:pPr lvl="1"/>
            <a:r>
              <a:rPr lang="en-US" dirty="0" smtClean="0"/>
              <a:t>is </a:t>
            </a:r>
            <a:r>
              <a:rPr lang="en-US" dirty="0"/>
              <a:t>≤7 days after spontaneous or induced abortion</a:t>
            </a:r>
          </a:p>
          <a:p>
            <a:pPr lvl="1"/>
            <a:r>
              <a:rPr lang="en-US" dirty="0" smtClean="0"/>
              <a:t>is </a:t>
            </a:r>
            <a:r>
              <a:rPr lang="en-US" dirty="0"/>
              <a:t>within 4 weeks postpartum</a:t>
            </a:r>
          </a:p>
          <a:p>
            <a:pPr lvl="1"/>
            <a:r>
              <a:rPr lang="en-US" dirty="0" smtClean="0"/>
              <a:t>is </a:t>
            </a:r>
            <a:r>
              <a:rPr lang="en-US" dirty="0"/>
              <a:t>fully or nearly fully breastfeeding (exclusively breastfeeding or the vast majority [≥85%] of feeds are breastfeeds), </a:t>
            </a:r>
            <a:r>
              <a:rPr lang="en-US" dirty="0" err="1"/>
              <a:t>amenorrheic</a:t>
            </a:r>
            <a:r>
              <a:rPr lang="en-US" dirty="0"/>
              <a:t>, and &lt;6 months postpartum</a:t>
            </a:r>
          </a:p>
        </p:txBody>
      </p:sp>
    </p:spTree>
    <p:extLst>
      <p:ext uri="{BB962C8B-B14F-4D97-AF65-F5344CB8AC3E}">
        <p14:creationId xmlns:p14="http://schemas.microsoft.com/office/powerpoint/2010/main" val="11998741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Making Contraception Affordable</a:t>
            </a:r>
            <a:endParaRPr lang="en-US" dirty="0"/>
          </a:p>
        </p:txBody>
      </p:sp>
      <p:pic>
        <p:nvPicPr>
          <p:cNvPr id="51202" name="Picture 2" descr="http://www.guttmacher.org/graphics/infographics/aca_contraceptive_working.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176" b="30284"/>
          <a:stretch/>
        </p:blipFill>
        <p:spPr bwMode="auto">
          <a:xfrm>
            <a:off x="800100" y="1524000"/>
            <a:ext cx="7543800" cy="419100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1981200" y="6245423"/>
            <a:ext cx="5867400" cy="307777"/>
          </a:xfrm>
          <a:prstGeom prst="rect">
            <a:avLst/>
          </a:prstGeom>
        </p:spPr>
        <p:txBody>
          <a:bodyPr wrap="square">
            <a:spAutoFit/>
          </a:bodyPr>
          <a:lstStyle/>
          <a:p>
            <a:pPr algn="ctr"/>
            <a:r>
              <a:rPr lang="en-US" sz="1400" dirty="0" smtClean="0">
                <a:latin typeface="Adobe Garamond Pro" panose="02020502060506020403" pitchFamily="18" charset="0"/>
              </a:rPr>
              <a:t>www.contraceptionjournal.org/article/S0010-7824(14)00687-8/pdf</a:t>
            </a:r>
            <a:endParaRPr lang="en-US" sz="1400" dirty="0">
              <a:latin typeface="Adobe Garamond Pro" panose="02020502060506020403" pitchFamily="18" charset="0"/>
            </a:endParaRPr>
          </a:p>
        </p:txBody>
      </p:sp>
    </p:spTree>
    <p:extLst>
      <p:ext uri="{BB962C8B-B14F-4D97-AF65-F5344CB8AC3E}">
        <p14:creationId xmlns:p14="http://schemas.microsoft.com/office/powerpoint/2010/main" val="402628306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r>
              <a:rPr lang="en-US" altLang="en-US" smtClean="0"/>
              <a:t>Wrap Up</a:t>
            </a:r>
            <a:endParaRPr lang="en-US" altLang="en-US" dirty="0" smtClean="0"/>
          </a:p>
        </p:txBody>
      </p:sp>
      <p:sp>
        <p:nvSpPr>
          <p:cNvPr id="130051" name="Rectangle 4"/>
          <p:cNvSpPr>
            <a:spLocks noGrp="1" noChangeArrowheads="1"/>
          </p:cNvSpPr>
          <p:nvPr>
            <p:ph sz="quarter" idx="10"/>
          </p:nvPr>
        </p:nvSpPr>
        <p:spPr/>
        <p:txBody>
          <a:bodyPr/>
          <a:lstStyle/>
          <a:p>
            <a:endParaRPr lang="en-US" altLang="en-US" dirty="0" smtClean="0"/>
          </a:p>
          <a:p>
            <a:pPr>
              <a:spcBef>
                <a:spcPts val="600"/>
              </a:spcBef>
            </a:pPr>
            <a:r>
              <a:rPr lang="en-US" altLang="en-US" dirty="0"/>
              <a:t>Take a full medical and sexual history</a:t>
            </a:r>
          </a:p>
          <a:p>
            <a:pPr>
              <a:spcBef>
                <a:spcPts val="600"/>
              </a:spcBef>
            </a:pPr>
            <a:r>
              <a:rPr lang="en-US" altLang="en-US" dirty="0"/>
              <a:t>Explore personal circumstances affecting method choice and compliance</a:t>
            </a:r>
          </a:p>
          <a:p>
            <a:pPr>
              <a:spcBef>
                <a:spcPts val="600"/>
              </a:spcBef>
            </a:pPr>
            <a:r>
              <a:rPr lang="en-US" altLang="en-US" dirty="0"/>
              <a:t>Discuss side effects candidly and validate concerns</a:t>
            </a:r>
            <a:endParaRPr lang="en-US" altLang="en-US" dirty="0">
              <a:solidFill>
                <a:schemeClr val="hlink"/>
              </a:solidFill>
            </a:endParaRPr>
          </a:p>
          <a:p>
            <a:pPr>
              <a:spcBef>
                <a:spcPts val="600"/>
              </a:spcBef>
            </a:pPr>
            <a:r>
              <a:rPr lang="en-US" altLang="en-US" dirty="0"/>
              <a:t>Encourage dual condom/contraception use</a:t>
            </a:r>
          </a:p>
          <a:p>
            <a:pPr>
              <a:spcBef>
                <a:spcPts val="600"/>
              </a:spcBef>
            </a:pPr>
            <a:r>
              <a:rPr lang="en-US" altLang="en-US" dirty="0"/>
              <a:t>Write an advanced prescription of EC or instruct on OTC access</a:t>
            </a:r>
          </a:p>
          <a:p>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p:txBody>
          <a:bodyPr/>
          <a:lstStyle/>
          <a:p>
            <a:r>
              <a:rPr lang="en-US" altLang="en-US" smtClean="0"/>
              <a:t>Case 1: Angela</a:t>
            </a:r>
            <a:endParaRPr lang="en-US" altLang="en-US" dirty="0"/>
          </a:p>
        </p:txBody>
      </p:sp>
      <p:sp>
        <p:nvSpPr>
          <p:cNvPr id="608259" name="Rectangle 3"/>
          <p:cNvSpPr>
            <a:spLocks noGrp="1" noChangeArrowheads="1"/>
          </p:cNvSpPr>
          <p:nvPr>
            <p:ph sz="half" idx="1"/>
          </p:nvPr>
        </p:nvSpPr>
        <p:spPr/>
        <p:txBody>
          <a:bodyPr/>
          <a:lstStyle/>
          <a:p>
            <a:r>
              <a:rPr lang="en-US" altLang="en-US" sz="2000" dirty="0" smtClean="0"/>
              <a:t>Angela is a 16-year-old young woman who makes an appointment to go on birth control.  </a:t>
            </a:r>
          </a:p>
          <a:p>
            <a:endParaRPr lang="en-US" altLang="en-US" sz="2000" dirty="0" smtClean="0"/>
          </a:p>
          <a:p>
            <a:r>
              <a:rPr lang="en-US" altLang="en-US" sz="2000" dirty="0" smtClean="0"/>
              <a:t>Her intake form indicates that she uses condoms “most of the time.”</a:t>
            </a:r>
          </a:p>
          <a:p>
            <a:endParaRPr lang="en-US" altLang="en-US" sz="2000" dirty="0" smtClean="0"/>
          </a:p>
          <a:p>
            <a:r>
              <a:rPr lang="en-US" altLang="en-US" sz="2000" dirty="0" smtClean="0"/>
              <a:t>What additional information do you need from this patient?</a:t>
            </a:r>
          </a:p>
          <a:p>
            <a:endParaRPr lang="en-US" altLang="en-US" dirty="0"/>
          </a:p>
        </p:txBody>
      </p:sp>
      <p:pic>
        <p:nvPicPr>
          <p:cNvPr id="19461" name="Picture 4" descr="Latina Female in Purple 1.jpg"/>
          <p:cNvPicPr>
            <a:picLocks noChangeAspect="1"/>
          </p:cNvPicPr>
          <p:nvPr/>
        </p:nvPicPr>
        <p:blipFill>
          <a:blip r:embed="rId3" cstate="print"/>
          <a:srcRect/>
          <a:stretch>
            <a:fillRect/>
          </a:stretch>
        </p:blipFill>
        <p:spPr bwMode="auto">
          <a:xfrm>
            <a:off x="5638800" y="1752600"/>
            <a:ext cx="2393364" cy="3581400"/>
          </a:xfrm>
          <a:prstGeom prst="rect">
            <a:avLst/>
          </a:prstGeom>
          <a:ln>
            <a:noFill/>
          </a:ln>
          <a:effectLst>
            <a:softEdge rad="112500"/>
          </a:effectLst>
        </p:spPr>
      </p:pic>
      <p:grpSp>
        <p:nvGrpSpPr>
          <p:cNvPr id="8" name="Group 9"/>
          <p:cNvGrpSpPr/>
          <p:nvPr/>
        </p:nvGrpSpPr>
        <p:grpSpPr>
          <a:xfrm>
            <a:off x="685800" y="6094413"/>
            <a:ext cx="1143000" cy="611187"/>
            <a:chOff x="685800" y="6094413"/>
            <a:chExt cx="1143000" cy="611187"/>
          </a:xfrm>
        </p:grpSpPr>
        <p:pic>
          <p:nvPicPr>
            <p:cNvPr id="9" name="Picture 13" descr="PRH LOGO_CMYK"/>
            <p:cNvPicPr>
              <a:picLocks noChangeAspect="1" noChangeArrowheads="1"/>
            </p:cNvPicPr>
            <p:nvPr userDrawn="1"/>
          </p:nvPicPr>
          <p:blipFill>
            <a:blip r:embed="rId4" cstate="print"/>
            <a:srcRect l="33769" t="21548" r="30827" b="60190"/>
            <a:stretch>
              <a:fillRect/>
            </a:stretch>
          </p:blipFill>
          <p:spPr bwMode="auto">
            <a:xfrm>
              <a:off x="685800" y="6094413"/>
              <a:ext cx="914400" cy="611187"/>
            </a:xfrm>
            <a:prstGeom prst="rect">
              <a:avLst/>
            </a:prstGeom>
            <a:noFill/>
            <a:ln w="9525">
              <a:noFill/>
              <a:miter lim="800000"/>
              <a:headEnd/>
              <a:tailEnd/>
            </a:ln>
          </p:spPr>
        </p:pic>
        <p:sp>
          <p:nvSpPr>
            <p:cNvPr id="10" name="Text Box 15"/>
            <p:cNvSpPr txBox="1">
              <a:spLocks noChangeArrowheads="1"/>
            </p:cNvSpPr>
            <p:nvPr userDrawn="1"/>
          </p:nvSpPr>
          <p:spPr bwMode="auto">
            <a:xfrm>
              <a:off x="1600200" y="6096000"/>
              <a:ext cx="228600" cy="76200"/>
            </a:xfrm>
            <a:prstGeom prst="rect">
              <a:avLst/>
            </a:prstGeom>
            <a:noFill/>
            <a:ln w="9525">
              <a:noFill/>
              <a:miter lim="800000"/>
              <a:headEnd/>
              <a:tailEnd/>
            </a:ln>
          </p:spPr>
          <p:txBody>
            <a:bodyPr lIns="0" tIns="0" rIns="0" bIns="0">
              <a:spAutoFit/>
            </a:bodyPr>
            <a:lstStyle/>
            <a:p>
              <a:r>
                <a:rPr lang="en-US" sz="500" dirty="0">
                  <a:solidFill>
                    <a:srgbClr val="196AB0"/>
                  </a:solidFill>
                  <a:latin typeface="Adobe Garamond Pro" pitchFamily="32" charset="0"/>
                  <a:sym typeface="Symbol" pitchFamily="32" charset="2"/>
                </a:rPr>
                <a:t></a:t>
              </a:r>
              <a:endParaRPr lang="en-US" sz="500" dirty="0">
                <a:solidFill>
                  <a:srgbClr val="196AB0"/>
                </a:solidFill>
                <a:latin typeface="Adobe Garamond Pro" pitchFamily="32" charset="0"/>
              </a:endParaRPr>
            </a:p>
          </p:txBody>
        </p:sp>
      </p:grpSp>
      <p:sp>
        <p:nvSpPr>
          <p:cNvPr id="12" name="Line 12"/>
          <p:cNvSpPr>
            <a:spLocks noChangeShapeType="1"/>
          </p:cNvSpPr>
          <p:nvPr/>
        </p:nvSpPr>
        <p:spPr bwMode="auto">
          <a:xfrm>
            <a:off x="685800" y="5943600"/>
            <a:ext cx="7772400" cy="0"/>
          </a:xfrm>
          <a:prstGeom prst="line">
            <a:avLst/>
          </a:prstGeom>
          <a:noFill/>
          <a:ln w="9525">
            <a:solidFill>
              <a:srgbClr val="EEA33C"/>
            </a:solidFill>
            <a:round/>
            <a:headEnd/>
            <a:tailEnd/>
          </a:ln>
        </p:spPr>
        <p:txBody>
          <a:bodyPr wrap="none" anchor="ctr"/>
          <a:lstStyle/>
          <a:p>
            <a:endParaRPr lang="en-US" dirty="0">
              <a:latin typeface="Adobe Garamond Pro"/>
            </a:endParaRPr>
          </a:p>
        </p:txBody>
      </p:sp>
    </p:spTree>
    <p:extLst>
      <p:ext uri="{BB962C8B-B14F-4D97-AF65-F5344CB8AC3E}">
        <p14:creationId xmlns:p14="http://schemas.microsoft.com/office/powerpoint/2010/main" val="1085173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Resources:  Contraception</a:t>
            </a:r>
            <a:endParaRPr lang="en-US" dirty="0"/>
          </a:p>
        </p:txBody>
      </p:sp>
      <p:sp>
        <p:nvSpPr>
          <p:cNvPr id="3" name="Content Placeholder 2"/>
          <p:cNvSpPr>
            <a:spLocks noGrp="1"/>
          </p:cNvSpPr>
          <p:nvPr>
            <p:ph sz="quarter" idx="10"/>
          </p:nvPr>
        </p:nvSpPr>
        <p:spPr/>
        <p:txBody>
          <a:bodyPr/>
          <a:lstStyle/>
          <a:p>
            <a:r>
              <a:rPr lang="en-US" altLang="en-US" sz="2200" dirty="0">
                <a:hlinkClick r:id="rId2"/>
              </a:rPr>
              <a:t>www.cdc.gov/reproductivehealth/unintendedpregnancy/usmec.htm</a:t>
            </a:r>
            <a:r>
              <a:rPr lang="en-US" altLang="en-US" sz="2200" dirty="0"/>
              <a:t> </a:t>
            </a:r>
            <a:r>
              <a:rPr lang="en-US" sz="2200" dirty="0"/>
              <a:t>United States Medical Eligibility Criteria (US MEC) for Contraceptive Use, </a:t>
            </a:r>
            <a:r>
              <a:rPr lang="en-US" sz="2200" dirty="0" smtClean="0"/>
              <a:t>2016</a:t>
            </a:r>
            <a:endParaRPr lang="en-US" altLang="en-US" sz="2200" dirty="0" smtClean="0">
              <a:hlinkClick r:id="rId3"/>
            </a:endParaRPr>
          </a:p>
          <a:p>
            <a:r>
              <a:rPr lang="en-US" altLang="en-US" sz="2200" dirty="0" smtClean="0">
                <a:hlinkClick r:id="rId3"/>
              </a:rPr>
              <a:t>www.managingcontraception.com</a:t>
            </a:r>
            <a:r>
              <a:rPr lang="en-US" altLang="en-US" sz="2200" dirty="0" smtClean="0"/>
              <a:t> </a:t>
            </a:r>
            <a:r>
              <a:rPr lang="en-US" altLang="en-US" sz="2200" dirty="0"/>
              <a:t>–Managing Contraception</a:t>
            </a:r>
          </a:p>
          <a:p>
            <a:r>
              <a:rPr lang="en-US" sz="2200" dirty="0" smtClean="0">
                <a:hlinkClick r:id="rId4"/>
              </a:rPr>
              <a:t>store.managingcontraception.com/contraceptive-technology-20th-edition</a:t>
            </a:r>
            <a:r>
              <a:rPr lang="en-US" sz="2200" dirty="0" smtClean="0"/>
              <a:t> -Contraceptive Technology 20</a:t>
            </a:r>
            <a:r>
              <a:rPr lang="en-US" sz="2200" baseline="30000" dirty="0" smtClean="0"/>
              <a:t>th</a:t>
            </a:r>
            <a:r>
              <a:rPr lang="en-US" sz="2200" dirty="0" smtClean="0"/>
              <a:t> Edition</a:t>
            </a:r>
          </a:p>
          <a:p>
            <a:r>
              <a:rPr lang="en-US" sz="2200" dirty="0" smtClean="0">
                <a:hlinkClick r:id="rId5"/>
              </a:rPr>
              <a:t>www.choiceproject.wustl.edu</a:t>
            </a:r>
            <a:r>
              <a:rPr lang="en-US" sz="2200" dirty="0" smtClean="0"/>
              <a:t> -Contraceptive Choice Project</a:t>
            </a:r>
          </a:p>
          <a:p>
            <a:r>
              <a:rPr lang="en-US" sz="2200" dirty="0" smtClean="0">
                <a:hlinkClick r:id="rId6"/>
              </a:rPr>
              <a:t>bedsider.org</a:t>
            </a:r>
            <a:r>
              <a:rPr lang="en-US" sz="2200" dirty="0" smtClean="0"/>
              <a:t> -</a:t>
            </a:r>
            <a:r>
              <a:rPr lang="en-US" sz="2200" dirty="0" err="1" smtClean="0"/>
              <a:t>Bedsider</a:t>
            </a:r>
            <a:endParaRPr lang="en-US" sz="2200" dirty="0" smtClean="0"/>
          </a:p>
          <a:p>
            <a:r>
              <a:rPr lang="en-US" altLang="en-US" sz="2200" dirty="0" smtClean="0">
                <a:hlinkClick r:id="rId7"/>
              </a:rPr>
              <a:t>thenationalcampaign.org</a:t>
            </a:r>
            <a:r>
              <a:rPr lang="en-US" altLang="en-US" sz="2200" dirty="0" smtClean="0"/>
              <a:t> -The National Campaign to Prevent Teen and Unplanned Pregnancy</a:t>
            </a:r>
          </a:p>
          <a:p>
            <a:r>
              <a:rPr lang="en-US" altLang="en-US" sz="2200" dirty="0" smtClean="0">
                <a:hlinkClick r:id="rId8"/>
              </a:rPr>
              <a:t>www.reproductiveaccess.org/key-areas/contraception</a:t>
            </a:r>
            <a:r>
              <a:rPr lang="en-US" altLang="en-US" sz="2200" dirty="0" smtClean="0"/>
              <a:t> -Reproductive Health Access Project</a:t>
            </a:r>
          </a:p>
          <a:p>
            <a:endParaRPr lang="en-US" altLang="en-US" dirty="0"/>
          </a:p>
          <a:p>
            <a:endParaRPr lang="en-US" dirty="0"/>
          </a:p>
        </p:txBody>
      </p:sp>
    </p:spTree>
    <p:extLst>
      <p:ext uri="{BB962C8B-B14F-4D97-AF65-F5344CB8AC3E}">
        <p14:creationId xmlns:p14="http://schemas.microsoft.com/office/powerpoint/2010/main" val="298468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Medical History</a:t>
            </a:r>
            <a:endParaRPr lang="en-US" dirty="0"/>
          </a:p>
        </p:txBody>
      </p:sp>
      <p:sp>
        <p:nvSpPr>
          <p:cNvPr id="21507" name="Content Placeholder 2"/>
          <p:cNvSpPr>
            <a:spLocks noGrp="1"/>
          </p:cNvSpPr>
          <p:nvPr>
            <p:ph sz="half" idx="1"/>
          </p:nvPr>
        </p:nvSpPr>
        <p:spPr/>
        <p:txBody>
          <a:bodyPr/>
          <a:lstStyle/>
          <a:p>
            <a:r>
              <a:rPr lang="en-US" altLang="en-US" smtClean="0"/>
              <a:t>Menstrual history </a:t>
            </a:r>
          </a:p>
          <a:p>
            <a:pPr lvl="1"/>
            <a:r>
              <a:rPr lang="en-US" altLang="en-US" smtClean="0"/>
              <a:t>Age at menarche </a:t>
            </a:r>
          </a:p>
          <a:p>
            <a:pPr lvl="1"/>
            <a:r>
              <a:rPr lang="en-US" altLang="en-US" smtClean="0"/>
              <a:t>Date of LMP</a:t>
            </a:r>
          </a:p>
          <a:p>
            <a:pPr lvl="1"/>
            <a:r>
              <a:rPr lang="en-US" altLang="en-US" smtClean="0"/>
              <a:t>Duration of menses</a:t>
            </a:r>
          </a:p>
          <a:p>
            <a:pPr lvl="1"/>
            <a:r>
              <a:rPr lang="en-US" altLang="en-US" smtClean="0"/>
              <a:t>Regularity/spotting</a:t>
            </a:r>
          </a:p>
          <a:p>
            <a:pPr lvl="1"/>
            <a:r>
              <a:rPr lang="en-US" altLang="en-US" smtClean="0"/>
              <a:t>Cycle length </a:t>
            </a:r>
          </a:p>
          <a:p>
            <a:pPr lvl="1"/>
            <a:r>
              <a:rPr lang="en-US" altLang="en-US" smtClean="0"/>
              <a:t>Cramps and impact on activities</a:t>
            </a:r>
            <a:endParaRPr lang="en-US" altLang="en-US" dirty="0" smtClean="0"/>
          </a:p>
        </p:txBody>
      </p:sp>
      <p:sp>
        <p:nvSpPr>
          <p:cNvPr id="21508" name="Content Placeholder 4"/>
          <p:cNvSpPr>
            <a:spLocks noGrp="1"/>
          </p:cNvSpPr>
          <p:nvPr>
            <p:ph sz="half" idx="2"/>
          </p:nvPr>
        </p:nvSpPr>
        <p:spPr/>
        <p:txBody>
          <a:bodyPr/>
          <a:lstStyle/>
          <a:p>
            <a:r>
              <a:rPr lang="en-US" altLang="en-US" smtClean="0"/>
              <a:t>History of PE, DVT, MI, migraine with aura or focal neurologic deficit</a:t>
            </a:r>
          </a:p>
          <a:p>
            <a:r>
              <a:rPr lang="en-US" altLang="en-US" smtClean="0"/>
              <a:t>Personal or family history of blood clots</a:t>
            </a:r>
          </a:p>
          <a:p>
            <a:pPr lvl="1"/>
            <a:r>
              <a:rPr lang="en-US" altLang="en-US" smtClean="0"/>
              <a:t>If affirmative, work-up for clotting disorder</a:t>
            </a:r>
          </a:p>
          <a:p>
            <a:r>
              <a:rPr lang="en-US" altLang="en-US" smtClean="0"/>
              <a:t>Prior experiences with contraception</a:t>
            </a:r>
          </a:p>
          <a:p>
            <a:endParaRPr lang="en-US" altLang="en-US" dirty="0" smtClean="0"/>
          </a:p>
        </p:txBody>
      </p:sp>
    </p:spTree>
    <p:extLst>
      <p:ext uri="{BB962C8B-B14F-4D97-AF65-F5344CB8AC3E}">
        <p14:creationId xmlns:p14="http://schemas.microsoft.com/office/powerpoint/2010/main" val="21931015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TXSS_ISORIGINAL" val="1932297"/>
  <p:tag name="PTXSS_ORIGID" val="1932296"/>
</p:tagLst>
</file>

<file path=ppt/tags/tag10.xml><?xml version="1.0" encoding="utf-8"?>
<p:tagLst xmlns:a="http://schemas.openxmlformats.org/drawingml/2006/main" xmlns:r="http://schemas.openxmlformats.org/officeDocument/2006/relationships" xmlns:p="http://schemas.openxmlformats.org/presentationml/2006/main">
  <p:tag name="PPTXSS_SETTINGS" val="0,10,10,200,50,3,True,False"/>
  <p:tag name="PTXSS_ISORIGINAL" val="26644"/>
  <p:tag name="PTXSS_ORIGID" val="26632"/>
</p:tagLst>
</file>

<file path=ppt/tags/tag11.xml><?xml version="1.0" encoding="utf-8"?>
<p:tagLst xmlns:a="http://schemas.openxmlformats.org/drawingml/2006/main" xmlns:r="http://schemas.openxmlformats.org/officeDocument/2006/relationships" xmlns:p="http://schemas.openxmlformats.org/presentationml/2006/main">
  <p:tag name="PTXSS_ISORIGINAL" val="15370"/>
  <p:tag name="PTXSS_ORIGID" val="15366"/>
</p:tagLst>
</file>

<file path=ppt/tags/tag2.xml><?xml version="1.0" encoding="utf-8"?>
<p:tagLst xmlns:a="http://schemas.openxmlformats.org/drawingml/2006/main" xmlns:r="http://schemas.openxmlformats.org/officeDocument/2006/relationships" xmlns:p="http://schemas.openxmlformats.org/presentationml/2006/main">
  <p:tag name="PTXSS_ISORIGINAL" val="13322"/>
  <p:tag name="PTXSS_ORIGID" val="13319"/>
</p:tagLst>
</file>

<file path=ppt/tags/tag3.xml><?xml version="1.0" encoding="utf-8"?>
<p:tagLst xmlns:a="http://schemas.openxmlformats.org/drawingml/2006/main" xmlns:r="http://schemas.openxmlformats.org/officeDocument/2006/relationships" xmlns:p="http://schemas.openxmlformats.org/presentationml/2006/main">
  <p:tag name="PPTXSS_ORIGINAL" val="2243588,Picture 4,592,Slide337"/>
  <p:tag name="PPTXSS_SETTINGS" val="0,-10,10,150,50,3,True,False"/>
  <p:tag name="PTXSS_ISORIGINAL" val="9230"/>
  <p:tag name="PTXSS_ORIGID" val="9221"/>
</p:tagLst>
</file>

<file path=ppt/tags/tag4.xml><?xml version="1.0" encoding="utf-8"?>
<p:tagLst xmlns:a="http://schemas.openxmlformats.org/drawingml/2006/main" xmlns:r="http://schemas.openxmlformats.org/officeDocument/2006/relationships" xmlns:p="http://schemas.openxmlformats.org/presentationml/2006/main">
  <p:tag name="PTXSS_ISORIGINAL" val="2004997"/>
  <p:tag name="PTXSS_ORIGID" val="2004996"/>
</p:tagLst>
</file>

<file path=ppt/tags/tag5.xml><?xml version="1.0" encoding="utf-8"?>
<p:tagLst xmlns:a="http://schemas.openxmlformats.org/drawingml/2006/main" xmlns:r="http://schemas.openxmlformats.org/officeDocument/2006/relationships" xmlns:p="http://schemas.openxmlformats.org/presentationml/2006/main">
  <p:tag name="PTXSS_ISORIGINAL" val="2239496"/>
  <p:tag name="PTXSS_ORIGID" val="2239495"/>
</p:tagLst>
</file>

<file path=ppt/tags/tag6.xml><?xml version="1.0" encoding="utf-8"?>
<p:tagLst xmlns:a="http://schemas.openxmlformats.org/drawingml/2006/main" xmlns:r="http://schemas.openxmlformats.org/officeDocument/2006/relationships" xmlns:p="http://schemas.openxmlformats.org/presentationml/2006/main">
  <p:tag name="PTXSS_ISORIGINAL" val="18446"/>
  <p:tag name="PTXSS_ORIGID" val="18442"/>
</p:tagLst>
</file>

<file path=ppt/tags/tag7.xml><?xml version="1.0" encoding="utf-8"?>
<p:tagLst xmlns:a="http://schemas.openxmlformats.org/drawingml/2006/main" xmlns:r="http://schemas.openxmlformats.org/officeDocument/2006/relationships" xmlns:p="http://schemas.openxmlformats.org/presentationml/2006/main">
  <p:tag name="PPTXSS_ORIGINAL" val="21517,Picture 13,293,Slide38"/>
  <p:tag name="PPTXSS_SETTINGS" val="0,10,10,200,50,3,True,False"/>
  <p:tag name="PTXSS_ORIGID" val="21519"/>
</p:tagLst>
</file>

<file path=ppt/tags/tag8.xml><?xml version="1.0" encoding="utf-8"?>
<p:tagLst xmlns:a="http://schemas.openxmlformats.org/drawingml/2006/main" xmlns:r="http://schemas.openxmlformats.org/officeDocument/2006/relationships" xmlns:p="http://schemas.openxmlformats.org/presentationml/2006/main">
  <p:tag name="PPTXSS_SETTINGS" val="0,10,10,200,50,3,True,False"/>
  <p:tag name="PTXSS_ISORIGINAL" val="21519"/>
  <p:tag name="PTXSS_ORIGID" val="21517"/>
</p:tagLst>
</file>

<file path=ppt/tags/tag9.xml><?xml version="1.0" encoding="utf-8"?>
<p:tagLst xmlns:a="http://schemas.openxmlformats.org/drawingml/2006/main" xmlns:r="http://schemas.openxmlformats.org/officeDocument/2006/relationships" xmlns:p="http://schemas.openxmlformats.org/presentationml/2006/main">
  <p:tag name="PPTXSS_SETTINGS" val="0,10,10,200,50,3,True,False"/>
  <p:tag name="PTXSS_ISORIGINAL" val="23564"/>
  <p:tag name="PTXSS_ORIGID" val="23559"/>
</p:tagLst>
</file>

<file path=ppt/theme/theme1.xml><?xml version="1.0" encoding="utf-8"?>
<a:theme xmlns:a="http://schemas.openxmlformats.org/drawingml/2006/main" name="Physicians Slide Template May 2013">
  <a:themeElements>
    <a:clrScheme name="Physicians Template Theme">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F79646"/>
      </a:accent6>
      <a:hlink>
        <a:srgbClr val="0000FF"/>
      </a:hlink>
      <a:folHlink>
        <a:srgbClr val="800080"/>
      </a:folHlink>
    </a:clrScheme>
    <a:fontScheme name="Physicians Adobe Garamond Pro">
      <a:majorFont>
        <a:latin typeface="Adobe Garamond Pro"/>
        <a:ea typeface=""/>
        <a:cs typeface=""/>
      </a:majorFont>
      <a:minorFont>
        <a:latin typeface="Adobe Garamond Pro"/>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ysicians Slide Template May 2014.potx" id="{B97ECB6A-3BE8-4C7C-B2FC-8F86FDFA26E9}" vid="{C9F9C06E-3C81-4291-BDF8-66663988351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Physicians ARSHEP template 2016</Template>
  <TotalTime>39865</TotalTime>
  <Words>20558</Words>
  <Application>Microsoft Office PowerPoint</Application>
  <PresentationFormat>On-screen Show (4:3)</PresentationFormat>
  <Paragraphs>1534</Paragraphs>
  <Slides>80</Slides>
  <Notes>68</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80</vt:i4>
      </vt:variant>
    </vt:vector>
  </HeadingPairs>
  <TitlesOfParts>
    <vt:vector size="100" baseType="lpstr">
      <vt:lpstr>Arial Unicode MS</vt:lpstr>
      <vt:lpstr>ＭＳ Ｐゴシック</vt:lpstr>
      <vt:lpstr>ＭＳ Ｐゴシック</vt:lpstr>
      <vt:lpstr>Adobe Garamond Pro</vt:lpstr>
      <vt:lpstr>Adobe Garamond Pro Bold</vt:lpstr>
      <vt:lpstr>Arial</vt:lpstr>
      <vt:lpstr>Arial Black</vt:lpstr>
      <vt:lpstr>Calibri</vt:lpstr>
      <vt:lpstr>Courier New</vt:lpstr>
      <vt:lpstr>Futura Lt BT</vt:lpstr>
      <vt:lpstr>Gill Sans MT</vt:lpstr>
      <vt:lpstr>Helvetica Neue Bold Condensed</vt:lpstr>
      <vt:lpstr>Humanst521 BT</vt:lpstr>
      <vt:lpstr>Rockwell</vt:lpstr>
      <vt:lpstr>Symbol</vt:lpstr>
      <vt:lpstr>Times New Roman</vt:lpstr>
      <vt:lpstr>Wingdings</vt:lpstr>
      <vt:lpstr>Wingdings 3</vt:lpstr>
      <vt:lpstr>Zapf Dingbats</vt:lpstr>
      <vt:lpstr>Physicians Slide Template May 2013</vt:lpstr>
      <vt:lpstr>Essentials of Contraception and Adolescents</vt:lpstr>
      <vt:lpstr>Objectives</vt:lpstr>
      <vt:lpstr>Teen Pregnancy, Birth, and Abortion Rates Are Declining (15- to 19-year-olds)</vt:lpstr>
      <vt:lpstr>PowerPoint Presentation</vt:lpstr>
      <vt:lpstr>Contraceptive Use Rising at First Sex:  1982-2010</vt:lpstr>
      <vt:lpstr>What are Teens Using for Contraception?</vt:lpstr>
      <vt:lpstr>Condom Use at Last Sex</vt:lpstr>
      <vt:lpstr>Case 1: Angela</vt:lpstr>
      <vt:lpstr>Medical History</vt:lpstr>
      <vt:lpstr>Case: Angela </vt:lpstr>
      <vt:lpstr>Sexual Health History</vt:lpstr>
      <vt:lpstr>Case: Angela </vt:lpstr>
      <vt:lpstr>Affirmation And Education</vt:lpstr>
      <vt:lpstr>PowerPoint Presentation</vt:lpstr>
      <vt:lpstr>Unprotected Sex in the Past Five Days? </vt:lpstr>
      <vt:lpstr>PowerPoint Presentation</vt:lpstr>
      <vt:lpstr>Branded EC products in the U.S. </vt:lpstr>
      <vt:lpstr>Starting Contraception After LNG EC</vt:lpstr>
      <vt:lpstr>Starting Contraception After UPA EC –  U.S. Selected Practice Recommendations for Contraceptive Use, 2016</vt:lpstr>
      <vt:lpstr>Case: Angela</vt:lpstr>
      <vt:lpstr>When to Begin Pelvic and Pap smears</vt:lpstr>
      <vt:lpstr>Case: Angela </vt:lpstr>
      <vt:lpstr>PowerPoint Presentation</vt:lpstr>
      <vt:lpstr>PowerPoint Presentation</vt:lpstr>
      <vt:lpstr>  Long-Acting Reversible Contraception  (LARC) = IUDs and Implants</vt:lpstr>
      <vt:lpstr>LARC Use at Last Sex:  IUD/Implant</vt:lpstr>
      <vt:lpstr>Levonorgestrel IUD (Mirena®)</vt:lpstr>
      <vt:lpstr>Levonorgestrel IUD: (Liletta®)</vt:lpstr>
      <vt:lpstr>Levonorgestrel IUD (Skyla®)</vt:lpstr>
      <vt:lpstr>Copper-T IUD: (Paragard®)</vt:lpstr>
      <vt:lpstr>Which IUD Is the Best Choice?</vt:lpstr>
      <vt:lpstr>Implant: Nexplanon®</vt:lpstr>
      <vt:lpstr>PowerPoint Presentation</vt:lpstr>
      <vt:lpstr>Combined Hormonal Contraception (CHC)</vt:lpstr>
      <vt:lpstr>Birth Control Pill Use at Last Sex</vt:lpstr>
      <vt:lpstr>Short-Acting Contraception Use: Injectable/Patch/Ring Before Last Sex</vt:lpstr>
      <vt:lpstr>Combined Oral Contraceptive Pills </vt:lpstr>
      <vt:lpstr>Effectiveness</vt:lpstr>
      <vt:lpstr>Non-Contraceptive Health Benefits</vt:lpstr>
      <vt:lpstr>Estrogen-Related Side Effects</vt:lpstr>
      <vt:lpstr>Progestin-Related Side Effects</vt:lpstr>
      <vt:lpstr>Extended Cycling</vt:lpstr>
      <vt:lpstr>Improving Contraceptive Continuation</vt:lpstr>
      <vt:lpstr>Prescribe or Dispense Multiple  Cycles of Contraception</vt:lpstr>
      <vt:lpstr>Are COCs the best choice?</vt:lpstr>
      <vt:lpstr>Progestin-Only Oral Contraceptives</vt:lpstr>
      <vt:lpstr> Transdermal Patch:  Ortho Evra®</vt:lpstr>
      <vt:lpstr>Counseling Issues and Facilitating Use</vt:lpstr>
      <vt:lpstr>Is the Patch the Right Choice?</vt:lpstr>
      <vt:lpstr>Vaginal Ring </vt:lpstr>
      <vt:lpstr>Counseling Issues and Facilitating Use</vt:lpstr>
      <vt:lpstr>Is the Ring the Best Choice?</vt:lpstr>
      <vt:lpstr> Injectable:  Depo-Provera® (DMPA)</vt:lpstr>
      <vt:lpstr>Injectable Contraception</vt:lpstr>
      <vt:lpstr>Non-Contraceptive Benefits</vt:lpstr>
      <vt:lpstr>Side Effects</vt:lpstr>
      <vt:lpstr>Is DMPA the Best Choice?</vt:lpstr>
      <vt:lpstr>PowerPoint Presentation</vt:lpstr>
      <vt:lpstr>Dispelling Myths</vt:lpstr>
      <vt:lpstr>DMPA and Bone:  Much Ado about Nothing!</vt:lpstr>
      <vt:lpstr>DMPA and Bone:  Take Home Messages</vt:lpstr>
      <vt:lpstr>Contraception and Weight Gain</vt:lpstr>
      <vt:lpstr>Contraception Efficacy and Weight:  Evidence is Limited and Inconsistent</vt:lpstr>
      <vt:lpstr>PowerPoint Presentation</vt:lpstr>
      <vt:lpstr>Determining Safety of  Contraception Methods</vt:lpstr>
      <vt:lpstr>U.S. Medical Eligibility Criteria (MEC)  for CHC Use</vt:lpstr>
      <vt:lpstr>U.S. Medical Eligibility Criteria (MEC)  for CHC Use</vt:lpstr>
      <vt:lpstr>IUDs have Very Few Contraindications</vt:lpstr>
      <vt:lpstr>Implant: Only ONE Contraindication</vt:lpstr>
      <vt:lpstr>CDC US Medical Eligibility Criteria (USMEC)</vt:lpstr>
      <vt:lpstr>VTE Risk in Context</vt:lpstr>
      <vt:lpstr>The Patch Is Safe</vt:lpstr>
      <vt:lpstr>Few Contraindications for DMPA Use</vt:lpstr>
      <vt:lpstr>PowerPoint Presentation</vt:lpstr>
      <vt:lpstr>Improving Contraception Initiation with Quick Start for Hormonal Methods</vt:lpstr>
      <vt:lpstr>Improving Contraception Initiation with  Quick Start for Hormonal Methods</vt:lpstr>
      <vt:lpstr>How to be Reasonably Certain that Your Patient is Not Pregnant (CDC SPR 2016)</vt:lpstr>
      <vt:lpstr>Making Contraception Affordable</vt:lpstr>
      <vt:lpstr>Wrap Up</vt:lpstr>
      <vt:lpstr>Provider Resources:  Contraception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27</dc:title>
  <dc:creator>Kevin Lerner</dc:creator>
  <cp:lastModifiedBy>Taylor Rose Ellsworth</cp:lastModifiedBy>
  <cp:revision>502</cp:revision>
  <dcterms:created xsi:type="dcterms:W3CDTF">2010-11-27T13:10:57Z</dcterms:created>
  <dcterms:modified xsi:type="dcterms:W3CDTF">2016-10-04T23:19:18Z</dcterms:modified>
</cp:coreProperties>
</file>