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93"/>
  </p:notesMasterIdLst>
  <p:handoutMasterIdLst>
    <p:handoutMasterId r:id="rId94"/>
  </p:handoutMasterIdLst>
  <p:sldIdLst>
    <p:sldId id="261" r:id="rId2"/>
    <p:sldId id="525" r:id="rId3"/>
    <p:sldId id="526" r:id="rId4"/>
    <p:sldId id="528" r:id="rId5"/>
    <p:sldId id="530" r:id="rId6"/>
    <p:sldId id="529" r:id="rId7"/>
    <p:sldId id="531" r:id="rId8"/>
    <p:sldId id="532" r:id="rId9"/>
    <p:sldId id="533" r:id="rId10"/>
    <p:sldId id="534" r:id="rId11"/>
    <p:sldId id="535" r:id="rId12"/>
    <p:sldId id="536" r:id="rId13"/>
    <p:sldId id="537" r:id="rId14"/>
    <p:sldId id="538" r:id="rId15"/>
    <p:sldId id="539" r:id="rId16"/>
    <p:sldId id="540" r:id="rId17"/>
    <p:sldId id="541" r:id="rId18"/>
    <p:sldId id="542" r:id="rId19"/>
    <p:sldId id="460" r:id="rId20"/>
    <p:sldId id="500" r:id="rId21"/>
    <p:sldId id="457" r:id="rId22"/>
    <p:sldId id="524" r:id="rId23"/>
    <p:sldId id="353" r:id="rId24"/>
    <p:sldId id="517" r:id="rId25"/>
    <p:sldId id="376" r:id="rId26"/>
    <p:sldId id="377" r:id="rId27"/>
    <p:sldId id="378" r:id="rId28"/>
    <p:sldId id="544" r:id="rId29"/>
    <p:sldId id="380" r:id="rId30"/>
    <p:sldId id="385" r:id="rId31"/>
    <p:sldId id="520" r:id="rId32"/>
    <p:sldId id="559" r:id="rId33"/>
    <p:sldId id="543" r:id="rId34"/>
    <p:sldId id="552" r:id="rId35"/>
    <p:sldId id="521" r:id="rId36"/>
    <p:sldId id="551" r:id="rId37"/>
    <p:sldId id="393" r:id="rId38"/>
    <p:sldId id="394" r:id="rId39"/>
    <p:sldId id="395" r:id="rId40"/>
    <p:sldId id="545" r:id="rId41"/>
    <p:sldId id="512" r:id="rId42"/>
    <p:sldId id="397" r:id="rId43"/>
    <p:sldId id="398" r:id="rId44"/>
    <p:sldId id="399" r:id="rId45"/>
    <p:sldId id="400" r:id="rId46"/>
    <p:sldId id="401" r:id="rId47"/>
    <p:sldId id="553" r:id="rId48"/>
    <p:sldId id="546" r:id="rId49"/>
    <p:sldId id="403" r:id="rId50"/>
    <p:sldId id="479" r:id="rId51"/>
    <p:sldId id="405" r:id="rId52"/>
    <p:sldId id="406" r:id="rId53"/>
    <p:sldId id="471" r:id="rId54"/>
    <p:sldId id="408" r:id="rId55"/>
    <p:sldId id="409" r:id="rId56"/>
    <p:sldId id="410" r:id="rId57"/>
    <p:sldId id="411" r:id="rId58"/>
    <p:sldId id="412" r:id="rId59"/>
    <p:sldId id="413" r:id="rId60"/>
    <p:sldId id="511" r:id="rId61"/>
    <p:sldId id="415" r:id="rId62"/>
    <p:sldId id="480" r:id="rId63"/>
    <p:sldId id="418" r:id="rId64"/>
    <p:sldId id="419" r:id="rId65"/>
    <p:sldId id="421" r:id="rId66"/>
    <p:sldId id="476" r:id="rId67"/>
    <p:sldId id="477" r:id="rId68"/>
    <p:sldId id="554" r:id="rId69"/>
    <p:sldId id="423" r:id="rId70"/>
    <p:sldId id="424" r:id="rId71"/>
    <p:sldId id="481" r:id="rId72"/>
    <p:sldId id="426" r:id="rId73"/>
    <p:sldId id="427" r:id="rId74"/>
    <p:sldId id="561" r:id="rId75"/>
    <p:sldId id="563" r:id="rId76"/>
    <p:sldId id="468" r:id="rId77"/>
    <p:sldId id="568" r:id="rId78"/>
    <p:sldId id="569" r:id="rId79"/>
    <p:sldId id="507" r:id="rId80"/>
    <p:sldId id="508" r:id="rId81"/>
    <p:sldId id="509" r:id="rId82"/>
    <p:sldId id="570" r:id="rId83"/>
    <p:sldId id="472" r:id="rId84"/>
    <p:sldId id="567" r:id="rId85"/>
    <p:sldId id="571" r:id="rId86"/>
    <p:sldId id="434" r:id="rId87"/>
    <p:sldId id="469" r:id="rId88"/>
    <p:sldId id="555" r:id="rId89"/>
    <p:sldId id="556" r:id="rId90"/>
    <p:sldId id="557" r:id="rId91"/>
    <p:sldId id="485" r:id="rId9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A. Levine" initials="DAL" lastIdx="5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6699"/>
    <a:srgbClr val="CCCCFF"/>
    <a:srgbClr val="99CCFF"/>
    <a:srgbClr val="CCFF99"/>
    <a:srgbClr val="6666FF"/>
    <a:srgbClr val="9933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24" autoAdjust="0"/>
    <p:restoredTop sz="76908" autoAdjust="0"/>
  </p:normalViewPr>
  <p:slideViewPr>
    <p:cSldViewPr>
      <p:cViewPr varScale="1">
        <p:scale>
          <a:sx n="53" d="100"/>
          <a:sy n="53" d="100"/>
        </p:scale>
        <p:origin x="1758" y="78"/>
      </p:cViewPr>
      <p:guideLst>
        <p:guide orient="horz" pos="2160"/>
        <p:guide pos="2880"/>
      </p:guideLst>
    </p:cSldViewPr>
  </p:slideViewPr>
  <p:outlineViewPr>
    <p:cViewPr>
      <p:scale>
        <a:sx n="33" d="100"/>
        <a:sy n="33" d="100"/>
      </p:scale>
      <p:origin x="0" y="3182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0" d="100"/>
          <a:sy n="60" d="100"/>
        </p:scale>
        <p:origin x="-24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Currently Sexually Active (Past 3 months)</c:v>
                </c:pt>
              </c:strCache>
            </c:strRef>
          </c:tx>
          <c:spPr>
            <a:solidFill>
              <a:schemeClr val="accent1"/>
            </a:solidFill>
            <a:ln>
              <a:noFill/>
            </a:ln>
            <a:effectLst/>
          </c:spPr>
          <c:invertIfNegative val="0"/>
          <c:dLbls>
            <c:dLbl>
              <c:idx val="0"/>
              <c:layout>
                <c:manualLayout>
                  <c:x val="-3.2679738562091504E-3"/>
                  <c:y val="-1.333333333333333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12581699346405228"/>
                  <c:y val="0.13388888888888886"/>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accent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High School Males</c:v>
                </c:pt>
                <c:pt idx="1">
                  <c:v>High School Females</c:v>
                </c:pt>
              </c:strCache>
            </c:strRef>
          </c:cat>
          <c:val>
            <c:numRef>
              <c:f>Sheet1!$B$2:$B$5</c:f>
              <c:numCache>
                <c:formatCode>0.00%</c:formatCode>
                <c:ptCount val="4"/>
                <c:pt idx="0">
                  <c:v>0.32700000000000001</c:v>
                </c:pt>
                <c:pt idx="1">
                  <c:v>0.35199999999999998</c:v>
                </c:pt>
              </c:numCache>
            </c:numRef>
          </c:val>
        </c:ser>
        <c:dLbls>
          <c:dLblPos val="inEnd"/>
          <c:showLegendKey val="0"/>
          <c:showVal val="1"/>
          <c:showCatName val="0"/>
          <c:showSerName val="0"/>
          <c:showPercent val="0"/>
          <c:showBubbleSize val="0"/>
        </c:dLbls>
        <c:gapWidth val="219"/>
        <c:overlap val="-27"/>
        <c:axId val="372202912"/>
        <c:axId val="372202520"/>
      </c:barChart>
      <c:catAx>
        <c:axId val="37220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2202520"/>
        <c:crosses val="autoZero"/>
        <c:auto val="1"/>
        <c:lblAlgn val="ctr"/>
        <c:lblOffset val="100"/>
        <c:noMultiLvlLbl val="0"/>
      </c:catAx>
      <c:valAx>
        <c:axId val="372202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202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83694225721801"/>
          <c:y val="7.2968749999999999E-2"/>
          <c:w val="0.756048392388457"/>
          <c:h val="0.77917839566929403"/>
        </c:manualLayout>
      </c:layout>
      <c:lineChart>
        <c:grouping val="standard"/>
        <c:varyColors val="0"/>
        <c:ser>
          <c:idx val="0"/>
          <c:order val="0"/>
          <c:tx>
            <c:strRef>
              <c:f>Sheet1!$B$1</c:f>
              <c:strCache>
                <c:ptCount val="1"/>
                <c:pt idx="0">
                  <c:v>High School Males</c:v>
                </c:pt>
              </c:strCache>
            </c:strRef>
          </c:tx>
          <c:spPr>
            <a:ln w="28575" cap="rnd">
              <a:solidFill>
                <a:schemeClr val="accent1"/>
              </a:solidFill>
              <a:round/>
            </a:ln>
            <a:effectLst/>
          </c:spPr>
          <c:marker>
            <c:symbol val="none"/>
          </c:marker>
          <c:cat>
            <c:numRef>
              <c:f>Sheet1!$A$2:$A$13</c:f>
              <c:numCache>
                <c:formatCode>General</c:formatCode>
                <c:ptCount val="12"/>
                <c:pt idx="0">
                  <c:v>1991</c:v>
                </c:pt>
                <c:pt idx="1">
                  <c:v>1993</c:v>
                </c:pt>
                <c:pt idx="2">
                  <c:v>1995</c:v>
                </c:pt>
                <c:pt idx="3">
                  <c:v>1997</c:v>
                </c:pt>
                <c:pt idx="4">
                  <c:v>1999</c:v>
                </c:pt>
                <c:pt idx="5">
                  <c:v>2001</c:v>
                </c:pt>
                <c:pt idx="6">
                  <c:v>2003</c:v>
                </c:pt>
                <c:pt idx="7">
                  <c:v>2005</c:v>
                </c:pt>
                <c:pt idx="8">
                  <c:v>2007</c:v>
                </c:pt>
                <c:pt idx="9">
                  <c:v>2009</c:v>
                </c:pt>
                <c:pt idx="10">
                  <c:v>2011</c:v>
                </c:pt>
                <c:pt idx="11">
                  <c:v>2013</c:v>
                </c:pt>
              </c:numCache>
            </c:numRef>
          </c:cat>
          <c:val>
            <c:numRef>
              <c:f>Sheet1!$B$2:$B$13</c:f>
              <c:numCache>
                <c:formatCode>0.00%</c:formatCode>
                <c:ptCount val="12"/>
                <c:pt idx="0">
                  <c:v>0.54500000000000004</c:v>
                </c:pt>
                <c:pt idx="1">
                  <c:v>0.59199999999999997</c:v>
                </c:pt>
                <c:pt idx="2">
                  <c:v>0.60499999999999998</c:v>
                </c:pt>
                <c:pt idx="3">
                  <c:v>0.625</c:v>
                </c:pt>
                <c:pt idx="4">
                  <c:v>0.65500000000000003</c:v>
                </c:pt>
                <c:pt idx="5">
                  <c:v>0.65100000000000002</c:v>
                </c:pt>
                <c:pt idx="6">
                  <c:v>0.68799999999999994</c:v>
                </c:pt>
                <c:pt idx="7">
                  <c:v>0.7</c:v>
                </c:pt>
                <c:pt idx="8">
                  <c:v>0.68500000000000005</c:v>
                </c:pt>
                <c:pt idx="9">
                  <c:v>0.68600000000000005</c:v>
                </c:pt>
                <c:pt idx="10" formatCode="0%">
                  <c:v>0.67</c:v>
                </c:pt>
                <c:pt idx="11">
                  <c:v>0.65800000000000003</c:v>
                </c:pt>
              </c:numCache>
            </c:numRef>
          </c:val>
          <c:smooth val="0"/>
        </c:ser>
        <c:ser>
          <c:idx val="1"/>
          <c:order val="1"/>
          <c:tx>
            <c:strRef>
              <c:f>Sheet1!$C$1</c:f>
              <c:strCache>
                <c:ptCount val="1"/>
                <c:pt idx="0">
                  <c:v>High School Females</c:v>
                </c:pt>
              </c:strCache>
            </c:strRef>
          </c:tx>
          <c:spPr>
            <a:ln w="28575" cap="rnd">
              <a:solidFill>
                <a:schemeClr val="accent2"/>
              </a:solidFill>
              <a:round/>
            </a:ln>
            <a:effectLst/>
          </c:spPr>
          <c:marker>
            <c:symbol val="none"/>
          </c:marker>
          <c:cat>
            <c:numRef>
              <c:f>Sheet1!$A$2:$A$13</c:f>
              <c:numCache>
                <c:formatCode>General</c:formatCode>
                <c:ptCount val="12"/>
                <c:pt idx="0">
                  <c:v>1991</c:v>
                </c:pt>
                <c:pt idx="1">
                  <c:v>1993</c:v>
                </c:pt>
                <c:pt idx="2">
                  <c:v>1995</c:v>
                </c:pt>
                <c:pt idx="3">
                  <c:v>1997</c:v>
                </c:pt>
                <c:pt idx="4">
                  <c:v>1999</c:v>
                </c:pt>
                <c:pt idx="5">
                  <c:v>2001</c:v>
                </c:pt>
                <c:pt idx="6">
                  <c:v>2003</c:v>
                </c:pt>
                <c:pt idx="7">
                  <c:v>2005</c:v>
                </c:pt>
                <c:pt idx="8">
                  <c:v>2007</c:v>
                </c:pt>
                <c:pt idx="9">
                  <c:v>2009</c:v>
                </c:pt>
                <c:pt idx="10">
                  <c:v>2011</c:v>
                </c:pt>
                <c:pt idx="11">
                  <c:v>2013</c:v>
                </c:pt>
              </c:numCache>
            </c:numRef>
          </c:cat>
          <c:val>
            <c:numRef>
              <c:f>Sheet1!$C$2:$C$13</c:f>
              <c:numCache>
                <c:formatCode>0.00%</c:formatCode>
                <c:ptCount val="12"/>
                <c:pt idx="0">
                  <c:v>0.38</c:v>
                </c:pt>
                <c:pt idx="1">
                  <c:v>0.46</c:v>
                </c:pt>
                <c:pt idx="2">
                  <c:v>0.48599999999999999</c:v>
                </c:pt>
                <c:pt idx="3">
                  <c:v>0.50800000000000001</c:v>
                </c:pt>
                <c:pt idx="4">
                  <c:v>0.50700000000000001</c:v>
                </c:pt>
                <c:pt idx="5">
                  <c:v>0.51300000000000001</c:v>
                </c:pt>
                <c:pt idx="6">
                  <c:v>0.57399999999999995</c:v>
                </c:pt>
                <c:pt idx="7">
                  <c:v>0.55900000000000005</c:v>
                </c:pt>
                <c:pt idx="8">
                  <c:v>0.54900000000000004</c:v>
                </c:pt>
                <c:pt idx="9">
                  <c:v>0.53900000000000003</c:v>
                </c:pt>
                <c:pt idx="10">
                  <c:v>0.53600000000000003</c:v>
                </c:pt>
                <c:pt idx="11">
                  <c:v>0.53100000000000003</c:v>
                </c:pt>
              </c:numCache>
            </c:numRef>
          </c:val>
          <c:smooth val="0"/>
        </c:ser>
        <c:dLbls>
          <c:showLegendKey val="0"/>
          <c:showVal val="0"/>
          <c:showCatName val="0"/>
          <c:showSerName val="0"/>
          <c:showPercent val="0"/>
          <c:showBubbleSize val="0"/>
        </c:dLbls>
        <c:smooth val="0"/>
        <c:axId val="372205264"/>
        <c:axId val="372205656"/>
      </c:lineChart>
      <c:catAx>
        <c:axId val="37220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205656"/>
        <c:crosses val="autoZero"/>
        <c:auto val="1"/>
        <c:lblAlgn val="ctr"/>
        <c:lblOffset val="100"/>
        <c:noMultiLvlLbl val="0"/>
      </c:catAx>
      <c:valAx>
        <c:axId val="372205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205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Contraceptive Use at Last Sex</c:v>
                </c:pt>
              </c:strCache>
            </c:strRef>
          </c:tx>
          <c:spPr>
            <a:solidFill>
              <a:schemeClr val="accent1"/>
            </a:solidFill>
            <a:ln>
              <a:noFill/>
            </a:ln>
            <a:effectLst/>
          </c:spPr>
          <c:invertIfNegative val="0"/>
          <c:dLbls>
            <c:dLbl>
              <c:idx val="0"/>
              <c:layout>
                <c:manualLayout>
                  <c:x val="0.10130718954248366"/>
                  <c:y val="3.7356321839080463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Birth Control Pills</c:v>
                </c:pt>
                <c:pt idx="1">
                  <c:v>IUD/Implant</c:v>
                </c:pt>
                <c:pt idx="2">
                  <c:v>Shot/Patch/Ring</c:v>
                </c:pt>
              </c:strCache>
            </c:strRef>
          </c:cat>
          <c:val>
            <c:numRef>
              <c:f>Sheet1!$B$2:$B$5</c:f>
              <c:numCache>
                <c:formatCode>0.00%</c:formatCode>
                <c:ptCount val="4"/>
                <c:pt idx="0">
                  <c:v>0.151</c:v>
                </c:pt>
                <c:pt idx="1">
                  <c:v>1.2999999999999999E-2</c:v>
                </c:pt>
                <c:pt idx="2">
                  <c:v>3.6999999999999998E-2</c:v>
                </c:pt>
              </c:numCache>
            </c:numRef>
          </c:val>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3"/>
                <c:pt idx="0">
                  <c:v>Birth Control Pills</c:v>
                </c:pt>
                <c:pt idx="1">
                  <c:v>IUD/Implant</c:v>
                </c:pt>
                <c:pt idx="2">
                  <c:v>Shot/Patch/Ring</c:v>
                </c:pt>
              </c:strCache>
            </c:strRef>
          </c:cat>
          <c:val>
            <c:numRef>
              <c:f>Sheet1!$C$2:$C$5</c:f>
              <c:numCache>
                <c:formatCode>General</c:formatCode>
                <c:ptCount val="4"/>
              </c:numCache>
            </c:numRef>
          </c:val>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3"/>
                <c:pt idx="0">
                  <c:v>Birth Control Pills</c:v>
                </c:pt>
                <c:pt idx="1">
                  <c:v>IUD/Implant</c:v>
                </c:pt>
                <c:pt idx="2">
                  <c:v>Shot/Patch/Ring</c:v>
                </c:pt>
              </c:strCache>
            </c:strRef>
          </c:cat>
          <c:val>
            <c:numRef>
              <c:f>Sheet1!$D$2:$D$5</c:f>
              <c:numCache>
                <c:formatCode>General</c:formatCode>
                <c:ptCount val="4"/>
              </c:numCache>
            </c:numRef>
          </c:val>
        </c:ser>
        <c:dLbls>
          <c:showLegendKey val="0"/>
          <c:showVal val="0"/>
          <c:showCatName val="0"/>
          <c:showSerName val="0"/>
          <c:showPercent val="0"/>
          <c:showBubbleSize val="0"/>
        </c:dLbls>
        <c:gapWidth val="219"/>
        <c:overlap val="-27"/>
        <c:axId val="372206440"/>
        <c:axId val="372206832"/>
      </c:barChart>
      <c:catAx>
        <c:axId val="37220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2206832"/>
        <c:crosses val="autoZero"/>
        <c:auto val="1"/>
        <c:lblAlgn val="ctr"/>
        <c:lblOffset val="100"/>
        <c:noMultiLvlLbl val="0"/>
      </c:catAx>
      <c:valAx>
        <c:axId val="3722068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2206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C681E-0F5A-45D7-A238-8CACDF80EC0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DF9794C-A157-4E0E-8869-2C6A49F18BEB}">
      <dgm:prSet phldrT="[Text]"/>
      <dgm:spPr>
        <a:solidFill>
          <a:schemeClr val="accent6">
            <a:lumMod val="75000"/>
          </a:schemeClr>
        </a:solidFill>
      </dgm:spPr>
      <dgm:t>
        <a:bodyPr/>
        <a:lstStyle/>
        <a:p>
          <a:r>
            <a:rPr lang="en-US" dirty="0" smtClean="0"/>
            <a:t>Testicular Swelling</a:t>
          </a:r>
          <a:endParaRPr lang="en-US" dirty="0"/>
        </a:p>
      </dgm:t>
    </dgm:pt>
    <dgm:pt modelId="{D5055AD7-37E5-4484-9191-B77CE0D97E27}" type="parTrans" cxnId="{7BE86488-650C-4EA3-926F-49AA4E96C310}">
      <dgm:prSet/>
      <dgm:spPr/>
      <dgm:t>
        <a:bodyPr/>
        <a:lstStyle/>
        <a:p>
          <a:endParaRPr lang="en-US"/>
        </a:p>
      </dgm:t>
    </dgm:pt>
    <dgm:pt modelId="{85E2D194-C17B-4135-9521-8C541824DD43}" type="sibTrans" cxnId="{7BE86488-650C-4EA3-926F-49AA4E96C310}">
      <dgm:prSet/>
      <dgm:spPr/>
      <dgm:t>
        <a:bodyPr/>
        <a:lstStyle/>
        <a:p>
          <a:endParaRPr lang="en-US"/>
        </a:p>
      </dgm:t>
    </dgm:pt>
    <dgm:pt modelId="{BD45DE79-F991-4D53-AC68-7D5BF59BA2AA}">
      <dgm:prSet phldrT="[Text]" custT="1"/>
      <dgm:spPr>
        <a:solidFill>
          <a:schemeClr val="accent5">
            <a:lumMod val="50000"/>
          </a:schemeClr>
        </a:solidFill>
      </dgm:spPr>
      <dgm:t>
        <a:bodyPr/>
        <a:lstStyle/>
        <a:p>
          <a:r>
            <a:rPr lang="en-US" sz="2200" dirty="0" smtClean="0"/>
            <a:t>Hydrocele</a:t>
          </a:r>
          <a:endParaRPr lang="en-US" sz="2200" dirty="0"/>
        </a:p>
      </dgm:t>
    </dgm:pt>
    <dgm:pt modelId="{F07694B9-F472-4D2A-92FF-DF654DAA370D}" type="parTrans" cxnId="{203632BB-F4AA-46EC-9955-6D0B5E7097C0}">
      <dgm:prSet/>
      <dgm:spPr/>
      <dgm:t>
        <a:bodyPr/>
        <a:lstStyle/>
        <a:p>
          <a:endParaRPr lang="en-US"/>
        </a:p>
      </dgm:t>
    </dgm:pt>
    <dgm:pt modelId="{D7950AA3-D3AA-4419-A096-293404B8448C}" type="sibTrans" cxnId="{203632BB-F4AA-46EC-9955-6D0B5E7097C0}">
      <dgm:prSet/>
      <dgm:spPr/>
      <dgm:t>
        <a:bodyPr/>
        <a:lstStyle/>
        <a:p>
          <a:endParaRPr lang="en-US" dirty="0"/>
        </a:p>
      </dgm:t>
    </dgm:pt>
    <dgm:pt modelId="{2E5452CF-AB5E-4524-86BA-0493479E45C2}">
      <dgm:prSet phldrT="[Text]" custT="1"/>
      <dgm:spPr>
        <a:solidFill>
          <a:schemeClr val="accent5">
            <a:lumMod val="50000"/>
          </a:schemeClr>
        </a:solidFill>
      </dgm:spPr>
      <dgm:t>
        <a:bodyPr/>
        <a:lstStyle/>
        <a:p>
          <a:r>
            <a:rPr lang="en-US" sz="2100" dirty="0" smtClean="0"/>
            <a:t>Spermatocele</a:t>
          </a:r>
          <a:endParaRPr lang="en-US" sz="2100" dirty="0"/>
        </a:p>
      </dgm:t>
    </dgm:pt>
    <dgm:pt modelId="{556302BB-E3CD-4397-AD44-61AC268FCE59}" type="parTrans" cxnId="{081A794F-D4EF-4747-ACC2-0881BAE1A06E}">
      <dgm:prSet/>
      <dgm:spPr/>
      <dgm:t>
        <a:bodyPr/>
        <a:lstStyle/>
        <a:p>
          <a:endParaRPr lang="en-US"/>
        </a:p>
      </dgm:t>
    </dgm:pt>
    <dgm:pt modelId="{1B515A3A-F5CD-44D8-BEC5-2A42566FB5F3}" type="sibTrans" cxnId="{081A794F-D4EF-4747-ACC2-0881BAE1A06E}">
      <dgm:prSet/>
      <dgm:spPr/>
      <dgm:t>
        <a:bodyPr/>
        <a:lstStyle/>
        <a:p>
          <a:endParaRPr lang="en-US" dirty="0"/>
        </a:p>
      </dgm:t>
    </dgm:pt>
    <dgm:pt modelId="{82D228CE-01D4-4DC6-A115-6547BD5969E1}">
      <dgm:prSet phldrT="[Text]" custT="1"/>
      <dgm:spPr>
        <a:solidFill>
          <a:schemeClr val="accent5">
            <a:lumMod val="50000"/>
          </a:schemeClr>
        </a:solidFill>
      </dgm:spPr>
      <dgm:t>
        <a:bodyPr/>
        <a:lstStyle/>
        <a:p>
          <a:r>
            <a:rPr lang="en-US" sz="2200" dirty="0" smtClean="0"/>
            <a:t>Varicocele</a:t>
          </a:r>
          <a:endParaRPr lang="en-US" sz="2200" dirty="0"/>
        </a:p>
      </dgm:t>
    </dgm:pt>
    <dgm:pt modelId="{DEB84759-0FA3-41FE-90DD-529B09013BAD}" type="parTrans" cxnId="{FD5D8772-F520-495A-A691-874F4BD6C7EA}">
      <dgm:prSet/>
      <dgm:spPr/>
      <dgm:t>
        <a:bodyPr/>
        <a:lstStyle/>
        <a:p>
          <a:endParaRPr lang="en-US"/>
        </a:p>
      </dgm:t>
    </dgm:pt>
    <dgm:pt modelId="{E0C65C51-071F-4D9A-A630-A0BBFC4D3813}" type="sibTrans" cxnId="{FD5D8772-F520-495A-A691-874F4BD6C7EA}">
      <dgm:prSet/>
      <dgm:spPr/>
      <dgm:t>
        <a:bodyPr/>
        <a:lstStyle/>
        <a:p>
          <a:endParaRPr lang="en-US" dirty="0"/>
        </a:p>
      </dgm:t>
    </dgm:pt>
    <dgm:pt modelId="{48ED55B1-36A8-472C-8BA9-D3C46781AF98}">
      <dgm:prSet phldrT="[Text]" custT="1"/>
      <dgm:spPr>
        <a:solidFill>
          <a:schemeClr val="accent5">
            <a:lumMod val="50000"/>
          </a:schemeClr>
        </a:solidFill>
      </dgm:spPr>
      <dgm:t>
        <a:bodyPr/>
        <a:lstStyle/>
        <a:p>
          <a:r>
            <a:rPr lang="en-US" sz="2200" dirty="0" smtClean="0"/>
            <a:t>Cancer</a:t>
          </a:r>
          <a:endParaRPr lang="en-US" sz="2200" dirty="0"/>
        </a:p>
      </dgm:t>
    </dgm:pt>
    <dgm:pt modelId="{8A15B33C-B552-495A-8DBB-101CE3F9B349}" type="parTrans" cxnId="{8F76F823-70E0-4DDF-B6EC-0F6075477362}">
      <dgm:prSet/>
      <dgm:spPr/>
      <dgm:t>
        <a:bodyPr/>
        <a:lstStyle/>
        <a:p>
          <a:endParaRPr lang="en-US"/>
        </a:p>
      </dgm:t>
    </dgm:pt>
    <dgm:pt modelId="{AD56B946-62D7-45A4-9BD8-00C53200E235}" type="sibTrans" cxnId="{8F76F823-70E0-4DDF-B6EC-0F6075477362}">
      <dgm:prSet/>
      <dgm:spPr/>
      <dgm:t>
        <a:bodyPr/>
        <a:lstStyle/>
        <a:p>
          <a:endParaRPr lang="en-US" dirty="0"/>
        </a:p>
      </dgm:t>
    </dgm:pt>
    <dgm:pt modelId="{9AA5F451-4A17-49A2-91DC-E8F0A2E259B9}">
      <dgm:prSet custT="1"/>
      <dgm:spPr>
        <a:solidFill>
          <a:schemeClr val="accent5">
            <a:lumMod val="50000"/>
          </a:schemeClr>
        </a:solidFill>
      </dgm:spPr>
      <dgm:t>
        <a:bodyPr/>
        <a:lstStyle/>
        <a:p>
          <a:r>
            <a:rPr lang="en-US" sz="2200" dirty="0" smtClean="0">
              <a:latin typeface="+mn-lt"/>
              <a:cs typeface="Arial" pitchFamily="34" charset="0"/>
            </a:rPr>
            <a:t>Hernia</a:t>
          </a:r>
          <a:endParaRPr lang="en-US" sz="2200" dirty="0">
            <a:latin typeface="+mn-lt"/>
            <a:cs typeface="Arial" pitchFamily="34" charset="0"/>
          </a:endParaRPr>
        </a:p>
      </dgm:t>
    </dgm:pt>
    <dgm:pt modelId="{B191C8D9-9392-448B-9BA9-15B83CB58BB7}" type="parTrans" cxnId="{B2A75A5C-A3E3-4830-AABB-622222725145}">
      <dgm:prSet/>
      <dgm:spPr/>
      <dgm:t>
        <a:bodyPr/>
        <a:lstStyle/>
        <a:p>
          <a:endParaRPr lang="en-US"/>
        </a:p>
      </dgm:t>
    </dgm:pt>
    <dgm:pt modelId="{B4B154D6-A304-46E1-A988-F2ABD1EEA2DA}" type="sibTrans" cxnId="{B2A75A5C-A3E3-4830-AABB-622222725145}">
      <dgm:prSet/>
      <dgm:spPr/>
      <dgm:t>
        <a:bodyPr/>
        <a:lstStyle/>
        <a:p>
          <a:endParaRPr lang="en-US" dirty="0"/>
        </a:p>
      </dgm:t>
    </dgm:pt>
    <dgm:pt modelId="{FAAEBD18-4DF8-4B83-9870-7F741C324616}" type="pres">
      <dgm:prSet presAssocID="{509C681E-0F5A-45D7-A238-8CACDF80EC05}" presName="Name0" presStyleCnt="0">
        <dgm:presLayoutVars>
          <dgm:chMax val="1"/>
          <dgm:dir/>
          <dgm:animLvl val="ctr"/>
          <dgm:resizeHandles val="exact"/>
        </dgm:presLayoutVars>
      </dgm:prSet>
      <dgm:spPr/>
      <dgm:t>
        <a:bodyPr/>
        <a:lstStyle/>
        <a:p>
          <a:endParaRPr lang="en-US"/>
        </a:p>
      </dgm:t>
    </dgm:pt>
    <dgm:pt modelId="{F5421847-B93D-4632-BFD8-3D88AA17EBE4}" type="pres">
      <dgm:prSet presAssocID="{0DF9794C-A157-4E0E-8869-2C6A49F18BEB}" presName="centerShape" presStyleLbl="node0" presStyleIdx="0" presStyleCnt="1" custScaleX="107058" custScaleY="102575" custLinFactNeighborX="3291" custLinFactNeighborY="-233"/>
      <dgm:spPr/>
      <dgm:t>
        <a:bodyPr/>
        <a:lstStyle/>
        <a:p>
          <a:endParaRPr lang="en-US"/>
        </a:p>
      </dgm:t>
    </dgm:pt>
    <dgm:pt modelId="{EC9D7325-ED36-450D-9D05-5777E04A1F47}" type="pres">
      <dgm:prSet presAssocID="{BD45DE79-F991-4D53-AC68-7D5BF59BA2AA}" presName="node" presStyleLbl="node1" presStyleIdx="0" presStyleCnt="5" custScaleX="171098" custScaleY="137902">
        <dgm:presLayoutVars>
          <dgm:bulletEnabled val="1"/>
        </dgm:presLayoutVars>
      </dgm:prSet>
      <dgm:spPr/>
      <dgm:t>
        <a:bodyPr/>
        <a:lstStyle/>
        <a:p>
          <a:endParaRPr lang="en-US"/>
        </a:p>
      </dgm:t>
    </dgm:pt>
    <dgm:pt modelId="{A1ACDE14-E8AF-4DC1-BCB0-2049F363FB0B}" type="pres">
      <dgm:prSet presAssocID="{BD45DE79-F991-4D53-AC68-7D5BF59BA2AA}" presName="dummy" presStyleCnt="0"/>
      <dgm:spPr/>
    </dgm:pt>
    <dgm:pt modelId="{FEE9E73F-A521-4520-8F2E-97BACECAC99A}" type="pres">
      <dgm:prSet presAssocID="{D7950AA3-D3AA-4419-A096-293404B8448C}" presName="sibTrans" presStyleLbl="sibTrans2D1" presStyleIdx="0" presStyleCnt="5"/>
      <dgm:spPr/>
      <dgm:t>
        <a:bodyPr/>
        <a:lstStyle/>
        <a:p>
          <a:endParaRPr lang="en-US"/>
        </a:p>
      </dgm:t>
    </dgm:pt>
    <dgm:pt modelId="{42B06039-4333-4284-90BC-A29E6105EB5D}" type="pres">
      <dgm:prSet presAssocID="{9AA5F451-4A17-49A2-91DC-E8F0A2E259B9}" presName="node" presStyleLbl="node1" presStyleIdx="1" presStyleCnt="5" custScaleX="147742" custScaleY="147179" custRadScaleRad="111989" custRadScaleInc="-5024">
        <dgm:presLayoutVars>
          <dgm:bulletEnabled val="1"/>
        </dgm:presLayoutVars>
      </dgm:prSet>
      <dgm:spPr/>
      <dgm:t>
        <a:bodyPr/>
        <a:lstStyle/>
        <a:p>
          <a:endParaRPr lang="en-US"/>
        </a:p>
      </dgm:t>
    </dgm:pt>
    <dgm:pt modelId="{AF1F84FE-8973-4D00-BF34-B3FCD3C39DF8}" type="pres">
      <dgm:prSet presAssocID="{9AA5F451-4A17-49A2-91DC-E8F0A2E259B9}" presName="dummy" presStyleCnt="0"/>
      <dgm:spPr/>
    </dgm:pt>
    <dgm:pt modelId="{BF514390-425A-46BB-B4DB-E9CE4015B481}" type="pres">
      <dgm:prSet presAssocID="{B4B154D6-A304-46E1-A988-F2ABD1EEA2DA}" presName="sibTrans" presStyleLbl="sibTrans2D1" presStyleIdx="1" presStyleCnt="5"/>
      <dgm:spPr/>
      <dgm:t>
        <a:bodyPr/>
        <a:lstStyle/>
        <a:p>
          <a:endParaRPr lang="en-US"/>
        </a:p>
      </dgm:t>
    </dgm:pt>
    <dgm:pt modelId="{8CE25C85-F022-4BF5-97EF-42C1D4E97BBC}" type="pres">
      <dgm:prSet presAssocID="{2E5452CF-AB5E-4524-86BA-0493479E45C2}" presName="node" presStyleLbl="node1" presStyleIdx="2" presStyleCnt="5" custScaleX="216285" custScaleY="162853" custRadScaleRad="124978" custRadScaleInc="-54138">
        <dgm:presLayoutVars>
          <dgm:bulletEnabled val="1"/>
        </dgm:presLayoutVars>
      </dgm:prSet>
      <dgm:spPr/>
      <dgm:t>
        <a:bodyPr/>
        <a:lstStyle/>
        <a:p>
          <a:endParaRPr lang="en-US"/>
        </a:p>
      </dgm:t>
    </dgm:pt>
    <dgm:pt modelId="{58F2381A-68A2-402E-81A1-F00FC65FF044}" type="pres">
      <dgm:prSet presAssocID="{2E5452CF-AB5E-4524-86BA-0493479E45C2}" presName="dummy" presStyleCnt="0"/>
      <dgm:spPr/>
    </dgm:pt>
    <dgm:pt modelId="{8D751A11-EC57-4CF5-92EA-896D03153941}" type="pres">
      <dgm:prSet presAssocID="{1B515A3A-F5CD-44D8-BEC5-2A42566FB5F3}" presName="sibTrans" presStyleLbl="sibTrans2D1" presStyleIdx="2" presStyleCnt="5"/>
      <dgm:spPr/>
      <dgm:t>
        <a:bodyPr/>
        <a:lstStyle/>
        <a:p>
          <a:endParaRPr lang="en-US"/>
        </a:p>
      </dgm:t>
    </dgm:pt>
    <dgm:pt modelId="{32D5DCD6-F7BF-4D45-B089-0596F35415FC}" type="pres">
      <dgm:prSet presAssocID="{82D228CE-01D4-4DC6-A115-6547BD5969E1}" presName="node" presStyleLbl="node1" presStyleIdx="3" presStyleCnt="5" custScaleX="167956" custScaleY="149818" custRadScaleRad="109109" custRadScaleInc="15390">
        <dgm:presLayoutVars>
          <dgm:bulletEnabled val="1"/>
        </dgm:presLayoutVars>
      </dgm:prSet>
      <dgm:spPr/>
      <dgm:t>
        <a:bodyPr/>
        <a:lstStyle/>
        <a:p>
          <a:endParaRPr lang="en-US"/>
        </a:p>
      </dgm:t>
    </dgm:pt>
    <dgm:pt modelId="{D11CCA8B-0049-404E-BD28-619BEBF6523C}" type="pres">
      <dgm:prSet presAssocID="{82D228CE-01D4-4DC6-A115-6547BD5969E1}" presName="dummy" presStyleCnt="0"/>
      <dgm:spPr/>
    </dgm:pt>
    <dgm:pt modelId="{F27EBDC3-FD63-4E0D-9409-A60B13FFBF8F}" type="pres">
      <dgm:prSet presAssocID="{E0C65C51-071F-4D9A-A630-A0BBFC4D3813}" presName="sibTrans" presStyleLbl="sibTrans2D1" presStyleIdx="3" presStyleCnt="5"/>
      <dgm:spPr/>
      <dgm:t>
        <a:bodyPr/>
        <a:lstStyle/>
        <a:p>
          <a:endParaRPr lang="en-US"/>
        </a:p>
      </dgm:t>
    </dgm:pt>
    <dgm:pt modelId="{46236548-2B4C-4C9B-A024-F223B92213F9}" type="pres">
      <dgm:prSet presAssocID="{48ED55B1-36A8-472C-8BA9-D3C46781AF98}" presName="node" presStyleLbl="node1" presStyleIdx="4" presStyleCnt="5" custScaleX="179016" custScaleY="135402" custRadScaleRad="110691" custRadScaleInc="-5343">
        <dgm:presLayoutVars>
          <dgm:bulletEnabled val="1"/>
        </dgm:presLayoutVars>
      </dgm:prSet>
      <dgm:spPr/>
      <dgm:t>
        <a:bodyPr/>
        <a:lstStyle/>
        <a:p>
          <a:endParaRPr lang="en-US"/>
        </a:p>
      </dgm:t>
    </dgm:pt>
    <dgm:pt modelId="{9BA22874-9164-48CA-96CE-BB86BD87217A}" type="pres">
      <dgm:prSet presAssocID="{48ED55B1-36A8-472C-8BA9-D3C46781AF98}" presName="dummy" presStyleCnt="0"/>
      <dgm:spPr/>
    </dgm:pt>
    <dgm:pt modelId="{039ABEF1-16A0-43C2-8F21-4F4B1C664C3E}" type="pres">
      <dgm:prSet presAssocID="{AD56B946-62D7-45A4-9BD8-00C53200E235}" presName="sibTrans" presStyleLbl="sibTrans2D1" presStyleIdx="4" presStyleCnt="5"/>
      <dgm:spPr/>
      <dgm:t>
        <a:bodyPr/>
        <a:lstStyle/>
        <a:p>
          <a:endParaRPr lang="en-US"/>
        </a:p>
      </dgm:t>
    </dgm:pt>
  </dgm:ptLst>
  <dgm:cxnLst>
    <dgm:cxn modelId="{203632BB-F4AA-46EC-9955-6D0B5E7097C0}" srcId="{0DF9794C-A157-4E0E-8869-2C6A49F18BEB}" destId="{BD45DE79-F991-4D53-AC68-7D5BF59BA2AA}" srcOrd="0" destOrd="0" parTransId="{F07694B9-F472-4D2A-92FF-DF654DAA370D}" sibTransId="{D7950AA3-D3AA-4419-A096-293404B8448C}"/>
    <dgm:cxn modelId="{8A171AD0-F81D-403F-A8E0-ED906AE54A19}" type="presOf" srcId="{9AA5F451-4A17-49A2-91DC-E8F0A2E259B9}" destId="{42B06039-4333-4284-90BC-A29E6105EB5D}" srcOrd="0" destOrd="0" presId="urn:microsoft.com/office/officeart/2005/8/layout/radial6"/>
    <dgm:cxn modelId="{DAD20006-C756-42B0-9D85-601C0B9287EB}" type="presOf" srcId="{D7950AA3-D3AA-4419-A096-293404B8448C}" destId="{FEE9E73F-A521-4520-8F2E-97BACECAC99A}" srcOrd="0" destOrd="0" presId="urn:microsoft.com/office/officeart/2005/8/layout/radial6"/>
    <dgm:cxn modelId="{081A794F-D4EF-4747-ACC2-0881BAE1A06E}" srcId="{0DF9794C-A157-4E0E-8869-2C6A49F18BEB}" destId="{2E5452CF-AB5E-4524-86BA-0493479E45C2}" srcOrd="2" destOrd="0" parTransId="{556302BB-E3CD-4397-AD44-61AC268FCE59}" sibTransId="{1B515A3A-F5CD-44D8-BEC5-2A42566FB5F3}"/>
    <dgm:cxn modelId="{2A8DF3B3-F5D1-4B13-A388-5A348671B53D}" type="presOf" srcId="{509C681E-0F5A-45D7-A238-8CACDF80EC05}" destId="{FAAEBD18-4DF8-4B83-9870-7F741C324616}" srcOrd="0" destOrd="0" presId="urn:microsoft.com/office/officeart/2005/8/layout/radial6"/>
    <dgm:cxn modelId="{B68D4D98-C246-4E34-A07B-ECF36DD9B304}" type="presOf" srcId="{48ED55B1-36A8-472C-8BA9-D3C46781AF98}" destId="{46236548-2B4C-4C9B-A024-F223B92213F9}" srcOrd="0" destOrd="0" presId="urn:microsoft.com/office/officeart/2005/8/layout/radial6"/>
    <dgm:cxn modelId="{7BE86488-650C-4EA3-926F-49AA4E96C310}" srcId="{509C681E-0F5A-45D7-A238-8CACDF80EC05}" destId="{0DF9794C-A157-4E0E-8869-2C6A49F18BEB}" srcOrd="0" destOrd="0" parTransId="{D5055AD7-37E5-4484-9191-B77CE0D97E27}" sibTransId="{85E2D194-C17B-4135-9521-8C541824DD43}"/>
    <dgm:cxn modelId="{B2A75A5C-A3E3-4830-AABB-622222725145}" srcId="{0DF9794C-A157-4E0E-8869-2C6A49F18BEB}" destId="{9AA5F451-4A17-49A2-91DC-E8F0A2E259B9}" srcOrd="1" destOrd="0" parTransId="{B191C8D9-9392-448B-9BA9-15B83CB58BB7}" sibTransId="{B4B154D6-A304-46E1-A988-F2ABD1EEA2DA}"/>
    <dgm:cxn modelId="{EABA3C3E-E50B-4C6C-B3A6-7EC16F046ABD}" type="presOf" srcId="{BD45DE79-F991-4D53-AC68-7D5BF59BA2AA}" destId="{EC9D7325-ED36-450D-9D05-5777E04A1F47}" srcOrd="0" destOrd="0" presId="urn:microsoft.com/office/officeart/2005/8/layout/radial6"/>
    <dgm:cxn modelId="{0A4EE5FA-3EEC-429C-A2CD-B50051D58F41}" type="presOf" srcId="{82D228CE-01D4-4DC6-A115-6547BD5969E1}" destId="{32D5DCD6-F7BF-4D45-B089-0596F35415FC}" srcOrd="0" destOrd="0" presId="urn:microsoft.com/office/officeart/2005/8/layout/radial6"/>
    <dgm:cxn modelId="{8F76F823-70E0-4DDF-B6EC-0F6075477362}" srcId="{0DF9794C-A157-4E0E-8869-2C6A49F18BEB}" destId="{48ED55B1-36A8-472C-8BA9-D3C46781AF98}" srcOrd="4" destOrd="0" parTransId="{8A15B33C-B552-495A-8DBB-101CE3F9B349}" sibTransId="{AD56B946-62D7-45A4-9BD8-00C53200E235}"/>
    <dgm:cxn modelId="{22DDCA4F-B787-4F60-8D56-F4DD8725994B}" type="presOf" srcId="{B4B154D6-A304-46E1-A988-F2ABD1EEA2DA}" destId="{BF514390-425A-46BB-B4DB-E9CE4015B481}" srcOrd="0" destOrd="0" presId="urn:microsoft.com/office/officeart/2005/8/layout/radial6"/>
    <dgm:cxn modelId="{660B240F-ADEB-4DFF-A80C-911182E3FDDB}" type="presOf" srcId="{E0C65C51-071F-4D9A-A630-A0BBFC4D3813}" destId="{F27EBDC3-FD63-4E0D-9409-A60B13FFBF8F}" srcOrd="0" destOrd="0" presId="urn:microsoft.com/office/officeart/2005/8/layout/radial6"/>
    <dgm:cxn modelId="{BC5B66D6-C45E-4502-A401-98995F8359CD}" type="presOf" srcId="{1B515A3A-F5CD-44D8-BEC5-2A42566FB5F3}" destId="{8D751A11-EC57-4CF5-92EA-896D03153941}" srcOrd="0" destOrd="0" presId="urn:microsoft.com/office/officeart/2005/8/layout/radial6"/>
    <dgm:cxn modelId="{983C734C-6826-4462-93AB-B73C1F4B9610}" type="presOf" srcId="{2E5452CF-AB5E-4524-86BA-0493479E45C2}" destId="{8CE25C85-F022-4BF5-97EF-42C1D4E97BBC}" srcOrd="0" destOrd="0" presId="urn:microsoft.com/office/officeart/2005/8/layout/radial6"/>
    <dgm:cxn modelId="{9E8501FA-ADB9-4621-8637-11D3BBCA54AF}" type="presOf" srcId="{AD56B946-62D7-45A4-9BD8-00C53200E235}" destId="{039ABEF1-16A0-43C2-8F21-4F4B1C664C3E}" srcOrd="0" destOrd="0" presId="urn:microsoft.com/office/officeart/2005/8/layout/radial6"/>
    <dgm:cxn modelId="{0C40C181-F4D9-4883-944F-0A1A03F83094}" type="presOf" srcId="{0DF9794C-A157-4E0E-8869-2C6A49F18BEB}" destId="{F5421847-B93D-4632-BFD8-3D88AA17EBE4}" srcOrd="0" destOrd="0" presId="urn:microsoft.com/office/officeart/2005/8/layout/radial6"/>
    <dgm:cxn modelId="{FD5D8772-F520-495A-A691-874F4BD6C7EA}" srcId="{0DF9794C-A157-4E0E-8869-2C6A49F18BEB}" destId="{82D228CE-01D4-4DC6-A115-6547BD5969E1}" srcOrd="3" destOrd="0" parTransId="{DEB84759-0FA3-41FE-90DD-529B09013BAD}" sibTransId="{E0C65C51-071F-4D9A-A630-A0BBFC4D3813}"/>
    <dgm:cxn modelId="{A2C99E38-500D-4F63-97D3-75B5898C3B9C}" type="presParOf" srcId="{FAAEBD18-4DF8-4B83-9870-7F741C324616}" destId="{F5421847-B93D-4632-BFD8-3D88AA17EBE4}" srcOrd="0" destOrd="0" presId="urn:microsoft.com/office/officeart/2005/8/layout/radial6"/>
    <dgm:cxn modelId="{F0E57B53-08C1-4FAF-BF1B-42B87525160F}" type="presParOf" srcId="{FAAEBD18-4DF8-4B83-9870-7F741C324616}" destId="{EC9D7325-ED36-450D-9D05-5777E04A1F47}" srcOrd="1" destOrd="0" presId="urn:microsoft.com/office/officeart/2005/8/layout/radial6"/>
    <dgm:cxn modelId="{97830EC1-CBD2-4FC2-AC5D-A3039FB26B11}" type="presParOf" srcId="{FAAEBD18-4DF8-4B83-9870-7F741C324616}" destId="{A1ACDE14-E8AF-4DC1-BCB0-2049F363FB0B}" srcOrd="2" destOrd="0" presId="urn:microsoft.com/office/officeart/2005/8/layout/radial6"/>
    <dgm:cxn modelId="{F972E335-1CDB-4E25-9C13-8F5C4A8971F0}" type="presParOf" srcId="{FAAEBD18-4DF8-4B83-9870-7F741C324616}" destId="{FEE9E73F-A521-4520-8F2E-97BACECAC99A}" srcOrd="3" destOrd="0" presId="urn:microsoft.com/office/officeart/2005/8/layout/radial6"/>
    <dgm:cxn modelId="{5889964B-279D-4718-BB84-727B9989399F}" type="presParOf" srcId="{FAAEBD18-4DF8-4B83-9870-7F741C324616}" destId="{42B06039-4333-4284-90BC-A29E6105EB5D}" srcOrd="4" destOrd="0" presId="urn:microsoft.com/office/officeart/2005/8/layout/radial6"/>
    <dgm:cxn modelId="{69BE6239-0F70-4C90-BB7C-A304838C2293}" type="presParOf" srcId="{FAAEBD18-4DF8-4B83-9870-7F741C324616}" destId="{AF1F84FE-8973-4D00-BF34-B3FCD3C39DF8}" srcOrd="5" destOrd="0" presId="urn:microsoft.com/office/officeart/2005/8/layout/radial6"/>
    <dgm:cxn modelId="{9435CF4C-2A77-4222-BC8E-99D71A88A20B}" type="presParOf" srcId="{FAAEBD18-4DF8-4B83-9870-7F741C324616}" destId="{BF514390-425A-46BB-B4DB-E9CE4015B481}" srcOrd="6" destOrd="0" presId="urn:microsoft.com/office/officeart/2005/8/layout/radial6"/>
    <dgm:cxn modelId="{DF5FD418-34C6-402B-94EE-EBC57078A7B3}" type="presParOf" srcId="{FAAEBD18-4DF8-4B83-9870-7F741C324616}" destId="{8CE25C85-F022-4BF5-97EF-42C1D4E97BBC}" srcOrd="7" destOrd="0" presId="urn:microsoft.com/office/officeart/2005/8/layout/radial6"/>
    <dgm:cxn modelId="{DE3F53FC-1AD6-4D97-9566-C36B2E24B260}" type="presParOf" srcId="{FAAEBD18-4DF8-4B83-9870-7F741C324616}" destId="{58F2381A-68A2-402E-81A1-F00FC65FF044}" srcOrd="8" destOrd="0" presId="urn:microsoft.com/office/officeart/2005/8/layout/radial6"/>
    <dgm:cxn modelId="{7F1BC3DA-5007-4E95-AE8F-B1B8614637A3}" type="presParOf" srcId="{FAAEBD18-4DF8-4B83-9870-7F741C324616}" destId="{8D751A11-EC57-4CF5-92EA-896D03153941}" srcOrd="9" destOrd="0" presId="urn:microsoft.com/office/officeart/2005/8/layout/radial6"/>
    <dgm:cxn modelId="{B079376C-392C-4148-B159-3210E6F56A9D}" type="presParOf" srcId="{FAAEBD18-4DF8-4B83-9870-7F741C324616}" destId="{32D5DCD6-F7BF-4D45-B089-0596F35415FC}" srcOrd="10" destOrd="0" presId="urn:microsoft.com/office/officeart/2005/8/layout/radial6"/>
    <dgm:cxn modelId="{E4CD0FB6-8C47-4F97-AB85-4260B4C2C57A}" type="presParOf" srcId="{FAAEBD18-4DF8-4B83-9870-7F741C324616}" destId="{D11CCA8B-0049-404E-BD28-619BEBF6523C}" srcOrd="11" destOrd="0" presId="urn:microsoft.com/office/officeart/2005/8/layout/radial6"/>
    <dgm:cxn modelId="{10BA0DC0-1391-494B-BD9E-890E42545558}" type="presParOf" srcId="{FAAEBD18-4DF8-4B83-9870-7F741C324616}" destId="{F27EBDC3-FD63-4E0D-9409-A60B13FFBF8F}" srcOrd="12" destOrd="0" presId="urn:microsoft.com/office/officeart/2005/8/layout/radial6"/>
    <dgm:cxn modelId="{06B9BFCB-2846-44AC-937E-3C33152DC9FA}" type="presParOf" srcId="{FAAEBD18-4DF8-4B83-9870-7F741C324616}" destId="{46236548-2B4C-4C9B-A024-F223B92213F9}" srcOrd="13" destOrd="0" presId="urn:microsoft.com/office/officeart/2005/8/layout/radial6"/>
    <dgm:cxn modelId="{9965CFDF-DEC3-4F7A-AC87-1C1101AFC8A9}" type="presParOf" srcId="{FAAEBD18-4DF8-4B83-9870-7F741C324616}" destId="{9BA22874-9164-48CA-96CE-BB86BD87217A}" srcOrd="14" destOrd="0" presId="urn:microsoft.com/office/officeart/2005/8/layout/radial6"/>
    <dgm:cxn modelId="{EC107985-62BC-47F6-A6FC-1AD8C52D51CC}" type="presParOf" srcId="{FAAEBD18-4DF8-4B83-9870-7F741C324616}" destId="{039ABEF1-16A0-43C2-8F21-4F4B1C664C3E}"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7131B5-022D-48F3-AA11-58226EEAF9AA}" type="doc">
      <dgm:prSet loTypeId="urn:microsoft.com/office/officeart/2005/8/layout/vList5" loCatId="list" qsTypeId="urn:microsoft.com/office/officeart/2005/8/quickstyle/simple1" qsCatId="simple" csTypeId="urn:microsoft.com/office/officeart/2005/8/colors/accent1_4" csCatId="accent1" phldr="1"/>
      <dgm:spPr>
        <a:scene3d>
          <a:camera prst="orthographicFront">
            <a:rot lat="0" lon="0" rev="0"/>
          </a:camera>
          <a:lightRig rig="contrasting" dir="t">
            <a:rot lat="0" lon="0" rev="7800000"/>
          </a:lightRig>
        </a:scene3d>
      </dgm:spPr>
      <dgm:t>
        <a:bodyPr/>
        <a:lstStyle/>
        <a:p>
          <a:endParaRPr lang="en-US"/>
        </a:p>
      </dgm:t>
    </dgm:pt>
    <dgm:pt modelId="{99083CD3-04CD-4336-B9C0-647ECA6FEF96}">
      <dgm:prSet phldrT="[Text]" custT="1"/>
      <dgm:spPr>
        <a:solidFill>
          <a:schemeClr val="accent6">
            <a:lumMod val="5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dirty="0" smtClean="0">
              <a:latin typeface="Adobe Garamond Pro"/>
              <a:cs typeface="Arial" pitchFamily="34" charset="0"/>
            </a:rPr>
            <a:t>Groin</a:t>
          </a:r>
          <a:endParaRPr lang="en-US" sz="3200" dirty="0">
            <a:latin typeface="Adobe Garamond Pro"/>
            <a:cs typeface="Arial" pitchFamily="34" charset="0"/>
          </a:endParaRPr>
        </a:p>
      </dgm:t>
    </dgm:pt>
    <dgm:pt modelId="{5981F7D5-0142-4596-BB73-4AA7B53E5736}" type="parTrans" cxnId="{B3BDD366-4EB6-471B-B4A8-5407AA1F21BB}">
      <dgm:prSet/>
      <dgm:spPr/>
      <dgm:t>
        <a:bodyPr/>
        <a:lstStyle/>
        <a:p>
          <a:endParaRPr lang="en-US"/>
        </a:p>
      </dgm:t>
    </dgm:pt>
    <dgm:pt modelId="{5958B972-49A9-49D5-A717-884EE39323E7}" type="sibTrans" cxnId="{B3BDD366-4EB6-471B-B4A8-5407AA1F21BB}">
      <dgm:prSet/>
      <dgm:spPr/>
      <dgm:t>
        <a:bodyPr/>
        <a:lstStyle/>
        <a:p>
          <a:endParaRPr lang="en-US"/>
        </a:p>
      </dgm:t>
    </dgm:pt>
    <dgm:pt modelId="{2247789E-FA7D-45C9-B6A0-26C326133DAD}">
      <dgm:prSet phldrT="[Text]" custT="1"/>
      <dgm:spPr>
        <a:solidFill>
          <a:schemeClr val="accent5">
            <a:lumMod val="50000"/>
            <a:alpha val="9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2800" dirty="0" smtClean="0">
              <a:solidFill>
                <a:schemeClr val="bg1"/>
              </a:solidFill>
              <a:latin typeface="Adobe Garamond Pro"/>
              <a:cs typeface="Arial" pitchFamily="34" charset="0"/>
            </a:rPr>
            <a:t>Hernia</a:t>
          </a:r>
          <a:endParaRPr lang="en-US" sz="2800" dirty="0">
            <a:solidFill>
              <a:schemeClr val="bg1"/>
            </a:solidFill>
            <a:latin typeface="Adobe Garamond Pro"/>
            <a:cs typeface="Arial" pitchFamily="34" charset="0"/>
          </a:endParaRPr>
        </a:p>
      </dgm:t>
    </dgm:pt>
    <dgm:pt modelId="{118638F7-3608-4272-A6DC-67A6B69346BB}" type="parTrans" cxnId="{2BC70FCD-0774-42C9-92BE-37E73C8955F4}">
      <dgm:prSet/>
      <dgm:spPr/>
      <dgm:t>
        <a:bodyPr/>
        <a:lstStyle/>
        <a:p>
          <a:endParaRPr lang="en-US"/>
        </a:p>
      </dgm:t>
    </dgm:pt>
    <dgm:pt modelId="{D05AF24F-DC4D-4C91-8507-AE0296EFB6B2}" type="sibTrans" cxnId="{2BC70FCD-0774-42C9-92BE-37E73C8955F4}">
      <dgm:prSet/>
      <dgm:spPr/>
      <dgm:t>
        <a:bodyPr/>
        <a:lstStyle/>
        <a:p>
          <a:endParaRPr lang="en-US"/>
        </a:p>
      </dgm:t>
    </dgm:pt>
    <dgm:pt modelId="{8D752BD6-D65A-4EF8-8D48-13900BD1D233}">
      <dgm:prSet phldrT="[Text]" custT="1"/>
      <dgm:spPr>
        <a:solidFill>
          <a:schemeClr val="accent5">
            <a:lumMod val="50000"/>
            <a:alpha val="90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sz="2800" dirty="0">
            <a:latin typeface="Adobe Garamond Pro"/>
            <a:cs typeface="Arial" pitchFamily="34" charset="0"/>
          </a:endParaRPr>
        </a:p>
      </dgm:t>
    </dgm:pt>
    <dgm:pt modelId="{7907EC79-6D5B-4B00-80C9-8CC04D59B528}" type="parTrans" cxnId="{7B2D8F09-FD7B-478C-8472-4119A550DE91}">
      <dgm:prSet/>
      <dgm:spPr/>
      <dgm:t>
        <a:bodyPr/>
        <a:lstStyle/>
        <a:p>
          <a:endParaRPr lang="en-US"/>
        </a:p>
      </dgm:t>
    </dgm:pt>
    <dgm:pt modelId="{1771A4C8-6AB3-4013-ADC6-317E55537E0F}" type="sibTrans" cxnId="{7B2D8F09-FD7B-478C-8472-4119A550DE91}">
      <dgm:prSet/>
      <dgm:spPr/>
      <dgm:t>
        <a:bodyPr/>
        <a:lstStyle/>
        <a:p>
          <a:endParaRPr lang="en-US"/>
        </a:p>
      </dgm:t>
    </dgm:pt>
    <dgm:pt modelId="{9AB1F1E4-8093-4BAB-8D4F-24561050BAF2}">
      <dgm:prSet phldrT="[Text]" custT="1"/>
      <dgm:spPr>
        <a:solidFill>
          <a:schemeClr val="accent5">
            <a:lumMod val="50000"/>
            <a:alpha val="9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2800" dirty="0" smtClean="0">
              <a:solidFill>
                <a:schemeClr val="bg1"/>
              </a:solidFill>
              <a:latin typeface="Adobe Garamond Pro"/>
              <a:cs typeface="Arial" pitchFamily="34" charset="0"/>
            </a:rPr>
            <a:t>Lymphadenopathy </a:t>
          </a:r>
          <a:endParaRPr lang="en-US" sz="2800" dirty="0">
            <a:solidFill>
              <a:schemeClr val="bg1"/>
            </a:solidFill>
            <a:latin typeface="Adobe Garamond Pro"/>
            <a:cs typeface="Arial" pitchFamily="34" charset="0"/>
          </a:endParaRPr>
        </a:p>
      </dgm:t>
    </dgm:pt>
    <dgm:pt modelId="{ACB5A205-3349-4A17-B4DE-A3D9501E3F29}" type="parTrans" cxnId="{97830136-9498-496C-8581-D3056941A1D5}">
      <dgm:prSet/>
      <dgm:spPr/>
      <dgm:t>
        <a:bodyPr/>
        <a:lstStyle/>
        <a:p>
          <a:endParaRPr lang="en-US"/>
        </a:p>
      </dgm:t>
    </dgm:pt>
    <dgm:pt modelId="{99DACFC5-B3F9-45F1-8631-40949BA39384}" type="sibTrans" cxnId="{97830136-9498-496C-8581-D3056941A1D5}">
      <dgm:prSet/>
      <dgm:spPr/>
      <dgm:t>
        <a:bodyPr/>
        <a:lstStyle/>
        <a:p>
          <a:endParaRPr lang="en-US"/>
        </a:p>
      </dgm:t>
    </dgm:pt>
    <dgm:pt modelId="{898BD797-3313-4C39-ACA9-62EE4C185730}">
      <dgm:prSet phldrT="[Text]" custT="1"/>
      <dgm:spPr>
        <a:solidFill>
          <a:schemeClr val="accent5">
            <a:lumMod val="50000"/>
            <a:alpha val="90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sz="2800" dirty="0">
            <a:solidFill>
              <a:schemeClr val="bg1"/>
            </a:solidFill>
            <a:latin typeface="Adobe Garamond Pro"/>
            <a:cs typeface="Arial" pitchFamily="34" charset="0"/>
          </a:endParaRPr>
        </a:p>
      </dgm:t>
    </dgm:pt>
    <dgm:pt modelId="{A2E04922-DFFD-46F2-8C76-9C16CE00614B}" type="parTrans" cxnId="{7904F848-C07E-432E-91FB-214769B54CCD}">
      <dgm:prSet/>
      <dgm:spPr/>
      <dgm:t>
        <a:bodyPr/>
        <a:lstStyle/>
        <a:p>
          <a:endParaRPr lang="en-US"/>
        </a:p>
      </dgm:t>
    </dgm:pt>
    <dgm:pt modelId="{429A047E-A011-4551-9AF2-71F994642C8B}" type="sibTrans" cxnId="{7904F848-C07E-432E-91FB-214769B54CCD}">
      <dgm:prSet/>
      <dgm:spPr/>
      <dgm:t>
        <a:bodyPr/>
        <a:lstStyle/>
        <a:p>
          <a:endParaRPr lang="en-US"/>
        </a:p>
      </dgm:t>
    </dgm:pt>
    <dgm:pt modelId="{E18B5551-2520-40B9-98C6-791E59C219AC}" type="pres">
      <dgm:prSet presAssocID="{207131B5-022D-48F3-AA11-58226EEAF9AA}" presName="Name0" presStyleCnt="0">
        <dgm:presLayoutVars>
          <dgm:dir/>
          <dgm:animLvl val="lvl"/>
          <dgm:resizeHandles val="exact"/>
        </dgm:presLayoutVars>
      </dgm:prSet>
      <dgm:spPr/>
      <dgm:t>
        <a:bodyPr/>
        <a:lstStyle/>
        <a:p>
          <a:endParaRPr lang="en-US"/>
        </a:p>
      </dgm:t>
    </dgm:pt>
    <dgm:pt modelId="{0270FF4A-6392-4160-8F5A-D9EAE7E14EEC}" type="pres">
      <dgm:prSet presAssocID="{99083CD3-04CD-4336-B9C0-647ECA6FEF96}" presName="linNode" presStyleCnt="0"/>
      <dgm:spPr>
        <a:ln>
          <a:noFill/>
        </a:ln>
        <a:effectLst/>
        <a:scene3d>
          <a:camera prst="orthographicFront">
            <a:rot lat="0" lon="0" rev="0"/>
          </a:camera>
          <a:lightRig rig="contrasting" dir="t">
            <a:rot lat="0" lon="0" rev="7800000"/>
          </a:lightRig>
        </a:scene3d>
        <a:sp3d>
          <a:bevelT w="139700" h="139700"/>
        </a:sp3d>
      </dgm:spPr>
      <dgm:t>
        <a:bodyPr/>
        <a:lstStyle/>
        <a:p>
          <a:endParaRPr lang="en-US"/>
        </a:p>
      </dgm:t>
    </dgm:pt>
    <dgm:pt modelId="{1EC42B6D-AC4B-40A1-B986-3BC616DE7B6F}" type="pres">
      <dgm:prSet presAssocID="{99083CD3-04CD-4336-B9C0-647ECA6FEF96}" presName="parentText" presStyleLbl="node1" presStyleIdx="0" presStyleCnt="1" custLinFactNeighborY="-17566">
        <dgm:presLayoutVars>
          <dgm:chMax val="1"/>
          <dgm:bulletEnabled val="1"/>
        </dgm:presLayoutVars>
      </dgm:prSet>
      <dgm:spPr/>
      <dgm:t>
        <a:bodyPr/>
        <a:lstStyle/>
        <a:p>
          <a:endParaRPr lang="en-US"/>
        </a:p>
      </dgm:t>
    </dgm:pt>
    <dgm:pt modelId="{D92E9CA4-FFA2-4928-AB11-982484A9483D}" type="pres">
      <dgm:prSet presAssocID="{99083CD3-04CD-4336-B9C0-647ECA6FEF96}" presName="descendantText" presStyleLbl="alignAccFollowNode1" presStyleIdx="0" presStyleCnt="1">
        <dgm:presLayoutVars>
          <dgm:bulletEnabled val="1"/>
        </dgm:presLayoutVars>
      </dgm:prSet>
      <dgm:spPr/>
      <dgm:t>
        <a:bodyPr/>
        <a:lstStyle/>
        <a:p>
          <a:endParaRPr lang="en-US"/>
        </a:p>
      </dgm:t>
    </dgm:pt>
  </dgm:ptLst>
  <dgm:cxnLst>
    <dgm:cxn modelId="{25E7CD32-76EB-4D9B-B853-0919E0438F54}" type="presOf" srcId="{898BD797-3313-4C39-ACA9-62EE4C185730}" destId="{D92E9CA4-FFA2-4928-AB11-982484A9483D}" srcOrd="0" destOrd="1" presId="urn:microsoft.com/office/officeart/2005/8/layout/vList5"/>
    <dgm:cxn modelId="{C8CA7F39-D179-451A-BA59-8721C2694EA8}" type="presOf" srcId="{2247789E-FA7D-45C9-B6A0-26C326133DAD}" destId="{D92E9CA4-FFA2-4928-AB11-982484A9483D}" srcOrd="0" destOrd="0" presId="urn:microsoft.com/office/officeart/2005/8/layout/vList5"/>
    <dgm:cxn modelId="{FA6056E2-CEE9-4B81-8B7C-BCC838A1A1FB}" type="presOf" srcId="{207131B5-022D-48F3-AA11-58226EEAF9AA}" destId="{E18B5551-2520-40B9-98C6-791E59C219AC}" srcOrd="0" destOrd="0" presId="urn:microsoft.com/office/officeart/2005/8/layout/vList5"/>
    <dgm:cxn modelId="{7B2D8F09-FD7B-478C-8472-4119A550DE91}" srcId="{99083CD3-04CD-4336-B9C0-647ECA6FEF96}" destId="{8D752BD6-D65A-4EF8-8D48-13900BD1D233}" srcOrd="3" destOrd="0" parTransId="{7907EC79-6D5B-4B00-80C9-8CC04D59B528}" sibTransId="{1771A4C8-6AB3-4013-ADC6-317E55537E0F}"/>
    <dgm:cxn modelId="{2274ACDD-505A-4D96-B5D8-D820CD3941CA}" type="presOf" srcId="{99083CD3-04CD-4336-B9C0-647ECA6FEF96}" destId="{1EC42B6D-AC4B-40A1-B986-3BC616DE7B6F}" srcOrd="0" destOrd="0" presId="urn:microsoft.com/office/officeart/2005/8/layout/vList5"/>
    <dgm:cxn modelId="{B3BDD366-4EB6-471B-B4A8-5407AA1F21BB}" srcId="{207131B5-022D-48F3-AA11-58226EEAF9AA}" destId="{99083CD3-04CD-4336-B9C0-647ECA6FEF96}" srcOrd="0" destOrd="0" parTransId="{5981F7D5-0142-4596-BB73-4AA7B53E5736}" sibTransId="{5958B972-49A9-49D5-A717-884EE39323E7}"/>
    <dgm:cxn modelId="{F250C465-A598-4D86-A5E3-645F3C9538F4}" type="presOf" srcId="{9AB1F1E4-8093-4BAB-8D4F-24561050BAF2}" destId="{D92E9CA4-FFA2-4928-AB11-982484A9483D}" srcOrd="0" destOrd="2" presId="urn:microsoft.com/office/officeart/2005/8/layout/vList5"/>
    <dgm:cxn modelId="{7904F848-C07E-432E-91FB-214769B54CCD}" srcId="{99083CD3-04CD-4336-B9C0-647ECA6FEF96}" destId="{898BD797-3313-4C39-ACA9-62EE4C185730}" srcOrd="1" destOrd="0" parTransId="{A2E04922-DFFD-46F2-8C76-9C16CE00614B}" sibTransId="{429A047E-A011-4551-9AF2-71F994642C8B}"/>
    <dgm:cxn modelId="{2BC70FCD-0774-42C9-92BE-37E73C8955F4}" srcId="{99083CD3-04CD-4336-B9C0-647ECA6FEF96}" destId="{2247789E-FA7D-45C9-B6A0-26C326133DAD}" srcOrd="0" destOrd="0" parTransId="{118638F7-3608-4272-A6DC-67A6B69346BB}" sibTransId="{D05AF24F-DC4D-4C91-8507-AE0296EFB6B2}"/>
    <dgm:cxn modelId="{97830136-9498-496C-8581-D3056941A1D5}" srcId="{99083CD3-04CD-4336-B9C0-647ECA6FEF96}" destId="{9AB1F1E4-8093-4BAB-8D4F-24561050BAF2}" srcOrd="2" destOrd="0" parTransId="{ACB5A205-3349-4A17-B4DE-A3D9501E3F29}" sibTransId="{99DACFC5-B3F9-45F1-8631-40949BA39384}"/>
    <dgm:cxn modelId="{E815947E-3D6A-4E00-BD2D-D3AF042A832B}" type="presOf" srcId="{8D752BD6-D65A-4EF8-8D48-13900BD1D233}" destId="{D92E9CA4-FFA2-4928-AB11-982484A9483D}" srcOrd="0" destOrd="3" presId="urn:microsoft.com/office/officeart/2005/8/layout/vList5"/>
    <dgm:cxn modelId="{C724EED4-F59C-49EC-B1DF-ED6BD3E9D4B2}" type="presParOf" srcId="{E18B5551-2520-40B9-98C6-791E59C219AC}" destId="{0270FF4A-6392-4160-8F5A-D9EAE7E14EEC}" srcOrd="0" destOrd="0" presId="urn:microsoft.com/office/officeart/2005/8/layout/vList5"/>
    <dgm:cxn modelId="{053F7376-70D5-46A9-91A0-41BDE84D96FD}" type="presParOf" srcId="{0270FF4A-6392-4160-8F5A-D9EAE7E14EEC}" destId="{1EC42B6D-AC4B-40A1-B986-3BC616DE7B6F}" srcOrd="0" destOrd="0" presId="urn:microsoft.com/office/officeart/2005/8/layout/vList5"/>
    <dgm:cxn modelId="{4CBE5D48-CF7B-4580-9B2E-9DD267FB0704}" type="presParOf" srcId="{0270FF4A-6392-4160-8F5A-D9EAE7E14EEC}" destId="{D92E9CA4-FFA2-4928-AB11-982484A9483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7131B5-022D-48F3-AA11-58226EEAF9AA}"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99083CD3-04CD-4336-B9C0-647ECA6FEF96}">
      <dgm:prSet phldrT="[Text]" custT="1"/>
      <dgm:spPr>
        <a:solidFill>
          <a:schemeClr val="accent6">
            <a:lumMod val="5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dirty="0" smtClean="0">
              <a:latin typeface="Adobe Garamond Pro"/>
              <a:cs typeface="Arial" pitchFamily="34" charset="0"/>
            </a:rPr>
            <a:t>Inner thigh</a:t>
          </a:r>
          <a:endParaRPr lang="en-US" sz="3200" dirty="0">
            <a:latin typeface="Adobe Garamond Pro"/>
            <a:cs typeface="Arial" pitchFamily="34" charset="0"/>
          </a:endParaRPr>
        </a:p>
      </dgm:t>
    </dgm:pt>
    <dgm:pt modelId="{5981F7D5-0142-4596-BB73-4AA7B53E5736}" type="parTrans" cxnId="{B3BDD366-4EB6-471B-B4A8-5407AA1F21BB}">
      <dgm:prSet/>
      <dgm:spPr/>
      <dgm:t>
        <a:bodyPr/>
        <a:lstStyle/>
        <a:p>
          <a:endParaRPr lang="en-US"/>
        </a:p>
      </dgm:t>
    </dgm:pt>
    <dgm:pt modelId="{5958B972-49A9-49D5-A717-884EE39323E7}" type="sibTrans" cxnId="{B3BDD366-4EB6-471B-B4A8-5407AA1F21BB}">
      <dgm:prSet/>
      <dgm:spPr/>
      <dgm:t>
        <a:bodyPr/>
        <a:lstStyle/>
        <a:p>
          <a:endParaRPr lang="en-US"/>
        </a:p>
      </dgm:t>
    </dgm:pt>
    <dgm:pt modelId="{2247789E-FA7D-45C9-B6A0-26C326133DAD}">
      <dgm:prSet phldrT="[Text]" custT="1"/>
      <dgm:spPr>
        <a:solidFill>
          <a:schemeClr val="accent5">
            <a:lumMod val="50000"/>
            <a:alpha val="9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2800" dirty="0" smtClean="0">
              <a:solidFill>
                <a:schemeClr val="bg1"/>
              </a:solidFill>
              <a:latin typeface="Adobe Garamond Pro"/>
              <a:cs typeface="Arial" pitchFamily="34" charset="0"/>
            </a:rPr>
            <a:t>Swelling </a:t>
          </a:r>
          <a:endParaRPr lang="en-US" sz="2800" dirty="0">
            <a:solidFill>
              <a:schemeClr val="bg1"/>
            </a:solidFill>
            <a:latin typeface="Adobe Garamond Pro"/>
            <a:cs typeface="Arial" pitchFamily="34" charset="0"/>
          </a:endParaRPr>
        </a:p>
      </dgm:t>
    </dgm:pt>
    <dgm:pt modelId="{118638F7-3608-4272-A6DC-67A6B69346BB}" type="parTrans" cxnId="{2BC70FCD-0774-42C9-92BE-37E73C8955F4}">
      <dgm:prSet/>
      <dgm:spPr/>
      <dgm:t>
        <a:bodyPr/>
        <a:lstStyle/>
        <a:p>
          <a:endParaRPr lang="en-US"/>
        </a:p>
      </dgm:t>
    </dgm:pt>
    <dgm:pt modelId="{D05AF24F-DC4D-4C91-8507-AE0296EFB6B2}" type="sibTrans" cxnId="{2BC70FCD-0774-42C9-92BE-37E73C8955F4}">
      <dgm:prSet/>
      <dgm:spPr/>
      <dgm:t>
        <a:bodyPr/>
        <a:lstStyle/>
        <a:p>
          <a:endParaRPr lang="en-US"/>
        </a:p>
      </dgm:t>
    </dgm:pt>
    <dgm:pt modelId="{07D4A693-DDE1-4D84-966B-69030A0F2010}">
      <dgm:prSet phldrT="[Text]" custT="1"/>
      <dgm:spPr>
        <a:solidFill>
          <a:schemeClr val="accent5">
            <a:lumMod val="50000"/>
            <a:alpha val="9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2800" dirty="0" smtClean="0">
              <a:solidFill>
                <a:schemeClr val="bg1"/>
              </a:solidFill>
              <a:latin typeface="Adobe Garamond Pro"/>
              <a:cs typeface="Arial" pitchFamily="34" charset="0"/>
            </a:rPr>
            <a:t>Fungal infection</a:t>
          </a:r>
          <a:endParaRPr lang="en-US" sz="2800" dirty="0">
            <a:solidFill>
              <a:schemeClr val="bg1"/>
            </a:solidFill>
            <a:latin typeface="Adobe Garamond Pro"/>
            <a:cs typeface="Arial" pitchFamily="34" charset="0"/>
          </a:endParaRPr>
        </a:p>
      </dgm:t>
    </dgm:pt>
    <dgm:pt modelId="{1442AE9A-BAA2-4415-9E0F-78AEC82B4182}" type="parTrans" cxnId="{C7C39EAE-B92D-4847-9577-5E09A9C0FA7F}">
      <dgm:prSet/>
      <dgm:spPr/>
      <dgm:t>
        <a:bodyPr/>
        <a:lstStyle/>
        <a:p>
          <a:endParaRPr lang="en-US"/>
        </a:p>
      </dgm:t>
    </dgm:pt>
    <dgm:pt modelId="{4E25DC30-CD5C-4DF7-BACE-9010C458B771}" type="sibTrans" cxnId="{C7C39EAE-B92D-4847-9577-5E09A9C0FA7F}">
      <dgm:prSet/>
      <dgm:spPr/>
      <dgm:t>
        <a:bodyPr/>
        <a:lstStyle/>
        <a:p>
          <a:endParaRPr lang="en-US"/>
        </a:p>
      </dgm:t>
    </dgm:pt>
    <dgm:pt modelId="{F1B178AD-974F-47EA-89A8-CD1BD4F785FA}">
      <dgm:prSet phldrT="[Text]" custT="1"/>
      <dgm:spPr>
        <a:solidFill>
          <a:schemeClr val="accent5">
            <a:lumMod val="50000"/>
            <a:alpha val="90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sz="2800" dirty="0">
            <a:solidFill>
              <a:schemeClr val="bg1"/>
            </a:solidFill>
            <a:latin typeface="Adobe Garamond Pro"/>
            <a:cs typeface="Arial" pitchFamily="34" charset="0"/>
          </a:endParaRPr>
        </a:p>
      </dgm:t>
    </dgm:pt>
    <dgm:pt modelId="{04A1E8DA-8585-4F74-AC11-E56752251913}" type="parTrans" cxnId="{F519FAB0-1A2A-4E8C-918D-7F6313BC7D5B}">
      <dgm:prSet/>
      <dgm:spPr/>
      <dgm:t>
        <a:bodyPr/>
        <a:lstStyle/>
        <a:p>
          <a:endParaRPr lang="en-US"/>
        </a:p>
      </dgm:t>
    </dgm:pt>
    <dgm:pt modelId="{13DD5052-E53F-443D-A55D-BF784DDC89C6}" type="sibTrans" cxnId="{F519FAB0-1A2A-4E8C-918D-7F6313BC7D5B}">
      <dgm:prSet/>
      <dgm:spPr/>
      <dgm:t>
        <a:bodyPr/>
        <a:lstStyle/>
        <a:p>
          <a:endParaRPr lang="en-US"/>
        </a:p>
      </dgm:t>
    </dgm:pt>
    <dgm:pt modelId="{3C033FCE-9E41-4269-8AD7-A320238B4FF8}" type="pres">
      <dgm:prSet presAssocID="{207131B5-022D-48F3-AA11-58226EEAF9AA}" presName="Name0" presStyleCnt="0">
        <dgm:presLayoutVars>
          <dgm:dir/>
          <dgm:animLvl val="lvl"/>
          <dgm:resizeHandles val="exact"/>
        </dgm:presLayoutVars>
      </dgm:prSet>
      <dgm:spPr/>
      <dgm:t>
        <a:bodyPr/>
        <a:lstStyle/>
        <a:p>
          <a:endParaRPr lang="en-US"/>
        </a:p>
      </dgm:t>
    </dgm:pt>
    <dgm:pt modelId="{9F7C7481-532D-40FE-A315-1905373507CF}" type="pres">
      <dgm:prSet presAssocID="{99083CD3-04CD-4336-B9C0-647ECA6FEF96}" presName="linNode" presStyleCnt="0"/>
      <dgm:spPr/>
    </dgm:pt>
    <dgm:pt modelId="{8EA84B12-584C-41C8-8440-86DB6C10266A}" type="pres">
      <dgm:prSet presAssocID="{99083CD3-04CD-4336-B9C0-647ECA6FEF96}" presName="parentText" presStyleLbl="node1" presStyleIdx="0" presStyleCnt="1">
        <dgm:presLayoutVars>
          <dgm:chMax val="1"/>
          <dgm:bulletEnabled val="1"/>
        </dgm:presLayoutVars>
      </dgm:prSet>
      <dgm:spPr/>
      <dgm:t>
        <a:bodyPr/>
        <a:lstStyle/>
        <a:p>
          <a:endParaRPr lang="en-US"/>
        </a:p>
      </dgm:t>
    </dgm:pt>
    <dgm:pt modelId="{7333F970-2914-4CE6-9121-8EC4A0751E2D}" type="pres">
      <dgm:prSet presAssocID="{99083CD3-04CD-4336-B9C0-647ECA6FEF96}" presName="descendantText" presStyleLbl="alignAccFollowNode1" presStyleIdx="0" presStyleCnt="1">
        <dgm:presLayoutVars>
          <dgm:bulletEnabled val="1"/>
        </dgm:presLayoutVars>
      </dgm:prSet>
      <dgm:spPr/>
      <dgm:t>
        <a:bodyPr/>
        <a:lstStyle/>
        <a:p>
          <a:endParaRPr lang="en-US"/>
        </a:p>
      </dgm:t>
    </dgm:pt>
  </dgm:ptLst>
  <dgm:cxnLst>
    <dgm:cxn modelId="{C7C39EAE-B92D-4847-9577-5E09A9C0FA7F}" srcId="{99083CD3-04CD-4336-B9C0-647ECA6FEF96}" destId="{07D4A693-DDE1-4D84-966B-69030A0F2010}" srcOrd="2" destOrd="0" parTransId="{1442AE9A-BAA2-4415-9E0F-78AEC82B4182}" sibTransId="{4E25DC30-CD5C-4DF7-BACE-9010C458B771}"/>
    <dgm:cxn modelId="{B41A5816-3C48-4C3C-A406-B887973B1277}" type="presOf" srcId="{F1B178AD-974F-47EA-89A8-CD1BD4F785FA}" destId="{7333F970-2914-4CE6-9121-8EC4A0751E2D}" srcOrd="0" destOrd="1" presId="urn:microsoft.com/office/officeart/2005/8/layout/vList5"/>
    <dgm:cxn modelId="{0E36E40E-51CE-4336-8E47-528A3F7425FF}" type="presOf" srcId="{07D4A693-DDE1-4D84-966B-69030A0F2010}" destId="{7333F970-2914-4CE6-9121-8EC4A0751E2D}" srcOrd="0" destOrd="2" presId="urn:microsoft.com/office/officeart/2005/8/layout/vList5"/>
    <dgm:cxn modelId="{EB979EF3-F28A-4B46-9E73-39C62017935C}" type="presOf" srcId="{2247789E-FA7D-45C9-B6A0-26C326133DAD}" destId="{7333F970-2914-4CE6-9121-8EC4A0751E2D}" srcOrd="0" destOrd="0" presId="urn:microsoft.com/office/officeart/2005/8/layout/vList5"/>
    <dgm:cxn modelId="{B4D26792-15D1-40B8-A3D1-0C31CA2B0ED3}" type="presOf" srcId="{99083CD3-04CD-4336-B9C0-647ECA6FEF96}" destId="{8EA84B12-584C-41C8-8440-86DB6C10266A}" srcOrd="0" destOrd="0" presId="urn:microsoft.com/office/officeart/2005/8/layout/vList5"/>
    <dgm:cxn modelId="{F519FAB0-1A2A-4E8C-918D-7F6313BC7D5B}" srcId="{99083CD3-04CD-4336-B9C0-647ECA6FEF96}" destId="{F1B178AD-974F-47EA-89A8-CD1BD4F785FA}" srcOrd="1" destOrd="0" parTransId="{04A1E8DA-8585-4F74-AC11-E56752251913}" sibTransId="{13DD5052-E53F-443D-A55D-BF784DDC89C6}"/>
    <dgm:cxn modelId="{B3BDD366-4EB6-471B-B4A8-5407AA1F21BB}" srcId="{207131B5-022D-48F3-AA11-58226EEAF9AA}" destId="{99083CD3-04CD-4336-B9C0-647ECA6FEF96}" srcOrd="0" destOrd="0" parTransId="{5981F7D5-0142-4596-BB73-4AA7B53E5736}" sibTransId="{5958B972-49A9-49D5-A717-884EE39323E7}"/>
    <dgm:cxn modelId="{0C4D8A51-7294-4FA8-A68D-4515D79AAB12}" type="presOf" srcId="{207131B5-022D-48F3-AA11-58226EEAF9AA}" destId="{3C033FCE-9E41-4269-8AD7-A320238B4FF8}" srcOrd="0" destOrd="0" presId="urn:microsoft.com/office/officeart/2005/8/layout/vList5"/>
    <dgm:cxn modelId="{2BC70FCD-0774-42C9-92BE-37E73C8955F4}" srcId="{99083CD3-04CD-4336-B9C0-647ECA6FEF96}" destId="{2247789E-FA7D-45C9-B6A0-26C326133DAD}" srcOrd="0" destOrd="0" parTransId="{118638F7-3608-4272-A6DC-67A6B69346BB}" sibTransId="{D05AF24F-DC4D-4C91-8507-AE0296EFB6B2}"/>
    <dgm:cxn modelId="{E62AB6C0-C1AB-4DB7-AFA9-60CA474CC1B9}" type="presParOf" srcId="{3C033FCE-9E41-4269-8AD7-A320238B4FF8}" destId="{9F7C7481-532D-40FE-A315-1905373507CF}" srcOrd="0" destOrd="0" presId="urn:microsoft.com/office/officeart/2005/8/layout/vList5"/>
    <dgm:cxn modelId="{E52575CE-07CB-4AED-9CBE-1CB3247ED724}" type="presParOf" srcId="{9F7C7481-532D-40FE-A315-1905373507CF}" destId="{8EA84B12-584C-41C8-8440-86DB6C10266A}" srcOrd="0" destOrd="0" presId="urn:microsoft.com/office/officeart/2005/8/layout/vList5"/>
    <dgm:cxn modelId="{F2207894-F93A-4A88-A65F-B186399C8AE9}" type="presParOf" srcId="{9F7C7481-532D-40FE-A315-1905373507CF}" destId="{7333F970-2914-4CE6-9121-8EC4A0751E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F7B3DD-E28D-4E69-8F63-998C6A4573ED}" type="doc">
      <dgm:prSet loTypeId="urn:microsoft.com/office/officeart/2005/8/layout/default#6" loCatId="list" qsTypeId="urn:microsoft.com/office/officeart/2005/8/quickstyle/3d2" qsCatId="3D" csTypeId="urn:microsoft.com/office/officeart/2005/8/colors/accent1_2" csCatId="accent1" phldr="1"/>
      <dgm:spPr/>
      <dgm:t>
        <a:bodyPr/>
        <a:lstStyle/>
        <a:p>
          <a:endParaRPr lang="en-US"/>
        </a:p>
      </dgm:t>
    </dgm:pt>
    <dgm:pt modelId="{B8AA129B-9579-4806-85DE-EF39A8A5CD52}">
      <dgm:prSet phldrT="[Text]" custT="1"/>
      <dgm:spPr>
        <a:solidFill>
          <a:schemeClr val="accent6">
            <a:lumMod val="50000"/>
          </a:schemeClr>
        </a:solidFill>
      </dgm:spPr>
      <dgm:t>
        <a:bodyPr/>
        <a:lstStyle/>
        <a:p>
          <a:r>
            <a:rPr lang="en-US" sz="3600" dirty="0" smtClean="0">
              <a:latin typeface="Adobe Garamond Pro"/>
              <a:cs typeface="Arial" pitchFamily="34" charset="0"/>
            </a:rPr>
            <a:t>Redness</a:t>
          </a:r>
          <a:endParaRPr lang="en-US" sz="3600" dirty="0">
            <a:latin typeface="Adobe Garamond Pro"/>
            <a:cs typeface="Arial" pitchFamily="34" charset="0"/>
          </a:endParaRPr>
        </a:p>
      </dgm:t>
    </dgm:pt>
    <dgm:pt modelId="{C3DEFE91-65BC-4723-8683-B5AAD32BC002}" type="parTrans" cxnId="{24AFD82D-44CB-4A45-A8E7-A2CF53F56A59}">
      <dgm:prSet/>
      <dgm:spPr/>
      <dgm:t>
        <a:bodyPr/>
        <a:lstStyle/>
        <a:p>
          <a:endParaRPr lang="en-US"/>
        </a:p>
      </dgm:t>
    </dgm:pt>
    <dgm:pt modelId="{1FB5B2B8-F2F9-45A8-ABC3-A7C923DE336B}" type="sibTrans" cxnId="{24AFD82D-44CB-4A45-A8E7-A2CF53F56A59}">
      <dgm:prSet/>
      <dgm:spPr/>
      <dgm:t>
        <a:bodyPr/>
        <a:lstStyle/>
        <a:p>
          <a:endParaRPr lang="en-US"/>
        </a:p>
      </dgm:t>
    </dgm:pt>
    <dgm:pt modelId="{2B4D0F7E-01AB-4486-8913-6B1CBD3338AE}">
      <dgm:prSet phldrT="[Text]" custT="1"/>
      <dgm:spPr>
        <a:solidFill>
          <a:schemeClr val="accent6">
            <a:lumMod val="50000"/>
          </a:schemeClr>
        </a:solidFill>
      </dgm:spPr>
      <dgm:t>
        <a:bodyPr/>
        <a:lstStyle/>
        <a:p>
          <a:r>
            <a:rPr lang="en-US" sz="3600" dirty="0" smtClean="0">
              <a:latin typeface="Adobe Garamond Pro"/>
              <a:cs typeface="Arial" pitchFamily="34" charset="0"/>
            </a:rPr>
            <a:t>Ulcers</a:t>
          </a:r>
          <a:endParaRPr lang="en-US" sz="3600" dirty="0">
            <a:latin typeface="Adobe Garamond Pro"/>
            <a:cs typeface="Arial" pitchFamily="34" charset="0"/>
          </a:endParaRPr>
        </a:p>
      </dgm:t>
    </dgm:pt>
    <dgm:pt modelId="{FDE483B5-262E-4652-9E11-677C38E788ED}" type="parTrans" cxnId="{FC220D7F-2AC8-4FF4-9819-08690587DBD8}">
      <dgm:prSet/>
      <dgm:spPr/>
      <dgm:t>
        <a:bodyPr/>
        <a:lstStyle/>
        <a:p>
          <a:endParaRPr lang="en-US"/>
        </a:p>
      </dgm:t>
    </dgm:pt>
    <dgm:pt modelId="{D47F280C-0C11-480E-92C3-F0902C732183}" type="sibTrans" cxnId="{FC220D7F-2AC8-4FF4-9819-08690587DBD8}">
      <dgm:prSet/>
      <dgm:spPr/>
      <dgm:t>
        <a:bodyPr/>
        <a:lstStyle/>
        <a:p>
          <a:endParaRPr lang="en-US"/>
        </a:p>
      </dgm:t>
    </dgm:pt>
    <dgm:pt modelId="{1BC90FD6-46C2-42AD-8C61-167A03E06225}">
      <dgm:prSet custT="1"/>
      <dgm:spPr>
        <a:solidFill>
          <a:schemeClr val="accent6">
            <a:lumMod val="50000"/>
          </a:schemeClr>
        </a:solidFill>
      </dgm:spPr>
      <dgm:t>
        <a:bodyPr/>
        <a:lstStyle/>
        <a:p>
          <a:r>
            <a:rPr lang="en-US" sz="3600" dirty="0" smtClean="0">
              <a:latin typeface="Adobe Garamond Pro"/>
              <a:cs typeface="Arial" pitchFamily="34" charset="0"/>
            </a:rPr>
            <a:t>Discharge</a:t>
          </a:r>
          <a:endParaRPr lang="en-US" sz="3600" dirty="0">
            <a:latin typeface="Adobe Garamond Pro"/>
            <a:cs typeface="Arial" pitchFamily="34" charset="0"/>
          </a:endParaRPr>
        </a:p>
      </dgm:t>
    </dgm:pt>
    <dgm:pt modelId="{F0926D44-FBF7-4719-A6E7-2EDE419796F0}" type="parTrans" cxnId="{B0D5116D-4A20-4556-BE4E-911FC7A56218}">
      <dgm:prSet/>
      <dgm:spPr/>
      <dgm:t>
        <a:bodyPr/>
        <a:lstStyle/>
        <a:p>
          <a:endParaRPr lang="en-US"/>
        </a:p>
      </dgm:t>
    </dgm:pt>
    <dgm:pt modelId="{8775CE6C-AA06-489B-992E-CAE5E3B12777}" type="sibTrans" cxnId="{B0D5116D-4A20-4556-BE4E-911FC7A56218}">
      <dgm:prSet/>
      <dgm:spPr/>
      <dgm:t>
        <a:bodyPr/>
        <a:lstStyle/>
        <a:p>
          <a:endParaRPr lang="en-US"/>
        </a:p>
      </dgm:t>
    </dgm:pt>
    <dgm:pt modelId="{92F9EE40-9DD3-4606-90E5-A5CF7D91AEF7}" type="pres">
      <dgm:prSet presAssocID="{4BF7B3DD-E28D-4E69-8F63-998C6A4573ED}" presName="diagram" presStyleCnt="0">
        <dgm:presLayoutVars>
          <dgm:dir/>
          <dgm:resizeHandles val="exact"/>
        </dgm:presLayoutVars>
      </dgm:prSet>
      <dgm:spPr/>
      <dgm:t>
        <a:bodyPr/>
        <a:lstStyle/>
        <a:p>
          <a:endParaRPr lang="en-US"/>
        </a:p>
      </dgm:t>
    </dgm:pt>
    <dgm:pt modelId="{FF5A84FB-4C31-4100-85E9-A281ED98EC42}" type="pres">
      <dgm:prSet presAssocID="{1BC90FD6-46C2-42AD-8C61-167A03E06225}" presName="node" presStyleLbl="node1" presStyleIdx="0" presStyleCnt="3">
        <dgm:presLayoutVars>
          <dgm:bulletEnabled val="1"/>
        </dgm:presLayoutVars>
      </dgm:prSet>
      <dgm:spPr/>
      <dgm:t>
        <a:bodyPr/>
        <a:lstStyle/>
        <a:p>
          <a:endParaRPr lang="en-US"/>
        </a:p>
      </dgm:t>
    </dgm:pt>
    <dgm:pt modelId="{443E693B-1957-4CA9-AB5A-9016B8374E8C}" type="pres">
      <dgm:prSet presAssocID="{8775CE6C-AA06-489B-992E-CAE5E3B12777}" presName="sibTrans" presStyleCnt="0"/>
      <dgm:spPr/>
      <dgm:t>
        <a:bodyPr/>
        <a:lstStyle/>
        <a:p>
          <a:endParaRPr lang="en-US"/>
        </a:p>
      </dgm:t>
    </dgm:pt>
    <dgm:pt modelId="{94F4CFBD-BC95-4A7D-A6C1-7DC96EC9F9DA}" type="pres">
      <dgm:prSet presAssocID="{B8AA129B-9579-4806-85DE-EF39A8A5CD52}" presName="node" presStyleLbl="node1" presStyleIdx="1" presStyleCnt="3">
        <dgm:presLayoutVars>
          <dgm:bulletEnabled val="1"/>
        </dgm:presLayoutVars>
      </dgm:prSet>
      <dgm:spPr/>
      <dgm:t>
        <a:bodyPr/>
        <a:lstStyle/>
        <a:p>
          <a:endParaRPr lang="en-US"/>
        </a:p>
      </dgm:t>
    </dgm:pt>
    <dgm:pt modelId="{4ACC2A38-64B3-42AE-B6D1-94468653E51C}" type="pres">
      <dgm:prSet presAssocID="{1FB5B2B8-F2F9-45A8-ABC3-A7C923DE336B}" presName="sibTrans" presStyleCnt="0"/>
      <dgm:spPr/>
      <dgm:t>
        <a:bodyPr/>
        <a:lstStyle/>
        <a:p>
          <a:endParaRPr lang="en-US"/>
        </a:p>
      </dgm:t>
    </dgm:pt>
    <dgm:pt modelId="{75BB0B2C-D556-4124-8171-DD891489EFAA}" type="pres">
      <dgm:prSet presAssocID="{2B4D0F7E-01AB-4486-8913-6B1CBD3338AE}" presName="node" presStyleLbl="node1" presStyleIdx="2" presStyleCnt="3">
        <dgm:presLayoutVars>
          <dgm:bulletEnabled val="1"/>
        </dgm:presLayoutVars>
      </dgm:prSet>
      <dgm:spPr/>
      <dgm:t>
        <a:bodyPr/>
        <a:lstStyle/>
        <a:p>
          <a:endParaRPr lang="en-US"/>
        </a:p>
      </dgm:t>
    </dgm:pt>
  </dgm:ptLst>
  <dgm:cxnLst>
    <dgm:cxn modelId="{24AFD82D-44CB-4A45-A8E7-A2CF53F56A59}" srcId="{4BF7B3DD-E28D-4E69-8F63-998C6A4573ED}" destId="{B8AA129B-9579-4806-85DE-EF39A8A5CD52}" srcOrd="1" destOrd="0" parTransId="{C3DEFE91-65BC-4723-8683-B5AAD32BC002}" sibTransId="{1FB5B2B8-F2F9-45A8-ABC3-A7C923DE336B}"/>
    <dgm:cxn modelId="{FC220D7F-2AC8-4FF4-9819-08690587DBD8}" srcId="{4BF7B3DD-E28D-4E69-8F63-998C6A4573ED}" destId="{2B4D0F7E-01AB-4486-8913-6B1CBD3338AE}" srcOrd="2" destOrd="0" parTransId="{FDE483B5-262E-4652-9E11-677C38E788ED}" sibTransId="{D47F280C-0C11-480E-92C3-F0902C732183}"/>
    <dgm:cxn modelId="{15B2207A-046A-413A-8B19-AA1F52DDC435}" type="presOf" srcId="{4BF7B3DD-E28D-4E69-8F63-998C6A4573ED}" destId="{92F9EE40-9DD3-4606-90E5-A5CF7D91AEF7}" srcOrd="0" destOrd="0" presId="urn:microsoft.com/office/officeart/2005/8/layout/default#6"/>
    <dgm:cxn modelId="{03220CB8-D1FA-46F6-A13E-2BCC910AE281}" type="presOf" srcId="{B8AA129B-9579-4806-85DE-EF39A8A5CD52}" destId="{94F4CFBD-BC95-4A7D-A6C1-7DC96EC9F9DA}" srcOrd="0" destOrd="0" presId="urn:microsoft.com/office/officeart/2005/8/layout/default#6"/>
    <dgm:cxn modelId="{0904D4A2-5C84-4F6B-89ED-513170C2FE42}" type="presOf" srcId="{2B4D0F7E-01AB-4486-8913-6B1CBD3338AE}" destId="{75BB0B2C-D556-4124-8171-DD891489EFAA}" srcOrd="0" destOrd="0" presId="urn:microsoft.com/office/officeart/2005/8/layout/default#6"/>
    <dgm:cxn modelId="{B0D5116D-4A20-4556-BE4E-911FC7A56218}" srcId="{4BF7B3DD-E28D-4E69-8F63-998C6A4573ED}" destId="{1BC90FD6-46C2-42AD-8C61-167A03E06225}" srcOrd="0" destOrd="0" parTransId="{F0926D44-FBF7-4719-A6E7-2EDE419796F0}" sibTransId="{8775CE6C-AA06-489B-992E-CAE5E3B12777}"/>
    <dgm:cxn modelId="{37C04A5F-1B29-4971-B5B3-95B4C2762AB4}" type="presOf" srcId="{1BC90FD6-46C2-42AD-8C61-167A03E06225}" destId="{FF5A84FB-4C31-4100-85E9-A281ED98EC42}" srcOrd="0" destOrd="0" presId="urn:microsoft.com/office/officeart/2005/8/layout/default#6"/>
    <dgm:cxn modelId="{24DEFDEB-588F-4C3D-9911-8C92506CF64D}" type="presParOf" srcId="{92F9EE40-9DD3-4606-90E5-A5CF7D91AEF7}" destId="{FF5A84FB-4C31-4100-85E9-A281ED98EC42}" srcOrd="0" destOrd="0" presId="urn:microsoft.com/office/officeart/2005/8/layout/default#6"/>
    <dgm:cxn modelId="{501BACE9-DB34-4233-9687-16D4B580E655}" type="presParOf" srcId="{92F9EE40-9DD3-4606-90E5-A5CF7D91AEF7}" destId="{443E693B-1957-4CA9-AB5A-9016B8374E8C}" srcOrd="1" destOrd="0" presId="urn:microsoft.com/office/officeart/2005/8/layout/default#6"/>
    <dgm:cxn modelId="{CAF22AF1-6999-4951-B54C-1C97742619A4}" type="presParOf" srcId="{92F9EE40-9DD3-4606-90E5-A5CF7D91AEF7}" destId="{94F4CFBD-BC95-4A7D-A6C1-7DC96EC9F9DA}" srcOrd="2" destOrd="0" presId="urn:microsoft.com/office/officeart/2005/8/layout/default#6"/>
    <dgm:cxn modelId="{0453DB7D-94B8-4DB2-AD73-715CCC8AD364}" type="presParOf" srcId="{92F9EE40-9DD3-4606-90E5-A5CF7D91AEF7}" destId="{4ACC2A38-64B3-42AE-B6D1-94468653E51C}" srcOrd="3" destOrd="0" presId="urn:microsoft.com/office/officeart/2005/8/layout/default#6"/>
    <dgm:cxn modelId="{EAA90CA2-AC25-46D5-9FBB-CDE907FC9D31}" type="presParOf" srcId="{92F9EE40-9DD3-4606-90E5-A5CF7D91AEF7}" destId="{75BB0B2C-D556-4124-8171-DD891489EFAA}" srcOrd="4" destOrd="0" presId="urn:microsoft.com/office/officeart/2005/8/layout/defaul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E7313A-EBE8-4E70-8E57-01E22A0B5D6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58980C6-8A72-404D-B4B1-9DAB1731F087}">
      <dgm:prSet phldrT="[Text]" custT="1"/>
      <dgm:spPr>
        <a:solidFill>
          <a:schemeClr val="accent6">
            <a:lumMod val="5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dirty="0" smtClean="0">
              <a:latin typeface="Adobe Garamond Pro"/>
              <a:cs typeface="Arial" pitchFamily="34" charset="0"/>
            </a:rPr>
            <a:t>Discharge</a:t>
          </a:r>
          <a:endParaRPr lang="en-US" sz="3200" dirty="0">
            <a:latin typeface="Adobe Garamond Pro"/>
            <a:cs typeface="Arial" pitchFamily="34" charset="0"/>
          </a:endParaRPr>
        </a:p>
      </dgm:t>
    </dgm:pt>
    <dgm:pt modelId="{5D35C50B-825F-4DE5-A887-1DAB63734C16}" type="parTrans" cxnId="{BD0E67DE-8FE7-4556-AD9B-8FAE1A145A82}">
      <dgm:prSet/>
      <dgm:spPr/>
      <dgm:t>
        <a:bodyPr/>
        <a:lstStyle/>
        <a:p>
          <a:endParaRPr lang="en-US"/>
        </a:p>
      </dgm:t>
    </dgm:pt>
    <dgm:pt modelId="{880D28C6-790B-46C2-A3B1-68717DBB68B1}" type="sibTrans" cxnId="{BD0E67DE-8FE7-4556-AD9B-8FAE1A145A82}">
      <dgm:prSet/>
      <dgm:spPr/>
      <dgm:t>
        <a:bodyPr/>
        <a:lstStyle/>
        <a:p>
          <a:endParaRPr lang="en-US"/>
        </a:p>
      </dgm:t>
    </dgm:pt>
    <dgm:pt modelId="{864288DD-F7D7-4983-A008-06715AC7B71F}">
      <dgm:prSet phldrT="[Text]" custT="1"/>
      <dgm:spPr>
        <a:solidFill>
          <a:schemeClr val="accent5">
            <a:lumMod val="50000"/>
            <a:alpha val="9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2800" dirty="0" smtClean="0">
              <a:solidFill>
                <a:schemeClr val="bg1"/>
              </a:solidFill>
              <a:latin typeface="Adobe Garamond Pro"/>
              <a:cs typeface="Arial" pitchFamily="34" charset="0"/>
            </a:rPr>
            <a:t>Balanitis</a:t>
          </a:r>
          <a:endParaRPr lang="en-US" sz="2800" dirty="0">
            <a:solidFill>
              <a:schemeClr val="bg1"/>
            </a:solidFill>
            <a:latin typeface="Adobe Garamond Pro"/>
            <a:cs typeface="Arial" pitchFamily="34" charset="0"/>
          </a:endParaRPr>
        </a:p>
      </dgm:t>
    </dgm:pt>
    <dgm:pt modelId="{E8F851F6-B145-499C-BBDA-9C09C22881C0}" type="parTrans" cxnId="{AA034543-1E1E-462D-80B1-D94A81C1B667}">
      <dgm:prSet/>
      <dgm:spPr/>
      <dgm:t>
        <a:bodyPr/>
        <a:lstStyle/>
        <a:p>
          <a:endParaRPr lang="en-US"/>
        </a:p>
      </dgm:t>
    </dgm:pt>
    <dgm:pt modelId="{045B8272-5D67-48D9-ABCF-2C895951CA8D}" type="sibTrans" cxnId="{AA034543-1E1E-462D-80B1-D94A81C1B667}">
      <dgm:prSet/>
      <dgm:spPr/>
      <dgm:t>
        <a:bodyPr/>
        <a:lstStyle/>
        <a:p>
          <a:endParaRPr lang="en-US"/>
        </a:p>
      </dgm:t>
    </dgm:pt>
    <dgm:pt modelId="{554D577F-A4FE-4824-A137-F9A9842B2E6F}">
      <dgm:prSet phldrT="[Text]" custT="1"/>
      <dgm:spPr>
        <a:solidFill>
          <a:schemeClr val="accent5">
            <a:lumMod val="50000"/>
            <a:alpha val="9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2800" dirty="0" smtClean="0">
              <a:solidFill>
                <a:schemeClr val="bg1"/>
              </a:solidFill>
              <a:latin typeface="Adobe Garamond Pro"/>
              <a:cs typeface="Arial" pitchFamily="34" charset="0"/>
            </a:rPr>
            <a:t>Contact dermatitis</a:t>
          </a:r>
          <a:endParaRPr lang="en-US" sz="2800" dirty="0">
            <a:solidFill>
              <a:schemeClr val="bg1"/>
            </a:solidFill>
            <a:latin typeface="Adobe Garamond Pro"/>
            <a:cs typeface="Arial" pitchFamily="34" charset="0"/>
          </a:endParaRPr>
        </a:p>
      </dgm:t>
    </dgm:pt>
    <dgm:pt modelId="{C66A8766-40F3-4101-8174-C137A625E8DC}" type="parTrans" cxnId="{53F4F2CB-481E-4114-B7AA-0E002750C0C6}">
      <dgm:prSet/>
      <dgm:spPr/>
      <dgm:t>
        <a:bodyPr/>
        <a:lstStyle/>
        <a:p>
          <a:endParaRPr lang="en-US"/>
        </a:p>
      </dgm:t>
    </dgm:pt>
    <dgm:pt modelId="{72126517-D3EF-4B58-94E8-881CE6173E4F}" type="sibTrans" cxnId="{53F4F2CB-481E-4114-B7AA-0E002750C0C6}">
      <dgm:prSet/>
      <dgm:spPr/>
      <dgm:t>
        <a:bodyPr/>
        <a:lstStyle/>
        <a:p>
          <a:endParaRPr lang="en-US"/>
        </a:p>
      </dgm:t>
    </dgm:pt>
    <dgm:pt modelId="{E2D8CAF3-3323-47A4-B91A-AB39AD8B0599}">
      <dgm:prSet phldrT="[Text]" custT="1"/>
      <dgm:spPr>
        <a:solidFill>
          <a:schemeClr val="accent5">
            <a:lumMod val="50000"/>
            <a:alpha val="90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sz="2800" dirty="0">
            <a:solidFill>
              <a:schemeClr val="bg1"/>
            </a:solidFill>
            <a:latin typeface="Adobe Garamond Pro"/>
            <a:cs typeface="Arial" pitchFamily="34" charset="0"/>
          </a:endParaRPr>
        </a:p>
      </dgm:t>
    </dgm:pt>
    <dgm:pt modelId="{61A4075B-CE18-4BF7-997D-D7D455362C69}" type="parTrans" cxnId="{177C5C92-2339-4C55-8F99-C7DFFCFE5740}">
      <dgm:prSet/>
      <dgm:spPr/>
      <dgm:t>
        <a:bodyPr/>
        <a:lstStyle/>
        <a:p>
          <a:endParaRPr lang="en-US"/>
        </a:p>
      </dgm:t>
    </dgm:pt>
    <dgm:pt modelId="{5A253C42-BD03-4EE8-A7C4-67CB0AA17161}" type="sibTrans" cxnId="{177C5C92-2339-4C55-8F99-C7DFFCFE5740}">
      <dgm:prSet/>
      <dgm:spPr/>
      <dgm:t>
        <a:bodyPr/>
        <a:lstStyle/>
        <a:p>
          <a:endParaRPr lang="en-US"/>
        </a:p>
      </dgm:t>
    </dgm:pt>
    <dgm:pt modelId="{4D358FAC-D07C-45B9-9AFF-040D0A7A2A92}">
      <dgm:prSet phldrT="[Text]" custT="1"/>
      <dgm:spPr>
        <a:solidFill>
          <a:schemeClr val="accent5">
            <a:lumMod val="50000"/>
            <a:alpha val="9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2800" dirty="0" smtClean="0">
              <a:solidFill>
                <a:schemeClr val="bg1"/>
              </a:solidFill>
            </a:rPr>
            <a:t>Urethritis</a:t>
          </a:r>
          <a:endParaRPr lang="en-US" sz="2800" dirty="0">
            <a:solidFill>
              <a:schemeClr val="bg1"/>
            </a:solidFill>
            <a:latin typeface="Adobe Garamond Pro"/>
            <a:cs typeface="Arial" pitchFamily="34" charset="0"/>
          </a:endParaRPr>
        </a:p>
      </dgm:t>
    </dgm:pt>
    <dgm:pt modelId="{3E9332F4-0AF6-42FB-B94D-8EE01288A289}" type="parTrans" cxnId="{DEEAB200-88D7-423B-9E0A-EBEE73A11A61}">
      <dgm:prSet/>
      <dgm:spPr/>
      <dgm:t>
        <a:bodyPr/>
        <a:lstStyle/>
        <a:p>
          <a:endParaRPr lang="en-US"/>
        </a:p>
      </dgm:t>
    </dgm:pt>
    <dgm:pt modelId="{BB6C3307-D828-4276-91DB-5714252C956E}" type="sibTrans" cxnId="{DEEAB200-88D7-423B-9E0A-EBEE73A11A61}">
      <dgm:prSet/>
      <dgm:spPr/>
      <dgm:t>
        <a:bodyPr/>
        <a:lstStyle/>
        <a:p>
          <a:endParaRPr lang="en-US"/>
        </a:p>
      </dgm:t>
    </dgm:pt>
    <dgm:pt modelId="{2BB6AADF-C534-4C65-AC9B-8ADC9A7E7814}" type="pres">
      <dgm:prSet presAssocID="{2BE7313A-EBE8-4E70-8E57-01E22A0B5D61}" presName="Name0" presStyleCnt="0">
        <dgm:presLayoutVars>
          <dgm:dir/>
          <dgm:animLvl val="lvl"/>
          <dgm:resizeHandles val="exact"/>
        </dgm:presLayoutVars>
      </dgm:prSet>
      <dgm:spPr/>
      <dgm:t>
        <a:bodyPr/>
        <a:lstStyle/>
        <a:p>
          <a:endParaRPr lang="en-US"/>
        </a:p>
      </dgm:t>
    </dgm:pt>
    <dgm:pt modelId="{3A0DB709-6955-4335-B879-A0DCEB9B44BC}" type="pres">
      <dgm:prSet presAssocID="{A58980C6-8A72-404D-B4B1-9DAB1731F087}" presName="linNode" presStyleCnt="0"/>
      <dgm:spPr/>
    </dgm:pt>
    <dgm:pt modelId="{BA5CFABC-2C5F-449E-A22A-68FD93E85ED9}" type="pres">
      <dgm:prSet presAssocID="{A58980C6-8A72-404D-B4B1-9DAB1731F087}" presName="parentText" presStyleLbl="node1" presStyleIdx="0" presStyleCnt="1">
        <dgm:presLayoutVars>
          <dgm:chMax val="1"/>
          <dgm:bulletEnabled val="1"/>
        </dgm:presLayoutVars>
      </dgm:prSet>
      <dgm:spPr/>
      <dgm:t>
        <a:bodyPr/>
        <a:lstStyle/>
        <a:p>
          <a:endParaRPr lang="en-US"/>
        </a:p>
      </dgm:t>
    </dgm:pt>
    <dgm:pt modelId="{96A3D98D-24F1-467C-A1B8-2C739F2F861B}" type="pres">
      <dgm:prSet presAssocID="{A58980C6-8A72-404D-B4B1-9DAB1731F087}" presName="descendantText" presStyleLbl="alignAccFollowNode1" presStyleIdx="0" presStyleCnt="1">
        <dgm:presLayoutVars>
          <dgm:bulletEnabled val="1"/>
        </dgm:presLayoutVars>
      </dgm:prSet>
      <dgm:spPr/>
      <dgm:t>
        <a:bodyPr/>
        <a:lstStyle/>
        <a:p>
          <a:endParaRPr lang="en-US"/>
        </a:p>
      </dgm:t>
    </dgm:pt>
  </dgm:ptLst>
  <dgm:cxnLst>
    <dgm:cxn modelId="{FA0D49E9-98CF-41F3-83E9-26729FA64B31}" type="presOf" srcId="{554D577F-A4FE-4824-A137-F9A9842B2E6F}" destId="{96A3D98D-24F1-467C-A1B8-2C739F2F861B}" srcOrd="0" destOrd="1" presId="urn:microsoft.com/office/officeart/2005/8/layout/vList5"/>
    <dgm:cxn modelId="{DEEAB200-88D7-423B-9E0A-EBEE73A11A61}" srcId="{A58980C6-8A72-404D-B4B1-9DAB1731F087}" destId="{4D358FAC-D07C-45B9-9AFF-040D0A7A2A92}" srcOrd="2" destOrd="0" parTransId="{3E9332F4-0AF6-42FB-B94D-8EE01288A289}" sibTransId="{BB6C3307-D828-4276-91DB-5714252C956E}"/>
    <dgm:cxn modelId="{C6861C37-B4CD-4A29-B715-881763624A43}" type="presOf" srcId="{E2D8CAF3-3323-47A4-B91A-AB39AD8B0599}" destId="{96A3D98D-24F1-467C-A1B8-2C739F2F861B}" srcOrd="0" destOrd="3" presId="urn:microsoft.com/office/officeart/2005/8/layout/vList5"/>
    <dgm:cxn modelId="{AA034543-1E1E-462D-80B1-D94A81C1B667}" srcId="{A58980C6-8A72-404D-B4B1-9DAB1731F087}" destId="{864288DD-F7D7-4983-A008-06715AC7B71F}" srcOrd="0" destOrd="0" parTransId="{E8F851F6-B145-499C-BBDA-9C09C22881C0}" sibTransId="{045B8272-5D67-48D9-ABCF-2C895951CA8D}"/>
    <dgm:cxn modelId="{BD0E67DE-8FE7-4556-AD9B-8FAE1A145A82}" srcId="{2BE7313A-EBE8-4E70-8E57-01E22A0B5D61}" destId="{A58980C6-8A72-404D-B4B1-9DAB1731F087}" srcOrd="0" destOrd="0" parTransId="{5D35C50B-825F-4DE5-A887-1DAB63734C16}" sibTransId="{880D28C6-790B-46C2-A3B1-68717DBB68B1}"/>
    <dgm:cxn modelId="{680B27AC-59D4-41AB-BC8C-654895D8A3D8}" type="presOf" srcId="{2BE7313A-EBE8-4E70-8E57-01E22A0B5D61}" destId="{2BB6AADF-C534-4C65-AC9B-8ADC9A7E7814}" srcOrd="0" destOrd="0" presId="urn:microsoft.com/office/officeart/2005/8/layout/vList5"/>
    <dgm:cxn modelId="{CB7F95C8-762A-4070-A60F-D5BAD5139E40}" type="presOf" srcId="{A58980C6-8A72-404D-B4B1-9DAB1731F087}" destId="{BA5CFABC-2C5F-449E-A22A-68FD93E85ED9}" srcOrd="0" destOrd="0" presId="urn:microsoft.com/office/officeart/2005/8/layout/vList5"/>
    <dgm:cxn modelId="{26F38E12-DBE9-4C5F-A5CE-BED854AE7BC0}" type="presOf" srcId="{4D358FAC-D07C-45B9-9AFF-040D0A7A2A92}" destId="{96A3D98D-24F1-467C-A1B8-2C739F2F861B}" srcOrd="0" destOrd="2" presId="urn:microsoft.com/office/officeart/2005/8/layout/vList5"/>
    <dgm:cxn modelId="{CBF302FD-0E47-4FB9-BD36-0D2A2F83B0F5}" type="presOf" srcId="{864288DD-F7D7-4983-A008-06715AC7B71F}" destId="{96A3D98D-24F1-467C-A1B8-2C739F2F861B}" srcOrd="0" destOrd="0" presId="urn:microsoft.com/office/officeart/2005/8/layout/vList5"/>
    <dgm:cxn modelId="{53F4F2CB-481E-4114-B7AA-0E002750C0C6}" srcId="{A58980C6-8A72-404D-B4B1-9DAB1731F087}" destId="{554D577F-A4FE-4824-A137-F9A9842B2E6F}" srcOrd="1" destOrd="0" parTransId="{C66A8766-40F3-4101-8174-C137A625E8DC}" sibTransId="{72126517-D3EF-4B58-94E8-881CE6173E4F}"/>
    <dgm:cxn modelId="{177C5C92-2339-4C55-8F99-C7DFFCFE5740}" srcId="{A58980C6-8A72-404D-B4B1-9DAB1731F087}" destId="{E2D8CAF3-3323-47A4-B91A-AB39AD8B0599}" srcOrd="3" destOrd="0" parTransId="{61A4075B-CE18-4BF7-997D-D7D455362C69}" sibTransId="{5A253C42-BD03-4EE8-A7C4-67CB0AA17161}"/>
    <dgm:cxn modelId="{D4E2D890-AFFD-4A58-A57D-5728681852DA}" type="presParOf" srcId="{2BB6AADF-C534-4C65-AC9B-8ADC9A7E7814}" destId="{3A0DB709-6955-4335-B879-A0DCEB9B44BC}" srcOrd="0" destOrd="0" presId="urn:microsoft.com/office/officeart/2005/8/layout/vList5"/>
    <dgm:cxn modelId="{3551511F-A6AD-4C4F-AB62-5475D853A8C6}" type="presParOf" srcId="{3A0DB709-6955-4335-B879-A0DCEB9B44BC}" destId="{BA5CFABC-2C5F-449E-A22A-68FD93E85ED9}" srcOrd="0" destOrd="0" presId="urn:microsoft.com/office/officeart/2005/8/layout/vList5"/>
    <dgm:cxn modelId="{6698AD44-F0BE-4139-8A56-C3ACEA16EB0B}" type="presParOf" srcId="{3A0DB709-6955-4335-B879-A0DCEB9B44BC}" destId="{96A3D98D-24F1-467C-A1B8-2C739F2F861B}"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7808A0-71CE-4BC8-9355-B088B8A069FF}" type="doc">
      <dgm:prSet loTypeId="urn:microsoft.com/office/officeart/2005/8/layout/default#7" loCatId="list" qsTypeId="urn:microsoft.com/office/officeart/2005/8/quickstyle/simple1" qsCatId="simple" csTypeId="urn:microsoft.com/office/officeart/2005/8/colors/accent1_2" csCatId="accent1" phldr="1"/>
      <dgm:spPr/>
      <dgm:t>
        <a:bodyPr/>
        <a:lstStyle/>
        <a:p>
          <a:endParaRPr lang="en-US"/>
        </a:p>
      </dgm:t>
    </dgm:pt>
    <dgm:pt modelId="{E7AF0428-2F8D-48F3-A672-DB53206DFACA}">
      <dgm:prSet>
        <dgm:style>
          <a:lnRef idx="1">
            <a:schemeClr val="accent6"/>
          </a:lnRef>
          <a:fillRef idx="3">
            <a:schemeClr val="accent6"/>
          </a:fillRef>
          <a:effectRef idx="2">
            <a:schemeClr val="accent6"/>
          </a:effectRef>
          <a:fontRef idx="minor">
            <a:schemeClr val="lt1"/>
          </a:fontRef>
        </dgm:style>
      </dgm:prSet>
      <dgm:spPr>
        <a:scene3d>
          <a:camera prst="orthographicFront"/>
          <a:lightRig rig="threePt" dir="t"/>
        </a:scene3d>
        <a:sp3d>
          <a:bevelT/>
        </a:sp3d>
      </dgm:spPr>
      <dgm:t>
        <a:bodyPr/>
        <a:lstStyle/>
        <a:p>
          <a:pPr rtl="0"/>
          <a:r>
            <a:rPr lang="en-US" dirty="0" smtClean="0"/>
            <a:t>Ceftriaxone 250 mg in a single intramuscular dose</a:t>
          </a:r>
          <a:endParaRPr lang="en-US" dirty="0"/>
        </a:p>
      </dgm:t>
    </dgm:pt>
    <dgm:pt modelId="{EE6FB881-0A0D-41AA-9B04-3B528D50BF83}" type="parTrans" cxnId="{C02A4479-943C-4F92-8A64-D56163DB1B52}">
      <dgm:prSet/>
      <dgm:spPr/>
      <dgm:t>
        <a:bodyPr/>
        <a:lstStyle/>
        <a:p>
          <a:endParaRPr lang="en-US"/>
        </a:p>
      </dgm:t>
    </dgm:pt>
    <dgm:pt modelId="{EA42EC06-E32B-466E-9F29-6610C09DAB48}" type="sibTrans" cxnId="{C02A4479-943C-4F92-8A64-D56163DB1B52}">
      <dgm:prSet/>
      <dgm:spPr/>
      <dgm:t>
        <a:bodyPr/>
        <a:lstStyle/>
        <a:p>
          <a:endParaRPr lang="en-US"/>
        </a:p>
      </dgm:t>
    </dgm:pt>
    <dgm:pt modelId="{7F42DDA4-D56C-4C63-BF41-4012FDA01700}">
      <dgm:prSet>
        <dgm:style>
          <a:lnRef idx="1">
            <a:schemeClr val="accent6"/>
          </a:lnRef>
          <a:fillRef idx="3">
            <a:schemeClr val="accent6"/>
          </a:fillRef>
          <a:effectRef idx="2">
            <a:schemeClr val="accent6"/>
          </a:effectRef>
          <a:fontRef idx="minor">
            <a:schemeClr val="lt1"/>
          </a:fontRef>
        </dgm:style>
      </dgm:prSet>
      <dgm:spPr>
        <a:scene3d>
          <a:camera prst="orthographicFront"/>
          <a:lightRig rig="threePt" dir="t"/>
        </a:scene3d>
        <a:sp3d>
          <a:bevelT/>
        </a:sp3d>
      </dgm:spPr>
      <dgm:t>
        <a:bodyPr/>
        <a:lstStyle/>
        <a:p>
          <a:pPr rtl="0"/>
          <a:r>
            <a:rPr lang="en-US" dirty="0" smtClean="0"/>
            <a:t>Azithromycin 1 g orally in a single dose                       </a:t>
          </a:r>
          <a:br>
            <a:rPr lang="en-US" dirty="0" smtClean="0"/>
          </a:br>
          <a:r>
            <a:rPr lang="en-US" dirty="0" smtClean="0"/>
            <a:t> OR                          </a:t>
          </a:r>
          <a:br>
            <a:rPr lang="en-US" dirty="0" smtClean="0"/>
          </a:br>
          <a:r>
            <a:rPr lang="en-US" dirty="0" smtClean="0"/>
            <a:t>Doxycycline 100 mg daily </a:t>
          </a:r>
          <a:br>
            <a:rPr lang="en-US" dirty="0" smtClean="0"/>
          </a:br>
          <a:r>
            <a:rPr lang="en-US" dirty="0" smtClean="0"/>
            <a:t>for 7 days                       </a:t>
          </a:r>
          <a:endParaRPr lang="en-US" dirty="0"/>
        </a:p>
      </dgm:t>
    </dgm:pt>
    <dgm:pt modelId="{68A489D8-84EF-40A4-9068-EF029501A035}" type="parTrans" cxnId="{7496FA90-9521-47EA-A598-C79E625040CC}">
      <dgm:prSet/>
      <dgm:spPr/>
      <dgm:t>
        <a:bodyPr/>
        <a:lstStyle/>
        <a:p>
          <a:endParaRPr lang="en-US"/>
        </a:p>
      </dgm:t>
    </dgm:pt>
    <dgm:pt modelId="{50EE453C-1078-4B12-8A9F-110184A68EA5}" type="sibTrans" cxnId="{7496FA90-9521-47EA-A598-C79E625040CC}">
      <dgm:prSet/>
      <dgm:spPr/>
      <dgm:t>
        <a:bodyPr/>
        <a:lstStyle/>
        <a:p>
          <a:endParaRPr lang="en-US"/>
        </a:p>
      </dgm:t>
    </dgm:pt>
    <dgm:pt modelId="{F25A655F-F03E-4A8D-9C0C-AD27BA39CB69}">
      <dgm:prSet>
        <dgm:style>
          <a:lnRef idx="1">
            <a:schemeClr val="accent6"/>
          </a:lnRef>
          <a:fillRef idx="3">
            <a:schemeClr val="accent6"/>
          </a:fillRef>
          <a:effectRef idx="2">
            <a:schemeClr val="accent6"/>
          </a:effectRef>
          <a:fontRef idx="minor">
            <a:schemeClr val="lt1"/>
          </a:fontRef>
        </dgm:style>
      </dgm:prSet>
      <dgm:spPr>
        <a:ln/>
        <a:scene3d>
          <a:camera prst="orthographicFront"/>
          <a:lightRig rig="threePt" dir="t"/>
        </a:scene3d>
        <a:sp3d>
          <a:bevelT/>
        </a:sp3d>
      </dgm:spPr>
      <dgm:t>
        <a:bodyPr/>
        <a:lstStyle/>
        <a:p>
          <a:pPr rtl="0"/>
          <a:r>
            <a:rPr lang="en-US" dirty="0" smtClean="0"/>
            <a:t>PLUS</a:t>
          </a:r>
          <a:endParaRPr lang="en-US" dirty="0"/>
        </a:p>
      </dgm:t>
    </dgm:pt>
    <dgm:pt modelId="{801EDA76-400D-47FB-AB9A-5DAB2E8DFAEB}" type="sibTrans" cxnId="{A4B7F951-1395-4C43-852F-FF622FD029B6}">
      <dgm:prSet/>
      <dgm:spPr/>
      <dgm:t>
        <a:bodyPr/>
        <a:lstStyle/>
        <a:p>
          <a:endParaRPr lang="en-US"/>
        </a:p>
      </dgm:t>
    </dgm:pt>
    <dgm:pt modelId="{95177E42-ACD8-474A-9F27-AB07E28D9AAD}" type="parTrans" cxnId="{A4B7F951-1395-4C43-852F-FF622FD029B6}">
      <dgm:prSet/>
      <dgm:spPr/>
      <dgm:t>
        <a:bodyPr/>
        <a:lstStyle/>
        <a:p>
          <a:endParaRPr lang="en-US"/>
        </a:p>
      </dgm:t>
    </dgm:pt>
    <dgm:pt modelId="{0A93203B-ECCF-48A2-8572-B762EA35D83E}">
      <dgm:prSet/>
      <dgm:spPr>
        <a:solidFill>
          <a:srgbClr val="006699"/>
        </a:solidFill>
        <a:ln>
          <a:noFill/>
        </a:ln>
        <a:effectLst/>
        <a:scene3d>
          <a:camera prst="orthographicFront">
            <a:rot lat="0" lon="0" rev="0"/>
          </a:camera>
          <a:lightRig rig="contrasting" dir="t">
            <a:rot lat="0" lon="0" rev="7800000"/>
          </a:lightRig>
        </a:scene3d>
        <a:sp3d>
          <a:bevelT w="139700" h="139700"/>
        </a:sp3d>
      </dgm:spPr>
      <dgm:t>
        <a:bodyPr/>
        <a:lstStyle/>
        <a:p>
          <a:pPr rtl="0"/>
          <a:r>
            <a:rPr lang="en-US" dirty="0" smtClean="0"/>
            <a:t>As of 2007, quinolones are no longer recommended in the U.S. for treatment of gonorrhea and associated conditions. </a:t>
          </a:r>
          <a:endParaRPr lang="en-US" dirty="0"/>
        </a:p>
      </dgm:t>
    </dgm:pt>
    <dgm:pt modelId="{88D82BF4-D076-4AAF-9F36-4BD7493521B4}" type="sibTrans" cxnId="{97F7ECC2-D1D3-4AAF-97C8-67603ED1FC18}">
      <dgm:prSet/>
      <dgm:spPr/>
      <dgm:t>
        <a:bodyPr/>
        <a:lstStyle/>
        <a:p>
          <a:endParaRPr lang="en-US"/>
        </a:p>
      </dgm:t>
    </dgm:pt>
    <dgm:pt modelId="{ACA949EC-41CE-436E-ABF4-6EEEB57D1B4E}" type="parTrans" cxnId="{97F7ECC2-D1D3-4AAF-97C8-67603ED1FC18}">
      <dgm:prSet/>
      <dgm:spPr/>
      <dgm:t>
        <a:bodyPr/>
        <a:lstStyle/>
        <a:p>
          <a:endParaRPr lang="en-US"/>
        </a:p>
      </dgm:t>
    </dgm:pt>
    <dgm:pt modelId="{6C1D69A3-EBF9-45BA-B0B3-C90291864ED3}" type="pres">
      <dgm:prSet presAssocID="{F87808A0-71CE-4BC8-9355-B088B8A069FF}" presName="diagram" presStyleCnt="0">
        <dgm:presLayoutVars>
          <dgm:dir/>
          <dgm:resizeHandles val="exact"/>
        </dgm:presLayoutVars>
      </dgm:prSet>
      <dgm:spPr/>
      <dgm:t>
        <a:bodyPr/>
        <a:lstStyle/>
        <a:p>
          <a:endParaRPr lang="en-US"/>
        </a:p>
      </dgm:t>
    </dgm:pt>
    <dgm:pt modelId="{E8794EF3-6028-4C42-A9C2-1B34D25E1764}" type="pres">
      <dgm:prSet presAssocID="{E7AF0428-2F8D-48F3-A672-DB53206DFACA}" presName="node" presStyleLbl="node1" presStyleIdx="0" presStyleCnt="4" custScaleX="53838" custScaleY="64656" custLinFactNeighborX="4705" custLinFactNeighborY="-7865">
        <dgm:presLayoutVars>
          <dgm:bulletEnabled val="1"/>
        </dgm:presLayoutVars>
      </dgm:prSet>
      <dgm:spPr/>
      <dgm:t>
        <a:bodyPr/>
        <a:lstStyle/>
        <a:p>
          <a:endParaRPr lang="en-US"/>
        </a:p>
      </dgm:t>
    </dgm:pt>
    <dgm:pt modelId="{1DFA18C4-CCF1-48DE-8A3C-148F4C4CC521}" type="pres">
      <dgm:prSet presAssocID="{EA42EC06-E32B-466E-9F29-6610C09DAB48}" presName="sibTrans" presStyleCnt="0"/>
      <dgm:spPr/>
      <dgm:t>
        <a:bodyPr/>
        <a:lstStyle/>
        <a:p>
          <a:endParaRPr lang="en-US"/>
        </a:p>
      </dgm:t>
    </dgm:pt>
    <dgm:pt modelId="{F9E17A0E-DAF1-4D65-B24E-653184DE5371}" type="pres">
      <dgm:prSet presAssocID="{F25A655F-F03E-4A8D-9C0C-AD27BA39CB69}" presName="node" presStyleLbl="node1" presStyleIdx="1" presStyleCnt="4" custScaleX="31116" custScaleY="23281" custLinFactNeighborX="3338" custLinFactNeighborY="-9469">
        <dgm:presLayoutVars>
          <dgm:bulletEnabled val="1"/>
        </dgm:presLayoutVars>
      </dgm:prSet>
      <dgm:spPr/>
      <dgm:t>
        <a:bodyPr/>
        <a:lstStyle/>
        <a:p>
          <a:endParaRPr lang="en-US"/>
        </a:p>
      </dgm:t>
    </dgm:pt>
    <dgm:pt modelId="{7AD465D8-98FD-4E4E-B6C8-4E1FC50D87E1}" type="pres">
      <dgm:prSet presAssocID="{801EDA76-400D-47FB-AB9A-5DAB2E8DFAEB}" presName="sibTrans" presStyleCnt="0"/>
      <dgm:spPr/>
      <dgm:t>
        <a:bodyPr/>
        <a:lstStyle/>
        <a:p>
          <a:endParaRPr lang="en-US"/>
        </a:p>
      </dgm:t>
    </dgm:pt>
    <dgm:pt modelId="{A7D2D053-AC48-456A-AE9D-43713D258032}" type="pres">
      <dgm:prSet presAssocID="{7F42DDA4-D56C-4C63-BF41-4012FDA01700}" presName="node" presStyleLbl="node1" presStyleIdx="2" presStyleCnt="4" custScaleX="78745" custScaleY="61564" custLinFactNeighborX="-488" custLinFactNeighborY="-4677">
        <dgm:presLayoutVars>
          <dgm:bulletEnabled val="1"/>
        </dgm:presLayoutVars>
      </dgm:prSet>
      <dgm:spPr/>
      <dgm:t>
        <a:bodyPr/>
        <a:lstStyle/>
        <a:p>
          <a:endParaRPr lang="en-US"/>
        </a:p>
      </dgm:t>
    </dgm:pt>
    <dgm:pt modelId="{B4451431-C7F4-4959-9362-CCE947D365D2}" type="pres">
      <dgm:prSet presAssocID="{50EE453C-1078-4B12-8A9F-110184A68EA5}" presName="sibTrans" presStyleCnt="0"/>
      <dgm:spPr/>
      <dgm:t>
        <a:bodyPr/>
        <a:lstStyle/>
        <a:p>
          <a:endParaRPr lang="en-US"/>
        </a:p>
      </dgm:t>
    </dgm:pt>
    <dgm:pt modelId="{1C0CBA0E-883B-4F20-A5BC-DF1BFE5EF3A4}" type="pres">
      <dgm:prSet presAssocID="{0A93203B-ECCF-48A2-8572-B762EA35D83E}" presName="node" presStyleLbl="node1" presStyleIdx="3" presStyleCnt="4" custScaleX="178702" custScaleY="64096" custLinFactNeighborX="1397" custLinFactNeighborY="-14594">
        <dgm:presLayoutVars>
          <dgm:bulletEnabled val="1"/>
        </dgm:presLayoutVars>
      </dgm:prSet>
      <dgm:spPr/>
      <dgm:t>
        <a:bodyPr/>
        <a:lstStyle/>
        <a:p>
          <a:endParaRPr lang="en-US"/>
        </a:p>
      </dgm:t>
    </dgm:pt>
  </dgm:ptLst>
  <dgm:cxnLst>
    <dgm:cxn modelId="{7496FA90-9521-47EA-A598-C79E625040CC}" srcId="{F87808A0-71CE-4BC8-9355-B088B8A069FF}" destId="{7F42DDA4-D56C-4C63-BF41-4012FDA01700}" srcOrd="2" destOrd="0" parTransId="{68A489D8-84EF-40A4-9068-EF029501A035}" sibTransId="{50EE453C-1078-4B12-8A9F-110184A68EA5}"/>
    <dgm:cxn modelId="{6F916B8B-F2F7-44E3-B4AA-45355AFCA2B2}" type="presOf" srcId="{0A93203B-ECCF-48A2-8572-B762EA35D83E}" destId="{1C0CBA0E-883B-4F20-A5BC-DF1BFE5EF3A4}" srcOrd="0" destOrd="0" presId="urn:microsoft.com/office/officeart/2005/8/layout/default#7"/>
    <dgm:cxn modelId="{BDE26FE9-AAFE-4D0E-BF73-8EF313D45BA2}" type="presOf" srcId="{E7AF0428-2F8D-48F3-A672-DB53206DFACA}" destId="{E8794EF3-6028-4C42-A9C2-1B34D25E1764}" srcOrd="0" destOrd="0" presId="urn:microsoft.com/office/officeart/2005/8/layout/default#7"/>
    <dgm:cxn modelId="{F46A4DBB-1D90-4AA2-903D-E2A0E1D3B7B6}" type="presOf" srcId="{F25A655F-F03E-4A8D-9C0C-AD27BA39CB69}" destId="{F9E17A0E-DAF1-4D65-B24E-653184DE5371}" srcOrd="0" destOrd="0" presId="urn:microsoft.com/office/officeart/2005/8/layout/default#7"/>
    <dgm:cxn modelId="{97F7ECC2-D1D3-4AAF-97C8-67603ED1FC18}" srcId="{F87808A0-71CE-4BC8-9355-B088B8A069FF}" destId="{0A93203B-ECCF-48A2-8572-B762EA35D83E}" srcOrd="3" destOrd="0" parTransId="{ACA949EC-41CE-436E-ABF4-6EEEB57D1B4E}" sibTransId="{88D82BF4-D076-4AAF-9F36-4BD7493521B4}"/>
    <dgm:cxn modelId="{D359C82B-02A3-45DB-BB13-0ACC55107FFC}" type="presOf" srcId="{F87808A0-71CE-4BC8-9355-B088B8A069FF}" destId="{6C1D69A3-EBF9-45BA-B0B3-C90291864ED3}" srcOrd="0" destOrd="0" presId="urn:microsoft.com/office/officeart/2005/8/layout/default#7"/>
    <dgm:cxn modelId="{1F70336C-F69C-4770-A335-F3196C93B026}" type="presOf" srcId="{7F42DDA4-D56C-4C63-BF41-4012FDA01700}" destId="{A7D2D053-AC48-456A-AE9D-43713D258032}" srcOrd="0" destOrd="0" presId="urn:microsoft.com/office/officeart/2005/8/layout/default#7"/>
    <dgm:cxn modelId="{A4B7F951-1395-4C43-852F-FF622FD029B6}" srcId="{F87808A0-71CE-4BC8-9355-B088B8A069FF}" destId="{F25A655F-F03E-4A8D-9C0C-AD27BA39CB69}" srcOrd="1" destOrd="0" parTransId="{95177E42-ACD8-474A-9F27-AB07E28D9AAD}" sibTransId="{801EDA76-400D-47FB-AB9A-5DAB2E8DFAEB}"/>
    <dgm:cxn modelId="{C02A4479-943C-4F92-8A64-D56163DB1B52}" srcId="{F87808A0-71CE-4BC8-9355-B088B8A069FF}" destId="{E7AF0428-2F8D-48F3-A672-DB53206DFACA}" srcOrd="0" destOrd="0" parTransId="{EE6FB881-0A0D-41AA-9B04-3B528D50BF83}" sibTransId="{EA42EC06-E32B-466E-9F29-6610C09DAB48}"/>
    <dgm:cxn modelId="{29B81382-0F5C-422D-89AA-4F1582BD37D2}" type="presParOf" srcId="{6C1D69A3-EBF9-45BA-B0B3-C90291864ED3}" destId="{E8794EF3-6028-4C42-A9C2-1B34D25E1764}" srcOrd="0" destOrd="0" presId="urn:microsoft.com/office/officeart/2005/8/layout/default#7"/>
    <dgm:cxn modelId="{0456685B-347C-4460-9DBD-767B5758CA18}" type="presParOf" srcId="{6C1D69A3-EBF9-45BA-B0B3-C90291864ED3}" destId="{1DFA18C4-CCF1-48DE-8A3C-148F4C4CC521}" srcOrd="1" destOrd="0" presId="urn:microsoft.com/office/officeart/2005/8/layout/default#7"/>
    <dgm:cxn modelId="{758C68AE-905D-4333-A4F4-567D98079A24}" type="presParOf" srcId="{6C1D69A3-EBF9-45BA-B0B3-C90291864ED3}" destId="{F9E17A0E-DAF1-4D65-B24E-653184DE5371}" srcOrd="2" destOrd="0" presId="urn:microsoft.com/office/officeart/2005/8/layout/default#7"/>
    <dgm:cxn modelId="{A70EB0D6-C295-413A-9050-8BB30843BD4A}" type="presParOf" srcId="{6C1D69A3-EBF9-45BA-B0B3-C90291864ED3}" destId="{7AD465D8-98FD-4E4E-B6C8-4E1FC50D87E1}" srcOrd="3" destOrd="0" presId="urn:microsoft.com/office/officeart/2005/8/layout/default#7"/>
    <dgm:cxn modelId="{897EF980-E8EB-4C21-84AF-7F179CE912D1}" type="presParOf" srcId="{6C1D69A3-EBF9-45BA-B0B3-C90291864ED3}" destId="{A7D2D053-AC48-456A-AE9D-43713D258032}" srcOrd="4" destOrd="0" presId="urn:microsoft.com/office/officeart/2005/8/layout/default#7"/>
    <dgm:cxn modelId="{9165D7E4-7B9C-4BE4-8010-3747F467874B}" type="presParOf" srcId="{6C1D69A3-EBF9-45BA-B0B3-C90291864ED3}" destId="{B4451431-C7F4-4959-9362-CCE947D365D2}" srcOrd="5" destOrd="0" presId="urn:microsoft.com/office/officeart/2005/8/layout/default#7"/>
    <dgm:cxn modelId="{21FACD5E-D65B-450A-A121-D5FFFDF3A33E}" type="presParOf" srcId="{6C1D69A3-EBF9-45BA-B0B3-C90291864ED3}" destId="{1C0CBA0E-883B-4F20-A5BC-DF1BFE5EF3A4}" srcOrd="6" destOrd="0" presId="urn:microsoft.com/office/officeart/2005/8/layout/defaul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E9CA4-FFA2-4928-AB11-982484A9483D}">
      <dsp:nvSpPr>
        <dsp:cNvPr id="0" name=""/>
        <dsp:cNvSpPr/>
      </dsp:nvSpPr>
      <dsp:spPr>
        <a:xfrm rot="5400000">
          <a:off x="4231843" y="-1041196"/>
          <a:ext cx="2438400" cy="5130393"/>
        </a:xfrm>
        <a:prstGeom prst="round2SameRect">
          <a:avLst/>
        </a:prstGeom>
        <a:solidFill>
          <a:schemeClr val="accent5">
            <a:lumMod val="50000"/>
            <a:alpha val="90000"/>
          </a:schemeClr>
        </a:solidFill>
        <a:ln w="425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latin typeface="Adobe Garamond Pro"/>
              <a:cs typeface="Arial" pitchFamily="34" charset="0"/>
            </a:rPr>
            <a:t>Hernia</a:t>
          </a:r>
          <a:endParaRPr lang="en-US" sz="2800" kern="1200" dirty="0">
            <a:solidFill>
              <a:schemeClr val="bg1"/>
            </a:solidFill>
            <a:latin typeface="Adobe Garamond Pro"/>
            <a:cs typeface="Arial" pitchFamily="34" charset="0"/>
          </a:endParaRPr>
        </a:p>
        <a:p>
          <a:pPr marL="285750" lvl="1" indent="-285750" algn="l" defTabSz="1244600">
            <a:lnSpc>
              <a:spcPct val="90000"/>
            </a:lnSpc>
            <a:spcBef>
              <a:spcPct val="0"/>
            </a:spcBef>
            <a:spcAft>
              <a:spcPct val="15000"/>
            </a:spcAft>
            <a:buChar char="••"/>
          </a:pPr>
          <a:endParaRPr lang="en-US" sz="2800" kern="1200" dirty="0">
            <a:solidFill>
              <a:schemeClr val="bg1"/>
            </a:solidFill>
            <a:latin typeface="Adobe Garamond Pro"/>
            <a:cs typeface="Arial" pitchFamily="34" charset="0"/>
          </a:endParaRPr>
        </a:p>
        <a:p>
          <a:pPr marL="285750" lvl="1" indent="-285750" algn="l" defTabSz="1244600">
            <a:lnSpc>
              <a:spcPct val="90000"/>
            </a:lnSpc>
            <a:spcBef>
              <a:spcPct val="0"/>
            </a:spcBef>
            <a:spcAft>
              <a:spcPct val="15000"/>
            </a:spcAft>
            <a:buChar char="••"/>
          </a:pPr>
          <a:r>
            <a:rPr lang="en-US" sz="2800" kern="1200" dirty="0" smtClean="0">
              <a:solidFill>
                <a:schemeClr val="bg1"/>
              </a:solidFill>
              <a:latin typeface="Adobe Garamond Pro"/>
              <a:cs typeface="Arial" pitchFamily="34" charset="0"/>
            </a:rPr>
            <a:t>Lymphadenopathy </a:t>
          </a:r>
          <a:endParaRPr lang="en-US" sz="2800" kern="1200" dirty="0">
            <a:solidFill>
              <a:schemeClr val="bg1"/>
            </a:solidFill>
            <a:latin typeface="Adobe Garamond Pro"/>
            <a:cs typeface="Arial" pitchFamily="34" charset="0"/>
          </a:endParaRPr>
        </a:p>
        <a:p>
          <a:pPr marL="285750" lvl="1" indent="-285750" algn="l" defTabSz="1244600">
            <a:lnSpc>
              <a:spcPct val="90000"/>
            </a:lnSpc>
            <a:spcBef>
              <a:spcPct val="0"/>
            </a:spcBef>
            <a:spcAft>
              <a:spcPct val="15000"/>
            </a:spcAft>
            <a:buChar char="••"/>
          </a:pPr>
          <a:endParaRPr lang="en-US" sz="2800" kern="1200" dirty="0">
            <a:latin typeface="Adobe Garamond Pro"/>
            <a:cs typeface="Arial" pitchFamily="34" charset="0"/>
          </a:endParaRPr>
        </a:p>
      </dsp:txBody>
      <dsp:txXfrm rot="-5400000">
        <a:off x="2885847" y="423833"/>
        <a:ext cx="5011360" cy="2200334"/>
      </dsp:txXfrm>
    </dsp:sp>
    <dsp:sp modelId="{1EC42B6D-AC4B-40A1-B986-3BC616DE7B6F}">
      <dsp:nvSpPr>
        <dsp:cNvPr id="0" name=""/>
        <dsp:cNvSpPr/>
      </dsp:nvSpPr>
      <dsp:spPr>
        <a:xfrm>
          <a:off x="0" y="0"/>
          <a:ext cx="2885846" cy="3048000"/>
        </a:xfrm>
        <a:prstGeom prst="roundRect">
          <a:avLst/>
        </a:prstGeom>
        <a:solidFill>
          <a:schemeClr val="accent6">
            <a:lumMod val="50000"/>
          </a:schemeClr>
        </a:solidFill>
        <a:ln w="425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Adobe Garamond Pro"/>
              <a:cs typeface="Arial" pitchFamily="34" charset="0"/>
            </a:rPr>
            <a:t>Groin</a:t>
          </a:r>
          <a:endParaRPr lang="en-US" sz="3200" kern="1200" dirty="0">
            <a:latin typeface="Adobe Garamond Pro"/>
            <a:cs typeface="Arial" pitchFamily="34" charset="0"/>
          </a:endParaRPr>
        </a:p>
      </dsp:txBody>
      <dsp:txXfrm>
        <a:off x="140875" y="140875"/>
        <a:ext cx="2604096" cy="2766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3F970-2914-4CE6-9121-8EC4A0751E2D}">
      <dsp:nvSpPr>
        <dsp:cNvPr id="0" name=""/>
        <dsp:cNvSpPr/>
      </dsp:nvSpPr>
      <dsp:spPr>
        <a:xfrm rot="5400000">
          <a:off x="3712464" y="-844296"/>
          <a:ext cx="2316480" cy="4584192"/>
        </a:xfrm>
        <a:prstGeom prst="round2SameRect">
          <a:avLst/>
        </a:prstGeom>
        <a:solidFill>
          <a:schemeClr val="accent5">
            <a:lumMod val="50000"/>
            <a:alpha val="90000"/>
          </a:schemeClr>
        </a:solidFill>
        <a:ln w="425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latin typeface="Adobe Garamond Pro"/>
              <a:cs typeface="Arial" pitchFamily="34" charset="0"/>
            </a:rPr>
            <a:t>Swelling </a:t>
          </a:r>
          <a:endParaRPr lang="en-US" sz="2800" kern="1200" dirty="0">
            <a:solidFill>
              <a:schemeClr val="bg1"/>
            </a:solidFill>
            <a:latin typeface="Adobe Garamond Pro"/>
            <a:cs typeface="Arial" pitchFamily="34" charset="0"/>
          </a:endParaRPr>
        </a:p>
        <a:p>
          <a:pPr marL="285750" lvl="1" indent="-285750" algn="l" defTabSz="1244600">
            <a:lnSpc>
              <a:spcPct val="90000"/>
            </a:lnSpc>
            <a:spcBef>
              <a:spcPct val="0"/>
            </a:spcBef>
            <a:spcAft>
              <a:spcPct val="15000"/>
            </a:spcAft>
            <a:buChar char="••"/>
          </a:pPr>
          <a:endParaRPr lang="en-US" sz="2800" kern="1200" dirty="0">
            <a:solidFill>
              <a:schemeClr val="bg1"/>
            </a:solidFill>
            <a:latin typeface="Adobe Garamond Pro"/>
            <a:cs typeface="Arial" pitchFamily="34" charset="0"/>
          </a:endParaRPr>
        </a:p>
        <a:p>
          <a:pPr marL="285750" lvl="1" indent="-285750" algn="l" defTabSz="1244600">
            <a:lnSpc>
              <a:spcPct val="90000"/>
            </a:lnSpc>
            <a:spcBef>
              <a:spcPct val="0"/>
            </a:spcBef>
            <a:spcAft>
              <a:spcPct val="15000"/>
            </a:spcAft>
            <a:buChar char="••"/>
          </a:pPr>
          <a:r>
            <a:rPr lang="en-US" sz="2800" kern="1200" dirty="0" smtClean="0">
              <a:solidFill>
                <a:schemeClr val="bg1"/>
              </a:solidFill>
              <a:latin typeface="Adobe Garamond Pro"/>
              <a:cs typeface="Arial" pitchFamily="34" charset="0"/>
            </a:rPr>
            <a:t>Fungal infection</a:t>
          </a:r>
          <a:endParaRPr lang="en-US" sz="2800" kern="1200" dirty="0">
            <a:solidFill>
              <a:schemeClr val="bg1"/>
            </a:solidFill>
            <a:latin typeface="Adobe Garamond Pro"/>
            <a:cs typeface="Arial" pitchFamily="34" charset="0"/>
          </a:endParaRPr>
        </a:p>
      </dsp:txBody>
      <dsp:txXfrm rot="-5400000">
        <a:off x="2578609" y="402640"/>
        <a:ext cx="4471111" cy="2090318"/>
      </dsp:txXfrm>
    </dsp:sp>
    <dsp:sp modelId="{8EA84B12-584C-41C8-8440-86DB6C10266A}">
      <dsp:nvSpPr>
        <dsp:cNvPr id="0" name=""/>
        <dsp:cNvSpPr/>
      </dsp:nvSpPr>
      <dsp:spPr>
        <a:xfrm>
          <a:off x="0" y="0"/>
          <a:ext cx="2578608" cy="2895600"/>
        </a:xfrm>
        <a:prstGeom prst="roundRect">
          <a:avLst/>
        </a:prstGeom>
        <a:solidFill>
          <a:schemeClr val="accent6">
            <a:lumMod val="50000"/>
          </a:schemeClr>
        </a:solidFill>
        <a:ln w="425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Adobe Garamond Pro"/>
              <a:cs typeface="Arial" pitchFamily="34" charset="0"/>
            </a:rPr>
            <a:t>Inner thigh</a:t>
          </a:r>
          <a:endParaRPr lang="en-US" sz="3200" kern="1200" dirty="0">
            <a:latin typeface="Adobe Garamond Pro"/>
            <a:cs typeface="Arial" pitchFamily="34" charset="0"/>
          </a:endParaRPr>
        </a:p>
      </dsp:txBody>
      <dsp:txXfrm>
        <a:off x="125877" y="125877"/>
        <a:ext cx="2326854" cy="2643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A84FB-4C31-4100-85E9-A281ED98EC42}">
      <dsp:nvSpPr>
        <dsp:cNvPr id="0" name=""/>
        <dsp:cNvSpPr/>
      </dsp:nvSpPr>
      <dsp:spPr>
        <a:xfrm>
          <a:off x="443269" y="2262"/>
          <a:ext cx="3278981" cy="1967388"/>
        </a:xfrm>
        <a:prstGeom prst="rect">
          <a:avLst/>
        </a:prstGeom>
        <a:solidFill>
          <a:schemeClr val="accent6">
            <a:lumMod val="5000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dobe Garamond Pro"/>
              <a:cs typeface="Arial" pitchFamily="34" charset="0"/>
            </a:rPr>
            <a:t>Discharge</a:t>
          </a:r>
          <a:endParaRPr lang="en-US" sz="3600" kern="1200" dirty="0">
            <a:latin typeface="Adobe Garamond Pro"/>
            <a:cs typeface="Arial" pitchFamily="34" charset="0"/>
          </a:endParaRPr>
        </a:p>
      </dsp:txBody>
      <dsp:txXfrm>
        <a:off x="443269" y="2262"/>
        <a:ext cx="3278981" cy="1967388"/>
      </dsp:txXfrm>
    </dsp:sp>
    <dsp:sp modelId="{94F4CFBD-BC95-4A7D-A6C1-7DC96EC9F9DA}">
      <dsp:nvSpPr>
        <dsp:cNvPr id="0" name=""/>
        <dsp:cNvSpPr/>
      </dsp:nvSpPr>
      <dsp:spPr>
        <a:xfrm>
          <a:off x="4050149" y="2262"/>
          <a:ext cx="3278981" cy="1967388"/>
        </a:xfrm>
        <a:prstGeom prst="rect">
          <a:avLst/>
        </a:prstGeom>
        <a:solidFill>
          <a:schemeClr val="accent6">
            <a:lumMod val="5000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dobe Garamond Pro"/>
              <a:cs typeface="Arial" pitchFamily="34" charset="0"/>
            </a:rPr>
            <a:t>Redness</a:t>
          </a:r>
          <a:endParaRPr lang="en-US" sz="3600" kern="1200" dirty="0">
            <a:latin typeface="Adobe Garamond Pro"/>
            <a:cs typeface="Arial" pitchFamily="34" charset="0"/>
          </a:endParaRPr>
        </a:p>
      </dsp:txBody>
      <dsp:txXfrm>
        <a:off x="4050149" y="2262"/>
        <a:ext cx="3278981" cy="1967388"/>
      </dsp:txXfrm>
    </dsp:sp>
    <dsp:sp modelId="{75BB0B2C-D556-4124-8171-DD891489EFAA}">
      <dsp:nvSpPr>
        <dsp:cNvPr id="0" name=""/>
        <dsp:cNvSpPr/>
      </dsp:nvSpPr>
      <dsp:spPr>
        <a:xfrm>
          <a:off x="2246709" y="2297549"/>
          <a:ext cx="3278981" cy="1967388"/>
        </a:xfrm>
        <a:prstGeom prst="rect">
          <a:avLst/>
        </a:prstGeom>
        <a:solidFill>
          <a:schemeClr val="accent6">
            <a:lumMod val="5000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dobe Garamond Pro"/>
              <a:cs typeface="Arial" pitchFamily="34" charset="0"/>
            </a:rPr>
            <a:t>Ulcers</a:t>
          </a:r>
          <a:endParaRPr lang="en-US" sz="3600" kern="1200" dirty="0">
            <a:latin typeface="Adobe Garamond Pro"/>
            <a:cs typeface="Arial" pitchFamily="34" charset="0"/>
          </a:endParaRPr>
        </a:p>
      </dsp:txBody>
      <dsp:txXfrm>
        <a:off x="2246709" y="2297549"/>
        <a:ext cx="3278981" cy="1967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3D98D-24F1-467C-A1B8-2C739F2F861B}">
      <dsp:nvSpPr>
        <dsp:cNvPr id="0" name=""/>
        <dsp:cNvSpPr/>
      </dsp:nvSpPr>
      <dsp:spPr>
        <a:xfrm rot="5400000">
          <a:off x="3599688" y="-743712"/>
          <a:ext cx="2438400" cy="4535424"/>
        </a:xfrm>
        <a:prstGeom prst="round2SameRect">
          <a:avLst/>
        </a:prstGeom>
        <a:solidFill>
          <a:schemeClr val="accent5">
            <a:lumMod val="50000"/>
            <a:alpha val="90000"/>
          </a:schemeClr>
        </a:solidFill>
        <a:ln w="425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latin typeface="Adobe Garamond Pro"/>
              <a:cs typeface="Arial" pitchFamily="34" charset="0"/>
            </a:rPr>
            <a:t>Balanitis</a:t>
          </a:r>
          <a:endParaRPr lang="en-US" sz="2800" kern="1200" dirty="0">
            <a:solidFill>
              <a:schemeClr val="bg1"/>
            </a:solidFill>
            <a:latin typeface="Adobe Garamond Pro"/>
            <a:cs typeface="Arial" pitchFamily="34" charset="0"/>
          </a:endParaRPr>
        </a:p>
        <a:p>
          <a:pPr marL="285750" lvl="1" indent="-285750" algn="l" defTabSz="1244600">
            <a:lnSpc>
              <a:spcPct val="90000"/>
            </a:lnSpc>
            <a:spcBef>
              <a:spcPct val="0"/>
            </a:spcBef>
            <a:spcAft>
              <a:spcPct val="15000"/>
            </a:spcAft>
            <a:buChar char="••"/>
          </a:pPr>
          <a:r>
            <a:rPr lang="en-US" sz="2800" kern="1200" dirty="0" smtClean="0">
              <a:solidFill>
                <a:schemeClr val="bg1"/>
              </a:solidFill>
              <a:latin typeface="Adobe Garamond Pro"/>
              <a:cs typeface="Arial" pitchFamily="34" charset="0"/>
            </a:rPr>
            <a:t>Contact dermatitis</a:t>
          </a:r>
          <a:endParaRPr lang="en-US" sz="2800" kern="1200" dirty="0">
            <a:solidFill>
              <a:schemeClr val="bg1"/>
            </a:solidFill>
            <a:latin typeface="Adobe Garamond Pro"/>
            <a:cs typeface="Arial" pitchFamily="34" charset="0"/>
          </a:endParaRPr>
        </a:p>
        <a:p>
          <a:pPr marL="285750" lvl="1" indent="-285750" algn="l" defTabSz="1244600">
            <a:lnSpc>
              <a:spcPct val="90000"/>
            </a:lnSpc>
            <a:spcBef>
              <a:spcPct val="0"/>
            </a:spcBef>
            <a:spcAft>
              <a:spcPct val="15000"/>
            </a:spcAft>
            <a:buChar char="••"/>
          </a:pPr>
          <a:r>
            <a:rPr lang="en-US" sz="2800" kern="1200" dirty="0" smtClean="0">
              <a:solidFill>
                <a:schemeClr val="bg1"/>
              </a:solidFill>
            </a:rPr>
            <a:t>Urethritis</a:t>
          </a:r>
          <a:endParaRPr lang="en-US" sz="2800" kern="1200" dirty="0">
            <a:solidFill>
              <a:schemeClr val="bg1"/>
            </a:solidFill>
            <a:latin typeface="Adobe Garamond Pro"/>
            <a:cs typeface="Arial" pitchFamily="34" charset="0"/>
          </a:endParaRPr>
        </a:p>
        <a:p>
          <a:pPr marL="285750" lvl="1" indent="-285750" algn="l" defTabSz="1244600">
            <a:lnSpc>
              <a:spcPct val="90000"/>
            </a:lnSpc>
            <a:spcBef>
              <a:spcPct val="0"/>
            </a:spcBef>
            <a:spcAft>
              <a:spcPct val="15000"/>
            </a:spcAft>
            <a:buChar char="••"/>
          </a:pPr>
          <a:endParaRPr lang="en-US" sz="2800" kern="1200" dirty="0">
            <a:solidFill>
              <a:schemeClr val="bg1"/>
            </a:solidFill>
            <a:latin typeface="Adobe Garamond Pro"/>
            <a:cs typeface="Arial" pitchFamily="34" charset="0"/>
          </a:endParaRPr>
        </a:p>
      </dsp:txBody>
      <dsp:txXfrm rot="-5400000">
        <a:off x="2551177" y="423832"/>
        <a:ext cx="4416391" cy="2200334"/>
      </dsp:txXfrm>
    </dsp:sp>
    <dsp:sp modelId="{BA5CFABC-2C5F-449E-A22A-68FD93E85ED9}">
      <dsp:nvSpPr>
        <dsp:cNvPr id="0" name=""/>
        <dsp:cNvSpPr/>
      </dsp:nvSpPr>
      <dsp:spPr>
        <a:xfrm>
          <a:off x="0" y="0"/>
          <a:ext cx="2551176" cy="3048000"/>
        </a:xfrm>
        <a:prstGeom prst="roundRect">
          <a:avLst/>
        </a:prstGeom>
        <a:solidFill>
          <a:schemeClr val="accent6">
            <a:lumMod val="50000"/>
          </a:schemeClr>
        </a:solidFill>
        <a:ln w="425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Adobe Garamond Pro"/>
              <a:cs typeface="Arial" pitchFamily="34" charset="0"/>
            </a:rPr>
            <a:t>Discharge</a:t>
          </a:r>
          <a:endParaRPr lang="en-US" sz="3200" kern="1200" dirty="0">
            <a:latin typeface="Adobe Garamond Pro"/>
            <a:cs typeface="Arial" pitchFamily="34" charset="0"/>
          </a:endParaRPr>
        </a:p>
      </dsp:txBody>
      <dsp:txXfrm>
        <a:off x="124538" y="124538"/>
        <a:ext cx="2302100" cy="27989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94EF3-6028-4C42-A9C2-1B34D25E1764}">
      <dsp:nvSpPr>
        <dsp:cNvPr id="0" name=""/>
        <dsp:cNvSpPr/>
      </dsp:nvSpPr>
      <dsp:spPr>
        <a:xfrm>
          <a:off x="201939" y="89706"/>
          <a:ext cx="2276141" cy="1640100"/>
        </a:xfrm>
        <a:prstGeom prst="rect">
          <a:avLst/>
        </a:prstGeom>
        <a:gradFill rotWithShape="1">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a:ln w="9525" cap="flat" cmpd="sng" algn="ctr">
          <a:solidFill>
            <a:schemeClr val="accent6">
              <a:satMod val="150000"/>
            </a:schemeClr>
          </a:solidFill>
          <a:prstDash val="solid"/>
        </a:ln>
        <a:effectLst>
          <a:outerShdw blurRad="65500" dist="38100" dir="5400000" rotWithShape="0">
            <a:srgbClr val="000000">
              <a:alpha val="40000"/>
            </a:srgbClr>
          </a:outerShdw>
        </a:effectLst>
        <a:scene3d>
          <a:camera prst="orthographicFront"/>
          <a:lightRig rig="threePt" dir="t"/>
        </a:scene3d>
        <a:sp3d>
          <a:bevelT/>
        </a:sp3d>
      </dsp:spPr>
      <dsp:style>
        <a:lnRef idx="1">
          <a:schemeClr val="accent6"/>
        </a:lnRef>
        <a:fillRef idx="3">
          <a:schemeClr val="accent6"/>
        </a:fillRef>
        <a:effectRef idx="2">
          <a:schemeClr val="accent6"/>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Ceftriaxone 250 mg in a single intramuscular dose</a:t>
          </a:r>
          <a:endParaRPr lang="en-US" sz="2100" kern="1200" dirty="0"/>
        </a:p>
      </dsp:txBody>
      <dsp:txXfrm>
        <a:off x="201939" y="89706"/>
        <a:ext cx="2276141" cy="1640100"/>
      </dsp:txXfrm>
    </dsp:sp>
    <dsp:sp modelId="{F9E17A0E-DAF1-4D65-B24E-653184DE5371}">
      <dsp:nvSpPr>
        <dsp:cNvPr id="0" name=""/>
        <dsp:cNvSpPr/>
      </dsp:nvSpPr>
      <dsp:spPr>
        <a:xfrm>
          <a:off x="2843063" y="573788"/>
          <a:ext cx="1315509" cy="590558"/>
        </a:xfrm>
        <a:prstGeom prst="rect">
          <a:avLst/>
        </a:prstGeom>
        <a:gradFill rotWithShape="1">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a:ln w="9525" cap="flat" cmpd="sng" algn="ctr">
          <a:solidFill>
            <a:schemeClr val="accent6">
              <a:satMod val="150000"/>
            </a:schemeClr>
          </a:solidFill>
          <a:prstDash val="solid"/>
        </a:ln>
        <a:effectLst>
          <a:outerShdw blurRad="65500" dist="38100" dir="5400000" rotWithShape="0">
            <a:srgbClr val="000000">
              <a:alpha val="40000"/>
            </a:srgbClr>
          </a:outerShdw>
        </a:effectLst>
        <a:scene3d>
          <a:camera prst="orthographicFront"/>
          <a:lightRig rig="threePt" dir="t"/>
        </a:scene3d>
        <a:sp3d>
          <a:bevelT/>
        </a:sp3d>
      </dsp:spPr>
      <dsp:style>
        <a:lnRef idx="1">
          <a:schemeClr val="accent6"/>
        </a:lnRef>
        <a:fillRef idx="3">
          <a:schemeClr val="accent6"/>
        </a:fillRef>
        <a:effectRef idx="2">
          <a:schemeClr val="accent6"/>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PLUS</a:t>
          </a:r>
          <a:endParaRPr lang="en-US" sz="2100" kern="1200" dirty="0"/>
        </a:p>
      </dsp:txBody>
      <dsp:txXfrm>
        <a:off x="2843063" y="573788"/>
        <a:ext cx="1315509" cy="590558"/>
      </dsp:txXfrm>
    </dsp:sp>
    <dsp:sp modelId="{A7D2D053-AC48-456A-AE9D-43713D258032}">
      <dsp:nvSpPr>
        <dsp:cNvPr id="0" name=""/>
        <dsp:cNvSpPr/>
      </dsp:nvSpPr>
      <dsp:spPr>
        <a:xfrm>
          <a:off x="4419595" y="209791"/>
          <a:ext cx="3329150" cy="1561667"/>
        </a:xfrm>
        <a:prstGeom prst="rect">
          <a:avLst/>
        </a:prstGeom>
        <a:gradFill rotWithShape="1">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a:ln w="9525" cap="flat" cmpd="sng" algn="ctr">
          <a:solidFill>
            <a:schemeClr val="accent6">
              <a:satMod val="150000"/>
            </a:schemeClr>
          </a:solidFill>
          <a:prstDash val="solid"/>
        </a:ln>
        <a:effectLst>
          <a:outerShdw blurRad="65500" dist="38100" dir="5400000" rotWithShape="0">
            <a:srgbClr val="000000">
              <a:alpha val="40000"/>
            </a:srgbClr>
          </a:outerShdw>
        </a:effectLst>
        <a:scene3d>
          <a:camera prst="orthographicFront"/>
          <a:lightRig rig="threePt" dir="t"/>
        </a:scene3d>
        <a:sp3d>
          <a:bevelT/>
        </a:sp3d>
      </dsp:spPr>
      <dsp:style>
        <a:lnRef idx="1">
          <a:schemeClr val="accent6"/>
        </a:lnRef>
        <a:fillRef idx="3">
          <a:schemeClr val="accent6"/>
        </a:fillRef>
        <a:effectRef idx="2">
          <a:schemeClr val="accent6"/>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Azithromycin 1 g orally in a single dose                       </a:t>
          </a:r>
          <a:br>
            <a:rPr lang="en-US" sz="2100" kern="1200" dirty="0" smtClean="0"/>
          </a:br>
          <a:r>
            <a:rPr lang="en-US" sz="2100" kern="1200" dirty="0" smtClean="0"/>
            <a:t> OR                          </a:t>
          </a:r>
          <a:br>
            <a:rPr lang="en-US" sz="2100" kern="1200" dirty="0" smtClean="0"/>
          </a:br>
          <a:r>
            <a:rPr lang="en-US" sz="2100" kern="1200" dirty="0" smtClean="0"/>
            <a:t>Doxycycline 100 mg daily </a:t>
          </a:r>
          <a:br>
            <a:rPr lang="en-US" sz="2100" kern="1200" dirty="0" smtClean="0"/>
          </a:br>
          <a:r>
            <a:rPr lang="en-US" sz="2100" kern="1200" dirty="0" smtClean="0"/>
            <a:t>for 7 days                       </a:t>
          </a:r>
          <a:endParaRPr lang="en-US" sz="2100" kern="1200" dirty="0"/>
        </a:p>
      </dsp:txBody>
      <dsp:txXfrm>
        <a:off x="4419595" y="209791"/>
        <a:ext cx="3329150" cy="1561667"/>
      </dsp:txXfrm>
    </dsp:sp>
    <dsp:sp modelId="{1C0CBA0E-883B-4F20-A5BC-DF1BFE5EF3A4}">
      <dsp:nvSpPr>
        <dsp:cNvPr id="0" name=""/>
        <dsp:cNvSpPr/>
      </dsp:nvSpPr>
      <dsp:spPr>
        <a:xfrm>
          <a:off x="167715" y="1981891"/>
          <a:ext cx="7555092" cy="1625895"/>
        </a:xfrm>
        <a:prstGeom prst="rect">
          <a:avLst/>
        </a:prstGeom>
        <a:solidFill>
          <a:srgbClr val="006699"/>
        </a:solidFill>
        <a:ln w="425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As of 2007, quinolones are no longer recommended in the U.S. for treatment of gonorrhea and associated conditions. </a:t>
          </a:r>
          <a:endParaRPr lang="en-US" sz="2100" kern="1200" dirty="0"/>
        </a:p>
      </dsp:txBody>
      <dsp:txXfrm>
        <a:off x="167715" y="1981891"/>
        <a:ext cx="7555092" cy="162589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en-US" dirty="0">
              <a:latin typeface="Adobe Garamond Pro"/>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5CCFFAE-4362-4D7B-AA7A-F9020A78E7A3}" type="datetime1">
              <a:rPr lang="en-US">
                <a:latin typeface="Adobe Garamond Pro"/>
              </a:rPr>
              <a:pPr>
                <a:defRPr/>
              </a:pPr>
              <a:t>2/4/2015</a:t>
            </a:fld>
            <a:endParaRPr lang="en-US" dirty="0">
              <a:latin typeface="Adobe Garamond Pro"/>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en-US" dirty="0">
              <a:latin typeface="Adobe Garamond Pro"/>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B0D25AC-6F59-4847-9732-52C756DD32EC}" type="slidenum">
              <a:rPr lang="en-US">
                <a:latin typeface="Adobe Garamond Pro"/>
              </a:rPr>
              <a:pPr>
                <a:defRPr/>
              </a:pPr>
              <a:t>‹#›</a:t>
            </a:fld>
            <a:endParaRPr lang="en-US" dirty="0">
              <a:latin typeface="Adobe Garamond Pro"/>
            </a:endParaRPr>
          </a:p>
        </p:txBody>
      </p:sp>
    </p:spTree>
    <p:extLst>
      <p:ext uri="{BB962C8B-B14F-4D97-AF65-F5344CB8AC3E}">
        <p14:creationId xmlns:p14="http://schemas.microsoft.com/office/powerpoint/2010/main" val="1739713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dobe Garamond Pro"/>
                <a:ea typeface="+mn-ea"/>
                <a:cs typeface="+mn-cs"/>
              </a:defRPr>
            </a:lvl1pPr>
          </a:lstStyle>
          <a:p>
            <a:pPr>
              <a:defRPr/>
            </a:pPr>
            <a:endParaRPr 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dobe Garamond Pro"/>
                <a:ea typeface="+mn-ea"/>
                <a:cs typeface="+mn-cs"/>
              </a:defRPr>
            </a:lvl1pPr>
          </a:lstStyle>
          <a:p>
            <a:pPr>
              <a:defRPr/>
            </a:pPr>
            <a:endParaRPr lang="en-US" dirty="0"/>
          </a:p>
        </p:txBody>
      </p:sp>
      <p:sp>
        <p:nvSpPr>
          <p:cNvPr id="1136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dobe Garamond Pro"/>
                <a:ea typeface="+mn-ea"/>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dobe Garamond Pro"/>
              </a:defRPr>
            </a:lvl1pPr>
          </a:lstStyle>
          <a:p>
            <a:pPr>
              <a:defRPr/>
            </a:pPr>
            <a:fld id="{53FF226B-CD57-44CC-837B-847287B2141D}" type="slidenum">
              <a:rPr lang="en-US" smtClean="0"/>
              <a:pPr>
                <a:defRPr/>
              </a:pPr>
              <a:t>‹#›</a:t>
            </a:fld>
            <a:endParaRPr lang="en-US" dirty="0"/>
          </a:p>
        </p:txBody>
      </p:sp>
    </p:spTree>
    <p:extLst>
      <p:ext uri="{BB962C8B-B14F-4D97-AF65-F5344CB8AC3E}">
        <p14:creationId xmlns:p14="http://schemas.microsoft.com/office/powerpoint/2010/main" val="817831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dobe Garamond Pro"/>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dobe Garamond Pro"/>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dobe Garamond Pro"/>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dobe Garamond Pro"/>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dobe Garamond Pro"/>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dc.gov/std/stats/STI-Estimates-Fact-Sheet-Feb-201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guttmacher.org/pubs/fb_YMSRH.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www.cdc.gov/std/treatment/2010/gonococcal-infections.htm"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E04555FF-7589-4318-AB01-7365DD6CFB68}" type="slidenum">
              <a:rPr lang="en-US" smtClean="0"/>
              <a:pPr/>
              <a:t>1</a:t>
            </a:fld>
            <a:endParaRPr 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45244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consequences of untreated STIs are often worse for young women, the new analysis reveals that the annual </a:t>
            </a:r>
          </a:p>
          <a:p>
            <a:r>
              <a:rPr lang="en-US" dirty="0" smtClean="0"/>
              <a:t>number of new infections is roughly equal among young women and young men (49 percent of incident STIs occurs among </a:t>
            </a:r>
          </a:p>
          <a:p>
            <a:r>
              <a:rPr lang="en-US" dirty="0" smtClean="0"/>
              <a:t>young men, vs. 51 percent among young women).</a:t>
            </a:r>
            <a:endParaRPr lang="en-US" sz="1200" dirty="0" smtClean="0">
              <a:hlinkClick r:id="rId3"/>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hlinkClick r:id="rId3"/>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hlinkClick r:id="rId3"/>
              </a:rPr>
              <a:t>http://www.cdc.gov/std/stats/STI-Estimates-Fact-Sheet-Feb-2013.pdf</a:t>
            </a:r>
            <a:endParaRPr lang="en-US" sz="1200" dirty="0" smtClean="0"/>
          </a:p>
          <a:p>
            <a:endParaRPr lang="en-US" dirty="0" smtClean="0"/>
          </a:p>
          <a:p>
            <a:r>
              <a:rPr lang="en-US" dirty="0" smtClean="0"/>
              <a:t>CDC 2013 Report</a:t>
            </a:r>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10</a:t>
            </a:fld>
            <a:endParaRPr lang="en-US" dirty="0"/>
          </a:p>
        </p:txBody>
      </p:sp>
    </p:spTree>
    <p:extLst>
      <p:ext uri="{BB962C8B-B14F-4D97-AF65-F5344CB8AC3E}">
        <p14:creationId xmlns:p14="http://schemas.microsoft.com/office/powerpoint/2010/main" val="2786518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D7C9E0B-D9E6-4473-83DE-066630C800CF}" type="slidenum">
              <a:rPr lang="en-US" smtClean="0"/>
              <a:pPr/>
              <a:t>11</a:t>
            </a:fld>
            <a:endParaRPr lang="en-US" dirty="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en-US" sz="1200" dirty="0" smtClean="0">
                <a:latin typeface="Adobe Garamond Pro"/>
              </a:rPr>
              <a:t>FALSE:. </a:t>
            </a:r>
            <a:endParaRPr lang="en-US" dirty="0" smtClean="0"/>
          </a:p>
          <a:p>
            <a:pPr>
              <a:lnSpc>
                <a:spcPct val="90000"/>
              </a:lnSpc>
              <a:buFontTx/>
              <a:buNone/>
            </a:pPr>
            <a:endParaRPr lang="en-US" dirty="0" smtClean="0"/>
          </a:p>
          <a:p>
            <a:pPr>
              <a:lnSpc>
                <a:spcPct val="90000"/>
              </a:lnSpc>
              <a:buFontTx/>
              <a:buNone/>
            </a:pPr>
            <a:r>
              <a:rPr lang="en-US" dirty="0" smtClean="0"/>
              <a:t>Adolescent males, on average, are more likely to initiate oral sex and vaginal intercourse on the same occasion compared with adolescent females</a:t>
            </a:r>
          </a:p>
          <a:p>
            <a:pPr>
              <a:lnSpc>
                <a:spcPct val="90000"/>
              </a:lnSpc>
              <a:buFontTx/>
              <a:buNone/>
            </a:pPr>
            <a:endParaRPr lang="en-US" dirty="0" smtClean="0"/>
          </a:p>
          <a:p>
            <a:pPr>
              <a:lnSpc>
                <a:spcPct val="90000"/>
              </a:lnSpc>
              <a:buFontTx/>
              <a:buNone/>
            </a:pPr>
            <a:r>
              <a:rPr lang="en-US" dirty="0" smtClean="0"/>
              <a:t>Source:  Haydon AA, Herring AH, </a:t>
            </a:r>
            <a:r>
              <a:rPr lang="en-US" dirty="0" err="1" smtClean="0"/>
              <a:t>Prinstein</a:t>
            </a:r>
            <a:r>
              <a:rPr lang="en-US" dirty="0" smtClean="0"/>
              <a:t> MJ, et al. Beyond age at first sex: Patterns of emerging sexual behavior in adolescence and young adulthood. J </a:t>
            </a:r>
            <a:r>
              <a:rPr lang="en-US" dirty="0" err="1" smtClean="0"/>
              <a:t>Adolesc</a:t>
            </a:r>
            <a:r>
              <a:rPr lang="en-US" dirty="0" smtClean="0"/>
              <a:t> Health 50(5):456–463. 2012.</a:t>
            </a:r>
          </a:p>
          <a:p>
            <a:pPr marL="0" marR="0" indent="0" algn="l" defTabSz="914400" rtl="0" eaLnBrk="0" fontAlgn="base" latinLnBrk="0" hangingPunct="0">
              <a:lnSpc>
                <a:spcPct val="90000"/>
              </a:lnSpc>
              <a:spcBef>
                <a:spcPct val="30000"/>
              </a:spcBef>
              <a:spcAft>
                <a:spcPct val="0"/>
              </a:spcAft>
              <a:buClrTx/>
              <a:buSzTx/>
              <a:buFontTx/>
              <a:buNone/>
              <a:tabLst/>
              <a:defRPr/>
            </a:pPr>
            <a:r>
              <a:rPr lang="en-US" dirty="0" smtClean="0"/>
              <a:t>Source:  </a:t>
            </a:r>
            <a:r>
              <a:rPr lang="en-US" sz="1200" dirty="0" smtClean="0"/>
              <a:t>CDC/NCHS, National Survey of Family Growth, 2006–2010</a:t>
            </a:r>
          </a:p>
          <a:p>
            <a:pPr>
              <a:lnSpc>
                <a:spcPct val="90000"/>
              </a:lnSpc>
              <a:buFontTx/>
              <a:buNone/>
            </a:pPr>
            <a:endParaRPr lang="en-US" dirty="0" smtClean="0"/>
          </a:p>
          <a:p>
            <a:pPr>
              <a:lnSpc>
                <a:spcPct val="90000"/>
              </a:lnSpc>
              <a:buFontTx/>
              <a:buNone/>
            </a:pPr>
            <a:endParaRPr lang="en-US" dirty="0" smtClean="0"/>
          </a:p>
        </p:txBody>
      </p:sp>
    </p:spTree>
    <p:extLst>
      <p:ext uri="{BB962C8B-B14F-4D97-AF65-F5344CB8AC3E}">
        <p14:creationId xmlns:p14="http://schemas.microsoft.com/office/powerpoint/2010/main" val="3531665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http://www.cdc.gov/nchs/data/nhsr/nhsr056.pdf</a:t>
            </a:r>
          </a:p>
          <a:p>
            <a:endParaRPr lang="en-US" dirty="0" smtClean="0"/>
          </a:p>
          <a:p>
            <a:r>
              <a:rPr lang="en-US" dirty="0" smtClean="0"/>
              <a:t>This graph shows the</a:t>
            </a:r>
            <a:r>
              <a:rPr lang="en-US" baseline="0" dirty="0" smtClean="0"/>
              <a:t> </a:t>
            </a:r>
            <a:r>
              <a:rPr lang="en-US" b="1" baseline="0" dirty="0" smtClean="0"/>
              <a:t>p</a:t>
            </a:r>
            <a:r>
              <a:rPr lang="en-US" b="1" dirty="0" smtClean="0"/>
              <a:t>ercentage of females and males who had oral sex, but no vaginal intercourse with an opposite-sex partner</a:t>
            </a:r>
            <a:r>
              <a:rPr lang="en-US" dirty="0" smtClean="0"/>
              <a:t>, by age: United States, 2007–2010.</a:t>
            </a:r>
          </a:p>
          <a:p>
            <a:endParaRPr lang="en-US" dirty="0" smtClean="0"/>
          </a:p>
          <a:p>
            <a:r>
              <a:rPr lang="en-US" dirty="0" smtClean="0"/>
              <a:t>Younger males and females are more likely to have had oral sex</a:t>
            </a:r>
            <a:r>
              <a:rPr lang="en-US" baseline="0" dirty="0" smtClean="0"/>
              <a:t> but no vaginal intercourse than older adolescents and young adults.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12</a:t>
            </a:fld>
            <a:endParaRPr lang="en-US" dirty="0"/>
          </a:p>
        </p:txBody>
      </p:sp>
    </p:spTree>
    <p:extLst>
      <p:ext uri="{BB962C8B-B14F-4D97-AF65-F5344CB8AC3E}">
        <p14:creationId xmlns:p14="http://schemas.microsoft.com/office/powerpoint/2010/main" val="473695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http://www.cdc.gov/nchs/data/nhsr/nhsr056.pdf</a:t>
            </a:r>
          </a:p>
          <a:p>
            <a:endParaRPr lang="en-US" dirty="0" smtClean="0"/>
          </a:p>
          <a:p>
            <a:r>
              <a:rPr lang="en-US" dirty="0" smtClean="0"/>
              <a:t>This graph shows the</a:t>
            </a:r>
            <a:r>
              <a:rPr lang="en-US" baseline="0" dirty="0" smtClean="0"/>
              <a:t> p</a:t>
            </a:r>
            <a:r>
              <a:rPr lang="en-US" dirty="0" smtClean="0"/>
              <a:t>ercentage reporting oral sex occurred before, on the same occasion, or after first vaginal intercourse among males aged 15–24 years who have had both oral sex and vaginal intercourse by Hispanic origin and race: United States, 2007–2010</a:t>
            </a:r>
          </a:p>
          <a:p>
            <a:endParaRPr lang="en-US" dirty="0" smtClean="0"/>
          </a:p>
          <a:p>
            <a:r>
              <a:rPr lang="en-US" dirty="0" smtClean="0"/>
              <a:t>For Hispanic males</a:t>
            </a:r>
            <a:r>
              <a:rPr lang="en-US" baseline="0" dirty="0" smtClean="0"/>
              <a:t> aged 15-24, oral sex was more likely to occur after vaginal intercourse.  For white males, oral sex was more likely to occur before first </a:t>
            </a:r>
            <a:r>
              <a:rPr lang="en-US" baseline="0" dirty="0" err="1" smtClean="0"/>
              <a:t>avginal</a:t>
            </a:r>
            <a:r>
              <a:rPr lang="en-US" baseline="0" dirty="0" smtClean="0"/>
              <a:t> intercourse. </a:t>
            </a:r>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13</a:t>
            </a:fld>
            <a:endParaRPr lang="en-US" dirty="0"/>
          </a:p>
        </p:txBody>
      </p:sp>
    </p:spTree>
    <p:extLst>
      <p:ext uri="{BB962C8B-B14F-4D97-AF65-F5344CB8AC3E}">
        <p14:creationId xmlns:p14="http://schemas.microsoft.com/office/powerpoint/2010/main" val="101599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dobe Garamond Pro" panose="02020502060506020403" pitchFamily="18" charset="0"/>
                <a:ea typeface="ＭＳ Ｐゴシック"/>
                <a:cs typeface="ＭＳ Ｐゴシック"/>
              </a:rPr>
              <a:t>These are data from the National Survey of Family Growth, which is a large, household–based survey of US males and females 15-44 years old conducted by the Centers for Disease Control and Prevention’s  National Center for Health Statistics that obtains information on factors affecting birth and pregnancy rates.</a:t>
            </a:r>
          </a:p>
          <a:p>
            <a:endParaRPr lang="en-US" dirty="0" smtClean="0">
              <a:latin typeface="Adobe Garamond Pro" panose="02020502060506020403" pitchFamily="18" charset="0"/>
              <a:ea typeface="ＭＳ Ｐゴシック"/>
              <a:cs typeface="ＭＳ Ｐゴシック"/>
            </a:endParaRPr>
          </a:p>
          <a:p>
            <a:r>
              <a:rPr lang="en-US" dirty="0" smtClean="0">
                <a:latin typeface="Adobe Garamond Pro" panose="02020502060506020403" pitchFamily="18" charset="0"/>
                <a:ea typeface="ＭＳ Ｐゴシック"/>
                <a:cs typeface="ＭＳ Ｐゴシック"/>
              </a:rPr>
              <a:t>These data illustrate the diversity in sexual behavior with opposite-sex partners among youth aged 15–24 years. You can see that many adolescent and young adults males and females are engaging in </a:t>
            </a:r>
            <a:r>
              <a:rPr lang="en-US" b="1" dirty="0" smtClean="0">
                <a:latin typeface="Adobe Garamond Pro" panose="02020502060506020403" pitchFamily="18" charset="0"/>
                <a:ea typeface="ＭＳ Ｐゴシック"/>
                <a:cs typeface="ＭＳ Ｐゴシック"/>
              </a:rPr>
              <a:t>vaginal</a:t>
            </a:r>
            <a:r>
              <a:rPr lang="en-US" dirty="0" smtClean="0">
                <a:latin typeface="Adobe Garamond Pro" panose="02020502060506020403" pitchFamily="18" charset="0"/>
                <a:ea typeface="ＭＳ Ｐゴシック"/>
                <a:cs typeface="ＭＳ Ｐゴシック"/>
              </a:rPr>
              <a:t> sex, </a:t>
            </a:r>
            <a:r>
              <a:rPr lang="en-US" b="1" dirty="0" smtClean="0">
                <a:latin typeface="Adobe Garamond Pro" panose="02020502060506020403" pitchFamily="18" charset="0"/>
                <a:ea typeface="ＭＳ Ｐゴシック"/>
                <a:cs typeface="ＭＳ Ｐゴシック"/>
              </a:rPr>
              <a:t>oral</a:t>
            </a:r>
            <a:r>
              <a:rPr lang="en-US" dirty="0" smtClean="0">
                <a:latin typeface="Adobe Garamond Pro" panose="02020502060506020403" pitchFamily="18" charset="0"/>
                <a:ea typeface="ＭＳ Ｐゴシック"/>
                <a:cs typeface="ＭＳ Ｐゴシック"/>
              </a:rPr>
              <a:t> sex, and/or </a:t>
            </a:r>
            <a:r>
              <a:rPr lang="en-US" b="1" dirty="0" smtClean="0">
                <a:latin typeface="Adobe Garamond Pro" panose="02020502060506020403" pitchFamily="18" charset="0"/>
                <a:ea typeface="ＭＳ Ｐゴシック"/>
                <a:cs typeface="ＭＳ Ｐゴシック"/>
              </a:rPr>
              <a:t>anal</a:t>
            </a:r>
            <a:r>
              <a:rPr lang="en-US" dirty="0" smtClean="0">
                <a:latin typeface="Adobe Garamond Pro" panose="02020502060506020403" pitchFamily="18" charset="0"/>
                <a:ea typeface="ＭＳ Ｐゴシック"/>
                <a:cs typeface="ＭＳ Ｐゴシック"/>
              </a:rPr>
              <a:t> sex. It is very important to know what type of sex your patients are practicing so you will know which orifices to test for STIs. We have to routinely ask the question, of kids who report sexual activity “are you having vaginal sex, oral sex, or anal sex” to guide our clinical practice.</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a:cs typeface="ＭＳ Ｐゴシック"/>
              </a:defRPr>
            </a:lvl1pPr>
            <a:lvl2pPr marL="742950" indent="-285750">
              <a:defRPr sz="2400">
                <a:solidFill>
                  <a:schemeClr val="tx1"/>
                </a:solidFill>
                <a:latin typeface="Arial" pitchFamily="34" charset="0"/>
                <a:ea typeface="ＭＳ Ｐゴシック"/>
                <a:cs typeface="ＭＳ Ｐゴシック"/>
              </a:defRPr>
            </a:lvl2pPr>
            <a:lvl3pPr marL="1143000" indent="-228600">
              <a:defRPr sz="2400">
                <a:solidFill>
                  <a:schemeClr val="tx1"/>
                </a:solidFill>
                <a:latin typeface="Arial" pitchFamily="34" charset="0"/>
                <a:ea typeface="ＭＳ Ｐゴシック"/>
                <a:cs typeface="ＭＳ Ｐゴシック"/>
              </a:defRPr>
            </a:lvl3pPr>
            <a:lvl4pPr marL="1600200" indent="-228600">
              <a:defRPr sz="2400">
                <a:solidFill>
                  <a:schemeClr val="tx1"/>
                </a:solidFill>
                <a:latin typeface="Arial" pitchFamily="34" charset="0"/>
                <a:ea typeface="ＭＳ Ｐゴシック"/>
                <a:cs typeface="ＭＳ Ｐゴシック"/>
              </a:defRPr>
            </a:lvl4pPr>
            <a:lvl5pPr marL="2057400" indent="-22860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9BBE1F98-FF5A-4002-A4A5-13D049EB4958}" type="slidenum">
              <a:rPr lang="en-US" sz="1200" smtClean="0">
                <a:latin typeface="Adobe Garamond Pro" panose="02020502060506020403" pitchFamily="18" charset="0"/>
              </a:rPr>
              <a:pPr/>
              <a:t>14</a:t>
            </a:fld>
            <a:endParaRPr lang="en-US" sz="1200" dirty="0" smtClean="0">
              <a:latin typeface="Adobe Garamond Pro" panose="02020502060506020403" pitchFamily="18" charset="0"/>
            </a:endParaRPr>
          </a:p>
        </p:txBody>
      </p:sp>
    </p:spTree>
    <p:extLst>
      <p:ext uri="{BB962C8B-B14F-4D97-AF65-F5344CB8AC3E}">
        <p14:creationId xmlns:p14="http://schemas.microsoft.com/office/powerpoint/2010/main" val="1764597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dobe Garamond Pro" panose="02020502060506020403" pitchFamily="18" charset="0"/>
                <a:ea typeface="ＭＳ Ｐゴシック"/>
                <a:cs typeface="ＭＳ Ｐゴシック"/>
              </a:rPr>
              <a:t>These are also data from the NSFG that present the sexual behaviors with same-sex partners among males aged 15–24 years. You can see that the prevalence of same-sex behavior among young men is high enough where you should expect to see male patients in your practice who are engaging in sex with other men. But you are never going to know if you don’t ask. So, it is not only important to ask teens </a:t>
            </a:r>
            <a:r>
              <a:rPr lang="en-US" b="1" dirty="0" smtClean="0">
                <a:latin typeface="Adobe Garamond Pro" panose="02020502060506020403" pitchFamily="18" charset="0"/>
                <a:ea typeface="ＭＳ Ｐゴシック"/>
                <a:cs typeface="ＭＳ Ｐゴシック"/>
              </a:rPr>
              <a:t>how</a:t>
            </a:r>
            <a:r>
              <a:rPr lang="en-US" dirty="0" smtClean="0">
                <a:latin typeface="Adobe Garamond Pro" panose="02020502060506020403" pitchFamily="18" charset="0"/>
                <a:ea typeface="ＭＳ Ｐゴシック"/>
                <a:cs typeface="ＭＳ Ｐゴシック"/>
              </a:rPr>
              <a:t> they are having sex but also </a:t>
            </a:r>
            <a:r>
              <a:rPr lang="en-US" b="1" dirty="0" smtClean="0">
                <a:latin typeface="Adobe Garamond Pro" panose="02020502060506020403" pitchFamily="18" charset="0"/>
                <a:ea typeface="ＭＳ Ｐゴシック"/>
                <a:cs typeface="ＭＳ Ｐゴシック"/>
              </a:rPr>
              <a:t>with whom </a:t>
            </a:r>
            <a:r>
              <a:rPr lang="en-US" dirty="0" smtClean="0">
                <a:latin typeface="Adobe Garamond Pro" panose="02020502060506020403" pitchFamily="18" charset="0"/>
                <a:ea typeface="ＭＳ Ｐゴシック"/>
                <a:cs typeface="ＭＳ Ｐゴシック"/>
              </a:rPr>
              <a:t>they are having sex. STI risk is not just based on </a:t>
            </a:r>
            <a:r>
              <a:rPr lang="en-US" b="1" dirty="0" smtClean="0">
                <a:latin typeface="Adobe Garamond Pro" panose="02020502060506020403" pitchFamily="18" charset="0"/>
                <a:ea typeface="ＭＳ Ｐゴシック"/>
                <a:cs typeface="ＭＳ Ｐゴシック"/>
              </a:rPr>
              <a:t>what</a:t>
            </a:r>
            <a:r>
              <a:rPr lang="en-US" dirty="0" smtClean="0">
                <a:latin typeface="Adobe Garamond Pro" panose="02020502060506020403" pitchFamily="18" charset="0"/>
                <a:ea typeface="ＭＳ Ｐゴシック"/>
                <a:cs typeface="ＭＳ Ｐゴシック"/>
              </a:rPr>
              <a:t> you are doing, but also </a:t>
            </a:r>
            <a:r>
              <a:rPr lang="en-US" b="1" dirty="0" smtClean="0">
                <a:latin typeface="Adobe Garamond Pro" panose="02020502060506020403" pitchFamily="18" charset="0"/>
                <a:ea typeface="ＭＳ Ｐゴシック"/>
                <a:cs typeface="ＭＳ Ｐゴシック"/>
              </a:rPr>
              <a:t>who</a:t>
            </a:r>
            <a:r>
              <a:rPr lang="en-US" dirty="0" smtClean="0">
                <a:latin typeface="Adobe Garamond Pro" panose="02020502060506020403" pitchFamily="18" charset="0"/>
                <a:ea typeface="ＭＳ Ｐゴシック"/>
                <a:cs typeface="ＭＳ Ｐゴシック"/>
              </a:rPr>
              <a:t> you are doing it with.</a:t>
            </a:r>
          </a:p>
          <a:p>
            <a:endParaRPr lang="en-US" dirty="0" smtClean="0">
              <a:latin typeface="Adobe Garamond Pro" panose="02020502060506020403" pitchFamily="18" charset="0"/>
              <a:ea typeface="ＭＳ Ｐゴシック"/>
              <a:cs typeface="ＭＳ Ｐゴシック"/>
            </a:endParaRPr>
          </a:p>
          <a:p>
            <a:pPr>
              <a:buFont typeface="Arial" pitchFamily="34" charset="0"/>
              <a:buNone/>
            </a:pPr>
            <a:r>
              <a:rPr lang="en-US" baseline="0" dirty="0" smtClean="0"/>
              <a:t>Source: </a:t>
            </a:r>
          </a:p>
          <a:p>
            <a:pPr>
              <a:buFont typeface="Arial" pitchFamily="34" charset="0"/>
              <a:buNone/>
            </a:pPr>
            <a:r>
              <a:rPr lang="en-US" baseline="0" dirty="0" smtClean="0"/>
              <a:t>http://www.cdc.gov/nchs/data/nhsr/nhsr036.pdf (NSFG 2006–2008 data)</a:t>
            </a:r>
            <a:endParaRPr lang="en-US" dirty="0" smtClean="0"/>
          </a:p>
          <a:p>
            <a:endParaRPr lang="en-US" dirty="0" smtClean="0">
              <a:latin typeface="Adobe Garamond Pro" panose="02020502060506020403" pitchFamily="18" charset="0"/>
              <a:ea typeface="ＭＳ Ｐゴシック"/>
              <a:cs typeface="ＭＳ Ｐゴシック"/>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a:cs typeface="ＭＳ Ｐゴシック"/>
              </a:defRPr>
            </a:lvl1pPr>
            <a:lvl2pPr marL="742950" indent="-285750">
              <a:defRPr sz="2400">
                <a:solidFill>
                  <a:schemeClr val="tx1"/>
                </a:solidFill>
                <a:latin typeface="Arial" pitchFamily="34" charset="0"/>
                <a:ea typeface="ＭＳ Ｐゴシック"/>
                <a:cs typeface="ＭＳ Ｐゴシック"/>
              </a:defRPr>
            </a:lvl2pPr>
            <a:lvl3pPr marL="1143000" indent="-228600">
              <a:defRPr sz="2400">
                <a:solidFill>
                  <a:schemeClr val="tx1"/>
                </a:solidFill>
                <a:latin typeface="Arial" pitchFamily="34" charset="0"/>
                <a:ea typeface="ＭＳ Ｐゴシック"/>
                <a:cs typeface="ＭＳ Ｐゴシック"/>
              </a:defRPr>
            </a:lvl3pPr>
            <a:lvl4pPr marL="1600200" indent="-228600">
              <a:defRPr sz="2400">
                <a:solidFill>
                  <a:schemeClr val="tx1"/>
                </a:solidFill>
                <a:latin typeface="Arial" pitchFamily="34" charset="0"/>
                <a:ea typeface="ＭＳ Ｐゴシック"/>
                <a:cs typeface="ＭＳ Ｐゴシック"/>
              </a:defRPr>
            </a:lvl4pPr>
            <a:lvl5pPr marL="2057400" indent="-22860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BFECEBEA-1502-4C82-BE86-484D4AF622D8}" type="slidenum">
              <a:rPr lang="en-US" sz="1200" smtClean="0">
                <a:latin typeface="Adobe Garamond Pro" panose="02020502060506020403" pitchFamily="18" charset="0"/>
              </a:rPr>
              <a:pPr/>
              <a:t>15</a:t>
            </a:fld>
            <a:endParaRPr lang="en-US" sz="1200" dirty="0" smtClean="0">
              <a:latin typeface="Adobe Garamond Pro" panose="02020502060506020403" pitchFamily="18" charset="0"/>
            </a:endParaRPr>
          </a:p>
        </p:txBody>
      </p:sp>
    </p:spTree>
    <p:extLst>
      <p:ext uri="{BB962C8B-B14F-4D97-AF65-F5344CB8AC3E}">
        <p14:creationId xmlns:p14="http://schemas.microsoft.com/office/powerpoint/2010/main" val="227139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88B4B9E-8916-4E03-BECA-C5639E6EF51D}" type="slidenum">
              <a:rPr lang="en-US" smtClean="0"/>
              <a:pPr/>
              <a:t>16</a:t>
            </a:fld>
            <a:endParaRPr lang="en-US" dirty="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FALSE: According to</a:t>
            </a:r>
            <a:r>
              <a:rPr lang="en-US" baseline="0" dirty="0" smtClean="0"/>
              <a:t> the 2013 YRBS</a:t>
            </a:r>
            <a:r>
              <a:rPr lang="en-US" b="0" baseline="0" dirty="0" smtClean="0"/>
              <a:t>, </a:t>
            </a:r>
            <a:r>
              <a:rPr lang="en-US" b="0" baseline="0" dirty="0" smtClean="0">
                <a:latin typeface="Adobe Garamond Pro"/>
                <a:ea typeface="ＭＳ Ｐゴシック" pitchFamily="34" charset="-128"/>
              </a:rPr>
              <a:t>65.8% of HS males used condom at last sex in 2013.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latin typeface="Adobe Garamond Pro"/>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dobe Garamond Pro"/>
                <a:ea typeface="ＭＳ Ｐゴシック" pitchFamily="34" charset="-128"/>
              </a:rPr>
              <a:t>Source: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dobe Garamond Pro"/>
                <a:ea typeface="ＭＳ Ｐゴシック" pitchFamily="34" charset="-128"/>
              </a:rPr>
              <a:t>2013 YRBS</a:t>
            </a:r>
          </a:p>
          <a:p>
            <a:pPr eaLnBrk="1" hangingPunct="1"/>
            <a:endParaRPr lang="en-US" dirty="0" smtClean="0"/>
          </a:p>
        </p:txBody>
      </p:sp>
    </p:spTree>
    <p:extLst>
      <p:ext uri="{BB962C8B-B14F-4D97-AF65-F5344CB8AC3E}">
        <p14:creationId xmlns:p14="http://schemas.microsoft.com/office/powerpoint/2010/main" val="3747886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3F70D1F2-0261-4504-BCC4-BF13A1825499}" type="slidenum">
              <a:rPr lang="en-US"/>
              <a:pPr/>
              <a:t>17</a:t>
            </a:fld>
            <a:endParaRPr lang="en-US" dirty="0"/>
          </a:p>
        </p:txBody>
      </p:sp>
      <p:sp>
        <p:nvSpPr>
          <p:cNvPr id="202755" name="Rectangle 2"/>
          <p:cNvSpPr>
            <a:spLocks noGrp="1" noRot="1" noChangeAspect="1" noChangeArrowheads="1" noTextEdit="1"/>
          </p:cNvSpPr>
          <p:nvPr>
            <p:ph type="sldImg"/>
          </p:nvPr>
        </p:nvSpPr>
        <p:spPr>
          <a:xfrm>
            <a:off x="1143000" y="381000"/>
            <a:ext cx="4572000" cy="3429000"/>
          </a:xfrm>
          <a:ln/>
        </p:spPr>
      </p:sp>
      <p:sp>
        <p:nvSpPr>
          <p:cNvPr id="202756" name="Rectangle 3"/>
          <p:cNvSpPr>
            <a:spLocks noGrp="1" noChangeArrowheads="1"/>
          </p:cNvSpPr>
          <p:nvPr>
            <p:ph type="body" idx="1"/>
          </p:nvPr>
        </p:nvSpPr>
        <p:spPr>
          <a:xfrm>
            <a:off x="685800" y="3971925"/>
            <a:ext cx="5486400" cy="4791075"/>
          </a:xfrm>
          <a:noFill/>
          <a:ln/>
        </p:spPr>
        <p:txBody>
          <a:bodyPr>
            <a:normAutofit/>
          </a:bodyPr>
          <a:lstStyle/>
          <a:p>
            <a:pPr marL="0" marR="0" indent="0" algn="l" defTabSz="914400" rtl="0" eaLnBrk="1" fontAlgn="auto" latinLnBrk="0" hangingPunct="1">
              <a:lnSpc>
                <a:spcPct val="100000"/>
              </a:lnSpc>
              <a:spcBef>
                <a:spcPct val="55000"/>
              </a:spcBef>
              <a:spcAft>
                <a:spcPct val="15000"/>
              </a:spcAft>
              <a:buClrTx/>
              <a:buSzTx/>
              <a:buFontTx/>
              <a:buChar char="•"/>
              <a:tabLst/>
              <a:defRPr/>
            </a:pPr>
            <a:r>
              <a:rPr lang="en-US" b="1" dirty="0" smtClean="0">
                <a:latin typeface="Adobe Garamond Pro"/>
                <a:ea typeface="ＭＳ Ｐゴシック" pitchFamily="34" charset="-128"/>
              </a:rPr>
              <a:t> 53.1% of HS females used condom at last</a:t>
            </a:r>
            <a:r>
              <a:rPr lang="en-US" b="1" baseline="0" dirty="0" smtClean="0">
                <a:latin typeface="Adobe Garamond Pro"/>
                <a:ea typeface="ＭＳ Ｐゴシック" pitchFamily="34" charset="-128"/>
              </a:rPr>
              <a:t> sex in 2013 from YRBS survey and 65.8% of HS males used condom at last sex in 2013. </a:t>
            </a:r>
          </a:p>
          <a:p>
            <a:pPr marL="0" marR="0" indent="0" algn="l" defTabSz="914400" rtl="0" eaLnBrk="1" fontAlgn="auto" latinLnBrk="0" hangingPunct="1">
              <a:lnSpc>
                <a:spcPct val="100000"/>
              </a:lnSpc>
              <a:spcBef>
                <a:spcPct val="55000"/>
              </a:spcBef>
              <a:spcAft>
                <a:spcPct val="15000"/>
              </a:spcAft>
              <a:buClrTx/>
              <a:buSzTx/>
              <a:buFontTx/>
              <a:buNone/>
              <a:tabLst/>
              <a:defRPr/>
            </a:pPr>
            <a:r>
              <a:rPr lang="en-US" b="0" baseline="0" dirty="0" smtClean="0">
                <a:latin typeface="Adobe Garamond Pro"/>
                <a:ea typeface="ＭＳ Ｐゴシック" pitchFamily="34" charset="-128"/>
              </a:rPr>
              <a:t>(Slightly down from rates in 2011)</a:t>
            </a:r>
            <a:endParaRPr lang="en-US" b="0" dirty="0" smtClean="0">
              <a:latin typeface="Adobe Garamond Pro"/>
              <a:ea typeface="ＭＳ Ｐゴシック" pitchFamily="34" charset="-128"/>
            </a:endParaRPr>
          </a:p>
          <a:p>
            <a:pPr eaLnBrk="1" hangingPunct="1">
              <a:spcBef>
                <a:spcPct val="55000"/>
              </a:spcBef>
              <a:spcAft>
                <a:spcPct val="15000"/>
              </a:spcAft>
              <a:buFontTx/>
              <a:buChar char="•"/>
            </a:pPr>
            <a:endParaRPr lang="en-US" dirty="0" smtClean="0">
              <a:latin typeface="Adobe Garamond Pro"/>
              <a:ea typeface="ＭＳ Ｐゴシック" pitchFamily="34" charset="-128"/>
            </a:endParaRPr>
          </a:p>
        </p:txBody>
      </p:sp>
    </p:spTree>
    <p:extLst>
      <p:ext uri="{BB962C8B-B14F-4D97-AF65-F5344CB8AC3E}">
        <p14:creationId xmlns:p14="http://schemas.microsoft.com/office/powerpoint/2010/main" val="1977094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spcBef>
                <a:spcPct val="0"/>
              </a:spcBef>
            </a:pPr>
            <a:r>
              <a:rPr lang="en-US" dirty="0" smtClean="0"/>
              <a:t>For</a:t>
            </a:r>
            <a:r>
              <a:rPr lang="en-US" baseline="0" dirty="0" smtClean="0"/>
              <a:t> high school males in grades 9-12, 65.8% used a condom at last sex, 15.1% report birth control pill use, 1.3% IUD/Implant use, and 3.7% shot, patch, ring.</a:t>
            </a:r>
            <a:endParaRPr lang="en-US" dirty="0" smtClean="0"/>
          </a:p>
        </p:txBody>
      </p:sp>
    </p:spTree>
    <p:extLst>
      <p:ext uri="{BB962C8B-B14F-4D97-AF65-F5344CB8AC3E}">
        <p14:creationId xmlns:p14="http://schemas.microsoft.com/office/powerpoint/2010/main" val="3729882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en-US" dirty="0" smtClean="0"/>
              <a:t>Now that we’ve provided some factual data on male sexual health and clarified some existing myths</a:t>
            </a:r>
            <a:r>
              <a:rPr lang="en-US" baseline="0" dirty="0" smtClean="0"/>
              <a:t> we will discuss the need for male reproductive health services and how to provide care in face of several barriers to accessing services for young males. </a:t>
            </a:r>
            <a:endParaRPr lang="en-US" dirty="0" smtClean="0"/>
          </a:p>
        </p:txBody>
      </p:sp>
      <p:sp>
        <p:nvSpPr>
          <p:cNvPr id="128004" name="Slide Number Placeholder 3"/>
          <p:cNvSpPr>
            <a:spLocks noGrp="1"/>
          </p:cNvSpPr>
          <p:nvPr>
            <p:ph type="sldNum" sz="quarter" idx="5"/>
          </p:nvPr>
        </p:nvSpPr>
        <p:spPr>
          <a:noFill/>
        </p:spPr>
        <p:txBody>
          <a:bodyPr/>
          <a:lstStyle/>
          <a:p>
            <a:fld id="{C4EDFCD7-656D-4BB8-9EBC-2F5BDE05AE5F}" type="slidenum">
              <a:rPr lang="en-US" smtClean="0"/>
              <a:pPr/>
              <a:t>19</a:t>
            </a:fld>
            <a:endParaRPr lang="en-US" dirty="0" smtClean="0"/>
          </a:p>
        </p:txBody>
      </p:sp>
    </p:spTree>
    <p:extLst>
      <p:ext uri="{BB962C8B-B14F-4D97-AF65-F5344CB8AC3E}">
        <p14:creationId xmlns:p14="http://schemas.microsoft.com/office/powerpoint/2010/main" val="189436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35B8221-7CEF-4F79-9F67-E274FCBAA69E}" type="slidenum">
              <a:rPr lang="en-US" smtClean="0"/>
              <a:pPr/>
              <a:t>2</a:t>
            </a:fld>
            <a:endParaRPr lang="en-US" dirty="0"/>
          </a:p>
        </p:txBody>
      </p:sp>
    </p:spTree>
    <p:extLst>
      <p:ext uri="{BB962C8B-B14F-4D97-AF65-F5344CB8AC3E}">
        <p14:creationId xmlns:p14="http://schemas.microsoft.com/office/powerpoint/2010/main" val="1220276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ftr" sz="quarter" idx="4"/>
          </p:nvPr>
        </p:nvSpPr>
        <p:spPr>
          <a:noFill/>
        </p:spPr>
        <p:txBody>
          <a:bodyPr/>
          <a:lstStyle/>
          <a:p>
            <a:r>
              <a:rPr lang="en-US" dirty="0" smtClean="0">
                <a:cs typeface="Arial" pitchFamily="34" charset="0"/>
              </a:rPr>
              <a:t>PRCH ® 2004</a:t>
            </a:r>
          </a:p>
        </p:txBody>
      </p:sp>
      <p:sp>
        <p:nvSpPr>
          <p:cNvPr id="131075" name="Rectangle 7"/>
          <p:cNvSpPr>
            <a:spLocks noGrp="1" noChangeArrowheads="1"/>
          </p:cNvSpPr>
          <p:nvPr>
            <p:ph type="sldNum" sz="quarter" idx="5"/>
          </p:nvPr>
        </p:nvSpPr>
        <p:spPr>
          <a:noFill/>
        </p:spPr>
        <p:txBody>
          <a:bodyPr/>
          <a:lstStyle/>
          <a:p>
            <a:fld id="{0503A011-8C88-46E6-B6AB-89D05492EE2E}" type="slidenum">
              <a:rPr lang="en-US" smtClean="0"/>
              <a:pPr/>
              <a:t>20</a:t>
            </a:fld>
            <a:endParaRPr lang="en-US" dirty="0" smtClean="0"/>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xfrm>
            <a:off x="914400" y="4343400"/>
            <a:ext cx="5029200" cy="4114800"/>
          </a:xfrm>
          <a:noFill/>
          <a:ln/>
        </p:spPr>
        <p:txBody>
          <a:bodyPr/>
          <a:lstStyle/>
          <a:p>
            <a:r>
              <a:rPr lang="en-US" dirty="0" smtClean="0"/>
              <a:t>Sources:</a:t>
            </a:r>
          </a:p>
          <a:p>
            <a:r>
              <a:rPr lang="en-US" dirty="0" smtClean="0"/>
              <a:t>1) </a:t>
            </a:r>
            <a:r>
              <a:rPr lang="en-US" sz="1200" b="0" i="0" u="none" strike="noStrike" kern="1200" baseline="0" dirty="0" smtClean="0">
                <a:solidFill>
                  <a:schemeClr val="tx1"/>
                </a:solidFill>
                <a:latin typeface="Adobe Garamond Pro"/>
                <a:ea typeface="ＭＳ Ｐゴシック" charset="-128"/>
                <a:cs typeface="ＭＳ Ｐゴシック" charset="-128"/>
              </a:rPr>
              <a:t>Lafferty WE, Downey L, </a:t>
            </a:r>
            <a:r>
              <a:rPr lang="en-US" sz="1200" b="0" i="0" u="none" strike="noStrike" kern="1200" baseline="0" dirty="0" err="1" smtClean="0">
                <a:solidFill>
                  <a:schemeClr val="tx1"/>
                </a:solidFill>
                <a:latin typeface="Adobe Garamond Pro"/>
                <a:ea typeface="ＭＳ Ｐゴシック" charset="-128"/>
                <a:cs typeface="ＭＳ Ｐゴシック" charset="-128"/>
              </a:rPr>
              <a:t>Holan</a:t>
            </a:r>
            <a:r>
              <a:rPr lang="en-US" sz="1200" b="0" i="0" u="none" strike="noStrike" kern="1200" baseline="0" dirty="0" smtClean="0">
                <a:solidFill>
                  <a:schemeClr val="tx1"/>
                </a:solidFill>
                <a:latin typeface="Adobe Garamond Pro"/>
                <a:ea typeface="ＭＳ Ｐゴシック" charset="-128"/>
                <a:cs typeface="ＭＳ Ｐゴシック" charset="-128"/>
              </a:rPr>
              <a:t> CM, et al. Provision of sexual health services to adolescent enrollees in Medicaid managed care. </a:t>
            </a:r>
            <a:r>
              <a:rPr lang="en-US" sz="1200" b="0" i="1" u="none" strike="noStrike" kern="1200" baseline="0" dirty="0" smtClean="0">
                <a:solidFill>
                  <a:schemeClr val="tx1"/>
                </a:solidFill>
                <a:latin typeface="Adobe Garamond Pro"/>
                <a:ea typeface="ＭＳ Ｐゴシック" charset="-128"/>
                <a:cs typeface="ＭＳ Ｐゴシック" charset="-128"/>
              </a:rPr>
              <a:t>Am J Public Health</a:t>
            </a:r>
            <a:r>
              <a:rPr lang="en-US" sz="1200" b="0" i="0" u="none" strike="noStrike" kern="1200" baseline="0" dirty="0" smtClean="0">
                <a:solidFill>
                  <a:schemeClr val="tx1"/>
                </a:solidFill>
                <a:latin typeface="Adobe Garamond Pro"/>
                <a:ea typeface="ＭＳ Ｐゴシック" charset="-128"/>
                <a:cs typeface="ＭＳ Ｐゴシック" charset="-128"/>
              </a:rPr>
              <a:t>. 2002;92(11):1779–1783</a:t>
            </a:r>
          </a:p>
          <a:p>
            <a:r>
              <a:rPr lang="en-US" sz="1200" b="0" i="0" u="none" strike="noStrike" kern="1200" baseline="0" dirty="0" smtClean="0">
                <a:solidFill>
                  <a:schemeClr val="tx1"/>
                </a:solidFill>
                <a:latin typeface="Adobe Garamond Pro"/>
                <a:ea typeface="ＭＳ Ｐゴシック" charset="-128"/>
                <a:cs typeface="ＭＳ Ｐゴシック" charset="-128"/>
              </a:rPr>
              <a:t>2) Lafferty WE, Downey L, Shields AW, </a:t>
            </a:r>
            <a:r>
              <a:rPr lang="en-US" sz="1200" b="0" i="0" u="none" strike="noStrike" kern="1200" baseline="0" dirty="0" err="1" smtClean="0">
                <a:solidFill>
                  <a:schemeClr val="tx1"/>
                </a:solidFill>
                <a:latin typeface="Adobe Garamond Pro"/>
                <a:ea typeface="ＭＳ Ｐゴシック" charset="-128"/>
                <a:cs typeface="ＭＳ Ｐゴシック" charset="-128"/>
              </a:rPr>
              <a:t>Holan</a:t>
            </a:r>
            <a:r>
              <a:rPr lang="en-US" sz="1200" b="0" i="0" u="none" strike="noStrike" kern="1200" baseline="0" dirty="0" smtClean="0">
                <a:solidFill>
                  <a:schemeClr val="tx1"/>
                </a:solidFill>
                <a:latin typeface="Adobe Garamond Pro"/>
                <a:ea typeface="ＭＳ Ｐゴシック" charset="-128"/>
                <a:cs typeface="ＭＳ Ｐゴシック" charset="-128"/>
              </a:rPr>
              <a:t> </a:t>
            </a:r>
            <a:r>
              <a:rPr lang="nl-NL" sz="1200" b="0" i="0" u="none" strike="noStrike" kern="1200" baseline="0" dirty="0" smtClean="0">
                <a:solidFill>
                  <a:schemeClr val="tx1"/>
                </a:solidFill>
                <a:latin typeface="Adobe Garamond Pro"/>
                <a:ea typeface="ＭＳ Ｐゴシック" charset="-128"/>
                <a:cs typeface="ＭＳ Ｐゴシック" charset="-128"/>
              </a:rPr>
              <a:t>CM, Lind A. Adolescent enrollees in </a:t>
            </a:r>
            <a:r>
              <a:rPr lang="nl-NL" sz="1200" b="0" i="0" u="none" strike="noStrike" kern="1200" baseline="0" dirty="0" err="1" smtClean="0">
                <a:solidFill>
                  <a:schemeClr val="tx1"/>
                </a:solidFill>
                <a:latin typeface="Adobe Garamond Pro"/>
                <a:ea typeface="ＭＳ Ｐゴシック" charset="-128"/>
                <a:cs typeface="ＭＳ Ｐゴシック" charset="-128"/>
              </a:rPr>
              <a:t>Medicaid</a:t>
            </a:r>
            <a:r>
              <a:rPr lang="nl-NL" sz="1200" b="0" i="0" u="none" strike="noStrike" kern="1200" baseline="0" dirty="0" smtClean="0">
                <a:solidFill>
                  <a:schemeClr val="tx1"/>
                </a:solidFill>
                <a:latin typeface="Adobe Garamond Pro"/>
                <a:ea typeface="ＭＳ Ｐゴシック" charset="-128"/>
                <a:cs typeface="ＭＳ Ｐゴシック" charset="-128"/>
              </a:rPr>
              <a:t> </a:t>
            </a:r>
            <a:r>
              <a:rPr lang="en-US" sz="1200" b="0" i="0" u="none" strike="noStrike" kern="1200" baseline="0" dirty="0" smtClean="0">
                <a:solidFill>
                  <a:schemeClr val="tx1"/>
                </a:solidFill>
                <a:latin typeface="Adobe Garamond Pro"/>
                <a:ea typeface="ＭＳ Ｐゴシック" charset="-128"/>
                <a:cs typeface="ＭＳ Ｐゴシック" charset="-128"/>
              </a:rPr>
              <a:t>managed care: the provision of well</a:t>
            </a:r>
          </a:p>
          <a:p>
            <a:r>
              <a:rPr lang="en-US" sz="1200" b="0" i="0" u="none" strike="noStrike" kern="1200" baseline="0" dirty="0" smtClean="0">
                <a:solidFill>
                  <a:schemeClr val="tx1"/>
                </a:solidFill>
                <a:latin typeface="Adobe Garamond Pro"/>
                <a:ea typeface="ＭＳ Ｐゴシック" charset="-128"/>
                <a:cs typeface="ＭＳ Ｐゴシック" charset="-128"/>
              </a:rPr>
              <a:t>care and sexual health assessment. </a:t>
            </a:r>
            <a:r>
              <a:rPr lang="en-US" sz="1200" b="0" i="1" u="none" strike="noStrike" kern="1200" baseline="0" dirty="0" smtClean="0">
                <a:solidFill>
                  <a:schemeClr val="tx1"/>
                </a:solidFill>
                <a:latin typeface="Adobe Garamond Pro"/>
                <a:ea typeface="ＭＳ Ｐゴシック" charset="-128"/>
                <a:cs typeface="ＭＳ Ｐゴシック" charset="-128"/>
              </a:rPr>
              <a:t>J </a:t>
            </a:r>
            <a:r>
              <a:rPr lang="en-US" sz="1200" b="0" i="1" u="none" strike="noStrike" kern="1200" baseline="0" dirty="0" err="1" smtClean="0">
                <a:solidFill>
                  <a:schemeClr val="tx1"/>
                </a:solidFill>
                <a:latin typeface="Adobe Garamond Pro"/>
                <a:ea typeface="ＭＳ Ｐゴシック" charset="-128"/>
                <a:cs typeface="ＭＳ Ｐゴシック" charset="-128"/>
              </a:rPr>
              <a:t>Adolesc</a:t>
            </a:r>
            <a:r>
              <a:rPr lang="en-US" sz="1200" b="0" i="1" u="none" strike="noStrike" kern="1200" baseline="0" dirty="0" smtClean="0">
                <a:solidFill>
                  <a:schemeClr val="tx1"/>
                </a:solidFill>
                <a:latin typeface="Adobe Garamond Pro"/>
                <a:ea typeface="ＭＳ Ｐゴシック" charset="-128"/>
                <a:cs typeface="ＭＳ Ｐゴシック" charset="-128"/>
              </a:rPr>
              <a:t> Health</a:t>
            </a:r>
            <a:r>
              <a:rPr lang="en-US" sz="1200" b="0" i="0" u="none" strike="noStrike" kern="1200" baseline="0" dirty="0" smtClean="0">
                <a:solidFill>
                  <a:schemeClr val="tx1"/>
                </a:solidFill>
                <a:latin typeface="Adobe Garamond Pro"/>
                <a:ea typeface="ＭＳ Ｐゴシック" charset="-128"/>
                <a:cs typeface="ＭＳ Ｐゴシック" charset="-128"/>
              </a:rPr>
              <a:t>. 2001;28(6):497–508</a:t>
            </a:r>
            <a:r>
              <a:rPr lang="en-US" dirty="0" smtClean="0"/>
              <a:t> </a:t>
            </a:r>
          </a:p>
          <a:p>
            <a:pPr>
              <a:spcBef>
                <a:spcPct val="0"/>
              </a:spcBef>
              <a:buFontTx/>
              <a:buChar char="•"/>
            </a:pPr>
            <a:endParaRPr lang="en-US" dirty="0" smtClean="0"/>
          </a:p>
          <a:p>
            <a:pPr>
              <a:spcBef>
                <a:spcPct val="0"/>
              </a:spcBef>
              <a:buFontTx/>
              <a:buChar char="•"/>
            </a:pPr>
            <a:r>
              <a:rPr lang="en-US" dirty="0" smtClean="0"/>
              <a:t>http://www.guttmacher.org/pubs/fb_YMSRH.html (JUNE 2008)</a:t>
            </a:r>
          </a:p>
          <a:p>
            <a:pPr>
              <a:spcBef>
                <a:spcPct val="0"/>
              </a:spcBef>
              <a:buFontTx/>
              <a:buNone/>
            </a:pPr>
            <a:endParaRPr lang="en-US" dirty="0" smtClean="0"/>
          </a:p>
          <a:p>
            <a:pPr>
              <a:spcBef>
                <a:spcPct val="0"/>
              </a:spcBef>
              <a:buFontTx/>
              <a:buChar char="•"/>
            </a:pPr>
            <a:r>
              <a:rPr lang="en-US" dirty="0" smtClean="0">
                <a:hlinkClick r:id="rId3"/>
              </a:rPr>
              <a:t>15</a:t>
            </a:r>
            <a:r>
              <a:rPr lang="en-US" dirty="0" smtClean="0"/>
              <a:t>.</a:t>
            </a:r>
            <a:r>
              <a:rPr lang="en-US" baseline="0" dirty="0" smtClean="0"/>
              <a:t> </a:t>
            </a:r>
            <a:r>
              <a:rPr lang="en-US" dirty="0" smtClean="0"/>
              <a:t>National Campaign to Prevent Teen Pregnancy, HIV testing among sexually experienced teens, </a:t>
            </a:r>
            <a:r>
              <a:rPr lang="en-US" i="1" dirty="0" smtClean="0"/>
              <a:t>Science Says,</a:t>
            </a:r>
            <a:r>
              <a:rPr lang="en-US" dirty="0" smtClean="0"/>
              <a:t> 2005, No. 18.</a:t>
            </a:r>
          </a:p>
          <a:p>
            <a:pPr>
              <a:spcBef>
                <a:spcPct val="0"/>
              </a:spcBef>
              <a:buFontTx/>
              <a:buChar char="•"/>
            </a:pPr>
            <a:endParaRPr lang="en-US" dirty="0" smtClean="0"/>
          </a:p>
          <a:p>
            <a:pPr>
              <a:spcBef>
                <a:spcPct val="0"/>
              </a:spcBef>
              <a:buFontTx/>
              <a:buChar char="•"/>
            </a:pPr>
            <a:r>
              <a:rPr lang="en-US" dirty="0" smtClean="0"/>
              <a:t>Although </a:t>
            </a:r>
            <a:r>
              <a:rPr lang="en-US" b="0" dirty="0" smtClean="0"/>
              <a:t>two out of three males aged 15–19 had a physical exam in the past year, fewer than 20% received counseling or advice from a health care provider about birth control or STIs, including HIV.</a:t>
            </a:r>
          </a:p>
          <a:p>
            <a:pPr>
              <a:spcBef>
                <a:spcPct val="0"/>
              </a:spcBef>
              <a:buFontTx/>
              <a:buChar char="•"/>
            </a:pPr>
            <a:endParaRPr lang="en-US" dirty="0" smtClean="0"/>
          </a:p>
          <a:p>
            <a:pPr>
              <a:spcBef>
                <a:spcPct val="0"/>
              </a:spcBef>
              <a:buFontTx/>
              <a:buChar char="•"/>
            </a:pPr>
            <a:r>
              <a:rPr lang="en-US" dirty="0" smtClean="0"/>
              <a:t> Martinez GM et al., Fertility, contraception, and fatherhood: date on men and women from cycle 6 (2002) of the 2002 National Survey of Family Growth, </a:t>
            </a:r>
            <a:r>
              <a:rPr lang="en-US" i="1" dirty="0" smtClean="0"/>
              <a:t>Vital and Health Statistics,</a:t>
            </a:r>
            <a:r>
              <a:rPr lang="en-US" dirty="0" smtClean="0"/>
              <a:t> Series 23, No. 26.</a:t>
            </a:r>
          </a:p>
          <a:p>
            <a:pPr>
              <a:spcBef>
                <a:spcPct val="0"/>
              </a:spcBef>
              <a:buFontTx/>
              <a:buChar char="•"/>
            </a:pPr>
            <a:r>
              <a:rPr lang="en-US" dirty="0" smtClean="0"/>
              <a:t> </a:t>
            </a:r>
            <a:r>
              <a:rPr lang="en-US" dirty="0" err="1" smtClean="0"/>
              <a:t>Abma</a:t>
            </a:r>
            <a:r>
              <a:rPr lang="en-US" dirty="0" smtClean="0"/>
              <a:t> JC et al., Teenagers in the United States: sexual activity, contraceptive use, and childbearing, 2002, </a:t>
            </a:r>
            <a:r>
              <a:rPr lang="en-US" i="1" dirty="0" smtClean="0"/>
              <a:t>Vital and Health Statistics</a:t>
            </a:r>
            <a:r>
              <a:rPr lang="en-US" dirty="0" smtClean="0"/>
              <a:t>, 2004, Series 23, No. 24.</a:t>
            </a:r>
          </a:p>
          <a:p>
            <a:pPr>
              <a:spcBef>
                <a:spcPct val="0"/>
              </a:spcBef>
              <a:buFontTx/>
              <a:buChar char="•"/>
            </a:pPr>
            <a:endParaRPr lang="en-US" dirty="0" smtClean="0"/>
          </a:p>
          <a:p>
            <a:pPr>
              <a:spcBef>
                <a:spcPct val="0"/>
              </a:spcBef>
              <a:buFontTx/>
              <a:buChar char="•"/>
            </a:pPr>
            <a:endParaRPr lang="en-US" dirty="0" smtClean="0"/>
          </a:p>
          <a:p>
            <a:pPr>
              <a:spcBef>
                <a:spcPct val="0"/>
              </a:spcBef>
              <a:buFontTx/>
              <a:buChar char="•"/>
            </a:pPr>
            <a:r>
              <a:rPr lang="en-US" dirty="0" smtClean="0"/>
              <a:t> In general, the proportion of teenage men receiving reproductive health services is still very low.</a:t>
            </a:r>
          </a:p>
          <a:p>
            <a:pPr>
              <a:spcBef>
                <a:spcPct val="0"/>
              </a:spcBef>
              <a:buFontTx/>
              <a:buChar char="•"/>
            </a:pPr>
            <a:r>
              <a:rPr lang="en-US" dirty="0" smtClean="0"/>
              <a:t> To reduce rates of teen pregnancy and STIs, physicians and nurses need to incorporate reproductive health care into routine health services for teenage males, as well as females. </a:t>
            </a:r>
          </a:p>
        </p:txBody>
      </p:sp>
    </p:spTree>
    <p:extLst>
      <p:ext uri="{BB962C8B-B14F-4D97-AF65-F5344CB8AC3E}">
        <p14:creationId xmlns:p14="http://schemas.microsoft.com/office/powerpoint/2010/main" val="3754217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ftr" sz="quarter" idx="4"/>
          </p:nvPr>
        </p:nvSpPr>
        <p:spPr>
          <a:noFill/>
        </p:spPr>
        <p:txBody>
          <a:bodyPr/>
          <a:lstStyle/>
          <a:p>
            <a:r>
              <a:rPr lang="en-US" dirty="0" smtClean="0">
                <a:cs typeface="Arial" pitchFamily="34" charset="0"/>
              </a:rPr>
              <a:t>PRCH ® 2004</a:t>
            </a:r>
          </a:p>
        </p:txBody>
      </p:sp>
      <p:sp>
        <p:nvSpPr>
          <p:cNvPr id="132099" name="Rectangle 7"/>
          <p:cNvSpPr>
            <a:spLocks noGrp="1" noChangeArrowheads="1"/>
          </p:cNvSpPr>
          <p:nvPr>
            <p:ph type="sldNum" sz="quarter" idx="5"/>
          </p:nvPr>
        </p:nvSpPr>
        <p:spPr>
          <a:noFill/>
        </p:spPr>
        <p:txBody>
          <a:bodyPr/>
          <a:lstStyle/>
          <a:p>
            <a:fld id="{08D3D878-C53F-4F4C-BE0A-59039F3EC361}" type="slidenum">
              <a:rPr lang="en-US" smtClean="0"/>
              <a:pPr/>
              <a:t>21</a:t>
            </a:fld>
            <a:endParaRPr lang="en-US" dirty="0" smtClean="0"/>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p:spPr>
        <p:txBody>
          <a:bodyPr/>
          <a:lstStyle/>
          <a:p>
            <a:pPr>
              <a:buFontTx/>
              <a:buChar char="•"/>
            </a:pPr>
            <a:r>
              <a:rPr lang="en-US" dirty="0" smtClean="0"/>
              <a:t> Though there is growing interest in expanding the field of male reproductive health, there is still no consensus on the routine treatment this segment of the population needs.</a:t>
            </a:r>
          </a:p>
          <a:p>
            <a:pPr>
              <a:buFontTx/>
              <a:buChar char="•"/>
            </a:pPr>
            <a:r>
              <a:rPr lang="en-US" dirty="0" smtClean="0"/>
              <a:t> Many federally- and state-funded reproductive health programs are designed to serve women but not men, and do not offer male services. </a:t>
            </a:r>
          </a:p>
          <a:p>
            <a:pPr>
              <a:buFontTx/>
              <a:buChar char="•"/>
            </a:pPr>
            <a:endParaRPr lang="en-US" dirty="0" smtClean="0"/>
          </a:p>
          <a:p>
            <a:pPr lvl="0">
              <a:buFontTx/>
              <a:buNone/>
            </a:pPr>
            <a:r>
              <a:rPr lang="en-US" dirty="0" smtClean="0"/>
              <a:t>Source: </a:t>
            </a:r>
          </a:p>
          <a:p>
            <a:pPr lvl="0">
              <a:buFontTx/>
              <a:buNone/>
            </a:pPr>
            <a:r>
              <a:rPr lang="en-US" dirty="0" smtClean="0"/>
              <a:t>Alan Guttmacher Institute. In Their Own Right: Addressing The Sexual And Reproductive Health Needs Of American Men, March 2002: www.guttmacher.org/pubs/us_men.html</a:t>
            </a:r>
            <a:r>
              <a:rPr lang="en-US" b="1" dirty="0" smtClean="0"/>
              <a:t>. </a:t>
            </a:r>
          </a:p>
        </p:txBody>
      </p:sp>
    </p:spTree>
    <p:extLst>
      <p:ext uri="{BB962C8B-B14F-4D97-AF65-F5344CB8AC3E}">
        <p14:creationId xmlns:p14="http://schemas.microsoft.com/office/powerpoint/2010/main" val="3839854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dobe Garamond Pro"/>
                <a:ea typeface="ＭＳ Ｐゴシック" charset="-128"/>
                <a:cs typeface="ＭＳ Ｐゴシック" charset="-128"/>
              </a:rPr>
              <a:t>Male adolescents’ use of sexual/reproductive health care services remains low for a variety of reasons</a:t>
            </a:r>
          </a:p>
          <a:p>
            <a:endParaRPr lang="en-US" dirty="0" smtClean="0"/>
          </a:p>
          <a:p>
            <a:r>
              <a:rPr lang="en-US" dirty="0" smtClean="0"/>
              <a:t>Source:  </a:t>
            </a:r>
          </a:p>
          <a:p>
            <a:r>
              <a:rPr lang="en-US" dirty="0" smtClean="0"/>
              <a:t>http://pediatrics.aappublications.org/content/early/2011/11/22/peds.2011-2384.full.pdf+html</a:t>
            </a:r>
          </a:p>
          <a:p>
            <a:endParaRPr lang="en-US" dirty="0" smtClean="0"/>
          </a:p>
          <a:p>
            <a:r>
              <a:rPr lang="en-US" dirty="0" smtClean="0"/>
              <a:t>References:</a:t>
            </a:r>
          </a:p>
          <a:p>
            <a:r>
              <a:rPr lang="en-US" sz="1200" b="0" i="0" u="none" strike="noStrike" kern="1200" baseline="0" dirty="0" smtClean="0">
                <a:solidFill>
                  <a:schemeClr val="tx1"/>
                </a:solidFill>
                <a:latin typeface="Adobe Garamond Pro"/>
                <a:ea typeface="ＭＳ Ｐゴシック" charset="-128"/>
                <a:cs typeface="ＭＳ Ｐゴシック" charset="-128"/>
              </a:rPr>
              <a:t>141. </a:t>
            </a:r>
            <a:r>
              <a:rPr lang="en-US" sz="1200" b="0" i="0" u="none" strike="noStrike" kern="1200" baseline="0" dirty="0" err="1" smtClean="0">
                <a:solidFill>
                  <a:schemeClr val="tx1"/>
                </a:solidFill>
                <a:latin typeface="Adobe Garamond Pro"/>
                <a:ea typeface="ＭＳ Ｐゴシック" charset="-128"/>
                <a:cs typeface="ＭＳ Ｐゴシック" charset="-128"/>
              </a:rPr>
              <a:t>Kalmuss</a:t>
            </a:r>
            <a:r>
              <a:rPr lang="en-US" sz="1200" b="0" i="0" u="none" strike="noStrike" kern="1200" baseline="0" dirty="0" smtClean="0">
                <a:solidFill>
                  <a:schemeClr val="tx1"/>
                </a:solidFill>
                <a:latin typeface="Adobe Garamond Pro"/>
                <a:ea typeface="ＭＳ Ｐゴシック" charset="-128"/>
                <a:cs typeface="ＭＳ Ｐゴシック" charset="-128"/>
              </a:rPr>
              <a:t> D, Austrian K. Real men do. . . Real men don’t: young Latino and African American men’s discourses regarding sexual health care utilization. </a:t>
            </a:r>
            <a:r>
              <a:rPr lang="en-US" sz="1200" b="0" i="1" u="none" strike="noStrike" kern="1200" baseline="0" dirty="0" smtClean="0">
                <a:solidFill>
                  <a:schemeClr val="tx1"/>
                </a:solidFill>
                <a:latin typeface="Adobe Garamond Pro"/>
                <a:ea typeface="ＭＳ Ｐゴシック" charset="-128"/>
                <a:cs typeface="ＭＳ Ｐゴシック" charset="-128"/>
              </a:rPr>
              <a:t>Am J </a:t>
            </a:r>
            <a:r>
              <a:rPr lang="en-US" sz="1200" b="0" i="1" u="none" strike="noStrike" kern="1200" baseline="0" dirty="0" err="1" smtClean="0">
                <a:solidFill>
                  <a:schemeClr val="tx1"/>
                </a:solidFill>
                <a:latin typeface="Adobe Garamond Pro"/>
                <a:ea typeface="ＭＳ Ｐゴシック" charset="-128"/>
                <a:cs typeface="ＭＳ Ｐゴシック" charset="-128"/>
              </a:rPr>
              <a:t>Mens</a:t>
            </a:r>
            <a:r>
              <a:rPr lang="en-US" sz="1200" b="0" i="1" u="none" strike="noStrike" kern="1200" baseline="0" dirty="0" smtClean="0">
                <a:solidFill>
                  <a:schemeClr val="tx1"/>
                </a:solidFill>
                <a:latin typeface="Adobe Garamond Pro"/>
                <a:ea typeface="ＭＳ Ｐゴシック" charset="-128"/>
                <a:cs typeface="ＭＳ Ｐゴシック" charset="-128"/>
              </a:rPr>
              <a:t> Health</a:t>
            </a:r>
            <a:r>
              <a:rPr lang="en-US" sz="1200" b="0" i="0" u="none" strike="noStrike" kern="1200" baseline="0" dirty="0" smtClean="0">
                <a:solidFill>
                  <a:schemeClr val="tx1"/>
                </a:solidFill>
                <a:latin typeface="Adobe Garamond Pro"/>
                <a:ea typeface="ＭＳ Ｐゴシック" charset="-128"/>
                <a:cs typeface="ＭＳ Ｐゴシック" charset="-128"/>
              </a:rPr>
              <a:t>. 2010;4(3):218–230</a:t>
            </a: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142. Ford C, Best D, Miller W. Confidentiality and adolescents’ willingness to consent to STD testing. </a:t>
            </a:r>
            <a:r>
              <a:rPr lang="en-US" sz="1200" b="0" i="1" u="none" strike="noStrike" kern="1200" baseline="0" dirty="0" smtClean="0">
                <a:solidFill>
                  <a:schemeClr val="tx1"/>
                </a:solidFill>
                <a:latin typeface="Adobe Garamond Pro"/>
                <a:ea typeface="ＭＳ Ｐゴシック" charset="-128"/>
                <a:cs typeface="ＭＳ Ｐゴシック" charset="-128"/>
              </a:rPr>
              <a:t>Arch </a:t>
            </a:r>
            <a:r>
              <a:rPr lang="en-US" sz="1200" b="0" i="1" u="none" strike="noStrike" kern="1200" baseline="0" dirty="0" err="1" smtClean="0">
                <a:solidFill>
                  <a:schemeClr val="tx1"/>
                </a:solidFill>
                <a:latin typeface="Adobe Garamond Pro"/>
                <a:ea typeface="ＭＳ Ｐゴシック" charset="-128"/>
                <a:cs typeface="ＭＳ Ｐゴシック" charset="-128"/>
              </a:rPr>
              <a:t>Pediatr</a:t>
            </a:r>
            <a:r>
              <a:rPr lang="en-US" sz="1200" b="0" i="1" u="none" strike="noStrike" kern="1200" baseline="0" dirty="0" smtClean="0">
                <a:solidFill>
                  <a:schemeClr val="tx1"/>
                </a:solidFill>
                <a:latin typeface="Adobe Garamond Pro"/>
                <a:ea typeface="ＭＳ Ｐゴシック" charset="-128"/>
                <a:cs typeface="ＭＳ Ｐゴシック" charset="-128"/>
              </a:rPr>
              <a:t> </a:t>
            </a:r>
            <a:r>
              <a:rPr lang="en-US" sz="1200" b="0" i="1" u="none" strike="noStrike" kern="1200" baseline="0" dirty="0" err="1" smtClean="0">
                <a:solidFill>
                  <a:schemeClr val="tx1"/>
                </a:solidFill>
                <a:latin typeface="Adobe Garamond Pro"/>
                <a:ea typeface="ＭＳ Ｐゴシック" charset="-128"/>
                <a:cs typeface="ＭＳ Ｐゴシック" charset="-128"/>
              </a:rPr>
              <a:t>Adolesc</a:t>
            </a:r>
            <a:r>
              <a:rPr lang="en-US" sz="1200" b="0" i="1" u="none" strike="noStrike" kern="1200" baseline="0" dirty="0" smtClean="0">
                <a:solidFill>
                  <a:schemeClr val="tx1"/>
                </a:solidFill>
                <a:latin typeface="Adobe Garamond Pro"/>
                <a:ea typeface="ＭＳ Ｐゴシック" charset="-128"/>
                <a:cs typeface="ＭＳ Ｐゴシック" charset="-128"/>
              </a:rPr>
              <a:t> Med</a:t>
            </a:r>
            <a:r>
              <a:rPr lang="en-US" sz="1200" b="0" i="0" u="none" strike="noStrike" kern="1200" baseline="0" dirty="0" smtClean="0">
                <a:solidFill>
                  <a:schemeClr val="tx1"/>
                </a:solidFill>
                <a:latin typeface="Adobe Garamond Pro"/>
                <a:ea typeface="ＭＳ Ｐゴシック" charset="-128"/>
                <a:cs typeface="ＭＳ Ｐゴシック" charset="-128"/>
              </a:rPr>
              <a:t>. 2001; 155(9):1072–1073</a:t>
            </a: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143. </a:t>
            </a:r>
            <a:r>
              <a:rPr lang="en-US" sz="1200" b="0" i="0" u="none" strike="noStrike" kern="1200" baseline="0" dirty="0" err="1" smtClean="0">
                <a:solidFill>
                  <a:schemeClr val="tx1"/>
                </a:solidFill>
                <a:latin typeface="Adobe Garamond Pro"/>
                <a:ea typeface="ＭＳ Ｐゴシック" charset="-128"/>
                <a:cs typeface="ＭＳ Ｐゴシック" charset="-128"/>
              </a:rPr>
              <a:t>Fortenberry</a:t>
            </a:r>
            <a:r>
              <a:rPr lang="en-US" sz="1200" b="0" i="0" u="none" strike="noStrike" kern="1200" baseline="0" dirty="0" smtClean="0">
                <a:solidFill>
                  <a:schemeClr val="tx1"/>
                </a:solidFill>
                <a:latin typeface="Adobe Garamond Pro"/>
                <a:ea typeface="ＭＳ Ｐゴシック" charset="-128"/>
                <a:cs typeface="ＭＳ Ｐゴシック" charset="-128"/>
              </a:rPr>
              <a:t> JD, McFarlane M, </a:t>
            </a:r>
            <a:r>
              <a:rPr lang="en-US" sz="1200" b="0" i="0" u="none" strike="noStrike" kern="1200" baseline="0" dirty="0" err="1" smtClean="0">
                <a:solidFill>
                  <a:schemeClr val="tx1"/>
                </a:solidFill>
                <a:latin typeface="Adobe Garamond Pro"/>
                <a:ea typeface="ＭＳ Ｐゴシック" charset="-128"/>
                <a:cs typeface="ＭＳ Ｐゴシック" charset="-128"/>
              </a:rPr>
              <a:t>Bleakley</a:t>
            </a:r>
            <a:r>
              <a:rPr lang="en-US" sz="1200" b="0" i="0" u="none" strike="noStrike" kern="1200" baseline="0" dirty="0" smtClean="0">
                <a:solidFill>
                  <a:schemeClr val="tx1"/>
                </a:solidFill>
                <a:latin typeface="Adobe Garamond Pro"/>
                <a:ea typeface="ＭＳ Ｐゴシック" charset="-128"/>
                <a:cs typeface="ＭＳ Ｐゴシック" charset="-128"/>
              </a:rPr>
              <a:t> A, et al. Relationships of stigma and shame to gonorrhea and HIV screening. </a:t>
            </a:r>
            <a:r>
              <a:rPr lang="en-US" sz="1200" b="0" i="1" u="none" strike="noStrike" kern="1200" baseline="0" dirty="0" smtClean="0">
                <a:solidFill>
                  <a:schemeClr val="tx1"/>
                </a:solidFill>
                <a:latin typeface="Adobe Garamond Pro"/>
                <a:ea typeface="ＭＳ Ｐゴシック" charset="-128"/>
                <a:cs typeface="ＭＳ Ｐゴシック" charset="-128"/>
              </a:rPr>
              <a:t>Am J Public Health</a:t>
            </a:r>
            <a:r>
              <a:rPr lang="en-US" sz="1200" b="0" i="0" u="none" strike="noStrike" kern="1200" baseline="0" dirty="0" smtClean="0">
                <a:solidFill>
                  <a:schemeClr val="tx1"/>
                </a:solidFill>
                <a:latin typeface="Adobe Garamond Pro"/>
                <a:ea typeface="ＭＳ Ｐゴシック" charset="-128"/>
                <a:cs typeface="ＭＳ Ｐゴシック" charset="-128"/>
              </a:rPr>
              <a:t>. 2002;92(3):378–381</a:t>
            </a: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144. Lowery LM, Chung S, Ellen JM. Social support and sexually transmitted disease related healthcare </a:t>
            </a:r>
            <a:r>
              <a:rPr lang="en-US" sz="1200" b="0" i="0" u="none" strike="noStrike" kern="1200" baseline="0" dirty="0" err="1" smtClean="0">
                <a:solidFill>
                  <a:schemeClr val="tx1"/>
                </a:solidFill>
                <a:latin typeface="Adobe Garamond Pro"/>
                <a:ea typeface="ＭＳ Ｐゴシック" charset="-128"/>
                <a:cs typeface="ＭＳ Ｐゴシック" charset="-128"/>
              </a:rPr>
              <a:t>utilisation</a:t>
            </a:r>
            <a:r>
              <a:rPr lang="en-US" sz="1200" b="0" i="0" u="none" strike="noStrike" kern="1200" baseline="0" dirty="0" smtClean="0">
                <a:solidFill>
                  <a:schemeClr val="tx1"/>
                </a:solidFill>
                <a:latin typeface="Adobe Garamond Pro"/>
                <a:ea typeface="ＭＳ Ｐゴシック" charset="-128"/>
                <a:cs typeface="ＭＳ Ｐゴシック" charset="-128"/>
              </a:rPr>
              <a:t> in sexually experienced African-American adolescents. </a:t>
            </a:r>
            <a:r>
              <a:rPr lang="en-US" sz="1200" b="0" i="1" u="none" strike="noStrike" kern="1200" baseline="0" dirty="0" smtClean="0">
                <a:solidFill>
                  <a:schemeClr val="tx1"/>
                </a:solidFill>
                <a:latin typeface="Adobe Garamond Pro"/>
                <a:ea typeface="ＭＳ Ｐゴシック" charset="-128"/>
                <a:cs typeface="ＭＳ Ｐゴシック" charset="-128"/>
              </a:rPr>
              <a:t>Sex </a:t>
            </a:r>
            <a:r>
              <a:rPr lang="en-US" sz="1200" b="0" i="1" u="none" strike="noStrike" kern="1200" baseline="0" dirty="0" err="1" smtClean="0">
                <a:solidFill>
                  <a:schemeClr val="tx1"/>
                </a:solidFill>
                <a:latin typeface="Adobe Garamond Pro"/>
                <a:ea typeface="ＭＳ Ｐゴシック" charset="-128"/>
                <a:cs typeface="ＭＳ Ｐゴシック" charset="-128"/>
              </a:rPr>
              <a:t>Transm</a:t>
            </a:r>
            <a:r>
              <a:rPr lang="en-US" sz="1200" b="0" i="1" u="none" strike="noStrike" kern="1200" baseline="0" dirty="0" smtClean="0">
                <a:solidFill>
                  <a:schemeClr val="tx1"/>
                </a:solidFill>
                <a:latin typeface="Adobe Garamond Pro"/>
                <a:ea typeface="ＭＳ Ｐゴシック" charset="-128"/>
                <a:cs typeface="ＭＳ Ｐゴシック" charset="-128"/>
              </a:rPr>
              <a:t> Infect</a:t>
            </a:r>
            <a:r>
              <a:rPr lang="en-US" sz="1200" b="0" i="0" u="none" strike="noStrike" kern="1200" baseline="0" dirty="0" smtClean="0">
                <a:solidFill>
                  <a:schemeClr val="tx1"/>
                </a:solidFill>
                <a:latin typeface="Adobe Garamond Pro"/>
                <a:ea typeface="ＭＳ Ｐゴシック" charset="-128"/>
                <a:cs typeface="ＭＳ Ｐゴシック" charset="-128"/>
              </a:rPr>
              <a:t>. 2005;81(1):63–66</a:t>
            </a: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145. Marcell AV, Howard TL, </a:t>
            </a:r>
            <a:r>
              <a:rPr lang="en-US" sz="1200" b="0" i="0" u="none" strike="noStrike" kern="1200" baseline="0" dirty="0" err="1" smtClean="0">
                <a:solidFill>
                  <a:schemeClr val="tx1"/>
                </a:solidFill>
                <a:latin typeface="Adobe Garamond Pro"/>
                <a:ea typeface="ＭＳ Ｐゴシック" charset="-128"/>
                <a:cs typeface="ＭＳ Ｐゴシック" charset="-128"/>
              </a:rPr>
              <a:t>Plowden</a:t>
            </a:r>
            <a:r>
              <a:rPr lang="en-US" sz="1200" b="0" i="0" u="none" strike="noStrike" kern="1200" baseline="0" dirty="0" smtClean="0">
                <a:solidFill>
                  <a:schemeClr val="tx1"/>
                </a:solidFill>
                <a:latin typeface="Adobe Garamond Pro"/>
                <a:ea typeface="ＭＳ Ｐゴシック" charset="-128"/>
                <a:cs typeface="ＭＳ Ｐゴシック" charset="-128"/>
              </a:rPr>
              <a:t> K, Watson C. Exploring women’s perceptions about their role in supporting partners’ and</a:t>
            </a:r>
          </a:p>
          <a:p>
            <a:r>
              <a:rPr lang="en-US" sz="1200" b="0" i="0" u="none" strike="noStrike" kern="1200" baseline="0" dirty="0" smtClean="0">
                <a:solidFill>
                  <a:schemeClr val="tx1"/>
                </a:solidFill>
                <a:latin typeface="Adobe Garamond Pro"/>
                <a:ea typeface="ＭＳ Ｐゴシック" charset="-128"/>
                <a:cs typeface="ＭＳ Ｐゴシック" charset="-128"/>
              </a:rPr>
              <a:t>sons’ reproductive health care. </a:t>
            </a:r>
            <a:r>
              <a:rPr lang="en-US" sz="1200" b="0" i="1" u="none" strike="noStrike" kern="1200" baseline="0" dirty="0" smtClean="0">
                <a:solidFill>
                  <a:schemeClr val="tx1"/>
                </a:solidFill>
                <a:latin typeface="Adobe Garamond Pro"/>
                <a:ea typeface="ＭＳ Ｐゴシック" charset="-128"/>
                <a:cs typeface="ＭＳ Ｐゴシック" charset="-128"/>
              </a:rPr>
              <a:t>Am J </a:t>
            </a:r>
            <a:r>
              <a:rPr lang="en-US" sz="1200" b="0" i="1" u="none" strike="noStrike" kern="1200" baseline="0" dirty="0" err="1" smtClean="0">
                <a:solidFill>
                  <a:schemeClr val="tx1"/>
                </a:solidFill>
                <a:latin typeface="Adobe Garamond Pro"/>
                <a:ea typeface="ＭＳ Ｐゴシック" charset="-128"/>
                <a:cs typeface="ＭＳ Ｐゴシック" charset="-128"/>
              </a:rPr>
              <a:t>Mens</a:t>
            </a:r>
            <a:r>
              <a:rPr lang="en-US" sz="1200" b="0" i="1" u="none" strike="noStrike" kern="1200" baseline="0" dirty="0" smtClean="0">
                <a:solidFill>
                  <a:schemeClr val="tx1"/>
                </a:solidFill>
                <a:latin typeface="Adobe Garamond Pro"/>
                <a:ea typeface="ＭＳ Ｐゴシック" charset="-128"/>
                <a:cs typeface="ＭＳ Ｐゴシック" charset="-128"/>
              </a:rPr>
              <a:t> Health</a:t>
            </a:r>
            <a:r>
              <a:rPr lang="en-US" sz="1200" b="0" i="0" u="none" strike="noStrike" kern="1200" baseline="0" dirty="0" smtClean="0">
                <a:solidFill>
                  <a:schemeClr val="tx1"/>
                </a:solidFill>
                <a:latin typeface="Adobe Garamond Pro"/>
                <a:ea typeface="ＭＳ Ｐゴシック" charset="-128"/>
                <a:cs typeface="ＭＳ Ｐゴシック" charset="-128"/>
              </a:rPr>
              <a:t>. 2010;4(4):297–304</a:t>
            </a: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146. </a:t>
            </a:r>
            <a:r>
              <a:rPr lang="en-US" sz="1200" b="0" i="0" u="none" strike="noStrike" kern="1200" baseline="0" dirty="0" err="1" smtClean="0">
                <a:solidFill>
                  <a:schemeClr val="tx1"/>
                </a:solidFill>
                <a:latin typeface="Adobe Garamond Pro"/>
                <a:ea typeface="ＭＳ Ｐゴシック" charset="-128"/>
                <a:cs typeface="ＭＳ Ｐゴシック" charset="-128"/>
              </a:rPr>
              <a:t>Elster</a:t>
            </a:r>
            <a:r>
              <a:rPr lang="en-US" sz="1200" b="0" i="0" u="none" strike="noStrike" kern="1200" baseline="0" dirty="0" smtClean="0">
                <a:solidFill>
                  <a:schemeClr val="tx1"/>
                </a:solidFill>
                <a:latin typeface="Adobe Garamond Pro"/>
                <a:ea typeface="ＭＳ Ｐゴシック" charset="-128"/>
                <a:cs typeface="ＭＳ Ｐゴシック" charset="-128"/>
              </a:rPr>
              <a:t> AB, Marcell AV. Health care of adolescent males: overview, rationale, and recommendations. </a:t>
            </a:r>
            <a:r>
              <a:rPr lang="en-US" sz="1200" b="0" i="1" u="none" strike="noStrike" kern="1200" baseline="0" dirty="0" err="1" smtClean="0">
                <a:solidFill>
                  <a:schemeClr val="tx1"/>
                </a:solidFill>
                <a:latin typeface="Adobe Garamond Pro"/>
                <a:ea typeface="ＭＳ Ｐゴシック" charset="-128"/>
                <a:cs typeface="ＭＳ Ｐゴシック" charset="-128"/>
              </a:rPr>
              <a:t>Adolesc</a:t>
            </a:r>
            <a:r>
              <a:rPr lang="en-US" sz="1200" b="0" i="1" u="none" strike="noStrike" kern="1200" baseline="0" dirty="0" smtClean="0">
                <a:solidFill>
                  <a:schemeClr val="tx1"/>
                </a:solidFill>
                <a:latin typeface="Adobe Garamond Pro"/>
                <a:ea typeface="ＭＳ Ｐゴシック" charset="-128"/>
                <a:cs typeface="ＭＳ Ｐゴシック" charset="-128"/>
              </a:rPr>
              <a:t> Med</a:t>
            </a:r>
            <a:r>
              <a:rPr lang="en-US" sz="1200" b="0" i="0" u="none" strike="noStrike" kern="1200" baseline="0" dirty="0" smtClean="0">
                <a:solidFill>
                  <a:schemeClr val="tx1"/>
                </a:solidFill>
                <a:latin typeface="Adobe Garamond Pro"/>
                <a:ea typeface="ＭＳ Ｐゴシック" charset="-128"/>
                <a:cs typeface="ＭＳ Ｐゴシック" charset="-128"/>
              </a:rPr>
              <a:t>. 2003;</a:t>
            </a:r>
          </a:p>
          <a:p>
            <a:r>
              <a:rPr lang="en-US" sz="1200" b="0" i="0" u="none" strike="noStrike" kern="1200" baseline="0" dirty="0" smtClean="0">
                <a:solidFill>
                  <a:schemeClr val="tx1"/>
                </a:solidFill>
                <a:latin typeface="Adobe Garamond Pro"/>
                <a:ea typeface="ＭＳ Ｐゴシック" charset="-128"/>
                <a:cs typeface="ＭＳ Ｐゴシック" charset="-128"/>
              </a:rPr>
              <a:t>14(3):525–540, v</a:t>
            </a:r>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22</a:t>
            </a:fld>
            <a:endParaRPr lang="en-US" dirty="0"/>
          </a:p>
        </p:txBody>
      </p:sp>
    </p:spTree>
    <p:extLst>
      <p:ext uri="{BB962C8B-B14F-4D97-AF65-F5344CB8AC3E}">
        <p14:creationId xmlns:p14="http://schemas.microsoft.com/office/powerpoint/2010/main" val="1983182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10E48209-FE70-4203-803B-523E6F0005F0}" type="slidenum">
              <a:rPr lang="en-US" smtClean="0"/>
              <a:pPr/>
              <a:t>23</a:t>
            </a:fld>
            <a:endParaRPr lang="en-US" dirty="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02553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smtClean="0"/>
          </a:p>
        </p:txBody>
      </p:sp>
      <p:sp>
        <p:nvSpPr>
          <p:cNvPr id="148484" name="Footer Placeholder 3"/>
          <p:cNvSpPr>
            <a:spLocks noGrp="1"/>
          </p:cNvSpPr>
          <p:nvPr>
            <p:ph type="ftr" sz="quarter" idx="4"/>
          </p:nvPr>
        </p:nvSpPr>
        <p:spPr>
          <a:noFill/>
        </p:spPr>
        <p:txBody>
          <a:bodyPr/>
          <a:lstStyle/>
          <a:p>
            <a:r>
              <a:rPr lang="en-US" dirty="0" smtClean="0">
                <a:cs typeface="Arial" pitchFamily="34" charset="0"/>
              </a:rPr>
              <a:t>PRCH ® 2004</a:t>
            </a:r>
          </a:p>
        </p:txBody>
      </p:sp>
      <p:sp>
        <p:nvSpPr>
          <p:cNvPr id="148485" name="Slide Number Placeholder 4"/>
          <p:cNvSpPr>
            <a:spLocks noGrp="1"/>
          </p:cNvSpPr>
          <p:nvPr>
            <p:ph type="sldNum" sz="quarter" idx="5"/>
          </p:nvPr>
        </p:nvSpPr>
        <p:spPr>
          <a:noFill/>
        </p:spPr>
        <p:txBody>
          <a:bodyPr/>
          <a:lstStyle/>
          <a:p>
            <a:fld id="{8A9880C9-E85F-4E0D-A5A8-EF88115F0299}" type="slidenum">
              <a:rPr lang="en-US" smtClean="0"/>
              <a:pPr/>
              <a:t>25</a:t>
            </a:fld>
            <a:endParaRPr lang="en-US" dirty="0" smtClean="0"/>
          </a:p>
        </p:txBody>
      </p:sp>
    </p:spTree>
    <p:extLst>
      <p:ext uri="{BB962C8B-B14F-4D97-AF65-F5344CB8AC3E}">
        <p14:creationId xmlns:p14="http://schemas.microsoft.com/office/powerpoint/2010/main" val="68813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en-US" dirty="0" smtClean="0"/>
          </a:p>
        </p:txBody>
      </p:sp>
      <p:sp>
        <p:nvSpPr>
          <p:cNvPr id="149508" name="Slide Number Placeholder 3"/>
          <p:cNvSpPr>
            <a:spLocks noGrp="1"/>
          </p:cNvSpPr>
          <p:nvPr>
            <p:ph type="sldNum" sz="quarter" idx="5"/>
          </p:nvPr>
        </p:nvSpPr>
        <p:spPr>
          <a:noFill/>
        </p:spPr>
        <p:txBody>
          <a:bodyPr/>
          <a:lstStyle/>
          <a:p>
            <a:fld id="{F147BD30-9493-4333-87D6-C2387C00DD87}" type="slidenum">
              <a:rPr lang="en-US" smtClean="0"/>
              <a:pPr/>
              <a:t>26</a:t>
            </a:fld>
            <a:endParaRPr lang="en-US" dirty="0" smtClean="0"/>
          </a:p>
        </p:txBody>
      </p:sp>
    </p:spTree>
    <p:extLst>
      <p:ext uri="{BB962C8B-B14F-4D97-AF65-F5344CB8AC3E}">
        <p14:creationId xmlns:p14="http://schemas.microsoft.com/office/powerpoint/2010/main" val="3681533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dirty="0" smtClean="0"/>
          </a:p>
        </p:txBody>
      </p:sp>
      <p:sp>
        <p:nvSpPr>
          <p:cNvPr id="150532" name="Slide Number Placeholder 3"/>
          <p:cNvSpPr>
            <a:spLocks noGrp="1"/>
          </p:cNvSpPr>
          <p:nvPr>
            <p:ph type="sldNum" sz="quarter" idx="5"/>
          </p:nvPr>
        </p:nvSpPr>
        <p:spPr>
          <a:noFill/>
        </p:spPr>
        <p:txBody>
          <a:bodyPr/>
          <a:lstStyle/>
          <a:p>
            <a:fld id="{70249802-D1F3-4A4A-84D3-E5CC3C98E649}" type="slidenum">
              <a:rPr lang="en-US" smtClean="0"/>
              <a:pPr/>
              <a:t>27</a:t>
            </a:fld>
            <a:endParaRPr lang="en-US" dirty="0" smtClean="0"/>
          </a:p>
        </p:txBody>
      </p:sp>
    </p:spTree>
    <p:extLst>
      <p:ext uri="{BB962C8B-B14F-4D97-AF65-F5344CB8AC3E}">
        <p14:creationId xmlns:p14="http://schemas.microsoft.com/office/powerpoint/2010/main" val="2470981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pPr eaLnBrk="1" hangingPunct="1"/>
            <a:endParaRPr lang="en-US" dirty="0" smtClean="0"/>
          </a:p>
        </p:txBody>
      </p:sp>
      <p:sp>
        <p:nvSpPr>
          <p:cNvPr id="152580" name="Slide Number Placeholder 3"/>
          <p:cNvSpPr>
            <a:spLocks noGrp="1"/>
          </p:cNvSpPr>
          <p:nvPr>
            <p:ph type="sldNum" sz="quarter" idx="5"/>
          </p:nvPr>
        </p:nvSpPr>
        <p:spPr>
          <a:noFill/>
        </p:spPr>
        <p:txBody>
          <a:bodyPr/>
          <a:lstStyle/>
          <a:p>
            <a:fld id="{E98915B0-B2AC-4524-82F1-32E7693CF93F}" type="slidenum">
              <a:rPr lang="en-US" smtClean="0"/>
              <a:pPr/>
              <a:t>29</a:t>
            </a:fld>
            <a:endParaRPr lang="en-US" dirty="0" smtClean="0"/>
          </a:p>
        </p:txBody>
      </p:sp>
    </p:spTree>
    <p:extLst>
      <p:ext uri="{BB962C8B-B14F-4D97-AF65-F5344CB8AC3E}">
        <p14:creationId xmlns:p14="http://schemas.microsoft.com/office/powerpoint/2010/main" val="1944837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6EAC0F59-5284-4737-B16C-D1E3D1599CCC}" type="slidenum">
              <a:rPr lang="en-US" smtClean="0"/>
              <a:pPr/>
              <a:t>30</a:t>
            </a:fld>
            <a:endParaRPr lang="en-US" dirty="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Sample opening to discuss confidentiality: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“During this visit, I’ll ask you some very personal questions to best help you. I promise that whatever you say will be kept private between us, and not be passed along to your parents or anybody else outside this office, unless you give permission”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Source: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Guttmacher</a:t>
            </a:r>
            <a:r>
              <a:rPr lang="en-US" dirty="0" smtClean="0"/>
              <a:t> Institute.</a:t>
            </a:r>
            <a:r>
              <a:rPr lang="en-US" baseline="0" dirty="0" smtClean="0"/>
              <a:t>  State policies in brief. Minors Consent Laws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Source: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HEEADSSS 3.0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dirty="0" smtClean="0"/>
          </a:p>
        </p:txBody>
      </p:sp>
    </p:spTree>
    <p:extLst>
      <p:ext uri="{BB962C8B-B14F-4D97-AF65-F5344CB8AC3E}">
        <p14:creationId xmlns:p14="http://schemas.microsoft.com/office/powerpoint/2010/main" val="2983753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p>
          <a:p>
            <a:r>
              <a:rPr lang="en-US" baseline="0" dirty="0" err="1" smtClean="0"/>
              <a:t>Marcell</a:t>
            </a:r>
            <a:r>
              <a:rPr lang="en-US" baseline="0" dirty="0" smtClean="0"/>
              <a:t> AV, </a:t>
            </a:r>
            <a:r>
              <a:rPr lang="en-US" baseline="0" dirty="0" err="1" smtClean="0"/>
              <a:t>Wibbelsman</a:t>
            </a:r>
            <a:r>
              <a:rPr lang="en-US" baseline="0" dirty="0" smtClean="0"/>
              <a:t> C, Seigel WM, Committee on Adolescence.  Male Adolescent Sexual and Reproductive Health Care. Pediatrics. 128(6) 2011.</a:t>
            </a:r>
          </a:p>
          <a:p>
            <a:endParaRPr lang="en-US" baseline="0" dirty="0" smtClean="0"/>
          </a:p>
          <a:p>
            <a:r>
              <a:rPr lang="en-US" dirty="0" smtClean="0"/>
              <a:t>http://pediatrics.aappublications.org/content/early/2011/11/22/peds.2011-2384</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31</a:t>
            </a:fld>
            <a:endParaRPr lang="en-US" dirty="0"/>
          </a:p>
        </p:txBody>
      </p:sp>
    </p:spTree>
    <p:extLst>
      <p:ext uri="{BB962C8B-B14F-4D97-AF65-F5344CB8AC3E}">
        <p14:creationId xmlns:p14="http://schemas.microsoft.com/office/powerpoint/2010/main" val="37101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dirty="0" smtClean="0"/>
          </a:p>
        </p:txBody>
      </p:sp>
      <p:sp>
        <p:nvSpPr>
          <p:cNvPr id="136196" name="Slide Number Placeholder 3"/>
          <p:cNvSpPr>
            <a:spLocks noGrp="1"/>
          </p:cNvSpPr>
          <p:nvPr>
            <p:ph type="sldNum" sz="quarter" idx="5"/>
          </p:nvPr>
        </p:nvSpPr>
        <p:spPr>
          <a:noFill/>
        </p:spPr>
        <p:txBody>
          <a:bodyPr/>
          <a:lstStyle/>
          <a:p>
            <a:fld id="{57FEAC00-8C51-4041-AD1F-3BC321B0932C}" type="slidenum">
              <a:rPr lang="en-US" smtClean="0"/>
              <a:pPr/>
              <a:t>3</a:t>
            </a:fld>
            <a:endParaRPr lang="en-US" dirty="0" smtClean="0"/>
          </a:p>
        </p:txBody>
      </p:sp>
    </p:spTree>
    <p:extLst>
      <p:ext uri="{BB962C8B-B14F-4D97-AF65-F5344CB8AC3E}">
        <p14:creationId xmlns:p14="http://schemas.microsoft.com/office/powerpoint/2010/main" val="2368097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dobe Garamond Pro"/>
                <a:ea typeface="ＭＳ Ｐゴシック" charset="-128"/>
                <a:cs typeface="ＭＳ Ｐゴシック" charset="-128"/>
              </a:rPr>
              <a:t>Use the 5 P’s approach to conduct a sexual health assessment [13, 22, 23]:</a:t>
            </a:r>
          </a:p>
          <a:p>
            <a:r>
              <a:rPr lang="en-US" sz="1200" b="1" i="0" u="none" strike="noStrike" kern="1200" baseline="0" dirty="0" smtClean="0">
                <a:solidFill>
                  <a:schemeClr val="tx1"/>
                </a:solidFill>
                <a:latin typeface="Adobe Garamond Pro"/>
                <a:ea typeface="ＭＳ Ｐゴシック" charset="-128"/>
                <a:cs typeface="ＭＳ Ｐゴシック" charset="-128"/>
              </a:rPr>
              <a:t>assessment </a:t>
            </a:r>
            <a:r>
              <a:rPr lang="en-US" sz="1200" b="0" i="0" u="none" strike="noStrike" kern="1200" baseline="0" dirty="0" smtClean="0">
                <a:solidFill>
                  <a:schemeClr val="tx1"/>
                </a:solidFill>
                <a:latin typeface="Adobe Garamond Pro"/>
                <a:ea typeface="ＭＳ Ｐゴシック" charset="-128"/>
                <a:cs typeface="ＭＳ Ｐゴシック" charset="-128"/>
              </a:rPr>
              <a:t>1. </a:t>
            </a:r>
            <a:r>
              <a:rPr lang="en-US" sz="1200" b="1" i="0" u="none" strike="noStrike" kern="1200" baseline="0" dirty="0" smtClean="0">
                <a:solidFill>
                  <a:schemeClr val="tx1"/>
                </a:solidFill>
                <a:latin typeface="Adobe Garamond Pro"/>
                <a:ea typeface="ＭＳ Ｐゴシック" charset="-128"/>
                <a:cs typeface="ＭＳ Ｐゴシック" charset="-128"/>
              </a:rPr>
              <a:t>Practices: </a:t>
            </a:r>
            <a:r>
              <a:rPr lang="en-US" sz="1200" b="0" i="0" u="none" strike="noStrike" kern="1200" baseline="0" dirty="0" smtClean="0">
                <a:solidFill>
                  <a:schemeClr val="tx1"/>
                </a:solidFill>
                <a:latin typeface="Adobe Garamond Pro"/>
                <a:ea typeface="ＭＳ Ｐゴシック" charset="-128"/>
                <a:cs typeface="ＭＳ Ｐゴシック" charset="-128"/>
              </a:rPr>
              <a:t>Assess for the types of sexual behavior that your patient engages in, such</a:t>
            </a:r>
          </a:p>
          <a:p>
            <a:r>
              <a:rPr lang="en-US" sz="1200" b="0" i="0" u="none" strike="noStrike" kern="1200" baseline="0" dirty="0" smtClean="0">
                <a:solidFill>
                  <a:schemeClr val="tx1"/>
                </a:solidFill>
                <a:latin typeface="Adobe Garamond Pro"/>
                <a:ea typeface="ＭＳ Ｐゴシック" charset="-128"/>
                <a:cs typeface="ＭＳ Ｐゴシック" charset="-128"/>
              </a:rPr>
              <a:t>as vaginal, anal, and/or oral sex.</a:t>
            </a:r>
          </a:p>
          <a:p>
            <a:r>
              <a:rPr lang="en-US" sz="1200" b="0" i="0" u="none" strike="noStrike" kern="1200" baseline="0" dirty="0" smtClean="0">
                <a:solidFill>
                  <a:schemeClr val="tx1"/>
                </a:solidFill>
                <a:latin typeface="Adobe Garamond Pro"/>
                <a:ea typeface="ＭＳ Ｐゴシック" charset="-128"/>
                <a:cs typeface="ＭＳ Ｐゴシック" charset="-128"/>
              </a:rPr>
              <a:t>2. </a:t>
            </a:r>
            <a:r>
              <a:rPr lang="en-US" sz="1200" b="1" i="0" u="none" strike="noStrike" kern="1200" baseline="0" dirty="0" smtClean="0">
                <a:solidFill>
                  <a:schemeClr val="tx1"/>
                </a:solidFill>
                <a:latin typeface="Adobe Garamond Pro"/>
                <a:ea typeface="ＭＳ Ｐゴシック" charset="-128"/>
                <a:cs typeface="ＭＳ Ｐゴシック" charset="-128"/>
              </a:rPr>
              <a:t>Partners: </a:t>
            </a:r>
            <a:r>
              <a:rPr lang="en-US" sz="1200" b="0" i="0" u="none" strike="noStrike" kern="1200" baseline="0" dirty="0" smtClean="0">
                <a:solidFill>
                  <a:schemeClr val="tx1"/>
                </a:solidFill>
                <a:latin typeface="Adobe Garamond Pro"/>
                <a:ea typeface="ＭＳ Ｐゴシック" charset="-128"/>
                <a:cs typeface="ＭＳ Ｐゴシック" charset="-128"/>
              </a:rPr>
              <a:t>Ask questions to determine the number, sex, and concurrency of your</a:t>
            </a:r>
          </a:p>
          <a:p>
            <a:r>
              <a:rPr lang="en-US" sz="1200" b="0" i="0" u="none" strike="noStrike" kern="1200" baseline="0" dirty="0" smtClean="0">
                <a:solidFill>
                  <a:schemeClr val="tx1"/>
                </a:solidFill>
                <a:latin typeface="Adobe Garamond Pro"/>
                <a:ea typeface="ＭＳ Ｐゴシック" charset="-128"/>
                <a:cs typeface="ＭＳ Ｐゴシック" charset="-128"/>
              </a:rPr>
              <a:t>patient’s sex partners. You may need to define the term “partner” to the patient or</a:t>
            </a:r>
          </a:p>
          <a:p>
            <a:r>
              <a:rPr lang="en-US" sz="1200" b="0" i="0" u="none" strike="noStrike" kern="1200" baseline="0" dirty="0" smtClean="0">
                <a:solidFill>
                  <a:schemeClr val="tx1"/>
                </a:solidFill>
                <a:latin typeface="Adobe Garamond Pro"/>
                <a:ea typeface="ＭＳ Ｐゴシック" charset="-128"/>
                <a:cs typeface="ＭＳ Ｐゴシック" charset="-128"/>
              </a:rPr>
              <a:t>use other, relevant terminology.</a:t>
            </a:r>
          </a:p>
          <a:p>
            <a:r>
              <a:rPr lang="en-US" sz="1200" b="0" i="0" u="none" strike="noStrike" kern="1200" baseline="0" dirty="0" smtClean="0">
                <a:solidFill>
                  <a:schemeClr val="tx1"/>
                </a:solidFill>
                <a:latin typeface="Adobe Garamond Pro"/>
                <a:ea typeface="ＭＳ Ｐゴシック" charset="-128"/>
                <a:cs typeface="ＭＳ Ｐゴシック" charset="-128"/>
              </a:rPr>
              <a:t>3. </a:t>
            </a:r>
            <a:r>
              <a:rPr lang="en-US" sz="1200" b="1" i="0" u="none" strike="noStrike" kern="1200" baseline="0" dirty="0" smtClean="0">
                <a:solidFill>
                  <a:schemeClr val="tx1"/>
                </a:solidFill>
                <a:latin typeface="Adobe Garamond Pro"/>
                <a:ea typeface="ＭＳ Ｐゴシック" charset="-128"/>
                <a:cs typeface="ＭＳ Ｐゴシック" charset="-128"/>
              </a:rPr>
              <a:t>Pregnancy prevention: </a:t>
            </a:r>
            <a:r>
              <a:rPr lang="en-US" sz="1200" b="0" i="0" u="none" strike="noStrike" kern="1200" baseline="0" dirty="0" smtClean="0">
                <a:solidFill>
                  <a:schemeClr val="tx1"/>
                </a:solidFill>
                <a:latin typeface="Adobe Garamond Pro"/>
                <a:ea typeface="ＭＳ Ｐゴシック" charset="-128"/>
                <a:cs typeface="ＭＳ Ｐゴシック" charset="-128"/>
              </a:rPr>
              <a:t>Discuss current and future contraceptive options with partner.</a:t>
            </a:r>
          </a:p>
          <a:p>
            <a:r>
              <a:rPr lang="en-US" sz="1200" b="0" i="0" u="none" strike="noStrike" kern="1200" baseline="0" dirty="0" smtClean="0">
                <a:solidFill>
                  <a:schemeClr val="tx1"/>
                </a:solidFill>
                <a:latin typeface="Adobe Garamond Pro"/>
                <a:ea typeface="ＭＳ Ｐゴシック" charset="-128"/>
                <a:cs typeface="ＭＳ Ｐゴシック" charset="-128"/>
              </a:rPr>
              <a:t>4. </a:t>
            </a:r>
            <a:r>
              <a:rPr lang="en-US" sz="1200" b="1" i="0" u="none" strike="noStrike" kern="1200" baseline="0" dirty="0" smtClean="0">
                <a:solidFill>
                  <a:schemeClr val="tx1"/>
                </a:solidFill>
                <a:latin typeface="Adobe Garamond Pro"/>
                <a:ea typeface="ＭＳ Ｐゴシック" charset="-128"/>
                <a:cs typeface="ＭＳ Ｐゴシック" charset="-128"/>
              </a:rPr>
              <a:t>Protection from STDs: </a:t>
            </a:r>
            <a:r>
              <a:rPr lang="en-US" sz="1200" b="0" i="0" u="none" strike="noStrike" kern="1200" baseline="0" dirty="0" smtClean="0">
                <a:solidFill>
                  <a:schemeClr val="tx1"/>
                </a:solidFill>
                <a:latin typeface="Adobe Garamond Pro"/>
                <a:ea typeface="ＭＳ Ｐゴシック" charset="-128"/>
                <a:cs typeface="ＭＳ Ｐゴシック" charset="-128"/>
              </a:rPr>
              <a:t>Ask about condom use, with whom they do or do not use</a:t>
            </a:r>
          </a:p>
          <a:p>
            <a:r>
              <a:rPr lang="en-US" sz="1200" b="0" i="0" u="none" strike="noStrike" kern="1200" baseline="0" dirty="0" smtClean="0">
                <a:solidFill>
                  <a:schemeClr val="tx1"/>
                </a:solidFill>
                <a:latin typeface="Adobe Garamond Pro"/>
                <a:ea typeface="ＭＳ Ｐゴシック" charset="-128"/>
                <a:cs typeface="ＭＳ Ｐゴシック" charset="-128"/>
              </a:rPr>
              <a:t>condoms, and situations that make it harder or easier to use condoms.</a:t>
            </a:r>
          </a:p>
          <a:p>
            <a:r>
              <a:rPr lang="en-US" sz="1200" b="0" i="0" u="none" strike="noStrike" kern="1200" baseline="0" dirty="0" smtClean="0">
                <a:solidFill>
                  <a:schemeClr val="tx1"/>
                </a:solidFill>
                <a:latin typeface="Adobe Garamond Pro"/>
                <a:ea typeface="ＭＳ Ｐゴシック" charset="-128"/>
                <a:cs typeface="ＭＳ Ｐゴシック" charset="-128"/>
              </a:rPr>
              <a:t>5. </a:t>
            </a:r>
            <a:r>
              <a:rPr lang="en-US" sz="1200" b="1" i="0" u="none" strike="noStrike" kern="1200" baseline="0" dirty="0" smtClean="0">
                <a:solidFill>
                  <a:schemeClr val="tx1"/>
                </a:solidFill>
                <a:latin typeface="Adobe Garamond Pro"/>
                <a:ea typeface="ＭＳ Ｐゴシック" charset="-128"/>
                <a:cs typeface="ＭＳ Ｐゴシック" charset="-128"/>
              </a:rPr>
              <a:t>Past STD history</a:t>
            </a:r>
            <a:r>
              <a:rPr lang="en-US" sz="1200" b="0" i="0" u="none" strike="noStrike" kern="1200" baseline="0" dirty="0" smtClean="0">
                <a:solidFill>
                  <a:schemeClr val="tx1"/>
                </a:solidFill>
                <a:latin typeface="Adobe Garamond Pro"/>
                <a:ea typeface="ＭＳ Ｐゴシック" charset="-128"/>
                <a:cs typeface="ＭＳ Ｐゴシック" charset="-128"/>
              </a:rPr>
              <a:t>: Ask about history of STDs, including whether their partners have</a:t>
            </a:r>
          </a:p>
          <a:p>
            <a:r>
              <a:rPr lang="en-US" sz="1200" b="0" i="0" u="none" strike="noStrike" kern="1200" baseline="0" dirty="0" smtClean="0">
                <a:solidFill>
                  <a:schemeClr val="tx1"/>
                </a:solidFill>
                <a:latin typeface="Adobe Garamond Pro"/>
                <a:ea typeface="ＭＳ Ｐゴシック" charset="-128"/>
                <a:cs typeface="ＭＳ Ｐゴシック" charset="-128"/>
              </a:rPr>
              <a:t>ever had an STD (The likelihood of an STD is higher with a past history of an STD).</a:t>
            </a:r>
          </a:p>
          <a:p>
            <a:endParaRPr lang="en-US" sz="1200" b="0" i="0" u="none" strike="noStrike" kern="1200" baseline="0" dirty="0" smtClean="0">
              <a:solidFill>
                <a:schemeClr val="tx1"/>
              </a:solidFill>
              <a:latin typeface="Adobe Garamond Pro"/>
              <a:ea typeface="ＭＳ Ｐゴシック" charset="-128"/>
            </a:endParaRP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Source:  Marcell, A.V. and the Male Training Center for Family Planning and Reproductive Health. Preventive Male Sexual</a:t>
            </a:r>
          </a:p>
          <a:p>
            <a:r>
              <a:rPr lang="en-US" sz="1200" b="0" i="0" u="none" strike="noStrike" kern="1200" baseline="0" dirty="0" smtClean="0">
                <a:solidFill>
                  <a:schemeClr val="tx1"/>
                </a:solidFill>
                <a:latin typeface="Adobe Garamond Pro"/>
                <a:ea typeface="ＭＳ Ｐゴシック" charset="-128"/>
                <a:cs typeface="ＭＳ Ｐゴシック" charset="-128"/>
              </a:rPr>
              <a:t>and Reproductive Health Care: Recommendations for Clinical Practice. Philadelphia, PA: Male Training Center for Family Planning and</a:t>
            </a:r>
          </a:p>
          <a:p>
            <a:r>
              <a:rPr lang="en-US" sz="1200" b="0" i="0" u="none" strike="noStrike" kern="1200" baseline="0" dirty="0" smtClean="0">
                <a:solidFill>
                  <a:schemeClr val="tx1"/>
                </a:solidFill>
                <a:latin typeface="Adobe Garamond Pro"/>
                <a:ea typeface="ＭＳ Ｐゴシック" charset="-128"/>
                <a:cs typeface="ＭＳ Ｐゴシック" charset="-128"/>
              </a:rPr>
              <a:t>Reproductive Health and Rockville, MD: Office of Population Affairs; 2014.</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32</a:t>
            </a:fld>
            <a:endParaRPr lang="en-US" dirty="0"/>
          </a:p>
        </p:txBody>
      </p:sp>
    </p:spTree>
    <p:extLst>
      <p:ext uri="{BB962C8B-B14F-4D97-AF65-F5344CB8AC3E}">
        <p14:creationId xmlns:p14="http://schemas.microsoft.com/office/powerpoint/2010/main" val="1212921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62041B0-D7BC-4D2A-83FF-9173E07ED14F}" type="slidenum">
              <a:rPr lang="en-US"/>
              <a:pPr/>
              <a:t>33</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FontTx/>
              <a:buNone/>
            </a:pPr>
            <a:r>
              <a:rPr lang="en-US" dirty="0" smtClean="0"/>
              <a:t>The HEEADDSSS model is a useful tool for taking a comprehensive psychosocial history for adolescent patients.</a:t>
            </a:r>
          </a:p>
          <a:p>
            <a:pPr>
              <a:buFontTx/>
              <a:buNone/>
            </a:pPr>
            <a:endParaRPr lang="en-US" dirty="0" smtClean="0"/>
          </a:p>
          <a:p>
            <a:pPr>
              <a:buFontTx/>
              <a:buNone/>
            </a:pPr>
            <a:r>
              <a:rPr lang="en-US" dirty="0" smtClean="0"/>
              <a:t> The HEEADDSSS Model was originally developed in 1972 by physicians. ARSHEP faculty, Melanie Gold,</a:t>
            </a:r>
            <a:r>
              <a:rPr lang="en-US" baseline="0" dirty="0" smtClean="0"/>
              <a:t> DO, DABMA, FAAP, FACOP</a:t>
            </a:r>
            <a:r>
              <a:rPr lang="en-US" dirty="0" smtClean="0"/>
              <a:t> developed the corresponding questions for this model.</a:t>
            </a:r>
          </a:p>
          <a:p>
            <a:pPr>
              <a:buFontTx/>
              <a:buNone/>
            </a:pPr>
            <a:r>
              <a:rPr lang="en-US" dirty="0" smtClean="0"/>
              <a:t> The components of the model reflect the common causes of morbidity and mortality among adolescents, including unintended pregnancy and sexually transmitted diseases.</a:t>
            </a:r>
          </a:p>
          <a:p>
            <a:pPr>
              <a:buFontTx/>
              <a:buNone/>
            </a:pPr>
            <a:r>
              <a:rPr lang="en-US" dirty="0" smtClean="0"/>
              <a:t> The health care provider who sees adolescents must be willing to take a developmentally appropriate psychosocial history, and may get more results by using non-traditional modes of physician-patient questioning.</a:t>
            </a:r>
          </a:p>
          <a:p>
            <a:pPr>
              <a:buFontTx/>
              <a:buNone/>
            </a:pPr>
            <a:r>
              <a:rPr lang="en-US" dirty="0" smtClean="0"/>
              <a:t> The HEEADDSSS questions should be asked without a parent in the room unless the adolescent specifically gives permission or asks for a parent’s presence. If the questions are asked and answered with other people in the room, document this on chart and note that this was by patient request.</a:t>
            </a:r>
          </a:p>
          <a:p>
            <a:pPr>
              <a:buFontTx/>
              <a:buNone/>
            </a:pPr>
            <a:r>
              <a:rPr lang="en-US" dirty="0" smtClean="0"/>
              <a:t> Some practitioners add yet another “S” to assess strengths, points of resiliency, or confidence in the patient.</a:t>
            </a:r>
          </a:p>
          <a:p>
            <a:pPr>
              <a:buFontTx/>
              <a:buNone/>
            </a:pPr>
            <a:endParaRPr lang="en-US" dirty="0" smtClean="0"/>
          </a:p>
        </p:txBody>
      </p:sp>
    </p:spTree>
    <p:extLst>
      <p:ext uri="{BB962C8B-B14F-4D97-AF65-F5344CB8AC3E}">
        <p14:creationId xmlns:p14="http://schemas.microsoft.com/office/powerpoint/2010/main" val="1317442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C40BCC0-D5EF-401D-A450-0CE4BF5A1724}" type="slidenum">
              <a:rPr lang="en-US"/>
              <a:pPr/>
              <a:t>34</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5637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p>
          <a:p>
            <a:r>
              <a:rPr lang="en-US" dirty="0" smtClean="0"/>
              <a:t>HEEADSSS 3.0</a:t>
            </a:r>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35</a:t>
            </a:fld>
            <a:endParaRPr lang="en-US" dirty="0"/>
          </a:p>
        </p:txBody>
      </p:sp>
    </p:spTree>
    <p:extLst>
      <p:ext uri="{BB962C8B-B14F-4D97-AF65-F5344CB8AC3E}">
        <p14:creationId xmlns:p14="http://schemas.microsoft.com/office/powerpoint/2010/main" val="459209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Among male</a:t>
            </a:r>
            <a:r>
              <a:rPr lang="en-US" sz="1200" baseline="0" dirty="0" smtClean="0"/>
              <a:t> adolescents, support having healthy relationships. </a:t>
            </a:r>
          </a:p>
          <a:p>
            <a:endParaRPr lang="en-US" sz="1200" baseline="0" dirty="0" smtClean="0"/>
          </a:p>
          <a:p>
            <a:r>
              <a:rPr lang="en-US" sz="1200" b="0" i="0" u="none" strike="noStrike" kern="1200" baseline="0" dirty="0" smtClean="0">
                <a:solidFill>
                  <a:schemeClr val="tx1"/>
                </a:solidFill>
                <a:latin typeface="Adobe Garamond Pro"/>
                <a:ea typeface="ＭＳ Ｐゴシック" charset="-128"/>
                <a:cs typeface="ＭＳ Ｐゴシック" charset="-128"/>
              </a:rPr>
              <a:t>Source:  World Health Organization. Defining sexual health:</a:t>
            </a:r>
          </a:p>
          <a:p>
            <a:r>
              <a:rPr lang="en-US" sz="1200" b="0" i="0" u="none" strike="noStrike" kern="1200" baseline="0" dirty="0" smtClean="0">
                <a:solidFill>
                  <a:schemeClr val="tx1"/>
                </a:solidFill>
                <a:latin typeface="Adobe Garamond Pro"/>
                <a:ea typeface="ＭＳ Ｐゴシック" charset="-128"/>
                <a:cs typeface="ＭＳ Ｐゴシック" charset="-128"/>
              </a:rPr>
              <a:t>report of a technical consultation on sexual health,</a:t>
            </a:r>
          </a:p>
          <a:p>
            <a:r>
              <a:rPr lang="en-US" sz="1200" b="0" i="0" u="none" strike="noStrike" kern="1200" baseline="0" dirty="0" smtClean="0">
                <a:solidFill>
                  <a:schemeClr val="tx1"/>
                </a:solidFill>
                <a:latin typeface="Adobe Garamond Pro"/>
                <a:ea typeface="ＭＳ Ｐゴシック" charset="-128"/>
                <a:cs typeface="ＭＳ Ｐゴシック" charset="-128"/>
              </a:rPr>
              <a:t>28-31 January 2002, Geneva. Geneva, Switzerland:</a:t>
            </a:r>
          </a:p>
          <a:p>
            <a:r>
              <a:rPr lang="en-US" sz="1200" b="0" i="0" u="none" strike="noStrike" kern="1200" baseline="0" dirty="0" smtClean="0">
                <a:solidFill>
                  <a:schemeClr val="tx1"/>
                </a:solidFill>
                <a:latin typeface="Adobe Garamond Pro"/>
                <a:ea typeface="ＭＳ Ｐゴシック" charset="-128"/>
                <a:cs typeface="ＭＳ Ｐゴシック" charset="-128"/>
              </a:rPr>
              <a:t>WHO Press: http://www.who.int/reproductivehealth/</a:t>
            </a:r>
          </a:p>
          <a:p>
            <a:r>
              <a:rPr lang="en-US" sz="1200" b="0" i="0" u="none" strike="noStrike" kern="1200" baseline="0" dirty="0" smtClean="0">
                <a:solidFill>
                  <a:schemeClr val="tx1"/>
                </a:solidFill>
                <a:latin typeface="Adobe Garamond Pro"/>
                <a:ea typeface="ＭＳ Ｐゴシック" charset="-128"/>
                <a:cs typeface="ＭＳ Ｐゴシック" charset="-128"/>
              </a:rPr>
              <a:t>publications/</a:t>
            </a:r>
            <a:r>
              <a:rPr lang="en-US" sz="1200" b="0" i="0" u="none" strike="noStrike" kern="1200" baseline="0" dirty="0" err="1" smtClean="0">
                <a:solidFill>
                  <a:schemeClr val="tx1"/>
                </a:solidFill>
                <a:latin typeface="Adobe Garamond Pro"/>
                <a:ea typeface="ＭＳ Ｐゴシック" charset="-128"/>
                <a:cs typeface="ＭＳ Ｐゴシック" charset="-128"/>
              </a:rPr>
              <a:t>sexual_health</a:t>
            </a:r>
            <a:r>
              <a:rPr lang="en-US" sz="1200" b="0" i="0" u="none" strike="noStrike" kern="1200" baseline="0" dirty="0" smtClean="0">
                <a:solidFill>
                  <a:schemeClr val="tx1"/>
                </a:solidFill>
                <a:latin typeface="Adobe Garamond Pro"/>
                <a:ea typeface="ＭＳ Ｐゴシック" charset="-128"/>
                <a:cs typeface="ＭＳ Ｐゴシック" charset="-128"/>
              </a:rPr>
              <a:t>/</a:t>
            </a:r>
            <a:r>
              <a:rPr lang="en-US" sz="1200" b="0" i="0" u="none" strike="noStrike" kern="1200" baseline="0" dirty="0" err="1" smtClean="0">
                <a:solidFill>
                  <a:schemeClr val="tx1"/>
                </a:solidFill>
                <a:latin typeface="Adobe Garamond Pro"/>
                <a:ea typeface="ＭＳ Ｐゴシック" charset="-128"/>
                <a:cs typeface="ＭＳ Ｐゴシック" charset="-128"/>
              </a:rPr>
              <a:t>en</a:t>
            </a:r>
            <a:r>
              <a:rPr lang="en-US" sz="1200" b="0" i="0" u="none" strike="noStrike" kern="1200" baseline="0" dirty="0" smtClean="0">
                <a:solidFill>
                  <a:schemeClr val="tx1"/>
                </a:solidFill>
                <a:latin typeface="Adobe Garamond Pro"/>
                <a:ea typeface="ＭＳ Ｐゴシック" charset="-128"/>
                <a:cs typeface="ＭＳ Ｐゴシック" charset="-128"/>
              </a:rPr>
              <a:t>/; 2006.</a:t>
            </a:r>
          </a:p>
          <a:p>
            <a:endParaRPr lang="en-US" sz="1200" b="0" i="0" u="none" strike="noStrike" kern="1200" baseline="0" dirty="0" smtClean="0">
              <a:solidFill>
                <a:schemeClr val="tx1"/>
              </a:solidFill>
              <a:latin typeface="Adobe Garamond Pro"/>
              <a:ea typeface="ＭＳ Ｐゴシック" charset="-128"/>
            </a:endParaRPr>
          </a:p>
          <a:p>
            <a:r>
              <a:rPr lang="en-US" sz="1200" b="0" i="0" u="none" strike="noStrike" kern="1200" baseline="0" dirty="0" err="1" smtClean="0">
                <a:solidFill>
                  <a:schemeClr val="tx1"/>
                </a:solidFill>
                <a:latin typeface="Adobe Garamond Pro"/>
                <a:ea typeface="ＭＳ Ｐゴシック" charset="-128"/>
                <a:cs typeface="ＭＳ Ｐゴシック" charset="-128"/>
              </a:rPr>
              <a:t>Workowski</a:t>
            </a:r>
            <a:r>
              <a:rPr lang="en-US" sz="1200" b="0" i="0" u="none" strike="noStrike" kern="1200" baseline="0" dirty="0" smtClean="0">
                <a:solidFill>
                  <a:schemeClr val="tx1"/>
                </a:solidFill>
                <a:latin typeface="Adobe Garamond Pro"/>
                <a:ea typeface="ＭＳ Ｐゴシック" charset="-128"/>
                <a:cs typeface="ＭＳ Ｐゴシック" charset="-128"/>
              </a:rPr>
              <a:t> KA, Berman S. Sexually transmitted</a:t>
            </a:r>
          </a:p>
          <a:p>
            <a:r>
              <a:rPr lang="en-US" sz="1200" b="0" i="0" u="none" strike="noStrike" kern="1200" baseline="0" dirty="0" smtClean="0">
                <a:solidFill>
                  <a:schemeClr val="tx1"/>
                </a:solidFill>
                <a:latin typeface="Adobe Garamond Pro"/>
                <a:ea typeface="ＭＳ Ｐゴシック" charset="-128"/>
                <a:cs typeface="ＭＳ Ｐゴシック" charset="-128"/>
              </a:rPr>
              <a:t>diseases treatment guidelines, 2010. MMWR </a:t>
            </a:r>
            <a:r>
              <a:rPr lang="en-US" sz="1200" b="0" i="0" u="none" strike="noStrike" kern="1200" baseline="0" dirty="0" err="1" smtClean="0">
                <a:solidFill>
                  <a:schemeClr val="tx1"/>
                </a:solidFill>
                <a:latin typeface="Adobe Garamond Pro"/>
                <a:ea typeface="ＭＳ Ｐゴシック" charset="-128"/>
                <a:cs typeface="ＭＳ Ｐゴシック" charset="-128"/>
              </a:rPr>
              <a:t>Recomm</a:t>
            </a:r>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Rep 2010 Dec 17;59(RR-12):1-110.</a:t>
            </a: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1D69AABC-C3A5-4BE0-A063-B5BF9A7D2A82}" type="slidenum">
              <a:rPr lang="en-US" smtClean="0"/>
              <a:pPr/>
              <a:t>36</a:t>
            </a:fld>
            <a:endParaRPr lang="en-US" dirty="0"/>
          </a:p>
        </p:txBody>
      </p:sp>
    </p:spTree>
    <p:extLst>
      <p:ext uri="{BB962C8B-B14F-4D97-AF65-F5344CB8AC3E}">
        <p14:creationId xmlns:p14="http://schemas.microsoft.com/office/powerpoint/2010/main" val="3802418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US" dirty="0" smtClean="0"/>
          </a:p>
        </p:txBody>
      </p:sp>
      <p:sp>
        <p:nvSpPr>
          <p:cNvPr id="164868" name="Slide Number Placeholder 3"/>
          <p:cNvSpPr>
            <a:spLocks noGrp="1"/>
          </p:cNvSpPr>
          <p:nvPr>
            <p:ph type="sldNum" sz="quarter" idx="5"/>
          </p:nvPr>
        </p:nvSpPr>
        <p:spPr>
          <a:noFill/>
        </p:spPr>
        <p:txBody>
          <a:bodyPr/>
          <a:lstStyle/>
          <a:p>
            <a:fld id="{4681A9C1-BB48-4CB0-BFA5-5FDA07203B28}" type="slidenum">
              <a:rPr lang="en-US" smtClean="0"/>
              <a:pPr/>
              <a:t>37</a:t>
            </a:fld>
            <a:endParaRPr lang="en-US" dirty="0" smtClean="0"/>
          </a:p>
        </p:txBody>
      </p:sp>
    </p:spTree>
    <p:extLst>
      <p:ext uri="{BB962C8B-B14F-4D97-AF65-F5344CB8AC3E}">
        <p14:creationId xmlns:p14="http://schemas.microsoft.com/office/powerpoint/2010/main" val="4083792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endParaRPr lang="en-US" dirty="0" smtClean="0"/>
          </a:p>
        </p:txBody>
      </p:sp>
      <p:sp>
        <p:nvSpPr>
          <p:cNvPr id="165892" name="Slide Number Placeholder 3"/>
          <p:cNvSpPr>
            <a:spLocks noGrp="1"/>
          </p:cNvSpPr>
          <p:nvPr>
            <p:ph type="sldNum" sz="quarter" idx="5"/>
          </p:nvPr>
        </p:nvSpPr>
        <p:spPr>
          <a:noFill/>
        </p:spPr>
        <p:txBody>
          <a:bodyPr/>
          <a:lstStyle/>
          <a:p>
            <a:fld id="{621EDDBC-AC45-4338-92EA-56C65CA7E001}" type="slidenum">
              <a:rPr lang="en-US" smtClean="0"/>
              <a:pPr/>
              <a:t>38</a:t>
            </a:fld>
            <a:endParaRPr lang="en-US" dirty="0" smtClean="0"/>
          </a:p>
        </p:txBody>
      </p:sp>
    </p:spTree>
    <p:extLst>
      <p:ext uri="{BB962C8B-B14F-4D97-AF65-F5344CB8AC3E}">
        <p14:creationId xmlns:p14="http://schemas.microsoft.com/office/powerpoint/2010/main" val="1276162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dirty="0" smtClean="0"/>
          </a:p>
        </p:txBody>
      </p:sp>
      <p:sp>
        <p:nvSpPr>
          <p:cNvPr id="166916" name="Slide Number Placeholder 3"/>
          <p:cNvSpPr>
            <a:spLocks noGrp="1"/>
          </p:cNvSpPr>
          <p:nvPr>
            <p:ph type="sldNum" sz="quarter" idx="5"/>
          </p:nvPr>
        </p:nvSpPr>
        <p:spPr>
          <a:noFill/>
        </p:spPr>
        <p:txBody>
          <a:bodyPr/>
          <a:lstStyle/>
          <a:p>
            <a:fld id="{AB2D65AC-486B-4837-B372-852AFBE102AC}" type="slidenum">
              <a:rPr lang="en-US" smtClean="0"/>
              <a:pPr/>
              <a:t>39</a:t>
            </a:fld>
            <a:endParaRPr lang="en-US" dirty="0" smtClean="0"/>
          </a:p>
        </p:txBody>
      </p:sp>
    </p:spTree>
    <p:extLst>
      <p:ext uri="{BB962C8B-B14F-4D97-AF65-F5344CB8AC3E}">
        <p14:creationId xmlns:p14="http://schemas.microsoft.com/office/powerpoint/2010/main" val="21951815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41</a:t>
            </a:fld>
            <a:endParaRPr lang="en-US" dirty="0"/>
          </a:p>
        </p:txBody>
      </p:sp>
    </p:spTree>
    <p:extLst>
      <p:ext uri="{BB962C8B-B14F-4D97-AF65-F5344CB8AC3E}">
        <p14:creationId xmlns:p14="http://schemas.microsoft.com/office/powerpoint/2010/main" val="34550834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r>
              <a:rPr lang="en-US" dirty="0" smtClean="0"/>
              <a:t>A varicocele is a dilatation of the pampiniform venous plexus within the scrotum. Approximately 15%–20% of the healthy fertile male population is estimated to have varicoceles; however, 40% of infertile men may have them. How a varicocele impairs sperm structure, function, and production is unknown, but researchers believe it interferes with testicular thermoregulation.</a:t>
            </a:r>
          </a:p>
          <a:p>
            <a:endParaRPr lang="en-US" b="1" dirty="0" smtClean="0"/>
          </a:p>
        </p:txBody>
      </p:sp>
      <p:sp>
        <p:nvSpPr>
          <p:cNvPr id="168964" name="Slide Number Placeholder 3"/>
          <p:cNvSpPr>
            <a:spLocks noGrp="1"/>
          </p:cNvSpPr>
          <p:nvPr>
            <p:ph type="sldNum" sz="quarter" idx="5"/>
          </p:nvPr>
        </p:nvSpPr>
        <p:spPr>
          <a:noFill/>
        </p:spPr>
        <p:txBody>
          <a:bodyPr/>
          <a:lstStyle/>
          <a:p>
            <a:fld id="{1E3B2F4B-A8FC-48B8-8A34-4744ABA547E0}" type="slidenum">
              <a:rPr lang="en-US" smtClean="0"/>
              <a:pPr/>
              <a:t>42</a:t>
            </a:fld>
            <a:endParaRPr lang="en-US" dirty="0" smtClean="0"/>
          </a:p>
        </p:txBody>
      </p:sp>
    </p:spTree>
    <p:extLst>
      <p:ext uri="{BB962C8B-B14F-4D97-AF65-F5344CB8AC3E}">
        <p14:creationId xmlns:p14="http://schemas.microsoft.com/office/powerpoint/2010/main" val="386580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dobe Garamond Pro"/>
                <a:ea typeface="ＭＳ Ｐゴシック" charset="-128"/>
                <a:cs typeface="ＭＳ Ｐゴシック" charset="-128"/>
              </a:rPr>
              <a:t>FALSE: The median age for BOTH males and females at first intercourse is 17.</a:t>
            </a:r>
          </a:p>
          <a:p>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4</a:t>
            </a:fld>
            <a:endParaRPr lang="en-US" dirty="0"/>
          </a:p>
        </p:txBody>
      </p:sp>
    </p:spTree>
    <p:extLst>
      <p:ext uri="{BB962C8B-B14F-4D97-AF65-F5344CB8AC3E}">
        <p14:creationId xmlns:p14="http://schemas.microsoft.com/office/powerpoint/2010/main" val="37526693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pPr eaLnBrk="1" hangingPunct="1">
              <a:lnSpc>
                <a:spcPct val="90000"/>
              </a:lnSpc>
            </a:pPr>
            <a:r>
              <a:rPr lang="en-US" dirty="0" smtClean="0"/>
              <a:t>A spermatocele typically refers to a benign cystic accumulation of sperm that arises from the head of the epididymis. Within the current literature, such collections have been described in myriad locations, ranging from the testicle itself to locations along the course of the vas deferens. Nevertheless, in common usage, spermatoceles are intrascrotal, paratesticular cystic collections of sperm that arise from the epididymis.</a:t>
            </a:r>
          </a:p>
          <a:p>
            <a:pPr eaLnBrk="1" hangingPunct="1">
              <a:lnSpc>
                <a:spcPct val="90000"/>
              </a:lnSpc>
            </a:pPr>
            <a:endParaRPr lang="en-US" dirty="0" smtClean="0"/>
          </a:p>
          <a:p>
            <a:pPr eaLnBrk="1" hangingPunct="1">
              <a:lnSpc>
                <a:spcPct val="90000"/>
              </a:lnSpc>
            </a:pPr>
            <a:r>
              <a:rPr lang="en-US" dirty="0" smtClean="0"/>
              <a:t>Typically identified as smooth, soft, and well-circumscribed, spermatoceles are broadly described as scrotal masses. </a:t>
            </a:r>
          </a:p>
          <a:p>
            <a:pPr eaLnBrk="1" hangingPunct="1">
              <a:lnSpc>
                <a:spcPct val="90000"/>
              </a:lnSpc>
            </a:pPr>
            <a:r>
              <a:rPr lang="en-US" dirty="0" smtClean="0"/>
              <a:t>Spermatoceles typically arise from the caput (head) of the epididymis, which is located on the superior aspect of the testicle. Conversely, hydroceles are fluid collections that cover the anterior and lateral surfaces of the testicle. A varicocele is a dilated plexus of veins along the spermatic cord. A hernia results from persistent patency of the processus vaginalis allowing intra-abdominal contents to pass into the abnormal intrascrotal peritoneal extension. In contrast to spermatoceles, both varicoceles and hernias may enlarge with the increased intra-abdominal pressure generated during Valsalva. Epididymal cysts are often grouped with spermatoceles, and the two may be impossible to differentiate based on gross anatomy. In contrast to the epididymal cyst, spermatocele fluid typically contains sperm.</a:t>
            </a:r>
          </a:p>
          <a:p>
            <a:pPr eaLnBrk="1" hangingPunct="1">
              <a:lnSpc>
                <a:spcPct val="90000"/>
              </a:lnSpc>
            </a:pPr>
            <a:endParaRPr lang="en-US" dirty="0" smtClean="0"/>
          </a:p>
        </p:txBody>
      </p:sp>
      <p:sp>
        <p:nvSpPr>
          <p:cNvPr id="169988" name="Slide Number Placeholder 3"/>
          <p:cNvSpPr>
            <a:spLocks noGrp="1"/>
          </p:cNvSpPr>
          <p:nvPr>
            <p:ph type="sldNum" sz="quarter" idx="5"/>
          </p:nvPr>
        </p:nvSpPr>
        <p:spPr>
          <a:noFill/>
        </p:spPr>
        <p:txBody>
          <a:bodyPr/>
          <a:lstStyle/>
          <a:p>
            <a:fld id="{696E4073-EEE1-49A4-A490-4FF3EE6F7BE6}" type="slidenum">
              <a:rPr lang="en-US" smtClean="0"/>
              <a:pPr/>
              <a:t>43</a:t>
            </a:fld>
            <a:endParaRPr lang="en-US" dirty="0" smtClean="0"/>
          </a:p>
        </p:txBody>
      </p:sp>
    </p:spTree>
    <p:extLst>
      <p:ext uri="{BB962C8B-B14F-4D97-AF65-F5344CB8AC3E}">
        <p14:creationId xmlns:p14="http://schemas.microsoft.com/office/powerpoint/2010/main" val="4277474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pPr eaLnBrk="1" hangingPunct="1"/>
            <a:endParaRPr lang="en-US" dirty="0" smtClean="0"/>
          </a:p>
        </p:txBody>
      </p:sp>
      <p:sp>
        <p:nvSpPr>
          <p:cNvPr id="171012" name="Slide Number Placeholder 3"/>
          <p:cNvSpPr>
            <a:spLocks noGrp="1"/>
          </p:cNvSpPr>
          <p:nvPr>
            <p:ph type="sldNum" sz="quarter" idx="5"/>
          </p:nvPr>
        </p:nvSpPr>
        <p:spPr>
          <a:noFill/>
        </p:spPr>
        <p:txBody>
          <a:bodyPr/>
          <a:lstStyle/>
          <a:p>
            <a:fld id="{9E2C48BB-DD70-44B8-B5E0-AD24BD5CD45A}" type="slidenum">
              <a:rPr lang="en-US" smtClean="0"/>
              <a:pPr/>
              <a:t>44</a:t>
            </a:fld>
            <a:endParaRPr lang="en-US" dirty="0" smtClean="0"/>
          </a:p>
        </p:txBody>
      </p:sp>
    </p:spTree>
    <p:extLst>
      <p:ext uri="{BB962C8B-B14F-4D97-AF65-F5344CB8AC3E}">
        <p14:creationId xmlns:p14="http://schemas.microsoft.com/office/powerpoint/2010/main" val="29719909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r>
              <a:rPr lang="en-US" sz="1200" b="0" i="0" u="none" strike="noStrike" kern="1200" baseline="0" dirty="0" smtClean="0">
                <a:solidFill>
                  <a:schemeClr val="tx1"/>
                </a:solidFill>
                <a:latin typeface="Adobe Garamond Pro"/>
                <a:ea typeface="ＭＳ Ｐゴシック" charset="-128"/>
                <a:cs typeface="ＭＳ Ｐゴシック" charset="-128"/>
              </a:rPr>
              <a:t>Teaching Testicular Self Exam:  </a:t>
            </a:r>
            <a:r>
              <a:rPr lang="en-US" sz="1200" b="1" i="0" u="none" strike="noStrike" kern="1200" baseline="0" dirty="0" smtClean="0">
                <a:solidFill>
                  <a:schemeClr val="tx1"/>
                </a:solidFill>
                <a:latin typeface="Adobe Garamond Pro"/>
                <a:ea typeface="ＭＳ Ｐゴシック" charset="-128"/>
                <a:cs typeface="ＭＳ Ｐゴシック" charset="-128"/>
              </a:rPr>
              <a:t>Not recommended </a:t>
            </a:r>
            <a:r>
              <a:rPr lang="en-US" sz="1200" b="0" i="0" u="none" strike="noStrike" kern="1200" baseline="0" dirty="0" smtClean="0">
                <a:solidFill>
                  <a:schemeClr val="tx1"/>
                </a:solidFill>
                <a:latin typeface="Adobe Garamond Pro"/>
                <a:ea typeface="ＭＳ Ｐゴシック" charset="-128"/>
                <a:cs typeface="ＭＳ Ｐゴシック" charset="-128"/>
              </a:rPr>
              <a:t>to routinely counsel about testicular self exam for cancer for male adolescents and adults and may cause harm. There is also no evidence that teaching young men how to examine themselves for testicular cancer would improve health outcomes, even among men at high risk, including men with a history of undescended testes or testicular atrophy.</a:t>
            </a:r>
          </a:p>
          <a:p>
            <a:endParaRPr lang="en-US" sz="1200" b="0" i="0" u="none" strike="noStrike" kern="1200" baseline="0" dirty="0" smtClean="0">
              <a:solidFill>
                <a:schemeClr val="tx1"/>
              </a:solidFill>
              <a:latin typeface="Adobe Garamond Pro"/>
              <a:ea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Testicular Cancer Screen (Physical Exam):  </a:t>
            </a:r>
            <a:r>
              <a:rPr lang="en-US" sz="1200" b="1" i="0" u="none" strike="noStrike" kern="1200" baseline="0" dirty="0" smtClean="0">
                <a:solidFill>
                  <a:schemeClr val="tx1"/>
                </a:solidFill>
                <a:latin typeface="Adobe Garamond Pro"/>
                <a:ea typeface="ＭＳ Ｐゴシック" charset="-128"/>
                <a:cs typeface="ＭＳ Ｐゴシック" charset="-128"/>
              </a:rPr>
              <a:t>Not recommended </a:t>
            </a:r>
            <a:r>
              <a:rPr lang="en-US" sz="1200" b="0" i="0" u="none" strike="noStrike" kern="1200" baseline="0" dirty="0" smtClean="0">
                <a:solidFill>
                  <a:schemeClr val="tx1"/>
                </a:solidFill>
                <a:latin typeface="Adobe Garamond Pro"/>
                <a:ea typeface="ＭＳ Ｐゴシック" charset="-128"/>
                <a:cs typeface="ＭＳ Ｐゴシック" charset="-128"/>
              </a:rPr>
              <a:t>to routinely examine testicles for testicular cancer for asymptomatic</a:t>
            </a:r>
          </a:p>
          <a:p>
            <a:r>
              <a:rPr lang="en-US" sz="1200" b="0" i="0" u="none" strike="noStrike" kern="1200" baseline="0" dirty="0" smtClean="0">
                <a:solidFill>
                  <a:schemeClr val="tx1"/>
                </a:solidFill>
                <a:latin typeface="Adobe Garamond Pro"/>
                <a:ea typeface="ＭＳ Ｐゴシック" charset="-128"/>
                <a:cs typeface="ＭＳ Ｐゴシック" charset="-128"/>
              </a:rPr>
              <a:t>male adolescents and adults and may cause harm. However, clinicians should be</a:t>
            </a:r>
          </a:p>
          <a:p>
            <a:r>
              <a:rPr lang="en-US" sz="1200" b="0" i="0" u="none" strike="noStrike" kern="1200" baseline="0" dirty="0" smtClean="0">
                <a:solidFill>
                  <a:schemeClr val="tx1"/>
                </a:solidFill>
                <a:latin typeface="Adobe Garamond Pro"/>
                <a:ea typeface="ＭＳ Ｐゴシック" charset="-128"/>
                <a:cs typeface="ＭＳ Ｐゴシック" charset="-128"/>
              </a:rPr>
              <a:t>aware that patients who present with symptoms of testicular cancer are frequently</a:t>
            </a:r>
          </a:p>
          <a:p>
            <a:r>
              <a:rPr lang="en-US" sz="1200" b="0" i="0" u="none" strike="noStrike" kern="1200" baseline="0" dirty="0" smtClean="0">
                <a:solidFill>
                  <a:schemeClr val="tx1"/>
                </a:solidFill>
                <a:latin typeface="Adobe Garamond Pro"/>
                <a:ea typeface="ＭＳ Ｐゴシック" charset="-128"/>
                <a:cs typeface="ＭＳ Ｐゴシック" charset="-128"/>
              </a:rPr>
              <a:t>misdiagnosed as having other genital complaints, such as epididymitis, testicular</a:t>
            </a:r>
          </a:p>
          <a:p>
            <a:r>
              <a:rPr lang="en-US" sz="1200" b="0" i="0" u="none" strike="noStrike" kern="1200" baseline="0" dirty="0" smtClean="0">
                <a:solidFill>
                  <a:schemeClr val="tx1"/>
                </a:solidFill>
                <a:latin typeface="Adobe Garamond Pro"/>
                <a:ea typeface="ＭＳ Ｐゴシック" charset="-128"/>
                <a:cs typeface="ＭＳ Ｐゴシック" charset="-128"/>
              </a:rPr>
              <a:t>trauma, hydrocele or other benign disorders.  Refer to physical examination</a:t>
            </a:r>
          </a:p>
          <a:p>
            <a:r>
              <a:rPr lang="en-US" sz="1200" b="0" i="0" u="none" strike="noStrike" kern="1200" baseline="0" dirty="0" smtClean="0">
                <a:solidFill>
                  <a:schemeClr val="tx1"/>
                </a:solidFill>
                <a:latin typeface="Adobe Garamond Pro"/>
                <a:ea typeface="ＭＳ Ｐゴシック" charset="-128"/>
                <a:cs typeface="ＭＳ Ｐゴシック" charset="-128"/>
              </a:rPr>
              <a:t>for recommendations about male genital exam.</a:t>
            </a: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rPr>
              <a:t>Sources: </a:t>
            </a:r>
          </a:p>
          <a:p>
            <a:r>
              <a:rPr lang="en-US" sz="1200" b="0" i="0" u="none" strike="noStrike" kern="1200" baseline="0" dirty="0" smtClean="0">
                <a:solidFill>
                  <a:schemeClr val="tx1"/>
                </a:solidFill>
                <a:latin typeface="Adobe Garamond Pro"/>
                <a:ea typeface="ＭＳ Ｐゴシック" charset="-128"/>
                <a:cs typeface="ＭＳ Ｐゴシック" charset="-128"/>
              </a:rPr>
              <a:t>1) U.S. Preventive Services Task Force. Screening for</a:t>
            </a:r>
          </a:p>
          <a:p>
            <a:r>
              <a:rPr lang="en-US" sz="1200" b="0" i="0" u="none" strike="noStrike" kern="1200" baseline="0" dirty="0" smtClean="0">
                <a:solidFill>
                  <a:schemeClr val="tx1"/>
                </a:solidFill>
                <a:latin typeface="Adobe Garamond Pro"/>
                <a:ea typeface="ＭＳ Ｐゴシック" charset="-128"/>
                <a:cs typeface="ＭＳ Ｐゴシック" charset="-128"/>
              </a:rPr>
              <a:t>testicular cancer: U.S. Preventive Services Task Force</a:t>
            </a:r>
          </a:p>
          <a:p>
            <a:r>
              <a:rPr lang="fr-FR" sz="1200" b="0" i="0" u="none" strike="noStrike" kern="1200" baseline="0" dirty="0" err="1" smtClean="0">
                <a:solidFill>
                  <a:schemeClr val="tx1"/>
                </a:solidFill>
                <a:latin typeface="Adobe Garamond Pro"/>
                <a:ea typeface="ＭＳ Ｐゴシック" charset="-128"/>
                <a:cs typeface="ＭＳ Ｐゴシック" charset="-128"/>
              </a:rPr>
              <a:t>reaffirmation</a:t>
            </a:r>
            <a:r>
              <a:rPr lang="fr-FR" sz="1200" b="0" i="0" u="none" strike="noStrike" kern="1200" baseline="0" dirty="0" smtClean="0">
                <a:solidFill>
                  <a:schemeClr val="tx1"/>
                </a:solidFill>
                <a:latin typeface="Adobe Garamond Pro"/>
                <a:ea typeface="ＭＳ Ｐゴシック" charset="-128"/>
                <a:cs typeface="ＭＳ Ｐゴシック" charset="-128"/>
              </a:rPr>
              <a:t> </a:t>
            </a:r>
            <a:r>
              <a:rPr lang="fr-FR" sz="1200" b="0" i="0" u="none" strike="noStrike" kern="1200" baseline="0" dirty="0" err="1" smtClean="0">
                <a:solidFill>
                  <a:schemeClr val="tx1"/>
                </a:solidFill>
                <a:latin typeface="Adobe Garamond Pro"/>
                <a:ea typeface="ＭＳ Ｐゴシック" charset="-128"/>
                <a:cs typeface="ＭＳ Ｐゴシック" charset="-128"/>
              </a:rPr>
              <a:t>recommendation</a:t>
            </a:r>
            <a:r>
              <a:rPr lang="fr-FR" sz="1200" b="0" i="0" u="none" strike="noStrike" kern="1200" baseline="0" dirty="0" smtClean="0">
                <a:solidFill>
                  <a:schemeClr val="tx1"/>
                </a:solidFill>
                <a:latin typeface="Adobe Garamond Pro"/>
                <a:ea typeface="ＭＳ Ｐゴシック" charset="-128"/>
                <a:cs typeface="ＭＳ Ｐゴシック" charset="-128"/>
              </a:rPr>
              <a:t> </a:t>
            </a:r>
            <a:r>
              <a:rPr lang="fr-FR" sz="1200" b="0" i="0" u="none" strike="noStrike" kern="1200" baseline="0" dirty="0" err="1" smtClean="0">
                <a:solidFill>
                  <a:schemeClr val="tx1"/>
                </a:solidFill>
                <a:latin typeface="Adobe Garamond Pro"/>
                <a:ea typeface="ＭＳ Ｐゴシック" charset="-128"/>
                <a:cs typeface="ＭＳ Ｐゴシック" charset="-128"/>
              </a:rPr>
              <a:t>statement</a:t>
            </a:r>
            <a:r>
              <a:rPr lang="fr-FR" sz="1200" b="0" i="0" u="none" strike="noStrike" kern="1200" baseline="0" dirty="0" smtClean="0">
                <a:solidFill>
                  <a:schemeClr val="tx1"/>
                </a:solidFill>
                <a:latin typeface="Adobe Garamond Pro"/>
                <a:ea typeface="ＭＳ Ｐゴシック" charset="-128"/>
                <a:cs typeface="ＭＳ Ｐゴシック" charset="-128"/>
              </a:rPr>
              <a:t>. Ann </a:t>
            </a:r>
            <a:r>
              <a:rPr lang="fr-FR" sz="1200" b="0" i="0" u="none" strike="noStrike" kern="1200" baseline="0" dirty="0" err="1" smtClean="0">
                <a:solidFill>
                  <a:schemeClr val="tx1"/>
                </a:solidFill>
                <a:latin typeface="Adobe Garamond Pro"/>
                <a:ea typeface="ＭＳ Ｐゴシック" charset="-128"/>
                <a:cs typeface="ＭＳ Ｐゴシック" charset="-128"/>
              </a:rPr>
              <a:t>Intern</a:t>
            </a:r>
            <a:endParaRPr lang="fr-FR"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Med 2011 Apr 5;154(7):483-486.</a:t>
            </a: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2)  American Cancer Society. Detailed guide: Testicular</a:t>
            </a:r>
          </a:p>
          <a:p>
            <a:r>
              <a:rPr lang="en-US" sz="1200" b="0" i="0" u="none" strike="noStrike" kern="1200" baseline="0" dirty="0" smtClean="0">
                <a:solidFill>
                  <a:schemeClr val="tx1"/>
                </a:solidFill>
                <a:latin typeface="Adobe Garamond Pro"/>
                <a:ea typeface="ＭＳ Ｐゴシック" charset="-128"/>
                <a:cs typeface="ＭＳ Ｐゴシック" charset="-128"/>
              </a:rPr>
              <a:t>cancer: Can testicular cancer be found early?:</a:t>
            </a:r>
          </a:p>
          <a:p>
            <a:r>
              <a:rPr lang="en-US" sz="1200" b="0" i="0" u="none" strike="noStrike" kern="1200" baseline="0" dirty="0" smtClean="0">
                <a:solidFill>
                  <a:schemeClr val="tx1"/>
                </a:solidFill>
                <a:latin typeface="Adobe Garamond Pro"/>
                <a:ea typeface="ＭＳ Ｐゴシック" charset="-128"/>
                <a:cs typeface="ＭＳ Ｐゴシック" charset="-128"/>
              </a:rPr>
              <a:t>American Cancer Society; http://www.cancer.org/</a:t>
            </a:r>
          </a:p>
          <a:p>
            <a:r>
              <a:rPr lang="en-US" sz="1200" b="0" i="0" u="none" strike="noStrike" kern="1200" baseline="0" dirty="0" smtClean="0">
                <a:solidFill>
                  <a:schemeClr val="tx1"/>
                </a:solidFill>
                <a:latin typeface="Adobe Garamond Pro"/>
                <a:ea typeface="ＭＳ Ｐゴシック" charset="-128"/>
                <a:cs typeface="ＭＳ Ｐゴシック" charset="-128"/>
              </a:rPr>
              <a:t>Cancer/</a:t>
            </a:r>
            <a:r>
              <a:rPr lang="en-US" sz="1200" b="0" i="0" u="none" strike="noStrike" kern="1200" baseline="0" dirty="0" err="1" smtClean="0">
                <a:solidFill>
                  <a:schemeClr val="tx1"/>
                </a:solidFill>
                <a:latin typeface="Adobe Garamond Pro"/>
                <a:ea typeface="ＭＳ Ｐゴシック" charset="-128"/>
                <a:cs typeface="ＭＳ Ｐゴシック" charset="-128"/>
              </a:rPr>
              <a:t>TesticularCancer</a:t>
            </a:r>
            <a:r>
              <a:rPr lang="en-US" sz="1200" b="0" i="0" u="none" strike="noStrike" kern="1200" baseline="0" dirty="0" smtClean="0">
                <a:solidFill>
                  <a:schemeClr val="tx1"/>
                </a:solidFill>
                <a:latin typeface="Adobe Garamond Pro"/>
                <a:ea typeface="ＭＳ Ｐゴシック" charset="-128"/>
                <a:cs typeface="ＭＳ Ｐゴシック" charset="-128"/>
              </a:rPr>
              <a:t>/</a:t>
            </a:r>
            <a:r>
              <a:rPr lang="en-US" sz="1200" b="0" i="0" u="none" strike="noStrike" kern="1200" baseline="0" dirty="0" err="1" smtClean="0">
                <a:solidFill>
                  <a:schemeClr val="tx1"/>
                </a:solidFill>
                <a:latin typeface="Adobe Garamond Pro"/>
                <a:ea typeface="ＭＳ Ｐゴシック" charset="-128"/>
                <a:cs typeface="ＭＳ Ｐゴシック" charset="-128"/>
              </a:rPr>
              <a:t>DetailedGuide</a:t>
            </a:r>
            <a:r>
              <a:rPr lang="en-US" sz="1200" b="0" i="0" u="none" strike="noStrike" kern="1200" baseline="0" dirty="0" smtClean="0">
                <a:solidFill>
                  <a:schemeClr val="tx1"/>
                </a:solidFill>
                <a:latin typeface="Adobe Garamond Pro"/>
                <a:ea typeface="ＭＳ Ｐゴシック" charset="-128"/>
                <a:cs typeface="ＭＳ Ｐゴシック" charset="-128"/>
              </a:rPr>
              <a:t>/; 2011.</a:t>
            </a:r>
            <a:endParaRPr lang="en-US" dirty="0" smtClean="0"/>
          </a:p>
        </p:txBody>
      </p:sp>
      <p:sp>
        <p:nvSpPr>
          <p:cNvPr id="173060" name="Slide Number Placeholder 3"/>
          <p:cNvSpPr>
            <a:spLocks noGrp="1"/>
          </p:cNvSpPr>
          <p:nvPr>
            <p:ph type="sldNum" sz="quarter" idx="5"/>
          </p:nvPr>
        </p:nvSpPr>
        <p:spPr>
          <a:noFill/>
        </p:spPr>
        <p:txBody>
          <a:bodyPr/>
          <a:lstStyle/>
          <a:p>
            <a:fld id="{097B7F33-B36D-49FF-9DE5-F5A8E9214884}" type="slidenum">
              <a:rPr lang="en-US" smtClean="0"/>
              <a:pPr/>
              <a:t>45</a:t>
            </a:fld>
            <a:endParaRPr lang="en-US" dirty="0" smtClean="0"/>
          </a:p>
        </p:txBody>
      </p:sp>
    </p:spTree>
    <p:extLst>
      <p:ext uri="{BB962C8B-B14F-4D97-AF65-F5344CB8AC3E}">
        <p14:creationId xmlns:p14="http://schemas.microsoft.com/office/powerpoint/2010/main" val="1320592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r>
              <a:rPr lang="en-US" sz="1200" b="0" i="0" u="none" strike="noStrike" kern="1200" baseline="0" dirty="0" smtClean="0">
                <a:solidFill>
                  <a:schemeClr val="tx1"/>
                </a:solidFill>
                <a:latin typeface="Adobe Garamond Pro"/>
                <a:ea typeface="ＭＳ Ｐゴシック" charset="-128"/>
                <a:cs typeface="ＭＳ Ｐゴシック" charset="-128"/>
              </a:rPr>
              <a:t>No evidence to support routine screening for hernia unless clinically indicated. Evidence</a:t>
            </a:r>
          </a:p>
          <a:p>
            <a:r>
              <a:rPr lang="en-US" sz="1200" b="0" i="0" u="none" strike="noStrike" kern="1200" baseline="0" dirty="0" smtClean="0">
                <a:solidFill>
                  <a:schemeClr val="tx1"/>
                </a:solidFill>
                <a:latin typeface="Adobe Garamond Pro"/>
                <a:ea typeface="ＭＳ Ｐゴシック" charset="-128"/>
                <a:cs typeface="ＭＳ Ｐゴシック" charset="-128"/>
              </a:rPr>
              <a:t>does not exist that reviews the harms and benefits to routinely screen for hernia.</a:t>
            </a: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Source:  Marcell, A.V. and the Male Training Center for Family Planning and Reproductive Health. Preventive Male Sexual</a:t>
            </a:r>
          </a:p>
          <a:p>
            <a:r>
              <a:rPr lang="en-US" sz="1200" b="0" i="0" u="none" strike="noStrike" kern="1200" baseline="0" dirty="0" smtClean="0">
                <a:solidFill>
                  <a:schemeClr val="tx1"/>
                </a:solidFill>
                <a:latin typeface="Adobe Garamond Pro"/>
                <a:ea typeface="ＭＳ Ｐゴシック" charset="-128"/>
                <a:cs typeface="ＭＳ Ｐゴシック" charset="-128"/>
              </a:rPr>
              <a:t>and Reproductive Health Care: Recommendations for Clinical Practice. Philadelphia, PA: Male Training Center for Family Planning and</a:t>
            </a:r>
          </a:p>
          <a:p>
            <a:r>
              <a:rPr lang="en-US" sz="1200" b="0" i="0" u="none" strike="noStrike" kern="1200" baseline="0" dirty="0" smtClean="0">
                <a:solidFill>
                  <a:schemeClr val="tx1"/>
                </a:solidFill>
                <a:latin typeface="Adobe Garamond Pro"/>
                <a:ea typeface="ＭＳ Ｐゴシック" charset="-128"/>
                <a:cs typeface="ＭＳ Ｐゴシック" charset="-128"/>
              </a:rPr>
              <a:t>Reproductive Health and Rockville, MD: Office of Population Affairs; 2014.</a:t>
            </a:r>
            <a:endParaRPr lang="en-US" dirty="0" smtClean="0"/>
          </a:p>
          <a:p>
            <a:endParaRPr lang="en-US" dirty="0" smtClean="0"/>
          </a:p>
        </p:txBody>
      </p:sp>
      <p:sp>
        <p:nvSpPr>
          <p:cNvPr id="175108" name="Slide Number Placeholder 3"/>
          <p:cNvSpPr>
            <a:spLocks noGrp="1"/>
          </p:cNvSpPr>
          <p:nvPr>
            <p:ph type="sldNum" sz="quarter" idx="5"/>
          </p:nvPr>
        </p:nvSpPr>
        <p:spPr>
          <a:noFill/>
        </p:spPr>
        <p:txBody>
          <a:bodyPr/>
          <a:lstStyle/>
          <a:p>
            <a:fld id="{0BE1D07B-5EBB-44D1-A154-3EFED275803A}" type="slidenum">
              <a:rPr lang="en-US" smtClean="0"/>
              <a:pPr/>
              <a:t>46</a:t>
            </a:fld>
            <a:endParaRPr lang="en-US" dirty="0" smtClean="0"/>
          </a:p>
        </p:txBody>
      </p:sp>
    </p:spTree>
    <p:extLst>
      <p:ext uri="{BB962C8B-B14F-4D97-AF65-F5344CB8AC3E}">
        <p14:creationId xmlns:p14="http://schemas.microsoft.com/office/powerpoint/2010/main" val="582796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pPr eaLnBrk="1" hangingPunct="1"/>
            <a:endParaRPr lang="en-US" dirty="0" smtClean="0"/>
          </a:p>
        </p:txBody>
      </p:sp>
      <p:sp>
        <p:nvSpPr>
          <p:cNvPr id="176132" name="Slide Number Placeholder 3"/>
          <p:cNvSpPr>
            <a:spLocks noGrp="1"/>
          </p:cNvSpPr>
          <p:nvPr>
            <p:ph type="sldNum" sz="quarter" idx="5"/>
          </p:nvPr>
        </p:nvSpPr>
        <p:spPr>
          <a:noFill/>
        </p:spPr>
        <p:txBody>
          <a:bodyPr/>
          <a:lstStyle/>
          <a:p>
            <a:fld id="{A88E5DCD-9F6B-42F9-B07A-D24EBB9BF35B}" type="slidenum">
              <a:rPr lang="en-US" smtClean="0"/>
              <a:pPr/>
              <a:t>47</a:t>
            </a:fld>
            <a:endParaRPr lang="en-US" dirty="0" smtClean="0"/>
          </a:p>
        </p:txBody>
      </p:sp>
    </p:spTree>
    <p:extLst>
      <p:ext uri="{BB962C8B-B14F-4D97-AF65-F5344CB8AC3E}">
        <p14:creationId xmlns:p14="http://schemas.microsoft.com/office/powerpoint/2010/main" val="35076943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6F6DC30F-4F66-42D2-8EBF-C46DC4E891AF}" type="slidenum">
              <a:rPr lang="en-US" smtClean="0"/>
              <a:pPr/>
              <a:t>49</a:t>
            </a:fld>
            <a:endParaRPr lang="en-US" dirty="0"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738523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endParaRPr lang="en-US" dirty="0" smtClean="0"/>
          </a:p>
        </p:txBody>
      </p:sp>
      <p:sp>
        <p:nvSpPr>
          <p:cNvPr id="178180" name="Slide Number Placeholder 3"/>
          <p:cNvSpPr>
            <a:spLocks noGrp="1"/>
          </p:cNvSpPr>
          <p:nvPr>
            <p:ph type="sldNum" sz="quarter" idx="5"/>
          </p:nvPr>
        </p:nvSpPr>
        <p:spPr>
          <a:noFill/>
        </p:spPr>
        <p:txBody>
          <a:bodyPr/>
          <a:lstStyle/>
          <a:p>
            <a:fld id="{60CEC853-5484-49BA-8C8E-0A47187BA892}" type="slidenum">
              <a:rPr lang="en-US" smtClean="0"/>
              <a:pPr/>
              <a:t>50</a:t>
            </a:fld>
            <a:endParaRPr lang="en-US" dirty="0" smtClean="0"/>
          </a:p>
        </p:txBody>
      </p:sp>
    </p:spTree>
    <p:extLst>
      <p:ext uri="{BB962C8B-B14F-4D97-AF65-F5344CB8AC3E}">
        <p14:creationId xmlns:p14="http://schemas.microsoft.com/office/powerpoint/2010/main" val="7756694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dirty="0" smtClean="0"/>
          </a:p>
        </p:txBody>
      </p:sp>
      <p:sp>
        <p:nvSpPr>
          <p:cNvPr id="179204" name="Slide Number Placeholder 3"/>
          <p:cNvSpPr>
            <a:spLocks noGrp="1"/>
          </p:cNvSpPr>
          <p:nvPr>
            <p:ph type="sldNum" sz="quarter" idx="5"/>
          </p:nvPr>
        </p:nvSpPr>
        <p:spPr>
          <a:noFill/>
        </p:spPr>
        <p:txBody>
          <a:bodyPr/>
          <a:lstStyle/>
          <a:p>
            <a:fld id="{AA690FF0-237F-4D23-BBF6-3F9C3F896B4A}" type="slidenum">
              <a:rPr lang="en-US" smtClean="0"/>
              <a:pPr/>
              <a:t>51</a:t>
            </a:fld>
            <a:endParaRPr lang="en-US" dirty="0" smtClean="0"/>
          </a:p>
        </p:txBody>
      </p:sp>
    </p:spTree>
    <p:extLst>
      <p:ext uri="{BB962C8B-B14F-4D97-AF65-F5344CB8AC3E}">
        <p14:creationId xmlns:p14="http://schemas.microsoft.com/office/powerpoint/2010/main" val="41833290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r>
              <a:rPr lang="en-US" dirty="0" err="1" smtClean="0"/>
              <a:t>Molluscum</a:t>
            </a:r>
            <a:r>
              <a:rPr lang="en-US" dirty="0" smtClean="0"/>
              <a:t> contagiosum is a viral skin infection that causes raised, pearl-like papules or nodules</a:t>
            </a:r>
            <a:r>
              <a:rPr lang="en-US" dirty="0" smtClean="0">
                <a:solidFill>
                  <a:schemeClr val="bg2"/>
                </a:solidFill>
              </a:rPr>
              <a:t> </a:t>
            </a:r>
            <a:r>
              <a:rPr lang="en-US" dirty="0" smtClean="0"/>
              <a:t>on the skin.</a:t>
            </a:r>
          </a:p>
          <a:p>
            <a:r>
              <a:rPr lang="en-US" dirty="0" smtClean="0"/>
              <a:t>Molluscum contagiosum is caused by a virus that is a member of the poxvirus family. It is contracted in a number of different ways.</a:t>
            </a:r>
          </a:p>
          <a:p>
            <a:r>
              <a:rPr lang="en-US" dirty="0" smtClean="0"/>
              <a:t>It can occur after direct contact with a lesion. It is frequently seen on the face, neck, armpit, arms, and hands but may occur anywhere on the body except the palms and soles. The virus can spread through contact with contaminated objects, such as towels, clothing, or toys.</a:t>
            </a:r>
          </a:p>
          <a:p>
            <a:r>
              <a:rPr lang="en-US" dirty="0" smtClean="0"/>
              <a:t>The virus also spreads by sexual contact. Early lesions on the genitalia may be mistaken for herpes or warts but, unlike herpes, these lesions are painless. Persons with a weakened immune system may have a rapidly worse case of molluscum contagiosum.</a:t>
            </a:r>
          </a:p>
          <a:p>
            <a:endParaRPr lang="en-US" dirty="0" smtClean="0"/>
          </a:p>
          <a:p>
            <a:r>
              <a:rPr lang="en-US" dirty="0" smtClean="0"/>
              <a:t>Typically, the lesion of molluscum begins as a small, painless papule that may become raised up to a pearly, flesh-colored nodule. The papule often has a dimple in the center. These papules may occur in lines, where the person has scratched. Scratching or other irritation causes the virus to spread in a line or in groups, called crops.</a:t>
            </a:r>
          </a:p>
          <a:p>
            <a:r>
              <a:rPr lang="en-US" dirty="0" smtClean="0"/>
              <a:t>The papules are about 2–5 millimeters wide. There is usually no inflammation and subsequently no redness unless you have been digging or scratching at the lesions.</a:t>
            </a:r>
          </a:p>
          <a:p>
            <a:r>
              <a:rPr lang="en-US" dirty="0" smtClean="0"/>
              <a:t>The skin lesion commonly has a central core or plug of white, cheesy, or waxy material.</a:t>
            </a:r>
          </a:p>
          <a:p>
            <a:r>
              <a:rPr lang="en-US" dirty="0" smtClean="0"/>
              <a:t>In adults, the lesions are commonly seen on the genitals, abdomen, and inner thigh.</a:t>
            </a:r>
          </a:p>
          <a:p>
            <a:endParaRPr lang="en-US" dirty="0" smtClean="0"/>
          </a:p>
          <a:p>
            <a:r>
              <a:rPr lang="en-US" dirty="0" smtClean="0"/>
              <a:t>Diagnosis is based on the appearance of the lesion and can be confirmed by a skin biopsy. The health care provider should examine the lesion to rule out other disorders and to determine other underlying disorders.</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dobe Garamond Pro"/>
                <a:ea typeface="ＭＳ Ｐゴシック" charset="-128"/>
                <a:cs typeface="ＭＳ Ｐゴシック" charset="-128"/>
              </a:rPr>
              <a:t>TREATMENT:  Self-limited so unless widespread we observe mostly for resolution.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dobe Garamond Pro"/>
                <a:ea typeface="ＭＳ Ｐゴシック" charset="-128"/>
                <a:cs typeface="ＭＳ Ｐゴシック" charset="-128"/>
              </a:rPr>
              <a:t>http://www.uptodate.com/contents/molluscum-contagiosum/abstract/31-33</a:t>
            </a:r>
          </a:p>
          <a:p>
            <a:endParaRPr lang="en-US" dirty="0" smtClean="0"/>
          </a:p>
          <a:p>
            <a:endParaRPr lang="en-US" dirty="0" smtClean="0"/>
          </a:p>
        </p:txBody>
      </p:sp>
      <p:sp>
        <p:nvSpPr>
          <p:cNvPr id="180228" name="Slide Number Placeholder 3"/>
          <p:cNvSpPr>
            <a:spLocks noGrp="1"/>
          </p:cNvSpPr>
          <p:nvPr>
            <p:ph type="sldNum" sz="quarter" idx="5"/>
          </p:nvPr>
        </p:nvSpPr>
        <p:spPr>
          <a:noFill/>
        </p:spPr>
        <p:txBody>
          <a:bodyPr/>
          <a:lstStyle/>
          <a:p>
            <a:fld id="{16EBF652-7975-4F4B-A9E6-8BE847ED3519}" type="slidenum">
              <a:rPr lang="en-US" smtClean="0"/>
              <a:pPr/>
              <a:t>52</a:t>
            </a:fld>
            <a:endParaRPr lang="en-US" dirty="0" smtClean="0"/>
          </a:p>
        </p:txBody>
      </p:sp>
    </p:spTree>
    <p:extLst>
      <p:ext uri="{BB962C8B-B14F-4D97-AF65-F5344CB8AC3E}">
        <p14:creationId xmlns:p14="http://schemas.microsoft.com/office/powerpoint/2010/main" val="7695503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r>
              <a:rPr lang="en-US" dirty="0" smtClean="0"/>
              <a:t>Human scabies is caused by an infestation of the skin by the human itch mite (</a:t>
            </a:r>
            <a:r>
              <a:rPr lang="en-US" i="1" dirty="0" smtClean="0"/>
              <a:t>Sarcoptes scabiei</a:t>
            </a:r>
            <a:r>
              <a:rPr lang="en-US" dirty="0" smtClean="0"/>
              <a:t> var. </a:t>
            </a:r>
            <a:r>
              <a:rPr lang="en-US" i="1" dirty="0" smtClean="0"/>
              <a:t>hominis</a:t>
            </a:r>
            <a:r>
              <a:rPr lang="en-US" dirty="0" smtClean="0"/>
              <a:t>). The microscopic scabies mite burrows into the upper layer of the skin where it lives and lays its eggs. The most common symptoms of scabies are intense itching and a pimple-like skin rash. The scabies mite usually is spread by direct, prolonged, skin-to-skin contact with a person who has scabies.</a:t>
            </a:r>
          </a:p>
          <a:p>
            <a:r>
              <a:rPr lang="en-US" dirty="0" smtClean="0"/>
              <a:t>Scabies occurs worldwide and affects people of all races and social classes. Scabies can spread rapidly under crowded conditions where close body contact is frequent. Institutions such as nursing homes, extended-care facilities, and prisons are often sites of scabies outbreaks.</a:t>
            </a:r>
          </a:p>
          <a:p>
            <a:endParaRPr lang="en-US" dirty="0" smtClean="0"/>
          </a:p>
          <a:p>
            <a:r>
              <a:rPr lang="en-US" sz="1200" kern="1200" dirty="0" smtClean="0">
                <a:solidFill>
                  <a:schemeClr val="tx1"/>
                </a:solidFill>
                <a:effectLst/>
                <a:latin typeface="Adobe Garamond Pro"/>
                <a:ea typeface="ＭＳ Ｐゴシック" charset="-128"/>
                <a:cs typeface="ＭＳ Ｐゴシック" charset="-128"/>
              </a:rPr>
              <a:t>Treatment:  </a:t>
            </a:r>
            <a:r>
              <a:rPr lang="en-US" sz="1200" kern="1200" dirty="0" err="1" smtClean="0">
                <a:solidFill>
                  <a:schemeClr val="tx1"/>
                </a:solidFill>
                <a:effectLst/>
                <a:latin typeface="Adobe Garamond Pro"/>
                <a:ea typeface="ＭＳ Ｐゴシック" charset="-128"/>
                <a:cs typeface="ＭＳ Ｐゴシック" charset="-128"/>
              </a:rPr>
              <a:t>Permethrin</a:t>
            </a:r>
            <a:r>
              <a:rPr lang="en-US" sz="1200" kern="1200" dirty="0" smtClean="0">
                <a:solidFill>
                  <a:schemeClr val="tx1"/>
                </a:solidFill>
                <a:effectLst/>
                <a:latin typeface="Adobe Garamond Pro"/>
                <a:ea typeface="ＭＳ Ｐゴシック" charset="-128"/>
                <a:cs typeface="ＭＳ Ｐゴシック" charset="-128"/>
              </a:rPr>
              <a:t> 5% cream applied neck to the soles of the feet.  Oral </a:t>
            </a:r>
            <a:r>
              <a:rPr lang="en-US" sz="1200" kern="1200" dirty="0" err="1" smtClean="0">
                <a:solidFill>
                  <a:schemeClr val="tx1"/>
                </a:solidFill>
                <a:effectLst/>
                <a:latin typeface="Adobe Garamond Pro"/>
                <a:ea typeface="ＭＳ Ｐゴシック" charset="-128"/>
                <a:cs typeface="ＭＳ Ｐゴシック" charset="-128"/>
              </a:rPr>
              <a:t>ivermectin</a:t>
            </a:r>
            <a:r>
              <a:rPr lang="en-US" sz="1200" kern="1200" dirty="0" smtClean="0">
                <a:solidFill>
                  <a:schemeClr val="tx1"/>
                </a:solidFill>
                <a:effectLst/>
                <a:latin typeface="Adobe Garamond Pro"/>
                <a:ea typeface="ＭＳ Ｐゴシック" charset="-128"/>
                <a:cs typeface="ＭＳ Ｐゴシック" charset="-128"/>
              </a:rPr>
              <a:t> can be used if there is a reason to not use topical therapy.  All household contacts should be treated and underwear and bedclothes washed in hot water to prevent re-infection.</a:t>
            </a:r>
            <a:endParaRPr lang="en-US" dirty="0" smtClean="0"/>
          </a:p>
          <a:p>
            <a:endParaRPr lang="en-US" dirty="0" smtClean="0"/>
          </a:p>
        </p:txBody>
      </p:sp>
      <p:sp>
        <p:nvSpPr>
          <p:cNvPr id="181252" name="Slide Number Placeholder 3"/>
          <p:cNvSpPr>
            <a:spLocks noGrp="1"/>
          </p:cNvSpPr>
          <p:nvPr>
            <p:ph type="sldNum" sz="quarter" idx="5"/>
          </p:nvPr>
        </p:nvSpPr>
        <p:spPr>
          <a:noFill/>
        </p:spPr>
        <p:txBody>
          <a:bodyPr/>
          <a:lstStyle/>
          <a:p>
            <a:fld id="{6695133E-ADA2-49AC-84D5-5031D508C010}" type="slidenum">
              <a:rPr lang="en-US" smtClean="0"/>
              <a:pPr/>
              <a:t>53</a:t>
            </a:fld>
            <a:endParaRPr lang="en-US" dirty="0" smtClean="0"/>
          </a:p>
        </p:txBody>
      </p:sp>
    </p:spTree>
    <p:extLst>
      <p:ext uri="{BB962C8B-B14F-4D97-AF65-F5344CB8AC3E}">
        <p14:creationId xmlns:p14="http://schemas.microsoft.com/office/powerpoint/2010/main" val="283521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http://www.guttmacher.org/pubs/FB-ATSRH.html#2 (May 2014) </a:t>
            </a:r>
          </a:p>
          <a:p>
            <a:endParaRPr lang="en-US" dirty="0" smtClean="0"/>
          </a:p>
          <a:p>
            <a:r>
              <a:rPr lang="en-US" sz="1200" b="0" i="0" kern="1200" dirty="0" smtClean="0">
                <a:solidFill>
                  <a:schemeClr val="tx1"/>
                </a:solidFill>
                <a:effectLst/>
                <a:latin typeface="Adobe Garamond Pro"/>
                <a:ea typeface="ＭＳ Ｐゴシック" charset="-128"/>
                <a:cs typeface="ＭＳ Ｐゴシック" charset="-128"/>
              </a:rPr>
              <a:t>On average, young people have sex for the first time at about age 17.</a:t>
            </a:r>
          </a:p>
          <a:p>
            <a:endParaRPr lang="en-US" sz="1200" b="0" i="0" kern="1200" dirty="0" smtClean="0">
              <a:solidFill>
                <a:schemeClr val="tx1"/>
              </a:solidFill>
              <a:effectLst/>
              <a:latin typeface="Adobe Garamond Pro"/>
              <a:ea typeface="ＭＳ Ｐゴシック" charset="-128"/>
            </a:endParaRPr>
          </a:p>
          <a:p>
            <a:r>
              <a:rPr lang="en-US" sz="1200" b="0" i="0" kern="1200" dirty="0" smtClean="0">
                <a:solidFill>
                  <a:schemeClr val="tx1"/>
                </a:solidFill>
                <a:effectLst/>
                <a:latin typeface="Adobe Garamond Pro"/>
                <a:ea typeface="ＭＳ Ｐゴシック" charset="-128"/>
                <a:cs typeface="ＭＳ Ｐゴシック" charset="-128"/>
              </a:rPr>
              <a:t>Special tabulation by NCHS, 2013</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5</a:t>
            </a:fld>
            <a:endParaRPr lang="en-US" dirty="0"/>
          </a:p>
        </p:txBody>
      </p:sp>
    </p:spTree>
    <p:extLst>
      <p:ext uri="{BB962C8B-B14F-4D97-AF65-F5344CB8AC3E}">
        <p14:creationId xmlns:p14="http://schemas.microsoft.com/office/powerpoint/2010/main" val="21527684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r>
              <a:rPr lang="en-US" dirty="0" smtClean="0"/>
              <a:t>Pubic Lice</a:t>
            </a:r>
          </a:p>
          <a:p>
            <a:r>
              <a:rPr lang="en-US" dirty="0" smtClean="0"/>
              <a:t>Lice are parasitic insects that can be found on people's heads, and bodies, including the pubic area. Human lice survive by feeding on human blood. Lice found on each area of the body are different from each other. The three types of lice that live on humans are:</a:t>
            </a:r>
          </a:p>
          <a:p>
            <a:r>
              <a:rPr lang="en-US" i="1" dirty="0" smtClean="0"/>
              <a:t>Pediculus humanus capitis</a:t>
            </a:r>
            <a:r>
              <a:rPr lang="en-US" dirty="0" smtClean="0"/>
              <a:t> (head louse), </a:t>
            </a:r>
          </a:p>
          <a:p>
            <a:r>
              <a:rPr lang="en-US" i="1" dirty="0" smtClean="0"/>
              <a:t>Pediculus humanus corporis</a:t>
            </a:r>
            <a:r>
              <a:rPr lang="en-US" dirty="0" smtClean="0"/>
              <a:t> (body louse, clothes louse), and </a:t>
            </a:r>
          </a:p>
          <a:p>
            <a:r>
              <a:rPr lang="en-US" i="1" dirty="0" smtClean="0"/>
              <a:t>Phthirus pubis</a:t>
            </a:r>
            <a:r>
              <a:rPr lang="en-US" dirty="0" smtClean="0"/>
              <a:t> ("crab" louse, pubic louse). </a:t>
            </a:r>
          </a:p>
          <a:p>
            <a:r>
              <a:rPr lang="en-US" dirty="0" smtClean="0"/>
              <a:t>Only the body louse is known to spread disease.</a:t>
            </a:r>
          </a:p>
          <a:p>
            <a:r>
              <a:rPr lang="en-US" dirty="0" smtClean="0"/>
              <a:t>Lice infestations are spread most commonly by close person-to-person contact. Dogs, cats, and other pets do not play a role in the transmission of human lice. Lice move by crawling; they cannot hop or fly. Both over-the-counter and prescription medications are available for treatment of lice infestations.</a:t>
            </a:r>
          </a:p>
          <a:p>
            <a:endParaRPr lang="en-US" dirty="0" smtClean="0"/>
          </a:p>
          <a:p>
            <a:r>
              <a:rPr lang="en-US" dirty="0" smtClean="0"/>
              <a:t>Pubic Crab Lice</a:t>
            </a:r>
          </a:p>
          <a:p>
            <a:r>
              <a:rPr lang="en-US" dirty="0" smtClean="0"/>
              <a:t>Adult pubic lice are 1.1–1.8 mm in length. Pubic lice typically are found attached to hair in the pubic area but sometimes are found on coarse hair elsewhere on the body (for example, eyebrows, eyelashes, beard, mustache, chest, armpits, etc.).</a:t>
            </a:r>
          </a:p>
          <a:p>
            <a:r>
              <a:rPr lang="en-US" dirty="0" smtClean="0"/>
              <a:t>Pubic lice infestations are usually spread through sexual contact. Dogs, cats, and other pets do not play a role in the transmission of human lice.</a:t>
            </a:r>
          </a:p>
          <a:p>
            <a:r>
              <a:rPr lang="en-US" dirty="0" smtClean="0"/>
              <a:t>Both over-the-counter and prescription medications are available for treatment of pubic lice infestations.</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Treatment:  </a:t>
            </a:r>
            <a:r>
              <a:rPr lang="en-US" sz="1200" kern="1200" dirty="0" err="1" smtClean="0">
                <a:solidFill>
                  <a:schemeClr val="tx1"/>
                </a:solidFill>
                <a:effectLst/>
                <a:latin typeface="Adobe Garamond Pro"/>
                <a:ea typeface="ＭＳ Ｐゴシック" charset="-128"/>
                <a:cs typeface="ＭＳ Ｐゴシック" charset="-128"/>
              </a:rPr>
              <a:t>Pediculosis</a:t>
            </a:r>
            <a:r>
              <a:rPr lang="en-US" sz="1200" kern="1200" dirty="0" smtClean="0">
                <a:solidFill>
                  <a:schemeClr val="tx1"/>
                </a:solidFill>
                <a:effectLst/>
                <a:latin typeface="Adobe Garamond Pro"/>
                <a:ea typeface="ＭＳ Ｐゴシック" charset="-128"/>
                <a:cs typeface="ＭＳ Ｐゴシック" charset="-128"/>
              </a:rPr>
              <a:t> pubis is treated with topical </a:t>
            </a:r>
            <a:r>
              <a:rPr lang="en-US" sz="1200" kern="1200" dirty="0" err="1" smtClean="0">
                <a:solidFill>
                  <a:schemeClr val="tx1"/>
                </a:solidFill>
                <a:effectLst/>
                <a:latin typeface="Adobe Garamond Pro"/>
                <a:ea typeface="ＭＳ Ｐゴシック" charset="-128"/>
                <a:cs typeface="ＭＳ Ｐゴシック" charset="-128"/>
              </a:rPr>
              <a:t>pediculicides</a:t>
            </a:r>
            <a:r>
              <a:rPr lang="en-US" sz="1200" kern="1200" dirty="0" smtClean="0">
                <a:solidFill>
                  <a:schemeClr val="tx1"/>
                </a:solidFill>
                <a:effectLst/>
                <a:latin typeface="Adobe Garamond Pro"/>
                <a:ea typeface="ＭＳ Ｐゴシック" charset="-128"/>
                <a:cs typeface="ＭＳ Ｐゴシック" charset="-128"/>
              </a:rPr>
              <a:t>. Based upon safety and ease of use, we suggest treatment with topical </a:t>
            </a:r>
            <a:r>
              <a:rPr lang="en-US" sz="1200" kern="1200" dirty="0" err="1" smtClean="0">
                <a:solidFill>
                  <a:schemeClr val="tx1"/>
                </a:solidFill>
                <a:effectLst/>
                <a:latin typeface="Adobe Garamond Pro"/>
                <a:ea typeface="ＭＳ Ｐゴシック" charset="-128"/>
                <a:cs typeface="ＭＳ Ｐゴシック" charset="-128"/>
              </a:rPr>
              <a:t>permethrin</a:t>
            </a:r>
            <a:r>
              <a:rPr lang="en-US" sz="1200" kern="1200" dirty="0" smtClean="0">
                <a:solidFill>
                  <a:schemeClr val="tx1"/>
                </a:solidFill>
                <a:effectLst/>
                <a:latin typeface="Adobe Garamond Pro"/>
                <a:ea typeface="ＭＳ Ｐゴシック" charset="-128"/>
                <a:cs typeface="ＭＳ Ｐゴシック" charset="-128"/>
              </a:rPr>
              <a:t> 1% or a product containing </a:t>
            </a:r>
            <a:r>
              <a:rPr lang="en-US" sz="1200" kern="1200" dirty="0" err="1" smtClean="0">
                <a:solidFill>
                  <a:schemeClr val="tx1"/>
                </a:solidFill>
                <a:effectLst/>
                <a:latin typeface="Adobe Garamond Pro"/>
                <a:ea typeface="ＭＳ Ｐゴシック" charset="-128"/>
                <a:cs typeface="ＭＳ Ｐゴシック" charset="-128"/>
              </a:rPr>
              <a:t>pyrethrins</a:t>
            </a:r>
            <a:r>
              <a:rPr lang="en-US" sz="1200" kern="1200" dirty="0" smtClean="0">
                <a:solidFill>
                  <a:schemeClr val="tx1"/>
                </a:solidFill>
                <a:effectLst/>
                <a:latin typeface="Adobe Garamond Pro"/>
                <a:ea typeface="ＭＳ Ｐゴシック" charset="-128"/>
                <a:cs typeface="ＭＳ Ｐゴシック" charset="-128"/>
              </a:rPr>
              <a:t> with </a:t>
            </a:r>
            <a:r>
              <a:rPr lang="en-US" sz="1200" kern="1200" dirty="0" err="1" smtClean="0">
                <a:solidFill>
                  <a:schemeClr val="tx1"/>
                </a:solidFill>
                <a:effectLst/>
                <a:latin typeface="Adobe Garamond Pro"/>
                <a:ea typeface="ＭＳ Ｐゴシック" charset="-128"/>
                <a:cs typeface="ＭＳ Ｐゴシック" charset="-128"/>
              </a:rPr>
              <a:t>piperonyl</a:t>
            </a:r>
            <a:r>
              <a:rPr lang="en-US" sz="1200" kern="1200" dirty="0" smtClean="0">
                <a:solidFill>
                  <a:schemeClr val="tx1"/>
                </a:solidFill>
                <a:effectLst/>
                <a:latin typeface="Adobe Garamond Pro"/>
                <a:ea typeface="ＭＳ Ｐゴシック" charset="-128"/>
                <a:cs typeface="ＭＳ Ｐゴシック" charset="-128"/>
              </a:rPr>
              <a:t> </a:t>
            </a:r>
            <a:r>
              <a:rPr lang="en-US" sz="1200" kern="1200" dirty="0" err="1" smtClean="0">
                <a:solidFill>
                  <a:schemeClr val="tx1"/>
                </a:solidFill>
                <a:effectLst/>
                <a:latin typeface="Adobe Garamond Pro"/>
                <a:ea typeface="ＭＳ Ｐゴシック" charset="-128"/>
                <a:cs typeface="ＭＳ Ｐゴシック" charset="-128"/>
              </a:rPr>
              <a:t>butoxide</a:t>
            </a:r>
            <a:r>
              <a:rPr lang="en-US" sz="1200" kern="1200" dirty="0" smtClean="0">
                <a:solidFill>
                  <a:schemeClr val="tx1"/>
                </a:solidFill>
                <a:effectLst/>
                <a:latin typeface="Adobe Garamond Pro"/>
                <a:ea typeface="ＭＳ Ｐゴシック" charset="-128"/>
                <a:cs typeface="ＭＳ Ｐゴシック" charset="-128"/>
              </a:rPr>
              <a:t> Treatment should be repeated after 9 to 10 days if lice remain. Sexual partners should be treated simultaneously. Bedding and clothing should be laundered in hot water.</a:t>
            </a:r>
          </a:p>
          <a:p>
            <a:endParaRPr lang="en-US" dirty="0" smtClean="0"/>
          </a:p>
        </p:txBody>
      </p:sp>
      <p:sp>
        <p:nvSpPr>
          <p:cNvPr id="182276" name="Slide Number Placeholder 3"/>
          <p:cNvSpPr>
            <a:spLocks noGrp="1"/>
          </p:cNvSpPr>
          <p:nvPr>
            <p:ph type="sldNum" sz="quarter" idx="5"/>
          </p:nvPr>
        </p:nvSpPr>
        <p:spPr>
          <a:noFill/>
        </p:spPr>
        <p:txBody>
          <a:bodyPr/>
          <a:lstStyle/>
          <a:p>
            <a:fld id="{58A002A3-246F-4768-BA33-E291F777A98C}" type="slidenum">
              <a:rPr lang="en-US" smtClean="0"/>
              <a:pPr/>
              <a:t>54</a:t>
            </a:fld>
            <a:endParaRPr lang="en-US" dirty="0" smtClean="0"/>
          </a:p>
        </p:txBody>
      </p:sp>
    </p:spTree>
    <p:extLst>
      <p:ext uri="{BB962C8B-B14F-4D97-AF65-F5344CB8AC3E}">
        <p14:creationId xmlns:p14="http://schemas.microsoft.com/office/powerpoint/2010/main" val="42919818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r>
              <a:rPr lang="en-US" dirty="0" smtClean="0"/>
              <a:t>Condyloma acuminatum refers to an epidermal manifestation attributed to the epidermotropic human papillomavirus (HPV). More than 100 types of double-stranded HPV papovavirus have been isolated to date. Many of these have been related directly to an increased neoplastic risk in men and women. </a:t>
            </a:r>
          </a:p>
          <a:p>
            <a:r>
              <a:rPr lang="en-US" dirty="0" smtClean="0"/>
              <a:t>Approximately 90% of condyloma acuminata are related to HPV types 6 and 11. These two types are the least likely to have a neoplastic potential. Risk for neoplastic conversion has been determined to be moderate (types 33, 35, 39, 40, 43, 45, 51–56, 58) or high (types 16, 18), with many other isolated types. The picture is complicated by proven coexistence of many of these types in the same patient (10%–15% of patients), the lack of adequate information on the oncogenic potential of many other types, and ongoing identification of additional HPV-related clinical pathology</a:t>
            </a:r>
          </a:p>
          <a:p>
            <a:endParaRPr lang="en-US" dirty="0" smtClean="0"/>
          </a:p>
          <a:p>
            <a:pPr lvl="0"/>
            <a:r>
              <a:rPr lang="en-US" dirty="0" smtClean="0"/>
              <a:t>Treatment:</a:t>
            </a:r>
            <a:r>
              <a:rPr lang="en-US" baseline="0" dirty="0" smtClean="0"/>
              <a:t>  </a:t>
            </a:r>
            <a:r>
              <a:rPr lang="en-US" sz="1200" kern="1200" dirty="0" smtClean="0">
                <a:solidFill>
                  <a:schemeClr val="tx1"/>
                </a:solidFill>
                <a:effectLst/>
                <a:latin typeface="Adobe Garamond Pro"/>
                <a:ea typeface="ＭＳ Ｐゴシック" charset="-128"/>
                <a:cs typeface="ＭＳ Ｐゴシック" charset="-128"/>
              </a:rPr>
              <a:t>The three major approaches to the treatment of </a:t>
            </a:r>
            <a:r>
              <a:rPr lang="en-US" sz="1200" kern="1200" dirty="0" err="1" smtClean="0">
                <a:solidFill>
                  <a:schemeClr val="tx1"/>
                </a:solidFill>
                <a:effectLst/>
                <a:latin typeface="Adobe Garamond Pro"/>
                <a:ea typeface="ＭＳ Ｐゴシック" charset="-128"/>
                <a:cs typeface="ＭＳ Ｐゴシック" charset="-128"/>
              </a:rPr>
              <a:t>condyloma</a:t>
            </a:r>
            <a:r>
              <a:rPr lang="en-US" sz="1200" kern="1200" dirty="0" smtClean="0">
                <a:solidFill>
                  <a:schemeClr val="tx1"/>
                </a:solidFill>
                <a:effectLst/>
                <a:latin typeface="Adobe Garamond Pro"/>
                <a:ea typeface="ＭＳ Ｐゴシック" charset="-128"/>
                <a:cs typeface="ＭＳ Ｐゴシック" charset="-128"/>
              </a:rPr>
              <a:t> </a:t>
            </a:r>
            <a:r>
              <a:rPr lang="en-US" sz="1200" kern="1200" dirty="0" err="1" smtClean="0">
                <a:solidFill>
                  <a:schemeClr val="tx1"/>
                </a:solidFill>
                <a:effectLst/>
                <a:latin typeface="Adobe Garamond Pro"/>
                <a:ea typeface="ＭＳ Ｐゴシック" charset="-128"/>
                <a:cs typeface="ＭＳ Ｐゴシック" charset="-128"/>
              </a:rPr>
              <a:t>acuminatum</a:t>
            </a:r>
            <a:r>
              <a:rPr lang="en-US" sz="1200" kern="1200" dirty="0" smtClean="0">
                <a:solidFill>
                  <a:schemeClr val="tx1"/>
                </a:solidFill>
                <a:effectLst/>
                <a:latin typeface="Adobe Garamond Pro"/>
                <a:ea typeface="ＭＳ Ｐゴシック" charset="-128"/>
                <a:cs typeface="ＭＳ Ｐゴシック" charset="-128"/>
              </a:rPr>
              <a:t> are chemical or physical destruction, immunologic therapy, and surgical therapy. The preferred approach depends upon the number and extent of the lesions. In general, all therapies for genital warts are somewhat unsatisfactory due to recurrence rates of 30 to 70 percent within six months of treatment. However, spontaneous regression is also possible, and has been reported to occur within three months in 20 to 30 percent of cases.</a:t>
            </a:r>
          </a:p>
          <a:p>
            <a:pPr lvl="0"/>
            <a:endParaRPr lang="en-US" sz="1200" kern="1200" dirty="0" smtClean="0">
              <a:solidFill>
                <a:schemeClr val="tx1"/>
              </a:solidFill>
              <a:effectLst/>
              <a:latin typeface="Adobe Garamond Pro"/>
              <a:ea typeface="ＭＳ Ｐゴシック" charset="-128"/>
              <a:cs typeface="ＭＳ Ｐゴシック" charset="-128"/>
            </a:endParaRPr>
          </a:p>
          <a:p>
            <a:r>
              <a:rPr lang="en-US" sz="1200" kern="1200" dirty="0" smtClean="0">
                <a:solidFill>
                  <a:schemeClr val="tx1"/>
                </a:solidFill>
                <a:effectLst/>
                <a:latin typeface="Adobe Garamond Pro"/>
                <a:ea typeface="ＭＳ Ｐゴシック" charset="-128"/>
                <a:cs typeface="ＭＳ Ｐゴシック" charset="-128"/>
              </a:rPr>
              <a:t>There is no evidence to suggest that one treatment is significantly superior to another or appropriate for all patients and all types of warts. If a clinician has </a:t>
            </a:r>
            <a:r>
              <a:rPr lang="en-US" sz="1200" kern="1200" dirty="0" err="1" smtClean="0">
                <a:solidFill>
                  <a:schemeClr val="tx1"/>
                </a:solidFill>
                <a:effectLst/>
                <a:latin typeface="Adobe Garamond Pro"/>
                <a:ea typeface="ＭＳ Ｐゴシック" charset="-128"/>
                <a:cs typeface="ＭＳ Ｐゴシック" charset="-128"/>
              </a:rPr>
              <a:t>trichloroacetic</a:t>
            </a:r>
            <a:r>
              <a:rPr lang="en-US" sz="1200" kern="1200" dirty="0" smtClean="0">
                <a:solidFill>
                  <a:schemeClr val="tx1"/>
                </a:solidFill>
                <a:effectLst/>
                <a:latin typeface="Adobe Garamond Pro"/>
                <a:ea typeface="ＭＳ Ｐゴシック" charset="-128"/>
                <a:cs typeface="ＭＳ Ｐゴシック" charset="-128"/>
              </a:rPr>
              <a:t> acid or </a:t>
            </a:r>
            <a:r>
              <a:rPr lang="en-US" sz="1200" kern="1200" dirty="0" err="1" smtClean="0">
                <a:solidFill>
                  <a:schemeClr val="tx1"/>
                </a:solidFill>
                <a:effectLst/>
                <a:latin typeface="Adobe Garamond Pro"/>
                <a:ea typeface="ＭＳ Ｐゴシック" charset="-128"/>
                <a:cs typeface="ＭＳ Ｐゴシック" charset="-128"/>
              </a:rPr>
              <a:t>podophyllin</a:t>
            </a:r>
            <a:r>
              <a:rPr lang="en-US" sz="1200" kern="1200" dirty="0" smtClean="0">
                <a:solidFill>
                  <a:schemeClr val="tx1"/>
                </a:solidFill>
                <a:effectLst/>
                <a:latin typeface="Adobe Garamond Pro"/>
                <a:ea typeface="ＭＳ Ｐゴシック" charset="-128"/>
                <a:cs typeface="ＭＳ Ｐゴシック" charset="-128"/>
              </a:rPr>
              <a:t> available in their office practice, then it would be most efficient for the clinician to provide an initial treatment of the warts at the diagnostic visit, and then to prescribe home treatments (</a:t>
            </a:r>
            <a:r>
              <a:rPr lang="en-US" sz="1200" kern="1200" dirty="0" err="1" smtClean="0">
                <a:solidFill>
                  <a:schemeClr val="tx1"/>
                </a:solidFill>
                <a:effectLst/>
                <a:latin typeface="Adobe Garamond Pro"/>
                <a:ea typeface="ＭＳ Ｐゴシック" charset="-128"/>
                <a:cs typeface="ＭＳ Ｐゴシック" charset="-128"/>
              </a:rPr>
              <a:t>imiquimod</a:t>
            </a:r>
            <a:r>
              <a:rPr lang="en-US" sz="1200" kern="1200" dirty="0" smtClean="0">
                <a:solidFill>
                  <a:schemeClr val="tx1"/>
                </a:solidFill>
                <a:effectLst/>
                <a:latin typeface="Adobe Garamond Pro"/>
                <a:ea typeface="ＭＳ Ｐゴシック" charset="-128"/>
                <a:cs typeface="ＭＳ Ｐゴシック" charset="-128"/>
              </a:rPr>
              <a:t> or </a:t>
            </a:r>
            <a:r>
              <a:rPr lang="en-US" sz="1200" kern="1200" dirty="0" err="1" smtClean="0">
                <a:solidFill>
                  <a:schemeClr val="tx1"/>
                </a:solidFill>
                <a:effectLst/>
                <a:latin typeface="Adobe Garamond Pro"/>
                <a:ea typeface="ＭＳ Ｐゴシック" charset="-128"/>
                <a:cs typeface="ＭＳ Ｐゴシック" charset="-128"/>
              </a:rPr>
              <a:t>podofilox</a:t>
            </a:r>
            <a:r>
              <a:rPr lang="en-US" sz="1200" kern="1200" dirty="0" smtClean="0">
                <a:solidFill>
                  <a:schemeClr val="tx1"/>
                </a:solidFill>
                <a:effectLst/>
                <a:latin typeface="Adobe Garamond Pro"/>
                <a:ea typeface="ＭＳ Ｐゴシック" charset="-128"/>
                <a:cs typeface="ＭＳ Ｐゴシック" charset="-128"/>
              </a:rPr>
              <a:t>) or examine the patient in follow-up to see how the initial treatment worked. For clinicians without </a:t>
            </a:r>
            <a:r>
              <a:rPr lang="en-US" sz="1200" kern="1200" dirty="0" err="1" smtClean="0">
                <a:solidFill>
                  <a:schemeClr val="tx1"/>
                </a:solidFill>
                <a:effectLst/>
                <a:latin typeface="Adobe Garamond Pro"/>
                <a:ea typeface="ＭＳ Ｐゴシック" charset="-128"/>
                <a:cs typeface="ＭＳ Ｐゴシック" charset="-128"/>
              </a:rPr>
              <a:t>trichloroacetic</a:t>
            </a:r>
            <a:r>
              <a:rPr lang="en-US" sz="1200" kern="1200" dirty="0" smtClean="0">
                <a:solidFill>
                  <a:schemeClr val="tx1"/>
                </a:solidFill>
                <a:effectLst/>
                <a:latin typeface="Adobe Garamond Pro"/>
                <a:ea typeface="ＭＳ Ｐゴシック" charset="-128"/>
                <a:cs typeface="ＭＳ Ｐゴシック" charset="-128"/>
              </a:rPr>
              <a:t> acid or </a:t>
            </a:r>
            <a:r>
              <a:rPr lang="en-US" sz="1200" kern="1200" dirty="0" err="1" smtClean="0">
                <a:solidFill>
                  <a:schemeClr val="tx1"/>
                </a:solidFill>
                <a:effectLst/>
                <a:latin typeface="Adobe Garamond Pro"/>
                <a:ea typeface="ＭＳ Ｐゴシック" charset="-128"/>
                <a:cs typeface="ＭＳ Ｐゴシック" charset="-128"/>
              </a:rPr>
              <a:t>podophyllin</a:t>
            </a:r>
            <a:r>
              <a:rPr lang="en-US" sz="1200" kern="1200" dirty="0" smtClean="0">
                <a:solidFill>
                  <a:schemeClr val="tx1"/>
                </a:solidFill>
                <a:effectLst/>
                <a:latin typeface="Adobe Garamond Pro"/>
                <a:ea typeface="ＭＳ Ｐゴシック" charset="-128"/>
                <a:cs typeface="ＭＳ Ｐゴシック" charset="-128"/>
              </a:rPr>
              <a:t> in their office, the patient could first try home treatments (</a:t>
            </a:r>
            <a:r>
              <a:rPr lang="en-US" sz="1200" kern="1200" dirty="0" err="1" smtClean="0">
                <a:solidFill>
                  <a:schemeClr val="tx1"/>
                </a:solidFill>
                <a:effectLst/>
                <a:latin typeface="Adobe Garamond Pro"/>
                <a:ea typeface="ＭＳ Ｐゴシック" charset="-128"/>
                <a:cs typeface="ＭＳ Ｐゴシック" charset="-128"/>
              </a:rPr>
              <a:t>imiquimod</a:t>
            </a:r>
            <a:r>
              <a:rPr lang="en-US" sz="1200" kern="1200" dirty="0" smtClean="0">
                <a:solidFill>
                  <a:schemeClr val="tx1"/>
                </a:solidFill>
                <a:effectLst/>
                <a:latin typeface="Adobe Garamond Pro"/>
                <a:ea typeface="ＭＳ Ｐゴシック" charset="-128"/>
                <a:cs typeface="ＭＳ Ｐゴシック" charset="-128"/>
              </a:rPr>
              <a:t> or </a:t>
            </a:r>
            <a:r>
              <a:rPr lang="en-US" sz="1200" kern="1200" dirty="0" err="1" smtClean="0">
                <a:solidFill>
                  <a:schemeClr val="tx1"/>
                </a:solidFill>
                <a:effectLst/>
                <a:latin typeface="Adobe Garamond Pro"/>
                <a:ea typeface="ＭＳ Ｐゴシック" charset="-128"/>
                <a:cs typeface="ＭＳ Ｐゴシック" charset="-128"/>
              </a:rPr>
              <a:t>podofilox</a:t>
            </a:r>
            <a:r>
              <a:rPr lang="en-US" sz="1200" kern="1200" dirty="0" smtClean="0">
                <a:solidFill>
                  <a:schemeClr val="tx1"/>
                </a:solidFill>
                <a:effectLst/>
                <a:latin typeface="Adobe Garamond Pro"/>
                <a:ea typeface="ＭＳ Ｐゴシック" charset="-128"/>
                <a:cs typeface="ＭＳ Ｐゴシック" charset="-128"/>
              </a:rPr>
              <a:t>). However, we suggest initially referring patients with very large </a:t>
            </a:r>
            <a:r>
              <a:rPr lang="en-US" sz="1200" kern="1200" dirty="0" err="1" smtClean="0">
                <a:solidFill>
                  <a:schemeClr val="tx1"/>
                </a:solidFill>
                <a:effectLst/>
                <a:latin typeface="Adobe Garamond Pro"/>
                <a:ea typeface="ＭＳ Ｐゴシック" charset="-128"/>
                <a:cs typeface="ＭＳ Ｐゴシック" charset="-128"/>
              </a:rPr>
              <a:t>condylomata</a:t>
            </a:r>
            <a:r>
              <a:rPr lang="en-US" sz="1200" kern="1200" dirty="0" smtClean="0">
                <a:solidFill>
                  <a:schemeClr val="tx1"/>
                </a:solidFill>
                <a:effectLst/>
                <a:latin typeface="Adobe Garamond Pro"/>
                <a:ea typeface="ＭＳ Ｐゴシック" charset="-128"/>
                <a:cs typeface="ＭＳ Ｐゴシック" charset="-128"/>
              </a:rPr>
              <a:t> (</a:t>
            </a:r>
            <a:r>
              <a:rPr lang="en-US" sz="1200" kern="1200" dirty="0" err="1" smtClean="0">
                <a:solidFill>
                  <a:schemeClr val="tx1"/>
                </a:solidFill>
                <a:effectLst/>
                <a:latin typeface="Adobe Garamond Pro"/>
                <a:ea typeface="ＭＳ Ｐゴシック" charset="-128"/>
                <a:cs typeface="ＭＳ Ｐゴシック" charset="-128"/>
              </a:rPr>
              <a:t>eg</a:t>
            </a:r>
            <a:r>
              <a:rPr lang="en-US" sz="1200" kern="1200" dirty="0" smtClean="0">
                <a:solidFill>
                  <a:schemeClr val="tx1"/>
                </a:solidFill>
                <a:effectLst/>
                <a:latin typeface="Adobe Garamond Pro"/>
                <a:ea typeface="ＭＳ Ｐゴシック" charset="-128"/>
                <a:cs typeface="ＭＳ Ｐゴシック" charset="-128"/>
              </a:rPr>
              <a:t>, 1 to 2 cm at the base) to a surgeon (gynecologist or anorectal surgeon) because surgical treatment is probably going to be needed.</a:t>
            </a:r>
          </a:p>
          <a:p>
            <a:endParaRPr lang="en-US" dirty="0" smtClean="0"/>
          </a:p>
          <a:p>
            <a:r>
              <a:rPr lang="en-US" dirty="0" smtClean="0"/>
              <a:t>http://www.uptodate.com/contents/condylomata-acuminata-anogenital-warts-in-adults/abstract/21</a:t>
            </a:r>
          </a:p>
          <a:p>
            <a:r>
              <a:rPr lang="en-US" dirty="0" smtClean="0"/>
              <a:t>http://www.uptodate.com/contents/condylomata-acuminata-anogenital-warts-in-adults/abstract/19</a:t>
            </a:r>
          </a:p>
          <a:p>
            <a:endParaRPr lang="en-US" dirty="0" smtClean="0"/>
          </a:p>
        </p:txBody>
      </p:sp>
      <p:sp>
        <p:nvSpPr>
          <p:cNvPr id="183300" name="Slide Number Placeholder 3"/>
          <p:cNvSpPr>
            <a:spLocks noGrp="1"/>
          </p:cNvSpPr>
          <p:nvPr>
            <p:ph type="sldNum" sz="quarter" idx="5"/>
          </p:nvPr>
        </p:nvSpPr>
        <p:spPr>
          <a:noFill/>
        </p:spPr>
        <p:txBody>
          <a:bodyPr/>
          <a:lstStyle/>
          <a:p>
            <a:fld id="{265547B9-E271-426C-A100-F33F093BDEC7}" type="slidenum">
              <a:rPr lang="en-US" smtClean="0"/>
              <a:pPr/>
              <a:t>55</a:t>
            </a:fld>
            <a:endParaRPr lang="en-US" dirty="0" smtClean="0"/>
          </a:p>
        </p:txBody>
      </p:sp>
    </p:spTree>
    <p:extLst>
      <p:ext uri="{BB962C8B-B14F-4D97-AF65-F5344CB8AC3E}">
        <p14:creationId xmlns:p14="http://schemas.microsoft.com/office/powerpoint/2010/main" val="33798365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Source:  Marcell, A.V. and the Male Training Center for Family Planning and Reproductive Health. Preventive Male Sexual</a:t>
            </a:r>
          </a:p>
          <a:p>
            <a:r>
              <a:rPr lang="en-US" sz="1200" b="0" i="0" u="none" strike="noStrike" kern="1200" baseline="0" dirty="0" smtClean="0">
                <a:solidFill>
                  <a:schemeClr val="tx1"/>
                </a:solidFill>
                <a:latin typeface="Adobe Garamond Pro"/>
                <a:ea typeface="ＭＳ Ｐゴシック" charset="-128"/>
                <a:cs typeface="ＭＳ Ｐゴシック" charset="-128"/>
              </a:rPr>
              <a:t>and Reproductive Health Care: Recommendations for Clinical Practice. Philadelphia, PA: Male Training Center for Family Planning and</a:t>
            </a:r>
          </a:p>
          <a:p>
            <a:r>
              <a:rPr lang="en-US" sz="1200" b="0" i="0" u="none" strike="noStrike" kern="1200" baseline="0" dirty="0" smtClean="0">
                <a:solidFill>
                  <a:schemeClr val="tx1"/>
                </a:solidFill>
                <a:latin typeface="Adobe Garamond Pro"/>
                <a:ea typeface="ＭＳ Ｐゴシック" charset="-128"/>
                <a:cs typeface="ＭＳ Ｐゴシック" charset="-128"/>
              </a:rPr>
              <a:t>Reproductive Health and Rockville, MD: Office of Population Affairs; 2014.</a:t>
            </a:r>
            <a:endParaRPr lang="en-US" dirty="0" smtClean="0"/>
          </a:p>
        </p:txBody>
      </p:sp>
      <p:sp>
        <p:nvSpPr>
          <p:cNvPr id="184324" name="Slide Number Placeholder 3"/>
          <p:cNvSpPr>
            <a:spLocks noGrp="1"/>
          </p:cNvSpPr>
          <p:nvPr>
            <p:ph type="sldNum" sz="quarter" idx="5"/>
          </p:nvPr>
        </p:nvSpPr>
        <p:spPr>
          <a:noFill/>
        </p:spPr>
        <p:txBody>
          <a:bodyPr/>
          <a:lstStyle/>
          <a:p>
            <a:fld id="{22C2B23D-D528-4646-998B-18AFEE92CC1B}" type="slidenum">
              <a:rPr lang="en-US" smtClean="0"/>
              <a:pPr/>
              <a:t>56</a:t>
            </a:fld>
            <a:endParaRPr lang="en-US" dirty="0" smtClean="0"/>
          </a:p>
        </p:txBody>
      </p:sp>
    </p:spTree>
    <p:extLst>
      <p:ext uri="{BB962C8B-B14F-4D97-AF65-F5344CB8AC3E}">
        <p14:creationId xmlns:p14="http://schemas.microsoft.com/office/powerpoint/2010/main" val="19119611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dirty="0" smtClean="0"/>
          </a:p>
        </p:txBody>
      </p:sp>
      <p:sp>
        <p:nvSpPr>
          <p:cNvPr id="185348" name="Slide Number Placeholder 3"/>
          <p:cNvSpPr>
            <a:spLocks noGrp="1"/>
          </p:cNvSpPr>
          <p:nvPr>
            <p:ph type="sldNum" sz="quarter" idx="5"/>
          </p:nvPr>
        </p:nvSpPr>
        <p:spPr>
          <a:noFill/>
        </p:spPr>
        <p:txBody>
          <a:bodyPr/>
          <a:lstStyle/>
          <a:p>
            <a:fld id="{F61F5397-FB91-4C33-84EA-D2690C8895D9}" type="slidenum">
              <a:rPr lang="en-US" smtClean="0"/>
              <a:pPr/>
              <a:t>57</a:t>
            </a:fld>
            <a:endParaRPr lang="en-US" dirty="0" smtClean="0"/>
          </a:p>
        </p:txBody>
      </p:sp>
    </p:spTree>
    <p:extLst>
      <p:ext uri="{BB962C8B-B14F-4D97-AF65-F5344CB8AC3E}">
        <p14:creationId xmlns:p14="http://schemas.microsoft.com/office/powerpoint/2010/main" val="2452885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r>
              <a:rPr lang="en-US" dirty="0" smtClean="0"/>
              <a:t>Treatment is not always recommended any longer; info is at https://urology.ucsf.edu/patient-care/children/phimosis</a:t>
            </a:r>
          </a:p>
          <a:p>
            <a:r>
              <a:rPr lang="en-US" dirty="0" smtClean="0"/>
              <a:t>Treatments for </a:t>
            </a:r>
            <a:r>
              <a:rPr lang="en-US" dirty="0" err="1" smtClean="0"/>
              <a:t>phimosis</a:t>
            </a:r>
            <a:r>
              <a:rPr lang="en-US" dirty="0" smtClean="0"/>
              <a:t> vary depending on the child and severity of </a:t>
            </a:r>
            <a:r>
              <a:rPr lang="en-US" dirty="0" err="1" smtClean="0"/>
              <a:t>phimosis</a:t>
            </a:r>
            <a:r>
              <a:rPr lang="en-US" dirty="0" smtClean="0"/>
              <a:t>. Treatments may include: gentle daily manual retraction, topical corticosteroid ointment application or circumcision</a:t>
            </a:r>
          </a:p>
          <a:p>
            <a:endParaRPr lang="en-US" dirty="0" smtClean="0"/>
          </a:p>
          <a:p>
            <a:r>
              <a:rPr lang="en-US" dirty="0" smtClean="0"/>
              <a:t>Congenital phimosis </a:t>
            </a:r>
          </a:p>
          <a:p>
            <a:pPr lvl="1"/>
            <a:r>
              <a:rPr lang="en-US" dirty="0" smtClean="0"/>
              <a:t>Congenital phimosis is physiologic in young children. </a:t>
            </a:r>
          </a:p>
          <a:p>
            <a:pPr lvl="1"/>
            <a:r>
              <a:rPr lang="en-US" dirty="0" smtClean="0"/>
              <a:t>It is entirely normal for young children, even into the teenage years, to have a congenital phimosis, which does not cause problems such as urinary obstruction, hematuria, or preputial pain. </a:t>
            </a:r>
          </a:p>
          <a:p>
            <a:pPr lvl="1"/>
            <a:r>
              <a:rPr lang="en-US" dirty="0" smtClean="0"/>
              <a:t>Children with congenital phimosis may have a history of recent catheterization or of parents forcibly retracting the foreskin in an attempt to clean the glans.</a:t>
            </a:r>
          </a:p>
          <a:p>
            <a:r>
              <a:rPr lang="en-US" dirty="0" smtClean="0"/>
              <a:t>Acquired phimosis </a:t>
            </a:r>
          </a:p>
          <a:p>
            <a:pPr lvl="1"/>
            <a:r>
              <a:rPr lang="en-US" dirty="0" smtClean="0"/>
              <a:t>In acquired phimosis, there likely is a history of poor hygiene, chronic balanoposthitis, or forceful retraction of a congenital phimosis. </a:t>
            </a:r>
          </a:p>
          <a:p>
            <a:pPr lvl="1"/>
            <a:r>
              <a:rPr lang="en-US" dirty="0" smtClean="0"/>
              <a:t>The physician must always obtain a historical description of the urinary stream. If it decreases, referral to an urologist is necessary for eventual circumcision. </a:t>
            </a:r>
          </a:p>
          <a:p>
            <a:pPr lvl="1"/>
            <a:r>
              <a:rPr lang="en-US" dirty="0" smtClean="0"/>
              <a:t>In addition, the presence of hematuria or preputial pain is an important historical factor and may be an appropriate reason to refer the patient for circumcision. </a:t>
            </a:r>
          </a:p>
          <a:p>
            <a:pPr lvl="1"/>
            <a:r>
              <a:rPr lang="en-US" dirty="0" smtClean="0"/>
              <a:t>Children with acquired phimosis have the usual history (as obtained in the adult) of poor hygiene and/or chronic balanoposthitis eventually leading to paraphimosis.</a:t>
            </a:r>
          </a:p>
          <a:p>
            <a:r>
              <a:rPr lang="en-US" dirty="0" smtClean="0"/>
              <a:t>Paraphimosis </a:t>
            </a:r>
          </a:p>
          <a:p>
            <a:pPr lvl="1"/>
            <a:r>
              <a:rPr lang="en-US" dirty="0" smtClean="0"/>
              <a:t>Pain and edema of the uncircumcised or improperly circumcised penis are characteristic. </a:t>
            </a:r>
          </a:p>
          <a:p>
            <a:pPr lvl="1"/>
            <a:r>
              <a:rPr lang="en-US" dirty="0" smtClean="0"/>
              <a:t>Adults, especially the elderly population, may have a history of frequent catheterizations or of poor hygiene and/or chronic balanoposthitis leading to phimosis and eventual paraphimosis. </a:t>
            </a:r>
          </a:p>
          <a:p>
            <a:pPr lvl="1"/>
            <a:r>
              <a:rPr lang="en-US" dirty="0" smtClean="0"/>
              <a:t>Vigorous sexual activity has been reported to predispose one to paraphimosis. </a:t>
            </a:r>
          </a:p>
          <a:p>
            <a:pPr lvl="1"/>
            <a:r>
              <a:rPr lang="en-US" dirty="0" smtClean="0"/>
              <a:t>Pain with erection may occur.</a:t>
            </a:r>
          </a:p>
          <a:p>
            <a:endParaRPr lang="en-US" dirty="0" smtClean="0"/>
          </a:p>
        </p:txBody>
      </p:sp>
      <p:sp>
        <p:nvSpPr>
          <p:cNvPr id="186372" name="Slide Number Placeholder 3"/>
          <p:cNvSpPr>
            <a:spLocks noGrp="1"/>
          </p:cNvSpPr>
          <p:nvPr>
            <p:ph type="sldNum" sz="quarter" idx="5"/>
          </p:nvPr>
        </p:nvSpPr>
        <p:spPr>
          <a:noFill/>
        </p:spPr>
        <p:txBody>
          <a:bodyPr/>
          <a:lstStyle/>
          <a:p>
            <a:fld id="{1EDB73AC-5460-4CA0-A67B-20D49D68745D}" type="slidenum">
              <a:rPr lang="en-US" smtClean="0"/>
              <a:pPr/>
              <a:t>58</a:t>
            </a:fld>
            <a:endParaRPr lang="en-US" dirty="0" smtClean="0"/>
          </a:p>
        </p:txBody>
      </p:sp>
    </p:spTree>
    <p:extLst>
      <p:ext uri="{BB962C8B-B14F-4D97-AF65-F5344CB8AC3E}">
        <p14:creationId xmlns:p14="http://schemas.microsoft.com/office/powerpoint/2010/main" val="8111447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dirty="0" smtClean="0"/>
          </a:p>
        </p:txBody>
      </p:sp>
      <p:sp>
        <p:nvSpPr>
          <p:cNvPr id="187396" name="Slide Number Placeholder 3"/>
          <p:cNvSpPr>
            <a:spLocks noGrp="1"/>
          </p:cNvSpPr>
          <p:nvPr>
            <p:ph type="sldNum" sz="quarter" idx="5"/>
          </p:nvPr>
        </p:nvSpPr>
        <p:spPr>
          <a:noFill/>
        </p:spPr>
        <p:txBody>
          <a:bodyPr/>
          <a:lstStyle/>
          <a:p>
            <a:fld id="{05917AAD-A2AC-4B94-B1D2-6DC8C950D6C3}" type="slidenum">
              <a:rPr lang="en-US" smtClean="0"/>
              <a:pPr/>
              <a:t>59</a:t>
            </a:fld>
            <a:endParaRPr lang="en-US" dirty="0" smtClean="0"/>
          </a:p>
        </p:txBody>
      </p:sp>
    </p:spTree>
    <p:extLst>
      <p:ext uri="{BB962C8B-B14F-4D97-AF65-F5344CB8AC3E}">
        <p14:creationId xmlns:p14="http://schemas.microsoft.com/office/powerpoint/2010/main" val="1594957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6"/>
          <p:cNvSpPr>
            <a:spLocks noGrp="1" noChangeArrowheads="1"/>
          </p:cNvSpPr>
          <p:nvPr>
            <p:ph type="ftr" sz="quarter" idx="4"/>
          </p:nvPr>
        </p:nvSpPr>
        <p:spPr>
          <a:noFill/>
        </p:spPr>
        <p:txBody>
          <a:bodyPr/>
          <a:lstStyle/>
          <a:p>
            <a:r>
              <a:rPr lang="en-US" dirty="0" smtClean="0">
                <a:cs typeface="Arial" pitchFamily="34" charset="0"/>
              </a:rPr>
              <a:t>PRCH ® 2004</a:t>
            </a:r>
          </a:p>
        </p:txBody>
      </p:sp>
      <p:sp>
        <p:nvSpPr>
          <p:cNvPr id="188419" name="Rectangle 7"/>
          <p:cNvSpPr>
            <a:spLocks noGrp="1" noChangeArrowheads="1"/>
          </p:cNvSpPr>
          <p:nvPr>
            <p:ph type="sldNum" sz="quarter" idx="5"/>
          </p:nvPr>
        </p:nvSpPr>
        <p:spPr>
          <a:noFill/>
        </p:spPr>
        <p:txBody>
          <a:bodyPr/>
          <a:lstStyle/>
          <a:p>
            <a:fld id="{38A12DFE-CB26-43FA-BE2F-FD5012CDE123}" type="slidenum">
              <a:rPr lang="en-US" smtClean="0"/>
              <a:pPr/>
              <a:t>60</a:t>
            </a:fld>
            <a:endParaRPr lang="en-US" dirty="0" smtClean="0"/>
          </a:p>
        </p:txBody>
      </p:sp>
      <p:sp>
        <p:nvSpPr>
          <p:cNvPr id="188420" name="Rectangle 2"/>
          <p:cNvSpPr>
            <a:spLocks noGrp="1" noRot="1" noChangeAspect="1" noChangeArrowheads="1" noTextEdit="1"/>
          </p:cNvSpPr>
          <p:nvPr>
            <p:ph type="sldImg"/>
          </p:nvPr>
        </p:nvSpPr>
        <p:spPr>
          <a:ln/>
        </p:spPr>
      </p:sp>
      <p:sp>
        <p:nvSpPr>
          <p:cNvPr id="188421" name="Rectangle 3"/>
          <p:cNvSpPr>
            <a:spLocks noGrp="1" noChangeArrowheads="1"/>
          </p:cNvSpPr>
          <p:nvPr>
            <p:ph type="body" idx="1"/>
          </p:nvPr>
        </p:nvSpPr>
        <p:spPr>
          <a:noFill/>
          <a:ln/>
        </p:spPr>
        <p:txBody>
          <a:bodyPr/>
          <a:lstStyle/>
          <a:p>
            <a:r>
              <a:rPr lang="en-US" dirty="0" smtClean="0"/>
              <a:t>1) Balanitis is inflammation of the glans penis. Candida</a:t>
            </a:r>
            <a:r>
              <a:rPr lang="en-US" baseline="0" dirty="0" smtClean="0"/>
              <a:t> is one of many specific causes of </a:t>
            </a:r>
            <a:r>
              <a:rPr lang="en-US" baseline="0" dirty="0" err="1" smtClean="0"/>
              <a:t>balanitis</a:t>
            </a:r>
            <a:r>
              <a:rPr lang="en-US" baseline="0" dirty="0" smtClean="0"/>
              <a:t>. </a:t>
            </a:r>
            <a:r>
              <a:rPr lang="en-US" dirty="0" err="1" smtClean="0"/>
              <a:t>Balanitis</a:t>
            </a:r>
            <a:r>
              <a:rPr lang="en-US" dirty="0" smtClean="0"/>
              <a:t> involving the foreskin and prepuce is termed balanoposthitis. The most common complication of balanitis is phimosis, or inability to retract the foreskin from the glans penis.</a:t>
            </a:r>
            <a:br>
              <a:rPr lang="en-US" dirty="0" smtClean="0"/>
            </a:br>
            <a:r>
              <a:rPr lang="en-US" dirty="0" smtClean="0"/>
              <a:t>**Uncircumcised men with poor personal hygiene are most affected by balanitis. Lack of aeration and irritation because of smegma and discharge surrounding the glans penis causes inflammation and edema. Adherence of the foreskin to the inflamed and edematous glans penis causes phimosis, which is the major presenting complication of balanitis seen in the ED. </a:t>
            </a:r>
          </a:p>
          <a:p>
            <a:endParaRPr lang="en-US" dirty="0" smtClean="0"/>
          </a:p>
          <a:p>
            <a:r>
              <a:rPr lang="en-US" dirty="0" smtClean="0"/>
              <a:t>2) Dermatitis is an inflammation of the skin. Contact dermatitis is a localized rash or irritation of the skin caused by contact with a foreign substance. Substances that cause contact dermatitis in many people include "poisonous" plants such as poison ivy, certain foods, some metals, cleaning solutions, detergents, cosmetics, perfumes, industrial chemicals, and latex rubber.</a:t>
            </a:r>
          </a:p>
          <a:p>
            <a:endParaRPr lang="en-US" dirty="0" smtClean="0"/>
          </a:p>
          <a:p>
            <a:r>
              <a:rPr lang="en-US" dirty="0" smtClean="0"/>
              <a:t>3) Urethritis:  </a:t>
            </a:r>
          </a:p>
          <a:p>
            <a:r>
              <a:rPr lang="en-US" dirty="0" smtClean="0"/>
              <a:t>Gonorrhea:  Men with gonococcal urethritis may present with any combination of symptoms. In one study discharge was present in 82 percent of cases and dysuria in 53 percent. The discharge is often present spontaneously at the urethral meatus, purulent or </a:t>
            </a:r>
            <a:r>
              <a:rPr lang="en-US" dirty="0" err="1" smtClean="0"/>
              <a:t>mucopurulent</a:t>
            </a:r>
            <a:r>
              <a:rPr lang="en-US" dirty="0" smtClean="0"/>
              <a:t> in color, and copious in amount However, the discharge may also be indistinguishable on appearance from the more subtle manifestations that can be seen with </a:t>
            </a:r>
            <a:r>
              <a:rPr lang="en-US" dirty="0" err="1" smtClean="0"/>
              <a:t>nongonococcal</a:t>
            </a:r>
            <a:r>
              <a:rPr lang="en-US" dirty="0" smtClean="0"/>
              <a:t> urethritis.</a:t>
            </a:r>
          </a:p>
          <a:p>
            <a:r>
              <a:rPr lang="en-US" dirty="0" smtClean="0"/>
              <a:t>Chlamydia:  C. trachomatis is the most common cause of </a:t>
            </a:r>
            <a:r>
              <a:rPr lang="en-US" dirty="0" err="1" smtClean="0"/>
              <a:t>nongonococcal</a:t>
            </a:r>
            <a:r>
              <a:rPr lang="en-US" dirty="0" smtClean="0"/>
              <a:t> urethritis in men. The proportion of cases that are asymptomatic vary by population and range from 40 to 96 percent.  When men do have symptoms, they typically present with a mucoid or watery urethral discharge, and dysuria is often a prominent complaint. The discharge is often clear and only seen upon milking the urethra.  Sometimes the discharge is so scant that men only notice stained undergarments in the morning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Photo</a:t>
            </a:r>
            <a:r>
              <a:rPr lang="en-US" baseline="0" dirty="0" smtClean="0"/>
              <a:t> source:  </a:t>
            </a:r>
            <a:r>
              <a:rPr lang="en-US" dirty="0" smtClean="0"/>
              <a:t>Seattle STD/HIV Prevention Training Center at the University of Washington: Connie </a:t>
            </a:r>
            <a:r>
              <a:rPr lang="en-US" dirty="0" err="1" smtClean="0"/>
              <a:t>Celum</a:t>
            </a:r>
            <a:r>
              <a:rPr lang="en-US" dirty="0" smtClean="0"/>
              <a:t> and Walter </a:t>
            </a:r>
            <a:r>
              <a:rPr lang="en-US" dirty="0" err="1" smtClean="0"/>
              <a:t>Stamm</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5615840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6"/>
          <p:cNvSpPr>
            <a:spLocks noGrp="1" noChangeArrowheads="1"/>
          </p:cNvSpPr>
          <p:nvPr>
            <p:ph type="ftr" sz="quarter" idx="4"/>
          </p:nvPr>
        </p:nvSpPr>
        <p:spPr>
          <a:noFill/>
        </p:spPr>
        <p:txBody>
          <a:bodyPr/>
          <a:lstStyle/>
          <a:p>
            <a:r>
              <a:rPr lang="en-US" dirty="0" smtClean="0">
                <a:cs typeface="Arial" pitchFamily="34" charset="0"/>
              </a:rPr>
              <a:t>PRCH ® 2004</a:t>
            </a:r>
          </a:p>
        </p:txBody>
      </p:sp>
      <p:sp>
        <p:nvSpPr>
          <p:cNvPr id="189443" name="Rectangle 7"/>
          <p:cNvSpPr>
            <a:spLocks noGrp="1" noChangeArrowheads="1"/>
          </p:cNvSpPr>
          <p:nvPr>
            <p:ph type="sldNum" sz="quarter" idx="5"/>
          </p:nvPr>
        </p:nvSpPr>
        <p:spPr>
          <a:noFill/>
        </p:spPr>
        <p:txBody>
          <a:bodyPr/>
          <a:lstStyle/>
          <a:p>
            <a:fld id="{62BDF3BE-DD66-462E-96FD-C1ADB85C5F6C}" type="slidenum">
              <a:rPr lang="en-US" smtClean="0"/>
              <a:pPr/>
              <a:t>61</a:t>
            </a:fld>
            <a:endParaRPr lang="en-US" dirty="0" smtClean="0"/>
          </a:p>
        </p:txBody>
      </p:sp>
      <p:sp>
        <p:nvSpPr>
          <p:cNvPr id="189444" name="Rectangle 2"/>
          <p:cNvSpPr>
            <a:spLocks noGrp="1" noRot="1" noChangeAspect="1" noChangeArrowheads="1" noTextEdit="1"/>
          </p:cNvSpPr>
          <p:nvPr>
            <p:ph type="sldImg"/>
          </p:nvPr>
        </p:nvSpPr>
        <p:spPr>
          <a:ln/>
        </p:spPr>
      </p:sp>
      <p:sp>
        <p:nvSpPr>
          <p:cNvPr id="189445" name="Rectangle 3"/>
          <p:cNvSpPr>
            <a:spLocks noGrp="1" noChangeArrowheads="1"/>
          </p:cNvSpPr>
          <p:nvPr>
            <p:ph type="body" idx="1"/>
          </p:nvPr>
        </p:nvSpPr>
        <p:spPr>
          <a:noFill/>
          <a:ln/>
        </p:spPr>
        <p:txBody>
          <a:bodyPr/>
          <a:lstStyle/>
          <a:p>
            <a:r>
              <a:rPr lang="en-US" dirty="0" smtClean="0"/>
              <a:t>Pearly penile papules are small dome-shaped to filiform skin-colored papules that typically are located on the sulcus or corona of the glans penis. Commonly, lesions are arranged circumferentially in one or several rows and often are assumed wrongly to be transmitted sexually.</a:t>
            </a:r>
          </a:p>
          <a:p>
            <a:endParaRPr lang="en-US" dirty="0" smtClean="0"/>
          </a:p>
          <a:p>
            <a:r>
              <a:rPr lang="en-US" dirty="0" smtClean="0"/>
              <a:t>These must be differentiated from </a:t>
            </a:r>
            <a:r>
              <a:rPr lang="en-US" dirty="0" err="1" smtClean="0"/>
              <a:t>condyloma</a:t>
            </a:r>
            <a:r>
              <a:rPr lang="en-US" dirty="0" smtClean="0"/>
              <a:t> to prevent treatment with irritating chemicals used to treat </a:t>
            </a:r>
            <a:r>
              <a:rPr lang="en-US" dirty="0" err="1" smtClean="0"/>
              <a:t>condylomata</a:t>
            </a:r>
            <a:r>
              <a:rPr lang="en-US" dirty="0" smtClean="0"/>
              <a:t>.</a:t>
            </a:r>
          </a:p>
        </p:txBody>
      </p:sp>
    </p:spTree>
    <p:extLst>
      <p:ext uri="{BB962C8B-B14F-4D97-AF65-F5344CB8AC3E}">
        <p14:creationId xmlns:p14="http://schemas.microsoft.com/office/powerpoint/2010/main" val="18203543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endParaRPr lang="en-US" dirty="0" smtClean="0"/>
          </a:p>
        </p:txBody>
      </p:sp>
      <p:sp>
        <p:nvSpPr>
          <p:cNvPr id="190468" name="Slide Number Placeholder 3"/>
          <p:cNvSpPr>
            <a:spLocks noGrp="1"/>
          </p:cNvSpPr>
          <p:nvPr>
            <p:ph type="sldNum" sz="quarter" idx="5"/>
          </p:nvPr>
        </p:nvSpPr>
        <p:spPr>
          <a:noFill/>
        </p:spPr>
        <p:txBody>
          <a:bodyPr/>
          <a:lstStyle/>
          <a:p>
            <a:fld id="{7C76E1D2-13DF-4A83-9FAE-4705FF896665}" type="slidenum">
              <a:rPr lang="en-US" smtClean="0"/>
              <a:pPr/>
              <a:t>62</a:t>
            </a:fld>
            <a:endParaRPr lang="en-US" dirty="0" smtClean="0"/>
          </a:p>
        </p:txBody>
      </p:sp>
    </p:spTree>
    <p:extLst>
      <p:ext uri="{BB962C8B-B14F-4D97-AF65-F5344CB8AC3E}">
        <p14:creationId xmlns:p14="http://schemas.microsoft.com/office/powerpoint/2010/main" val="20073807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6"/>
          <p:cNvSpPr>
            <a:spLocks noGrp="1" noChangeArrowheads="1"/>
          </p:cNvSpPr>
          <p:nvPr>
            <p:ph type="ftr" sz="quarter" idx="4"/>
          </p:nvPr>
        </p:nvSpPr>
        <p:spPr>
          <a:noFill/>
        </p:spPr>
        <p:txBody>
          <a:bodyPr/>
          <a:lstStyle/>
          <a:p>
            <a:r>
              <a:rPr lang="en-US" dirty="0" smtClean="0">
                <a:cs typeface="Arial" pitchFamily="34" charset="0"/>
              </a:rPr>
              <a:t>PRCH ® 2004</a:t>
            </a:r>
          </a:p>
        </p:txBody>
      </p:sp>
      <p:sp>
        <p:nvSpPr>
          <p:cNvPr id="191491" name="Rectangle 7"/>
          <p:cNvSpPr>
            <a:spLocks noGrp="1" noChangeArrowheads="1"/>
          </p:cNvSpPr>
          <p:nvPr>
            <p:ph type="sldNum" sz="quarter" idx="5"/>
          </p:nvPr>
        </p:nvSpPr>
        <p:spPr>
          <a:noFill/>
        </p:spPr>
        <p:txBody>
          <a:bodyPr/>
          <a:lstStyle/>
          <a:p>
            <a:fld id="{464924FC-CB75-4299-BB10-27B00DCB9977}" type="slidenum">
              <a:rPr lang="en-US" smtClean="0"/>
              <a:pPr/>
              <a:t>63</a:t>
            </a:fld>
            <a:endParaRPr lang="en-US" dirty="0" smtClean="0"/>
          </a:p>
        </p:txBody>
      </p:sp>
      <p:sp>
        <p:nvSpPr>
          <p:cNvPr id="191492" name="Rectangle 2"/>
          <p:cNvSpPr>
            <a:spLocks noGrp="1" noRot="1" noChangeAspect="1" noChangeArrowheads="1" noTextEdit="1"/>
          </p:cNvSpPr>
          <p:nvPr>
            <p:ph type="sldImg"/>
          </p:nvPr>
        </p:nvSpPr>
        <p:spPr>
          <a:ln/>
        </p:spPr>
      </p:sp>
      <p:sp>
        <p:nvSpPr>
          <p:cNvPr id="19149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7286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never-married females and males aged 15–19 who have ever had sexual intercourse: United States, 1988–2010.</a:t>
            </a:r>
          </a:p>
          <a:p>
            <a:endParaRPr lang="en-US" dirty="0" smtClean="0"/>
          </a:p>
          <a:p>
            <a:r>
              <a:rPr lang="en-US" dirty="0" smtClean="0"/>
              <a:t>In 2006–2010, 43% of never-married teenaged females and 42% of never-married teenaged males had experienced sexual intercourse at least once.</a:t>
            </a:r>
          </a:p>
          <a:p>
            <a:endParaRPr lang="en-US" dirty="0" smtClean="0"/>
          </a:p>
          <a:p>
            <a:r>
              <a:rPr lang="en-US" dirty="0" smtClean="0"/>
              <a:t>YRBS Data from 2013 also shows very</a:t>
            </a:r>
            <a:r>
              <a:rPr lang="en-US" baseline="0" dirty="0" smtClean="0"/>
              <a:t> similar percentages, where 46.8% of high school students in grades 9-12 have EVER HAD SEX. </a:t>
            </a:r>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6</a:t>
            </a:fld>
            <a:endParaRPr lang="en-US" dirty="0"/>
          </a:p>
        </p:txBody>
      </p:sp>
    </p:spTree>
    <p:extLst>
      <p:ext uri="{BB962C8B-B14F-4D97-AF65-F5344CB8AC3E}">
        <p14:creationId xmlns:p14="http://schemas.microsoft.com/office/powerpoint/2010/main" val="32401710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881D091-73B5-47E5-8E72-539B3A29FD21}" type="slidenum">
              <a:rPr lang="en-US" smtClean="0"/>
              <a:pPr/>
              <a:t>64</a:t>
            </a:fld>
            <a:endParaRPr lang="en-US" dirty="0"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543064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pPr eaLnBrk="1" hangingPunct="1"/>
            <a:endParaRPr lang="en-US" dirty="0" smtClean="0"/>
          </a:p>
        </p:txBody>
      </p:sp>
      <p:sp>
        <p:nvSpPr>
          <p:cNvPr id="194564" name="Slide Number Placeholder 3"/>
          <p:cNvSpPr>
            <a:spLocks noGrp="1"/>
          </p:cNvSpPr>
          <p:nvPr>
            <p:ph type="sldNum" sz="quarter" idx="5"/>
          </p:nvPr>
        </p:nvSpPr>
        <p:spPr>
          <a:noFill/>
        </p:spPr>
        <p:txBody>
          <a:bodyPr/>
          <a:lstStyle/>
          <a:p>
            <a:fld id="{4C781172-D11F-46B7-AA10-619170362133}" type="slidenum">
              <a:rPr lang="en-US" smtClean="0"/>
              <a:pPr/>
              <a:t>65</a:t>
            </a:fld>
            <a:endParaRPr lang="en-US" dirty="0" smtClean="0"/>
          </a:p>
        </p:txBody>
      </p:sp>
    </p:spTree>
    <p:extLst>
      <p:ext uri="{BB962C8B-B14F-4D97-AF65-F5344CB8AC3E}">
        <p14:creationId xmlns:p14="http://schemas.microsoft.com/office/powerpoint/2010/main" val="40563546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US" dirty="0" smtClean="0"/>
          </a:p>
        </p:txBody>
      </p:sp>
      <p:sp>
        <p:nvSpPr>
          <p:cNvPr id="195588" name="Slide Number Placeholder 3"/>
          <p:cNvSpPr>
            <a:spLocks noGrp="1"/>
          </p:cNvSpPr>
          <p:nvPr>
            <p:ph type="sldNum" sz="quarter" idx="5"/>
          </p:nvPr>
        </p:nvSpPr>
        <p:spPr>
          <a:noFill/>
        </p:spPr>
        <p:txBody>
          <a:bodyPr/>
          <a:lstStyle/>
          <a:p>
            <a:fld id="{7B0F92E5-796C-44B2-9CD0-69E6253D3D04}" type="slidenum">
              <a:rPr lang="en-US" smtClean="0"/>
              <a:pPr/>
              <a:t>66</a:t>
            </a:fld>
            <a:endParaRPr lang="en-US" dirty="0" smtClean="0"/>
          </a:p>
        </p:txBody>
      </p:sp>
    </p:spTree>
    <p:extLst>
      <p:ext uri="{BB962C8B-B14F-4D97-AF65-F5344CB8AC3E}">
        <p14:creationId xmlns:p14="http://schemas.microsoft.com/office/powerpoint/2010/main" val="3506986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r>
              <a:rPr lang="en-US" dirty="0" smtClean="0"/>
              <a:t>Ancillary tests such as the Doppler stethoscope and technetium isotope study may aid in the diagnosis. Recently the scrotal ultrasound has been found to be an accurate way of confirming the presence of a varicocele. The size of the veins and abnormal blood flow can be seen and measured using the ultrasound.</a:t>
            </a:r>
          </a:p>
        </p:txBody>
      </p:sp>
      <p:sp>
        <p:nvSpPr>
          <p:cNvPr id="196612" name="Slide Number Placeholder 3"/>
          <p:cNvSpPr>
            <a:spLocks noGrp="1"/>
          </p:cNvSpPr>
          <p:nvPr>
            <p:ph type="sldNum" sz="quarter" idx="5"/>
          </p:nvPr>
        </p:nvSpPr>
        <p:spPr>
          <a:noFill/>
        </p:spPr>
        <p:txBody>
          <a:bodyPr/>
          <a:lstStyle/>
          <a:p>
            <a:fld id="{06813FC6-BC0E-42A7-B51A-0336EF475F9A}" type="slidenum">
              <a:rPr lang="en-US" smtClean="0"/>
              <a:pPr/>
              <a:t>67</a:t>
            </a:fld>
            <a:endParaRPr lang="en-US" dirty="0" smtClean="0"/>
          </a:p>
        </p:txBody>
      </p:sp>
    </p:spTree>
    <p:extLst>
      <p:ext uri="{BB962C8B-B14F-4D97-AF65-F5344CB8AC3E}">
        <p14:creationId xmlns:p14="http://schemas.microsoft.com/office/powerpoint/2010/main" val="3809771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dobe Garamond Pro"/>
                <a:ea typeface="ＭＳ Ｐゴシック" charset="-128"/>
                <a:cs typeface="ＭＳ Ｐゴシック" charset="-128"/>
              </a:rPr>
              <a:t>The examination for </a:t>
            </a:r>
            <a:r>
              <a:rPr lang="en-US" sz="1200" kern="1200" dirty="0" err="1" smtClean="0">
                <a:solidFill>
                  <a:schemeClr val="tx1"/>
                </a:solidFill>
                <a:effectLst/>
                <a:latin typeface="Adobe Garamond Pro"/>
                <a:ea typeface="ＭＳ Ｐゴシック" charset="-128"/>
                <a:cs typeface="ＭＳ Ｐゴシック" charset="-128"/>
              </a:rPr>
              <a:t>varicocele</a:t>
            </a:r>
            <a:r>
              <a:rPr lang="en-US" sz="1200" kern="1200" dirty="0" smtClean="0">
                <a:solidFill>
                  <a:schemeClr val="tx1"/>
                </a:solidFill>
                <a:effectLst/>
                <a:latin typeface="Adobe Garamond Pro"/>
                <a:ea typeface="ＭＳ Ｐゴシック" charset="-128"/>
                <a:cs typeface="ＭＳ Ｐゴシック" charset="-128"/>
              </a:rPr>
              <a:t> initially should be performed with the patient standing. The scrotum is inspected for any visible distention around the spermatic cord. The scrotum, testes, and cord structures are then gently palpated; a palpable </a:t>
            </a:r>
            <a:r>
              <a:rPr lang="en-US" sz="1200" kern="1200" dirty="0" err="1" smtClean="0">
                <a:solidFill>
                  <a:schemeClr val="tx1"/>
                </a:solidFill>
                <a:effectLst/>
                <a:latin typeface="Adobe Garamond Pro"/>
                <a:ea typeface="ＭＳ Ｐゴシック" charset="-128"/>
                <a:cs typeface="ＭＳ Ｐゴシック" charset="-128"/>
              </a:rPr>
              <a:t>varicocele</a:t>
            </a:r>
            <a:r>
              <a:rPr lang="en-US" sz="1200" kern="1200" dirty="0" smtClean="0">
                <a:solidFill>
                  <a:schemeClr val="tx1"/>
                </a:solidFill>
                <a:effectLst/>
                <a:latin typeface="Adobe Garamond Pro"/>
                <a:ea typeface="ＭＳ Ｐゴシック" charset="-128"/>
                <a:cs typeface="ＭＳ Ｐゴシック" charset="-128"/>
              </a:rPr>
              <a:t> has the texture of a "bag of worms".  Doppler ultrasonography would rule out other causes if suspected.</a:t>
            </a:r>
          </a:p>
          <a:p>
            <a:endParaRPr lang="en-US" dirty="0" smtClean="0"/>
          </a:p>
        </p:txBody>
      </p:sp>
      <p:sp>
        <p:nvSpPr>
          <p:cNvPr id="198660" name="Slide Number Placeholder 3"/>
          <p:cNvSpPr>
            <a:spLocks noGrp="1"/>
          </p:cNvSpPr>
          <p:nvPr>
            <p:ph type="sldNum" sz="quarter" idx="5"/>
          </p:nvPr>
        </p:nvSpPr>
        <p:spPr>
          <a:noFill/>
        </p:spPr>
        <p:txBody>
          <a:bodyPr/>
          <a:lstStyle/>
          <a:p>
            <a:fld id="{521E545A-5CB8-4BD7-A9D4-F3A6E46B11AA}" type="slidenum">
              <a:rPr lang="en-US" smtClean="0"/>
              <a:pPr/>
              <a:t>69</a:t>
            </a:fld>
            <a:endParaRPr lang="en-US" dirty="0" smtClean="0"/>
          </a:p>
        </p:txBody>
      </p:sp>
    </p:spTree>
    <p:extLst>
      <p:ext uri="{BB962C8B-B14F-4D97-AF65-F5344CB8AC3E}">
        <p14:creationId xmlns:p14="http://schemas.microsoft.com/office/powerpoint/2010/main" val="4110903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endParaRPr lang="en-US" dirty="0" smtClean="0"/>
          </a:p>
        </p:txBody>
      </p:sp>
      <p:sp>
        <p:nvSpPr>
          <p:cNvPr id="199684" name="Slide Number Placeholder 3"/>
          <p:cNvSpPr>
            <a:spLocks noGrp="1"/>
          </p:cNvSpPr>
          <p:nvPr>
            <p:ph type="sldNum" sz="quarter" idx="5"/>
          </p:nvPr>
        </p:nvSpPr>
        <p:spPr>
          <a:noFill/>
        </p:spPr>
        <p:txBody>
          <a:bodyPr/>
          <a:lstStyle/>
          <a:p>
            <a:fld id="{90AE9864-4C16-4B01-972D-E7F43C27B9E2}" type="slidenum">
              <a:rPr lang="en-US" smtClean="0"/>
              <a:pPr/>
              <a:t>70</a:t>
            </a:fld>
            <a:endParaRPr lang="en-US" dirty="0" smtClean="0"/>
          </a:p>
        </p:txBody>
      </p:sp>
    </p:spTree>
    <p:extLst>
      <p:ext uri="{BB962C8B-B14F-4D97-AF65-F5344CB8AC3E}">
        <p14:creationId xmlns:p14="http://schemas.microsoft.com/office/powerpoint/2010/main" val="10835986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endParaRPr lang="en-US" dirty="0" smtClean="0"/>
          </a:p>
        </p:txBody>
      </p:sp>
      <p:sp>
        <p:nvSpPr>
          <p:cNvPr id="200708" name="Slide Number Placeholder 3"/>
          <p:cNvSpPr>
            <a:spLocks noGrp="1"/>
          </p:cNvSpPr>
          <p:nvPr>
            <p:ph type="sldNum" sz="quarter" idx="5"/>
          </p:nvPr>
        </p:nvSpPr>
        <p:spPr>
          <a:noFill/>
        </p:spPr>
        <p:txBody>
          <a:bodyPr/>
          <a:lstStyle/>
          <a:p>
            <a:fld id="{7DD9218E-890E-47B0-A244-D3117D0D203D}" type="slidenum">
              <a:rPr lang="en-US" smtClean="0"/>
              <a:pPr/>
              <a:t>71</a:t>
            </a:fld>
            <a:endParaRPr lang="en-US" dirty="0" smtClean="0"/>
          </a:p>
        </p:txBody>
      </p:sp>
    </p:spTree>
    <p:extLst>
      <p:ext uri="{BB962C8B-B14F-4D97-AF65-F5344CB8AC3E}">
        <p14:creationId xmlns:p14="http://schemas.microsoft.com/office/powerpoint/2010/main" val="20359998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endParaRPr lang="en-US" dirty="0" smtClean="0"/>
          </a:p>
        </p:txBody>
      </p:sp>
      <p:sp>
        <p:nvSpPr>
          <p:cNvPr id="201732" name="Slide Number Placeholder 3"/>
          <p:cNvSpPr>
            <a:spLocks noGrp="1"/>
          </p:cNvSpPr>
          <p:nvPr>
            <p:ph type="sldNum" sz="quarter" idx="5"/>
          </p:nvPr>
        </p:nvSpPr>
        <p:spPr>
          <a:noFill/>
        </p:spPr>
        <p:txBody>
          <a:bodyPr/>
          <a:lstStyle/>
          <a:p>
            <a:fld id="{91F9C028-F770-4244-88E1-9A35BAEF0A5D}" type="slidenum">
              <a:rPr lang="en-US" smtClean="0"/>
              <a:pPr/>
              <a:t>72</a:t>
            </a:fld>
            <a:endParaRPr lang="en-US" dirty="0" smtClean="0"/>
          </a:p>
        </p:txBody>
      </p:sp>
    </p:spTree>
    <p:extLst>
      <p:ext uri="{BB962C8B-B14F-4D97-AF65-F5344CB8AC3E}">
        <p14:creationId xmlns:p14="http://schemas.microsoft.com/office/powerpoint/2010/main" val="18137209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US" dirty="0" smtClean="0"/>
          </a:p>
        </p:txBody>
      </p:sp>
      <p:sp>
        <p:nvSpPr>
          <p:cNvPr id="202756" name="Slide Number Placeholder 3"/>
          <p:cNvSpPr>
            <a:spLocks noGrp="1"/>
          </p:cNvSpPr>
          <p:nvPr>
            <p:ph type="sldNum" sz="quarter" idx="5"/>
          </p:nvPr>
        </p:nvSpPr>
        <p:spPr>
          <a:noFill/>
        </p:spPr>
        <p:txBody>
          <a:bodyPr/>
          <a:lstStyle/>
          <a:p>
            <a:fld id="{DE7BD3B7-CC0F-48FC-A514-302DD2BB1C98}" type="slidenum">
              <a:rPr lang="en-US" smtClean="0"/>
              <a:pPr/>
              <a:t>73</a:t>
            </a:fld>
            <a:endParaRPr lang="en-US" dirty="0" smtClean="0"/>
          </a:p>
        </p:txBody>
      </p:sp>
    </p:spTree>
    <p:extLst>
      <p:ext uri="{BB962C8B-B14F-4D97-AF65-F5344CB8AC3E}">
        <p14:creationId xmlns:p14="http://schemas.microsoft.com/office/powerpoint/2010/main" val="28686225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dobe Garamond Pro"/>
                <a:ea typeface="ＭＳ Ｐゴシック" charset="-128"/>
                <a:cs typeface="ＭＳ Ｐゴシック" charset="-128"/>
              </a:rPr>
              <a:t>Source:  Marcell, A.V. and the Male Training Center for Family Planning and Reproductive Health. Preventive Male Sexual</a:t>
            </a:r>
          </a:p>
          <a:p>
            <a:r>
              <a:rPr lang="en-US" sz="1200" b="0" i="0" u="none" strike="noStrike" kern="1200" baseline="0" dirty="0" smtClean="0">
                <a:solidFill>
                  <a:schemeClr val="tx1"/>
                </a:solidFill>
                <a:latin typeface="Adobe Garamond Pro"/>
                <a:ea typeface="ＭＳ Ｐゴシック" charset="-128"/>
                <a:cs typeface="ＭＳ Ｐゴシック" charset="-128"/>
              </a:rPr>
              <a:t>and Reproductive Health Care: Recommendations for Clinical Practice. Philadelphia, PA: Male Training Center for Family Planning and</a:t>
            </a:r>
          </a:p>
          <a:p>
            <a:r>
              <a:rPr lang="en-US" sz="1200" b="0" i="0" u="none" strike="noStrike" kern="1200" baseline="0" dirty="0" smtClean="0">
                <a:solidFill>
                  <a:schemeClr val="tx1"/>
                </a:solidFill>
                <a:latin typeface="Adobe Garamond Pro"/>
                <a:ea typeface="ＭＳ Ｐゴシック" charset="-128"/>
                <a:cs typeface="ＭＳ Ｐゴシック" charset="-128"/>
              </a:rPr>
              <a:t>Reproductive Health and Rockville, MD: Office of Population Affairs; 2014.</a:t>
            </a:r>
          </a:p>
          <a:p>
            <a:endParaRPr lang="en-US" sz="1200" b="0" i="0" u="none" strike="noStrike" kern="1200" baseline="0" dirty="0" smtClean="0">
              <a:solidFill>
                <a:schemeClr val="tx1"/>
              </a:solidFill>
              <a:latin typeface="Adobe Garamond Pro"/>
              <a:ea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Division of STD Prevention. Male Chlamydia Screening</a:t>
            </a:r>
          </a:p>
          <a:p>
            <a:r>
              <a:rPr lang="en-US" sz="1200" b="0" i="0" u="none" strike="noStrike" kern="1200" baseline="0" dirty="0" smtClean="0">
                <a:solidFill>
                  <a:schemeClr val="tx1"/>
                </a:solidFill>
                <a:latin typeface="Adobe Garamond Pro"/>
                <a:ea typeface="ＭＳ Ｐゴシック" charset="-128"/>
                <a:cs typeface="ＭＳ Ｐゴシック" charset="-128"/>
              </a:rPr>
              <a:t>Consultation. Atlanta, Georgia: National Center for</a:t>
            </a:r>
          </a:p>
          <a:p>
            <a:r>
              <a:rPr lang="en-US" sz="1200" b="0" i="0" u="none" strike="noStrike" kern="1200" baseline="0" dirty="0" smtClean="0">
                <a:solidFill>
                  <a:schemeClr val="tx1"/>
                </a:solidFill>
                <a:latin typeface="Adobe Garamond Pro"/>
                <a:ea typeface="ＭＳ Ｐゴシック" charset="-128"/>
                <a:cs typeface="ＭＳ Ｐゴシック" charset="-128"/>
              </a:rPr>
              <a:t>HIV/AIDS, Viral Hepatitis, STD and TB Prevention. U.S.</a:t>
            </a:r>
          </a:p>
          <a:p>
            <a:r>
              <a:rPr lang="en-US" sz="1200" b="0" i="0" u="none" strike="noStrike" kern="1200" baseline="0" dirty="0" smtClean="0">
                <a:solidFill>
                  <a:schemeClr val="tx1"/>
                </a:solidFill>
                <a:latin typeface="Adobe Garamond Pro"/>
                <a:ea typeface="ＭＳ Ｐゴシック" charset="-128"/>
                <a:cs typeface="ＭＳ Ｐゴシック" charset="-128"/>
              </a:rPr>
              <a:t>Centers for Disease Control and Prevention, 2006:</a:t>
            </a:r>
          </a:p>
          <a:p>
            <a:r>
              <a:rPr lang="en-US" sz="1200" b="0" i="0" u="none" strike="noStrike" kern="1200" baseline="0" dirty="0" smtClean="0">
                <a:solidFill>
                  <a:schemeClr val="tx1"/>
                </a:solidFill>
                <a:latin typeface="Adobe Garamond Pro"/>
                <a:ea typeface="ＭＳ Ｐゴシック" charset="-128"/>
                <a:cs typeface="ＭＳ Ｐゴシック" charset="-128"/>
              </a:rPr>
              <a:t>http://www.cdc.gov/std/chlamydia/.</a:t>
            </a:r>
            <a:endParaRPr lang="en-US" dirty="0" smtClean="0"/>
          </a:p>
          <a:p>
            <a:endParaRPr lang="en-US" dirty="0" smtClean="0"/>
          </a:p>
          <a:p>
            <a:r>
              <a:rPr lang="en-US" sz="1200" b="0" i="0" u="none" strike="noStrike" kern="1200" baseline="0" dirty="0" err="1" smtClean="0">
                <a:solidFill>
                  <a:schemeClr val="tx1"/>
                </a:solidFill>
                <a:latin typeface="Adobe Garamond Pro"/>
                <a:ea typeface="ＭＳ Ｐゴシック" charset="-128"/>
                <a:cs typeface="ＭＳ Ｐゴシック" charset="-128"/>
              </a:rPr>
              <a:t>Workowski</a:t>
            </a:r>
            <a:r>
              <a:rPr lang="en-US" sz="1200" b="0" i="0" u="none" strike="noStrike" kern="1200" baseline="0" dirty="0" smtClean="0">
                <a:solidFill>
                  <a:schemeClr val="tx1"/>
                </a:solidFill>
                <a:latin typeface="Adobe Garamond Pro"/>
                <a:ea typeface="ＭＳ Ｐゴシック" charset="-128"/>
                <a:cs typeface="ＭＳ Ｐゴシック" charset="-128"/>
              </a:rPr>
              <a:t> KA, Berman S. Sexually transmitted</a:t>
            </a:r>
          </a:p>
          <a:p>
            <a:r>
              <a:rPr lang="en-US" sz="1200" b="0" i="0" u="none" strike="noStrike" kern="1200" baseline="0" dirty="0" smtClean="0">
                <a:solidFill>
                  <a:schemeClr val="tx1"/>
                </a:solidFill>
                <a:latin typeface="Adobe Garamond Pro"/>
                <a:ea typeface="ＭＳ Ｐゴシック" charset="-128"/>
                <a:cs typeface="ＭＳ Ｐゴシック" charset="-128"/>
              </a:rPr>
              <a:t>diseases treatment guidelines, 2010. MMWR </a:t>
            </a:r>
            <a:r>
              <a:rPr lang="en-US" sz="1200" b="0" i="0" u="none" strike="noStrike" kern="1200" baseline="0" dirty="0" err="1" smtClean="0">
                <a:solidFill>
                  <a:schemeClr val="tx1"/>
                </a:solidFill>
                <a:latin typeface="Adobe Garamond Pro"/>
                <a:ea typeface="ＭＳ Ｐゴシック" charset="-128"/>
                <a:cs typeface="ＭＳ Ｐゴシック" charset="-128"/>
              </a:rPr>
              <a:t>Recomm</a:t>
            </a:r>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Rep 2010 Dec 17;59(RR-12):1-110.</a:t>
            </a:r>
          </a:p>
          <a:p>
            <a:endParaRPr lang="en-US" sz="1200" b="0" i="0" u="none" strike="noStrike" kern="1200" baseline="0" dirty="0" smtClean="0">
              <a:solidFill>
                <a:schemeClr val="tx1"/>
              </a:solidFill>
              <a:latin typeface="Adobe Garamond Pro"/>
              <a:ea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U.S. Preventive Services Task Force. Screening for</a:t>
            </a:r>
          </a:p>
          <a:p>
            <a:r>
              <a:rPr lang="en-US" sz="1200" b="0" i="0" u="none" strike="noStrike" kern="1200" baseline="0" dirty="0" smtClean="0">
                <a:solidFill>
                  <a:schemeClr val="tx1"/>
                </a:solidFill>
                <a:latin typeface="Adobe Garamond Pro"/>
                <a:ea typeface="ＭＳ Ｐゴシック" charset="-128"/>
                <a:cs typeface="ＭＳ Ｐゴシック" charset="-128"/>
              </a:rPr>
              <a:t>Chlamydial infection: U.S. Preventive Services Task</a:t>
            </a:r>
          </a:p>
          <a:p>
            <a:r>
              <a:rPr lang="en-US" sz="1200" b="0" i="0" u="none" strike="noStrike" kern="1200" baseline="0" dirty="0" smtClean="0">
                <a:solidFill>
                  <a:schemeClr val="tx1"/>
                </a:solidFill>
                <a:latin typeface="Adobe Garamond Pro"/>
                <a:ea typeface="ＭＳ Ｐゴシック" charset="-128"/>
                <a:cs typeface="ＭＳ Ｐゴシック" charset="-128"/>
              </a:rPr>
              <a:t>Force recommendation statement. Ann Intern Med</a:t>
            </a:r>
          </a:p>
          <a:p>
            <a:r>
              <a:rPr lang="en-US" sz="1200" b="0" i="0" u="none" strike="noStrike" kern="1200" baseline="0" dirty="0" smtClean="0">
                <a:solidFill>
                  <a:schemeClr val="tx1"/>
                </a:solidFill>
                <a:latin typeface="Adobe Garamond Pro"/>
                <a:ea typeface="ＭＳ Ｐゴシック" charset="-128"/>
                <a:cs typeface="ＭＳ Ｐゴシック" charset="-128"/>
              </a:rPr>
              <a:t>2007;147(2):128-134.</a:t>
            </a:r>
            <a:endParaRPr lang="en-US" dirty="0"/>
          </a:p>
        </p:txBody>
      </p:sp>
      <p:sp>
        <p:nvSpPr>
          <p:cNvPr id="4" name="Slide Number Placeholder 3"/>
          <p:cNvSpPr>
            <a:spLocks noGrp="1"/>
          </p:cNvSpPr>
          <p:nvPr>
            <p:ph type="sldNum" sz="quarter" idx="10"/>
          </p:nvPr>
        </p:nvSpPr>
        <p:spPr/>
        <p:txBody>
          <a:bodyPr/>
          <a:lstStyle/>
          <a:p>
            <a:fld id="{8FBCCD23-E279-4235-8A95-276E82B3E1AA}" type="slidenum">
              <a:rPr lang="en-US" smtClean="0"/>
              <a:t>74</a:t>
            </a:fld>
            <a:endParaRPr lang="en-US" dirty="0"/>
          </a:p>
        </p:txBody>
      </p:sp>
    </p:spTree>
    <p:extLst>
      <p:ext uri="{BB962C8B-B14F-4D97-AF65-F5344CB8AC3E}">
        <p14:creationId xmlns:p14="http://schemas.microsoft.com/office/powerpoint/2010/main" val="2645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EA90614A-DD8F-4BCB-9647-67204D8F1E24}" type="slidenum">
              <a:rPr lang="en-US" smtClean="0"/>
              <a:pPr/>
              <a:t>7</a:t>
            </a:fld>
            <a:endParaRPr lang="en-US" dirty="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FALSE.</a:t>
            </a:r>
            <a:r>
              <a:rPr lang="en-US" baseline="0" dirty="0" smtClean="0"/>
              <a:t>  High school females are slightly more sexually active than males, according to the 2013 YRBS. </a:t>
            </a:r>
            <a:endParaRPr lang="en-US" dirty="0" smtClean="0"/>
          </a:p>
        </p:txBody>
      </p:sp>
    </p:spTree>
    <p:extLst>
      <p:ext uri="{BB962C8B-B14F-4D97-AF65-F5344CB8AC3E}">
        <p14:creationId xmlns:p14="http://schemas.microsoft.com/office/powerpoint/2010/main" val="25511154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dobe Garamond Pro"/>
                <a:ea typeface="ＭＳ Ｐゴシック" charset="-128"/>
                <a:cs typeface="ＭＳ Ｐゴシック" charset="-128"/>
              </a:rPr>
              <a:t>Source:  Marcell, A.V. and the Male Training Center for Family Planning and Reproductive Health. Preventive Male Sexual</a:t>
            </a:r>
          </a:p>
          <a:p>
            <a:r>
              <a:rPr lang="en-US" sz="1200" b="0" i="0" u="none" strike="noStrike" kern="1200" baseline="0" dirty="0" smtClean="0">
                <a:solidFill>
                  <a:schemeClr val="tx1"/>
                </a:solidFill>
                <a:latin typeface="Adobe Garamond Pro"/>
                <a:ea typeface="ＭＳ Ｐゴシック" charset="-128"/>
                <a:cs typeface="ＭＳ Ｐゴシック" charset="-128"/>
              </a:rPr>
              <a:t>and Reproductive Health Care: Recommendations for Clinical Practice. Philadelphia, PA: Male Training Center for Family Planning and</a:t>
            </a:r>
          </a:p>
          <a:p>
            <a:r>
              <a:rPr lang="en-US" sz="1200" b="0" i="0" u="none" strike="noStrike" kern="1200" baseline="0" dirty="0" smtClean="0">
                <a:solidFill>
                  <a:schemeClr val="tx1"/>
                </a:solidFill>
                <a:latin typeface="Adobe Garamond Pro"/>
                <a:ea typeface="ＭＳ Ｐゴシック" charset="-128"/>
                <a:cs typeface="ＭＳ Ｐゴシック" charset="-128"/>
              </a:rPr>
              <a:t>Reproductive Health and Rockville, MD: Office of Population Affairs; 2014.</a:t>
            </a:r>
          </a:p>
          <a:p>
            <a:endParaRPr lang="en-US" sz="1200" b="0" i="0" u="none" strike="noStrike" kern="1200" baseline="0" dirty="0" smtClean="0">
              <a:solidFill>
                <a:schemeClr val="tx1"/>
              </a:solidFill>
              <a:latin typeface="Adobe Garamond Pro"/>
              <a:ea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Screen for HIV infection all clients aged 13-64 years and all persons at high risk for</a:t>
            </a:r>
          </a:p>
          <a:p>
            <a:r>
              <a:rPr lang="en-US" sz="1200" b="0" i="0" u="none" strike="noStrike" kern="1200" baseline="0" dirty="0" smtClean="0">
                <a:solidFill>
                  <a:schemeClr val="tx1"/>
                </a:solidFill>
                <a:latin typeface="Adobe Garamond Pro"/>
                <a:ea typeface="ＭＳ Ｐゴシック" charset="-128"/>
                <a:cs typeface="ＭＳ Ｐゴシック" charset="-128"/>
              </a:rPr>
              <a:t>HIV should be re-screened at least annually.  Persons likely to be at high</a:t>
            </a:r>
          </a:p>
          <a:p>
            <a:r>
              <a:rPr lang="en-US" sz="1200" b="0" i="0" u="none" strike="noStrike" kern="1200" baseline="0" dirty="0" smtClean="0">
                <a:solidFill>
                  <a:schemeClr val="tx1"/>
                </a:solidFill>
                <a:latin typeface="Adobe Garamond Pro"/>
                <a:ea typeface="ＭＳ Ｐゴシック" charset="-128"/>
                <a:cs typeface="ＭＳ Ｐゴシック" charset="-128"/>
              </a:rPr>
              <a:t>risk include MSM; injection drug users and their sex partners; persons who exchange</a:t>
            </a:r>
          </a:p>
          <a:p>
            <a:r>
              <a:rPr lang="en-US" sz="1200" b="0" i="0" u="none" strike="noStrike" kern="1200" baseline="0" dirty="0" smtClean="0">
                <a:solidFill>
                  <a:schemeClr val="tx1"/>
                </a:solidFill>
                <a:latin typeface="Adobe Garamond Pro"/>
                <a:ea typeface="ＭＳ Ｐゴシック" charset="-128"/>
                <a:cs typeface="ＭＳ Ｐゴシック" charset="-128"/>
              </a:rPr>
              <a:t>sex for money or drugs; sex partners of HIV-infected persons; and MSM or heterosexual</a:t>
            </a:r>
          </a:p>
          <a:p>
            <a:r>
              <a:rPr lang="en-US" sz="1200" b="0" i="0" u="none" strike="noStrike" kern="1200" baseline="0" dirty="0" smtClean="0">
                <a:solidFill>
                  <a:schemeClr val="tx1"/>
                </a:solidFill>
                <a:latin typeface="Adobe Garamond Pro"/>
                <a:ea typeface="ＭＳ Ｐゴシック" charset="-128"/>
                <a:cs typeface="ＭＳ Ｐゴシック" charset="-128"/>
              </a:rPr>
              <a:t>persons who themselves or whose sex partners have had more than one sex partner</a:t>
            </a:r>
          </a:p>
          <a:p>
            <a:r>
              <a:rPr lang="en-US" sz="1200" b="0" i="0" u="none" strike="noStrike" kern="1200" baseline="0" dirty="0" smtClean="0">
                <a:solidFill>
                  <a:schemeClr val="tx1"/>
                </a:solidFill>
                <a:latin typeface="Adobe Garamond Pro"/>
                <a:ea typeface="ＭＳ Ｐゴシック" charset="-128"/>
                <a:cs typeface="ＭＳ Ｐゴシック" charset="-128"/>
              </a:rPr>
              <a:t>since their most recent HIV test.</a:t>
            </a:r>
          </a:p>
          <a:p>
            <a:r>
              <a:rPr lang="en-US" sz="1200" b="0" i="0" u="none" strike="noStrike" kern="1200" baseline="0" dirty="0" smtClean="0">
                <a:solidFill>
                  <a:schemeClr val="tx1"/>
                </a:solidFill>
                <a:latin typeface="Adobe Garamond Pro"/>
                <a:ea typeface="ＭＳ Ｐゴシック" charset="-128"/>
                <a:cs typeface="ＭＳ Ｐゴシック" charset="-128"/>
              </a:rPr>
              <a:t>• CDC recommends that screening be provided after the patient is notified that testing</a:t>
            </a:r>
          </a:p>
          <a:p>
            <a:r>
              <a:rPr lang="en-US" sz="1200" b="0" i="0" u="none" strike="noStrike" kern="1200" baseline="0" dirty="0" smtClean="0">
                <a:solidFill>
                  <a:schemeClr val="tx1"/>
                </a:solidFill>
                <a:latin typeface="Adobe Garamond Pro"/>
                <a:ea typeface="ＭＳ Ｐゴシック" charset="-128"/>
                <a:cs typeface="ＭＳ Ｐゴシック" charset="-128"/>
              </a:rPr>
              <a:t>will be performed as part of general medical consent unless the patient declines</a:t>
            </a:r>
          </a:p>
          <a:p>
            <a:r>
              <a:rPr lang="en-US" sz="1200" b="0" i="0" u="none" strike="noStrike" kern="1200" baseline="0" dirty="0" smtClean="0">
                <a:solidFill>
                  <a:schemeClr val="tx1"/>
                </a:solidFill>
                <a:latin typeface="Adobe Garamond Pro"/>
                <a:ea typeface="ＭＳ Ｐゴシック" charset="-128"/>
                <a:cs typeface="ＭＳ Ｐゴシック" charset="-128"/>
              </a:rPr>
              <a:t>(opt-out screening).</a:t>
            </a:r>
          </a:p>
          <a:p>
            <a:endParaRPr lang="en-US" sz="1200" b="0" i="0" u="none" strike="noStrike" kern="1200" baseline="0" dirty="0" smtClean="0">
              <a:solidFill>
                <a:schemeClr val="tx1"/>
              </a:solidFill>
              <a:latin typeface="Adobe Garamond Pro"/>
              <a:ea typeface="ＭＳ Ｐゴシック" charset="-128"/>
            </a:endParaRPr>
          </a:p>
          <a:p>
            <a:r>
              <a:rPr lang="en-US" sz="1200" b="0" i="0" u="none" strike="noStrike" kern="1200" baseline="0" dirty="0" err="1" smtClean="0">
                <a:solidFill>
                  <a:schemeClr val="tx1"/>
                </a:solidFill>
                <a:latin typeface="Adobe Garamond Pro"/>
                <a:ea typeface="ＭＳ Ｐゴシック" charset="-128"/>
                <a:cs typeface="ＭＳ Ｐゴシック" charset="-128"/>
              </a:rPr>
              <a:t>Workowski</a:t>
            </a:r>
            <a:r>
              <a:rPr lang="en-US" sz="1200" b="0" i="0" u="none" strike="noStrike" kern="1200" baseline="0" dirty="0" smtClean="0">
                <a:solidFill>
                  <a:schemeClr val="tx1"/>
                </a:solidFill>
                <a:latin typeface="Adobe Garamond Pro"/>
                <a:ea typeface="ＭＳ Ｐゴシック" charset="-128"/>
                <a:cs typeface="ＭＳ Ｐゴシック" charset="-128"/>
              </a:rPr>
              <a:t> KA, Berman S. Sexually transmitted</a:t>
            </a:r>
          </a:p>
          <a:p>
            <a:r>
              <a:rPr lang="en-US" sz="1200" b="0" i="0" u="none" strike="noStrike" kern="1200" baseline="0" dirty="0" smtClean="0">
                <a:solidFill>
                  <a:schemeClr val="tx1"/>
                </a:solidFill>
                <a:latin typeface="Adobe Garamond Pro"/>
                <a:ea typeface="ＭＳ Ｐゴシック" charset="-128"/>
                <a:cs typeface="ＭＳ Ｐゴシック" charset="-128"/>
              </a:rPr>
              <a:t>diseases treatment guidelines, 2010. MMWR </a:t>
            </a:r>
            <a:r>
              <a:rPr lang="en-US" sz="1200" b="0" i="0" u="none" strike="noStrike" kern="1200" baseline="0" dirty="0" err="1" smtClean="0">
                <a:solidFill>
                  <a:schemeClr val="tx1"/>
                </a:solidFill>
                <a:latin typeface="Adobe Garamond Pro"/>
                <a:ea typeface="ＭＳ Ｐゴシック" charset="-128"/>
                <a:cs typeface="ＭＳ Ｐゴシック" charset="-128"/>
              </a:rPr>
              <a:t>Recomm</a:t>
            </a:r>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Rep 2010 Dec 17;59(RR-12):1-110.</a:t>
            </a: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err="1" smtClean="0">
                <a:solidFill>
                  <a:schemeClr val="tx1"/>
                </a:solidFill>
                <a:latin typeface="Adobe Garamond Pro"/>
                <a:ea typeface="ＭＳ Ｐゴシック" charset="-128"/>
                <a:cs typeface="ＭＳ Ｐゴシック" charset="-128"/>
              </a:rPr>
              <a:t>Qaseem</a:t>
            </a:r>
            <a:r>
              <a:rPr lang="en-US" sz="1200" b="0" i="0" u="none" strike="noStrike" kern="1200" baseline="0" dirty="0" smtClean="0">
                <a:solidFill>
                  <a:schemeClr val="tx1"/>
                </a:solidFill>
                <a:latin typeface="Adobe Garamond Pro"/>
                <a:ea typeface="ＭＳ Ｐゴシック" charset="-128"/>
                <a:cs typeface="ＭＳ Ｐゴシック" charset="-128"/>
              </a:rPr>
              <a:t> A, Snow V, </a:t>
            </a:r>
            <a:r>
              <a:rPr lang="en-US" sz="1200" b="0" i="0" u="none" strike="noStrike" kern="1200" baseline="0" dirty="0" err="1" smtClean="0">
                <a:solidFill>
                  <a:schemeClr val="tx1"/>
                </a:solidFill>
                <a:latin typeface="Adobe Garamond Pro"/>
                <a:ea typeface="ＭＳ Ｐゴシック" charset="-128"/>
                <a:cs typeface="ＭＳ Ｐゴシック" charset="-128"/>
              </a:rPr>
              <a:t>Shekelle</a:t>
            </a:r>
            <a:r>
              <a:rPr lang="en-US" sz="1200" b="0" i="0" u="none" strike="noStrike" kern="1200" baseline="0" dirty="0" smtClean="0">
                <a:solidFill>
                  <a:schemeClr val="tx1"/>
                </a:solidFill>
                <a:latin typeface="Adobe Garamond Pro"/>
                <a:ea typeface="ＭＳ Ｐゴシック" charset="-128"/>
                <a:cs typeface="ＭＳ Ｐゴシック" charset="-128"/>
              </a:rPr>
              <a:t> P, et al. Screening for HIV</a:t>
            </a:r>
          </a:p>
          <a:p>
            <a:r>
              <a:rPr lang="en-US" sz="1200" b="0" i="0" u="none" strike="noStrike" kern="1200" baseline="0" dirty="0" smtClean="0">
                <a:solidFill>
                  <a:schemeClr val="tx1"/>
                </a:solidFill>
                <a:latin typeface="Adobe Garamond Pro"/>
                <a:ea typeface="ＭＳ Ｐゴシック" charset="-128"/>
                <a:cs typeface="ＭＳ Ｐゴシック" charset="-128"/>
              </a:rPr>
              <a:t>in health care settings: A guidance statement from the</a:t>
            </a:r>
          </a:p>
          <a:p>
            <a:r>
              <a:rPr lang="en-US" sz="1200" b="0" i="0" u="none" strike="noStrike" kern="1200" baseline="0" dirty="0" smtClean="0">
                <a:solidFill>
                  <a:schemeClr val="tx1"/>
                </a:solidFill>
                <a:latin typeface="Adobe Garamond Pro"/>
                <a:ea typeface="ＭＳ Ｐゴシック" charset="-128"/>
                <a:cs typeface="ＭＳ Ｐゴシック" charset="-128"/>
              </a:rPr>
              <a:t>American College of Physicians and HIV Medicine</a:t>
            </a:r>
          </a:p>
          <a:p>
            <a:r>
              <a:rPr lang="sv-SE" sz="1200" b="0" i="0" u="none" strike="noStrike" kern="1200" baseline="0" dirty="0" smtClean="0">
                <a:solidFill>
                  <a:schemeClr val="tx1"/>
                </a:solidFill>
                <a:latin typeface="Adobe Garamond Pro"/>
                <a:ea typeface="ＭＳ Ｐゴシック" charset="-128"/>
                <a:cs typeface="ＭＳ Ｐゴシック" charset="-128"/>
              </a:rPr>
              <a:t>Association. Ann Intern Med 2009 Jan 20;150(2):</a:t>
            </a:r>
          </a:p>
          <a:p>
            <a:r>
              <a:rPr lang="en-US" sz="1200" b="0" i="0" u="none" strike="noStrike" kern="1200" baseline="0" dirty="0" smtClean="0">
                <a:solidFill>
                  <a:schemeClr val="tx1"/>
                </a:solidFill>
                <a:latin typeface="Adobe Garamond Pro"/>
                <a:ea typeface="ＭＳ Ｐゴシック" charset="-128"/>
                <a:cs typeface="ＭＳ Ｐゴシック" charset="-128"/>
              </a:rPr>
              <a:t>125-131.</a:t>
            </a: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Recommendations for the identification of chronic</a:t>
            </a:r>
          </a:p>
          <a:p>
            <a:r>
              <a:rPr lang="en-US" sz="1200" b="0" i="0" u="none" strike="noStrike" kern="1200" baseline="0" dirty="0" smtClean="0">
                <a:solidFill>
                  <a:schemeClr val="tx1"/>
                </a:solidFill>
                <a:latin typeface="Adobe Garamond Pro"/>
                <a:ea typeface="ＭＳ Ｐゴシック" charset="-128"/>
                <a:cs typeface="ＭＳ Ｐゴシック" charset="-128"/>
              </a:rPr>
              <a:t>hepatitis C virus infection among persons born during</a:t>
            </a:r>
          </a:p>
          <a:p>
            <a:r>
              <a:rPr lang="en-US" sz="1200" b="0" i="0" u="none" strike="noStrike" kern="1200" baseline="0" dirty="0" smtClean="0">
                <a:solidFill>
                  <a:schemeClr val="tx1"/>
                </a:solidFill>
                <a:latin typeface="Adobe Garamond Pro"/>
                <a:ea typeface="ＭＳ Ｐゴシック" charset="-128"/>
                <a:cs typeface="ＭＳ Ｐゴシック" charset="-128"/>
              </a:rPr>
              <a:t>1945-1965. MMWR </a:t>
            </a:r>
            <a:r>
              <a:rPr lang="en-US" sz="1200" b="0" i="0" u="none" strike="noStrike" kern="1200" baseline="0" dirty="0" err="1" smtClean="0">
                <a:solidFill>
                  <a:schemeClr val="tx1"/>
                </a:solidFill>
                <a:latin typeface="Adobe Garamond Pro"/>
                <a:ea typeface="ＭＳ Ｐゴシック" charset="-128"/>
                <a:cs typeface="ＭＳ Ｐゴシック" charset="-128"/>
              </a:rPr>
              <a:t>Recomm</a:t>
            </a:r>
            <a:r>
              <a:rPr lang="en-US" sz="1200" b="0" i="0" u="none" strike="noStrike" kern="1200" baseline="0" dirty="0" smtClean="0">
                <a:solidFill>
                  <a:schemeClr val="tx1"/>
                </a:solidFill>
                <a:latin typeface="Adobe Garamond Pro"/>
                <a:ea typeface="ＭＳ Ｐゴシック" charset="-128"/>
                <a:cs typeface="ＭＳ Ｐゴシック" charset="-128"/>
              </a:rPr>
              <a:t> Rep 2012 Aug</a:t>
            </a:r>
          </a:p>
          <a:p>
            <a:r>
              <a:rPr lang="en-US" sz="1200" b="0" i="0" u="none" strike="noStrike" kern="1200" baseline="0" dirty="0" smtClean="0">
                <a:solidFill>
                  <a:schemeClr val="tx1"/>
                </a:solidFill>
                <a:latin typeface="Adobe Garamond Pro"/>
                <a:ea typeface="ＭＳ Ｐゴシック" charset="-128"/>
                <a:cs typeface="ＭＳ Ｐゴシック" charset="-128"/>
              </a:rPr>
              <a:t>17;61(RR-4):1-32.</a:t>
            </a: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Moyer VA, U.S. Preventive Services Task Force.</a:t>
            </a:r>
          </a:p>
          <a:p>
            <a:r>
              <a:rPr lang="en-US" sz="1200" b="0" i="0" u="none" strike="noStrike" kern="1200" baseline="0" dirty="0" smtClean="0">
                <a:solidFill>
                  <a:schemeClr val="tx1"/>
                </a:solidFill>
                <a:latin typeface="Adobe Garamond Pro"/>
                <a:ea typeface="ＭＳ Ｐゴシック" charset="-128"/>
                <a:cs typeface="ＭＳ Ｐゴシック" charset="-128"/>
              </a:rPr>
              <a:t>Screening for Hepatitis C virus infection in adults:</a:t>
            </a:r>
          </a:p>
          <a:p>
            <a:r>
              <a:rPr lang="en-US" sz="1200" b="0" i="0" u="none" strike="noStrike" kern="1200" baseline="0" dirty="0" smtClean="0">
                <a:solidFill>
                  <a:schemeClr val="tx1"/>
                </a:solidFill>
                <a:latin typeface="Adobe Garamond Pro"/>
                <a:ea typeface="ＭＳ Ｐゴシック" charset="-128"/>
                <a:cs typeface="ＭＳ Ｐゴシック" charset="-128"/>
              </a:rPr>
              <a:t>U.S. Preventive Services Task Force recommendation</a:t>
            </a:r>
          </a:p>
          <a:p>
            <a:r>
              <a:rPr lang="en-US" sz="1200" b="0" i="0" u="none" strike="noStrike" kern="1200" baseline="0" dirty="0" smtClean="0">
                <a:solidFill>
                  <a:schemeClr val="tx1"/>
                </a:solidFill>
                <a:latin typeface="Adobe Garamond Pro"/>
                <a:ea typeface="ＭＳ Ｐゴシック" charset="-128"/>
                <a:cs typeface="ＭＳ Ｐゴシック" charset="-128"/>
              </a:rPr>
              <a:t>statement. Ann Intern Med. 2013 June 25</a:t>
            </a:r>
            <a:endParaRPr lang="en-US" sz="1200" b="0" i="0" u="none" strike="noStrike" kern="1200" baseline="0" dirty="0" smtClean="0">
              <a:solidFill>
                <a:schemeClr val="tx1"/>
              </a:solidFill>
              <a:latin typeface="Adobe Garamond Pro"/>
              <a:ea typeface="ＭＳ Ｐゴシック" charset="-128"/>
            </a:endParaRPr>
          </a:p>
        </p:txBody>
      </p:sp>
      <p:sp>
        <p:nvSpPr>
          <p:cNvPr id="4" name="Slide Number Placeholder 3"/>
          <p:cNvSpPr>
            <a:spLocks noGrp="1"/>
          </p:cNvSpPr>
          <p:nvPr>
            <p:ph type="sldNum" sz="quarter" idx="10"/>
          </p:nvPr>
        </p:nvSpPr>
        <p:spPr/>
        <p:txBody>
          <a:bodyPr/>
          <a:lstStyle/>
          <a:p>
            <a:fld id="{8FBCCD23-E279-4235-8A95-276E82B3E1AA}" type="slidenum">
              <a:rPr lang="en-US" smtClean="0"/>
              <a:t>75</a:t>
            </a:fld>
            <a:endParaRPr lang="en-US" dirty="0"/>
          </a:p>
        </p:txBody>
      </p:sp>
    </p:spTree>
    <p:extLst>
      <p:ext uri="{BB962C8B-B14F-4D97-AF65-F5344CB8AC3E}">
        <p14:creationId xmlns:p14="http://schemas.microsoft.com/office/powerpoint/2010/main" val="217372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pPr eaLnBrk="1" hangingPunct="1"/>
            <a:endParaRPr lang="en-US" dirty="0" smtClean="0"/>
          </a:p>
        </p:txBody>
      </p:sp>
      <p:sp>
        <p:nvSpPr>
          <p:cNvPr id="207876" name="Slide Number Placeholder 3"/>
          <p:cNvSpPr>
            <a:spLocks noGrp="1"/>
          </p:cNvSpPr>
          <p:nvPr>
            <p:ph type="sldNum" sz="quarter" idx="5"/>
          </p:nvPr>
        </p:nvSpPr>
        <p:spPr>
          <a:noFill/>
        </p:spPr>
        <p:txBody>
          <a:bodyPr/>
          <a:lstStyle/>
          <a:p>
            <a:fld id="{984BCFA6-919C-4F50-81AD-0BD89AD77A0A}" type="slidenum">
              <a:rPr lang="en-US" smtClean="0"/>
              <a:pPr/>
              <a:t>76</a:t>
            </a:fld>
            <a:endParaRPr lang="en-US" dirty="0" smtClean="0"/>
          </a:p>
        </p:txBody>
      </p:sp>
    </p:spTree>
    <p:extLst>
      <p:ext uri="{BB962C8B-B14F-4D97-AF65-F5344CB8AC3E}">
        <p14:creationId xmlns:p14="http://schemas.microsoft.com/office/powerpoint/2010/main" val="27032934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dobe Garamond Pro"/>
                <a:ea typeface="ＭＳ Ｐゴシック" charset="-128"/>
                <a:cs typeface="ＭＳ Ｐゴシック" charset="-128"/>
              </a:rPr>
              <a:t>Source:  Marcell, A.V. and the Male Training Center for Family Planning and Reproductive Health. Preventive Male Sexual</a:t>
            </a:r>
          </a:p>
          <a:p>
            <a:r>
              <a:rPr lang="en-US" sz="1200" b="0" i="0" u="none" strike="noStrike" kern="1200" baseline="0" dirty="0" smtClean="0">
                <a:solidFill>
                  <a:schemeClr val="tx1"/>
                </a:solidFill>
                <a:latin typeface="Adobe Garamond Pro"/>
                <a:ea typeface="ＭＳ Ｐゴシック" charset="-128"/>
                <a:cs typeface="ＭＳ Ｐゴシック" charset="-128"/>
              </a:rPr>
              <a:t>and Reproductive Health Care: Recommendations for Clinical Practice. Philadelphia, PA: Male Training Center for Family Planning and</a:t>
            </a:r>
          </a:p>
          <a:p>
            <a:r>
              <a:rPr lang="en-US" sz="1200" b="0" i="0" u="none" strike="noStrike" kern="1200" baseline="0" dirty="0" smtClean="0">
                <a:solidFill>
                  <a:schemeClr val="tx1"/>
                </a:solidFill>
                <a:latin typeface="Adobe Garamond Pro"/>
                <a:ea typeface="ＭＳ Ｐゴシック" charset="-128"/>
                <a:cs typeface="ＭＳ Ｐゴシック" charset="-128"/>
              </a:rPr>
              <a:t>Reproductive Health and Rockville, MD: Office of Population Affairs; 2014.</a:t>
            </a: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U.S. Preventive Services Task Force. Screening for</a:t>
            </a:r>
          </a:p>
          <a:p>
            <a:r>
              <a:rPr lang="en-US" sz="1200" b="0" i="0" u="none" strike="noStrike" kern="1200" baseline="0" dirty="0" smtClean="0">
                <a:solidFill>
                  <a:schemeClr val="tx1"/>
                </a:solidFill>
                <a:latin typeface="Adobe Garamond Pro"/>
                <a:ea typeface="ＭＳ Ｐゴシック" charset="-128"/>
                <a:cs typeface="ＭＳ Ｐゴシック" charset="-128"/>
              </a:rPr>
              <a:t>Chlamydial infection: U.S. Preventive Services Task</a:t>
            </a:r>
          </a:p>
          <a:p>
            <a:r>
              <a:rPr lang="en-US" sz="1200" b="0" i="0" u="none" strike="noStrike" kern="1200" baseline="0" dirty="0" smtClean="0">
                <a:solidFill>
                  <a:schemeClr val="tx1"/>
                </a:solidFill>
                <a:latin typeface="Adobe Garamond Pro"/>
                <a:ea typeface="ＭＳ Ｐゴシック" charset="-128"/>
                <a:cs typeface="ＭＳ Ｐゴシック" charset="-128"/>
              </a:rPr>
              <a:t>Force recommendation statement. Ann Intern Med</a:t>
            </a:r>
          </a:p>
          <a:p>
            <a:r>
              <a:rPr lang="en-US" sz="1200" b="0" i="0" u="none" strike="noStrike" kern="1200" baseline="0" dirty="0" smtClean="0">
                <a:solidFill>
                  <a:schemeClr val="tx1"/>
                </a:solidFill>
                <a:latin typeface="Adobe Garamond Pro"/>
                <a:ea typeface="ＭＳ Ｐゴシック" charset="-128"/>
                <a:cs typeface="ＭＳ Ｐゴシック" charset="-128"/>
              </a:rPr>
              <a:t>2007;147(2):128-134.</a:t>
            </a: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Division of STD Prevention. Male Chlamydia Screening</a:t>
            </a:r>
          </a:p>
          <a:p>
            <a:r>
              <a:rPr lang="en-US" sz="1200" b="0" i="0" u="none" strike="noStrike" kern="1200" baseline="0" dirty="0" smtClean="0">
                <a:solidFill>
                  <a:schemeClr val="tx1"/>
                </a:solidFill>
                <a:latin typeface="Adobe Garamond Pro"/>
                <a:ea typeface="ＭＳ Ｐゴシック" charset="-128"/>
                <a:cs typeface="ＭＳ Ｐゴシック" charset="-128"/>
              </a:rPr>
              <a:t>Consultation. Atlanta, Georgia: National Center for</a:t>
            </a:r>
          </a:p>
          <a:p>
            <a:r>
              <a:rPr lang="en-US" sz="1200" b="0" i="0" u="none" strike="noStrike" kern="1200" baseline="0" dirty="0" smtClean="0">
                <a:solidFill>
                  <a:schemeClr val="tx1"/>
                </a:solidFill>
                <a:latin typeface="Adobe Garamond Pro"/>
                <a:ea typeface="ＭＳ Ｐゴシック" charset="-128"/>
                <a:cs typeface="ＭＳ Ｐゴシック" charset="-128"/>
              </a:rPr>
              <a:t>HIV/AIDS, Viral Hepatitis, STD and TB Prevention. U.S.</a:t>
            </a:r>
          </a:p>
          <a:p>
            <a:r>
              <a:rPr lang="en-US" sz="1200" b="0" i="0" u="none" strike="noStrike" kern="1200" baseline="0" dirty="0" smtClean="0">
                <a:solidFill>
                  <a:schemeClr val="tx1"/>
                </a:solidFill>
                <a:latin typeface="Adobe Garamond Pro"/>
                <a:ea typeface="ＭＳ Ｐゴシック" charset="-128"/>
                <a:cs typeface="ＭＳ Ｐゴシック" charset="-128"/>
              </a:rPr>
              <a:t>Centers for Disease Control and Prevention, 2006:</a:t>
            </a:r>
          </a:p>
          <a:p>
            <a:r>
              <a:rPr lang="en-US" sz="1200" b="0" i="0" u="none" strike="noStrike" kern="1200" baseline="0" dirty="0" smtClean="0">
                <a:solidFill>
                  <a:schemeClr val="tx1"/>
                </a:solidFill>
                <a:latin typeface="Adobe Garamond Pro"/>
                <a:ea typeface="ＭＳ Ｐゴシック" charset="-128"/>
                <a:cs typeface="ＭＳ Ｐゴシック" charset="-128"/>
              </a:rPr>
              <a:t>http://www.cdc.gov/std/chlamydia/.</a:t>
            </a:r>
          </a:p>
          <a:p>
            <a:r>
              <a:rPr lang="en-US" sz="1200" b="0" i="0" u="none" strike="noStrike" kern="1200" baseline="0" dirty="0" smtClean="0">
                <a:solidFill>
                  <a:schemeClr val="tx1"/>
                </a:solidFill>
                <a:latin typeface="Adobe Garamond Pro"/>
                <a:ea typeface="ＭＳ Ｐゴシック" charset="-128"/>
                <a:cs typeface="ＭＳ Ｐゴシック" charset="-128"/>
              </a:rPr>
              <a:t>74. Burstein GR, Eliscu A, Ford K, et al. Expedited partner</a:t>
            </a:r>
          </a:p>
          <a:p>
            <a:r>
              <a:rPr lang="en-US" sz="1200" b="0" i="0" u="none" strike="noStrike" kern="1200" baseline="0" dirty="0" smtClean="0">
                <a:solidFill>
                  <a:schemeClr val="tx1"/>
                </a:solidFill>
                <a:latin typeface="Adobe Garamond Pro"/>
                <a:ea typeface="ＭＳ Ｐゴシック" charset="-128"/>
                <a:cs typeface="ＭＳ Ｐゴシック" charset="-128"/>
              </a:rPr>
              <a:t>therapy for adolescents diagnosed with chlamydia or</a:t>
            </a:r>
          </a:p>
          <a:p>
            <a:r>
              <a:rPr lang="en-US" sz="1200" b="0" i="0" u="none" strike="noStrike" kern="1200" baseline="0" dirty="0" smtClean="0">
                <a:solidFill>
                  <a:schemeClr val="tx1"/>
                </a:solidFill>
                <a:latin typeface="Adobe Garamond Pro"/>
                <a:ea typeface="ＭＳ Ｐゴシック" charset="-128"/>
                <a:cs typeface="ＭＳ Ｐゴシック" charset="-128"/>
              </a:rPr>
              <a:t>gonorrhea: a position paper of the Society for</a:t>
            </a:r>
          </a:p>
          <a:p>
            <a:r>
              <a:rPr lang="it-IT" sz="1200" b="0" i="0" u="none" strike="noStrike" kern="1200" baseline="0" dirty="0" smtClean="0">
                <a:solidFill>
                  <a:schemeClr val="tx1"/>
                </a:solidFill>
                <a:latin typeface="Adobe Garamond Pro"/>
                <a:ea typeface="ＭＳ Ｐゴシック" charset="-128"/>
                <a:cs typeface="ＭＳ Ｐゴシック" charset="-128"/>
              </a:rPr>
              <a:t>Adolescent Medicine. J Adolesc Health 2009</a:t>
            </a:r>
          </a:p>
          <a:p>
            <a:r>
              <a:rPr lang="en-US" sz="1200" b="0" i="0" u="none" strike="noStrike" kern="1200" baseline="0" dirty="0" smtClean="0">
                <a:solidFill>
                  <a:schemeClr val="tx1"/>
                </a:solidFill>
                <a:latin typeface="Adobe Garamond Pro"/>
                <a:ea typeface="ＭＳ Ｐゴシック" charset="-128"/>
                <a:cs typeface="ＭＳ Ｐゴシック" charset="-128"/>
              </a:rPr>
              <a:t>Sep;45(3):303-309.</a:t>
            </a:r>
          </a:p>
          <a:p>
            <a:endParaRPr lang="en-US" sz="1200" b="0" i="0" u="none" strike="noStrike" kern="1200" baseline="0" dirty="0" smtClean="0">
              <a:solidFill>
                <a:schemeClr val="tx1"/>
              </a:solidFill>
              <a:latin typeface="Adobe Garamond Pro"/>
              <a:ea typeface="ＭＳ Ｐゴシック" charset="-128"/>
              <a:cs typeface="ＭＳ Ｐゴシック" charset="-128"/>
            </a:endParaRPr>
          </a:p>
          <a:p>
            <a:r>
              <a:rPr lang="en-US" sz="1200" b="0" i="0" u="none" strike="noStrike" kern="1200" baseline="0" dirty="0" smtClean="0">
                <a:solidFill>
                  <a:schemeClr val="tx1"/>
                </a:solidFill>
                <a:latin typeface="Adobe Garamond Pro"/>
                <a:ea typeface="ＭＳ Ｐゴシック" charset="-128"/>
                <a:cs typeface="ＭＳ Ｐゴシック" charset="-128"/>
              </a:rPr>
              <a:t>U.S. Preventive Services Task Force. Scree</a:t>
            </a:r>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77</a:t>
            </a:fld>
            <a:endParaRPr lang="en-US" dirty="0"/>
          </a:p>
        </p:txBody>
      </p:sp>
    </p:spTree>
    <p:extLst>
      <p:ext uri="{BB962C8B-B14F-4D97-AF65-F5344CB8AC3E}">
        <p14:creationId xmlns:p14="http://schemas.microsoft.com/office/powerpoint/2010/main" val="12154636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frequent screening refers to at 3-6 month</a:t>
            </a:r>
            <a:r>
              <a:rPr lang="en-US" baseline="0" dirty="0" smtClean="0"/>
              <a:t> intervals. </a:t>
            </a:r>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78</a:t>
            </a:fld>
            <a:endParaRPr lang="en-US" dirty="0"/>
          </a:p>
        </p:txBody>
      </p:sp>
    </p:spTree>
    <p:extLst>
      <p:ext uri="{BB962C8B-B14F-4D97-AF65-F5344CB8AC3E}">
        <p14:creationId xmlns:p14="http://schemas.microsoft.com/office/powerpoint/2010/main" val="39182163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2B4424-3805-42B4-9E0F-648CE92B50F1}" type="slidenum">
              <a:rPr lang="en-US">
                <a:solidFill>
                  <a:srgbClr val="000000"/>
                </a:solidFill>
              </a:rPr>
              <a:pPr fontAlgn="base">
                <a:spcBef>
                  <a:spcPct val="0"/>
                </a:spcBef>
                <a:spcAft>
                  <a:spcPct val="0"/>
                </a:spcAft>
              </a:pPr>
              <a:t>79</a:t>
            </a:fld>
            <a:endParaRPr lang="en-US" dirty="0">
              <a:solidFill>
                <a:srgbClr val="000000"/>
              </a:solidFill>
            </a:endParaRPr>
          </a:p>
        </p:txBody>
      </p:sp>
      <p:sp>
        <p:nvSpPr>
          <p:cNvPr id="21913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1913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a:cs typeface="ＭＳ Ｐゴシック"/>
              </a:rPr>
              <a:t>CDC now recommends treatment with </a:t>
            </a:r>
            <a:r>
              <a:rPr lang="en-US" b="1" dirty="0" smtClean="0">
                <a:ea typeface="ＭＳ Ｐゴシック"/>
                <a:cs typeface="ＭＳ Ｐゴシック"/>
              </a:rPr>
              <a:t>TWO</a:t>
            </a:r>
            <a:r>
              <a:rPr lang="en-US" dirty="0" smtClean="0">
                <a:ea typeface="ＭＳ Ｐゴシック"/>
                <a:cs typeface="ＭＳ Ｐゴシック"/>
              </a:rPr>
              <a:t> antibiotics</a:t>
            </a:r>
            <a:r>
              <a:rPr lang="en-US" baseline="0" dirty="0" smtClean="0">
                <a:ea typeface="ＭＳ Ｐゴシック"/>
                <a:cs typeface="ＭＳ Ｐゴシック"/>
              </a:rPr>
              <a:t> rather than one. So the current recommendation for treatment of uncomplicated gonorrhea in the cervix, urethra, and rectum is ceftriaxone 250 mg (up from 125 mg) </a:t>
            </a:r>
            <a:r>
              <a:rPr lang="en-US" b="1" baseline="0" dirty="0" smtClean="0">
                <a:ea typeface="ＭＳ Ｐゴシック"/>
                <a:cs typeface="ＭＳ Ｐゴシック"/>
              </a:rPr>
              <a:t>AND</a:t>
            </a:r>
            <a:r>
              <a:rPr lang="en-US" baseline="0" dirty="0" smtClean="0">
                <a:ea typeface="ＭＳ Ｐゴシック"/>
                <a:cs typeface="ＭＳ Ｐゴシック"/>
              </a:rPr>
              <a:t> either azithromycin 1 gram or doxycycline 100 mg twice daily for 7 days. The </a:t>
            </a:r>
            <a:r>
              <a:rPr lang="en-US" baseline="0" dirty="0" err="1" smtClean="0">
                <a:ea typeface="ＭＳ Ｐゴシック"/>
                <a:cs typeface="ＭＳ Ｐゴシック"/>
              </a:rPr>
              <a:t>azithro</a:t>
            </a:r>
            <a:r>
              <a:rPr lang="en-US" baseline="0" dirty="0" smtClean="0">
                <a:ea typeface="ＭＳ Ｐゴシック"/>
                <a:cs typeface="ＭＳ Ｐゴシック"/>
              </a:rPr>
              <a:t> or doxy is </a:t>
            </a:r>
            <a:r>
              <a:rPr lang="en-US" b="1" baseline="0" dirty="0" smtClean="0">
                <a:ea typeface="ＭＳ Ｐゴシック"/>
                <a:cs typeface="ＭＳ Ｐゴシック"/>
              </a:rPr>
              <a:t>not</a:t>
            </a:r>
            <a:r>
              <a:rPr lang="en-US" baseline="0" dirty="0" smtClean="0">
                <a:ea typeface="ＭＳ Ｐゴシック"/>
                <a:cs typeface="ＭＳ Ｐゴシック"/>
              </a:rPr>
              <a:t> to treat an undiagnosed chlamydia infection, but CDC now recommends </a:t>
            </a:r>
            <a:r>
              <a:rPr lang="en-US" b="1" baseline="0" dirty="0" smtClean="0">
                <a:ea typeface="ＭＳ Ｐゴシック"/>
                <a:cs typeface="ＭＳ Ｐゴシック"/>
              </a:rPr>
              <a:t>two</a:t>
            </a:r>
            <a:r>
              <a:rPr lang="en-US" baseline="0" dirty="0" smtClean="0">
                <a:ea typeface="ＭＳ Ｐゴシック"/>
                <a:cs typeface="ＭＳ Ｐゴシック"/>
              </a:rPr>
              <a:t> antibiotics for enhanced synergy and decreased likelihood of a strain resistant to this antibiotic combination. </a:t>
            </a:r>
            <a:endParaRPr lang="en-US" dirty="0" smtClean="0">
              <a:ea typeface="ＭＳ Ｐゴシック"/>
              <a:cs typeface="ＭＳ Ｐゴシック"/>
            </a:endParaRPr>
          </a:p>
        </p:txBody>
      </p:sp>
    </p:spTree>
    <p:extLst>
      <p:ext uri="{BB962C8B-B14F-4D97-AF65-F5344CB8AC3E}">
        <p14:creationId xmlns:p14="http://schemas.microsoft.com/office/powerpoint/2010/main" val="20677118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5DA9AF-299E-40EF-8E6C-0E39E3DD86F0}" type="slidenum">
              <a:rPr lang="en-US">
                <a:solidFill>
                  <a:srgbClr val="000000"/>
                </a:solidFill>
              </a:rPr>
              <a:pPr fontAlgn="base">
                <a:spcBef>
                  <a:spcPct val="0"/>
                </a:spcBef>
                <a:spcAft>
                  <a:spcPct val="0"/>
                </a:spcAft>
              </a:pPr>
              <a:t>80</a:t>
            </a:fld>
            <a:endParaRPr lang="en-US" dirty="0">
              <a:solidFill>
                <a:srgbClr val="000000"/>
              </a:solidFill>
            </a:endParaRPr>
          </a:p>
        </p:txBody>
      </p:sp>
      <p:sp>
        <p:nvSpPr>
          <p:cNvPr id="22118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21187"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a:cs typeface="ＭＳ Ｐゴシック"/>
              </a:rPr>
              <a:t>Some offices do not provide IM infections</a:t>
            </a:r>
            <a:r>
              <a:rPr lang="en-US" baseline="0" dirty="0" smtClean="0">
                <a:ea typeface="ＭＳ Ｐゴシック"/>
                <a:cs typeface="ＭＳ Ｐゴシック"/>
              </a:rPr>
              <a:t> or cannot bring patients back for treatment in a timely manor. In those cases, an alternative regimen can be used with just oral antibiotics that consists of </a:t>
            </a:r>
            <a:r>
              <a:rPr lang="en-US" baseline="0" dirty="0" err="1" smtClean="0">
                <a:ea typeface="ＭＳ Ｐゴシック"/>
                <a:cs typeface="ＭＳ Ｐゴシック"/>
              </a:rPr>
              <a:t>cefixime</a:t>
            </a:r>
            <a:r>
              <a:rPr lang="en-US" baseline="0" dirty="0" smtClean="0">
                <a:ea typeface="ＭＳ Ｐゴシック"/>
                <a:cs typeface="ＭＳ Ｐゴシック"/>
              </a:rPr>
              <a:t> orally PLUS either azithromycin or doxycycline, but to ensure a cure, providers should perform a test of cure 1 week after treatment is complete. The test of cure should preferably be a culture so that antibiotic susceptibility testing can be done. But if culture is not available, providers can use a NAAT. Although for chlamydia, it can take three weeks for the DNA or RNA to clear, for gonorrhea, studies show that the DNA or RNA clears by five days after treatment. So, a NAAT can be performed in a week.</a:t>
            </a:r>
            <a:endParaRPr lang="en-US" dirty="0" smtClean="0">
              <a:ea typeface="ＭＳ Ｐゴシック"/>
              <a:cs typeface="ＭＳ Ｐゴシック"/>
            </a:endParaRPr>
          </a:p>
        </p:txBody>
      </p:sp>
    </p:spTree>
    <p:extLst>
      <p:ext uri="{BB962C8B-B14F-4D97-AF65-F5344CB8AC3E}">
        <p14:creationId xmlns:p14="http://schemas.microsoft.com/office/powerpoint/2010/main" val="6271181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p:spPr>
        <p:txBody>
          <a:bodyPr/>
          <a:lstStyle/>
          <a:p>
            <a:pPr eaLnBrk="1" hangingPunct="1"/>
            <a:r>
              <a:rPr lang="en-US" dirty="0" smtClean="0">
                <a:ea typeface="ＭＳ Ｐゴシック" pitchFamily="34" charset="-128"/>
              </a:rPr>
              <a:t>Treatment</a:t>
            </a:r>
            <a:r>
              <a:rPr lang="en-US" baseline="0" dirty="0" smtClean="0">
                <a:ea typeface="ＭＳ Ｐゴシック" pitchFamily="34" charset="-128"/>
              </a:rPr>
              <a:t> for the uncomplicated gonorrhea infection of the pharynx</a:t>
            </a:r>
          </a:p>
          <a:p>
            <a:pPr eaLnBrk="1" hangingPunct="1"/>
            <a:endParaRPr lang="en-US" baseline="0" dirty="0" smtClean="0">
              <a:ea typeface="ＭＳ Ｐゴシック" pitchFamily="34" charset="-128"/>
            </a:endParaRPr>
          </a:p>
          <a:p>
            <a:pPr eaLnBrk="1" hangingPunct="1"/>
            <a:endParaRPr lang="en-US" dirty="0" smtClean="0">
              <a:ea typeface="ＭＳ Ｐゴシック" pitchFamily="34" charset="-128"/>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a typeface="ＭＳ Ｐゴシック" charset="-128"/>
                <a:cs typeface="ＭＳ Ｐゴシック" charset="-128"/>
              </a:rPr>
              <a:t>Centers for Disease Control and Prevention. Sexually Transmitted Diseases Treatment Guidelines, 2010. </a:t>
            </a:r>
            <a:r>
              <a:rPr lang="en-US" sz="1200" i="1" kern="1200" dirty="0" smtClean="0">
                <a:solidFill>
                  <a:schemeClr val="tx1"/>
                </a:solidFill>
                <a:ea typeface="ＭＳ Ｐゴシック" charset="-128"/>
                <a:cs typeface="ＭＳ Ｐゴシック" charset="-128"/>
              </a:rPr>
              <a:t>MMWR</a:t>
            </a:r>
            <a:r>
              <a:rPr lang="en-US" sz="1200" kern="1200" dirty="0" smtClean="0">
                <a:solidFill>
                  <a:schemeClr val="tx1"/>
                </a:solidFill>
                <a:ea typeface="ＭＳ Ｐゴシック" charset="-128"/>
                <a:cs typeface="ＭＳ Ｐゴシック" charset="-128"/>
              </a:rPr>
              <a:t> 2010;59(12):1–116</a:t>
            </a:r>
            <a:endParaRPr lang="en-US" dirty="0" smtClean="0">
              <a:ea typeface="ＭＳ Ｐゴシック" pitchFamily="34" charset="-128"/>
            </a:endParaRPr>
          </a:p>
          <a:p>
            <a:pPr eaLnBrk="1" hangingPunct="1"/>
            <a:r>
              <a:rPr lang="en-US" sz="1200" u="sng" kern="1200" dirty="0" smtClean="0">
                <a:solidFill>
                  <a:schemeClr val="tx1"/>
                </a:solidFill>
                <a:ea typeface="ＭＳ Ｐゴシック" charset="-128"/>
                <a:cs typeface="ＭＳ Ｐゴシック" charset="-128"/>
                <a:hlinkClick r:id="rId3"/>
              </a:rPr>
              <a:t>http://www.cdc.gov/std/treatment/2010/gonococcal-infections.htm</a:t>
            </a:r>
            <a:endParaRPr lang="en-US" dirty="0" smtClean="0">
              <a:ea typeface="ＭＳ Ｐゴシック" pitchFamily="34" charset="-128"/>
            </a:endParaRPr>
          </a:p>
        </p:txBody>
      </p:sp>
      <p:sp>
        <p:nvSpPr>
          <p:cNvPr id="282628" name="Slide Number Placeholder 3"/>
          <p:cNvSpPr>
            <a:spLocks noGrp="1"/>
          </p:cNvSpPr>
          <p:nvPr>
            <p:ph type="sldNum" sz="quarter" idx="5"/>
          </p:nvPr>
        </p:nvSpPr>
        <p:spPr>
          <a:noFill/>
        </p:spPr>
        <p:txBody>
          <a:bodyPr/>
          <a:lstStyle/>
          <a:p>
            <a:fld id="{2379A5A1-52B2-4325-893D-559076748F5F}" type="slidenum">
              <a:rPr lang="en-US"/>
              <a:pPr/>
              <a:t>81</a:t>
            </a:fld>
            <a:endParaRPr lang="en-US" dirty="0"/>
          </a:p>
        </p:txBody>
      </p:sp>
    </p:spTree>
    <p:extLst>
      <p:ext uri="{BB962C8B-B14F-4D97-AF65-F5344CB8AC3E}">
        <p14:creationId xmlns:p14="http://schemas.microsoft.com/office/powerpoint/2010/main" val="18554114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p>
          <a:p>
            <a:r>
              <a:rPr lang="en-US" dirty="0" smtClean="0"/>
              <a:t>Centers for Disease Control and Prevention. Sexually Transmitted Diseases Treatment Guidelines, 2010.  </a:t>
            </a:r>
            <a:r>
              <a:rPr lang="en-US" i="1" dirty="0" smtClean="0"/>
              <a:t>MMWR</a:t>
            </a:r>
            <a:r>
              <a:rPr lang="en-US" dirty="0" smtClean="0"/>
              <a:t> 2010;59(12):1–116</a:t>
            </a:r>
          </a:p>
          <a:p>
            <a:endParaRPr lang="en-US" dirty="0" smtClean="0"/>
          </a:p>
          <a:p>
            <a:r>
              <a:rPr lang="en-US" dirty="0" smtClean="0"/>
              <a:t>Alternative Regimens:</a:t>
            </a:r>
          </a:p>
          <a:p>
            <a:r>
              <a:rPr lang="en-US" dirty="0" smtClean="0"/>
              <a:t>Erythromycin base 500 mg PO QID x 7 days</a:t>
            </a:r>
          </a:p>
          <a:p>
            <a:r>
              <a:rPr lang="en-US" dirty="0" smtClean="0"/>
              <a:t>Erythromycin </a:t>
            </a:r>
            <a:r>
              <a:rPr lang="en-US" dirty="0" err="1" smtClean="0"/>
              <a:t>ethylsuccinate</a:t>
            </a:r>
            <a:r>
              <a:rPr lang="en-US" dirty="0" smtClean="0"/>
              <a:t> 800 mg PO QID x 7 days</a:t>
            </a:r>
          </a:p>
          <a:p>
            <a:r>
              <a:rPr lang="en-US" dirty="0" smtClean="0"/>
              <a:t>Levofloxacin 500 mg PO OD x 7 days</a:t>
            </a:r>
          </a:p>
          <a:p>
            <a:r>
              <a:rPr lang="en-US" dirty="0" err="1" smtClean="0"/>
              <a:t>Ofloxacin</a:t>
            </a:r>
            <a:r>
              <a:rPr lang="en-US" dirty="0" smtClean="0"/>
              <a:t> 300 mg PO BID x 7days</a:t>
            </a:r>
          </a:p>
          <a:p>
            <a:endParaRPr lang="en-US" dirty="0"/>
          </a:p>
        </p:txBody>
      </p:sp>
      <p:sp>
        <p:nvSpPr>
          <p:cNvPr id="4" name="Slide Number Placeholder 3"/>
          <p:cNvSpPr>
            <a:spLocks noGrp="1"/>
          </p:cNvSpPr>
          <p:nvPr>
            <p:ph type="sldNum" sz="quarter" idx="10"/>
          </p:nvPr>
        </p:nvSpPr>
        <p:spPr/>
        <p:txBody>
          <a:bodyPr/>
          <a:lstStyle/>
          <a:p>
            <a:fld id="{491AE359-8864-4C64-80E0-895DCDBA3EBB}" type="slidenum">
              <a:rPr lang="en-US" smtClean="0"/>
              <a:pPr/>
              <a:t>82</a:t>
            </a:fld>
            <a:endParaRPr lang="en-US" dirty="0"/>
          </a:p>
        </p:txBody>
      </p:sp>
    </p:spTree>
    <p:extLst>
      <p:ext uri="{BB962C8B-B14F-4D97-AF65-F5344CB8AC3E}">
        <p14:creationId xmlns:p14="http://schemas.microsoft.com/office/powerpoint/2010/main" val="12649666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pPr eaLnBrk="1" hangingPunct="1"/>
            <a:endParaRPr lang="en-US" dirty="0" smtClean="0"/>
          </a:p>
        </p:txBody>
      </p:sp>
      <p:sp>
        <p:nvSpPr>
          <p:cNvPr id="210948" name="Slide Number Placeholder 3"/>
          <p:cNvSpPr>
            <a:spLocks noGrp="1"/>
          </p:cNvSpPr>
          <p:nvPr>
            <p:ph type="sldNum" sz="quarter" idx="5"/>
          </p:nvPr>
        </p:nvSpPr>
        <p:spPr>
          <a:noFill/>
        </p:spPr>
        <p:txBody>
          <a:bodyPr/>
          <a:lstStyle/>
          <a:p>
            <a:fld id="{50D79E2E-2054-4C99-9820-D7D028B04AAC}" type="slidenum">
              <a:rPr lang="en-US" smtClean="0"/>
              <a:pPr/>
              <a:t>83</a:t>
            </a:fld>
            <a:endParaRPr lang="en-US" dirty="0" smtClean="0"/>
          </a:p>
        </p:txBody>
      </p:sp>
    </p:spTree>
    <p:extLst>
      <p:ext uri="{BB962C8B-B14F-4D97-AF65-F5344CB8AC3E}">
        <p14:creationId xmlns:p14="http://schemas.microsoft.com/office/powerpoint/2010/main" val="32213567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sz="1200" dirty="0" smtClean="0">
                <a:latin typeface="Adobe Garamond Pro" panose="02020502060506020403" pitchFamily="18" charset="0"/>
                <a:ea typeface="ＭＳ Ｐゴシック" pitchFamily="34" charset="-128"/>
                <a:cs typeface="Arial"/>
              </a:rPr>
              <a:t>CDC. </a:t>
            </a:r>
            <a:r>
              <a:rPr lang="en-US" sz="1200" dirty="0" smtClean="0">
                <a:latin typeface="Adobe Garamond Pro" panose="02020502060506020403" pitchFamily="18" charset="0"/>
                <a:cs typeface="Arial"/>
              </a:rPr>
              <a:t>Recommendations on the Use of </a:t>
            </a:r>
            <a:r>
              <a:rPr lang="en-US" sz="1200" dirty="0" err="1" smtClean="0">
                <a:latin typeface="Adobe Garamond Pro" panose="02020502060506020403" pitchFamily="18" charset="0"/>
                <a:cs typeface="Arial"/>
              </a:rPr>
              <a:t>Quadrivalent</a:t>
            </a:r>
            <a:r>
              <a:rPr lang="en-US" sz="1200" dirty="0" smtClean="0">
                <a:latin typeface="Adobe Garamond Pro" panose="02020502060506020403" pitchFamily="18" charset="0"/>
                <a:cs typeface="Arial"/>
              </a:rPr>
              <a:t> Human Papillomavirus Vaccine in Males—Advisory Committee on Immunization Practices (ACIP), 2011.  </a:t>
            </a:r>
            <a:r>
              <a:rPr lang="en-US" sz="1200" i="1" dirty="0" smtClean="0">
                <a:latin typeface="Adobe Garamond Pro" panose="02020502060506020403" pitchFamily="18" charset="0"/>
                <a:cs typeface="Arial"/>
              </a:rPr>
              <a:t>MMWR</a:t>
            </a:r>
            <a:r>
              <a:rPr lang="en-US" sz="1200" dirty="0" smtClean="0">
                <a:latin typeface="Adobe Garamond Pro" panose="02020502060506020403" pitchFamily="18" charset="0"/>
                <a:cs typeface="Arial"/>
              </a:rPr>
              <a:t> 60(50);1705–1708</a:t>
            </a:r>
            <a:endParaRPr lang="en-US" baseline="0" dirty="0" smtClean="0"/>
          </a:p>
          <a:p>
            <a:endParaRPr lang="en-US" baseline="0" dirty="0" smtClean="0"/>
          </a:p>
          <a:p>
            <a:r>
              <a:rPr lang="en-US" dirty="0" smtClean="0"/>
              <a:t>Recommended for all MSM and immunocompromised ♂</a:t>
            </a:r>
          </a:p>
          <a:p>
            <a:r>
              <a:rPr lang="en-US" dirty="0" smtClean="0"/>
              <a:t>Permissive recommendation for 22–26 y/o ♂ without risk factors</a:t>
            </a:r>
          </a:p>
          <a:p>
            <a:endParaRPr lang="en-US" dirty="0" smtClean="0"/>
          </a:p>
          <a:p>
            <a:endParaRPr lang="en-US" dirty="0" smtClean="0"/>
          </a:p>
          <a:p>
            <a:r>
              <a:rPr lang="en-US" dirty="0" smtClean="0"/>
              <a:t>At risk defined as at risk for infection by sexual exposure including MSM;</a:t>
            </a:r>
          </a:p>
          <a:p>
            <a:r>
              <a:rPr lang="en-US" dirty="0" smtClean="0"/>
              <a:t>injection-drug users; household contacts of persons with chronic HBV infection;</a:t>
            </a:r>
          </a:p>
          <a:p>
            <a:r>
              <a:rPr lang="en-US" dirty="0" smtClean="0"/>
              <a:t>developmentally disabled persons in long-term care facilities; persons at risk for</a:t>
            </a:r>
          </a:p>
          <a:p>
            <a:r>
              <a:rPr lang="en-US" dirty="0" smtClean="0"/>
              <a:t>occupational exposure to HBV; hemodialysis patients; persons with chronic liver</a:t>
            </a:r>
          </a:p>
          <a:p>
            <a:r>
              <a:rPr lang="en-US" dirty="0" smtClean="0"/>
              <a:t>disease; travelers to HBV-endemic regions; and HIV-positive persons.</a:t>
            </a:r>
          </a:p>
          <a:p>
            <a:endParaRPr lang="en-US" dirty="0" smtClean="0"/>
          </a:p>
          <a:p>
            <a:r>
              <a:rPr lang="en-US" dirty="0" smtClean="0"/>
              <a:t>A risk for HAV defined by</a:t>
            </a:r>
            <a:r>
              <a:rPr lang="en-US" baseline="0" dirty="0" smtClean="0"/>
              <a:t> </a:t>
            </a:r>
            <a:r>
              <a:rPr lang="en-US" dirty="0" smtClean="0"/>
              <a:t>MSM; users of injection and</a:t>
            </a:r>
          </a:p>
          <a:p>
            <a:r>
              <a:rPr lang="en-US" dirty="0" smtClean="0"/>
              <a:t>non-injection drugs; persons who have occupational risk for infection; persons with</a:t>
            </a:r>
          </a:p>
          <a:p>
            <a:r>
              <a:rPr lang="en-US" dirty="0" smtClean="0"/>
              <a:t>clotting-factor disorders; vaccination of persons with chronic liver disease; Hepatitis A</a:t>
            </a:r>
          </a:p>
          <a:p>
            <a:r>
              <a:rPr lang="en-US" dirty="0" smtClean="0"/>
              <a:t>vaccination during outbreaks; and persons traveling to or working in countries that</a:t>
            </a:r>
          </a:p>
          <a:p>
            <a:r>
              <a:rPr lang="en-US" dirty="0" smtClean="0"/>
              <a:t>have high or intermediate </a:t>
            </a:r>
            <a:r>
              <a:rPr lang="en-US" dirty="0" err="1" smtClean="0"/>
              <a:t>endemicity</a:t>
            </a:r>
            <a:r>
              <a:rPr lang="en-US" dirty="0" smtClean="0"/>
              <a:t> of infection.</a:t>
            </a:r>
          </a:p>
          <a:p>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84</a:t>
            </a:fld>
            <a:endParaRPr lang="en-US" dirty="0"/>
          </a:p>
        </p:txBody>
      </p:sp>
    </p:spTree>
    <p:extLst>
      <p:ext uri="{BB962C8B-B14F-4D97-AF65-F5344CB8AC3E}">
        <p14:creationId xmlns:p14="http://schemas.microsoft.com/office/powerpoint/2010/main" val="199785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sz="1200" dirty="0" smtClean="0"/>
              <a:t>Source:  </a:t>
            </a:r>
          </a:p>
          <a:p>
            <a:pPr defTabSz="897301" eaLnBrk="0" fontAlgn="base" hangingPunct="0">
              <a:spcBef>
                <a:spcPct val="30000"/>
              </a:spcBef>
              <a:spcAft>
                <a:spcPct val="0"/>
              </a:spcAft>
              <a:defRPr/>
            </a:pPr>
            <a:r>
              <a:rPr lang="en-US" sz="1200" dirty="0" smtClean="0"/>
              <a:t>http://nccd.cdc.gov</a:t>
            </a:r>
          </a:p>
          <a:p>
            <a:endParaRPr lang="en-US" dirty="0" smtClean="0"/>
          </a:p>
          <a:p>
            <a:r>
              <a:rPr lang="en-US" dirty="0" smtClean="0"/>
              <a:t>2013</a:t>
            </a:r>
            <a:r>
              <a:rPr lang="en-US" baseline="0" dirty="0" smtClean="0"/>
              <a:t> Youth Risk Behavior Survey. High School students grade 9-12.</a:t>
            </a:r>
          </a:p>
          <a:p>
            <a:endParaRPr lang="en-US" baseline="0" dirty="0" smtClean="0"/>
          </a:p>
          <a:p>
            <a:r>
              <a:rPr lang="en-US" baseline="0" dirty="0" smtClean="0"/>
              <a:t>32.7% males are currently sexually active (past 3 months) compared to 35.2% of females.  </a:t>
            </a:r>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8</a:t>
            </a:fld>
            <a:endParaRPr lang="en-US" dirty="0"/>
          </a:p>
        </p:txBody>
      </p:sp>
    </p:spTree>
    <p:extLst>
      <p:ext uri="{BB962C8B-B14F-4D97-AF65-F5344CB8AC3E}">
        <p14:creationId xmlns:p14="http://schemas.microsoft.com/office/powerpoint/2010/main" val="35180621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dobe Garamond Pro"/>
                <a:ea typeface="ＭＳ Ｐゴシック" charset="-128"/>
                <a:cs typeface="ＭＳ Ｐゴシック" charset="-128"/>
              </a:rPr>
              <a:t>Source:  Marcell, A.V. and the Male Training Center for Family Planning and Reproductive Health. Preventive Male Sexual</a:t>
            </a:r>
          </a:p>
          <a:p>
            <a:r>
              <a:rPr lang="en-US" sz="1200" b="0" i="0" u="none" strike="noStrike" kern="1200" baseline="0" dirty="0" smtClean="0">
                <a:solidFill>
                  <a:schemeClr val="tx1"/>
                </a:solidFill>
                <a:latin typeface="Adobe Garamond Pro"/>
                <a:ea typeface="ＭＳ Ｐゴシック" charset="-128"/>
                <a:cs typeface="ＭＳ Ｐゴシック" charset="-128"/>
              </a:rPr>
              <a:t>and Reproductive Health Care: Recommendations for Clinical Practice. Philadelphia, PA: Male Training Center for Family Planning and</a:t>
            </a:r>
          </a:p>
          <a:p>
            <a:r>
              <a:rPr lang="en-US" sz="1200" b="0" i="0" u="none" strike="noStrike" kern="1200" baseline="0" dirty="0" smtClean="0">
                <a:solidFill>
                  <a:schemeClr val="tx1"/>
                </a:solidFill>
                <a:latin typeface="Adobe Garamond Pro"/>
                <a:ea typeface="ＭＳ Ｐゴシック" charset="-128"/>
                <a:cs typeface="ＭＳ Ｐゴシック" charset="-128"/>
              </a:rPr>
              <a:t>Reproductive Health and Rockville, MD: Office of Population Affairs; 2014.</a:t>
            </a:r>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85</a:t>
            </a:fld>
            <a:endParaRPr lang="en-US" dirty="0"/>
          </a:p>
        </p:txBody>
      </p:sp>
    </p:spTree>
    <p:extLst>
      <p:ext uri="{BB962C8B-B14F-4D97-AF65-F5344CB8AC3E}">
        <p14:creationId xmlns:p14="http://schemas.microsoft.com/office/powerpoint/2010/main" val="38275738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pPr eaLnBrk="1" hangingPunct="1"/>
            <a:endParaRPr lang="en-US" dirty="0" smtClean="0"/>
          </a:p>
        </p:txBody>
      </p:sp>
      <p:sp>
        <p:nvSpPr>
          <p:cNvPr id="212996" name="Slide Number Placeholder 3"/>
          <p:cNvSpPr>
            <a:spLocks noGrp="1"/>
          </p:cNvSpPr>
          <p:nvPr>
            <p:ph type="sldNum" sz="quarter" idx="5"/>
          </p:nvPr>
        </p:nvSpPr>
        <p:spPr>
          <a:noFill/>
        </p:spPr>
        <p:txBody>
          <a:bodyPr/>
          <a:lstStyle/>
          <a:p>
            <a:fld id="{226E51F0-A5B3-4367-8FEE-989ABEF83009}" type="slidenum">
              <a:rPr lang="en-US" smtClean="0"/>
              <a:pPr/>
              <a:t>86</a:t>
            </a:fld>
            <a:endParaRPr lang="en-US" dirty="0" smtClean="0"/>
          </a:p>
        </p:txBody>
      </p:sp>
    </p:spTree>
    <p:extLst>
      <p:ext uri="{BB962C8B-B14F-4D97-AF65-F5344CB8AC3E}">
        <p14:creationId xmlns:p14="http://schemas.microsoft.com/office/powerpoint/2010/main" val="35740485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dirty="0" smtClean="0"/>
          </a:p>
        </p:txBody>
      </p:sp>
      <p:sp>
        <p:nvSpPr>
          <p:cNvPr id="214020" name="Slide Number Placeholder 3"/>
          <p:cNvSpPr>
            <a:spLocks noGrp="1"/>
          </p:cNvSpPr>
          <p:nvPr>
            <p:ph type="sldNum" sz="quarter" idx="5"/>
          </p:nvPr>
        </p:nvSpPr>
        <p:spPr>
          <a:noFill/>
        </p:spPr>
        <p:txBody>
          <a:bodyPr/>
          <a:lstStyle/>
          <a:p>
            <a:fld id="{C30EEF9D-E7EB-4C26-A474-C9D313A4D5A2}" type="slidenum">
              <a:rPr lang="en-US" smtClean="0"/>
              <a:pPr/>
              <a:t>87</a:t>
            </a:fld>
            <a:endParaRPr lang="en-US" dirty="0" smtClean="0"/>
          </a:p>
        </p:txBody>
      </p:sp>
    </p:spTree>
    <p:extLst>
      <p:ext uri="{BB962C8B-B14F-4D97-AF65-F5344CB8AC3E}">
        <p14:creationId xmlns:p14="http://schemas.microsoft.com/office/powerpoint/2010/main" val="39932665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6FC1521-6712-4841-A570-CE5AE2D6E120}" type="slidenum">
              <a:rPr lang="en-US"/>
              <a:pPr/>
              <a:t>88</a:t>
            </a:fld>
            <a:endParaRPr lang="en-US" dirty="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lIns="93168" tIns="46584" rIns="93168" bIns="46584"/>
          <a:lstStyle/>
          <a:p>
            <a:endParaRPr lang="en-US" smtClean="0"/>
          </a:p>
        </p:txBody>
      </p:sp>
    </p:spTree>
    <p:extLst>
      <p:ext uri="{BB962C8B-B14F-4D97-AF65-F5344CB8AC3E}">
        <p14:creationId xmlns:p14="http://schemas.microsoft.com/office/powerpoint/2010/main" val="2912819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DEC38ACE-D55F-4974-974E-37614E267997}" type="slidenum">
              <a:rPr lang="en-US" smtClean="0"/>
              <a:pPr/>
              <a:t>91</a:t>
            </a:fld>
            <a:endParaRPr lang="en-US" dirty="0"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92778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a:t>
            </a:r>
            <a:endParaRPr lang="en-US" dirty="0"/>
          </a:p>
        </p:txBody>
      </p:sp>
      <p:sp>
        <p:nvSpPr>
          <p:cNvPr id="4" name="Slide Number Placeholder 3"/>
          <p:cNvSpPr>
            <a:spLocks noGrp="1"/>
          </p:cNvSpPr>
          <p:nvPr>
            <p:ph type="sldNum" sz="quarter" idx="10"/>
          </p:nvPr>
        </p:nvSpPr>
        <p:spPr/>
        <p:txBody>
          <a:bodyPr/>
          <a:lstStyle/>
          <a:p>
            <a:pPr>
              <a:defRPr/>
            </a:pPr>
            <a:fld id="{53FF226B-CD57-44CC-837B-847287B2141D}" type="slidenum">
              <a:rPr lang="en-US" smtClean="0"/>
              <a:pPr>
                <a:defRPr/>
              </a:pPr>
              <a:t>9</a:t>
            </a:fld>
            <a:endParaRPr lang="en-US" dirty="0"/>
          </a:p>
        </p:txBody>
      </p:sp>
    </p:spTree>
    <p:extLst>
      <p:ext uri="{BB962C8B-B14F-4D97-AF65-F5344CB8AC3E}">
        <p14:creationId xmlns:p14="http://schemas.microsoft.com/office/powerpoint/2010/main" val="1888950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5"/>
          <p:cNvSpPr>
            <a:spLocks noChangeArrowheads="1"/>
          </p:cNvSpPr>
          <p:nvPr/>
        </p:nvSpPr>
        <p:spPr bwMode="auto">
          <a:xfrm>
            <a:off x="0" y="0"/>
            <a:ext cx="9144000" cy="4800600"/>
          </a:xfrm>
          <a:prstGeom prst="rect">
            <a:avLst/>
          </a:prstGeom>
          <a:solidFill>
            <a:srgbClr val="196AB0"/>
          </a:solidFill>
          <a:ln w="9525">
            <a:noFill/>
            <a:miter lim="800000"/>
            <a:headEnd/>
            <a:tailEnd/>
          </a:ln>
        </p:spPr>
        <p:txBody>
          <a:bodyPr wrap="none" anchor="ctr"/>
          <a:lstStyle/>
          <a:p>
            <a:endParaRPr lang="en-US" dirty="0">
              <a:latin typeface="Adobe Garamond Pro"/>
            </a:endParaRPr>
          </a:p>
        </p:txBody>
      </p:sp>
      <p:sp>
        <p:nvSpPr>
          <p:cNvPr id="2" name="Title 1"/>
          <p:cNvSpPr>
            <a:spLocks noGrp="1"/>
          </p:cNvSpPr>
          <p:nvPr>
            <p:ph type="ctrTitle"/>
          </p:nvPr>
        </p:nvSpPr>
        <p:spPr>
          <a:xfrm>
            <a:off x="685800" y="1524000"/>
            <a:ext cx="7772400" cy="1470025"/>
          </a:xfrm>
          <a:prstGeom prst="rect">
            <a:avLst/>
          </a:prstGeom>
        </p:spPr>
        <p:txBody>
          <a:bodyPr>
            <a:normAutofit/>
          </a:bodyPr>
          <a:lstStyle>
            <a:lvl1pPr>
              <a:defRPr sz="3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2971800"/>
            <a:ext cx="6400800" cy="990600"/>
          </a:xfrm>
          <a:prstGeom prst="rect">
            <a:avLst/>
          </a:prstGeom>
        </p:spPr>
        <p:txBody>
          <a:bodyPr anchor="t">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4" name="Group 11"/>
          <p:cNvGrpSpPr/>
          <p:nvPr/>
        </p:nvGrpSpPr>
        <p:grpSpPr>
          <a:xfrm>
            <a:off x="685800" y="5029200"/>
            <a:ext cx="2133600" cy="1271588"/>
            <a:chOff x="685800" y="5029200"/>
            <a:chExt cx="2133600" cy="1271588"/>
          </a:xfrm>
        </p:grpSpPr>
        <p:pic>
          <p:nvPicPr>
            <p:cNvPr id="9" name="Picture 14" descr="PRH LOGO_CMYK"/>
            <p:cNvPicPr>
              <a:picLocks noChangeAspect="1" noChangeArrowheads="1"/>
            </p:cNvPicPr>
            <p:nvPr userDrawn="1"/>
          </p:nvPicPr>
          <p:blipFill>
            <a:blip r:embed="rId2" cstate="print"/>
            <a:srcRect l="33769" t="21548" r="30827" b="60190"/>
            <a:stretch>
              <a:fillRect/>
            </a:stretch>
          </p:blipFill>
          <p:spPr bwMode="auto">
            <a:xfrm>
              <a:off x="685800" y="5029200"/>
              <a:ext cx="1905000" cy="1271588"/>
            </a:xfrm>
            <a:prstGeom prst="rect">
              <a:avLst/>
            </a:prstGeom>
            <a:noFill/>
            <a:ln w="9525">
              <a:noFill/>
              <a:miter lim="800000"/>
              <a:headEnd/>
              <a:tailEnd/>
            </a:ln>
          </p:spPr>
        </p:pic>
        <p:sp>
          <p:nvSpPr>
            <p:cNvPr id="10" name="Text Box 16"/>
            <p:cNvSpPr txBox="1">
              <a:spLocks noChangeArrowheads="1"/>
            </p:cNvSpPr>
            <p:nvPr userDrawn="1"/>
          </p:nvSpPr>
          <p:spPr bwMode="auto">
            <a:xfrm>
              <a:off x="2590800" y="5075238"/>
              <a:ext cx="228600" cy="107722"/>
            </a:xfrm>
            <a:prstGeom prst="rect">
              <a:avLst/>
            </a:prstGeom>
            <a:noFill/>
            <a:ln w="9525">
              <a:noFill/>
              <a:miter lim="800000"/>
              <a:headEnd/>
              <a:tailEnd/>
            </a:ln>
          </p:spPr>
          <p:txBody>
            <a:bodyPr lIns="0" tIns="0" rIns="0" bIns="0">
              <a:spAutoFit/>
            </a:bodyPr>
            <a:lstStyle/>
            <a:p>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11" name="Rectangle 8"/>
          <p:cNvSpPr>
            <a:spLocks noChangeArrowheads="1"/>
          </p:cNvSpPr>
          <p:nvPr/>
        </p:nvSpPr>
        <p:spPr bwMode="auto">
          <a:xfrm>
            <a:off x="0" y="6477000"/>
            <a:ext cx="9144000" cy="381000"/>
          </a:xfrm>
          <a:prstGeom prst="rect">
            <a:avLst/>
          </a:prstGeom>
          <a:solidFill>
            <a:srgbClr val="EEA43F"/>
          </a:solidFill>
          <a:ln w="9525">
            <a:noFill/>
            <a:miter lim="800000"/>
            <a:headEnd/>
            <a:tailEnd/>
          </a:ln>
        </p:spPr>
        <p:txBody>
          <a:bodyPr wrap="none" anchor="ctr"/>
          <a:lstStyle/>
          <a:p>
            <a:pPr algn="r"/>
            <a:endParaRPr lang="en-US" dirty="0">
              <a:latin typeface="Adobe Garamond Pro"/>
            </a:endParaRPr>
          </a:p>
        </p:txBody>
      </p:sp>
      <p:sp>
        <p:nvSpPr>
          <p:cNvPr id="15" name="Text Placeholder 14"/>
          <p:cNvSpPr>
            <a:spLocks noGrp="1"/>
          </p:cNvSpPr>
          <p:nvPr>
            <p:ph type="body" sz="quarter" idx="10"/>
          </p:nvPr>
        </p:nvSpPr>
        <p:spPr>
          <a:xfrm>
            <a:off x="5562600" y="5486400"/>
            <a:ext cx="3352800" cy="304800"/>
          </a:xfrm>
          <a:prstGeom prst="rect">
            <a:avLst/>
          </a:prstGeom>
        </p:spPr>
        <p:txBody>
          <a:bodyPr anchor="ctr">
            <a:noAutofit/>
          </a:bodyPr>
          <a:lstStyle>
            <a:lvl1pPr algn="r">
              <a:buNone/>
              <a:defRPr sz="1800" b="0">
                <a:solidFill>
                  <a:schemeClr val="tx2">
                    <a:lumMod val="60000"/>
                    <a:lumOff val="40000"/>
                  </a:schemeClr>
                </a:solidFill>
                <a:latin typeface="Adobe Garamond Pro"/>
              </a:defRPr>
            </a:lvl1pPr>
            <a:lvl2pPr algn="r">
              <a:buNone/>
              <a:defRPr sz="1200">
                <a:solidFill>
                  <a:schemeClr val="tx2">
                    <a:lumMod val="60000"/>
                    <a:lumOff val="40000"/>
                  </a:schemeClr>
                </a:solidFill>
                <a:latin typeface="Adobe Garamond Pro"/>
              </a:defRPr>
            </a:lvl2pPr>
            <a:lvl3pPr algn="r">
              <a:buNone/>
              <a:defRPr sz="1200">
                <a:solidFill>
                  <a:schemeClr val="tx2">
                    <a:lumMod val="60000"/>
                    <a:lumOff val="40000"/>
                  </a:schemeClr>
                </a:solidFill>
                <a:latin typeface="Adobe Garamond Pro"/>
              </a:defRPr>
            </a:lvl3pPr>
            <a:lvl4pPr algn="r">
              <a:buNone/>
              <a:defRPr sz="1200">
                <a:solidFill>
                  <a:schemeClr val="tx2">
                    <a:lumMod val="60000"/>
                    <a:lumOff val="40000"/>
                  </a:schemeClr>
                </a:solidFill>
                <a:latin typeface="Adobe Garamond Pro"/>
              </a:defRPr>
            </a:lvl4pPr>
            <a:lvl5pPr algn="r">
              <a:buNone/>
              <a:defRPr sz="1200">
                <a:solidFill>
                  <a:schemeClr val="tx2">
                    <a:lumMod val="60000"/>
                    <a:lumOff val="40000"/>
                  </a:schemeClr>
                </a:solidFill>
                <a:latin typeface="Adobe Garamond Pro"/>
              </a:defRPr>
            </a:lvl5pPr>
          </a:lstStyle>
          <a:p>
            <a:pPr lvl="0"/>
            <a:r>
              <a:rPr lang="en-US" smtClean="0"/>
              <a:t>Click to edit Master text styles</a:t>
            </a:r>
          </a:p>
        </p:txBody>
      </p:sp>
      <p:pic>
        <p:nvPicPr>
          <p:cNvPr id="13" name="Picture 2" descr="M:\Education, Research and Training Division\Medical Education\2. ARSHEP\4th Edition ARSHEP modules\New ARSHEP Logos\ARSHEP_LOGO_2013_largeBW.jpg"/>
          <p:cNvPicPr>
            <a:picLocks noChangeAspect="1" noChangeArrowheads="1"/>
          </p:cNvPicPr>
          <p:nvPr/>
        </p:nvPicPr>
        <p:blipFill>
          <a:blip r:embed="rId3" cstate="print"/>
          <a:srcRect/>
          <a:stretch>
            <a:fillRect/>
          </a:stretch>
        </p:blipFill>
        <p:spPr bwMode="auto">
          <a:xfrm>
            <a:off x="2743200" y="5029200"/>
            <a:ext cx="2209800" cy="1304865"/>
          </a:xfrm>
          <a:prstGeom prst="rect">
            <a:avLst/>
          </a:prstGeom>
          <a:noFill/>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lvl1pPr>
              <a:defRPr>
                <a:ln>
                  <a:noFill/>
                </a:ln>
              </a:defRPr>
            </a:lvl1pPr>
          </a:lstStyle>
          <a:p>
            <a:r>
              <a:rPr lang="en-US" smtClean="0"/>
              <a:t>Click to edit Master title style</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Adobe Garamond Pro"/>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atin typeface="Adobe Garamond Pro"/>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7693025" cy="1785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4300538"/>
            <a:ext cx="7693025" cy="17859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dobe Garamond Pro"/>
              </a:defRPr>
            </a:lvl1pPr>
          </a:lstStyle>
          <a:p>
            <a:pPr>
              <a:defRPr/>
            </a:pPr>
            <a:endParaRPr lang="en-US" dirty="0"/>
          </a:p>
        </p:txBody>
      </p:sp>
      <p:sp>
        <p:nvSpPr>
          <p:cNvPr id="6" name="Rectangle 12"/>
          <p:cNvSpPr>
            <a:spLocks noGrp="1" noChangeArrowheads="1"/>
          </p:cNvSpPr>
          <p:nvPr>
            <p:ph type="ftr" sz="quarter" idx="11"/>
          </p:nvPr>
        </p:nvSpPr>
        <p:spPr>
          <a:xfrm>
            <a:off x="2667000" y="6356350"/>
            <a:ext cx="3352800" cy="365125"/>
          </a:xfrm>
          <a:prstGeom prst="rect">
            <a:avLst/>
          </a:prstGeom>
        </p:spPr>
        <p:txBody>
          <a:bodyPr/>
          <a:lstStyle>
            <a:lvl1pPr>
              <a:defRPr>
                <a:latin typeface="Adobe Garamond Pro"/>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defRPr>
            </a:lvl1pPr>
          </a:lstStyle>
          <a:p>
            <a:r>
              <a:rPr lang="en-US"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Adobe Garamond Pro"/>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atin typeface="Adobe Garamond Pro"/>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a:prstGeom prst="rect">
            <a:avLst/>
          </a:prstGeom>
        </p:spPr>
        <p:txBody>
          <a:bodyPr/>
          <a:lstStyle>
            <a:lvl1pPr>
              <a:defRPr sz="2400">
                <a:latin typeface="+mn-lt"/>
              </a:defRPr>
            </a:lvl1pPr>
            <a:lvl2pPr>
              <a:defRPr sz="2200">
                <a:latin typeface="+mn-lt"/>
              </a:defRPr>
            </a:lvl2pPr>
            <a:lvl3pPr>
              <a:defRPr sz="2000">
                <a:latin typeface="+mn-lt"/>
              </a:defRPr>
            </a:lvl3pPr>
            <a:lvl4pPr>
              <a:defRPr sz="1800">
                <a:latin typeface="+mn-lt"/>
              </a:defRPr>
            </a:lvl4pPr>
            <a:lvl5pP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atin typeface="+mn-lt"/>
              </a:defRPr>
            </a:lvl1pPr>
            <a:lvl2pPr>
              <a:defRPr sz="2200">
                <a:latin typeface="+mn-lt"/>
              </a:defRPr>
            </a:lvl2pPr>
            <a:lvl3pPr>
              <a:defRPr sz="2000">
                <a:latin typeface="+mn-lt"/>
              </a:defRPr>
            </a:lvl3pPr>
            <a:lvl4pPr>
              <a:defRPr sz="1800">
                <a:latin typeface="+mn-lt"/>
              </a:defRPr>
            </a:lvl4pPr>
            <a:lvl5pP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atin typeface="Adobe Garamond Pro"/>
              </a:defRPr>
            </a:lvl1pPr>
          </a:lstStyle>
          <a:p>
            <a:pPr>
              <a:defRPr/>
            </a:pPr>
            <a:endParaRPr lang="en-US" dirty="0"/>
          </a:p>
        </p:txBody>
      </p:sp>
      <p:sp>
        <p:nvSpPr>
          <p:cNvPr id="6" name="Footer Placeholder 6"/>
          <p:cNvSpPr>
            <a:spLocks noGrp="1"/>
          </p:cNvSpPr>
          <p:nvPr>
            <p:ph type="ftr" sz="quarter" idx="11"/>
          </p:nvPr>
        </p:nvSpPr>
        <p:spPr>
          <a:xfrm>
            <a:off x="3124200" y="6248400"/>
            <a:ext cx="2895600" cy="476250"/>
          </a:xfrm>
          <a:prstGeom prst="rect">
            <a:avLst/>
          </a:prstGeom>
        </p:spPr>
        <p:txBody>
          <a:bodyPr anchor="ctr" anchorCtr="0"/>
          <a:lstStyle>
            <a:lvl1pPr algn="ctr">
              <a:defRPr sz="1400">
                <a:latin typeface="Adobe Garamond Pro" panose="02020502060506020403" pitchFamily="18" charset="0"/>
                <a:cs typeface="Arial"/>
              </a:defRPr>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2362200"/>
            <a:ext cx="7693025" cy="3724275"/>
          </a:xfrm>
          <a:prstGeom prst="rect">
            <a:avLst/>
          </a:prstGeom>
        </p:spPr>
        <p:txBody>
          <a:bodyPr>
            <a:normAutofit/>
          </a:bodyPr>
          <a:lstStyle/>
          <a:p>
            <a:pPr lvl="0"/>
            <a:r>
              <a:rPr lang="en-US" noProof="0" dirty="0" smtClean="0"/>
              <a:t>Click icon to add chart</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dobe Garamond Pro"/>
              </a:defRPr>
            </a:lvl1pPr>
          </a:lstStyle>
          <a:p>
            <a:pPr>
              <a:defRPr/>
            </a:pPr>
            <a:endParaRPr lang="en-US" dirty="0"/>
          </a:p>
        </p:txBody>
      </p:sp>
      <p:sp>
        <p:nvSpPr>
          <p:cNvPr id="5" name="Rectangle 12"/>
          <p:cNvSpPr>
            <a:spLocks noGrp="1" noChangeArrowheads="1"/>
          </p:cNvSpPr>
          <p:nvPr>
            <p:ph type="ftr" sz="quarter" idx="11"/>
          </p:nvPr>
        </p:nvSpPr>
        <p:spPr>
          <a:xfrm>
            <a:off x="2667000" y="6356350"/>
            <a:ext cx="3352800" cy="365125"/>
          </a:xfrm>
          <a:prstGeom prst="rect">
            <a:avLst/>
          </a:prstGeom>
        </p:spPr>
        <p:txBody>
          <a:bodyPr/>
          <a:lstStyle>
            <a:lvl1pPr>
              <a:defRPr>
                <a:latin typeface="Adobe Garamond Pro"/>
              </a:defRPr>
            </a:lvl1pPr>
          </a:lstStyle>
          <a:p>
            <a:pPr>
              <a:defRPr/>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Adobe Garamond Pro"/>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atin typeface="Adobe Garamond Pro"/>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Text or Dat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685800" y="1295400"/>
            <a:ext cx="7772400" cy="4267200"/>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4114800"/>
          </a:xfrm>
          <a:prstGeom prst="rect">
            <a:avLst/>
          </a:prstGeom>
          <a:solidFill>
            <a:srgbClr val="196AB0"/>
          </a:solidFill>
          <a:ln w="9525">
            <a:noFill/>
            <a:miter lim="800000"/>
            <a:headEnd/>
            <a:tailEnd/>
          </a:ln>
        </p:spPr>
        <p:txBody>
          <a:bodyPr wrap="none" anchor="ctr"/>
          <a:lstStyle/>
          <a:p>
            <a:endParaRPr lang="en-US" dirty="0">
              <a:latin typeface="Adobe Garamond Pro"/>
            </a:endParaRPr>
          </a:p>
        </p:txBody>
      </p:sp>
      <p:grpSp>
        <p:nvGrpSpPr>
          <p:cNvPr id="2" name="Group 10"/>
          <p:cNvGrpSpPr/>
          <p:nvPr/>
        </p:nvGrpSpPr>
        <p:grpSpPr>
          <a:xfrm>
            <a:off x="762000" y="4849813"/>
            <a:ext cx="1524000" cy="865187"/>
            <a:chOff x="762000" y="4849813"/>
            <a:chExt cx="1524000" cy="865187"/>
          </a:xfrm>
        </p:grpSpPr>
        <p:pic>
          <p:nvPicPr>
            <p:cNvPr id="4" name="Picture 9" descr="PRH LOGO_CMYK"/>
            <p:cNvPicPr>
              <a:picLocks noChangeAspect="1" noChangeArrowheads="1"/>
            </p:cNvPicPr>
            <p:nvPr userDrawn="1"/>
          </p:nvPicPr>
          <p:blipFill>
            <a:blip r:embed="rId2" cstate="print"/>
            <a:srcRect l="33769" t="21548" r="30827" b="60190"/>
            <a:stretch>
              <a:fillRect/>
            </a:stretch>
          </p:blipFill>
          <p:spPr bwMode="auto">
            <a:xfrm>
              <a:off x="762000" y="4849813"/>
              <a:ext cx="1295400" cy="865187"/>
            </a:xfrm>
            <a:prstGeom prst="rect">
              <a:avLst/>
            </a:prstGeom>
            <a:noFill/>
            <a:ln w="9525">
              <a:noFill/>
              <a:miter lim="800000"/>
              <a:headEnd/>
              <a:tailEnd/>
            </a:ln>
          </p:spPr>
        </p:pic>
        <p:sp>
          <p:nvSpPr>
            <p:cNvPr id="5" name="Text Box 10"/>
            <p:cNvSpPr txBox="1">
              <a:spLocks noChangeArrowheads="1"/>
            </p:cNvSpPr>
            <p:nvPr userDrawn="1"/>
          </p:nvSpPr>
          <p:spPr bwMode="auto">
            <a:xfrm>
              <a:off x="2057400" y="4876800"/>
              <a:ext cx="228600" cy="107722"/>
            </a:xfrm>
            <a:prstGeom prst="rect">
              <a:avLst/>
            </a:prstGeom>
            <a:noFill/>
            <a:ln w="9525">
              <a:noFill/>
              <a:miter lim="800000"/>
              <a:headEnd/>
              <a:tailEnd/>
            </a:ln>
          </p:spPr>
          <p:txBody>
            <a:bodyPr lIns="0" tIns="0" rIns="0" bIns="0">
              <a:spAutoFit/>
            </a:bodyPr>
            <a:lstStyle/>
            <a:p>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6" name="Rectangle 7"/>
          <p:cNvSpPr>
            <a:spLocks noChangeArrowheads="1"/>
          </p:cNvSpPr>
          <p:nvPr/>
        </p:nvSpPr>
        <p:spPr bwMode="auto">
          <a:xfrm>
            <a:off x="0" y="6477000"/>
            <a:ext cx="9144000" cy="381000"/>
          </a:xfrm>
          <a:prstGeom prst="rect">
            <a:avLst/>
          </a:prstGeom>
          <a:solidFill>
            <a:srgbClr val="EEA33C"/>
          </a:solidFill>
          <a:ln w="9525">
            <a:noFill/>
            <a:miter lim="800000"/>
            <a:headEnd/>
            <a:tailEnd/>
          </a:ln>
        </p:spPr>
        <p:txBody>
          <a:bodyPr wrap="none" anchor="ctr"/>
          <a:lstStyle/>
          <a:p>
            <a:pPr algn="r"/>
            <a:endParaRPr lang="en-US" dirty="0">
              <a:latin typeface="Adobe Garamond Pro"/>
            </a:endParaRPr>
          </a:p>
        </p:txBody>
      </p:sp>
      <p:sp>
        <p:nvSpPr>
          <p:cNvPr id="8" name="Text Placeholder 7"/>
          <p:cNvSpPr>
            <a:spLocks noGrp="1"/>
          </p:cNvSpPr>
          <p:nvPr>
            <p:ph type="body" sz="quarter" idx="10"/>
          </p:nvPr>
        </p:nvSpPr>
        <p:spPr>
          <a:xfrm>
            <a:off x="2667000" y="4419600"/>
            <a:ext cx="6324600" cy="990600"/>
          </a:xfrm>
          <a:prstGeom prst="rect">
            <a:avLst/>
          </a:prstGeom>
        </p:spPr>
        <p:txBody>
          <a:bodyPr anchor="ctr">
            <a:noAutofit/>
          </a:bodyPr>
          <a:lstStyle>
            <a:lvl1pPr algn="r">
              <a:buNone/>
              <a:defRPr sz="3200">
                <a:solidFill>
                  <a:srgbClr val="0070C0"/>
                </a:solidFill>
              </a:defRPr>
            </a:lvl1pPr>
            <a:lvl2pPr>
              <a:buNone/>
              <a:defRPr sz="3600">
                <a:solidFill>
                  <a:schemeClr val="bg1"/>
                </a:solidFill>
              </a:defRPr>
            </a:lvl2pPr>
            <a:lvl3pPr>
              <a:buNone/>
              <a:defRPr sz="3600">
                <a:solidFill>
                  <a:schemeClr val="bg1"/>
                </a:solidFill>
              </a:defRPr>
            </a:lvl3pPr>
            <a:lvl4pPr>
              <a:buNone/>
              <a:defRPr sz="3600">
                <a:solidFill>
                  <a:schemeClr val="bg1"/>
                </a:solidFill>
              </a:defRPr>
            </a:lvl4pPr>
            <a:lvl5pPr>
              <a:buNone/>
              <a:defRPr sz="3600">
                <a:solidFill>
                  <a:schemeClr val="bg1"/>
                </a:solidFill>
              </a:defRPr>
            </a:lvl5pPr>
          </a:lstStyle>
          <a:p>
            <a:pPr lvl="0"/>
            <a:r>
              <a:rPr lang="en-US" smtClean="0"/>
              <a:t>Click to edit Master text styles</a:t>
            </a:r>
          </a:p>
        </p:txBody>
      </p:sp>
      <p:sp>
        <p:nvSpPr>
          <p:cNvPr id="13" name="Text Placeholder 12"/>
          <p:cNvSpPr>
            <a:spLocks noGrp="1"/>
          </p:cNvSpPr>
          <p:nvPr>
            <p:ph type="body" sz="quarter" idx="12"/>
          </p:nvPr>
        </p:nvSpPr>
        <p:spPr>
          <a:xfrm>
            <a:off x="4724400" y="5410200"/>
            <a:ext cx="4267200" cy="838200"/>
          </a:xfrm>
          <a:prstGeom prst="rect">
            <a:avLst/>
          </a:prstGeom>
        </p:spPr>
        <p:txBody>
          <a:bodyPr anchor="t"/>
          <a:lstStyle>
            <a:lvl1pPr algn="r">
              <a:buNone/>
              <a:defRPr>
                <a:solidFill>
                  <a:srgbClr val="0070C0"/>
                </a:solidFill>
              </a:defRPr>
            </a:lvl1pPr>
          </a:lstStyle>
          <a:p>
            <a:pPr lvl="0"/>
            <a:r>
              <a:rPr lang="en-US" smtClean="0"/>
              <a:t>Click to edit Master text styles</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Only Slide">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lvl1pPr>
              <a:defRPr sz="3600"/>
            </a:lvl1pPr>
          </a:lstStyle>
          <a:p>
            <a:r>
              <a:rPr lang="en-US" dirty="0" smtClean="0"/>
              <a:t>Click to edit Master title style</a:t>
            </a:r>
            <a:endParaRPr lang="en-US" dirty="0"/>
          </a:p>
        </p:txBody>
      </p:sp>
      <p:grpSp>
        <p:nvGrpSpPr>
          <p:cNvPr id="2" name="Group 6"/>
          <p:cNvGrpSpPr/>
          <p:nvPr/>
        </p:nvGrpSpPr>
        <p:grpSpPr>
          <a:xfrm>
            <a:off x="685800" y="6094413"/>
            <a:ext cx="1143000" cy="611187"/>
            <a:chOff x="685800" y="6094413"/>
            <a:chExt cx="1143000" cy="611187"/>
          </a:xfrm>
        </p:grpSpPr>
        <p:pic>
          <p:nvPicPr>
            <p:cNvPr id="10"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1"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3"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8382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13" descr="PRH LOGO_CMYK"/>
          <p:cNvPicPr>
            <a:picLocks noChangeAspect="1" noChangeArrowheads="1"/>
          </p:cNvPicPr>
          <p:nvPr/>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4040188" cy="879475"/>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a:prstGeom prst="rect">
            <a:avLst/>
          </a:prstGeom>
        </p:spPr>
        <p:txBody>
          <a:bodyPr/>
          <a:lstStyle>
            <a:lvl1pPr>
              <a:buClr>
                <a:schemeClr val="accent2"/>
              </a:buClr>
              <a:defRPr sz="2400"/>
            </a:lvl1pPr>
            <a:lvl2pPr>
              <a:buClr>
                <a:schemeClr val="accent1"/>
              </a:buClr>
              <a:defRPr sz="2000"/>
            </a:lvl2pPr>
            <a:lvl3pPr>
              <a:defRPr sz="1800"/>
            </a:lvl3pPr>
            <a:lvl4pPr>
              <a:buClr>
                <a:schemeClr val="accent1"/>
              </a:buCl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879475"/>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a:prstGeom prst="rect">
            <a:avLst/>
          </a:prstGeom>
        </p:spPr>
        <p:txBody>
          <a:bodyPr/>
          <a:lstStyle>
            <a:lvl1pPr>
              <a:buClr>
                <a:schemeClr val="accent2"/>
              </a:buClr>
              <a:defRPr sz="2400"/>
            </a:lvl1pPr>
            <a:lvl2pPr>
              <a:buClr>
                <a:schemeClr val="accent1"/>
              </a:buClr>
              <a:defRPr sz="2000"/>
            </a:lvl2pPr>
            <a:lvl3pPr>
              <a:defRPr sz="1800"/>
            </a:lvl3pPr>
            <a:lvl4pPr>
              <a:buClr>
                <a:schemeClr val="accent1"/>
              </a:buCl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13"/>
          <p:cNvGrpSpPr/>
          <p:nvPr/>
        </p:nvGrpSpPr>
        <p:grpSpPr>
          <a:xfrm>
            <a:off x="685800" y="6094413"/>
            <a:ext cx="1143000" cy="611187"/>
            <a:chOff x="685800" y="6094413"/>
            <a:chExt cx="1143000" cy="611187"/>
          </a:xfrm>
        </p:grpSpPr>
        <p:pic>
          <p:nvPicPr>
            <p:cNvPr id="10"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1"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3"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685800" y="6094413"/>
            <a:ext cx="1143000" cy="611187"/>
            <a:chOff x="685800" y="6094413"/>
            <a:chExt cx="1143000" cy="611187"/>
          </a:xfrm>
        </p:grpSpPr>
        <p:pic>
          <p:nvPicPr>
            <p:cNvPr id="5"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6"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8"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1601"/>
            <a:ext cx="5111750" cy="4495800"/>
          </a:xfrm>
          <a:prstGeom prst="rect">
            <a:avLst/>
          </a:prstGeom>
        </p:spPr>
        <p:txBody>
          <a:bodyPr/>
          <a:lstStyle>
            <a:lvl1pPr>
              <a:buClr>
                <a:schemeClr val="accent2"/>
              </a:buClr>
              <a:defRPr sz="2400"/>
            </a:lvl1pPr>
            <a:lvl2pPr>
              <a:buClr>
                <a:schemeClr val="accent1"/>
              </a:buClr>
              <a:defRPr sz="2200"/>
            </a:lvl2pPr>
            <a:lvl3pPr>
              <a:defRPr sz="2000"/>
            </a:lvl3pPr>
            <a:lvl4pPr>
              <a:buClr>
                <a:schemeClr val="accent1"/>
              </a:buCl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432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5" name="Group 11"/>
          <p:cNvGrpSpPr/>
          <p:nvPr/>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52600" y="11430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52600" y="5410200"/>
            <a:ext cx="5486400" cy="4572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12"/>
          <p:cNvGrpSpPr/>
          <p:nvPr/>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
        <p:nvSpPr>
          <p:cNvPr id="12" name="Title 1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143000"/>
          </a:xfrm>
          <a:prstGeom prst="rect">
            <a:avLst/>
          </a:prstGeom>
          <a:solidFill>
            <a:srgbClr val="196AB0"/>
          </a:solidFill>
          <a:ln w="9525">
            <a:noFill/>
            <a:miter lim="800000"/>
            <a:headEnd/>
            <a:tailEnd/>
          </a:ln>
        </p:spPr>
        <p:txBody>
          <a:bodyPr wrap="none" anchor="ctr"/>
          <a:lstStyle/>
          <a:p>
            <a:endParaRPr lang="en-US" dirty="0">
              <a:latin typeface="Adobe Garamond Pro"/>
            </a:endParaRPr>
          </a:p>
        </p:txBody>
      </p:sp>
      <p:sp>
        <p:nvSpPr>
          <p:cNvPr id="9" name="Rectangle 9"/>
          <p:cNvSpPr txBox="1">
            <a:spLocks noChangeArrowheads="1"/>
          </p:cNvSpPr>
          <p:nvPr/>
        </p:nvSpPr>
        <p:spPr>
          <a:xfrm>
            <a:off x="685800" y="228600"/>
            <a:ext cx="7772400" cy="9144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400" b="0" i="0" u="none" strike="noStrike" kern="1200" cap="none" spc="0" normalizeH="0" baseline="0" noProof="0" dirty="0" smtClean="0">
              <a:ln>
                <a:noFill/>
              </a:ln>
              <a:solidFill>
                <a:schemeClr val="bg1"/>
              </a:solidFill>
              <a:effectLst/>
              <a:uLnTx/>
              <a:uFillTx/>
              <a:latin typeface="Helvetica Neue Bold Condensed" pitchFamily="32" charset="0"/>
              <a:ea typeface="+mj-ea"/>
              <a:cs typeface="+mj-cs"/>
            </a:endParaRPr>
          </a:p>
        </p:txBody>
      </p:sp>
      <p:sp>
        <p:nvSpPr>
          <p:cNvPr id="14" name="Rectangle 3"/>
          <p:cNvSpPr txBox="1">
            <a:spLocks noChangeArrowheads="1"/>
          </p:cNvSpPr>
          <p:nvPr/>
        </p:nvSpPr>
        <p:spPr>
          <a:xfrm>
            <a:off x="685800" y="1828800"/>
            <a:ext cx="7772400" cy="403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196AB0"/>
              </a:buClr>
              <a:buSzTx/>
              <a:buFont typeface="Wingdings 3" pitchFamily="32" charset="2"/>
              <a:buChar char=""/>
              <a:tabLst/>
              <a:defRPr/>
            </a:pPr>
            <a:endParaRPr kumimoji="0" lang="en-US" sz="1800" b="0" i="0" u="none" strike="noStrike" kern="1200" cap="none" spc="0" normalizeH="0" baseline="0" noProof="0" dirty="0" smtClean="0">
              <a:ln>
                <a:noFill/>
              </a:ln>
              <a:solidFill>
                <a:schemeClr val="tx1"/>
              </a:solidFill>
              <a:effectLst/>
              <a:uLnTx/>
              <a:uFillTx/>
              <a:latin typeface="Adobe Garamond Pro" pitchFamily="32" charset="0"/>
              <a:ea typeface="+mn-ea"/>
              <a:cs typeface="+mn-cs"/>
            </a:endParaRPr>
          </a:p>
        </p:txBody>
      </p:sp>
      <p:sp>
        <p:nvSpPr>
          <p:cNvPr id="16" name="Title Placeholder 15"/>
          <p:cNvSpPr>
            <a:spLocks noGrp="1"/>
          </p:cNvSpPr>
          <p:nvPr>
            <p:ph type="title"/>
          </p:nvPr>
        </p:nvSpPr>
        <p:spPr>
          <a:xfrm>
            <a:off x="457200" y="76200"/>
            <a:ext cx="8229600"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3" r:id="rId10"/>
    <p:sldLayoutId id="2147483984" r:id="rId11"/>
    <p:sldLayoutId id="2147483985" r:id="rId12"/>
    <p:sldLayoutId id="2147483986" r:id="rId13"/>
    <p:sldLayoutId id="2147483987" r:id="rId14"/>
    <p:sldLayoutId id="2147483988" r:id="rId15"/>
  </p:sldLayoutIdLst>
  <p:hf hdr="0" ftr="0" dt="0"/>
  <p:txStyles>
    <p:titleStyle>
      <a:lvl1pPr algn="ctr" defTabSz="914400" rtl="0" eaLnBrk="1" latinLnBrk="0" hangingPunct="1">
        <a:spcBef>
          <a:spcPct val="0"/>
        </a:spcBef>
        <a:buNone/>
        <a:defRPr kumimoji="0" lang="en-US" sz="3600" b="0" i="0" u="none" strike="noStrike" kern="1200" cap="none" spc="0" normalizeH="0" baseline="0" noProof="0" dirty="0" smtClean="0">
          <a:ln>
            <a:noFill/>
          </a:ln>
          <a:solidFill>
            <a:schemeClr val="bg1"/>
          </a:solidFill>
          <a:effectLst/>
          <a:uLnTx/>
          <a:uFillTx/>
          <a:latin typeface="+mj-lt"/>
          <a:ea typeface="+mn-ea"/>
          <a:cs typeface="+mn-cs"/>
        </a:defRPr>
      </a:lvl1pPr>
    </p:titleStyle>
    <p:bodyStyle>
      <a:lvl1pPr marL="342900" marR="0" indent="-342900" algn="l" defTabSz="914400" rtl="0" eaLnBrk="1" fontAlgn="auto" latinLnBrk="0" hangingPunct="1">
        <a:lnSpc>
          <a:spcPct val="100000"/>
        </a:lnSpc>
        <a:spcBef>
          <a:spcPct val="20000"/>
        </a:spcBef>
        <a:spcAft>
          <a:spcPts val="0"/>
        </a:spcAft>
        <a:buClr>
          <a:srgbClr val="0070C0"/>
        </a:buClr>
        <a:buSzTx/>
        <a:buFont typeface="Wingdings 3" pitchFamily="32" charset="2"/>
        <a:buChar char=""/>
        <a:tabLst/>
        <a:defRPr kumimoji="0" lang="en-US" sz="2200" b="0" i="0" u="none" strike="noStrike" kern="1200" cap="none" spc="0" normalizeH="0" baseline="0" noProof="0" dirty="0" smtClean="0">
          <a:ln>
            <a:noFill/>
          </a:ln>
          <a:solidFill>
            <a:schemeClr val="tx1"/>
          </a:solidFill>
          <a:effectLst/>
          <a:uLnTx/>
          <a:uFillTx/>
          <a:latin typeface="Adobe Garamond Pro Bold" pitchFamily="32"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6"/>
        </a:buClr>
        <a:buSzTx/>
        <a:buFont typeface="Wingdings 3" pitchFamily="32" charset="2"/>
        <a:buChar char=""/>
        <a:tabLst/>
        <a:defRPr kumimoji="0" lang="en-US" sz="1800" b="0" i="0" u="none" strike="noStrike" kern="1200" cap="none" spc="0" normalizeH="0" baseline="0" noProof="0" dirty="0" smtClean="0">
          <a:ln>
            <a:noFill/>
          </a:ln>
          <a:solidFill>
            <a:schemeClr val="tx1"/>
          </a:solidFill>
          <a:effectLst/>
          <a:uLnTx/>
          <a:uFillTx/>
          <a:latin typeface="Adobe Garamond Pro Bold" pitchFamily="3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7.jpeg"/><Relationship Id="rId4" Type="http://schemas.openxmlformats.org/officeDocument/2006/relationships/diagramLayout" Target="../diagrams/layout5.xml"/><Relationship Id="rId9" Type="http://schemas.openxmlformats.org/officeDocument/2006/relationships/image" Target="../media/image26.png"/></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hyperlink" Target="http://www.cahl.org/" TargetMode="External"/><Relationship Id="rId3" Type="http://schemas.openxmlformats.org/officeDocument/2006/relationships/hyperlink" Target="http://www.advocatesforyouth.org/" TargetMode="External"/><Relationship Id="rId7" Type="http://schemas.openxmlformats.org/officeDocument/2006/relationships/hyperlink" Target="http://www.arhp.org/"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www.acog.org--/" TargetMode="External"/><Relationship Id="rId5" Type="http://schemas.openxmlformats.org/officeDocument/2006/relationships/hyperlink" Target="http://www.aclu.org/reproductive-freedom" TargetMode="External"/><Relationship Id="rId4" Type="http://schemas.openxmlformats.org/officeDocument/2006/relationships/hyperlink" Target="http://www.aap.org/" TargetMode="External"/><Relationship Id="rId9" Type="http://schemas.openxmlformats.org/officeDocument/2006/relationships/hyperlink" Target="http://www.glma.org/"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janefondacenter.emory.edu/" TargetMode="External"/><Relationship Id="rId7" Type="http://schemas.openxmlformats.org/officeDocument/2006/relationships/hyperlink" Target="http://www.prh.org/" TargetMode="External"/><Relationship Id="rId2" Type="http://schemas.openxmlformats.org/officeDocument/2006/relationships/hyperlink" Target="http://www.guttmacher.org/" TargetMode="External"/><Relationship Id="rId1" Type="http://schemas.openxmlformats.org/officeDocument/2006/relationships/slideLayout" Target="../slideLayouts/slideLayout2.xml"/><Relationship Id="rId6" Type="http://schemas.openxmlformats.org/officeDocument/2006/relationships/hyperlink" Target="http://www.naspag.org/" TargetMode="External"/><Relationship Id="rId5" Type="http://schemas.openxmlformats.org/officeDocument/2006/relationships/hyperlink" Target="http://www.prochoiceny.org/projects-campaigns/torch.shtml" TargetMode="External"/><Relationship Id="rId4" Type="http://schemas.openxmlformats.org/officeDocument/2006/relationships/hyperlink" Target="http://www.msm.ed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adolescenthealth.org/" TargetMode="External"/><Relationship Id="rId2" Type="http://schemas.openxmlformats.org/officeDocument/2006/relationships/hyperlink" Target="http://www.siecus.org/" TargetMode="External"/><Relationship Id="rId1" Type="http://schemas.openxmlformats.org/officeDocument/2006/relationships/slideLayout" Target="../slideLayouts/slideLayout2.xml"/><Relationship Id="rId6" Type="http://schemas.openxmlformats.org/officeDocument/2006/relationships/hyperlink" Target="http://www.spence-chapin.org/" TargetMode="External"/><Relationship Id="rId5" Type="http://schemas.openxmlformats.org/officeDocument/2006/relationships/hyperlink" Target="http://www.reproductiveaccess.org/" TargetMode="External"/><Relationship Id="rId4" Type="http://schemas.openxmlformats.org/officeDocument/2006/relationships/hyperlink" Target="http://www.plannedparenthood.org/"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r>
              <a:rPr lang="en-US" dirty="0" smtClean="0"/>
              <a:t>Male Adolescent Reproductive </a:t>
            </a:r>
            <a:br>
              <a:rPr lang="en-US" dirty="0" smtClean="0"/>
            </a:br>
            <a:r>
              <a:rPr lang="en-US" dirty="0" smtClean="0"/>
              <a:t>and Sexual Health</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Males and Females BOTH </a:t>
            </a:r>
            <a:br>
              <a:rPr lang="en-US" sz="3200" dirty="0" smtClean="0"/>
            </a:br>
            <a:r>
              <a:rPr lang="en-US" sz="3200" dirty="0" smtClean="0"/>
              <a:t>at Increased Risk for STIs</a:t>
            </a:r>
            <a:endParaRPr lang="en-US" sz="3200" dirty="0"/>
          </a:p>
        </p:txBody>
      </p:sp>
      <p:sp>
        <p:nvSpPr>
          <p:cNvPr id="3" name="Content Placeholder 2"/>
          <p:cNvSpPr>
            <a:spLocks noGrp="1"/>
          </p:cNvSpPr>
          <p:nvPr>
            <p:ph sz="quarter" idx="10"/>
          </p:nvPr>
        </p:nvSpPr>
        <p:spPr/>
        <p:txBody>
          <a:bodyPr/>
          <a:lstStyle/>
          <a:p>
            <a:pPr marL="342900" lvl="1" indent="-342900">
              <a:buClr>
                <a:schemeClr val="accent2"/>
              </a:buClr>
            </a:pPr>
            <a:r>
              <a:rPr lang="en-US" sz="2400" dirty="0"/>
              <a:t># of new STI infections is equal among young males (49%) and females (51%) </a:t>
            </a:r>
          </a:p>
          <a:p>
            <a:pPr marL="342900" lvl="1" indent="-342900">
              <a:buClr>
                <a:schemeClr val="accent2"/>
              </a:buClr>
            </a:pPr>
            <a:endParaRPr lang="en-US" sz="2400" dirty="0"/>
          </a:p>
          <a:p>
            <a:pPr marL="342900" lvl="1" indent="-342900">
              <a:buClr>
                <a:schemeClr val="accent2"/>
              </a:buClr>
            </a:pPr>
            <a:endParaRPr lang="en-US" sz="2400" dirty="0"/>
          </a:p>
          <a:p>
            <a:pPr marL="342900" lvl="1" indent="-342900">
              <a:buClr>
                <a:schemeClr val="accent2"/>
              </a:buClr>
            </a:pPr>
            <a:endParaRPr lang="en-US" sz="2400" dirty="0"/>
          </a:p>
          <a:p>
            <a:endParaRPr lang="en-US" dirty="0"/>
          </a:p>
        </p:txBody>
      </p:sp>
      <p:sp>
        <p:nvSpPr>
          <p:cNvPr id="5" name="Rectangle 4"/>
          <p:cNvSpPr/>
          <p:nvPr/>
        </p:nvSpPr>
        <p:spPr>
          <a:xfrm>
            <a:off x="3050589" y="6172200"/>
            <a:ext cx="2765757" cy="307777"/>
          </a:xfrm>
          <a:prstGeom prst="rect">
            <a:avLst/>
          </a:prstGeom>
        </p:spPr>
        <p:txBody>
          <a:bodyPr wrap="none">
            <a:spAutoFit/>
          </a:bodyPr>
          <a:lstStyle/>
          <a:p>
            <a:r>
              <a:rPr lang="en-US" sz="1400" dirty="0">
                <a:latin typeface="+mn-lt"/>
              </a:rPr>
              <a:t>2013 CDC STD Surveillance Report</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0000" t="27333" r="50834" b="56667"/>
          <a:stretch/>
        </p:blipFill>
        <p:spPr>
          <a:xfrm>
            <a:off x="685800" y="2286000"/>
            <a:ext cx="8001000" cy="3581400"/>
          </a:xfrm>
          <a:prstGeom prst="rect">
            <a:avLst/>
          </a:prstGeom>
        </p:spPr>
      </p:pic>
    </p:spTree>
    <p:extLst>
      <p:ext uri="{BB962C8B-B14F-4D97-AF65-F5344CB8AC3E}">
        <p14:creationId xmlns:p14="http://schemas.microsoft.com/office/powerpoint/2010/main" val="3729487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AutoShape 2"/>
          <p:cNvSpPr>
            <a:spLocks noGrp="1" noChangeArrowheads="1"/>
          </p:cNvSpPr>
          <p:nvPr>
            <p:ph type="title"/>
          </p:nvPr>
        </p:nvSpPr>
        <p:spPr/>
        <p:txBody>
          <a:bodyPr/>
          <a:lstStyle/>
          <a:p>
            <a:r>
              <a:rPr lang="en-US" smtClean="0"/>
              <a:t>Oral Sex</a:t>
            </a:r>
            <a:endParaRPr lang="en-US" dirty="0" smtClean="0"/>
          </a:p>
        </p:txBody>
      </p:sp>
      <p:sp>
        <p:nvSpPr>
          <p:cNvPr id="2" name="Content Placeholder 1"/>
          <p:cNvSpPr>
            <a:spLocks noGrp="1"/>
          </p:cNvSpPr>
          <p:nvPr>
            <p:ph sz="quarter" idx="10"/>
          </p:nvPr>
        </p:nvSpPr>
        <p:spPr/>
        <p:txBody>
          <a:bodyPr/>
          <a:lstStyle/>
          <a:p>
            <a:endParaRPr lang="en-US" dirty="0" smtClean="0"/>
          </a:p>
          <a:p>
            <a:r>
              <a:rPr lang="en-US" dirty="0"/>
              <a:t>Y</a:t>
            </a:r>
            <a:r>
              <a:rPr lang="en-US" dirty="0" smtClean="0"/>
              <a:t>oung males engage in oral sex in place of vaginal sex to avoid the risk of pregnancy?</a:t>
            </a:r>
          </a:p>
          <a:p>
            <a:endParaRPr lang="en-US" dirty="0"/>
          </a:p>
          <a:p>
            <a:r>
              <a:rPr lang="en-US" dirty="0" smtClean="0"/>
              <a:t>True or False?</a:t>
            </a:r>
          </a:p>
          <a:p>
            <a:endParaRPr lang="en-US" dirty="0"/>
          </a:p>
        </p:txBody>
      </p:sp>
    </p:spTree>
    <p:extLst>
      <p:ext uri="{BB962C8B-B14F-4D97-AF65-F5344CB8AC3E}">
        <p14:creationId xmlns:p14="http://schemas.microsoft.com/office/powerpoint/2010/main" val="2257396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Oral Sex DOES NOT Replace Vaginal Sex</a:t>
            </a:r>
            <a:endParaRPr lang="en-US" sz="3200" dirty="0"/>
          </a:p>
        </p:txBody>
      </p:sp>
      <p:pic>
        <p:nvPicPr>
          <p:cNvPr id="4" name="Content Placeholder 3"/>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4330" t="35714" r="42291" b="29295"/>
          <a:stretch/>
        </p:blipFill>
        <p:spPr>
          <a:xfrm>
            <a:off x="493776" y="1371600"/>
            <a:ext cx="8298180" cy="4343400"/>
          </a:xfrm>
          <a:ln>
            <a:solidFill>
              <a:schemeClr val="tx1"/>
            </a:solidFill>
          </a:ln>
        </p:spPr>
      </p:pic>
      <p:sp>
        <p:nvSpPr>
          <p:cNvPr id="5" name="Rectangle 4"/>
          <p:cNvSpPr/>
          <p:nvPr/>
        </p:nvSpPr>
        <p:spPr>
          <a:xfrm>
            <a:off x="2286000" y="6096000"/>
            <a:ext cx="5486400" cy="307777"/>
          </a:xfrm>
          <a:prstGeom prst="rect">
            <a:avLst/>
          </a:prstGeom>
        </p:spPr>
        <p:txBody>
          <a:bodyPr wrap="square">
            <a:spAutoFit/>
          </a:bodyPr>
          <a:lstStyle/>
          <a:p>
            <a:r>
              <a:rPr lang="en-US" sz="1400" dirty="0">
                <a:latin typeface="+mn-lt"/>
              </a:rPr>
              <a:t>CDC/NCHS, National Survey of Family Growth, 2006–2010</a:t>
            </a:r>
          </a:p>
        </p:txBody>
      </p:sp>
    </p:spTree>
    <p:extLst>
      <p:ext uri="{BB962C8B-B14F-4D97-AF65-F5344CB8AC3E}">
        <p14:creationId xmlns:p14="http://schemas.microsoft.com/office/powerpoint/2010/main" val="425319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of Oral Sex: Males Aged 15-24</a:t>
            </a:r>
            <a:endParaRPr lang="en-US" dirty="0"/>
          </a:p>
        </p:txBody>
      </p:sp>
      <p:pic>
        <p:nvPicPr>
          <p:cNvPr id="4" name="Content Placeholder 3"/>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5446" t="28571" r="42187" b="32143"/>
          <a:stretch/>
        </p:blipFill>
        <p:spPr>
          <a:xfrm>
            <a:off x="838200" y="1371600"/>
            <a:ext cx="7848600" cy="4432739"/>
          </a:xfrm>
          <a:ln>
            <a:solidFill>
              <a:schemeClr val="tx1"/>
            </a:solidFill>
          </a:ln>
        </p:spPr>
      </p:pic>
      <p:sp>
        <p:nvSpPr>
          <p:cNvPr id="5" name="Rectangle 4"/>
          <p:cNvSpPr/>
          <p:nvPr/>
        </p:nvSpPr>
        <p:spPr>
          <a:xfrm>
            <a:off x="2286000" y="6185339"/>
            <a:ext cx="5486400" cy="307777"/>
          </a:xfrm>
          <a:prstGeom prst="rect">
            <a:avLst/>
          </a:prstGeom>
        </p:spPr>
        <p:txBody>
          <a:bodyPr wrap="square">
            <a:spAutoFit/>
          </a:bodyPr>
          <a:lstStyle/>
          <a:p>
            <a:r>
              <a:rPr lang="en-US" sz="1400" dirty="0">
                <a:latin typeface="Adobe Garamond Pro" panose="02020502060506020403" pitchFamily="18" charset="0"/>
              </a:rPr>
              <a:t>CDC/NCHS, National Survey of Family Growth, 2006–2010</a:t>
            </a:r>
          </a:p>
        </p:txBody>
      </p:sp>
    </p:spTree>
    <p:extLst>
      <p:ext uri="{BB962C8B-B14F-4D97-AF65-F5344CB8AC3E}">
        <p14:creationId xmlns:p14="http://schemas.microsoft.com/office/powerpoint/2010/main" val="216422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Sexual Behavior with </a:t>
            </a:r>
            <a:br>
              <a:rPr lang="en-US" dirty="0" smtClean="0"/>
            </a:br>
            <a:r>
              <a:rPr lang="en-US" dirty="0" smtClean="0"/>
              <a:t>Opposite-Sex Partners </a:t>
            </a:r>
            <a:endParaRPr lang="en-US" dirty="0"/>
          </a:p>
        </p:txBody>
      </p:sp>
      <p:graphicFrame>
        <p:nvGraphicFramePr>
          <p:cNvPr id="4" name="Content Placeholder 3"/>
          <p:cNvGraphicFramePr>
            <a:graphicFrameLocks noGrp="1"/>
          </p:cNvGraphicFramePr>
          <p:nvPr>
            <p:ph sz="quarter" idx="10"/>
            <p:extLst/>
          </p:nvPr>
        </p:nvGraphicFramePr>
        <p:xfrm>
          <a:off x="685800" y="1295400"/>
          <a:ext cx="7806449" cy="4038600"/>
        </p:xfrm>
        <a:graphic>
          <a:graphicData uri="http://schemas.openxmlformats.org/drawingml/2006/table">
            <a:tbl>
              <a:tblPr firstRow="1" bandRow="1">
                <a:tableStyleId>{5C22544A-7EE6-4342-B048-85BDC9FD1C3A}</a:tableStyleId>
              </a:tblPr>
              <a:tblGrid>
                <a:gridCol w="1517921"/>
                <a:gridCol w="1301075"/>
                <a:gridCol w="1734766"/>
                <a:gridCol w="1517921"/>
                <a:gridCol w="1734766"/>
              </a:tblGrid>
              <a:tr h="10231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latin typeface="+mn-lt"/>
                        </a:rPr>
                        <a:t>Age (</a:t>
                      </a:r>
                      <a:r>
                        <a:rPr lang="en-US" sz="2400" b="0" dirty="0" err="1" smtClean="0">
                          <a:latin typeface="+mn-lt"/>
                        </a:rPr>
                        <a:t>yrs</a:t>
                      </a:r>
                      <a:r>
                        <a:rPr lang="en-US" sz="2400" b="0" dirty="0" smtClean="0">
                          <a:latin typeface="+mn-lt"/>
                        </a:rPr>
                        <a:t>)</a:t>
                      </a:r>
                    </a:p>
                  </a:txBody>
                  <a:tcPr marL="86360" marR="86360" marT="34293" marB="3429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latin typeface="+mn-lt"/>
                        </a:rPr>
                        <a:t>Any sex</a:t>
                      </a:r>
                    </a:p>
                  </a:txBody>
                  <a:tcPr marL="86360" marR="86360" marT="34293" marB="3429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latin typeface="+mn-lt"/>
                        </a:rPr>
                        <a:t>Vaginal sex</a:t>
                      </a:r>
                    </a:p>
                  </a:txBody>
                  <a:tcPr marL="86360" marR="86360" marT="34293" marB="3429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latin typeface="+mn-lt"/>
                        </a:rPr>
                        <a:t>Oral sex</a:t>
                      </a:r>
                    </a:p>
                  </a:txBody>
                  <a:tcPr marL="86360" marR="86360" marT="34293" marB="3429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latin typeface="+mn-lt"/>
                        </a:rPr>
                        <a:t>Anal sex</a:t>
                      </a:r>
                    </a:p>
                  </a:txBody>
                  <a:tcPr marL="86360" marR="86360" marT="34293" marB="34293" anchor="ctr"/>
                </a:tc>
              </a:tr>
              <a:tr h="1426991">
                <a:tc>
                  <a:txBody>
                    <a:bodyPr/>
                    <a:lstStyle/>
                    <a:p>
                      <a:pPr algn="ctr"/>
                      <a:r>
                        <a:rPr lang="en-US" sz="2400" dirty="0" smtClean="0">
                          <a:latin typeface="+mn-lt"/>
                        </a:rPr>
                        <a:t>15–19</a:t>
                      </a:r>
                      <a:endParaRPr lang="en-US" sz="2400" dirty="0">
                        <a:latin typeface="+mn-lt"/>
                      </a:endParaRPr>
                    </a:p>
                  </a:txBody>
                  <a:tcPr marL="86360" marR="86360" marT="34293" marB="34293" anchor="ctr"/>
                </a:tc>
                <a:tc>
                  <a:txBody>
                    <a:bodyPr/>
                    <a:lstStyle/>
                    <a:p>
                      <a:pPr algn="ctr"/>
                      <a:r>
                        <a:rPr lang="en-US" sz="2400" dirty="0" smtClean="0">
                          <a:latin typeface="+mn-lt"/>
                        </a:rPr>
                        <a:t>58%</a:t>
                      </a:r>
                      <a:endParaRPr lang="en-US" sz="2400" dirty="0">
                        <a:latin typeface="+mn-lt"/>
                      </a:endParaRPr>
                    </a:p>
                  </a:txBody>
                  <a:tcPr marL="86360" marR="86360" marT="34293" marB="34293" anchor="ctr"/>
                </a:tc>
                <a:tc>
                  <a:txBody>
                    <a:bodyPr/>
                    <a:lstStyle/>
                    <a:p>
                      <a:pPr algn="ctr"/>
                      <a:r>
                        <a:rPr lang="en-US" sz="2400" dirty="0" smtClean="0">
                          <a:latin typeface="+mn-lt"/>
                        </a:rPr>
                        <a:t>45%</a:t>
                      </a:r>
                      <a:endParaRPr lang="en-US" sz="2400" dirty="0">
                        <a:latin typeface="+mn-lt"/>
                      </a:endParaRPr>
                    </a:p>
                  </a:txBody>
                  <a:tcPr marL="86360" marR="86360" marT="34293" marB="34293" anchor="ctr"/>
                </a:tc>
                <a:tc>
                  <a:txBody>
                    <a:bodyPr/>
                    <a:lstStyle/>
                    <a:p>
                      <a:pPr algn="ctr"/>
                      <a:r>
                        <a:rPr lang="en-US" sz="2400" dirty="0" smtClean="0">
                          <a:latin typeface="+mn-lt"/>
                        </a:rPr>
                        <a:t>48%</a:t>
                      </a:r>
                      <a:endParaRPr lang="en-US" sz="2400" dirty="0">
                        <a:latin typeface="+mn-lt"/>
                      </a:endParaRPr>
                    </a:p>
                  </a:txBody>
                  <a:tcPr marL="86360" marR="86360" marT="34293" marB="34293" anchor="ctr"/>
                </a:tc>
                <a:tc>
                  <a:txBody>
                    <a:bodyPr/>
                    <a:lstStyle/>
                    <a:p>
                      <a:pPr algn="ctr"/>
                      <a:r>
                        <a:rPr lang="en-US" sz="2400" dirty="0" smtClean="0">
                          <a:latin typeface="+mn-lt"/>
                        </a:rPr>
                        <a:t>10%</a:t>
                      </a:r>
                      <a:endParaRPr lang="en-US" sz="2400" dirty="0">
                        <a:latin typeface="+mn-lt"/>
                      </a:endParaRPr>
                    </a:p>
                  </a:txBody>
                  <a:tcPr marL="86360" marR="86360" marT="34293" marB="34293" anchor="ctr"/>
                </a:tc>
              </a:tr>
              <a:tr h="1588458">
                <a:tc>
                  <a:txBody>
                    <a:bodyPr/>
                    <a:lstStyle/>
                    <a:p>
                      <a:pPr algn="ctr"/>
                      <a:r>
                        <a:rPr lang="en-US" sz="2400" dirty="0" smtClean="0">
                          <a:latin typeface="+mn-lt"/>
                        </a:rPr>
                        <a:t>20–24</a:t>
                      </a:r>
                      <a:endParaRPr lang="en-US" sz="2400" dirty="0">
                        <a:latin typeface="+mn-lt"/>
                      </a:endParaRPr>
                    </a:p>
                  </a:txBody>
                  <a:tcPr marL="86360" marR="86360" marT="34293" marB="34293" anchor="ctr"/>
                </a:tc>
                <a:tc>
                  <a:txBody>
                    <a:bodyPr/>
                    <a:lstStyle/>
                    <a:p>
                      <a:pPr algn="ctr"/>
                      <a:r>
                        <a:rPr lang="en-US" sz="2400" dirty="0" smtClean="0">
                          <a:latin typeface="+mn-lt"/>
                        </a:rPr>
                        <a:t>86%</a:t>
                      </a:r>
                      <a:endParaRPr lang="en-US" sz="2400" dirty="0">
                        <a:latin typeface="+mn-lt"/>
                      </a:endParaRPr>
                    </a:p>
                  </a:txBody>
                  <a:tcPr marL="86360" marR="86360" marT="34293" marB="34293" anchor="ctr"/>
                </a:tc>
                <a:tc>
                  <a:txBody>
                    <a:bodyPr/>
                    <a:lstStyle/>
                    <a:p>
                      <a:pPr algn="ctr"/>
                      <a:r>
                        <a:rPr lang="en-US" sz="2400" dirty="0" smtClean="0">
                          <a:latin typeface="+mn-lt"/>
                        </a:rPr>
                        <a:t>82%</a:t>
                      </a:r>
                      <a:endParaRPr lang="en-US" sz="2400" dirty="0">
                        <a:latin typeface="+mn-lt"/>
                      </a:endParaRPr>
                    </a:p>
                  </a:txBody>
                  <a:tcPr marL="86360" marR="86360" marT="34293" marB="34293" anchor="ctr"/>
                </a:tc>
                <a:tc>
                  <a:txBody>
                    <a:bodyPr/>
                    <a:lstStyle/>
                    <a:p>
                      <a:pPr algn="ctr"/>
                      <a:r>
                        <a:rPr lang="en-US" sz="2400" dirty="0" smtClean="0">
                          <a:latin typeface="+mn-lt"/>
                        </a:rPr>
                        <a:t>80%</a:t>
                      </a:r>
                      <a:endParaRPr lang="en-US" sz="2400" dirty="0">
                        <a:latin typeface="+mn-lt"/>
                      </a:endParaRPr>
                    </a:p>
                  </a:txBody>
                  <a:tcPr marL="86360" marR="86360" marT="34293" marB="34293" anchor="ctr"/>
                </a:tc>
                <a:tc>
                  <a:txBody>
                    <a:bodyPr/>
                    <a:lstStyle/>
                    <a:p>
                      <a:pPr algn="ctr"/>
                      <a:r>
                        <a:rPr lang="en-US" sz="2400" dirty="0" smtClean="0">
                          <a:latin typeface="+mn-lt"/>
                        </a:rPr>
                        <a:t>32%</a:t>
                      </a:r>
                      <a:endParaRPr lang="en-US" sz="2400" dirty="0">
                        <a:latin typeface="+mn-lt"/>
                      </a:endParaRPr>
                    </a:p>
                  </a:txBody>
                  <a:tcPr marL="86360" marR="86360" marT="34293" marB="34293" anchor="ctr"/>
                </a:tc>
              </a:tr>
            </a:tbl>
          </a:graphicData>
        </a:graphic>
      </p:graphicFrame>
      <p:sp>
        <p:nvSpPr>
          <p:cNvPr id="5" name="TextBox 4"/>
          <p:cNvSpPr txBox="1"/>
          <p:nvPr/>
        </p:nvSpPr>
        <p:spPr>
          <a:xfrm>
            <a:off x="3789048" y="6253118"/>
            <a:ext cx="3552254" cy="307777"/>
          </a:xfrm>
          <a:prstGeom prst="rect">
            <a:avLst/>
          </a:prstGeom>
          <a:noFill/>
        </p:spPr>
        <p:txBody>
          <a:bodyPr wrap="none">
            <a:spAutoFit/>
          </a:bodyPr>
          <a:lstStyle/>
          <a:p>
            <a:pPr>
              <a:defRPr/>
            </a:pPr>
            <a:r>
              <a:rPr lang="en-US" sz="1400" dirty="0">
                <a:solidFill>
                  <a:prstClr val="black"/>
                </a:solidFill>
                <a:latin typeface="Adobe Garamond Pro" panose="02020502060506020403" pitchFamily="18" charset="0"/>
                <a:cs typeface="Arial"/>
              </a:rPr>
              <a:t>http://www.cdc.gov/nchs/data/nhsr/nhsr036.pdf</a:t>
            </a:r>
          </a:p>
        </p:txBody>
      </p:sp>
      <p:sp>
        <p:nvSpPr>
          <p:cNvPr id="3" name="TextBox 2"/>
          <p:cNvSpPr txBox="1"/>
          <p:nvPr/>
        </p:nvSpPr>
        <p:spPr>
          <a:xfrm>
            <a:off x="1997942" y="6253118"/>
            <a:ext cx="1196161" cy="307777"/>
          </a:xfrm>
          <a:prstGeom prst="rect">
            <a:avLst/>
          </a:prstGeom>
          <a:noFill/>
        </p:spPr>
        <p:txBody>
          <a:bodyPr wrap="none" rtlCol="0">
            <a:spAutoFit/>
          </a:bodyPr>
          <a:lstStyle/>
          <a:p>
            <a:r>
              <a:rPr lang="en-US" sz="1400" dirty="0">
                <a:latin typeface="Adobe Garamond Pro" panose="02020502060506020403" pitchFamily="18" charset="0"/>
                <a:cs typeface="Arial"/>
              </a:rPr>
              <a:t>NSFG 2006-8</a:t>
            </a:r>
          </a:p>
        </p:txBody>
      </p:sp>
    </p:spTree>
    <p:extLst>
      <p:ext uri="{BB962C8B-B14F-4D97-AF65-F5344CB8AC3E}">
        <p14:creationId xmlns:p14="http://schemas.microsoft.com/office/powerpoint/2010/main" val="2575201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Sexual Behavior with Same-Sex Partners</a:t>
            </a:r>
            <a:endParaRPr lang="en-US" dirty="0"/>
          </a:p>
        </p:txBody>
      </p:sp>
      <p:graphicFrame>
        <p:nvGraphicFramePr>
          <p:cNvPr id="4" name="Content Placeholder 3"/>
          <p:cNvGraphicFramePr>
            <a:graphicFrameLocks noGrp="1"/>
          </p:cNvGraphicFramePr>
          <p:nvPr>
            <p:ph sz="quarter" idx="10"/>
            <p:extLst/>
          </p:nvPr>
        </p:nvGraphicFramePr>
        <p:xfrm>
          <a:off x="685800" y="1295400"/>
          <a:ext cx="7893995" cy="4343400"/>
        </p:xfrm>
        <a:graphic>
          <a:graphicData uri="http://schemas.openxmlformats.org/drawingml/2006/table">
            <a:tbl>
              <a:tblPr firstRow="1" bandRow="1">
                <a:tableStyleId>{5C22544A-7EE6-4342-B048-85BDC9FD1C3A}</a:tableStyleId>
              </a:tblPr>
              <a:tblGrid>
                <a:gridCol w="1495703"/>
                <a:gridCol w="1932923"/>
                <a:gridCol w="2055623"/>
                <a:gridCol w="2409746"/>
              </a:tblGrid>
              <a:tr h="17246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t>Age (</a:t>
                      </a:r>
                      <a:r>
                        <a:rPr lang="en-US" sz="2400" b="0" dirty="0" err="1" smtClean="0"/>
                        <a:t>yrs</a:t>
                      </a:r>
                      <a:r>
                        <a:rPr lang="en-US" sz="2400" b="0" dirty="0" smtClean="0"/>
                        <a:t>)</a:t>
                      </a:r>
                    </a:p>
                  </a:txBody>
                  <a:tcPr marL="98178" marR="98178"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t>Any sex with </a:t>
                      </a:r>
                      <a:r>
                        <a:rPr lang="en-US" sz="2400" b="0" dirty="0" smtClean="0">
                          <a:latin typeface="New Century Schoolbook Bold"/>
                        </a:rPr>
                        <a:t>♂</a:t>
                      </a:r>
                    </a:p>
                  </a:txBody>
                  <a:tcPr marL="98178" marR="98178"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t>Anal sex with </a:t>
                      </a:r>
                      <a:r>
                        <a:rPr lang="en-US" sz="2400" b="0" dirty="0" smtClean="0">
                          <a:latin typeface="New Century Schoolbook Bold"/>
                        </a:rPr>
                        <a:t>♂</a:t>
                      </a:r>
                    </a:p>
                  </a:txBody>
                  <a:tcPr marL="98178" marR="98178"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t>Oral sex with </a:t>
                      </a:r>
                      <a:r>
                        <a:rPr lang="en-US" sz="2400" b="0" dirty="0" smtClean="0">
                          <a:latin typeface="New Century Schoolbook Bold"/>
                        </a:rPr>
                        <a:t>♂</a:t>
                      </a:r>
                    </a:p>
                  </a:txBody>
                  <a:tcPr marL="98178" marR="98178" marT="34290" marB="34290" anchor="ctr"/>
                </a:tc>
              </a:tr>
              <a:tr h="1263726">
                <a:tc>
                  <a:txBody>
                    <a:bodyPr/>
                    <a:lstStyle/>
                    <a:p>
                      <a:pPr algn="ctr"/>
                      <a:r>
                        <a:rPr lang="en-US" sz="2400" dirty="0" smtClean="0"/>
                        <a:t>15–19</a:t>
                      </a:r>
                      <a:endParaRPr lang="en-US" sz="2400" dirty="0"/>
                    </a:p>
                  </a:txBody>
                  <a:tcPr marL="98178" marR="98178" marT="34290" marB="34290" anchor="ctr"/>
                </a:tc>
                <a:tc>
                  <a:txBody>
                    <a:bodyPr/>
                    <a:lstStyle/>
                    <a:p>
                      <a:pPr algn="ctr"/>
                      <a:r>
                        <a:rPr lang="en-US" sz="2400" dirty="0" smtClean="0"/>
                        <a:t>3%</a:t>
                      </a:r>
                      <a:endParaRPr lang="en-US" sz="2400" dirty="0"/>
                    </a:p>
                  </a:txBody>
                  <a:tcPr marL="98178" marR="98178" marT="34290" marB="34290" anchor="ctr"/>
                </a:tc>
                <a:tc>
                  <a:txBody>
                    <a:bodyPr/>
                    <a:lstStyle/>
                    <a:p>
                      <a:pPr algn="ctr"/>
                      <a:r>
                        <a:rPr lang="en-US" sz="2400" dirty="0" smtClean="0"/>
                        <a:t>1%</a:t>
                      </a:r>
                      <a:endParaRPr lang="en-US" sz="2400" dirty="0"/>
                    </a:p>
                  </a:txBody>
                  <a:tcPr marL="98178" marR="98178" marT="34290" marB="34290" anchor="ctr"/>
                </a:tc>
                <a:tc>
                  <a:txBody>
                    <a:bodyPr/>
                    <a:lstStyle/>
                    <a:p>
                      <a:pPr algn="ctr"/>
                      <a:r>
                        <a:rPr lang="en-US" sz="2400" dirty="0" smtClean="0"/>
                        <a:t>2%</a:t>
                      </a:r>
                      <a:endParaRPr lang="en-US" sz="2400" dirty="0"/>
                    </a:p>
                  </a:txBody>
                  <a:tcPr marL="98178" marR="98178" marT="34290" marB="34290" anchor="ctr"/>
                </a:tc>
              </a:tr>
              <a:tr h="1355057">
                <a:tc>
                  <a:txBody>
                    <a:bodyPr/>
                    <a:lstStyle/>
                    <a:p>
                      <a:pPr algn="ctr"/>
                      <a:r>
                        <a:rPr lang="en-US" sz="2400" dirty="0" smtClean="0"/>
                        <a:t>20–24</a:t>
                      </a:r>
                      <a:endParaRPr lang="en-US" sz="2400" dirty="0"/>
                    </a:p>
                  </a:txBody>
                  <a:tcPr marL="98178" marR="98178" marT="34290" marB="34290" anchor="ctr"/>
                </a:tc>
                <a:tc>
                  <a:txBody>
                    <a:bodyPr/>
                    <a:lstStyle/>
                    <a:p>
                      <a:pPr algn="ctr"/>
                      <a:r>
                        <a:rPr lang="en-US" sz="2400" dirty="0" smtClean="0"/>
                        <a:t>6%</a:t>
                      </a:r>
                      <a:endParaRPr lang="en-US" sz="2400" dirty="0"/>
                    </a:p>
                  </a:txBody>
                  <a:tcPr marL="98178" marR="98178" marT="34290" marB="34290" anchor="ctr"/>
                </a:tc>
                <a:tc>
                  <a:txBody>
                    <a:bodyPr/>
                    <a:lstStyle/>
                    <a:p>
                      <a:pPr algn="ctr"/>
                      <a:r>
                        <a:rPr lang="en-US" sz="2400" dirty="0" smtClean="0"/>
                        <a:t>3%</a:t>
                      </a:r>
                      <a:endParaRPr lang="en-US" sz="2400" dirty="0"/>
                    </a:p>
                  </a:txBody>
                  <a:tcPr marL="98178" marR="98178" marT="34290" marB="34290" anchor="ctr"/>
                </a:tc>
                <a:tc>
                  <a:txBody>
                    <a:bodyPr/>
                    <a:lstStyle/>
                    <a:p>
                      <a:pPr algn="ctr"/>
                      <a:r>
                        <a:rPr lang="en-US" sz="2400" dirty="0" smtClean="0"/>
                        <a:t>6%</a:t>
                      </a:r>
                      <a:endParaRPr lang="en-US" sz="2400" dirty="0"/>
                    </a:p>
                  </a:txBody>
                  <a:tcPr marL="98178" marR="98178" marT="34290" marB="34290" anchor="ctr"/>
                </a:tc>
              </a:tr>
            </a:tbl>
          </a:graphicData>
        </a:graphic>
      </p:graphicFrame>
      <p:sp>
        <p:nvSpPr>
          <p:cNvPr id="5" name="TextBox 4"/>
          <p:cNvSpPr txBox="1"/>
          <p:nvPr/>
        </p:nvSpPr>
        <p:spPr>
          <a:xfrm>
            <a:off x="3941448" y="6253118"/>
            <a:ext cx="3552254" cy="307777"/>
          </a:xfrm>
          <a:prstGeom prst="rect">
            <a:avLst/>
          </a:prstGeom>
          <a:noFill/>
        </p:spPr>
        <p:txBody>
          <a:bodyPr wrap="none">
            <a:spAutoFit/>
          </a:bodyPr>
          <a:lstStyle/>
          <a:p>
            <a:pPr>
              <a:defRPr/>
            </a:pPr>
            <a:r>
              <a:rPr lang="en-US" sz="1400" dirty="0">
                <a:solidFill>
                  <a:prstClr val="black"/>
                </a:solidFill>
                <a:latin typeface="Adobe Garamond Pro" panose="02020502060506020403" pitchFamily="18" charset="0"/>
                <a:cs typeface="Arial"/>
              </a:rPr>
              <a:t>http://www.cdc.gov/nchs/data/nhsr/nhsr036.pdf</a:t>
            </a:r>
          </a:p>
        </p:txBody>
      </p:sp>
      <p:sp>
        <p:nvSpPr>
          <p:cNvPr id="3" name="TextBox 2"/>
          <p:cNvSpPr txBox="1"/>
          <p:nvPr/>
        </p:nvSpPr>
        <p:spPr>
          <a:xfrm>
            <a:off x="1961869" y="6253118"/>
            <a:ext cx="1196161" cy="307777"/>
          </a:xfrm>
          <a:prstGeom prst="rect">
            <a:avLst/>
          </a:prstGeom>
          <a:noFill/>
        </p:spPr>
        <p:txBody>
          <a:bodyPr wrap="none" rtlCol="0">
            <a:spAutoFit/>
          </a:bodyPr>
          <a:lstStyle/>
          <a:p>
            <a:r>
              <a:rPr lang="en-US" sz="1400" dirty="0">
                <a:latin typeface="Adobe Garamond Pro" panose="02020502060506020403" pitchFamily="18" charset="0"/>
                <a:cs typeface="Arial"/>
              </a:rPr>
              <a:t>NSFG 2006-8</a:t>
            </a:r>
          </a:p>
        </p:txBody>
      </p:sp>
    </p:spTree>
    <p:extLst>
      <p:ext uri="{BB962C8B-B14F-4D97-AF65-F5344CB8AC3E}">
        <p14:creationId xmlns:p14="http://schemas.microsoft.com/office/powerpoint/2010/main" val="1097451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AutoShape 2"/>
          <p:cNvSpPr>
            <a:spLocks noGrp="1" noChangeArrowheads="1"/>
          </p:cNvSpPr>
          <p:nvPr>
            <p:ph type="title"/>
          </p:nvPr>
        </p:nvSpPr>
        <p:spPr/>
        <p:txBody>
          <a:bodyPr/>
          <a:lstStyle/>
          <a:p>
            <a:r>
              <a:rPr lang="en-US" smtClean="0"/>
              <a:t>Condom Use</a:t>
            </a:r>
            <a:endParaRPr lang="en-US" dirty="0" smtClean="0"/>
          </a:p>
        </p:txBody>
      </p:sp>
      <p:sp>
        <p:nvSpPr>
          <p:cNvPr id="2" name="Content Placeholder 1"/>
          <p:cNvSpPr>
            <a:spLocks noGrp="1"/>
          </p:cNvSpPr>
          <p:nvPr>
            <p:ph sz="quarter" idx="10"/>
          </p:nvPr>
        </p:nvSpPr>
        <p:spPr/>
        <p:txBody>
          <a:bodyPr/>
          <a:lstStyle/>
          <a:p>
            <a:r>
              <a:rPr lang="en-US" dirty="0" smtClean="0"/>
              <a:t>The majority of teenage males did not use a condom at last sex.</a:t>
            </a:r>
          </a:p>
          <a:p>
            <a:endParaRPr lang="en-US" dirty="0" smtClean="0"/>
          </a:p>
          <a:p>
            <a:r>
              <a:rPr lang="en-US" dirty="0" smtClean="0"/>
              <a:t>True or False?</a:t>
            </a:r>
            <a:endParaRPr lang="en-US" dirty="0"/>
          </a:p>
        </p:txBody>
      </p:sp>
      <p:pic>
        <p:nvPicPr>
          <p:cNvPr id="35844" name="Picture 3" descr="medfr02314.jpg"/>
          <p:cNvPicPr>
            <a:picLocks noChangeAspect="1"/>
          </p:cNvPicPr>
          <p:nvPr/>
        </p:nvPicPr>
        <p:blipFill>
          <a:blip r:embed="rId3" cstate="print"/>
          <a:srcRect/>
          <a:stretch>
            <a:fillRect/>
          </a:stretch>
        </p:blipFill>
        <p:spPr bwMode="auto">
          <a:xfrm>
            <a:off x="5486400" y="2590800"/>
            <a:ext cx="2667000" cy="2514600"/>
          </a:xfrm>
          <a:prstGeom prst="rect">
            <a:avLst/>
          </a:prstGeom>
          <a:ln>
            <a:noFill/>
          </a:ln>
          <a:effectLst>
            <a:softEdge rad="112500"/>
          </a:effectLst>
        </p:spPr>
      </p:pic>
    </p:spTree>
    <p:extLst>
      <p:ext uri="{BB962C8B-B14F-4D97-AF65-F5344CB8AC3E}">
        <p14:creationId xmlns:p14="http://schemas.microsoft.com/office/powerpoint/2010/main" val="907408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Rot="1" noChangeArrowheads="1"/>
          </p:cNvSpPr>
          <p:nvPr>
            <p:ph type="title"/>
          </p:nvPr>
        </p:nvSpPr>
        <p:spPr/>
        <p:txBody>
          <a:bodyPr/>
          <a:lstStyle/>
          <a:p>
            <a:r>
              <a:rPr lang="en-US" dirty="0" smtClean="0"/>
              <a:t>YRBS 2013: Condom Use</a:t>
            </a:r>
          </a:p>
        </p:txBody>
      </p:sp>
      <p:sp>
        <p:nvSpPr>
          <p:cNvPr id="1028"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endParaRPr lang="en-US" dirty="0">
              <a:latin typeface="Adobe Garamond Pro"/>
            </a:endParaRPr>
          </a:p>
          <a:p>
            <a:endParaRPr lang="en-US" dirty="0">
              <a:latin typeface="Adobe Garamond Pro"/>
            </a:endParaRPr>
          </a:p>
          <a:p>
            <a:endParaRPr lang="en-US" dirty="0">
              <a:latin typeface="Adobe Garamond Pro"/>
            </a:endParaRPr>
          </a:p>
          <a:p>
            <a:endParaRPr lang="en-US" dirty="0">
              <a:latin typeface="Adobe Garamond Pro"/>
            </a:endParaRPr>
          </a:p>
          <a:p>
            <a:endParaRPr lang="en-US" dirty="0">
              <a:latin typeface="Adobe Garamond Pro"/>
            </a:endParaRPr>
          </a:p>
        </p:txBody>
      </p:sp>
      <p:sp>
        <p:nvSpPr>
          <p:cNvPr id="1029" name="TextBox 5"/>
          <p:cNvSpPr txBox="1">
            <a:spLocks noChangeArrowheads="1"/>
          </p:cNvSpPr>
          <p:nvPr/>
        </p:nvSpPr>
        <p:spPr bwMode="auto">
          <a:xfrm>
            <a:off x="1358900" y="1676400"/>
            <a:ext cx="7785100" cy="369332"/>
          </a:xfrm>
          <a:prstGeom prst="rect">
            <a:avLst/>
          </a:prstGeom>
          <a:noFill/>
          <a:ln w="9525">
            <a:noFill/>
            <a:miter lim="800000"/>
            <a:headEnd/>
            <a:tailEnd/>
          </a:ln>
        </p:spPr>
        <p:txBody>
          <a:bodyPr>
            <a:spAutoFit/>
          </a:bodyPr>
          <a:lstStyle/>
          <a:p>
            <a:r>
              <a:rPr lang="en-US" b="1" dirty="0" smtClean="0">
                <a:solidFill>
                  <a:schemeClr val="bg1"/>
                </a:solidFill>
                <a:latin typeface="Adobe Garamond Pro"/>
              </a:rPr>
              <a:t>% </a:t>
            </a:r>
            <a:r>
              <a:rPr lang="en-US" b="1" dirty="0">
                <a:solidFill>
                  <a:schemeClr val="bg1"/>
                </a:solidFill>
                <a:latin typeface="Adobe Garamond Pro"/>
              </a:rPr>
              <a:t>of HS Students Who Used a Condom at Last Intercourse </a:t>
            </a:r>
          </a:p>
        </p:txBody>
      </p:sp>
      <p:graphicFrame>
        <p:nvGraphicFramePr>
          <p:cNvPr id="7" name="Chart 6"/>
          <p:cNvGraphicFramePr/>
          <p:nvPr>
            <p:extLst/>
          </p:nvPr>
        </p:nvGraphicFramePr>
        <p:xfrm>
          <a:off x="440871" y="1524000"/>
          <a:ext cx="822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343400" y="6519446"/>
            <a:ext cx="1143262" cy="338554"/>
          </a:xfrm>
          <a:prstGeom prst="rect">
            <a:avLst/>
          </a:prstGeom>
          <a:noFill/>
        </p:spPr>
        <p:txBody>
          <a:bodyPr wrap="none" rtlCol="0">
            <a:spAutoFit/>
          </a:bodyPr>
          <a:lstStyle/>
          <a:p>
            <a:r>
              <a:rPr lang="en-US" sz="1600" b="1" i="1" dirty="0" smtClean="0">
                <a:solidFill>
                  <a:schemeClr val="bg1"/>
                </a:solidFill>
                <a:latin typeface="Adobe Garamond Pro"/>
              </a:rPr>
              <a:t>YRBS 2013</a:t>
            </a:r>
            <a:endParaRPr lang="en-US" sz="1600" b="1" i="1" dirty="0">
              <a:solidFill>
                <a:schemeClr val="bg1"/>
              </a:solidFill>
              <a:latin typeface="Adobe Garamond Pro"/>
            </a:endParaRPr>
          </a:p>
        </p:txBody>
      </p:sp>
    </p:spTree>
    <p:extLst>
      <p:ext uri="{BB962C8B-B14F-4D97-AF65-F5344CB8AC3E}">
        <p14:creationId xmlns:p14="http://schemas.microsoft.com/office/powerpoint/2010/main" val="257555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z="2800" dirty="0" smtClean="0"/>
              <a:t>High School Male Contraceptive Use at Last Sex</a:t>
            </a:r>
          </a:p>
        </p:txBody>
      </p:sp>
      <p:sp>
        <p:nvSpPr>
          <p:cNvPr id="6" name="Rectangle 5"/>
          <p:cNvSpPr/>
          <p:nvPr/>
        </p:nvSpPr>
        <p:spPr>
          <a:xfrm>
            <a:off x="1905000" y="6172200"/>
            <a:ext cx="5715000" cy="338554"/>
          </a:xfrm>
          <a:prstGeom prst="rect">
            <a:avLst/>
          </a:prstGeom>
        </p:spPr>
        <p:txBody>
          <a:bodyPr wrap="square">
            <a:spAutoFit/>
          </a:bodyPr>
          <a:lstStyle/>
          <a:p>
            <a:pPr algn="ctr"/>
            <a:r>
              <a:rPr lang="en-US" sz="1600" dirty="0" smtClean="0">
                <a:latin typeface="Adobe Garamond Pro" panose="02020502060506020403" pitchFamily="18" charset="0"/>
                <a:cs typeface="Arial"/>
              </a:rPr>
              <a:t>2013 Youth Risk Behavior Survey</a:t>
            </a:r>
            <a:endParaRPr lang="en-US" sz="1600" dirty="0">
              <a:latin typeface="Adobe Garamond Pro" panose="02020502060506020403" pitchFamily="18" charset="0"/>
              <a:cs typeface="Arial"/>
            </a:endParaRPr>
          </a:p>
        </p:txBody>
      </p:sp>
      <p:graphicFrame>
        <p:nvGraphicFramePr>
          <p:cNvPr id="5" name="Content Placeholder 4"/>
          <p:cNvGraphicFramePr>
            <a:graphicFrameLocks noGrp="1"/>
          </p:cNvGraphicFramePr>
          <p:nvPr>
            <p:ph sz="quarter" idx="10"/>
          </p:nvPr>
        </p:nvGraphicFramePr>
        <p:xfrm>
          <a:off x="685800" y="1295400"/>
          <a:ext cx="7772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8315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Barriers to Care for Young Males</a:t>
            </a:r>
            <a:endParaRPr lang="en-US" dirty="0"/>
          </a:p>
        </p:txBody>
      </p:sp>
      <p:sp>
        <p:nvSpPr>
          <p:cNvPr id="3" name="Text Placeholder 2"/>
          <p:cNvSpPr>
            <a:spLocks noGrp="1"/>
          </p:cNvSpPr>
          <p:nvPr>
            <p:ph type="body"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a:t>
            </a:r>
            <a:endParaRPr lang="en-US" dirty="0"/>
          </a:p>
        </p:txBody>
      </p:sp>
      <p:sp>
        <p:nvSpPr>
          <p:cNvPr id="3" name="Content Placeholder 2"/>
          <p:cNvSpPr>
            <a:spLocks noGrp="1"/>
          </p:cNvSpPr>
          <p:nvPr>
            <p:ph sz="quarter" idx="10"/>
          </p:nvPr>
        </p:nvSpPr>
        <p:spPr/>
        <p:txBody>
          <a:bodyPr/>
          <a:lstStyle/>
          <a:p>
            <a:r>
              <a:rPr lang="en-US" sz="2000" dirty="0" smtClean="0"/>
              <a:t>Discuss misconceptions </a:t>
            </a:r>
            <a:r>
              <a:rPr lang="en-US" sz="2000" dirty="0"/>
              <a:t>around male sexual </a:t>
            </a:r>
            <a:r>
              <a:rPr lang="en-US" sz="2000" dirty="0" smtClean="0"/>
              <a:t>health and how they affect health care delivery</a:t>
            </a:r>
            <a:endParaRPr lang="en-US" sz="2000" dirty="0"/>
          </a:p>
          <a:p>
            <a:endParaRPr lang="en-US" sz="2000" dirty="0" smtClean="0"/>
          </a:p>
          <a:p>
            <a:r>
              <a:rPr lang="en-US" sz="2000" dirty="0" smtClean="0"/>
              <a:t>Identify barriers to health care and opportunities to provide adolescent male-friendly health services </a:t>
            </a:r>
          </a:p>
          <a:p>
            <a:pPr marL="0" indent="0">
              <a:buNone/>
            </a:pPr>
            <a:endParaRPr lang="en-US" sz="2000" dirty="0" smtClean="0"/>
          </a:p>
          <a:p>
            <a:r>
              <a:rPr lang="en-US" sz="2000" dirty="0" smtClean="0"/>
              <a:t>Understand how to take a male-focused sexual health history and recognize male genital concerns</a:t>
            </a:r>
          </a:p>
          <a:p>
            <a:endParaRPr lang="en-US" sz="2000" dirty="0" smtClean="0"/>
          </a:p>
          <a:p>
            <a:r>
              <a:rPr lang="en-US" sz="2000" dirty="0" smtClean="0"/>
              <a:t>Increase comfort and competency when performing a male genital exam</a:t>
            </a:r>
          </a:p>
          <a:p>
            <a:endParaRPr lang="en-US" sz="2000" dirty="0"/>
          </a:p>
          <a:p>
            <a:r>
              <a:rPr lang="en-US" sz="2000" dirty="0" smtClean="0"/>
              <a:t>Update STI screening practices for young males </a:t>
            </a:r>
          </a:p>
        </p:txBody>
      </p:sp>
    </p:spTree>
    <p:extLst>
      <p:ext uri="{BB962C8B-B14F-4D97-AF65-F5344CB8AC3E}">
        <p14:creationId xmlns:p14="http://schemas.microsoft.com/office/powerpoint/2010/main" val="2909916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en-US" dirty="0" smtClean="0"/>
              <a:t>Few Young Males Receive </a:t>
            </a:r>
            <a:br>
              <a:rPr lang="en-US" dirty="0" smtClean="0"/>
            </a:br>
            <a:r>
              <a:rPr lang="en-US" dirty="0" smtClean="0"/>
              <a:t>Sexual Health Services</a:t>
            </a:r>
          </a:p>
        </p:txBody>
      </p:sp>
      <p:sp>
        <p:nvSpPr>
          <p:cNvPr id="6" name="Content Placeholder 5"/>
          <p:cNvSpPr>
            <a:spLocks noGrp="1"/>
          </p:cNvSpPr>
          <p:nvPr>
            <p:ph sz="quarter" idx="10"/>
          </p:nvPr>
        </p:nvSpPr>
        <p:spPr/>
        <p:txBody>
          <a:bodyPr/>
          <a:lstStyle/>
          <a:p>
            <a:r>
              <a:rPr lang="en-US" dirty="0" smtClean="0"/>
              <a:t>Primary care providers 3 times more likely to take sexual histories from female than male patients</a:t>
            </a:r>
          </a:p>
          <a:p>
            <a:pPr lvl="1"/>
            <a:r>
              <a:rPr lang="en-US" dirty="0" smtClean="0"/>
              <a:t>2 times more likely to counsel females on condom use </a:t>
            </a:r>
          </a:p>
          <a:p>
            <a:pPr lvl="1"/>
            <a:endParaRPr lang="en-US" dirty="0" smtClean="0"/>
          </a:p>
          <a:p>
            <a:r>
              <a:rPr lang="en-US" dirty="0" smtClean="0"/>
              <a:t>Of 15- to 19-year-old sexually active males:</a:t>
            </a:r>
          </a:p>
          <a:p>
            <a:pPr lvl="1"/>
            <a:r>
              <a:rPr lang="en-US" dirty="0" smtClean="0"/>
              <a:t>1/4 have had an HIV test</a:t>
            </a:r>
          </a:p>
          <a:p>
            <a:pPr lvl="1"/>
            <a:r>
              <a:rPr lang="en-US" dirty="0" smtClean="0"/>
              <a:t>&lt;50% used condoms 100% of time</a:t>
            </a:r>
          </a:p>
          <a:p>
            <a:pPr lvl="1"/>
            <a:endParaRPr lang="en-US" dirty="0" smtClean="0"/>
          </a:p>
          <a:p>
            <a:r>
              <a:rPr lang="en-US" dirty="0" smtClean="0"/>
              <a:t>Less than 20% of males received counseling from a health care provider on reproductive health </a:t>
            </a:r>
          </a:p>
          <a:p>
            <a:endParaRPr lang="en-US" dirty="0"/>
          </a:p>
        </p:txBody>
      </p:sp>
      <p:sp>
        <p:nvSpPr>
          <p:cNvPr id="4" name="Rectangle 3"/>
          <p:cNvSpPr/>
          <p:nvPr/>
        </p:nvSpPr>
        <p:spPr>
          <a:xfrm>
            <a:off x="2057400" y="6096000"/>
            <a:ext cx="7391400" cy="307777"/>
          </a:xfrm>
          <a:prstGeom prst="rect">
            <a:avLst/>
          </a:prstGeom>
        </p:spPr>
        <p:txBody>
          <a:bodyPr wrap="square">
            <a:spAutoFit/>
          </a:bodyPr>
          <a:lstStyle/>
          <a:p>
            <a:r>
              <a:rPr lang="en-US" sz="1400" dirty="0" smtClean="0">
                <a:latin typeface="Adobe Garamond Pro" panose="02020502060506020403" pitchFamily="18" charset="0"/>
                <a:cs typeface="Arial"/>
              </a:rPr>
              <a:t>http://www.guttmacher.org/pubs/fb_YMSRH.html (JUNE 2008)</a:t>
            </a:r>
          </a:p>
        </p:txBody>
      </p:sp>
      <p:sp>
        <p:nvSpPr>
          <p:cNvPr id="5" name="TextBox 4"/>
          <p:cNvSpPr txBox="1"/>
          <p:nvPr/>
        </p:nvSpPr>
        <p:spPr>
          <a:xfrm>
            <a:off x="2198401" y="6400233"/>
            <a:ext cx="4220964" cy="307777"/>
          </a:xfrm>
          <a:prstGeom prst="rect">
            <a:avLst/>
          </a:prstGeom>
          <a:noFill/>
        </p:spPr>
        <p:txBody>
          <a:bodyPr wrap="none" rtlCol="0">
            <a:spAutoFit/>
          </a:bodyPr>
          <a:lstStyle/>
          <a:p>
            <a:r>
              <a:rPr lang="en-US" sz="1400" dirty="0" smtClean="0">
                <a:latin typeface="Adobe Garamond Pro" panose="02020502060506020403" pitchFamily="18" charset="0"/>
                <a:cs typeface="Arial"/>
              </a:rPr>
              <a:t>AAP. Clinical Report</a:t>
            </a:r>
            <a:r>
              <a:rPr lang="en-US" sz="1400" i="1" dirty="0" smtClean="0">
                <a:latin typeface="Adobe Garamond Pro" panose="02020502060506020403" pitchFamily="18" charset="0"/>
                <a:cs typeface="Arial"/>
              </a:rPr>
              <a:t>. Pediatrics. </a:t>
            </a:r>
            <a:r>
              <a:rPr lang="en-US" sz="1400" dirty="0" smtClean="0">
                <a:latin typeface="Adobe Garamond Pro" panose="02020502060506020403" pitchFamily="18" charset="0"/>
                <a:cs typeface="Arial"/>
              </a:rPr>
              <a:t>128(6); December 2011. </a:t>
            </a:r>
            <a:endParaRPr lang="en-US" sz="1400" dirty="0">
              <a:latin typeface="Adobe Garamond Pro" panose="02020502060506020403" pitchFamily="18" charset="0"/>
              <a:cs typeface="Aria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n-US" dirty="0" smtClean="0"/>
              <a:t>Structural Barriers to Care for Young Males</a:t>
            </a:r>
          </a:p>
        </p:txBody>
      </p:sp>
      <p:sp>
        <p:nvSpPr>
          <p:cNvPr id="2" name="Content Placeholder 1"/>
          <p:cNvSpPr>
            <a:spLocks noGrp="1"/>
          </p:cNvSpPr>
          <p:nvPr>
            <p:ph sz="quarter" idx="10"/>
          </p:nvPr>
        </p:nvSpPr>
        <p:spPr/>
        <p:txBody>
          <a:bodyPr/>
          <a:lstStyle/>
          <a:p>
            <a:r>
              <a:rPr lang="en-US" dirty="0" smtClean="0"/>
              <a:t>No consensus on standards </a:t>
            </a:r>
          </a:p>
          <a:p>
            <a:endParaRPr lang="en-US" dirty="0" smtClean="0"/>
          </a:p>
          <a:p>
            <a:r>
              <a:rPr lang="en-US" dirty="0" smtClean="0"/>
              <a:t>Lack of routine channel for obtaining care</a:t>
            </a:r>
          </a:p>
          <a:p>
            <a:endParaRPr lang="en-US" dirty="0" smtClean="0"/>
          </a:p>
          <a:p>
            <a:r>
              <a:rPr lang="en-US" dirty="0" smtClean="0"/>
              <a:t>Inadequate medical training</a:t>
            </a:r>
          </a:p>
          <a:p>
            <a:endParaRPr lang="en-US" dirty="0" smtClean="0"/>
          </a:p>
          <a:p>
            <a:r>
              <a:rPr lang="en-US" dirty="0" smtClean="0"/>
              <a:t>Gaps in financing</a:t>
            </a:r>
          </a:p>
          <a:p>
            <a:endParaRPr lang="en-US" dirty="0" smtClean="0"/>
          </a:p>
          <a:p>
            <a:r>
              <a:rPr lang="en-US" dirty="0" smtClean="0"/>
              <a:t>Provider/staff bias toward providing male reproductive health care</a:t>
            </a:r>
          </a:p>
          <a:p>
            <a:endParaRPr lang="en-US"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Barriers to Health Care Use</a:t>
            </a:r>
            <a:endParaRPr lang="en-US" dirty="0"/>
          </a:p>
        </p:txBody>
      </p:sp>
      <p:sp>
        <p:nvSpPr>
          <p:cNvPr id="3" name="Content Placeholder 2"/>
          <p:cNvSpPr>
            <a:spLocks noGrp="1"/>
          </p:cNvSpPr>
          <p:nvPr>
            <p:ph sz="quarter" idx="10"/>
          </p:nvPr>
        </p:nvSpPr>
        <p:spPr/>
        <p:txBody>
          <a:bodyPr/>
          <a:lstStyle/>
          <a:p>
            <a:r>
              <a:rPr lang="en-US" smtClean="0"/>
              <a:t>Fear</a:t>
            </a:r>
          </a:p>
          <a:p>
            <a:r>
              <a:rPr lang="en-US" smtClean="0"/>
              <a:t>Stigma</a:t>
            </a:r>
          </a:p>
          <a:p>
            <a:r>
              <a:rPr lang="en-US" smtClean="0"/>
              <a:t>Shame</a:t>
            </a:r>
          </a:p>
          <a:p>
            <a:r>
              <a:rPr lang="en-US" smtClean="0"/>
              <a:t>Denial</a:t>
            </a:r>
          </a:p>
          <a:p>
            <a:r>
              <a:rPr lang="en-US" smtClean="0"/>
              <a:t>Lack of social support</a:t>
            </a:r>
          </a:p>
          <a:p>
            <a:r>
              <a:rPr lang="en-US" smtClean="0"/>
              <a:t>Lack of confidential services</a:t>
            </a:r>
          </a:p>
          <a:p>
            <a:r>
              <a:rPr lang="en-US" smtClean="0"/>
              <a:t>Lack of health insurance options (especially for older teens)</a:t>
            </a:r>
          </a:p>
          <a:p>
            <a:r>
              <a:rPr lang="en-US" smtClean="0"/>
              <a:t>Not knowing where to go for care</a:t>
            </a:r>
            <a:endParaRPr lang="en-US" dirty="0"/>
          </a:p>
        </p:txBody>
      </p:sp>
      <p:sp>
        <p:nvSpPr>
          <p:cNvPr id="4" name="TextBox 3"/>
          <p:cNvSpPr txBox="1"/>
          <p:nvPr/>
        </p:nvSpPr>
        <p:spPr>
          <a:xfrm>
            <a:off x="2667000" y="6248400"/>
            <a:ext cx="4220964" cy="307777"/>
          </a:xfrm>
          <a:prstGeom prst="rect">
            <a:avLst/>
          </a:prstGeom>
          <a:noFill/>
        </p:spPr>
        <p:txBody>
          <a:bodyPr wrap="none" rtlCol="0">
            <a:spAutoFit/>
          </a:bodyPr>
          <a:lstStyle/>
          <a:p>
            <a:r>
              <a:rPr lang="en-US" sz="1400" dirty="0" smtClean="0">
                <a:latin typeface="Adobe Garamond Pro" panose="02020502060506020403" pitchFamily="18" charset="0"/>
              </a:rPr>
              <a:t>AAP. Clinical Report</a:t>
            </a:r>
            <a:r>
              <a:rPr lang="en-US" sz="1400" i="1" dirty="0" smtClean="0">
                <a:latin typeface="Adobe Garamond Pro" panose="02020502060506020403" pitchFamily="18" charset="0"/>
              </a:rPr>
              <a:t>. Pediatrics. </a:t>
            </a:r>
            <a:r>
              <a:rPr lang="en-US" sz="1400" dirty="0" smtClean="0">
                <a:latin typeface="Adobe Garamond Pro" panose="02020502060506020403" pitchFamily="18" charset="0"/>
              </a:rPr>
              <a:t>128(6); December 2011. </a:t>
            </a:r>
            <a:endParaRPr lang="en-US" sz="1400" dirty="0">
              <a:latin typeface="Adobe Garamond Pro" panose="02020502060506020403" pitchFamily="18" charset="0"/>
            </a:endParaRPr>
          </a:p>
        </p:txBody>
      </p:sp>
    </p:spTree>
    <p:extLst>
      <p:ext uri="{BB962C8B-B14F-4D97-AF65-F5344CB8AC3E}">
        <p14:creationId xmlns:p14="http://schemas.microsoft.com/office/powerpoint/2010/main" val="2194977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AutoShape 2"/>
          <p:cNvSpPr>
            <a:spLocks noGrp="1" noChangeArrowheads="1"/>
          </p:cNvSpPr>
          <p:nvPr>
            <p:ph type="title"/>
          </p:nvPr>
        </p:nvSpPr>
        <p:spPr/>
        <p:txBody>
          <a:bodyPr/>
          <a:lstStyle/>
          <a:p>
            <a:r>
              <a:rPr lang="en-US" dirty="0" smtClean="0"/>
              <a:t>Opportunities to Provide </a:t>
            </a:r>
            <a:br>
              <a:rPr lang="en-US" dirty="0" smtClean="0"/>
            </a:br>
            <a:r>
              <a:rPr lang="en-US" dirty="0" smtClean="0"/>
              <a:t>Reproductive Health Care</a:t>
            </a:r>
          </a:p>
        </p:txBody>
      </p:sp>
      <p:sp>
        <p:nvSpPr>
          <p:cNvPr id="6" name="Rectangle 3"/>
          <p:cNvSpPr>
            <a:spLocks noGrp="1" noChangeArrowheads="1"/>
          </p:cNvSpPr>
          <p:nvPr>
            <p:ph sz="quarter" idx="10"/>
          </p:nvPr>
        </p:nvSpPr>
        <p:spPr/>
        <p:txBody>
          <a:bodyPr/>
          <a:lstStyle/>
          <a:p>
            <a:r>
              <a:rPr lang="en-US" dirty="0" smtClean="0"/>
              <a:t>Sports physicals</a:t>
            </a:r>
          </a:p>
          <a:p>
            <a:r>
              <a:rPr lang="en-US" dirty="0" smtClean="0"/>
              <a:t>Acute care </a:t>
            </a:r>
            <a:r>
              <a:rPr lang="en-US" dirty="0"/>
              <a:t>v</a:t>
            </a:r>
            <a:r>
              <a:rPr lang="en-US" dirty="0" smtClean="0"/>
              <a:t>isits</a:t>
            </a:r>
          </a:p>
          <a:p>
            <a:r>
              <a:rPr lang="en-US" dirty="0" smtClean="0"/>
              <a:t>Chronic illness </a:t>
            </a:r>
            <a:r>
              <a:rPr lang="en-US" dirty="0"/>
              <a:t>v</a:t>
            </a:r>
            <a:r>
              <a:rPr lang="en-US" dirty="0" smtClean="0"/>
              <a:t>isits</a:t>
            </a:r>
          </a:p>
          <a:p>
            <a:r>
              <a:rPr lang="en-US" dirty="0" smtClean="0"/>
              <a:t>School physicals and immunization visits</a:t>
            </a:r>
          </a:p>
          <a:p>
            <a:r>
              <a:rPr lang="en-US" dirty="0" smtClean="0"/>
              <a:t>When young males accompany partners, friends, or other family members to medical visits</a:t>
            </a:r>
          </a:p>
          <a:p>
            <a:r>
              <a:rPr lang="en-US" dirty="0" smtClean="0"/>
              <a:t>ANY VISIT</a:t>
            </a: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Establishing a Male-Friendly Environment</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09018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en-US" smtClean="0"/>
              <a:t>Community Needs Assessment</a:t>
            </a:r>
            <a:endParaRPr lang="en-US" dirty="0" smtClean="0"/>
          </a:p>
        </p:txBody>
      </p:sp>
      <p:sp>
        <p:nvSpPr>
          <p:cNvPr id="4" name="Content Placeholder 3"/>
          <p:cNvSpPr>
            <a:spLocks noGrp="1"/>
          </p:cNvSpPr>
          <p:nvPr>
            <p:ph sz="quarter" idx="10"/>
          </p:nvPr>
        </p:nvSpPr>
        <p:spPr/>
        <p:txBody>
          <a:bodyPr/>
          <a:lstStyle/>
          <a:p>
            <a:r>
              <a:rPr lang="en-US" dirty="0" smtClean="0"/>
              <a:t>Are there young males in the area who need services?</a:t>
            </a:r>
          </a:p>
          <a:p>
            <a:pPr lvl="1"/>
            <a:r>
              <a:rPr lang="en-US" dirty="0" smtClean="0"/>
              <a:t>Where are they?</a:t>
            </a:r>
          </a:p>
          <a:p>
            <a:pPr lvl="1"/>
            <a:r>
              <a:rPr lang="en-US" dirty="0" smtClean="0"/>
              <a:t>What are their health care needs?</a:t>
            </a:r>
          </a:p>
          <a:p>
            <a:pPr lvl="1"/>
            <a:r>
              <a:rPr lang="en-US" dirty="0" smtClean="0"/>
              <a:t>How can they be reached?</a:t>
            </a:r>
          </a:p>
          <a:p>
            <a:pPr lvl="1"/>
            <a:endParaRPr lang="en-US" dirty="0" smtClean="0"/>
          </a:p>
          <a:p>
            <a:r>
              <a:rPr lang="en-US" dirty="0" smtClean="0"/>
              <a:t>Are there other organizations offering young males care in the community?</a:t>
            </a:r>
          </a:p>
          <a:p>
            <a:endParaRPr lang="en-US" dirty="0" smtClean="0"/>
          </a:p>
          <a:p>
            <a:r>
              <a:rPr lang="en-US" dirty="0" smtClean="0"/>
              <a:t>What services will you offer that will differentiate yourself from others in the area?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rrowheads="1"/>
          </p:cNvSpPr>
          <p:nvPr>
            <p:ph type="title"/>
          </p:nvPr>
        </p:nvSpPr>
        <p:spPr/>
        <p:txBody>
          <a:bodyPr/>
          <a:lstStyle/>
          <a:p>
            <a:r>
              <a:rPr lang="en-US" dirty="0" smtClean="0"/>
              <a:t>Training Needs for Staff </a:t>
            </a:r>
            <a:br>
              <a:rPr lang="en-US" dirty="0" smtClean="0"/>
            </a:br>
            <a:r>
              <a:rPr lang="en-US" dirty="0" smtClean="0"/>
              <a:t>Caring for Young Males</a:t>
            </a:r>
          </a:p>
        </p:txBody>
      </p:sp>
      <p:sp>
        <p:nvSpPr>
          <p:cNvPr id="38916" name="Rectangle 3"/>
          <p:cNvSpPr>
            <a:spLocks noGrp="1" noChangeArrowheads="1"/>
          </p:cNvSpPr>
          <p:nvPr>
            <p:ph sz="quarter" idx="10"/>
          </p:nvPr>
        </p:nvSpPr>
        <p:spPr/>
        <p:txBody>
          <a:bodyPr/>
          <a:lstStyle/>
          <a:p>
            <a:r>
              <a:rPr lang="en-US" dirty="0" smtClean="0"/>
              <a:t>Exploration of preconceived opinions about young males</a:t>
            </a:r>
          </a:p>
          <a:p>
            <a:endParaRPr lang="en-US" dirty="0" smtClean="0"/>
          </a:p>
          <a:p>
            <a:r>
              <a:rPr lang="en-US" dirty="0" smtClean="0"/>
              <a:t>Male clinical issues</a:t>
            </a:r>
          </a:p>
          <a:p>
            <a:endParaRPr lang="en-US" dirty="0" smtClean="0"/>
          </a:p>
          <a:p>
            <a:r>
              <a:rPr lang="en-US" dirty="0" smtClean="0"/>
              <a:t>Insurance (private and government)</a:t>
            </a:r>
            <a:r>
              <a:rPr lang="en-US" dirty="0"/>
              <a:t> </a:t>
            </a:r>
            <a:r>
              <a:rPr lang="en-US" dirty="0" smtClean="0"/>
              <a:t>eligibility and billing</a:t>
            </a:r>
          </a:p>
          <a:p>
            <a:endParaRPr lang="en-US" dirty="0" smtClean="0"/>
          </a:p>
          <a:p>
            <a:r>
              <a:rPr lang="en-US" dirty="0" smtClean="0"/>
              <a:t>Respectful communication</a:t>
            </a:r>
          </a:p>
          <a:p>
            <a:endParaRPr lang="en-US" dirty="0" smtClean="0"/>
          </a:p>
          <a:p>
            <a:r>
              <a:rPr lang="en-US" dirty="0" smtClean="0"/>
              <a:t>Cultural competence</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rrowheads="1"/>
          </p:cNvSpPr>
          <p:nvPr>
            <p:ph type="title"/>
          </p:nvPr>
        </p:nvSpPr>
        <p:spPr/>
        <p:txBody>
          <a:bodyPr/>
          <a:lstStyle/>
          <a:p>
            <a:r>
              <a:rPr lang="en-US" dirty="0" smtClean="0"/>
              <a:t>The Values and Attitudes </a:t>
            </a:r>
            <a:br>
              <a:rPr lang="en-US" dirty="0" smtClean="0"/>
            </a:br>
            <a:r>
              <a:rPr lang="en-US" dirty="0" smtClean="0"/>
              <a:t>of Staff Around Males</a:t>
            </a:r>
          </a:p>
        </p:txBody>
      </p:sp>
      <p:sp>
        <p:nvSpPr>
          <p:cNvPr id="39940" name="Rectangle 3"/>
          <p:cNvSpPr>
            <a:spLocks noGrp="1" noChangeArrowheads="1"/>
          </p:cNvSpPr>
          <p:nvPr>
            <p:ph sz="quarter" idx="10"/>
          </p:nvPr>
        </p:nvSpPr>
        <p:spPr/>
        <p:txBody>
          <a:bodyPr/>
          <a:lstStyle/>
          <a:p>
            <a:r>
              <a:rPr lang="en-US" dirty="0" smtClean="0"/>
              <a:t>Staff exercise</a:t>
            </a:r>
          </a:p>
          <a:p>
            <a:pPr lvl="1"/>
            <a:r>
              <a:rPr lang="en-US" dirty="0" smtClean="0"/>
              <a:t>How is serving young men different than serving adult males or young females?</a:t>
            </a:r>
          </a:p>
          <a:p>
            <a:pPr lvl="1"/>
            <a:endParaRPr lang="en-US" dirty="0" smtClean="0"/>
          </a:p>
          <a:p>
            <a:pPr lvl="1"/>
            <a:r>
              <a:rPr lang="en-US" dirty="0" smtClean="0"/>
              <a:t>What does making your clinic “male adolescent-friendly” mean to you? </a:t>
            </a:r>
          </a:p>
          <a:p>
            <a:pPr lvl="1"/>
            <a:endParaRPr lang="en-US" dirty="0" smtClean="0"/>
          </a:p>
          <a:p>
            <a:pPr lvl="1"/>
            <a:r>
              <a:rPr lang="en-US" dirty="0" smtClean="0"/>
              <a:t>What are some of your reservations about serving young males?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Male-Focused Sexual </a:t>
            </a:r>
            <a:r>
              <a:rPr lang="en-US" dirty="0"/>
              <a:t>H</a:t>
            </a:r>
            <a:r>
              <a:rPr lang="en-US" dirty="0" smtClean="0"/>
              <a:t>ealth </a:t>
            </a:r>
            <a:r>
              <a:rPr lang="en-US" dirty="0"/>
              <a:t>H</a:t>
            </a:r>
            <a:r>
              <a:rPr lang="en-US" dirty="0" smtClean="0"/>
              <a:t>istory:  Case Study</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78093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p:nvPr>
        </p:nvSpPr>
        <p:spPr/>
        <p:txBody>
          <a:bodyPr/>
          <a:lstStyle/>
          <a:p>
            <a:r>
              <a:rPr lang="en-US" smtClean="0"/>
              <a:t>Case: Eric</a:t>
            </a:r>
            <a:endParaRPr lang="en-US" dirty="0" smtClean="0"/>
          </a:p>
        </p:txBody>
      </p:sp>
      <p:sp>
        <p:nvSpPr>
          <p:cNvPr id="3" name="Content Placeholder 2"/>
          <p:cNvSpPr>
            <a:spLocks noGrp="1"/>
          </p:cNvSpPr>
          <p:nvPr>
            <p:ph sz="quarter" idx="10"/>
          </p:nvPr>
        </p:nvSpPr>
        <p:spPr/>
        <p:txBody>
          <a:bodyPr/>
          <a:lstStyle/>
          <a:p>
            <a:r>
              <a:rPr lang="en-US" dirty="0" smtClean="0"/>
              <a:t>Eric is a 17-year-old male who has made an appointment for  a sports physical.</a:t>
            </a:r>
          </a:p>
          <a:p>
            <a:endParaRPr lang="en-US" dirty="0" smtClean="0"/>
          </a:p>
          <a:p>
            <a:r>
              <a:rPr lang="en-US" dirty="0" smtClean="0"/>
              <a:t>How do you begin the visit? </a:t>
            </a:r>
          </a:p>
        </p:txBody>
      </p:sp>
      <p:pic>
        <p:nvPicPr>
          <p:cNvPr id="41988" name="Picture 3" descr="73105877.jpg"/>
          <p:cNvPicPr>
            <a:picLocks noChangeAspect="1"/>
          </p:cNvPicPr>
          <p:nvPr/>
        </p:nvPicPr>
        <p:blipFill>
          <a:blip r:embed="rId3" cstate="print"/>
          <a:srcRect/>
          <a:stretch>
            <a:fillRect/>
          </a:stretch>
        </p:blipFill>
        <p:spPr bwMode="auto">
          <a:xfrm>
            <a:off x="6477000" y="2057399"/>
            <a:ext cx="1954213" cy="29340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2800" dirty="0" smtClean="0"/>
              <a:t>Myth Busting</a:t>
            </a:r>
            <a:endParaRPr lang="en-US" sz="2800"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04140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AutoShape 2"/>
          <p:cNvSpPr>
            <a:spLocks noGrp="1" noChangeArrowheads="1"/>
          </p:cNvSpPr>
          <p:nvPr>
            <p:ph type="title"/>
          </p:nvPr>
        </p:nvSpPr>
        <p:spPr/>
        <p:txBody>
          <a:bodyPr/>
          <a:lstStyle/>
          <a:p>
            <a:r>
              <a:rPr lang="en-US" smtClean="0"/>
              <a:t>Sexual History Tips </a:t>
            </a:r>
            <a:endParaRPr lang="en-US" dirty="0" smtClean="0"/>
          </a:p>
        </p:txBody>
      </p:sp>
      <p:sp>
        <p:nvSpPr>
          <p:cNvPr id="47107" name="Rectangle 3"/>
          <p:cNvSpPr>
            <a:spLocks noGrp="1" noChangeArrowheads="1"/>
          </p:cNvSpPr>
          <p:nvPr>
            <p:ph sz="quarter" idx="10"/>
          </p:nvPr>
        </p:nvSpPr>
        <p:spPr/>
        <p:txBody>
          <a:bodyPr/>
          <a:lstStyle/>
          <a:p>
            <a:r>
              <a:rPr lang="en-US" dirty="0" smtClean="0"/>
              <a:t>Reassure confidentiality </a:t>
            </a:r>
          </a:p>
          <a:p>
            <a:endParaRPr lang="en-US" dirty="0" smtClean="0"/>
          </a:p>
          <a:p>
            <a:r>
              <a:rPr lang="en-US" dirty="0" smtClean="0"/>
              <a:t>Take history when the patient is still dressed</a:t>
            </a:r>
          </a:p>
          <a:p>
            <a:endParaRPr lang="en-US" dirty="0" smtClean="0"/>
          </a:p>
          <a:p>
            <a:r>
              <a:rPr lang="en-US" dirty="0" smtClean="0"/>
              <a:t>Assess development and structure questions accordingly</a:t>
            </a:r>
          </a:p>
          <a:p>
            <a:endParaRPr lang="en-US" dirty="0" smtClean="0"/>
          </a:p>
          <a:p>
            <a:r>
              <a:rPr lang="en-US" dirty="0" smtClean="0"/>
              <a:t>Watch for concrete vs. abstract answers</a:t>
            </a:r>
          </a:p>
          <a:p>
            <a:endParaRPr lang="en-US" dirty="0" smtClean="0"/>
          </a:p>
          <a:p>
            <a:r>
              <a:rPr lang="en-US" dirty="0" smtClean="0"/>
              <a:t>Use open-ended questions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Components of a Sexual History</a:t>
            </a:r>
            <a:endParaRPr lang="en-US" dirty="0"/>
          </a:p>
        </p:txBody>
      </p:sp>
      <p:sp>
        <p:nvSpPr>
          <p:cNvPr id="3" name="Content Placeholder 2"/>
          <p:cNvSpPr>
            <a:spLocks noGrp="1"/>
          </p:cNvSpPr>
          <p:nvPr>
            <p:ph sz="half" idx="1"/>
          </p:nvPr>
        </p:nvSpPr>
        <p:spPr>
          <a:xfrm>
            <a:off x="304800" y="1600200"/>
            <a:ext cx="4343400" cy="4525963"/>
          </a:xfrm>
        </p:spPr>
        <p:txBody>
          <a:bodyPr/>
          <a:lstStyle/>
          <a:p>
            <a:r>
              <a:rPr lang="en-US" dirty="0" smtClean="0"/>
              <a:t>Sexual attraction/orientation</a:t>
            </a:r>
          </a:p>
          <a:p>
            <a:r>
              <a:rPr lang="en-US" dirty="0" smtClean="0"/>
              <a:t>Sexual initiation and age of onset</a:t>
            </a:r>
          </a:p>
          <a:p>
            <a:r>
              <a:rPr lang="en-US" dirty="0" smtClean="0"/>
              <a:t>Gender identity </a:t>
            </a:r>
          </a:p>
          <a:p>
            <a:r>
              <a:rPr lang="en-US" dirty="0"/>
              <a:t>N</a:t>
            </a:r>
            <a:r>
              <a:rPr lang="en-US" dirty="0" smtClean="0"/>
              <a:t>umber of partners</a:t>
            </a:r>
          </a:p>
          <a:p>
            <a:r>
              <a:rPr lang="en-US" dirty="0" smtClean="0"/>
              <a:t>Current/past STI history</a:t>
            </a:r>
          </a:p>
          <a:p>
            <a:r>
              <a:rPr lang="en-US" dirty="0" smtClean="0"/>
              <a:t>Use of condoms</a:t>
            </a:r>
          </a:p>
          <a:p>
            <a:r>
              <a:rPr lang="en-US" dirty="0" smtClean="0"/>
              <a:t>Experience of sexual abuse and safety</a:t>
            </a:r>
          </a:p>
          <a:p>
            <a:r>
              <a:rPr lang="en-US" dirty="0" smtClean="0"/>
              <a:t>Healthy relationships</a:t>
            </a:r>
            <a:endParaRPr lang="en-US" dirty="0"/>
          </a:p>
        </p:txBody>
      </p:sp>
      <p:sp>
        <p:nvSpPr>
          <p:cNvPr id="4" name="Content Placeholder 3"/>
          <p:cNvSpPr>
            <a:spLocks noGrp="1"/>
          </p:cNvSpPr>
          <p:nvPr>
            <p:ph sz="half" idx="2"/>
          </p:nvPr>
        </p:nvSpPr>
        <p:spPr/>
        <p:txBody>
          <a:bodyPr/>
          <a:lstStyle/>
          <a:p>
            <a:r>
              <a:rPr lang="en-US" dirty="0" smtClean="0"/>
              <a:t>Engagement in vaginal, oral, or anal sex</a:t>
            </a:r>
          </a:p>
          <a:p>
            <a:r>
              <a:rPr lang="en-US" dirty="0" smtClean="0"/>
              <a:t>Knowledge about correct condom use</a:t>
            </a:r>
          </a:p>
          <a:p>
            <a:r>
              <a:rPr lang="en-US" dirty="0" smtClean="0"/>
              <a:t>Hormonal contraception</a:t>
            </a:r>
          </a:p>
          <a:p>
            <a:r>
              <a:rPr lang="en-US" dirty="0" smtClean="0"/>
              <a:t>Comfort with changes in one’s body/physiology</a:t>
            </a:r>
          </a:p>
          <a:p>
            <a:r>
              <a:rPr lang="en-US" dirty="0" smtClean="0"/>
              <a:t>Masturbation</a:t>
            </a:r>
          </a:p>
          <a:p>
            <a:r>
              <a:rPr lang="en-US" dirty="0" smtClean="0"/>
              <a:t>Sexual pleasure and satisfaction</a:t>
            </a:r>
          </a:p>
        </p:txBody>
      </p:sp>
      <p:sp>
        <p:nvSpPr>
          <p:cNvPr id="5" name="TextBox 4"/>
          <p:cNvSpPr txBox="1"/>
          <p:nvPr/>
        </p:nvSpPr>
        <p:spPr>
          <a:xfrm>
            <a:off x="2667000" y="6248400"/>
            <a:ext cx="4220964" cy="307777"/>
          </a:xfrm>
          <a:prstGeom prst="rect">
            <a:avLst/>
          </a:prstGeom>
          <a:noFill/>
        </p:spPr>
        <p:txBody>
          <a:bodyPr wrap="none" rtlCol="0">
            <a:spAutoFit/>
          </a:bodyPr>
          <a:lstStyle/>
          <a:p>
            <a:r>
              <a:rPr lang="en-US" sz="1400" dirty="0" smtClean="0">
                <a:latin typeface="Adobe Garamond Pro" panose="02020502060506020403" pitchFamily="18" charset="0"/>
              </a:rPr>
              <a:t>AAP. Clinical Report</a:t>
            </a:r>
            <a:r>
              <a:rPr lang="en-US" sz="1400" i="1" dirty="0" smtClean="0">
                <a:latin typeface="Adobe Garamond Pro" panose="02020502060506020403" pitchFamily="18" charset="0"/>
              </a:rPr>
              <a:t>. Pediatrics. </a:t>
            </a:r>
            <a:r>
              <a:rPr lang="en-US" sz="1400" dirty="0" smtClean="0">
                <a:latin typeface="Adobe Garamond Pro" panose="02020502060506020403" pitchFamily="18" charset="0"/>
              </a:rPr>
              <a:t>128(6); December 2011. </a:t>
            </a:r>
            <a:endParaRPr lang="en-US" sz="1400" dirty="0">
              <a:latin typeface="Adobe Garamond Pro" panose="02020502060506020403" pitchFamily="18" charset="0"/>
            </a:endParaRPr>
          </a:p>
        </p:txBody>
      </p:sp>
    </p:spTree>
    <p:extLst>
      <p:ext uri="{BB962C8B-B14F-4D97-AF65-F5344CB8AC3E}">
        <p14:creationId xmlns:p14="http://schemas.microsoft.com/office/powerpoint/2010/main" val="1705766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Health Assessment</a:t>
            </a:r>
            <a:endParaRPr lang="en-US" dirty="0"/>
          </a:p>
        </p:txBody>
      </p:sp>
      <p:sp>
        <p:nvSpPr>
          <p:cNvPr id="3" name="Content Placeholder 2"/>
          <p:cNvSpPr>
            <a:spLocks noGrp="1"/>
          </p:cNvSpPr>
          <p:nvPr>
            <p:ph sz="quarter" idx="10"/>
          </p:nvPr>
        </p:nvSpPr>
        <p:spPr/>
        <p:txBody>
          <a:bodyPr/>
          <a:lstStyle/>
          <a:p>
            <a:r>
              <a:rPr lang="en-US" dirty="0" smtClean="0"/>
              <a:t>The 5 P’s Approach:</a:t>
            </a:r>
          </a:p>
          <a:p>
            <a:endParaRPr lang="en-US" dirty="0"/>
          </a:p>
          <a:p>
            <a:pPr marL="457200" indent="-457200">
              <a:buFont typeface="+mj-lt"/>
              <a:buAutoNum type="arabicPeriod"/>
            </a:pPr>
            <a:r>
              <a:rPr lang="en-US" dirty="0" smtClean="0"/>
              <a:t>Practices</a:t>
            </a:r>
          </a:p>
          <a:p>
            <a:pPr marL="457200" indent="-457200">
              <a:buFont typeface="+mj-lt"/>
              <a:buAutoNum type="arabicPeriod"/>
            </a:pPr>
            <a:r>
              <a:rPr lang="en-US" dirty="0" smtClean="0"/>
              <a:t>Partners</a:t>
            </a:r>
          </a:p>
          <a:p>
            <a:pPr marL="457200" indent="-457200">
              <a:buFont typeface="+mj-lt"/>
              <a:buAutoNum type="arabicPeriod"/>
            </a:pPr>
            <a:r>
              <a:rPr lang="en-US" dirty="0" smtClean="0"/>
              <a:t>Pregnancy Prevention</a:t>
            </a:r>
          </a:p>
          <a:p>
            <a:pPr marL="457200" indent="-457200">
              <a:buFont typeface="+mj-lt"/>
              <a:buAutoNum type="arabicPeriod"/>
            </a:pPr>
            <a:r>
              <a:rPr lang="en-US" dirty="0" smtClean="0"/>
              <a:t>Protection from STDs</a:t>
            </a:r>
          </a:p>
          <a:p>
            <a:pPr marL="457200" indent="-457200">
              <a:buFont typeface="+mj-lt"/>
              <a:buAutoNum type="arabicPeriod"/>
            </a:pPr>
            <a:r>
              <a:rPr lang="en-US" dirty="0" smtClean="0"/>
              <a:t>Past STD History</a:t>
            </a:r>
            <a:endParaRPr lang="en-US" dirty="0"/>
          </a:p>
        </p:txBody>
      </p:sp>
    </p:spTree>
    <p:extLst>
      <p:ext uri="{BB962C8B-B14F-4D97-AF65-F5344CB8AC3E}">
        <p14:creationId xmlns:p14="http://schemas.microsoft.com/office/powerpoint/2010/main" val="3734495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rrowheads="1"/>
          </p:cNvSpPr>
          <p:nvPr>
            <p:ph type="title"/>
          </p:nvPr>
        </p:nvSpPr>
        <p:spPr>
          <a:xfrm>
            <a:off x="457200" y="76200"/>
            <a:ext cx="8229600" cy="914400"/>
          </a:xfrm>
        </p:spPr>
        <p:txBody>
          <a:bodyPr/>
          <a:lstStyle/>
          <a:p>
            <a:pPr eaLnBrk="1" hangingPunct="1"/>
            <a:r>
              <a:rPr lang="en-US" dirty="0" smtClean="0"/>
              <a:t>Comprehensive HEEADSSS</a:t>
            </a:r>
          </a:p>
        </p:txBody>
      </p:sp>
      <p:sp>
        <p:nvSpPr>
          <p:cNvPr id="119811" name="Rectangle 3"/>
          <p:cNvSpPr>
            <a:spLocks noGrp="1" noChangeArrowheads="1"/>
          </p:cNvSpPr>
          <p:nvPr>
            <p:ph sz="quarter" idx="10"/>
          </p:nvPr>
        </p:nvSpPr>
        <p:spPr/>
        <p:txBody>
          <a:bodyPr/>
          <a:lstStyle/>
          <a:p>
            <a:pPr eaLnBrk="1" hangingPunct="1">
              <a:lnSpc>
                <a:spcPct val="90000"/>
              </a:lnSpc>
            </a:pPr>
            <a:r>
              <a:rPr lang="en-US" dirty="0" smtClean="0">
                <a:latin typeface="Adobe Garamond Pro"/>
              </a:rPr>
              <a:t>H: Home</a:t>
            </a:r>
          </a:p>
          <a:p>
            <a:pPr eaLnBrk="1" hangingPunct="1">
              <a:lnSpc>
                <a:spcPct val="90000"/>
              </a:lnSpc>
            </a:pPr>
            <a:r>
              <a:rPr lang="en-US" dirty="0" smtClean="0">
                <a:latin typeface="Adobe Garamond Pro"/>
              </a:rPr>
              <a:t>E: Education/Employment</a:t>
            </a:r>
          </a:p>
          <a:p>
            <a:pPr eaLnBrk="1" hangingPunct="1">
              <a:lnSpc>
                <a:spcPct val="90000"/>
              </a:lnSpc>
            </a:pPr>
            <a:r>
              <a:rPr lang="en-US" dirty="0" smtClean="0">
                <a:latin typeface="Adobe Garamond Pro"/>
              </a:rPr>
              <a:t>E: Eating</a:t>
            </a:r>
          </a:p>
          <a:p>
            <a:pPr eaLnBrk="1" hangingPunct="1">
              <a:lnSpc>
                <a:spcPct val="90000"/>
              </a:lnSpc>
            </a:pPr>
            <a:r>
              <a:rPr lang="en-US" dirty="0" smtClean="0">
                <a:latin typeface="Adobe Garamond Pro"/>
              </a:rPr>
              <a:t>A: Activities</a:t>
            </a:r>
          </a:p>
          <a:p>
            <a:pPr eaLnBrk="1" hangingPunct="1">
              <a:lnSpc>
                <a:spcPct val="90000"/>
              </a:lnSpc>
            </a:pPr>
            <a:r>
              <a:rPr lang="en-US" dirty="0" smtClean="0">
                <a:latin typeface="Adobe Garamond Pro"/>
              </a:rPr>
              <a:t>D: Drugs</a:t>
            </a:r>
          </a:p>
          <a:p>
            <a:pPr eaLnBrk="1" hangingPunct="1">
              <a:lnSpc>
                <a:spcPct val="90000"/>
              </a:lnSpc>
            </a:pPr>
            <a:r>
              <a:rPr lang="en-US" dirty="0" smtClean="0">
                <a:latin typeface="Adobe Garamond Pro"/>
              </a:rPr>
              <a:t>S: Sexuality </a:t>
            </a:r>
          </a:p>
          <a:p>
            <a:pPr>
              <a:lnSpc>
                <a:spcPct val="90000"/>
              </a:lnSpc>
            </a:pPr>
            <a:r>
              <a:rPr lang="en-US" dirty="0"/>
              <a:t>S: </a:t>
            </a:r>
            <a:r>
              <a:rPr lang="en-US" dirty="0" smtClean="0"/>
              <a:t>Suicide/depression</a:t>
            </a:r>
            <a:endParaRPr lang="en-US" dirty="0" smtClean="0">
              <a:latin typeface="Adobe Garamond Pro"/>
            </a:endParaRPr>
          </a:p>
          <a:p>
            <a:pPr eaLnBrk="1" hangingPunct="1">
              <a:lnSpc>
                <a:spcPct val="90000"/>
              </a:lnSpc>
            </a:pPr>
            <a:r>
              <a:rPr lang="en-US" dirty="0" smtClean="0">
                <a:latin typeface="Adobe Garamond Pro"/>
              </a:rPr>
              <a:t>S: Safety</a:t>
            </a:r>
          </a:p>
          <a:p>
            <a:pPr eaLnBrk="1" hangingPunct="1">
              <a:lnSpc>
                <a:spcPct val="90000"/>
              </a:lnSpc>
            </a:pPr>
            <a:r>
              <a:rPr lang="en-US" dirty="0" smtClean="0">
                <a:latin typeface="Adobe Garamond Pro"/>
              </a:rPr>
              <a:t>*Additional questions: </a:t>
            </a:r>
          </a:p>
          <a:p>
            <a:pPr lvl="1" eaLnBrk="1" hangingPunct="1">
              <a:lnSpc>
                <a:spcPct val="90000"/>
              </a:lnSpc>
            </a:pPr>
            <a:r>
              <a:rPr lang="en-US" dirty="0" smtClean="0">
                <a:latin typeface="Adobe Garamond Pro"/>
              </a:rPr>
              <a:t>Strengths, Spirituality</a:t>
            </a:r>
          </a:p>
        </p:txBody>
      </p:sp>
      <p:sp>
        <p:nvSpPr>
          <p:cNvPr id="5" name="TextBox 4"/>
          <p:cNvSpPr txBox="1"/>
          <p:nvPr/>
        </p:nvSpPr>
        <p:spPr>
          <a:xfrm>
            <a:off x="1828800" y="6169223"/>
            <a:ext cx="5474640" cy="307777"/>
          </a:xfrm>
          <a:prstGeom prst="rect">
            <a:avLst/>
          </a:prstGeom>
          <a:noFill/>
        </p:spPr>
        <p:txBody>
          <a:bodyPr wrap="none" rtlCol="0">
            <a:spAutoFit/>
          </a:bodyPr>
          <a:lstStyle/>
          <a:p>
            <a:r>
              <a:rPr lang="en-US" sz="1400" dirty="0" smtClean="0">
                <a:latin typeface="Adobe Garamond Pro" panose="02020502060506020403" pitchFamily="18" charset="0"/>
                <a:cs typeface="Arial"/>
              </a:rPr>
              <a:t>Klein DA, </a:t>
            </a:r>
            <a:r>
              <a:rPr lang="en-US" sz="1400" dirty="0" err="1" smtClean="0">
                <a:latin typeface="Adobe Garamond Pro" panose="02020502060506020403" pitchFamily="18" charset="0"/>
                <a:cs typeface="Arial"/>
              </a:rPr>
              <a:t>Goldenring</a:t>
            </a:r>
            <a:r>
              <a:rPr lang="en-US" sz="1400" dirty="0" smtClean="0">
                <a:latin typeface="Adobe Garamond Pro" panose="02020502060506020403" pitchFamily="18" charset="0"/>
                <a:cs typeface="Arial"/>
              </a:rPr>
              <a:t> JM &amp; Adelman WP. </a:t>
            </a:r>
            <a:r>
              <a:rPr lang="en-US" sz="1400" i="1" dirty="0" smtClean="0">
                <a:latin typeface="Adobe Garamond Pro" panose="02020502060506020403" pitchFamily="18" charset="0"/>
                <a:cs typeface="Arial"/>
              </a:rPr>
              <a:t>Contemporary Pediatrics</a:t>
            </a:r>
            <a:r>
              <a:rPr lang="en-US" sz="1400" dirty="0" smtClean="0">
                <a:latin typeface="Adobe Garamond Pro" panose="02020502060506020403" pitchFamily="18" charset="0"/>
                <a:cs typeface="Arial"/>
              </a:rPr>
              <a:t>. 2014. </a:t>
            </a:r>
            <a:endParaRPr lang="en-US" sz="1400" dirty="0">
              <a:latin typeface="Adobe Garamond Pro" panose="02020502060506020403" pitchFamily="18" charset="0"/>
              <a:cs typeface="Arial"/>
            </a:endParaRPr>
          </a:p>
        </p:txBody>
      </p:sp>
    </p:spTree>
    <p:extLst>
      <p:ext uri="{BB962C8B-B14F-4D97-AF65-F5344CB8AC3E}">
        <p14:creationId xmlns:p14="http://schemas.microsoft.com/office/powerpoint/2010/main" val="1489436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Rot="1" noChangeArrowheads="1"/>
          </p:cNvSpPr>
          <p:nvPr>
            <p:ph type="title"/>
          </p:nvPr>
        </p:nvSpPr>
        <p:spPr>
          <a:xfrm>
            <a:off x="457200" y="76200"/>
            <a:ext cx="8077200" cy="838200"/>
          </a:xfrm>
        </p:spPr>
        <p:txBody>
          <a:bodyPr/>
          <a:lstStyle/>
          <a:p>
            <a:pPr eaLnBrk="1" hangingPunct="1">
              <a:defRPr/>
            </a:pPr>
            <a:r>
              <a:rPr lang="en-US" dirty="0">
                <a:ea typeface="+mj-ea"/>
              </a:rPr>
              <a:t>Sexual Behavior Questions</a:t>
            </a:r>
          </a:p>
        </p:txBody>
      </p:sp>
      <p:sp>
        <p:nvSpPr>
          <p:cNvPr id="71683" name="Rectangle 3"/>
          <p:cNvSpPr>
            <a:spLocks noGrp="1" noChangeArrowheads="1"/>
          </p:cNvSpPr>
          <p:nvPr>
            <p:ph sz="half" idx="1"/>
          </p:nvPr>
        </p:nvSpPr>
        <p:spPr>
          <a:xfrm>
            <a:off x="455762" y="1295400"/>
            <a:ext cx="4038600" cy="4525963"/>
          </a:xfrm>
        </p:spPr>
        <p:txBody>
          <a:bodyPr/>
          <a:lstStyle/>
          <a:p>
            <a:pPr eaLnBrk="1" hangingPunct="1">
              <a:lnSpc>
                <a:spcPct val="120000"/>
              </a:lnSpc>
              <a:buFont typeface="Wingdings" pitchFamily="2" charset="2"/>
              <a:buNone/>
            </a:pPr>
            <a:r>
              <a:rPr lang="en-US" sz="3200" b="1" dirty="0" smtClean="0">
                <a:latin typeface="Adobe Garamond Pro"/>
              </a:rPr>
              <a:t>  </a:t>
            </a:r>
            <a:r>
              <a:rPr lang="en-US" b="1" dirty="0" smtClean="0">
                <a:solidFill>
                  <a:srgbClr val="FF0066"/>
                </a:solidFill>
                <a:latin typeface="Adobe Garamond Pro"/>
              </a:rPr>
              <a:t>Don’t</a:t>
            </a:r>
          </a:p>
          <a:p>
            <a:pPr eaLnBrk="1" hangingPunct="1">
              <a:lnSpc>
                <a:spcPct val="120000"/>
              </a:lnSpc>
            </a:pPr>
            <a:r>
              <a:rPr lang="en-US" dirty="0" smtClean="0">
                <a:latin typeface="Adobe Garamond Pro"/>
              </a:rPr>
              <a:t>Ask “Are you sexually active?”</a:t>
            </a:r>
          </a:p>
          <a:p>
            <a:pPr eaLnBrk="1" hangingPunct="1">
              <a:lnSpc>
                <a:spcPct val="120000"/>
              </a:lnSpc>
            </a:pPr>
            <a:r>
              <a:rPr lang="en-US" dirty="0" smtClean="0">
                <a:latin typeface="Adobe Garamond Pro"/>
              </a:rPr>
              <a:t>Use gender-biased pronouns when referring to sexual partners</a:t>
            </a:r>
          </a:p>
          <a:p>
            <a:pPr eaLnBrk="1" hangingPunct="1">
              <a:lnSpc>
                <a:spcPct val="120000"/>
              </a:lnSpc>
            </a:pPr>
            <a:r>
              <a:rPr lang="en-US" dirty="0" smtClean="0">
                <a:latin typeface="Adobe Garamond Pro"/>
              </a:rPr>
              <a:t>Use judgmental language</a:t>
            </a:r>
          </a:p>
          <a:p>
            <a:pPr eaLnBrk="1" hangingPunct="1">
              <a:lnSpc>
                <a:spcPct val="120000"/>
              </a:lnSpc>
            </a:pPr>
            <a:r>
              <a:rPr lang="en-US" dirty="0" smtClean="0">
                <a:latin typeface="Adobe Garamond Pro"/>
              </a:rPr>
              <a:t>Use slang unless patient offers it first</a:t>
            </a:r>
          </a:p>
        </p:txBody>
      </p:sp>
      <p:sp>
        <p:nvSpPr>
          <p:cNvPr id="71684" name="Rectangle 4"/>
          <p:cNvSpPr>
            <a:spLocks noGrp="1" noChangeArrowheads="1"/>
          </p:cNvSpPr>
          <p:nvPr>
            <p:ph sz="half" idx="2"/>
          </p:nvPr>
        </p:nvSpPr>
        <p:spPr>
          <a:xfrm>
            <a:off x="4724400" y="1417637"/>
            <a:ext cx="4038600" cy="4525963"/>
          </a:xfrm>
          <a:prstGeom prst="rect">
            <a:avLst/>
          </a:prstGeom>
        </p:spPr>
        <p:txBody>
          <a:bodyPr/>
          <a:lstStyle/>
          <a:p>
            <a:pPr eaLnBrk="1" hangingPunct="1">
              <a:lnSpc>
                <a:spcPct val="120000"/>
              </a:lnSpc>
              <a:spcBef>
                <a:spcPct val="10000"/>
              </a:spcBef>
              <a:buFont typeface="Wingdings" pitchFamily="2" charset="2"/>
              <a:buNone/>
            </a:pPr>
            <a:r>
              <a:rPr lang="en-US" b="1" dirty="0" smtClean="0">
                <a:solidFill>
                  <a:srgbClr val="FF0066"/>
                </a:solidFill>
                <a:latin typeface="Adobe Garamond Pro"/>
              </a:rPr>
              <a:t>Do</a:t>
            </a:r>
          </a:p>
          <a:p>
            <a:pPr eaLnBrk="1" hangingPunct="1">
              <a:lnSpc>
                <a:spcPct val="120000"/>
              </a:lnSpc>
              <a:spcBef>
                <a:spcPct val="10000"/>
              </a:spcBef>
            </a:pPr>
            <a:r>
              <a:rPr lang="en-US" dirty="0" smtClean="0">
                <a:latin typeface="Adobe Garamond Pro"/>
              </a:rPr>
              <a:t>Assure confidentiality</a:t>
            </a:r>
          </a:p>
          <a:p>
            <a:pPr eaLnBrk="1" hangingPunct="1">
              <a:lnSpc>
                <a:spcPct val="120000"/>
              </a:lnSpc>
              <a:spcBef>
                <a:spcPct val="10000"/>
              </a:spcBef>
            </a:pPr>
            <a:r>
              <a:rPr lang="en-US" dirty="0" smtClean="0">
                <a:latin typeface="Adobe Garamond Pro"/>
              </a:rPr>
              <a:t>Explain why you are asking sensitive questions</a:t>
            </a:r>
          </a:p>
          <a:p>
            <a:pPr eaLnBrk="1" hangingPunct="1">
              <a:lnSpc>
                <a:spcPct val="120000"/>
              </a:lnSpc>
              <a:spcBef>
                <a:spcPct val="10000"/>
              </a:spcBef>
            </a:pPr>
            <a:r>
              <a:rPr lang="en-US" dirty="0" smtClean="0">
                <a:latin typeface="Adobe Garamond Pro"/>
              </a:rPr>
              <a:t>Ask patient to describe specific sexual behaviors</a:t>
            </a:r>
          </a:p>
          <a:p>
            <a:pPr eaLnBrk="1" hangingPunct="1">
              <a:spcBef>
                <a:spcPct val="10000"/>
              </a:spcBef>
            </a:pPr>
            <a:r>
              <a:rPr lang="en-US" dirty="0" smtClean="0">
                <a:latin typeface="Adobe Garamond Pro"/>
              </a:rPr>
              <a:t>Add “second tier” questions to assess comfort with behaviors</a:t>
            </a:r>
          </a:p>
        </p:txBody>
      </p:sp>
    </p:spTree>
    <p:extLst>
      <p:ext uri="{BB962C8B-B14F-4D97-AF65-F5344CB8AC3E}">
        <p14:creationId xmlns:p14="http://schemas.microsoft.com/office/powerpoint/2010/main" val="9032217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Sample Questions on Sexuality </a:t>
            </a:r>
            <a:endParaRPr lang="en-US" dirty="0"/>
          </a:p>
        </p:txBody>
      </p:sp>
      <p:sp>
        <p:nvSpPr>
          <p:cNvPr id="3" name="Content Placeholder 2"/>
          <p:cNvSpPr>
            <a:spLocks noGrp="1"/>
          </p:cNvSpPr>
          <p:nvPr>
            <p:ph sz="quarter" idx="10"/>
          </p:nvPr>
        </p:nvSpPr>
        <p:spPr/>
        <p:txBody>
          <a:bodyPr/>
          <a:lstStyle/>
          <a:p>
            <a:r>
              <a:rPr lang="en-US" dirty="0" smtClean="0"/>
              <a:t>Have you ever been in a romantic relationship? </a:t>
            </a:r>
            <a:r>
              <a:rPr lang="en-US" b="1" dirty="0" smtClean="0"/>
              <a:t>Tell me</a:t>
            </a:r>
            <a:r>
              <a:rPr lang="en-US" dirty="0" smtClean="0"/>
              <a:t> about the people that you’ve dated.</a:t>
            </a:r>
          </a:p>
          <a:p>
            <a:endParaRPr lang="en-US" dirty="0" smtClean="0"/>
          </a:p>
          <a:p>
            <a:r>
              <a:rPr lang="en-US" b="1" dirty="0" smtClean="0"/>
              <a:t>Describe</a:t>
            </a:r>
            <a:r>
              <a:rPr lang="en-US" dirty="0" smtClean="0"/>
              <a:t> your sexual relationships (such as involving kissing or touching).</a:t>
            </a:r>
          </a:p>
          <a:p>
            <a:endParaRPr lang="en-US" dirty="0" smtClean="0"/>
          </a:p>
          <a:p>
            <a:r>
              <a:rPr lang="en-US" b="1" dirty="0" smtClean="0"/>
              <a:t>Tell me </a:t>
            </a:r>
            <a:r>
              <a:rPr lang="en-US" dirty="0" smtClean="0"/>
              <a:t>about your sexual life.</a:t>
            </a:r>
          </a:p>
          <a:p>
            <a:endParaRPr lang="en-US" dirty="0" smtClean="0"/>
          </a:p>
          <a:p>
            <a:r>
              <a:rPr lang="en-US" b="1" dirty="0" smtClean="0"/>
              <a:t>Let’s talk </a:t>
            </a:r>
            <a:r>
              <a:rPr lang="en-US" dirty="0" smtClean="0"/>
              <a:t>about sexual attraction. Are you interested in boys? Girl? Both? Not yet sure?</a:t>
            </a:r>
            <a:endParaRPr lang="en-US" dirty="0"/>
          </a:p>
        </p:txBody>
      </p:sp>
      <p:sp>
        <p:nvSpPr>
          <p:cNvPr id="4" name="TextBox 3"/>
          <p:cNvSpPr txBox="1"/>
          <p:nvPr/>
        </p:nvSpPr>
        <p:spPr>
          <a:xfrm>
            <a:off x="1828800" y="6096000"/>
            <a:ext cx="5609356" cy="307777"/>
          </a:xfrm>
          <a:prstGeom prst="rect">
            <a:avLst/>
          </a:prstGeom>
          <a:noFill/>
        </p:spPr>
        <p:txBody>
          <a:bodyPr wrap="none" rtlCol="0">
            <a:spAutoFit/>
          </a:bodyPr>
          <a:lstStyle/>
          <a:p>
            <a:r>
              <a:rPr lang="en-US" sz="1400" dirty="0" smtClean="0">
                <a:latin typeface="Adobe Garamond Pro" panose="02020502060506020403" pitchFamily="18" charset="0"/>
              </a:rPr>
              <a:t>Klein DA, </a:t>
            </a:r>
            <a:r>
              <a:rPr lang="en-US" sz="1400" dirty="0" err="1" smtClean="0">
                <a:latin typeface="Adobe Garamond Pro" panose="02020502060506020403" pitchFamily="18" charset="0"/>
              </a:rPr>
              <a:t>Goldenring</a:t>
            </a:r>
            <a:r>
              <a:rPr lang="en-US" sz="1400" dirty="0" smtClean="0">
                <a:latin typeface="Adobe Garamond Pro" panose="02020502060506020403" pitchFamily="18" charset="0"/>
              </a:rPr>
              <a:t> JM &amp; Adelman WP.  Contemporary Pediatrics.  2014. </a:t>
            </a:r>
            <a:endParaRPr lang="en-US" sz="1400" dirty="0">
              <a:latin typeface="Adobe Garamond Pro" panose="02020502060506020403" pitchFamily="18" charset="0"/>
            </a:endParaRPr>
          </a:p>
        </p:txBody>
      </p:sp>
    </p:spTree>
    <p:extLst>
      <p:ext uri="{BB962C8B-B14F-4D97-AF65-F5344CB8AC3E}">
        <p14:creationId xmlns:p14="http://schemas.microsoft.com/office/powerpoint/2010/main" val="4224428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the Health of </a:t>
            </a:r>
            <a:br>
              <a:rPr lang="en-US" dirty="0" smtClean="0"/>
            </a:br>
            <a:r>
              <a:rPr lang="en-US" dirty="0" smtClean="0"/>
              <a:t>the Relationship	</a:t>
            </a:r>
            <a:endParaRPr lang="en-US" dirty="0"/>
          </a:p>
        </p:txBody>
      </p:sp>
      <p:sp>
        <p:nvSpPr>
          <p:cNvPr id="4" name="Content Placeholder 3"/>
          <p:cNvSpPr>
            <a:spLocks noGrp="1"/>
          </p:cNvSpPr>
          <p:nvPr>
            <p:ph sz="quarter" idx="10"/>
          </p:nvPr>
        </p:nvSpPr>
        <p:spPr/>
        <p:txBody>
          <a:bodyPr/>
          <a:lstStyle/>
          <a:p>
            <a:r>
              <a:rPr lang="en-US" dirty="0"/>
              <a:t>What does a healthy relationship look like to you?</a:t>
            </a:r>
          </a:p>
          <a:p>
            <a:endParaRPr lang="en-US" dirty="0"/>
          </a:p>
          <a:p>
            <a:r>
              <a:rPr lang="en-US" dirty="0"/>
              <a:t>What is it like when you and your partner get into an argument? </a:t>
            </a:r>
          </a:p>
          <a:p>
            <a:endParaRPr lang="en-US" dirty="0"/>
          </a:p>
          <a:p>
            <a:r>
              <a:rPr lang="en-US" dirty="0"/>
              <a:t>How does you partner feel about you hanging out with other friends?</a:t>
            </a:r>
          </a:p>
          <a:p>
            <a:endParaRPr lang="en-US" dirty="0"/>
          </a:p>
          <a:p>
            <a:r>
              <a:rPr lang="en-US" dirty="0"/>
              <a:t>(If sexually active) Who makes the decisions about when to have sex? </a:t>
            </a:r>
          </a:p>
          <a:p>
            <a:endParaRPr lang="en-US" dirty="0"/>
          </a:p>
        </p:txBody>
      </p:sp>
    </p:spTree>
    <p:extLst>
      <p:ext uri="{BB962C8B-B14F-4D97-AF65-F5344CB8AC3E}">
        <p14:creationId xmlns:p14="http://schemas.microsoft.com/office/powerpoint/2010/main" val="532950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r>
              <a:rPr lang="en-US" dirty="0" smtClean="0"/>
              <a:t>Case: Eric</a:t>
            </a:r>
          </a:p>
        </p:txBody>
      </p:sp>
      <p:sp>
        <p:nvSpPr>
          <p:cNvPr id="44035" name="Content Placeholder 2"/>
          <p:cNvSpPr>
            <a:spLocks noGrp="1"/>
          </p:cNvSpPr>
          <p:nvPr>
            <p:ph sz="quarter" idx="10"/>
          </p:nvPr>
        </p:nvSpPr>
        <p:spPr/>
        <p:txBody>
          <a:bodyPr/>
          <a:lstStyle/>
          <a:p>
            <a:r>
              <a:rPr lang="en-US" dirty="0" smtClean="0"/>
              <a:t>During the sexual history, you discover that Eric has had two female partners and is currently in a monogamous relationship with his girlfriend. </a:t>
            </a:r>
          </a:p>
          <a:p>
            <a:endParaRPr lang="en-US" dirty="0" smtClean="0"/>
          </a:p>
          <a:p>
            <a:r>
              <a:rPr lang="en-US" dirty="0" smtClean="0"/>
              <a:t>He reports that his girlfriend is “on the pill” </a:t>
            </a:r>
            <a:br>
              <a:rPr lang="en-US" dirty="0" smtClean="0"/>
            </a:br>
            <a:r>
              <a:rPr lang="en-US" dirty="0" smtClean="0"/>
              <a:t>and that he uses condoms “half the time.”</a:t>
            </a:r>
          </a:p>
          <a:p>
            <a:pPr lvl="1"/>
            <a:r>
              <a:rPr lang="en-US" dirty="0" smtClean="0"/>
              <a:t>What follow-up counseling do you give? </a:t>
            </a:r>
          </a:p>
        </p:txBody>
      </p:sp>
      <p:pic>
        <p:nvPicPr>
          <p:cNvPr id="5" name="Picture 3" descr="73105877.jpg"/>
          <p:cNvPicPr>
            <a:picLocks noChangeAspect="1"/>
          </p:cNvPicPr>
          <p:nvPr/>
        </p:nvPicPr>
        <p:blipFill>
          <a:blip r:embed="rId3" cstate="print"/>
          <a:srcRect/>
          <a:stretch>
            <a:fillRect/>
          </a:stretch>
        </p:blipFill>
        <p:spPr bwMode="auto">
          <a:xfrm>
            <a:off x="6763067" y="3657600"/>
            <a:ext cx="1954213" cy="29340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p:nvPr>
        </p:nvSpPr>
        <p:spPr/>
        <p:txBody>
          <a:bodyPr/>
          <a:lstStyle/>
          <a:p>
            <a:r>
              <a:rPr lang="en-US" smtClean="0"/>
              <a:t>Case: Eric</a:t>
            </a:r>
            <a:endParaRPr lang="en-US" dirty="0" smtClean="0"/>
          </a:p>
        </p:txBody>
      </p:sp>
      <p:sp>
        <p:nvSpPr>
          <p:cNvPr id="3" name="Content Placeholder 2"/>
          <p:cNvSpPr>
            <a:spLocks noGrp="1"/>
          </p:cNvSpPr>
          <p:nvPr>
            <p:ph sz="quarter" idx="10"/>
          </p:nvPr>
        </p:nvSpPr>
        <p:spPr/>
        <p:txBody>
          <a:bodyPr/>
          <a:lstStyle/>
          <a:p>
            <a:r>
              <a:rPr lang="en-US" dirty="0" smtClean="0"/>
              <a:t>Explore reasons for using condoms only “half the time”</a:t>
            </a:r>
          </a:p>
          <a:p>
            <a:pPr lvl="1"/>
            <a:r>
              <a:rPr lang="en-US" dirty="0" smtClean="0"/>
              <a:t>Comfort?</a:t>
            </a:r>
          </a:p>
          <a:p>
            <a:pPr lvl="1"/>
            <a:r>
              <a:rPr lang="en-US" dirty="0" smtClean="0"/>
              <a:t>Cost?</a:t>
            </a:r>
          </a:p>
          <a:p>
            <a:pPr lvl="1"/>
            <a:r>
              <a:rPr lang="en-US" dirty="0" smtClean="0"/>
              <a:t>Trust?</a:t>
            </a:r>
          </a:p>
          <a:p>
            <a:pPr lvl="1"/>
            <a:endParaRPr lang="en-US" dirty="0" smtClean="0"/>
          </a:p>
          <a:p>
            <a:r>
              <a:rPr lang="en-US" dirty="0" smtClean="0"/>
              <a:t>Develop an intervention plan to address issues raised as an obstacle</a:t>
            </a:r>
          </a:p>
          <a:p>
            <a:endParaRPr lang="en-US" dirty="0" smtClean="0"/>
          </a:p>
          <a:p>
            <a:r>
              <a:rPr lang="en-US" dirty="0" smtClean="0"/>
              <a:t>Discuss EC as rescue method for birth control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US" smtClean="0"/>
              <a:t>Case: Eric</a:t>
            </a:r>
            <a:endParaRPr lang="en-US" dirty="0" smtClean="0"/>
          </a:p>
        </p:txBody>
      </p:sp>
      <p:sp>
        <p:nvSpPr>
          <p:cNvPr id="3" name="Content Placeholder 2"/>
          <p:cNvSpPr>
            <a:spLocks noGrp="1"/>
          </p:cNvSpPr>
          <p:nvPr>
            <p:ph sz="half" idx="1"/>
          </p:nvPr>
        </p:nvSpPr>
        <p:spPr/>
        <p:txBody>
          <a:bodyPr/>
          <a:lstStyle/>
          <a:p>
            <a:r>
              <a:rPr lang="en-US" smtClean="0"/>
              <a:t>Eric also tells you that he has no known history of STIs but has noticed swelling in his left testicle. He denies any pain.</a:t>
            </a:r>
          </a:p>
          <a:p>
            <a:endParaRPr lang="en-US" smtClean="0"/>
          </a:p>
          <a:p>
            <a:r>
              <a:rPr lang="en-US" smtClean="0"/>
              <a:t>What are possible causes of scrotal swelling?</a:t>
            </a:r>
          </a:p>
          <a:p>
            <a:endParaRPr lang="en-US" dirty="0" smtClean="0"/>
          </a:p>
        </p:txBody>
      </p:sp>
      <p:pic>
        <p:nvPicPr>
          <p:cNvPr id="5" name="Picture 3" descr="73105877.jpg"/>
          <p:cNvPicPr>
            <a:picLocks noChangeAspect="1"/>
          </p:cNvPicPr>
          <p:nvPr/>
        </p:nvPicPr>
        <p:blipFill>
          <a:blip r:embed="rId3" cstate="print"/>
          <a:srcRect/>
          <a:stretch>
            <a:fillRect/>
          </a:stretch>
        </p:blipFill>
        <p:spPr bwMode="auto">
          <a:xfrm>
            <a:off x="5334000" y="1579581"/>
            <a:ext cx="2743200" cy="41185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 at First Intercourse</a:t>
            </a:r>
            <a:endParaRPr lang="en-US" dirty="0"/>
          </a:p>
        </p:txBody>
      </p:sp>
      <p:sp>
        <p:nvSpPr>
          <p:cNvPr id="3" name="Content Placeholder 2"/>
          <p:cNvSpPr>
            <a:spLocks noGrp="1"/>
          </p:cNvSpPr>
          <p:nvPr>
            <p:ph sz="half" idx="1"/>
          </p:nvPr>
        </p:nvSpPr>
        <p:spPr/>
        <p:txBody>
          <a:bodyPr/>
          <a:lstStyle/>
          <a:p>
            <a:r>
              <a:rPr lang="en-US" dirty="0"/>
              <a:t>Y</a:t>
            </a:r>
            <a:r>
              <a:rPr lang="en-US" dirty="0" smtClean="0"/>
              <a:t>oung males start having sex much earlier than young females?</a:t>
            </a:r>
          </a:p>
          <a:p>
            <a:endParaRPr lang="en-US" dirty="0"/>
          </a:p>
          <a:p>
            <a:r>
              <a:rPr lang="en-US" dirty="0" smtClean="0"/>
              <a:t>True or False?</a:t>
            </a:r>
          </a:p>
          <a:p>
            <a:endParaRPr lang="en-US" dirty="0"/>
          </a:p>
        </p:txBody>
      </p:sp>
      <p:pic>
        <p:nvPicPr>
          <p:cNvPr id="5" name="Picture 4" descr="200299395-001.jpg"/>
          <p:cNvPicPr>
            <a:picLocks noChangeAspect="1"/>
          </p:cNvPicPr>
          <p:nvPr/>
        </p:nvPicPr>
        <p:blipFill>
          <a:blip r:embed="rId3" cstate="print"/>
          <a:srcRect/>
          <a:stretch>
            <a:fillRect/>
          </a:stretch>
        </p:blipFill>
        <p:spPr bwMode="auto">
          <a:xfrm>
            <a:off x="5943600" y="1981200"/>
            <a:ext cx="1828800" cy="2747101"/>
          </a:xfrm>
          <a:prstGeom prst="rect">
            <a:avLst/>
          </a:prstGeom>
          <a:ln>
            <a:noFill/>
          </a:ln>
          <a:effectLst>
            <a:softEdge rad="112500"/>
          </a:effectLst>
        </p:spPr>
      </p:pic>
    </p:spTree>
    <p:extLst>
      <p:ext uri="{BB962C8B-B14F-4D97-AF65-F5344CB8AC3E}">
        <p14:creationId xmlns:p14="http://schemas.microsoft.com/office/powerpoint/2010/main" val="602812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Recognize Male Genital Concerns:  Case Study</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11499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a:t>Y</a:t>
            </a:r>
            <a:r>
              <a:rPr lang="en-US" dirty="0" smtClean="0"/>
              <a:t>our </a:t>
            </a:r>
            <a:r>
              <a:rPr lang="en-US" dirty="0"/>
              <a:t>D</a:t>
            </a:r>
            <a:r>
              <a:rPr lang="en-US" dirty="0" smtClean="0"/>
              <a:t>ifferential </a:t>
            </a:r>
            <a:r>
              <a:rPr lang="en-US" dirty="0"/>
              <a:t>D</a:t>
            </a:r>
            <a:r>
              <a:rPr lang="en-US" dirty="0" smtClean="0"/>
              <a:t>iagnosis?</a:t>
            </a: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3691678027"/>
              </p:ext>
            </p:extLst>
          </p:nvPr>
        </p:nvGraphicFramePr>
        <p:xfrm>
          <a:off x="762000" y="14478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noGrp="1"/>
          </p:cNvSpPr>
          <p:nvPr>
            <p:ph type="title"/>
          </p:nvPr>
        </p:nvSpPr>
        <p:spPr/>
        <p:txBody>
          <a:bodyPr/>
          <a:lstStyle/>
          <a:p>
            <a:r>
              <a:rPr lang="en-US" dirty="0" err="1" smtClean="0"/>
              <a:t>Varicocele</a:t>
            </a:r>
            <a:endParaRPr lang="en-US" dirty="0" smtClean="0"/>
          </a:p>
        </p:txBody>
      </p:sp>
      <p:sp>
        <p:nvSpPr>
          <p:cNvPr id="48131" name="Content Placeholder 2"/>
          <p:cNvSpPr>
            <a:spLocks noGrp="1"/>
          </p:cNvSpPr>
          <p:nvPr>
            <p:ph sz="quarter" idx="10"/>
          </p:nvPr>
        </p:nvSpPr>
        <p:spPr/>
        <p:txBody>
          <a:bodyPr/>
          <a:lstStyle/>
          <a:p>
            <a:r>
              <a:rPr lang="en-US" dirty="0" smtClean="0"/>
              <a:t>A dilation of the </a:t>
            </a:r>
            <a:r>
              <a:rPr lang="en-US" dirty="0" err="1" smtClean="0"/>
              <a:t>pampiniform</a:t>
            </a:r>
            <a:r>
              <a:rPr lang="en-US" dirty="0"/>
              <a:t> </a:t>
            </a:r>
            <a:r>
              <a:rPr lang="en-US" dirty="0" smtClean="0"/>
              <a:t>venous </a:t>
            </a:r>
          </a:p>
          <a:p>
            <a:pPr marL="400050" lvl="1" indent="0">
              <a:buNone/>
            </a:pPr>
            <a:r>
              <a:rPr lang="en-US" sz="2400" dirty="0" smtClean="0"/>
              <a:t>plexus within the scrotum</a:t>
            </a:r>
          </a:p>
          <a:p>
            <a:endParaRPr lang="en-US" dirty="0"/>
          </a:p>
          <a:p>
            <a:r>
              <a:rPr lang="en-US" dirty="0" smtClean="0"/>
              <a:t>Affects ~15%–20% of healthy fertile males</a:t>
            </a:r>
          </a:p>
          <a:p>
            <a:endParaRPr lang="en-US" dirty="0" smtClean="0"/>
          </a:p>
          <a:p>
            <a:r>
              <a:rPr lang="en-US" dirty="0" smtClean="0"/>
              <a:t>Much more common (approximately 80%–90%) in the left testicle than in the right</a:t>
            </a:r>
          </a:p>
          <a:p>
            <a:endParaRPr lang="en-US" dirty="0" smtClean="0"/>
          </a:p>
          <a:p>
            <a:r>
              <a:rPr lang="en-US" dirty="0" smtClean="0"/>
              <a:t>Usually asymptomatic but may present as scrotal pain or heaviness</a:t>
            </a:r>
          </a:p>
        </p:txBody>
      </p:sp>
      <p:pic>
        <p:nvPicPr>
          <p:cNvPr id="64516" name="Picture 9"/>
          <p:cNvPicPr>
            <a:picLocks noChangeAspect="1" noChangeArrowheads="1"/>
          </p:cNvPicPr>
          <p:nvPr/>
        </p:nvPicPr>
        <p:blipFill>
          <a:blip r:embed="rId3" cstate="print"/>
          <a:srcRect/>
          <a:stretch>
            <a:fillRect/>
          </a:stretch>
        </p:blipFill>
        <p:spPr bwMode="auto">
          <a:xfrm>
            <a:off x="6250495" y="1219200"/>
            <a:ext cx="2893505"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1"/>
          <p:cNvSpPr>
            <a:spLocks noGrp="1"/>
          </p:cNvSpPr>
          <p:nvPr>
            <p:ph type="title"/>
          </p:nvPr>
        </p:nvSpPr>
        <p:spPr/>
        <p:txBody>
          <a:bodyPr/>
          <a:lstStyle/>
          <a:p>
            <a:r>
              <a:rPr lang="en-US" smtClean="0"/>
              <a:t>Spermatocele</a:t>
            </a:r>
            <a:endParaRPr lang="en-US" dirty="0" smtClean="0"/>
          </a:p>
        </p:txBody>
      </p:sp>
      <p:sp>
        <p:nvSpPr>
          <p:cNvPr id="47107" name="Content Placeholder 2"/>
          <p:cNvSpPr>
            <a:spLocks noGrp="1"/>
          </p:cNvSpPr>
          <p:nvPr>
            <p:ph sz="half" idx="2"/>
          </p:nvPr>
        </p:nvSpPr>
        <p:spPr/>
        <p:txBody>
          <a:bodyPr/>
          <a:lstStyle/>
          <a:p>
            <a:r>
              <a:rPr lang="en-US" dirty="0" smtClean="0"/>
              <a:t>Benign cystic accumulation of sperm from the head of the epididymis </a:t>
            </a:r>
          </a:p>
          <a:p>
            <a:r>
              <a:rPr lang="en-US" dirty="0" smtClean="0"/>
              <a:t>Presents as small, freely movable, and (usually) painless</a:t>
            </a:r>
          </a:p>
          <a:p>
            <a:r>
              <a:rPr lang="en-US" dirty="0" smtClean="0"/>
              <a:t>Typically from the head of the testicle on the superior aspect </a:t>
            </a:r>
          </a:p>
        </p:txBody>
      </p:sp>
      <p:pic>
        <p:nvPicPr>
          <p:cNvPr id="65540" name="Picture 2" descr="http://www.ohiohealth.com/mayo/images/image_popup/ans7_spermatocele.jpg"/>
          <p:cNvPicPr>
            <a:picLocks noChangeAspect="1" noChangeArrowheads="1"/>
          </p:cNvPicPr>
          <p:nvPr/>
        </p:nvPicPr>
        <p:blipFill>
          <a:blip r:embed="rId3" cstate="print"/>
          <a:srcRect/>
          <a:stretch>
            <a:fillRect/>
          </a:stretch>
        </p:blipFill>
        <p:spPr bwMode="auto">
          <a:xfrm>
            <a:off x="685800" y="1752600"/>
            <a:ext cx="2895600" cy="3962400"/>
          </a:xfrm>
          <a:prstGeom prst="rect">
            <a:avLst/>
          </a:prstGeom>
          <a:noFill/>
          <a:ln w="9525">
            <a:noFill/>
            <a:miter lim="800000"/>
            <a:headEnd/>
            <a:tailEnd/>
          </a:ln>
        </p:spPr>
      </p:pic>
      <p:grpSp>
        <p:nvGrpSpPr>
          <p:cNvPr id="6" name="Group 9"/>
          <p:cNvGrpSpPr/>
          <p:nvPr/>
        </p:nvGrpSpPr>
        <p:grpSpPr>
          <a:xfrm>
            <a:off x="685800" y="6094413"/>
            <a:ext cx="1143000" cy="611187"/>
            <a:chOff x="685800" y="6094413"/>
            <a:chExt cx="1143000" cy="611187"/>
          </a:xfrm>
        </p:grpSpPr>
        <p:pic>
          <p:nvPicPr>
            <p:cNvPr id="7"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8"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0"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p:nvPr>
        </p:nvSpPr>
        <p:spPr/>
        <p:txBody>
          <a:bodyPr/>
          <a:lstStyle/>
          <a:p>
            <a:r>
              <a:rPr lang="en-US" smtClean="0"/>
              <a:t>Hydrocele</a:t>
            </a:r>
            <a:endParaRPr lang="en-US" dirty="0" smtClean="0"/>
          </a:p>
        </p:txBody>
      </p:sp>
      <p:sp>
        <p:nvSpPr>
          <p:cNvPr id="3" name="Content Placeholder 2"/>
          <p:cNvSpPr>
            <a:spLocks noGrp="1"/>
          </p:cNvSpPr>
          <p:nvPr>
            <p:ph sz="half" idx="2"/>
          </p:nvPr>
        </p:nvSpPr>
        <p:spPr/>
        <p:txBody>
          <a:bodyPr/>
          <a:lstStyle/>
          <a:p>
            <a:r>
              <a:rPr lang="en-US" dirty="0" smtClean="0"/>
              <a:t>Caused by a defect or irritation in the tunica </a:t>
            </a:r>
            <a:r>
              <a:rPr lang="en-US" dirty="0" err="1" smtClean="0"/>
              <a:t>vaginalis</a:t>
            </a:r>
            <a:endParaRPr lang="en-US" dirty="0" smtClean="0"/>
          </a:p>
          <a:p>
            <a:endParaRPr lang="en-US" dirty="0" smtClean="0"/>
          </a:p>
          <a:p>
            <a:r>
              <a:rPr lang="en-US" dirty="0" smtClean="0"/>
              <a:t>Presents: soft, painless, fluid anterior mass</a:t>
            </a:r>
          </a:p>
          <a:p>
            <a:endParaRPr lang="en-US" dirty="0" smtClean="0"/>
          </a:p>
          <a:p>
            <a:r>
              <a:rPr lang="en-US" dirty="0" smtClean="0"/>
              <a:t>Incidence: 0.5%-1% of males</a:t>
            </a:r>
          </a:p>
          <a:p>
            <a:endParaRPr lang="en-US" dirty="0" smtClean="0"/>
          </a:p>
          <a:p>
            <a:endParaRPr lang="en-US" dirty="0" smtClean="0"/>
          </a:p>
          <a:p>
            <a:endParaRPr lang="en-US" dirty="0" smtClean="0"/>
          </a:p>
          <a:p>
            <a:pPr lvl="4"/>
            <a:endParaRPr lang="en-US" dirty="0" smtClean="0"/>
          </a:p>
        </p:txBody>
      </p:sp>
      <p:pic>
        <p:nvPicPr>
          <p:cNvPr id="66564" name="Picture 2"/>
          <p:cNvPicPr>
            <a:picLocks noChangeAspect="1" noChangeArrowheads="1"/>
          </p:cNvPicPr>
          <p:nvPr/>
        </p:nvPicPr>
        <p:blipFill>
          <a:blip r:embed="rId3" cstate="print"/>
          <a:srcRect/>
          <a:stretch>
            <a:fillRect/>
          </a:stretch>
        </p:blipFill>
        <p:spPr bwMode="auto">
          <a:xfrm>
            <a:off x="1066800" y="1676400"/>
            <a:ext cx="2971800" cy="3962400"/>
          </a:xfrm>
          <a:prstGeom prst="rect">
            <a:avLst/>
          </a:prstGeom>
          <a:noFill/>
          <a:ln w="9525">
            <a:noFill/>
            <a:miter lim="800000"/>
            <a:headEnd/>
            <a:tailEnd/>
          </a:ln>
        </p:spPr>
      </p:pic>
      <p:grpSp>
        <p:nvGrpSpPr>
          <p:cNvPr id="6" name="Group 9"/>
          <p:cNvGrpSpPr/>
          <p:nvPr/>
        </p:nvGrpSpPr>
        <p:grpSpPr>
          <a:xfrm>
            <a:off x="685800" y="6094413"/>
            <a:ext cx="1143000" cy="611187"/>
            <a:chOff x="685800" y="6094413"/>
            <a:chExt cx="1143000" cy="611187"/>
          </a:xfrm>
        </p:grpSpPr>
        <p:pic>
          <p:nvPicPr>
            <p:cNvPr id="7"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8"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0"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p:nvPr>
        </p:nvSpPr>
        <p:spPr/>
        <p:txBody>
          <a:bodyPr/>
          <a:lstStyle/>
          <a:p>
            <a:r>
              <a:rPr lang="en-US" smtClean="0"/>
              <a:t>Testicular Cancer</a:t>
            </a:r>
            <a:endParaRPr lang="en-US" dirty="0" smtClean="0"/>
          </a:p>
        </p:txBody>
      </p:sp>
      <p:sp>
        <p:nvSpPr>
          <p:cNvPr id="49155" name="Content Placeholder 2"/>
          <p:cNvSpPr>
            <a:spLocks noGrp="1"/>
          </p:cNvSpPr>
          <p:nvPr>
            <p:ph sz="quarter" idx="10"/>
          </p:nvPr>
        </p:nvSpPr>
        <p:spPr/>
        <p:txBody>
          <a:bodyPr/>
          <a:lstStyle/>
          <a:p>
            <a:r>
              <a:rPr lang="en-US" dirty="0" smtClean="0"/>
              <a:t>Most common cancer in men between 15-34</a:t>
            </a:r>
          </a:p>
          <a:p>
            <a:r>
              <a:rPr lang="en-US" dirty="0" smtClean="0"/>
              <a:t>Frequently presents as a circumscribed, non-tender mass within the testis</a:t>
            </a:r>
          </a:p>
          <a:p>
            <a:r>
              <a:rPr lang="en-US" dirty="0" smtClean="0"/>
              <a:t>Patients can present with a feeling of heaviness in the scrotum</a:t>
            </a:r>
          </a:p>
          <a:p>
            <a:r>
              <a:rPr lang="en-US" dirty="0" smtClean="0"/>
              <a:t>Majority of cases are asymptomatic</a:t>
            </a:r>
          </a:p>
          <a:p>
            <a:endParaRPr lang="en-US" dirty="0" smtClean="0"/>
          </a:p>
          <a:p>
            <a:r>
              <a:rPr lang="en-US" b="1" dirty="0" smtClean="0"/>
              <a:t>NOT RECOMMENDED </a:t>
            </a:r>
            <a:r>
              <a:rPr lang="en-US" dirty="0" smtClean="0"/>
              <a:t>TO: </a:t>
            </a:r>
          </a:p>
          <a:p>
            <a:pPr lvl="1"/>
            <a:r>
              <a:rPr lang="en-US" dirty="0"/>
              <a:t>R</a:t>
            </a:r>
            <a:r>
              <a:rPr lang="en-US" dirty="0" smtClean="0"/>
              <a:t>outinely counsel about testicular self-exam for cancer</a:t>
            </a:r>
            <a:endParaRPr lang="en-US" dirty="0"/>
          </a:p>
          <a:p>
            <a:pPr lvl="1"/>
            <a:r>
              <a:rPr lang="en-US" dirty="0" smtClean="0"/>
              <a:t>Routinely examine testicles for cancer for asymptomatic patients, may cause harm </a:t>
            </a:r>
          </a:p>
        </p:txBody>
      </p:sp>
      <p:sp>
        <p:nvSpPr>
          <p:cNvPr id="2" name="TextBox 1"/>
          <p:cNvSpPr txBox="1"/>
          <p:nvPr/>
        </p:nvSpPr>
        <p:spPr>
          <a:xfrm>
            <a:off x="2784747" y="6117181"/>
            <a:ext cx="3164713" cy="646331"/>
          </a:xfrm>
          <a:prstGeom prst="rect">
            <a:avLst/>
          </a:prstGeom>
          <a:noFill/>
        </p:spPr>
        <p:txBody>
          <a:bodyPr wrap="none" rtlCol="0">
            <a:spAutoFit/>
          </a:bodyPr>
          <a:lstStyle/>
          <a:p>
            <a:r>
              <a:rPr lang="en-US" dirty="0" smtClean="0">
                <a:latin typeface="Adobe Garamond Pro" panose="02020502060506020403" pitchFamily="18" charset="0"/>
              </a:rPr>
              <a:t>USPSTF, 2011</a:t>
            </a:r>
          </a:p>
          <a:p>
            <a:r>
              <a:rPr lang="en-US" dirty="0" smtClean="0">
                <a:latin typeface="Adobe Garamond Pro" panose="02020502060506020403" pitchFamily="18" charset="0"/>
              </a:rPr>
              <a:t> American Cancer Society, 2011 </a:t>
            </a:r>
            <a:endParaRPr lang="en-US" dirty="0">
              <a:latin typeface="Adobe Garamond Pro" panose="02020502060506020403"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lstStyle/>
          <a:p>
            <a:r>
              <a:rPr lang="en-US" smtClean="0"/>
              <a:t>Hernia</a:t>
            </a:r>
            <a:endParaRPr lang="en-US" dirty="0" smtClean="0"/>
          </a:p>
        </p:txBody>
      </p:sp>
      <p:sp>
        <p:nvSpPr>
          <p:cNvPr id="63491" name="Content Placeholder 2"/>
          <p:cNvSpPr>
            <a:spLocks noGrp="1"/>
          </p:cNvSpPr>
          <p:nvPr>
            <p:ph sz="quarter" idx="10"/>
          </p:nvPr>
        </p:nvSpPr>
        <p:spPr/>
        <p:txBody>
          <a:bodyPr/>
          <a:lstStyle/>
          <a:p>
            <a:r>
              <a:rPr lang="en-US" dirty="0" smtClean="0"/>
              <a:t>Sac-like protrusion of intestine through the inguinal ring into the scrotum</a:t>
            </a:r>
          </a:p>
          <a:p>
            <a:r>
              <a:rPr lang="en-US" dirty="0" smtClean="0"/>
              <a:t>Incidence ~1% in teenage boys</a:t>
            </a:r>
          </a:p>
          <a:p>
            <a:r>
              <a:rPr lang="en-US" dirty="0" smtClean="0"/>
              <a:t>Reduces when patient is in the supine position and will not descend with traction</a:t>
            </a:r>
          </a:p>
          <a:p>
            <a:endParaRPr lang="en-US" dirty="0"/>
          </a:p>
          <a:p>
            <a:r>
              <a:rPr lang="en-US" b="1" dirty="0" smtClean="0"/>
              <a:t>NO EVIDENCE </a:t>
            </a:r>
            <a:r>
              <a:rPr lang="en-US" dirty="0" smtClean="0"/>
              <a:t>to support routine screening for hernia unless clinically indicated</a:t>
            </a:r>
          </a:p>
        </p:txBody>
      </p:sp>
      <p:pic>
        <p:nvPicPr>
          <p:cNvPr id="70660" name="Picture 2" descr="http://www.horizon-bcbsnj.com/myhealthyhorizon/webmd/Encyclopedia/articles/Hernia/hernia.jpg"/>
          <p:cNvPicPr>
            <a:picLocks noChangeAspect="1" noChangeArrowheads="1"/>
          </p:cNvPicPr>
          <p:nvPr/>
        </p:nvPicPr>
        <p:blipFill>
          <a:blip r:embed="rId3" cstate="print"/>
          <a:srcRect/>
          <a:stretch>
            <a:fillRect/>
          </a:stretch>
        </p:blipFill>
        <p:spPr bwMode="auto">
          <a:xfrm>
            <a:off x="6705600" y="4457700"/>
            <a:ext cx="2209800" cy="2209800"/>
          </a:xfrm>
          <a:prstGeom prst="rect">
            <a:avLst/>
          </a:prstGeom>
          <a:noFill/>
          <a:ln w="9525">
            <a:noFill/>
            <a:miter lim="800000"/>
            <a:headEnd/>
            <a:tailEnd/>
          </a:ln>
        </p:spPr>
      </p:pic>
      <p:sp>
        <p:nvSpPr>
          <p:cNvPr id="2" name="Rectangle 1"/>
          <p:cNvSpPr/>
          <p:nvPr/>
        </p:nvSpPr>
        <p:spPr>
          <a:xfrm>
            <a:off x="1828800" y="6079677"/>
            <a:ext cx="4572000" cy="584775"/>
          </a:xfrm>
          <a:prstGeom prst="rect">
            <a:avLst/>
          </a:prstGeom>
        </p:spPr>
        <p:txBody>
          <a:bodyPr>
            <a:spAutoFit/>
          </a:bodyPr>
          <a:lstStyle/>
          <a:p>
            <a:r>
              <a:rPr lang="en-US" sz="1600" dirty="0">
                <a:latin typeface="Adobe Garamond Pro" panose="02020502060506020403" pitchFamily="18" charset="0"/>
                <a:ea typeface="ＭＳ Ｐゴシック" charset="-128"/>
              </a:rPr>
              <a:t>Marcell, A.V. and the Male Training Center for Family Planning and Reproductive </a:t>
            </a:r>
            <a:r>
              <a:rPr lang="en-US" sz="1600" dirty="0" smtClean="0">
                <a:latin typeface="Adobe Garamond Pro" panose="02020502060506020403" pitchFamily="18" charset="0"/>
                <a:ea typeface="ＭＳ Ｐゴシック" charset="-128"/>
              </a:rPr>
              <a:t>Health. 2014.</a:t>
            </a:r>
            <a:endParaRPr lang="en-US" sz="1600" dirty="0">
              <a:latin typeface="Adobe Garamond Pro" panose="02020502060506020403"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1"/>
          <p:cNvSpPr>
            <a:spLocks noGrp="1"/>
          </p:cNvSpPr>
          <p:nvPr>
            <p:ph type="title"/>
          </p:nvPr>
        </p:nvSpPr>
        <p:spPr/>
        <p:txBody>
          <a:bodyPr/>
          <a:lstStyle/>
          <a:p>
            <a:pPr eaLnBrk="1" hangingPunct="1"/>
            <a:r>
              <a:rPr lang="en-US" dirty="0" smtClean="0"/>
              <a:t>Case: Eric</a:t>
            </a:r>
          </a:p>
        </p:txBody>
      </p:sp>
      <p:sp>
        <p:nvSpPr>
          <p:cNvPr id="71682" name="Content Placeholder 2"/>
          <p:cNvSpPr>
            <a:spLocks noGrp="1"/>
          </p:cNvSpPr>
          <p:nvPr>
            <p:ph sz="half" idx="1"/>
          </p:nvPr>
        </p:nvSpPr>
        <p:spPr/>
        <p:txBody>
          <a:bodyPr/>
          <a:lstStyle/>
          <a:p>
            <a:pPr eaLnBrk="1" hangingPunct="1"/>
            <a:r>
              <a:rPr lang="en-US" dirty="0" smtClean="0">
                <a:latin typeface="Adobe Garamond Pro"/>
              </a:rPr>
              <a:t>You tell Eric that you will need to perform a physical exam to discern the cause of his swelling. </a:t>
            </a:r>
          </a:p>
        </p:txBody>
      </p:sp>
      <p:pic>
        <p:nvPicPr>
          <p:cNvPr id="5" name="Picture 3" descr="73105877.jpg"/>
          <p:cNvPicPr>
            <a:picLocks noChangeAspect="1"/>
          </p:cNvPicPr>
          <p:nvPr/>
        </p:nvPicPr>
        <p:blipFill>
          <a:blip r:embed="rId3" cstate="print"/>
          <a:srcRect/>
          <a:stretch>
            <a:fillRect/>
          </a:stretch>
        </p:blipFill>
        <p:spPr bwMode="auto">
          <a:xfrm>
            <a:off x="5334000" y="1579581"/>
            <a:ext cx="2743200" cy="4118584"/>
          </a:xfrm>
          <a:prstGeom prst="rect">
            <a:avLst/>
          </a:prstGeom>
          <a:ln>
            <a:noFill/>
          </a:ln>
          <a:effectLst>
            <a:softEdge rad="112500"/>
          </a:effectLst>
        </p:spPr>
      </p:pic>
    </p:spTree>
    <p:extLst>
      <p:ext uri="{BB962C8B-B14F-4D97-AF65-F5344CB8AC3E}">
        <p14:creationId xmlns:p14="http://schemas.microsoft.com/office/powerpoint/2010/main" val="36322843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Performing a Male Genital Exam</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517966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AutoShape 2"/>
          <p:cNvSpPr>
            <a:spLocks noGrp="1" noChangeArrowheads="1"/>
          </p:cNvSpPr>
          <p:nvPr>
            <p:ph type="title"/>
          </p:nvPr>
        </p:nvSpPr>
        <p:spPr/>
        <p:txBody>
          <a:bodyPr/>
          <a:lstStyle/>
          <a:p>
            <a:r>
              <a:rPr lang="en-US" dirty="0" smtClean="0"/>
              <a:t>Male Genital Exam</a:t>
            </a:r>
          </a:p>
        </p:txBody>
      </p:sp>
      <p:sp>
        <p:nvSpPr>
          <p:cNvPr id="65539" name="Rectangle 3"/>
          <p:cNvSpPr>
            <a:spLocks noGrp="1" noChangeArrowheads="1"/>
          </p:cNvSpPr>
          <p:nvPr>
            <p:ph sz="quarter" idx="10"/>
          </p:nvPr>
        </p:nvSpPr>
        <p:spPr/>
        <p:txBody>
          <a:bodyPr/>
          <a:lstStyle/>
          <a:p>
            <a:r>
              <a:rPr lang="en-US" smtClean="0"/>
              <a:t>Warm hands first</a:t>
            </a:r>
          </a:p>
          <a:p>
            <a:endParaRPr lang="en-US" smtClean="0"/>
          </a:p>
          <a:p>
            <a:r>
              <a:rPr lang="en-US" smtClean="0"/>
              <a:t>Make sure there is enough light</a:t>
            </a:r>
          </a:p>
          <a:p>
            <a:endParaRPr lang="en-US" smtClean="0"/>
          </a:p>
          <a:p>
            <a:r>
              <a:rPr lang="en-US" smtClean="0"/>
              <a:t>Wear gloves</a:t>
            </a:r>
          </a:p>
          <a:p>
            <a:endParaRPr lang="en-US" smtClean="0"/>
          </a:p>
          <a:p>
            <a:r>
              <a:rPr lang="en-US" smtClean="0"/>
              <a:t>Examine patient while he is standing up to ensure detection of possible varicocele or hernia</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Males and Females Begin Sex at Age 17</a:t>
            </a:r>
            <a:endParaRPr lang="en-US" dirty="0"/>
          </a:p>
        </p:txBody>
      </p:sp>
      <p:pic>
        <p:nvPicPr>
          <p:cNvPr id="4" name="Content Placeholder 3"/>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4008" t="25424" r="37445" b="22034"/>
          <a:stretch/>
        </p:blipFill>
        <p:spPr>
          <a:xfrm>
            <a:off x="457200" y="1295400"/>
            <a:ext cx="8458200" cy="4495800"/>
          </a:xfrm>
          <a:ln>
            <a:solidFill>
              <a:schemeClr val="tx1"/>
            </a:solidFill>
          </a:ln>
        </p:spPr>
      </p:pic>
    </p:spTree>
    <p:extLst>
      <p:ext uri="{BB962C8B-B14F-4D97-AF65-F5344CB8AC3E}">
        <p14:creationId xmlns:p14="http://schemas.microsoft.com/office/powerpoint/2010/main" val="1287850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Inspection: Pubic Hair</a:t>
            </a:r>
            <a:endParaRPr lang="en-US" dirty="0" smtClean="0"/>
          </a:p>
        </p:txBody>
      </p:sp>
      <p:sp>
        <p:nvSpPr>
          <p:cNvPr id="5" name="Rectangle 4"/>
          <p:cNvSpPr/>
          <p:nvPr/>
        </p:nvSpPr>
        <p:spPr>
          <a:xfrm>
            <a:off x="609600" y="2133600"/>
            <a:ext cx="2514600" cy="1447800"/>
          </a:xfrm>
          <a:prstGeom prst="rect">
            <a:avLst/>
          </a:prstGeom>
          <a:solidFill>
            <a:srgbClr val="4F81B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a:t>Tanner </a:t>
            </a:r>
            <a:r>
              <a:rPr lang="en-US" sz="3000" dirty="0" smtClean="0"/>
              <a:t>stage</a:t>
            </a:r>
            <a:endParaRPr lang="en-US" sz="3000" dirty="0"/>
          </a:p>
        </p:txBody>
      </p:sp>
      <p:sp>
        <p:nvSpPr>
          <p:cNvPr id="6" name="Rectangle 5"/>
          <p:cNvSpPr/>
          <p:nvPr/>
        </p:nvSpPr>
        <p:spPr>
          <a:xfrm>
            <a:off x="3352800" y="2133600"/>
            <a:ext cx="2514600" cy="1447800"/>
          </a:xfrm>
          <a:prstGeom prst="rect">
            <a:avLst/>
          </a:prstGeom>
          <a:solidFill>
            <a:srgbClr val="4F81B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a:t>Molluscum</a:t>
            </a:r>
          </a:p>
        </p:txBody>
      </p:sp>
      <p:sp>
        <p:nvSpPr>
          <p:cNvPr id="7" name="Rectangle 6"/>
          <p:cNvSpPr/>
          <p:nvPr/>
        </p:nvSpPr>
        <p:spPr>
          <a:xfrm>
            <a:off x="6172200" y="2133600"/>
            <a:ext cx="2514600" cy="1447800"/>
          </a:xfrm>
          <a:prstGeom prst="rect">
            <a:avLst/>
          </a:prstGeom>
          <a:solidFill>
            <a:srgbClr val="4F81B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a:t>Scabies</a:t>
            </a:r>
          </a:p>
        </p:txBody>
      </p:sp>
      <p:sp>
        <p:nvSpPr>
          <p:cNvPr id="9" name="Rectangle 8"/>
          <p:cNvSpPr/>
          <p:nvPr/>
        </p:nvSpPr>
        <p:spPr>
          <a:xfrm>
            <a:off x="1828800" y="3886200"/>
            <a:ext cx="2590800" cy="1524000"/>
          </a:xfrm>
          <a:prstGeom prst="rect">
            <a:avLst/>
          </a:prstGeom>
          <a:solidFill>
            <a:srgbClr val="4F81B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a:t>Lice and Crabs</a:t>
            </a:r>
          </a:p>
        </p:txBody>
      </p:sp>
      <p:sp>
        <p:nvSpPr>
          <p:cNvPr id="10" name="Rectangle 9"/>
          <p:cNvSpPr/>
          <p:nvPr/>
        </p:nvSpPr>
        <p:spPr>
          <a:xfrm>
            <a:off x="5029200" y="3886200"/>
            <a:ext cx="2514600" cy="1524000"/>
          </a:xfrm>
          <a:prstGeom prst="rect">
            <a:avLst/>
          </a:prstGeom>
          <a:solidFill>
            <a:srgbClr val="4F81B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a:t>Condyloma</a:t>
            </a:r>
            <a:r>
              <a:rPr lang="en-US" sz="3000" dirty="0"/>
              <a:t> </a:t>
            </a:r>
            <a:r>
              <a:rPr lang="en-US" sz="3000" dirty="0" err="1" smtClean="0"/>
              <a:t>acuminata</a:t>
            </a:r>
            <a:endParaRPr lang="en-US" sz="3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Inspection: Pubic Hair</a:t>
            </a:r>
            <a:endParaRPr lang="en-US" dirty="0" smtClean="0"/>
          </a:p>
        </p:txBody>
      </p:sp>
      <p:grpSp>
        <p:nvGrpSpPr>
          <p:cNvPr id="2" name="Group 3"/>
          <p:cNvGrpSpPr/>
          <p:nvPr/>
        </p:nvGrpSpPr>
        <p:grpSpPr>
          <a:xfrm>
            <a:off x="457200" y="2057400"/>
            <a:ext cx="2286000" cy="2209800"/>
            <a:chOff x="-304459" y="1227539"/>
            <a:chExt cx="1555557" cy="1859280"/>
          </a:xfrm>
          <a:solidFill>
            <a:schemeClr val="accent6">
              <a:lumMod val="50000"/>
            </a:schemeClr>
          </a:solidFill>
          <a:scene3d>
            <a:camera prst="orthographicFront">
              <a:rot lat="0" lon="0" rev="0"/>
            </a:camera>
            <a:lightRig rig="contrasting" dir="t">
              <a:rot lat="0" lon="0" rev="7800000"/>
            </a:lightRig>
          </a:scene3d>
        </p:grpSpPr>
        <p:sp>
          <p:nvSpPr>
            <p:cNvPr id="5" name="Rounded Rectangle 4"/>
            <p:cNvSpPr/>
            <p:nvPr/>
          </p:nvSpPr>
          <p:spPr>
            <a:xfrm>
              <a:off x="-304459" y="1227539"/>
              <a:ext cx="1555557" cy="1859280"/>
            </a:xfrm>
            <a:prstGeom prst="roundRect">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131619" y="1303739"/>
              <a:ext cx="1230845" cy="1654853"/>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3600" dirty="0"/>
                <a:t>Tanner Stage</a:t>
              </a:r>
            </a:p>
          </p:txBody>
        </p:sp>
      </p:grpSp>
      <p:pic>
        <p:nvPicPr>
          <p:cNvPr id="7" name="Picture 2"/>
          <p:cNvPicPr>
            <a:picLocks noChangeAspect="1" noChangeArrowheads="1"/>
          </p:cNvPicPr>
          <p:nvPr/>
        </p:nvPicPr>
        <p:blipFill>
          <a:blip r:embed="rId3" cstate="print"/>
          <a:srcRect/>
          <a:stretch>
            <a:fillRect/>
          </a:stretch>
        </p:blipFill>
        <p:spPr bwMode="auto">
          <a:xfrm>
            <a:off x="3200400" y="1447800"/>
            <a:ext cx="5257800" cy="424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Inspection: Pubic Hair</a:t>
            </a:r>
            <a:endParaRPr lang="en-US" dirty="0" smtClean="0"/>
          </a:p>
        </p:txBody>
      </p:sp>
      <p:grpSp>
        <p:nvGrpSpPr>
          <p:cNvPr id="2" name="Group 3"/>
          <p:cNvGrpSpPr>
            <a:grpSpLocks/>
          </p:cNvGrpSpPr>
          <p:nvPr/>
        </p:nvGrpSpPr>
        <p:grpSpPr bwMode="auto">
          <a:xfrm>
            <a:off x="457200" y="2209800"/>
            <a:ext cx="2895600" cy="2819400"/>
            <a:chOff x="1669352" y="1394460"/>
            <a:chExt cx="1555557" cy="1859280"/>
          </a:xfrm>
          <a:scene3d>
            <a:camera prst="orthographicFront">
              <a:rot lat="0" lon="0" rev="0"/>
            </a:camera>
            <a:lightRig rig="contrasting" dir="t">
              <a:rot lat="0" lon="0" rev="7800000"/>
            </a:lightRig>
          </a:scene3d>
        </p:grpSpPr>
        <p:sp>
          <p:nvSpPr>
            <p:cNvPr id="5" name="Rounded Rectangle 4"/>
            <p:cNvSpPr/>
            <p:nvPr/>
          </p:nvSpPr>
          <p:spPr>
            <a:xfrm>
              <a:off x="1669352" y="1394460"/>
              <a:ext cx="1555557" cy="1859280"/>
            </a:xfrm>
            <a:prstGeom prst="roundRect">
              <a:avLst/>
            </a:prstGeom>
            <a:solidFill>
              <a:schemeClr val="accent6">
                <a:lumMod val="50000"/>
              </a:schemeClr>
            </a:solid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1744969" y="1469944"/>
              <a:ext cx="1404322" cy="1708313"/>
            </a:xfrm>
            <a:prstGeom prst="rect">
              <a:avLst/>
            </a:prstGeom>
            <a:solidFill>
              <a:schemeClr val="accent6">
                <a:lumMod val="50000"/>
              </a:schemeClr>
            </a:solidFill>
            <a:ln>
              <a:noFill/>
            </a:ln>
            <a:effectLst/>
            <a:sp3d>
              <a:bevelT w="139700" h="139700"/>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3200" dirty="0">
                  <a:latin typeface="Adobe Garamond Pro"/>
                </a:rPr>
                <a:t>Molluscum</a:t>
              </a:r>
            </a:p>
            <a:p>
              <a:pPr algn="ctr" defTabSz="889000">
                <a:lnSpc>
                  <a:spcPct val="90000"/>
                </a:lnSpc>
                <a:spcAft>
                  <a:spcPct val="35000"/>
                </a:spcAft>
                <a:defRPr/>
              </a:pPr>
              <a:r>
                <a:rPr lang="en-US" sz="3200" dirty="0">
                  <a:latin typeface="Adobe Garamond Pro"/>
                </a:rPr>
                <a:t>Contagiosum</a:t>
              </a:r>
            </a:p>
          </p:txBody>
        </p:sp>
      </p:grpSp>
      <p:pic>
        <p:nvPicPr>
          <p:cNvPr id="68612" name="Picture 3" descr="E:\STD 60.jpg"/>
          <p:cNvPicPr>
            <a:picLocks noChangeAspect="1" noChangeArrowheads="1"/>
          </p:cNvPicPr>
          <p:nvPr/>
        </p:nvPicPr>
        <p:blipFill>
          <a:blip r:embed="rId3" cstate="print"/>
          <a:srcRect/>
          <a:stretch>
            <a:fillRect/>
          </a:stretch>
        </p:blipFill>
        <p:spPr bwMode="auto">
          <a:xfrm>
            <a:off x="3657600" y="2438400"/>
            <a:ext cx="5081588"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smtClean="0"/>
              <a:t>Inspection: Pubic Hair</a:t>
            </a:r>
          </a:p>
        </p:txBody>
      </p:sp>
      <p:grpSp>
        <p:nvGrpSpPr>
          <p:cNvPr id="2" name="Group 3"/>
          <p:cNvGrpSpPr>
            <a:grpSpLocks/>
          </p:cNvGrpSpPr>
          <p:nvPr/>
        </p:nvGrpSpPr>
        <p:grpSpPr bwMode="auto">
          <a:xfrm>
            <a:off x="609600" y="2362200"/>
            <a:ext cx="2362200" cy="2514600"/>
            <a:chOff x="3387200" y="1394460"/>
            <a:chExt cx="1555557" cy="1859280"/>
          </a:xfrm>
          <a:solidFill>
            <a:schemeClr val="accent6">
              <a:lumMod val="50000"/>
            </a:schemeClr>
          </a:solidFill>
          <a:scene3d>
            <a:camera prst="orthographicFront">
              <a:rot lat="0" lon="0" rev="0"/>
            </a:camera>
            <a:lightRig rig="contrasting" dir="t">
              <a:rot lat="0" lon="0" rev="7800000"/>
            </a:lightRig>
          </a:scene3d>
        </p:grpSpPr>
        <p:sp>
          <p:nvSpPr>
            <p:cNvPr id="5" name="Rounded Rectangle 4"/>
            <p:cNvSpPr/>
            <p:nvPr/>
          </p:nvSpPr>
          <p:spPr>
            <a:xfrm>
              <a:off x="3387200" y="1394460"/>
              <a:ext cx="1555557" cy="1859280"/>
            </a:xfrm>
            <a:prstGeom prst="roundRect">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487559" y="1450802"/>
              <a:ext cx="1328705" cy="1726642"/>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3200" dirty="0">
                  <a:latin typeface="Adobe Garamond Pro"/>
                </a:rPr>
                <a:t>Scabies</a:t>
              </a:r>
            </a:p>
          </p:txBody>
        </p:sp>
      </p:grpSp>
      <p:pic>
        <p:nvPicPr>
          <p:cNvPr id="351234" name="Picture 2" descr="http://www.visualdxhealth.com/images/dx/webAdult/scabies_6316_lg.jpg"/>
          <p:cNvPicPr>
            <a:picLocks noChangeAspect="1" noChangeArrowheads="1"/>
          </p:cNvPicPr>
          <p:nvPr/>
        </p:nvPicPr>
        <p:blipFill>
          <a:blip r:embed="rId3" cstate="print"/>
          <a:srcRect/>
          <a:stretch>
            <a:fillRect/>
          </a:stretch>
        </p:blipFill>
        <p:spPr bwMode="auto">
          <a:xfrm>
            <a:off x="4114800" y="2286000"/>
            <a:ext cx="4064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Inspection: Pubic Hair</a:t>
            </a:r>
          </a:p>
        </p:txBody>
      </p:sp>
      <p:grpSp>
        <p:nvGrpSpPr>
          <p:cNvPr id="2" name="Group 3"/>
          <p:cNvGrpSpPr/>
          <p:nvPr/>
        </p:nvGrpSpPr>
        <p:grpSpPr>
          <a:xfrm>
            <a:off x="761999" y="2438400"/>
            <a:ext cx="2362200" cy="2514600"/>
            <a:chOff x="3337020" y="1394460"/>
            <a:chExt cx="1555557" cy="1859280"/>
          </a:xfrm>
          <a:solidFill>
            <a:schemeClr val="accent6">
              <a:lumMod val="50000"/>
            </a:schemeClr>
          </a:solidFill>
          <a:scene3d>
            <a:camera prst="orthographicFront">
              <a:rot lat="0" lon="0" rev="0"/>
            </a:camera>
            <a:lightRig rig="contrasting" dir="t">
              <a:rot lat="0" lon="0" rev="7800000"/>
            </a:lightRig>
          </a:scene3d>
        </p:grpSpPr>
        <p:sp>
          <p:nvSpPr>
            <p:cNvPr id="5" name="Rounded Rectangle 4"/>
            <p:cNvSpPr/>
            <p:nvPr/>
          </p:nvSpPr>
          <p:spPr>
            <a:xfrm>
              <a:off x="3337020" y="1394460"/>
              <a:ext cx="1555557" cy="1859280"/>
            </a:xfrm>
            <a:prstGeom prst="roundRect">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412957" y="1470396"/>
              <a:ext cx="1403685" cy="1707408"/>
            </a:xfrm>
            <a:prstGeom prst="rect">
              <a:avLst/>
            </a:prstGeom>
            <a:solidFill>
              <a:schemeClr val="accent6">
                <a:lumMod val="50000"/>
              </a:schemeClr>
            </a:solidFill>
            <a:ln>
              <a:noFill/>
            </a:ln>
            <a:effectLst/>
            <a:sp3d>
              <a:bevelT w="139700" h="139700"/>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3200" dirty="0">
                  <a:latin typeface="Adobe Garamond Pro"/>
                </a:rPr>
                <a:t>Lice and Crabs</a:t>
              </a:r>
            </a:p>
          </p:txBody>
        </p:sp>
      </p:grpSp>
      <p:pic>
        <p:nvPicPr>
          <p:cNvPr id="70660" name="Picture 3" descr="E:\STD 62.jpg"/>
          <p:cNvPicPr>
            <a:picLocks noChangeAspect="1" noChangeArrowheads="1"/>
          </p:cNvPicPr>
          <p:nvPr/>
        </p:nvPicPr>
        <p:blipFill>
          <a:blip r:embed="rId3" cstate="print"/>
          <a:srcRect/>
          <a:stretch>
            <a:fillRect/>
          </a:stretch>
        </p:blipFill>
        <p:spPr bwMode="auto">
          <a:xfrm>
            <a:off x="3657600" y="2362200"/>
            <a:ext cx="5081588" cy="330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smtClean="0"/>
              <a:t>Inspection: Pubic Hair</a:t>
            </a:r>
          </a:p>
        </p:txBody>
      </p:sp>
      <p:pic>
        <p:nvPicPr>
          <p:cNvPr id="71683" name="Picture 2"/>
          <p:cNvPicPr>
            <a:picLocks noChangeAspect="1" noChangeArrowheads="1"/>
          </p:cNvPicPr>
          <p:nvPr/>
        </p:nvPicPr>
        <p:blipFill>
          <a:blip r:embed="rId3" cstate="print"/>
          <a:srcRect/>
          <a:stretch>
            <a:fillRect/>
          </a:stretch>
        </p:blipFill>
        <p:spPr bwMode="auto">
          <a:xfrm>
            <a:off x="4419600" y="2590800"/>
            <a:ext cx="2997200" cy="2247900"/>
          </a:xfrm>
          <a:prstGeom prst="rect">
            <a:avLst/>
          </a:prstGeom>
          <a:noFill/>
          <a:ln w="9525">
            <a:noFill/>
            <a:miter lim="800000"/>
            <a:headEnd/>
            <a:tailEnd/>
          </a:ln>
        </p:spPr>
      </p:pic>
      <p:grpSp>
        <p:nvGrpSpPr>
          <p:cNvPr id="2" name="Group 3"/>
          <p:cNvGrpSpPr/>
          <p:nvPr/>
        </p:nvGrpSpPr>
        <p:grpSpPr>
          <a:xfrm>
            <a:off x="685800" y="2286000"/>
            <a:ext cx="2819400" cy="2514600"/>
            <a:chOff x="6672360" y="1394460"/>
            <a:chExt cx="1555557" cy="1859280"/>
          </a:xfrm>
          <a:solidFill>
            <a:schemeClr val="accent6">
              <a:lumMod val="50000"/>
            </a:schemeClr>
          </a:solidFill>
          <a:scene3d>
            <a:camera prst="orthographicFront">
              <a:rot lat="0" lon="0" rev="0"/>
            </a:camera>
            <a:lightRig rig="contrasting" dir="t">
              <a:rot lat="0" lon="0" rev="7800000"/>
            </a:lightRig>
          </a:scene3d>
        </p:grpSpPr>
        <p:sp>
          <p:nvSpPr>
            <p:cNvPr id="5" name="Rounded Rectangle 4"/>
            <p:cNvSpPr/>
            <p:nvPr/>
          </p:nvSpPr>
          <p:spPr>
            <a:xfrm>
              <a:off x="6672360" y="1394460"/>
              <a:ext cx="1555557" cy="1859280"/>
            </a:xfrm>
            <a:prstGeom prst="roundRect">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6748296" y="1470396"/>
              <a:ext cx="1403685" cy="1707408"/>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844550">
                <a:lnSpc>
                  <a:spcPct val="90000"/>
                </a:lnSpc>
                <a:spcAft>
                  <a:spcPct val="35000"/>
                </a:spcAft>
                <a:defRPr/>
              </a:pPr>
              <a:r>
                <a:rPr lang="en-US" sz="3200" dirty="0">
                  <a:latin typeface="Adobe Garamond Pro"/>
                </a:rPr>
                <a:t>Condyloma</a:t>
              </a:r>
            </a:p>
            <a:p>
              <a:pPr algn="ctr" defTabSz="844550">
                <a:lnSpc>
                  <a:spcPct val="90000"/>
                </a:lnSpc>
                <a:spcAft>
                  <a:spcPct val="35000"/>
                </a:spcAft>
                <a:defRPr/>
              </a:pPr>
              <a:r>
                <a:rPr lang="en-US" sz="3200" dirty="0">
                  <a:latin typeface="Adobe Garamond Pro"/>
                </a:rPr>
                <a:t>Acuminata</a:t>
              </a: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smtClean="0"/>
              <a:t>Inspection: Groin</a:t>
            </a:r>
          </a:p>
        </p:txBody>
      </p:sp>
      <p:graphicFrame>
        <p:nvGraphicFramePr>
          <p:cNvPr id="3" name="Diagram 2"/>
          <p:cNvGraphicFramePr/>
          <p:nvPr>
            <p:extLst>
              <p:ext uri="{D42A27DB-BD31-4B8C-83A1-F6EECF244321}">
                <p14:modId xmlns:p14="http://schemas.microsoft.com/office/powerpoint/2010/main" val="77259843"/>
              </p:ext>
            </p:extLst>
          </p:nvPr>
        </p:nvGraphicFramePr>
        <p:xfrm>
          <a:off x="609600" y="1600200"/>
          <a:ext cx="801624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3299" name="Picture 3"/>
          <p:cNvPicPr>
            <a:picLocks noChangeAspect="1" noChangeArrowheads="1"/>
          </p:cNvPicPr>
          <p:nvPr/>
        </p:nvPicPr>
        <p:blipFill>
          <a:blip r:embed="rId8" cstate="print"/>
          <a:srcRect/>
          <a:stretch>
            <a:fillRect/>
          </a:stretch>
        </p:blipFill>
        <p:spPr bwMode="auto">
          <a:xfrm>
            <a:off x="4267200" y="4495800"/>
            <a:ext cx="32766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Inspection: Inner Thigh</a:t>
            </a:r>
            <a:endParaRPr lang="en-US" dirty="0" smtClean="0"/>
          </a:p>
        </p:txBody>
      </p:sp>
      <p:graphicFrame>
        <p:nvGraphicFramePr>
          <p:cNvPr id="3" name="Diagram 2"/>
          <p:cNvGraphicFramePr/>
          <p:nvPr>
            <p:extLst>
              <p:ext uri="{D42A27DB-BD31-4B8C-83A1-F6EECF244321}">
                <p14:modId xmlns:p14="http://schemas.microsoft.com/office/powerpoint/2010/main" val="4180636624"/>
              </p:ext>
            </p:extLst>
          </p:nvPr>
        </p:nvGraphicFramePr>
        <p:xfrm>
          <a:off x="457200" y="2133600"/>
          <a:ext cx="71628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2274" name="Picture 2"/>
          <p:cNvPicPr>
            <a:picLocks noChangeAspect="1" noChangeArrowheads="1"/>
          </p:cNvPicPr>
          <p:nvPr/>
        </p:nvPicPr>
        <p:blipFill>
          <a:blip r:embed="rId8" cstate="print"/>
          <a:srcRect/>
          <a:stretch>
            <a:fillRect/>
          </a:stretch>
        </p:blipFill>
        <p:spPr bwMode="auto">
          <a:xfrm>
            <a:off x="6172200" y="4572000"/>
            <a:ext cx="2524125" cy="1524000"/>
          </a:xfrm>
          <a:prstGeom prst="rect">
            <a:avLst/>
          </a:prstGeom>
          <a:noFill/>
          <a:ln w="9525">
            <a:noFill/>
            <a:miter lim="800000"/>
            <a:headEnd/>
            <a:tailEnd/>
          </a:ln>
        </p:spPr>
      </p:pic>
      <p:pic>
        <p:nvPicPr>
          <p:cNvPr id="182275" name="Picture 3"/>
          <p:cNvPicPr>
            <a:picLocks noChangeAspect="1" noChangeArrowheads="1"/>
          </p:cNvPicPr>
          <p:nvPr/>
        </p:nvPicPr>
        <p:blipFill>
          <a:blip r:embed="rId9" cstate="print"/>
          <a:srcRect/>
          <a:stretch>
            <a:fillRect/>
          </a:stretch>
        </p:blipFill>
        <p:spPr bwMode="auto">
          <a:xfrm>
            <a:off x="7010400" y="1447800"/>
            <a:ext cx="18192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1"/>
          <p:cNvSpPr>
            <a:spLocks noGrp="1"/>
          </p:cNvSpPr>
          <p:nvPr>
            <p:ph type="title"/>
          </p:nvPr>
        </p:nvSpPr>
        <p:spPr/>
        <p:txBody>
          <a:bodyPr/>
          <a:lstStyle/>
          <a:p>
            <a:r>
              <a:rPr lang="en-US" smtClean="0"/>
              <a:t>Inspection: Prepuce</a:t>
            </a:r>
            <a:endParaRPr lang="en-US" dirty="0" smtClean="0"/>
          </a:p>
        </p:txBody>
      </p:sp>
      <p:grpSp>
        <p:nvGrpSpPr>
          <p:cNvPr id="81924" name="Group 5"/>
          <p:cNvGrpSpPr>
            <a:grpSpLocks/>
          </p:cNvGrpSpPr>
          <p:nvPr/>
        </p:nvGrpSpPr>
        <p:grpSpPr bwMode="auto">
          <a:xfrm>
            <a:off x="381000" y="1828800"/>
            <a:ext cx="2667000" cy="2743200"/>
            <a:chOff x="-945552" y="1142999"/>
            <a:chExt cx="2020096" cy="1676406"/>
          </a:xfrm>
        </p:grpSpPr>
        <p:sp>
          <p:nvSpPr>
            <p:cNvPr id="7" name="Rounded Rectangle 6"/>
            <p:cNvSpPr/>
            <p:nvPr/>
          </p:nvSpPr>
          <p:spPr>
            <a:xfrm>
              <a:off x="-945552" y="1142999"/>
              <a:ext cx="2020096" cy="1676406"/>
            </a:xfrm>
            <a:prstGeom prst="roundRect">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868637" y="1219086"/>
              <a:ext cx="1856108" cy="1513006"/>
            </a:xfrm>
            <a:prstGeom prst="rect">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900">
                <a:lnSpc>
                  <a:spcPct val="90000"/>
                </a:lnSpc>
                <a:spcAft>
                  <a:spcPct val="35000"/>
                </a:spcAft>
                <a:defRPr/>
              </a:pPr>
              <a:r>
                <a:rPr lang="en-US" sz="3600" dirty="0">
                  <a:latin typeface="Adobe Garamond Pro"/>
                </a:rPr>
                <a:t>Phimosis</a:t>
              </a:r>
            </a:p>
          </p:txBody>
        </p:sp>
      </p:grpSp>
      <p:pic>
        <p:nvPicPr>
          <p:cNvPr id="10" name="Picture 2"/>
          <p:cNvPicPr>
            <a:picLocks noChangeAspect="1" noChangeArrowheads="1"/>
          </p:cNvPicPr>
          <p:nvPr/>
        </p:nvPicPr>
        <p:blipFill>
          <a:blip r:embed="rId3" cstate="print"/>
          <a:srcRect/>
          <a:stretch>
            <a:fillRect/>
          </a:stretch>
        </p:blipFill>
        <p:spPr bwMode="auto">
          <a:xfrm>
            <a:off x="3733800" y="1676400"/>
            <a:ext cx="2362200" cy="345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lstStyle/>
          <a:p>
            <a:r>
              <a:rPr lang="en-US" smtClean="0"/>
              <a:t>Inspection: Glans</a:t>
            </a:r>
            <a:endParaRPr lang="en-US" dirty="0" smtClean="0"/>
          </a:p>
        </p:txBody>
      </p:sp>
      <p:graphicFrame>
        <p:nvGraphicFramePr>
          <p:cNvPr id="8" name="Content Placeholder 7"/>
          <p:cNvGraphicFramePr>
            <a:graphicFrameLocks noGrp="1"/>
          </p:cNvGraphicFramePr>
          <p:nvPr>
            <p:ph sz="quarter" idx="10"/>
          </p:nvPr>
        </p:nvGraphicFramePr>
        <p:xfrm>
          <a:off x="685800" y="12954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14400"/>
          </a:xfrm>
        </p:spPr>
        <p:txBody>
          <a:bodyPr/>
          <a:lstStyle/>
          <a:p>
            <a:r>
              <a:rPr lang="en-US" dirty="0" smtClean="0"/>
              <a:t>Nearly Half of Males and Females Aged 15-19 Have Had Sex</a:t>
            </a:r>
            <a:endParaRPr lang="en-US" dirty="0"/>
          </a:p>
        </p:txBody>
      </p:sp>
      <p:pic>
        <p:nvPicPr>
          <p:cNvPr id="7" name="Content Placeholder 6"/>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3214" t="30358" r="42188" b="32142"/>
          <a:stretch/>
        </p:blipFill>
        <p:spPr>
          <a:xfrm>
            <a:off x="609600" y="1246238"/>
            <a:ext cx="8229600" cy="4594123"/>
          </a:xfrm>
          <a:ln>
            <a:solidFill>
              <a:schemeClr val="tx1"/>
            </a:solidFill>
          </a:ln>
        </p:spPr>
      </p:pic>
      <p:sp>
        <p:nvSpPr>
          <p:cNvPr id="8" name="Rectangle 7"/>
          <p:cNvSpPr/>
          <p:nvPr/>
        </p:nvSpPr>
        <p:spPr>
          <a:xfrm>
            <a:off x="2286000" y="6248400"/>
            <a:ext cx="5486400" cy="307777"/>
          </a:xfrm>
          <a:prstGeom prst="rect">
            <a:avLst/>
          </a:prstGeom>
        </p:spPr>
        <p:txBody>
          <a:bodyPr wrap="square">
            <a:spAutoFit/>
          </a:bodyPr>
          <a:lstStyle/>
          <a:p>
            <a:r>
              <a:rPr lang="en-US" sz="1400" dirty="0">
                <a:latin typeface="+mn-lt"/>
              </a:rPr>
              <a:t>CDC/NCHS, National Survey of Family Growth, 2006–2010</a:t>
            </a:r>
          </a:p>
        </p:txBody>
      </p:sp>
    </p:spTree>
    <p:extLst>
      <p:ext uri="{BB962C8B-B14F-4D97-AF65-F5344CB8AC3E}">
        <p14:creationId xmlns:p14="http://schemas.microsoft.com/office/powerpoint/2010/main" val="28374158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r>
              <a:rPr lang="en-US" smtClean="0"/>
              <a:t>Inspection: Glans</a:t>
            </a:r>
            <a:endParaRPr lang="en-US" dirty="0" smtClean="0"/>
          </a:p>
        </p:txBody>
      </p:sp>
      <p:graphicFrame>
        <p:nvGraphicFramePr>
          <p:cNvPr id="9" name="Diagram 8"/>
          <p:cNvGraphicFramePr/>
          <p:nvPr>
            <p:extLst>
              <p:ext uri="{D42A27DB-BD31-4B8C-83A1-F6EECF244321}">
                <p14:modId xmlns:p14="http://schemas.microsoft.com/office/powerpoint/2010/main" val="371285780"/>
              </p:ext>
            </p:extLst>
          </p:nvPr>
        </p:nvGraphicFramePr>
        <p:xfrm>
          <a:off x="762000" y="2362200"/>
          <a:ext cx="70866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5346" name="Picture 2"/>
          <p:cNvPicPr>
            <a:picLocks noChangeAspect="1" noChangeArrowheads="1"/>
          </p:cNvPicPr>
          <p:nvPr/>
        </p:nvPicPr>
        <p:blipFill>
          <a:blip r:embed="rId8" cstate="print"/>
          <a:srcRect/>
          <a:stretch>
            <a:fillRect/>
          </a:stretch>
        </p:blipFill>
        <p:spPr bwMode="auto">
          <a:xfrm>
            <a:off x="4724400" y="1371600"/>
            <a:ext cx="2286001" cy="1600200"/>
          </a:xfrm>
          <a:prstGeom prst="rect">
            <a:avLst/>
          </a:prstGeom>
          <a:noFill/>
          <a:ln w="9525">
            <a:noFill/>
            <a:miter lim="800000"/>
            <a:headEnd/>
            <a:tailEnd/>
          </a:ln>
        </p:spPr>
      </p:pic>
      <p:pic>
        <p:nvPicPr>
          <p:cNvPr id="185347" name="Picture 3"/>
          <p:cNvPicPr>
            <a:picLocks noChangeAspect="1" noChangeArrowheads="1"/>
          </p:cNvPicPr>
          <p:nvPr/>
        </p:nvPicPr>
        <p:blipFill>
          <a:blip r:embed="rId9" cstate="print"/>
          <a:srcRect/>
          <a:stretch>
            <a:fillRect/>
          </a:stretch>
        </p:blipFill>
        <p:spPr bwMode="auto">
          <a:xfrm>
            <a:off x="6858000" y="2781300"/>
            <a:ext cx="1981200" cy="1752600"/>
          </a:xfrm>
          <a:prstGeom prst="rect">
            <a:avLst/>
          </a:prstGeom>
          <a:noFill/>
          <a:ln w="9525">
            <a:noFill/>
            <a:miter lim="800000"/>
            <a:headEnd/>
            <a:tailEnd/>
          </a:ln>
        </p:spPr>
      </p:pic>
      <p:pic>
        <p:nvPicPr>
          <p:cNvPr id="6" name="Picture 8" descr="Gonococcal urethritis Purulent Discharge"/>
          <p:cNvPicPr>
            <a:picLocks noChangeAspect="1" noChangeArrowheads="1"/>
          </p:cNvPicPr>
          <p:nvPr/>
        </p:nvPicPr>
        <p:blipFill>
          <a:blip r:embed="rId10" cstate="print"/>
          <a:stretch>
            <a:fillRect/>
          </a:stretch>
        </p:blipFill>
        <p:spPr>
          <a:xfrm>
            <a:off x="4578096" y="4442968"/>
            <a:ext cx="2030577" cy="2387600"/>
          </a:xfrm>
          <a:prstGeom prst="rect">
            <a:avLst/>
          </a:prstGeom>
        </p:spPr>
      </p:pic>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r>
              <a:rPr lang="en-US" smtClean="0"/>
              <a:t>Inspection: Corona</a:t>
            </a:r>
            <a:endParaRPr lang="en-US" dirty="0" smtClean="0"/>
          </a:p>
        </p:txBody>
      </p:sp>
      <p:pic>
        <p:nvPicPr>
          <p:cNvPr id="77828" name="Picture 9" descr="10f1.jpg"/>
          <p:cNvPicPr>
            <a:picLocks noChangeAspect="1"/>
          </p:cNvPicPr>
          <p:nvPr/>
        </p:nvPicPr>
        <p:blipFill>
          <a:blip r:embed="rId3" cstate="print"/>
          <a:srcRect/>
          <a:stretch>
            <a:fillRect/>
          </a:stretch>
        </p:blipFill>
        <p:spPr bwMode="auto">
          <a:xfrm>
            <a:off x="4876800" y="1828800"/>
            <a:ext cx="3581400" cy="3810000"/>
          </a:xfrm>
          <a:prstGeom prst="rect">
            <a:avLst/>
          </a:prstGeom>
          <a:noFill/>
          <a:ln w="9525">
            <a:noFill/>
            <a:miter lim="800000"/>
            <a:headEnd/>
            <a:tailEnd/>
          </a:ln>
        </p:spPr>
      </p:pic>
      <p:grpSp>
        <p:nvGrpSpPr>
          <p:cNvPr id="2" name="Group 10"/>
          <p:cNvGrpSpPr>
            <a:grpSpLocks/>
          </p:cNvGrpSpPr>
          <p:nvPr/>
        </p:nvGrpSpPr>
        <p:grpSpPr bwMode="auto">
          <a:xfrm>
            <a:off x="762000" y="2209800"/>
            <a:ext cx="3124200" cy="2895600"/>
            <a:chOff x="302894" y="697230"/>
            <a:chExt cx="2625090" cy="3428047"/>
          </a:xfrm>
          <a:solidFill>
            <a:schemeClr val="accent6">
              <a:lumMod val="50000"/>
            </a:schemeClr>
          </a:solidFill>
          <a:scene3d>
            <a:camera prst="orthographicFront">
              <a:rot lat="0" lon="0" rev="0"/>
            </a:camera>
            <a:lightRig rig="contrasting" dir="t">
              <a:rot lat="0" lon="0" rev="7800000"/>
            </a:lightRig>
          </a:scene3d>
        </p:grpSpPr>
        <p:sp>
          <p:nvSpPr>
            <p:cNvPr id="12" name="Rounded Rectangle 11"/>
            <p:cNvSpPr/>
            <p:nvPr/>
          </p:nvSpPr>
          <p:spPr>
            <a:xfrm>
              <a:off x="302894" y="697230"/>
              <a:ext cx="2625090" cy="3428047"/>
            </a:xfrm>
            <a:prstGeom prst="roundRect">
              <a:avLst/>
            </a:prstGeom>
            <a:grpFill/>
            <a:ln>
              <a:noFill/>
            </a:ln>
            <a:effectLst/>
            <a:sp3d>
              <a:bevelT w="139700" h="1397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431451" y="825842"/>
              <a:ext cx="2367977" cy="3170823"/>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algn="ctr" defTabSz="1600200">
                <a:lnSpc>
                  <a:spcPct val="90000"/>
                </a:lnSpc>
                <a:spcAft>
                  <a:spcPct val="35000"/>
                </a:spcAft>
                <a:defRPr/>
              </a:pPr>
              <a:r>
                <a:rPr lang="en-US" sz="3600" dirty="0">
                  <a:latin typeface="Adobe Garamond Pro"/>
                </a:rPr>
                <a:t>Pearly Penile Papules</a:t>
              </a:r>
            </a:p>
          </p:txBody>
        </p:sp>
      </p:gr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Inspection: Scrotum</a:t>
            </a:r>
            <a:endParaRPr lang="en-US" dirty="0" smtClean="0"/>
          </a:p>
        </p:txBody>
      </p:sp>
      <p:sp>
        <p:nvSpPr>
          <p:cNvPr id="5" name="Oval 4"/>
          <p:cNvSpPr/>
          <p:nvPr/>
        </p:nvSpPr>
        <p:spPr>
          <a:xfrm>
            <a:off x="3581400" y="3733800"/>
            <a:ext cx="2133600" cy="2057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Scrotum</a:t>
            </a:r>
          </a:p>
        </p:txBody>
      </p:sp>
      <p:sp>
        <p:nvSpPr>
          <p:cNvPr id="6" name="Left Arrow 5"/>
          <p:cNvSpPr/>
          <p:nvPr/>
        </p:nvSpPr>
        <p:spPr>
          <a:xfrm>
            <a:off x="2743200" y="4800600"/>
            <a:ext cx="685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a:xfrm>
            <a:off x="914400" y="4419600"/>
            <a:ext cx="1524000" cy="914400"/>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Atrophy</a:t>
            </a:r>
          </a:p>
        </p:txBody>
      </p:sp>
      <p:sp>
        <p:nvSpPr>
          <p:cNvPr id="8" name="Left Arrow 7"/>
          <p:cNvSpPr/>
          <p:nvPr/>
        </p:nvSpPr>
        <p:spPr>
          <a:xfrm rot="833081">
            <a:off x="2738438" y="3810000"/>
            <a:ext cx="719137"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a:xfrm>
            <a:off x="762000" y="3048000"/>
            <a:ext cx="1676400" cy="990600"/>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Hernia</a:t>
            </a:r>
          </a:p>
        </p:txBody>
      </p:sp>
      <p:sp>
        <p:nvSpPr>
          <p:cNvPr id="10" name="Left Arrow 9"/>
          <p:cNvSpPr/>
          <p:nvPr/>
        </p:nvSpPr>
        <p:spPr>
          <a:xfrm rot="2845321">
            <a:off x="3467100" y="3125788"/>
            <a:ext cx="685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a:xfrm>
            <a:off x="2057400" y="1600200"/>
            <a:ext cx="1905000" cy="1143000"/>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Hydrocele</a:t>
            </a:r>
          </a:p>
        </p:txBody>
      </p:sp>
      <p:sp>
        <p:nvSpPr>
          <p:cNvPr id="12" name="Rounded Rectangle 11"/>
          <p:cNvSpPr/>
          <p:nvPr/>
        </p:nvSpPr>
        <p:spPr>
          <a:xfrm>
            <a:off x="5181600" y="1524000"/>
            <a:ext cx="1905000" cy="1143000"/>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Infection</a:t>
            </a:r>
          </a:p>
        </p:txBody>
      </p:sp>
      <p:sp>
        <p:nvSpPr>
          <p:cNvPr id="13" name="Left Arrow 12"/>
          <p:cNvSpPr/>
          <p:nvPr/>
        </p:nvSpPr>
        <p:spPr>
          <a:xfrm rot="6492969">
            <a:off x="4854575" y="3011488"/>
            <a:ext cx="685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ounded Rectangle 13"/>
          <p:cNvSpPr/>
          <p:nvPr/>
        </p:nvSpPr>
        <p:spPr>
          <a:xfrm>
            <a:off x="6629400" y="2819400"/>
            <a:ext cx="1905000" cy="1143000"/>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Variocele</a:t>
            </a:r>
          </a:p>
        </p:txBody>
      </p:sp>
      <p:sp>
        <p:nvSpPr>
          <p:cNvPr id="15" name="Left Arrow 14"/>
          <p:cNvSpPr/>
          <p:nvPr/>
        </p:nvSpPr>
        <p:spPr>
          <a:xfrm rot="8496892">
            <a:off x="5754688" y="3576638"/>
            <a:ext cx="685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ounded Rectangle 15"/>
          <p:cNvSpPr/>
          <p:nvPr/>
        </p:nvSpPr>
        <p:spPr>
          <a:xfrm>
            <a:off x="6705600" y="4267200"/>
            <a:ext cx="1905000" cy="1143000"/>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Tumor</a:t>
            </a:r>
          </a:p>
        </p:txBody>
      </p:sp>
      <p:sp>
        <p:nvSpPr>
          <p:cNvPr id="17" name="Left Arrow 16"/>
          <p:cNvSpPr/>
          <p:nvPr/>
        </p:nvSpPr>
        <p:spPr>
          <a:xfrm rot="10800000">
            <a:off x="5791200" y="4800600"/>
            <a:ext cx="685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Rot="1" noChangeArrowheads="1"/>
          </p:cNvSpPr>
          <p:nvPr>
            <p:ph type="title"/>
          </p:nvPr>
        </p:nvSpPr>
        <p:spPr/>
        <p:txBody>
          <a:bodyPr/>
          <a:lstStyle/>
          <a:p>
            <a:r>
              <a:rPr lang="en-US" smtClean="0"/>
              <a:t>The Genital Exam: Palpation </a:t>
            </a:r>
            <a:endParaRPr lang="en-US" dirty="0" smtClean="0"/>
          </a:p>
        </p:txBody>
      </p:sp>
      <p:sp>
        <p:nvSpPr>
          <p:cNvPr id="80899" name="Rectangle 3"/>
          <p:cNvSpPr>
            <a:spLocks noGrp="1" noChangeArrowheads="1"/>
          </p:cNvSpPr>
          <p:nvPr>
            <p:ph sz="quarter" idx="10"/>
          </p:nvPr>
        </p:nvSpPr>
        <p:spPr/>
        <p:txBody>
          <a:bodyPr/>
          <a:lstStyle/>
          <a:p>
            <a:r>
              <a:rPr lang="en-US" dirty="0" smtClean="0"/>
              <a:t>Testes</a:t>
            </a:r>
          </a:p>
          <a:p>
            <a:pPr lvl="1"/>
            <a:r>
              <a:rPr lang="en-US" dirty="0" smtClean="0"/>
              <a:t>Use thumb and first 1-2 fingers</a:t>
            </a:r>
          </a:p>
          <a:p>
            <a:pPr lvl="1"/>
            <a:r>
              <a:rPr lang="en-US" dirty="0" smtClean="0"/>
              <a:t>Note shape, size, tenderness, masses</a:t>
            </a:r>
          </a:p>
          <a:p>
            <a:pPr lvl="1"/>
            <a:r>
              <a:rPr lang="en-US" dirty="0" smtClean="0"/>
              <a:t>Adult: 4-5 cm long, 3 cm wide</a:t>
            </a:r>
          </a:p>
          <a:p>
            <a:pPr lvl="1"/>
            <a:r>
              <a:rPr lang="en-US" dirty="0" smtClean="0"/>
              <a:t>Left testis hangs lower</a:t>
            </a:r>
          </a:p>
          <a:p>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AutoShape 2"/>
          <p:cNvSpPr>
            <a:spLocks noGrp="1" noChangeArrowheads="1"/>
          </p:cNvSpPr>
          <p:nvPr>
            <p:ph type="title"/>
          </p:nvPr>
        </p:nvSpPr>
        <p:spPr/>
        <p:txBody>
          <a:bodyPr/>
          <a:lstStyle/>
          <a:p>
            <a:r>
              <a:rPr lang="en-US" smtClean="0"/>
              <a:t>The Genital Exam: Palpation</a:t>
            </a:r>
            <a:endParaRPr lang="en-US" dirty="0" smtClean="0"/>
          </a:p>
        </p:txBody>
      </p:sp>
      <p:sp>
        <p:nvSpPr>
          <p:cNvPr id="81923" name="Rectangle 3"/>
          <p:cNvSpPr>
            <a:spLocks noGrp="1" noChangeArrowheads="1"/>
          </p:cNvSpPr>
          <p:nvPr>
            <p:ph sz="quarter" idx="10"/>
          </p:nvPr>
        </p:nvSpPr>
        <p:spPr>
          <a:xfrm>
            <a:off x="685800" y="1143000"/>
            <a:ext cx="7772400" cy="4267200"/>
          </a:xfrm>
        </p:spPr>
        <p:txBody>
          <a:bodyPr/>
          <a:lstStyle/>
          <a:p>
            <a:r>
              <a:rPr lang="en-US" dirty="0" err="1" smtClean="0"/>
              <a:t>Epidydimis</a:t>
            </a:r>
            <a:endParaRPr lang="en-US" dirty="0" smtClean="0"/>
          </a:p>
          <a:p>
            <a:pPr lvl="1"/>
            <a:r>
              <a:rPr lang="en-US" dirty="0" smtClean="0"/>
              <a:t>Along posterior wall of testis</a:t>
            </a:r>
          </a:p>
          <a:p>
            <a:pPr lvl="1"/>
            <a:r>
              <a:rPr lang="en-US" dirty="0" smtClean="0"/>
              <a:t>Attaches at upper part and runs down back of testicle, becomes vas deferens</a:t>
            </a:r>
          </a:p>
          <a:p>
            <a:endParaRPr lang="en-US" dirty="0" smtClean="0"/>
          </a:p>
          <a:p>
            <a:r>
              <a:rPr lang="en-US" dirty="0" smtClean="0"/>
              <a:t>Vas Deferens</a:t>
            </a:r>
          </a:p>
          <a:p>
            <a:pPr lvl="1"/>
            <a:r>
              <a:rPr lang="en-US" dirty="0" err="1" smtClean="0"/>
              <a:t>Variocele</a:t>
            </a:r>
            <a:r>
              <a:rPr lang="en-US" dirty="0" smtClean="0"/>
              <a:t>, hydrocele</a:t>
            </a:r>
          </a:p>
          <a:p>
            <a:pPr lvl="1"/>
            <a:endParaRPr lang="en-US" dirty="0" smtClean="0"/>
          </a:p>
          <a:p>
            <a:r>
              <a:rPr lang="en-US" dirty="0" smtClean="0"/>
              <a:t>Inguinal Hernia Exam</a:t>
            </a:r>
          </a:p>
          <a:p>
            <a:pPr lvl="1"/>
            <a:r>
              <a:rPr lang="en-US" dirty="0" smtClean="0"/>
              <a:t>Place finger into the inguinal canal</a:t>
            </a:r>
          </a:p>
          <a:p>
            <a:pPr lvl="1"/>
            <a:r>
              <a:rPr lang="en-US" dirty="0" smtClean="0"/>
              <a:t>Have the patient </a:t>
            </a:r>
            <a:r>
              <a:rPr lang="en-US" dirty="0" err="1" smtClean="0"/>
              <a:t>valsalva</a:t>
            </a:r>
            <a:r>
              <a:rPr lang="en-US" dirty="0" smtClean="0"/>
              <a:t> to feel for intestine hitting finger</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1"/>
          <p:cNvSpPr>
            <a:spLocks noGrp="1"/>
          </p:cNvSpPr>
          <p:nvPr>
            <p:ph type="title"/>
          </p:nvPr>
        </p:nvSpPr>
        <p:spPr/>
        <p:txBody>
          <a:bodyPr/>
          <a:lstStyle/>
          <a:p>
            <a:r>
              <a:rPr lang="en-US" smtClean="0"/>
              <a:t>Case: Eric </a:t>
            </a:r>
            <a:endParaRPr lang="en-US" dirty="0" smtClean="0"/>
          </a:p>
        </p:txBody>
      </p:sp>
      <p:sp>
        <p:nvSpPr>
          <p:cNvPr id="90114" name="Content Placeholder 2"/>
          <p:cNvSpPr>
            <a:spLocks noGrp="1"/>
          </p:cNvSpPr>
          <p:nvPr>
            <p:ph sz="quarter" idx="10"/>
          </p:nvPr>
        </p:nvSpPr>
        <p:spPr/>
        <p:txBody>
          <a:bodyPr/>
          <a:lstStyle/>
          <a:p>
            <a:endParaRPr lang="en-US" dirty="0" smtClean="0"/>
          </a:p>
          <a:p>
            <a:endParaRPr lang="en-US" dirty="0"/>
          </a:p>
          <a:p>
            <a:r>
              <a:rPr lang="en-US" dirty="0" smtClean="0"/>
              <a:t>During the genital exam, how do you determine the cause of Eric’s scrotal swelling?</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itle 2"/>
          <p:cNvSpPr>
            <a:spLocks noGrp="1"/>
          </p:cNvSpPr>
          <p:nvPr>
            <p:ph type="title"/>
          </p:nvPr>
        </p:nvSpPr>
        <p:spPr/>
        <p:txBody>
          <a:bodyPr/>
          <a:lstStyle/>
          <a:p>
            <a:r>
              <a:rPr lang="en-US" smtClean="0"/>
              <a:t>Clinical Tool: Transillumination</a:t>
            </a:r>
            <a:endParaRPr lang="en-US" dirty="0" smtClean="0"/>
          </a:p>
        </p:txBody>
      </p:sp>
      <p:sp>
        <p:nvSpPr>
          <p:cNvPr id="2" name="Content Placeholder 1"/>
          <p:cNvSpPr>
            <a:spLocks noGrp="1"/>
          </p:cNvSpPr>
          <p:nvPr>
            <p:ph sz="quarter" idx="10"/>
          </p:nvPr>
        </p:nvSpPr>
        <p:spPr/>
        <p:txBody>
          <a:bodyPr/>
          <a:lstStyle/>
          <a:p>
            <a:r>
              <a:rPr lang="en-US" dirty="0" err="1" smtClean="0"/>
              <a:t>Transillumination</a:t>
            </a:r>
            <a:r>
              <a:rPr lang="en-US" dirty="0" smtClean="0"/>
              <a:t> </a:t>
            </a:r>
          </a:p>
          <a:p>
            <a:pPr lvl="1"/>
            <a:r>
              <a:rPr lang="en-US" dirty="0" smtClean="0"/>
              <a:t>A light source is applied to one side of the scrotum</a:t>
            </a:r>
          </a:p>
          <a:p>
            <a:pPr lvl="1"/>
            <a:endParaRPr lang="en-US" dirty="0" smtClean="0"/>
          </a:p>
          <a:p>
            <a:pPr lvl="1"/>
            <a:r>
              <a:rPr lang="en-US" dirty="0" smtClean="0"/>
              <a:t>If the mass </a:t>
            </a:r>
            <a:r>
              <a:rPr lang="en-US" dirty="0" err="1" smtClean="0"/>
              <a:t>transilluminates</a:t>
            </a:r>
            <a:r>
              <a:rPr lang="en-US" dirty="0" smtClean="0"/>
              <a:t>, it is filled with a clear serous-fluid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itle 2"/>
          <p:cNvSpPr>
            <a:spLocks noGrp="1"/>
          </p:cNvSpPr>
          <p:nvPr>
            <p:ph type="title"/>
          </p:nvPr>
        </p:nvSpPr>
        <p:spPr/>
        <p:txBody>
          <a:bodyPr/>
          <a:lstStyle/>
          <a:p>
            <a:r>
              <a:rPr lang="en-US" smtClean="0"/>
              <a:t>Clinical Tools</a:t>
            </a:r>
            <a:endParaRPr lang="en-US" dirty="0" smtClean="0"/>
          </a:p>
        </p:txBody>
      </p:sp>
      <p:sp>
        <p:nvSpPr>
          <p:cNvPr id="92162" name="Content Placeholder 1"/>
          <p:cNvSpPr>
            <a:spLocks noGrp="1"/>
          </p:cNvSpPr>
          <p:nvPr>
            <p:ph sz="quarter" idx="10"/>
          </p:nvPr>
        </p:nvSpPr>
        <p:spPr/>
        <p:txBody>
          <a:bodyPr/>
          <a:lstStyle/>
          <a:p>
            <a:r>
              <a:rPr lang="en-US" smtClean="0"/>
              <a:t>Ancillary tests</a:t>
            </a:r>
          </a:p>
          <a:p>
            <a:endParaRPr lang="en-US" smtClean="0"/>
          </a:p>
          <a:p>
            <a:pPr lvl="1"/>
            <a:r>
              <a:rPr lang="en-US" smtClean="0"/>
              <a:t>Doppler stethoscope</a:t>
            </a:r>
          </a:p>
          <a:p>
            <a:pPr lvl="1"/>
            <a:endParaRPr lang="en-US" smtClean="0"/>
          </a:p>
          <a:p>
            <a:pPr lvl="1"/>
            <a:r>
              <a:rPr lang="en-US" smtClean="0"/>
              <a:t>Technetium isotope </a:t>
            </a:r>
          </a:p>
          <a:p>
            <a:pPr lvl="1"/>
            <a:endParaRPr lang="en-US" smtClean="0"/>
          </a:p>
          <a:p>
            <a:pPr lvl="1"/>
            <a:r>
              <a:rPr lang="en-US" smtClean="0"/>
              <a:t>Scrotal ultrasound</a:t>
            </a:r>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Genital Exam: Scrotum </a:t>
            </a:r>
            <a:endParaRPr lang="en-US"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1569492887"/>
              </p:ext>
            </p:extLst>
          </p:nvPr>
        </p:nvGraphicFramePr>
        <p:xfrm>
          <a:off x="152399" y="1295400"/>
          <a:ext cx="8686802" cy="4267200"/>
        </p:xfrm>
        <a:graphic>
          <a:graphicData uri="http://schemas.openxmlformats.org/drawingml/2006/table">
            <a:tbl>
              <a:tblPr firstRow="1" bandRow="1">
                <a:tableStyleId>{5C22544A-7EE6-4342-B048-85BDC9FD1C3A}</a:tableStyleId>
              </a:tblPr>
              <a:tblGrid>
                <a:gridCol w="1888435"/>
                <a:gridCol w="2073966"/>
                <a:gridCol w="1371600"/>
                <a:gridCol w="1615441"/>
                <a:gridCol w="1737360"/>
              </a:tblGrid>
              <a:tr h="493670">
                <a:tc>
                  <a:txBody>
                    <a:bodyPr/>
                    <a:lstStyle/>
                    <a:p>
                      <a:r>
                        <a:rPr lang="en-US" dirty="0" err="1" smtClean="0"/>
                        <a:t>Varicocele</a:t>
                      </a:r>
                      <a:endParaRPr lang="en-US" dirty="0"/>
                    </a:p>
                  </a:txBody>
                  <a:tcPr/>
                </a:tc>
                <a:tc>
                  <a:txBody>
                    <a:bodyPr/>
                    <a:lstStyle/>
                    <a:p>
                      <a:r>
                        <a:rPr lang="en-US" dirty="0" smtClean="0"/>
                        <a:t>Hydrocele</a:t>
                      </a:r>
                      <a:endParaRPr lang="en-US" dirty="0"/>
                    </a:p>
                  </a:txBody>
                  <a:tcPr/>
                </a:tc>
                <a:tc>
                  <a:txBody>
                    <a:bodyPr/>
                    <a:lstStyle/>
                    <a:p>
                      <a:r>
                        <a:rPr lang="en-US" dirty="0" smtClean="0"/>
                        <a:t>Hernia</a:t>
                      </a:r>
                      <a:endParaRPr lang="en-US" dirty="0"/>
                    </a:p>
                  </a:txBody>
                  <a:tcPr/>
                </a:tc>
                <a:tc>
                  <a:txBody>
                    <a:bodyPr/>
                    <a:lstStyle/>
                    <a:p>
                      <a:r>
                        <a:rPr lang="en-US" dirty="0" smtClean="0"/>
                        <a:t>Tumor</a:t>
                      </a:r>
                      <a:endParaRPr lang="en-US" dirty="0"/>
                    </a:p>
                  </a:txBody>
                  <a:tcPr/>
                </a:tc>
                <a:tc>
                  <a:txBody>
                    <a:bodyPr/>
                    <a:lstStyle/>
                    <a:p>
                      <a:r>
                        <a:rPr lang="en-US" dirty="0" err="1" smtClean="0"/>
                        <a:t>Spermatocele</a:t>
                      </a:r>
                      <a:endParaRPr lang="en-US" dirty="0"/>
                    </a:p>
                  </a:txBody>
                  <a:tcPr/>
                </a:tc>
              </a:tr>
              <a:tr h="3773530">
                <a:tc>
                  <a:txBody>
                    <a:bodyPr/>
                    <a:lstStyle/>
                    <a:p>
                      <a:pPr marL="0" indent="0">
                        <a:buFontTx/>
                        <a:buNone/>
                      </a:pPr>
                      <a:r>
                        <a:rPr lang="en-US" dirty="0" smtClean="0"/>
                        <a:t>Does not </a:t>
                      </a:r>
                      <a:r>
                        <a:rPr lang="en-US" dirty="0" err="1" smtClean="0"/>
                        <a:t>transluminate</a:t>
                      </a:r>
                      <a:endParaRPr lang="en-US" dirty="0" smtClean="0"/>
                    </a:p>
                  </a:txBody>
                  <a:tcPr/>
                </a:tc>
                <a:tc>
                  <a:txBody>
                    <a:bodyPr/>
                    <a:lstStyle/>
                    <a:p>
                      <a:pPr marL="0" indent="0">
                        <a:buFontTx/>
                        <a:buNone/>
                      </a:pPr>
                      <a:r>
                        <a:rPr lang="en-US" dirty="0" smtClean="0"/>
                        <a:t>Can </a:t>
                      </a:r>
                      <a:br>
                        <a:rPr lang="en-US" dirty="0" smtClean="0"/>
                      </a:br>
                      <a:r>
                        <a:rPr lang="en-US" dirty="0" smtClean="0"/>
                        <a:t>locate top </a:t>
                      </a:r>
                      <a:br>
                        <a:rPr lang="en-US" dirty="0" smtClean="0"/>
                      </a:br>
                      <a:r>
                        <a:rPr lang="en-US" dirty="0" smtClean="0"/>
                        <a:t>in scrotum</a:t>
                      </a:r>
                    </a:p>
                    <a:p>
                      <a:pPr marL="0" indent="0">
                        <a:buFontTx/>
                        <a:buNone/>
                      </a:pPr>
                      <a:endParaRPr lang="en-US" dirty="0" smtClean="0"/>
                    </a:p>
                    <a:p>
                      <a:pPr marL="0" indent="0">
                        <a:buFontTx/>
                        <a:buNone/>
                      </a:pPr>
                      <a:r>
                        <a:rPr lang="en-US" dirty="0" smtClean="0"/>
                        <a:t>Covers the entire anterior surface of the testicle</a:t>
                      </a:r>
                    </a:p>
                    <a:p>
                      <a:pPr marL="0" indent="0">
                        <a:buFontTx/>
                        <a:buNone/>
                      </a:pPr>
                      <a:endParaRPr lang="en-US" dirty="0" smtClean="0"/>
                    </a:p>
                    <a:p>
                      <a:pPr marL="0" indent="0">
                        <a:buFontTx/>
                        <a:buNone/>
                      </a:pPr>
                      <a:r>
                        <a:rPr lang="en-US" dirty="0" err="1" smtClean="0"/>
                        <a:t>Transluminates</a:t>
                      </a:r>
                      <a:endParaRPr lang="en-US" dirty="0" smtClean="0"/>
                    </a:p>
                  </a:txBody>
                  <a:tcPr/>
                </a:tc>
                <a:tc>
                  <a:txBody>
                    <a:bodyPr/>
                    <a:lstStyle/>
                    <a:p>
                      <a:pPr marL="0" indent="0">
                        <a:buFontTx/>
                        <a:buNone/>
                      </a:pPr>
                      <a:r>
                        <a:rPr lang="en-US" dirty="0" smtClean="0"/>
                        <a:t>Cannot locate top in</a:t>
                      </a:r>
                      <a:r>
                        <a:rPr lang="en-US" baseline="0" dirty="0" smtClean="0"/>
                        <a:t> </a:t>
                      </a:r>
                      <a:r>
                        <a:rPr lang="en-US" dirty="0" smtClean="0"/>
                        <a:t>scrotum</a:t>
                      </a:r>
                    </a:p>
                    <a:p>
                      <a:endParaRPr lang="en-US" dirty="0" smtClean="0"/>
                    </a:p>
                    <a:p>
                      <a:endParaRPr lang="en-US" dirty="0"/>
                    </a:p>
                  </a:txBody>
                  <a:tcPr/>
                </a:tc>
                <a:tc>
                  <a:txBody>
                    <a:bodyPr/>
                    <a:lstStyle/>
                    <a:p>
                      <a:r>
                        <a:rPr lang="en-US" dirty="0" smtClean="0"/>
                        <a:t>Mass cannot be separated from the testicle</a:t>
                      </a:r>
                    </a:p>
                    <a:p>
                      <a:endParaRPr lang="en-US" dirty="0" smtClean="0"/>
                    </a:p>
                    <a:p>
                      <a:endParaRPr lang="en-US" dirty="0" smtClean="0"/>
                    </a:p>
                    <a:p>
                      <a:endParaRPr lang="en-US" dirty="0" smtClean="0"/>
                    </a:p>
                    <a:p>
                      <a:r>
                        <a:rPr lang="en-US" dirty="0" smtClean="0"/>
                        <a:t>Does not </a:t>
                      </a:r>
                      <a:r>
                        <a:rPr lang="en-US" dirty="0" err="1" smtClean="0"/>
                        <a:t>transluminate</a:t>
                      </a:r>
                      <a:endParaRPr lang="en-US" dirty="0" smtClean="0"/>
                    </a:p>
                    <a:p>
                      <a:endParaRPr lang="en-US" dirty="0"/>
                    </a:p>
                  </a:txBody>
                  <a:tcPr/>
                </a:tc>
                <a:tc>
                  <a:txBody>
                    <a:bodyPr/>
                    <a:lstStyle/>
                    <a:p>
                      <a:r>
                        <a:rPr lang="en-US" dirty="0" smtClean="0"/>
                        <a:t>Firm, palpable, separate from and superior to the testicle</a:t>
                      </a:r>
                    </a:p>
                    <a:p>
                      <a:endParaRPr lang="en-US" dirty="0" smtClean="0"/>
                    </a:p>
                    <a:p>
                      <a:endParaRPr lang="en-US" dirty="0" smtClean="0"/>
                    </a:p>
                    <a:p>
                      <a:endParaRPr lang="en-US" dirty="0" smtClean="0"/>
                    </a:p>
                    <a:p>
                      <a:r>
                        <a:rPr lang="en-US" dirty="0" err="1" smtClean="0"/>
                        <a:t>Transluminates</a:t>
                      </a:r>
                      <a:endParaRPr lang="en-US" dirty="0" smtClean="0"/>
                    </a:p>
                    <a:p>
                      <a:endParaRPr lang="en-US" dirty="0"/>
                    </a:p>
                  </a:txBody>
                  <a:tcPr/>
                </a:tc>
              </a:tr>
            </a:tbl>
          </a:graphicData>
        </a:graphic>
      </p:graphicFrame>
    </p:spTree>
    <p:extLst>
      <p:ext uri="{BB962C8B-B14F-4D97-AF65-F5344CB8AC3E}">
        <p14:creationId xmlns:p14="http://schemas.microsoft.com/office/powerpoint/2010/main" val="1749390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1"/>
          <p:cNvSpPr>
            <a:spLocks noGrp="1"/>
          </p:cNvSpPr>
          <p:nvPr>
            <p:ph type="title"/>
          </p:nvPr>
        </p:nvSpPr>
        <p:spPr/>
        <p:txBody>
          <a:bodyPr/>
          <a:lstStyle/>
          <a:p>
            <a:r>
              <a:rPr lang="en-US" smtClean="0"/>
              <a:t>Case: Eric</a:t>
            </a:r>
            <a:endParaRPr lang="en-US" dirty="0" smtClean="0"/>
          </a:p>
        </p:txBody>
      </p:sp>
      <p:sp>
        <p:nvSpPr>
          <p:cNvPr id="3" name="Content Placeholder 2"/>
          <p:cNvSpPr>
            <a:spLocks noGrp="1"/>
          </p:cNvSpPr>
          <p:nvPr>
            <p:ph sz="quarter" idx="10"/>
          </p:nvPr>
        </p:nvSpPr>
        <p:spPr/>
        <p:txBody>
          <a:bodyPr/>
          <a:lstStyle/>
          <a:p>
            <a:r>
              <a:rPr lang="en-US" dirty="0" smtClean="0"/>
              <a:t>You examined Eric and feel the spermatic cord</a:t>
            </a:r>
          </a:p>
          <a:p>
            <a:endParaRPr lang="en-US" dirty="0" smtClean="0"/>
          </a:p>
          <a:p>
            <a:r>
              <a:rPr lang="en-US" dirty="0" smtClean="0"/>
              <a:t>It feels like a bag of worms and, after coughing, the cord gets transiently engorged</a:t>
            </a:r>
          </a:p>
          <a:p>
            <a:endParaRPr lang="en-US" dirty="0" smtClean="0"/>
          </a:p>
          <a:p>
            <a:r>
              <a:rPr lang="en-US" dirty="0" smtClean="0"/>
              <a:t>You suspect </a:t>
            </a:r>
            <a:r>
              <a:rPr lang="en-US" dirty="0" err="1" smtClean="0"/>
              <a:t>varicocele</a:t>
            </a:r>
            <a:r>
              <a:rPr lang="en-US" dirty="0" smtClean="0"/>
              <a:t>. How would you definitively diagnose?</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AutoShape 2"/>
          <p:cNvSpPr>
            <a:spLocks noGrp="1" noChangeArrowheads="1"/>
          </p:cNvSpPr>
          <p:nvPr>
            <p:ph type="title"/>
          </p:nvPr>
        </p:nvSpPr>
        <p:spPr/>
        <p:txBody>
          <a:bodyPr/>
          <a:lstStyle/>
          <a:p>
            <a:r>
              <a:rPr lang="en-US" dirty="0" smtClean="0"/>
              <a:t>Sexual Behavior</a:t>
            </a:r>
          </a:p>
        </p:txBody>
      </p:sp>
      <p:sp>
        <p:nvSpPr>
          <p:cNvPr id="2" name="Content Placeholder 1"/>
          <p:cNvSpPr>
            <a:spLocks noGrp="1"/>
          </p:cNvSpPr>
          <p:nvPr>
            <p:ph sz="half" idx="2"/>
          </p:nvPr>
        </p:nvSpPr>
        <p:spPr/>
        <p:txBody>
          <a:bodyPr/>
          <a:lstStyle/>
          <a:p>
            <a:r>
              <a:rPr lang="en-US" dirty="0"/>
              <a:t>Y</a:t>
            </a:r>
            <a:r>
              <a:rPr lang="en-US" dirty="0" smtClean="0"/>
              <a:t>oung males are more sexually active than females</a:t>
            </a:r>
          </a:p>
          <a:p>
            <a:endParaRPr lang="en-US" dirty="0"/>
          </a:p>
          <a:p>
            <a:r>
              <a:rPr lang="en-US" dirty="0" smtClean="0"/>
              <a:t>True or False?</a:t>
            </a:r>
            <a:endParaRPr lang="en-US" dirty="0"/>
          </a:p>
        </p:txBody>
      </p:sp>
      <p:pic>
        <p:nvPicPr>
          <p:cNvPr id="4" name="Picture 3" descr="200299400-001.jpg"/>
          <p:cNvPicPr>
            <a:picLocks noChangeAspect="1"/>
          </p:cNvPicPr>
          <p:nvPr/>
        </p:nvPicPr>
        <p:blipFill>
          <a:blip r:embed="rId3" cstate="print"/>
          <a:srcRect/>
          <a:stretch>
            <a:fillRect/>
          </a:stretch>
        </p:blipFill>
        <p:spPr bwMode="auto">
          <a:xfrm>
            <a:off x="1371600" y="1752600"/>
            <a:ext cx="2743200" cy="3321737"/>
          </a:xfrm>
          <a:prstGeom prst="rect">
            <a:avLst/>
          </a:prstGeom>
          <a:ln>
            <a:noFill/>
          </a:ln>
          <a:effectLst>
            <a:softEdge rad="112500"/>
          </a:effectLst>
        </p:spPr>
      </p:pic>
    </p:spTree>
    <p:extLst>
      <p:ext uri="{BB962C8B-B14F-4D97-AF65-F5344CB8AC3E}">
        <p14:creationId xmlns:p14="http://schemas.microsoft.com/office/powerpoint/2010/main" val="16029422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itle 1"/>
          <p:cNvSpPr>
            <a:spLocks noGrp="1"/>
          </p:cNvSpPr>
          <p:nvPr>
            <p:ph type="title"/>
          </p:nvPr>
        </p:nvSpPr>
        <p:spPr/>
        <p:txBody>
          <a:bodyPr/>
          <a:lstStyle/>
          <a:p>
            <a:r>
              <a:rPr lang="en-US" smtClean="0"/>
              <a:t>Case: Eric</a:t>
            </a:r>
            <a:endParaRPr lang="en-US" dirty="0" smtClean="0"/>
          </a:p>
        </p:txBody>
      </p:sp>
      <p:sp>
        <p:nvSpPr>
          <p:cNvPr id="87043" name="Content Placeholder 2"/>
          <p:cNvSpPr>
            <a:spLocks noGrp="1"/>
          </p:cNvSpPr>
          <p:nvPr>
            <p:ph sz="quarter" idx="10"/>
          </p:nvPr>
        </p:nvSpPr>
        <p:spPr/>
        <p:txBody>
          <a:bodyPr/>
          <a:lstStyle/>
          <a:p>
            <a:endParaRPr lang="en-US" smtClean="0"/>
          </a:p>
          <a:p>
            <a:r>
              <a:rPr lang="en-US" smtClean="0"/>
              <a:t>What if Eric had reported swelling with accompanying pain? </a:t>
            </a:r>
          </a:p>
          <a:p>
            <a:endParaRPr lang="en-US" smtClean="0"/>
          </a:p>
          <a:p>
            <a:endParaRPr lang="en-US" smtClean="0"/>
          </a:p>
          <a:p>
            <a:r>
              <a:rPr lang="en-US" smtClean="0"/>
              <a:t>What other conditions would you have to rule out? </a:t>
            </a:r>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Inspection: Testes </a:t>
            </a:r>
            <a:endParaRPr lang="en-US" dirty="0" smtClean="0"/>
          </a:p>
        </p:txBody>
      </p:sp>
      <p:sp>
        <p:nvSpPr>
          <p:cNvPr id="5" name="Oval 4"/>
          <p:cNvSpPr/>
          <p:nvPr/>
        </p:nvSpPr>
        <p:spPr>
          <a:xfrm>
            <a:off x="3505200" y="3657600"/>
            <a:ext cx="2362200" cy="22098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Scrotal Swelling with Pain</a:t>
            </a:r>
          </a:p>
        </p:txBody>
      </p:sp>
      <p:sp>
        <p:nvSpPr>
          <p:cNvPr id="6" name="Rounded Rectangle 5"/>
          <p:cNvSpPr/>
          <p:nvPr/>
        </p:nvSpPr>
        <p:spPr>
          <a:xfrm>
            <a:off x="457200" y="3886200"/>
            <a:ext cx="2057400" cy="1295400"/>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Testicular Torsion</a:t>
            </a:r>
          </a:p>
        </p:txBody>
      </p:sp>
      <p:sp>
        <p:nvSpPr>
          <p:cNvPr id="7" name="Left Arrow 6"/>
          <p:cNvSpPr/>
          <p:nvPr/>
        </p:nvSpPr>
        <p:spPr>
          <a:xfrm>
            <a:off x="2590800" y="4191000"/>
            <a:ext cx="762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Left Arrow 7"/>
          <p:cNvSpPr/>
          <p:nvPr/>
        </p:nvSpPr>
        <p:spPr>
          <a:xfrm rot="2475737">
            <a:off x="3241675" y="3011488"/>
            <a:ext cx="66675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a:xfrm>
            <a:off x="2057400" y="1524000"/>
            <a:ext cx="2286000" cy="1371600"/>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Epididymitis</a:t>
            </a:r>
          </a:p>
        </p:txBody>
      </p:sp>
      <p:sp>
        <p:nvSpPr>
          <p:cNvPr id="10" name="Rounded Rectangle 9"/>
          <p:cNvSpPr/>
          <p:nvPr/>
        </p:nvSpPr>
        <p:spPr>
          <a:xfrm>
            <a:off x="5029200" y="1524000"/>
            <a:ext cx="2286000" cy="1371600"/>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Orchitis </a:t>
            </a:r>
          </a:p>
        </p:txBody>
      </p:sp>
      <p:sp>
        <p:nvSpPr>
          <p:cNvPr id="11" name="Left Arrow 10"/>
          <p:cNvSpPr/>
          <p:nvPr/>
        </p:nvSpPr>
        <p:spPr>
          <a:xfrm rot="7530859">
            <a:off x="5379244" y="2999582"/>
            <a:ext cx="687387"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Left Arrow 11"/>
          <p:cNvSpPr/>
          <p:nvPr/>
        </p:nvSpPr>
        <p:spPr>
          <a:xfrm rot="10800000">
            <a:off x="5943600" y="4191000"/>
            <a:ext cx="687388" cy="865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a:xfrm>
            <a:off x="6781800" y="3810000"/>
            <a:ext cx="2133600" cy="1371600"/>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Injury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5249110"/>
              </p:ext>
            </p:extLst>
          </p:nvPr>
        </p:nvGraphicFramePr>
        <p:xfrm>
          <a:off x="0" y="-3"/>
          <a:ext cx="9143999" cy="685800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377513"/>
                <a:gridCol w="2908986"/>
                <a:gridCol w="2857500"/>
              </a:tblGrid>
              <a:tr h="771063">
                <a:tc>
                  <a:txBody>
                    <a:bodyPr/>
                    <a:lstStyle/>
                    <a:p>
                      <a:r>
                        <a:rPr lang="en-US" sz="2000" dirty="0" smtClean="0"/>
                        <a:t>Symptoms and Other Findings</a:t>
                      </a:r>
                      <a:endParaRPr lang="en-US" sz="2000" dirty="0"/>
                    </a:p>
                  </a:txBody>
                  <a:tcPr>
                    <a:cell3D prstMaterial="dkEdge">
                      <a:bevel/>
                      <a:lightRig rig="flood" dir="t"/>
                    </a:cell3D>
                    <a:solidFill>
                      <a:schemeClr val="accent6">
                        <a:lumMod val="50000"/>
                      </a:schemeClr>
                    </a:solidFill>
                  </a:tcPr>
                </a:tc>
                <a:tc>
                  <a:txBody>
                    <a:bodyPr/>
                    <a:lstStyle/>
                    <a:p>
                      <a:r>
                        <a:rPr lang="en-US" sz="2000" dirty="0" smtClean="0"/>
                        <a:t>Torsion</a:t>
                      </a:r>
                      <a:endParaRPr lang="en-US" sz="2000" dirty="0"/>
                    </a:p>
                  </a:txBody>
                  <a:tcPr>
                    <a:cell3D prstMaterial="dkEdge">
                      <a:bevel/>
                      <a:lightRig rig="flood" dir="t"/>
                    </a:cell3D>
                    <a:solidFill>
                      <a:schemeClr val="accent6">
                        <a:lumMod val="50000"/>
                      </a:schemeClr>
                    </a:solidFill>
                  </a:tcPr>
                </a:tc>
                <a:tc>
                  <a:txBody>
                    <a:bodyPr/>
                    <a:lstStyle/>
                    <a:p>
                      <a:r>
                        <a:rPr lang="en-US" sz="2000" dirty="0" smtClean="0"/>
                        <a:t>Epididymitis</a:t>
                      </a:r>
                      <a:endParaRPr lang="en-US" sz="2000" dirty="0"/>
                    </a:p>
                  </a:txBody>
                  <a:tcPr>
                    <a:cell3D prstMaterial="dkEdge">
                      <a:bevel/>
                      <a:lightRig rig="flood" dir="t"/>
                    </a:cell3D>
                    <a:solidFill>
                      <a:schemeClr val="accent6">
                        <a:lumMod val="50000"/>
                      </a:schemeClr>
                    </a:solidFill>
                  </a:tcPr>
                </a:tc>
              </a:tr>
              <a:tr h="433541">
                <a:tc>
                  <a:txBody>
                    <a:bodyPr/>
                    <a:lstStyle/>
                    <a:p>
                      <a:r>
                        <a:rPr lang="en-US" dirty="0" smtClean="0">
                          <a:solidFill>
                            <a:schemeClr val="bg1"/>
                          </a:solidFill>
                        </a:rPr>
                        <a:t>Cremasteric reflex</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r>
                        <a:rPr lang="en-US" dirty="0" smtClean="0">
                          <a:solidFill>
                            <a:schemeClr val="bg1"/>
                          </a:solidFill>
                        </a:rPr>
                        <a:t>Usually absent</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r>
                        <a:rPr lang="en-US" dirty="0" smtClean="0">
                          <a:solidFill>
                            <a:schemeClr val="bg1"/>
                          </a:solidFill>
                        </a:rPr>
                        <a:t>Usually present</a:t>
                      </a:r>
                      <a:endParaRPr lang="en-US" dirty="0">
                        <a:solidFill>
                          <a:schemeClr val="bg1"/>
                        </a:solidFill>
                      </a:endParaRPr>
                    </a:p>
                  </a:txBody>
                  <a:tcPr>
                    <a:cell3D prstMaterial="dkEdge">
                      <a:bevel/>
                      <a:lightRig rig="flood" dir="t"/>
                    </a:cell3D>
                    <a:solidFill>
                      <a:schemeClr val="accent5">
                        <a:lumMod val="50000"/>
                      </a:schemeClr>
                    </a:solidFill>
                  </a:tcPr>
                </a:tc>
              </a:tr>
              <a:tr h="748300">
                <a:tc>
                  <a:txBody>
                    <a:bodyPr/>
                    <a:lstStyle/>
                    <a:p>
                      <a:r>
                        <a:rPr lang="en-US" dirty="0" smtClean="0">
                          <a:solidFill>
                            <a:schemeClr val="bg1"/>
                          </a:solidFill>
                        </a:rPr>
                        <a:t>Epididymal</a:t>
                      </a:r>
                      <a:r>
                        <a:rPr lang="en-US" baseline="0" dirty="0" smtClean="0">
                          <a:solidFill>
                            <a:schemeClr val="bg1"/>
                          </a:solidFill>
                        </a:rPr>
                        <a:t> abnormality</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r>
                        <a:rPr lang="en-US" dirty="0" smtClean="0">
                          <a:solidFill>
                            <a:schemeClr val="bg1"/>
                          </a:solidFill>
                        </a:rPr>
                        <a:t>Obscured and anterior</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r>
                        <a:rPr lang="en-US" dirty="0" smtClean="0">
                          <a:solidFill>
                            <a:schemeClr val="bg1"/>
                          </a:solidFill>
                        </a:rPr>
                        <a:t>Palpable and tender</a:t>
                      </a:r>
                      <a:endParaRPr lang="en-US" dirty="0">
                        <a:solidFill>
                          <a:schemeClr val="bg1"/>
                        </a:solidFill>
                      </a:endParaRPr>
                    </a:p>
                  </a:txBody>
                  <a:tcPr>
                    <a:cell3D prstMaterial="dkEdge">
                      <a:bevel/>
                      <a:lightRig rig="flood" dir="t"/>
                    </a:cell3D>
                    <a:solidFill>
                      <a:schemeClr val="accent5">
                        <a:lumMod val="50000"/>
                      </a:schemeClr>
                    </a:solidFill>
                  </a:tcPr>
                </a:tc>
              </a:tr>
              <a:tr h="1069003">
                <a:tc>
                  <a:txBody>
                    <a:bodyPr/>
                    <a:lstStyle/>
                    <a:p>
                      <a:r>
                        <a:rPr lang="en-US" dirty="0" smtClean="0">
                          <a:solidFill>
                            <a:schemeClr val="bg1"/>
                          </a:solidFill>
                        </a:rPr>
                        <a:t>Pain</a:t>
                      </a:r>
                    </a:p>
                    <a:p>
                      <a:r>
                        <a:rPr lang="en-US" dirty="0" smtClean="0">
                          <a:solidFill>
                            <a:schemeClr val="bg1"/>
                          </a:solidFill>
                        </a:rPr>
                        <a:t>      Onset</a:t>
                      </a:r>
                    </a:p>
                    <a:p>
                      <a:r>
                        <a:rPr lang="en-US" dirty="0" smtClean="0">
                          <a:solidFill>
                            <a:schemeClr val="bg1"/>
                          </a:solidFill>
                        </a:rPr>
                        <a:t>       Prior Episodes</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endParaRPr lang="en-US" dirty="0" smtClean="0">
                        <a:solidFill>
                          <a:schemeClr val="bg1"/>
                        </a:solidFill>
                      </a:endParaRPr>
                    </a:p>
                    <a:p>
                      <a:r>
                        <a:rPr lang="en-US" dirty="0" smtClean="0">
                          <a:solidFill>
                            <a:schemeClr val="bg1"/>
                          </a:solidFill>
                        </a:rPr>
                        <a:t>Sudden/abrupt</a:t>
                      </a:r>
                    </a:p>
                    <a:p>
                      <a:r>
                        <a:rPr lang="en-US" dirty="0" smtClean="0">
                          <a:solidFill>
                            <a:schemeClr val="bg1"/>
                          </a:solidFill>
                        </a:rPr>
                        <a:t>50% of cases</a:t>
                      </a:r>
                    </a:p>
                  </a:txBody>
                  <a:tcPr>
                    <a:cell3D prstMaterial="dkEdge">
                      <a:bevel/>
                      <a:lightRig rig="flood" dir="t"/>
                    </a:cell3D>
                    <a:solidFill>
                      <a:schemeClr val="accent5">
                        <a:lumMod val="50000"/>
                      </a:schemeClr>
                    </a:solidFill>
                  </a:tcPr>
                </a:tc>
                <a:tc>
                  <a:txBody>
                    <a:bodyPr/>
                    <a:lstStyle/>
                    <a:p>
                      <a:endParaRPr lang="en-US" dirty="0" smtClean="0">
                        <a:solidFill>
                          <a:schemeClr val="bg1"/>
                        </a:solidFill>
                      </a:endParaRPr>
                    </a:p>
                    <a:p>
                      <a:r>
                        <a:rPr lang="en-US" dirty="0" smtClean="0">
                          <a:solidFill>
                            <a:schemeClr val="bg1"/>
                          </a:solidFill>
                        </a:rPr>
                        <a:t>Hours to days</a:t>
                      </a:r>
                    </a:p>
                    <a:p>
                      <a:r>
                        <a:rPr lang="en-US" dirty="0" smtClean="0">
                          <a:solidFill>
                            <a:schemeClr val="bg1"/>
                          </a:solidFill>
                        </a:rPr>
                        <a:t>Usually not</a:t>
                      </a:r>
                      <a:endParaRPr lang="en-US" dirty="0">
                        <a:solidFill>
                          <a:schemeClr val="bg1"/>
                        </a:solidFill>
                      </a:endParaRPr>
                    </a:p>
                  </a:txBody>
                  <a:tcPr>
                    <a:cell3D prstMaterial="dkEdge">
                      <a:bevel/>
                      <a:lightRig rig="flood" dir="t"/>
                    </a:cell3D>
                    <a:solidFill>
                      <a:schemeClr val="accent5">
                        <a:lumMod val="50000"/>
                      </a:schemeClr>
                    </a:solidFill>
                  </a:tcPr>
                </a:tc>
              </a:tr>
              <a:tr h="714946">
                <a:tc>
                  <a:txBody>
                    <a:bodyPr/>
                    <a:lstStyle/>
                    <a:p>
                      <a:r>
                        <a:rPr lang="en-US" dirty="0" smtClean="0">
                          <a:solidFill>
                            <a:schemeClr val="bg1"/>
                          </a:solidFill>
                        </a:rPr>
                        <a:t>Position of affected testes</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r>
                        <a:rPr lang="en-US" dirty="0" smtClean="0">
                          <a:solidFill>
                            <a:schemeClr val="bg1"/>
                          </a:solidFill>
                        </a:rPr>
                        <a:t>Long axis horizontal</a:t>
                      </a:r>
                    </a:p>
                    <a:p>
                      <a:r>
                        <a:rPr lang="en-US" dirty="0" smtClean="0">
                          <a:solidFill>
                            <a:schemeClr val="bg1"/>
                          </a:solidFill>
                        </a:rPr>
                        <a:t>Elevated in scrotum</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r>
                        <a:rPr lang="en-US" dirty="0" smtClean="0">
                          <a:solidFill>
                            <a:schemeClr val="bg1"/>
                          </a:solidFill>
                        </a:rPr>
                        <a:t>Normal</a:t>
                      </a:r>
                      <a:endParaRPr lang="en-US" dirty="0">
                        <a:solidFill>
                          <a:schemeClr val="bg1"/>
                        </a:solidFill>
                      </a:endParaRPr>
                    </a:p>
                  </a:txBody>
                  <a:tcPr>
                    <a:cell3D prstMaterial="dkEdge">
                      <a:bevel/>
                      <a:lightRig rig="flood" dir="t"/>
                    </a:cell3D>
                    <a:solidFill>
                      <a:schemeClr val="accent5">
                        <a:lumMod val="50000"/>
                      </a:schemeClr>
                    </a:solidFill>
                  </a:tcPr>
                </a:tc>
              </a:tr>
              <a:tr h="1005734">
                <a:tc>
                  <a:txBody>
                    <a:bodyPr/>
                    <a:lstStyle/>
                    <a:p>
                      <a:r>
                        <a:rPr lang="en-US" dirty="0" err="1" smtClean="0">
                          <a:solidFill>
                            <a:schemeClr val="bg1"/>
                          </a:solidFill>
                        </a:rPr>
                        <a:t>Prehn’s</a:t>
                      </a:r>
                      <a:r>
                        <a:rPr lang="en-US" dirty="0" smtClean="0">
                          <a:solidFill>
                            <a:schemeClr val="bg1"/>
                          </a:solidFill>
                        </a:rPr>
                        <a:t> sign</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r>
                        <a:rPr lang="en-US" dirty="0" smtClean="0">
                          <a:solidFill>
                            <a:schemeClr val="bg1"/>
                          </a:solidFill>
                        </a:rPr>
                        <a:t>Absent: No relief of or increase in pain with</a:t>
                      </a:r>
                      <a:r>
                        <a:rPr lang="en-US" baseline="0" dirty="0" smtClean="0">
                          <a:solidFill>
                            <a:schemeClr val="bg1"/>
                          </a:solidFill>
                        </a:rPr>
                        <a:t> elevation of the scrotum</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r>
                        <a:rPr lang="en-US" dirty="0" smtClean="0">
                          <a:solidFill>
                            <a:schemeClr val="bg1"/>
                          </a:solidFill>
                        </a:rPr>
                        <a:t>Present:</a:t>
                      </a:r>
                      <a:r>
                        <a:rPr lang="en-US" baseline="0" dirty="0" smtClean="0">
                          <a:solidFill>
                            <a:schemeClr val="bg1"/>
                          </a:solidFill>
                        </a:rPr>
                        <a:t> Pain relief with elevation of the scrotum</a:t>
                      </a:r>
                      <a:endParaRPr lang="en-US" dirty="0">
                        <a:solidFill>
                          <a:schemeClr val="bg1"/>
                        </a:solidFill>
                      </a:endParaRPr>
                    </a:p>
                  </a:txBody>
                  <a:tcPr>
                    <a:cell3D prstMaterial="dkEdge">
                      <a:bevel/>
                      <a:lightRig rig="flood" dir="t"/>
                    </a:cell3D>
                    <a:solidFill>
                      <a:schemeClr val="accent5">
                        <a:lumMod val="50000"/>
                      </a:schemeClr>
                    </a:solidFill>
                  </a:tcPr>
                </a:tc>
              </a:tr>
              <a:tr h="704014">
                <a:tc>
                  <a:txBody>
                    <a:bodyPr/>
                    <a:lstStyle/>
                    <a:p>
                      <a:r>
                        <a:rPr lang="en-US" dirty="0" smtClean="0">
                          <a:solidFill>
                            <a:schemeClr val="bg1"/>
                          </a:solidFill>
                        </a:rPr>
                        <a:t>Urethral Symptoms</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r>
                        <a:rPr lang="en-US" dirty="0" smtClean="0">
                          <a:solidFill>
                            <a:schemeClr val="bg1"/>
                          </a:solidFill>
                        </a:rPr>
                        <a:t>Absent</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r>
                        <a:rPr lang="en-US" dirty="0" smtClean="0">
                          <a:solidFill>
                            <a:schemeClr val="bg1"/>
                          </a:solidFill>
                        </a:rPr>
                        <a:t>May have dysuria or discharge</a:t>
                      </a:r>
                      <a:endParaRPr lang="en-US" dirty="0">
                        <a:solidFill>
                          <a:schemeClr val="bg1"/>
                        </a:solidFill>
                      </a:endParaRPr>
                    </a:p>
                  </a:txBody>
                  <a:tcPr>
                    <a:cell3D prstMaterial="dkEdge">
                      <a:bevel/>
                      <a:lightRig rig="flood" dir="t"/>
                    </a:cell3D>
                    <a:solidFill>
                      <a:schemeClr val="accent5">
                        <a:lumMod val="50000"/>
                      </a:schemeClr>
                    </a:solidFill>
                  </a:tcPr>
                </a:tc>
              </a:tr>
              <a:tr h="433541">
                <a:tc>
                  <a:txBody>
                    <a:bodyPr/>
                    <a:lstStyle/>
                    <a:p>
                      <a:r>
                        <a:rPr lang="en-US" dirty="0" smtClean="0">
                          <a:solidFill>
                            <a:schemeClr val="bg1"/>
                          </a:solidFill>
                        </a:rPr>
                        <a:t>Urethral Gram Stain</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r>
                        <a:rPr lang="en-US" dirty="0" smtClean="0">
                          <a:solidFill>
                            <a:schemeClr val="bg1"/>
                          </a:solidFill>
                        </a:rPr>
                        <a:t>Negative</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r>
                        <a:rPr lang="en-US" dirty="0" smtClean="0">
                          <a:solidFill>
                            <a:schemeClr val="bg1"/>
                          </a:solidFill>
                        </a:rPr>
                        <a:t>May be positive</a:t>
                      </a:r>
                      <a:endParaRPr lang="en-US" dirty="0">
                        <a:solidFill>
                          <a:schemeClr val="bg1"/>
                        </a:solidFill>
                      </a:endParaRPr>
                    </a:p>
                  </a:txBody>
                  <a:tcPr>
                    <a:cell3D prstMaterial="dkEdge">
                      <a:bevel/>
                      <a:lightRig rig="flood" dir="t"/>
                    </a:cell3D>
                    <a:solidFill>
                      <a:schemeClr val="accent5">
                        <a:lumMod val="50000"/>
                      </a:schemeClr>
                    </a:solidFill>
                  </a:tcPr>
                </a:tc>
              </a:tr>
              <a:tr h="977860">
                <a:tc>
                  <a:txBody>
                    <a:bodyPr/>
                    <a:lstStyle/>
                    <a:p>
                      <a:r>
                        <a:rPr lang="en-US" dirty="0" smtClean="0">
                          <a:solidFill>
                            <a:schemeClr val="bg1"/>
                          </a:solidFill>
                        </a:rPr>
                        <a:t>Urinalysis</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r>
                        <a:rPr lang="en-US" dirty="0" smtClean="0">
                          <a:solidFill>
                            <a:schemeClr val="bg1"/>
                          </a:solidFill>
                        </a:rPr>
                        <a:t>Usually negative</a:t>
                      </a:r>
                      <a:endParaRPr lang="en-US" dirty="0">
                        <a:solidFill>
                          <a:schemeClr val="bg1"/>
                        </a:solidFill>
                      </a:endParaRPr>
                    </a:p>
                  </a:txBody>
                  <a:tcPr>
                    <a:cell3D prstMaterial="dkEdge">
                      <a:bevel/>
                      <a:lightRig rig="flood" dir="t"/>
                    </a:cell3D>
                    <a:solidFill>
                      <a:schemeClr val="accent5">
                        <a:lumMod val="50000"/>
                      </a:schemeClr>
                    </a:solidFill>
                  </a:tcPr>
                </a:tc>
                <a:tc>
                  <a:txBody>
                    <a:bodyPr/>
                    <a:lstStyle/>
                    <a:p>
                      <a:r>
                        <a:rPr lang="en-US" dirty="0" smtClean="0">
                          <a:solidFill>
                            <a:schemeClr val="bg1"/>
                          </a:solidFill>
                        </a:rPr>
                        <a:t>First</a:t>
                      </a:r>
                      <a:r>
                        <a:rPr lang="en-US" baseline="0" dirty="0" smtClean="0">
                          <a:solidFill>
                            <a:schemeClr val="bg1"/>
                          </a:solidFill>
                        </a:rPr>
                        <a:t> catch urine positive for white blood cells</a:t>
                      </a:r>
                      <a:endParaRPr lang="en-US" dirty="0">
                        <a:solidFill>
                          <a:schemeClr val="bg1"/>
                        </a:solidFill>
                      </a:endParaRPr>
                    </a:p>
                  </a:txBody>
                  <a:tcPr>
                    <a:cell3D prstMaterial="dkEdge">
                      <a:bevel/>
                      <a:lightRig rig="flood" dir="t"/>
                    </a:cell3D>
                    <a:solidFill>
                      <a:schemeClr val="accent5">
                        <a:lumMod val="50000"/>
                      </a:schemeClr>
                    </a:solidFill>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itle 1"/>
          <p:cNvSpPr>
            <a:spLocks noGrp="1"/>
          </p:cNvSpPr>
          <p:nvPr>
            <p:ph type="title"/>
          </p:nvPr>
        </p:nvSpPr>
        <p:spPr/>
        <p:txBody>
          <a:bodyPr/>
          <a:lstStyle/>
          <a:p>
            <a:r>
              <a:rPr lang="en-US" smtClean="0"/>
              <a:t>Case: Eric </a:t>
            </a:r>
            <a:endParaRPr lang="en-US" dirty="0" smtClean="0"/>
          </a:p>
        </p:txBody>
      </p:sp>
      <p:sp>
        <p:nvSpPr>
          <p:cNvPr id="98306" name="Content Placeholder 2"/>
          <p:cNvSpPr>
            <a:spLocks noGrp="1"/>
          </p:cNvSpPr>
          <p:nvPr>
            <p:ph sz="half" idx="2"/>
          </p:nvPr>
        </p:nvSpPr>
        <p:spPr/>
        <p:txBody>
          <a:bodyPr/>
          <a:lstStyle/>
          <a:p>
            <a:r>
              <a:rPr lang="en-US" dirty="0" smtClean="0"/>
              <a:t>Do you test Eric for sexually transmitted infections?</a:t>
            </a:r>
          </a:p>
        </p:txBody>
      </p:sp>
      <p:pic>
        <p:nvPicPr>
          <p:cNvPr id="90116" name="Picture 3" descr="73105877.jpg"/>
          <p:cNvPicPr>
            <a:picLocks noChangeAspect="1"/>
          </p:cNvPicPr>
          <p:nvPr/>
        </p:nvPicPr>
        <p:blipFill>
          <a:blip r:embed="rId3" cstate="print"/>
          <a:srcRect/>
          <a:stretch>
            <a:fillRect/>
          </a:stretch>
        </p:blipFill>
        <p:spPr bwMode="auto">
          <a:xfrm>
            <a:off x="1447800" y="1676400"/>
            <a:ext cx="2484724" cy="3733800"/>
          </a:xfrm>
          <a:prstGeom prst="rect">
            <a:avLst/>
          </a:prstGeom>
          <a:ln>
            <a:noFill/>
          </a:ln>
          <a:effectLst>
            <a:softEdge rad="112500"/>
          </a:effectLst>
        </p:spPr>
      </p:pic>
      <p:grpSp>
        <p:nvGrpSpPr>
          <p:cNvPr id="6" name="Group 9"/>
          <p:cNvGrpSpPr/>
          <p:nvPr/>
        </p:nvGrpSpPr>
        <p:grpSpPr>
          <a:xfrm>
            <a:off x="685800" y="6094413"/>
            <a:ext cx="1143000" cy="611187"/>
            <a:chOff x="685800" y="6094413"/>
            <a:chExt cx="1143000" cy="611187"/>
          </a:xfrm>
        </p:grpSpPr>
        <p:pic>
          <p:nvPicPr>
            <p:cNvPr id="7"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8"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0"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New Century Schoolbook Bold"/>
              </a:rPr>
              <a:t>Considerations for STI Screening</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865164453"/>
              </p:ext>
            </p:extLst>
          </p:nvPr>
        </p:nvGraphicFramePr>
        <p:xfrm>
          <a:off x="685800" y="1371600"/>
          <a:ext cx="8001000" cy="4564236"/>
        </p:xfrm>
        <a:graphic>
          <a:graphicData uri="http://schemas.openxmlformats.org/drawingml/2006/table">
            <a:tbl>
              <a:tblPr firstRow="1" bandRow="1">
                <a:tableStyleId>{69CF1AB2-1976-4502-BF36-3FF5EA218861}</a:tableStyleId>
              </a:tblPr>
              <a:tblGrid>
                <a:gridCol w="1600200"/>
                <a:gridCol w="6400800"/>
              </a:tblGrid>
              <a:tr h="1752745">
                <a:tc>
                  <a:txBody>
                    <a:bodyPr/>
                    <a:lstStyle/>
                    <a:p>
                      <a:pPr algn="ctr"/>
                      <a:r>
                        <a:rPr lang="en-US" sz="2000" b="1" dirty="0" smtClean="0"/>
                        <a:t>Chlamydia</a:t>
                      </a:r>
                    </a:p>
                  </a:txBody>
                  <a:tcPr marL="82539" marR="82539" marT="34290" marB="34290" anchor="ctr"/>
                </a:tc>
                <a:tc>
                  <a:txBody>
                    <a:bodyPr/>
                    <a:lstStyle/>
                    <a:p>
                      <a:r>
                        <a:rPr lang="en-US" sz="2000" b="0" i="0" u="none" strike="noStrike" kern="1200" baseline="0" dirty="0" smtClean="0">
                          <a:solidFill>
                            <a:schemeClr val="dk1"/>
                          </a:solidFill>
                          <a:latin typeface="+mn-lt"/>
                          <a:ea typeface="+mn-ea"/>
                          <a:cs typeface="+mn-cs"/>
                        </a:rPr>
                        <a:t>Screen at-risk males: Men who have sex with men (MSM); males in teen correctional facilities, high school &amp; STD clinics; attending National Job Training Program; in military &lt;30 years; entering jails &lt;30 years; entering juvenile facilities; high-prevalence communities.</a:t>
                      </a:r>
                      <a:endParaRPr lang="en-US" sz="2000" b="0" dirty="0" smtClean="0"/>
                    </a:p>
                  </a:txBody>
                  <a:tcPr marL="82539" marR="82539" marT="34290" marB="34290" anchor="ctr"/>
                </a:tc>
              </a:tr>
              <a:tr h="1081838">
                <a:tc>
                  <a:txBody>
                    <a:bodyPr/>
                    <a:lstStyle/>
                    <a:p>
                      <a:pPr lvl="0" algn="ctr" fontAlgn="b"/>
                      <a:r>
                        <a:rPr lang="en-US" sz="2000" b="1" i="0" u="none" strike="noStrike" dirty="0" smtClean="0">
                          <a:effectLst/>
                          <a:latin typeface="+mn-lt"/>
                        </a:rPr>
                        <a:t>Gonorrhea</a:t>
                      </a:r>
                      <a:endParaRPr lang="en-US" sz="2000" b="1" i="0" u="none" strike="noStrike" dirty="0">
                        <a:effectLst/>
                        <a:latin typeface="+mn-lt"/>
                      </a:endParaRPr>
                    </a:p>
                  </a:txBody>
                  <a:tcPr marL="8598" marR="8598" marT="7144" marB="0" anchor="ctr"/>
                </a:tc>
                <a:tc>
                  <a:txBody>
                    <a:bodyPr/>
                    <a:lstStyle/>
                    <a:p>
                      <a:r>
                        <a:rPr lang="en-US" sz="2000" b="0" i="0" u="none" strike="noStrike" kern="1200" baseline="0" dirty="0" smtClean="0">
                          <a:solidFill>
                            <a:schemeClr val="dk1"/>
                          </a:solidFill>
                          <a:latin typeface="+mn-lt"/>
                          <a:ea typeface="+mn-ea"/>
                          <a:cs typeface="+mn-cs"/>
                        </a:rPr>
                        <a:t>Screen at-risk males: MSM; persons reporting multiple</a:t>
                      </a:r>
                    </a:p>
                    <a:p>
                      <a:r>
                        <a:rPr lang="en-US" sz="2000" b="0" i="0" u="none" strike="noStrike" kern="1200" baseline="0" dirty="0" smtClean="0">
                          <a:solidFill>
                            <a:schemeClr val="dk1"/>
                          </a:solidFill>
                          <a:latin typeface="+mn-lt"/>
                          <a:ea typeface="+mn-ea"/>
                          <a:cs typeface="+mn-cs"/>
                        </a:rPr>
                        <a:t>or anonymous sex partners; engaging in sex and illicit</a:t>
                      </a:r>
                    </a:p>
                    <a:p>
                      <a:r>
                        <a:rPr lang="en-US" sz="2000" b="0" i="0" u="none" strike="noStrike" kern="1200" baseline="0" dirty="0" smtClean="0">
                          <a:solidFill>
                            <a:schemeClr val="dk1"/>
                          </a:solidFill>
                          <a:latin typeface="+mn-lt"/>
                          <a:ea typeface="+mn-ea"/>
                          <a:cs typeface="+mn-cs"/>
                        </a:rPr>
                        <a:t>drug use (e.g., methamphetamine).</a:t>
                      </a:r>
                      <a:endParaRPr lang="en-US" sz="2000" dirty="0" smtClean="0"/>
                    </a:p>
                  </a:txBody>
                  <a:tcPr marL="82539" marR="82539" marT="34290" marB="34290" anchor="ctr"/>
                </a:tc>
              </a:tr>
              <a:tr h="1585018">
                <a:tc>
                  <a:txBody>
                    <a:bodyPr/>
                    <a:lstStyle/>
                    <a:p>
                      <a:pPr lvl="0" algn="ctr" fontAlgn="b"/>
                      <a:r>
                        <a:rPr lang="en-US" sz="2000" b="1" i="0" u="none" strike="noStrike" dirty="0" smtClean="0">
                          <a:effectLst/>
                          <a:latin typeface="+mn-lt"/>
                        </a:rPr>
                        <a:t>Syphilis </a:t>
                      </a:r>
                      <a:endParaRPr lang="en-US" sz="2000" b="1" i="0" u="none" strike="noStrike" dirty="0">
                        <a:effectLst/>
                        <a:latin typeface="+mn-lt"/>
                      </a:endParaRPr>
                    </a:p>
                  </a:txBody>
                  <a:tcPr marL="8598" marR="8598" marT="7144" marB="0" anchor="ctr"/>
                </a:tc>
                <a:tc>
                  <a:txBody>
                    <a:bodyPr/>
                    <a:lstStyle/>
                    <a:p>
                      <a:r>
                        <a:rPr lang="en-US" sz="2000" b="0" i="0" u="none" strike="noStrike" kern="1200" baseline="0" dirty="0" smtClean="0">
                          <a:solidFill>
                            <a:schemeClr val="dk1"/>
                          </a:solidFill>
                          <a:latin typeface="+mn-lt"/>
                          <a:ea typeface="+mn-ea"/>
                          <a:cs typeface="+mn-cs"/>
                        </a:rPr>
                        <a:t>Screen at-risk males: MSM; persons engaging in high-risk sexual behavior; commercial sex workers; persons who exchange sex for drugs; entering adult correctional facilities; high-prevalence communities.</a:t>
                      </a:r>
                      <a:endParaRPr lang="en-US" sz="2000" dirty="0"/>
                    </a:p>
                  </a:txBody>
                  <a:tcPr marL="82539" marR="82539" marT="34290" marB="34290" anchor="ctr"/>
                </a:tc>
              </a:tr>
            </a:tbl>
          </a:graphicData>
        </a:graphic>
      </p:graphicFrame>
      <p:sp>
        <p:nvSpPr>
          <p:cNvPr id="5" name="Rectangle 4"/>
          <p:cNvSpPr/>
          <p:nvPr/>
        </p:nvSpPr>
        <p:spPr>
          <a:xfrm>
            <a:off x="2286000" y="6251889"/>
            <a:ext cx="4572000" cy="584775"/>
          </a:xfrm>
          <a:prstGeom prst="rect">
            <a:avLst/>
          </a:prstGeom>
        </p:spPr>
        <p:txBody>
          <a:bodyPr>
            <a:spAutoFit/>
          </a:bodyPr>
          <a:lstStyle/>
          <a:p>
            <a:r>
              <a:rPr lang="en-US" sz="1600" dirty="0">
                <a:latin typeface="Adobe Garamond Pro"/>
                <a:ea typeface="ＭＳ Ｐゴシック" charset="-128"/>
                <a:cs typeface="ＭＳ Ｐゴシック" charset="-128"/>
              </a:rPr>
              <a:t>Marcell, A.V. and the Male Training Center for Family Planning and Reproductive </a:t>
            </a:r>
            <a:r>
              <a:rPr lang="en-US" sz="1600" dirty="0" smtClean="0">
                <a:latin typeface="Adobe Garamond Pro"/>
                <a:ea typeface="ＭＳ Ｐゴシック" charset="-128"/>
                <a:cs typeface="ＭＳ Ｐゴシック" charset="-128"/>
              </a:rPr>
              <a:t>Health. 2014. </a:t>
            </a:r>
            <a:endParaRPr lang="en-US" sz="1600" dirty="0">
              <a:latin typeface="Adobe Garamond Pro" panose="02020502060506020403" pitchFamily="18" charset="0"/>
            </a:endParaRPr>
          </a:p>
        </p:txBody>
      </p:sp>
    </p:spTree>
    <p:extLst>
      <p:ext uri="{BB962C8B-B14F-4D97-AF65-F5344CB8AC3E}">
        <p14:creationId xmlns:p14="http://schemas.microsoft.com/office/powerpoint/2010/main" val="4675864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New Century Schoolbook Bold"/>
              </a:rPr>
              <a:t>Considerations for STI Screening</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999383531"/>
              </p:ext>
            </p:extLst>
          </p:nvPr>
        </p:nvGraphicFramePr>
        <p:xfrm>
          <a:off x="685800" y="1447800"/>
          <a:ext cx="8001000" cy="4191000"/>
        </p:xfrm>
        <a:graphic>
          <a:graphicData uri="http://schemas.openxmlformats.org/drawingml/2006/table">
            <a:tbl>
              <a:tblPr firstRow="1" bandRow="1">
                <a:tableStyleId>{69CF1AB2-1976-4502-BF36-3FF5EA218861}</a:tableStyleId>
              </a:tblPr>
              <a:tblGrid>
                <a:gridCol w="1600200"/>
                <a:gridCol w="6400800"/>
              </a:tblGrid>
              <a:tr h="2644540">
                <a:tc>
                  <a:txBody>
                    <a:bodyPr/>
                    <a:lstStyle/>
                    <a:p>
                      <a:pPr algn="ctr"/>
                      <a:r>
                        <a:rPr lang="en-US" sz="2000" b="1" dirty="0" smtClean="0"/>
                        <a:t>HIV/AIDS</a:t>
                      </a:r>
                    </a:p>
                  </a:txBody>
                  <a:tcPr marL="82539" marR="82539" marT="34290" marB="34290" anchor="ctr"/>
                </a:tc>
                <a:tc>
                  <a:txBody>
                    <a:bodyPr/>
                    <a:lstStyle/>
                    <a:p>
                      <a:r>
                        <a:rPr lang="en-US" sz="2000" b="0" i="0" u="none" strike="noStrike" kern="1200" baseline="0" dirty="0" smtClean="0">
                          <a:solidFill>
                            <a:schemeClr val="dk1"/>
                          </a:solidFill>
                          <a:latin typeface="+mn-lt"/>
                          <a:ea typeface="+mn-ea"/>
                          <a:cs typeface="+mn-cs"/>
                        </a:rPr>
                        <a:t>Screen all clients aged 13-64 years &amp; subsequently test high-risk individuals at least annually. High risk includes MSM; injection drug users &amp; their sex partners; persons who exchange sex for money or drugs; sex partners of HIV-infected persons; persons who themselves or whose sex partners have had &gt;1 sex partner since most recent HIV test.</a:t>
                      </a:r>
                      <a:endParaRPr lang="en-US" sz="2000" b="0" dirty="0" smtClean="0"/>
                    </a:p>
                  </a:txBody>
                  <a:tcPr marL="82539" marR="82539" marT="34290" marB="34290" anchor="ctr"/>
                </a:tc>
              </a:tr>
              <a:tr h="1546460">
                <a:tc>
                  <a:txBody>
                    <a:bodyPr/>
                    <a:lstStyle/>
                    <a:p>
                      <a:pPr lvl="0" algn="ctr" fontAlgn="b"/>
                      <a:r>
                        <a:rPr lang="en-US" sz="2000" b="1" i="0" u="none" strike="noStrike" dirty="0" smtClean="0">
                          <a:effectLst/>
                          <a:latin typeface="+mn-lt"/>
                        </a:rPr>
                        <a:t>Hepatitis C</a:t>
                      </a:r>
                      <a:endParaRPr lang="en-US" sz="2000" b="1" i="0" u="none" strike="noStrike" dirty="0">
                        <a:effectLst/>
                        <a:latin typeface="+mn-lt"/>
                      </a:endParaRPr>
                    </a:p>
                  </a:txBody>
                  <a:tcPr marL="8598" marR="8598" marT="7144" marB="0" anchor="ctr"/>
                </a:tc>
                <a:tc>
                  <a:txBody>
                    <a:bodyPr/>
                    <a:lstStyle/>
                    <a:p>
                      <a:r>
                        <a:rPr lang="en-US" sz="2000" b="0" i="0" u="none" strike="noStrike" kern="1200" baseline="0" dirty="0" smtClean="0">
                          <a:solidFill>
                            <a:schemeClr val="dk1"/>
                          </a:solidFill>
                          <a:latin typeface="+mn-lt"/>
                          <a:ea typeface="+mn-ea"/>
                          <a:cs typeface="+mn-cs"/>
                        </a:rPr>
                        <a:t>Conduct one-time testing without prior ascertainment</a:t>
                      </a:r>
                    </a:p>
                    <a:p>
                      <a:r>
                        <a:rPr lang="en-US" sz="2000" b="0" i="0" u="none" strike="noStrike" kern="1200" baseline="0" dirty="0" smtClean="0">
                          <a:solidFill>
                            <a:schemeClr val="dk1"/>
                          </a:solidFill>
                          <a:latin typeface="+mn-lt"/>
                          <a:ea typeface="+mn-ea"/>
                          <a:cs typeface="+mn-cs"/>
                        </a:rPr>
                        <a:t>of HCV risk for persons born during 1945-1965, a</a:t>
                      </a:r>
                    </a:p>
                    <a:p>
                      <a:r>
                        <a:rPr lang="en-US" sz="2000" b="0" i="0" u="none" strike="noStrike" kern="1200" baseline="0" dirty="0" smtClean="0">
                          <a:solidFill>
                            <a:schemeClr val="dk1"/>
                          </a:solidFill>
                          <a:latin typeface="+mn-lt"/>
                          <a:ea typeface="+mn-ea"/>
                          <a:cs typeface="+mn-cs"/>
                        </a:rPr>
                        <a:t>population with a disproportionately high prevalence</a:t>
                      </a:r>
                    </a:p>
                    <a:p>
                      <a:r>
                        <a:rPr lang="en-US" sz="2000" b="0" i="0" u="none" strike="noStrike" kern="1200" baseline="0" dirty="0" smtClean="0">
                          <a:solidFill>
                            <a:schemeClr val="dk1"/>
                          </a:solidFill>
                          <a:latin typeface="+mn-lt"/>
                          <a:ea typeface="+mn-ea"/>
                          <a:cs typeface="+mn-cs"/>
                        </a:rPr>
                        <a:t>of HCV infection and related disease.</a:t>
                      </a:r>
                      <a:endParaRPr lang="en-US" sz="2000" dirty="0" smtClean="0"/>
                    </a:p>
                  </a:txBody>
                  <a:tcPr marL="82539" marR="82539" marT="34290" marB="34290" anchor="ctr"/>
                </a:tc>
              </a:tr>
            </a:tbl>
          </a:graphicData>
        </a:graphic>
      </p:graphicFrame>
      <p:sp>
        <p:nvSpPr>
          <p:cNvPr id="5" name="Rectangle 4"/>
          <p:cNvSpPr/>
          <p:nvPr/>
        </p:nvSpPr>
        <p:spPr>
          <a:xfrm>
            <a:off x="2286000" y="6251889"/>
            <a:ext cx="4572000" cy="584775"/>
          </a:xfrm>
          <a:prstGeom prst="rect">
            <a:avLst/>
          </a:prstGeom>
        </p:spPr>
        <p:txBody>
          <a:bodyPr>
            <a:spAutoFit/>
          </a:bodyPr>
          <a:lstStyle/>
          <a:p>
            <a:r>
              <a:rPr lang="en-US" sz="1600" dirty="0">
                <a:latin typeface="Adobe Garamond Pro"/>
                <a:ea typeface="ＭＳ Ｐゴシック" charset="-128"/>
                <a:cs typeface="ＭＳ Ｐゴシック" charset="-128"/>
              </a:rPr>
              <a:t>Marcell, A.V. and the Male Training Center for Family Planning and Reproductive </a:t>
            </a:r>
            <a:r>
              <a:rPr lang="en-US" sz="1600" dirty="0" smtClean="0">
                <a:latin typeface="Adobe Garamond Pro"/>
                <a:ea typeface="ＭＳ Ｐゴシック" charset="-128"/>
                <a:cs typeface="ＭＳ Ｐゴシック" charset="-128"/>
              </a:rPr>
              <a:t>Health. 2014. </a:t>
            </a:r>
            <a:endParaRPr lang="en-US" sz="1600" dirty="0">
              <a:latin typeface="Adobe Garamond Pro" panose="02020502060506020403" pitchFamily="18" charset="0"/>
            </a:endParaRPr>
          </a:p>
        </p:txBody>
      </p:sp>
    </p:spTree>
    <p:extLst>
      <p:ext uri="{BB962C8B-B14F-4D97-AF65-F5344CB8AC3E}">
        <p14:creationId xmlns:p14="http://schemas.microsoft.com/office/powerpoint/2010/main" val="12428557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itle 1"/>
          <p:cNvSpPr>
            <a:spLocks noGrp="1"/>
          </p:cNvSpPr>
          <p:nvPr>
            <p:ph type="title"/>
          </p:nvPr>
        </p:nvSpPr>
        <p:spPr/>
        <p:txBody>
          <a:bodyPr/>
          <a:lstStyle/>
          <a:p>
            <a:r>
              <a:rPr lang="en-US" smtClean="0"/>
              <a:t>Case: Eric </a:t>
            </a:r>
            <a:endParaRPr lang="en-US" dirty="0" smtClean="0"/>
          </a:p>
        </p:txBody>
      </p:sp>
      <p:sp>
        <p:nvSpPr>
          <p:cNvPr id="103426" name="Content Placeholder 2"/>
          <p:cNvSpPr>
            <a:spLocks noGrp="1"/>
          </p:cNvSpPr>
          <p:nvPr>
            <p:ph sz="quarter" idx="10"/>
          </p:nvPr>
        </p:nvSpPr>
        <p:spPr>
          <a:xfrm>
            <a:off x="3886200" y="1676400"/>
            <a:ext cx="4572000" cy="3886200"/>
          </a:xfrm>
        </p:spPr>
        <p:txBody>
          <a:bodyPr/>
          <a:lstStyle/>
          <a:p>
            <a:r>
              <a:rPr lang="en-US" dirty="0" smtClean="0"/>
              <a:t>If Eric had reported oral or anal sex with another man, would you test for rectal or pharyngeal chlamydia and gonorrhea infection?</a:t>
            </a:r>
          </a:p>
        </p:txBody>
      </p:sp>
      <p:pic>
        <p:nvPicPr>
          <p:cNvPr id="5" name="Picture 3" descr="73105877.jpg"/>
          <p:cNvPicPr>
            <a:picLocks noChangeAspect="1"/>
          </p:cNvPicPr>
          <p:nvPr/>
        </p:nvPicPr>
        <p:blipFill>
          <a:blip r:embed="rId3" cstate="print"/>
          <a:srcRect/>
          <a:stretch>
            <a:fillRect/>
          </a:stretch>
        </p:blipFill>
        <p:spPr bwMode="auto">
          <a:xfrm>
            <a:off x="1219200" y="1676400"/>
            <a:ext cx="2484724" cy="3733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Chlamydia Testing for MSM under 25</a:t>
            </a:r>
            <a:endParaRPr lang="en-US" dirty="0"/>
          </a:p>
        </p:txBody>
      </p:sp>
      <p:sp>
        <p:nvSpPr>
          <p:cNvPr id="6" name="Content Placeholder 5"/>
          <p:cNvSpPr>
            <a:spLocks noGrp="1"/>
          </p:cNvSpPr>
          <p:nvPr>
            <p:ph sz="quarter" idx="10"/>
          </p:nvPr>
        </p:nvSpPr>
        <p:spPr/>
        <p:txBody>
          <a:bodyPr/>
          <a:lstStyle/>
          <a:p>
            <a:endParaRPr lang="en-US" dirty="0"/>
          </a:p>
          <a:p>
            <a:r>
              <a:rPr lang="en-US" dirty="0" smtClean="0"/>
              <a:t>Screen for urethral/rectal infection in males who in the </a:t>
            </a:r>
            <a:r>
              <a:rPr lang="en-US" u="sng" dirty="0" smtClean="0"/>
              <a:t>past year </a:t>
            </a:r>
            <a:r>
              <a:rPr lang="en-US" dirty="0" smtClean="0"/>
              <a:t>have had:</a:t>
            </a:r>
          </a:p>
          <a:p>
            <a:pPr lvl="1"/>
            <a:r>
              <a:rPr lang="en-US" dirty="0" err="1" smtClean="0"/>
              <a:t>Insertive</a:t>
            </a:r>
            <a:r>
              <a:rPr lang="en-US" dirty="0" smtClean="0"/>
              <a:t> anal intercourse</a:t>
            </a:r>
          </a:p>
          <a:p>
            <a:pPr lvl="1"/>
            <a:r>
              <a:rPr lang="en-US" dirty="0" smtClean="0"/>
              <a:t>Receptive anal intercourse (NAAT of a rectal swab preferred)</a:t>
            </a:r>
          </a:p>
          <a:p>
            <a:endParaRPr lang="en-US" dirty="0" smtClean="0"/>
          </a:p>
          <a:p>
            <a:r>
              <a:rPr lang="en-US" dirty="0"/>
              <a:t>Urine based NAAT </a:t>
            </a:r>
            <a:r>
              <a:rPr lang="en-US" dirty="0" smtClean="0"/>
              <a:t>is preferred </a:t>
            </a:r>
          </a:p>
          <a:p>
            <a:r>
              <a:rPr lang="en-US" dirty="0" smtClean="0"/>
              <a:t>Re-screen for reinfection at 3 months</a:t>
            </a:r>
          </a:p>
          <a:p>
            <a:r>
              <a:rPr lang="en-US" dirty="0" smtClean="0"/>
              <a:t>Screening for pharyngeal infection </a:t>
            </a:r>
            <a:br>
              <a:rPr lang="en-US" dirty="0" smtClean="0"/>
            </a:br>
            <a:r>
              <a:rPr lang="en-US" dirty="0" smtClean="0"/>
              <a:t>NOT RECOMMENDED</a:t>
            </a:r>
          </a:p>
        </p:txBody>
      </p:sp>
      <p:sp>
        <p:nvSpPr>
          <p:cNvPr id="4" name="Rectangle 3"/>
          <p:cNvSpPr/>
          <p:nvPr/>
        </p:nvSpPr>
        <p:spPr>
          <a:xfrm>
            <a:off x="2286000" y="6251889"/>
            <a:ext cx="4572000" cy="584775"/>
          </a:xfrm>
          <a:prstGeom prst="rect">
            <a:avLst/>
          </a:prstGeom>
        </p:spPr>
        <p:txBody>
          <a:bodyPr>
            <a:spAutoFit/>
          </a:bodyPr>
          <a:lstStyle/>
          <a:p>
            <a:r>
              <a:rPr lang="en-US" sz="1600" dirty="0">
                <a:latin typeface="Adobe Garamond Pro"/>
                <a:ea typeface="ＭＳ Ｐゴシック" charset="-128"/>
                <a:cs typeface="ＭＳ Ｐゴシック" charset="-128"/>
              </a:rPr>
              <a:t>Marcell, A.V. and the Male Training Center for Family Planning and Reproductive </a:t>
            </a:r>
            <a:r>
              <a:rPr lang="en-US" sz="1600" dirty="0" smtClean="0">
                <a:latin typeface="Adobe Garamond Pro"/>
                <a:ea typeface="ＭＳ Ｐゴシック" charset="-128"/>
                <a:cs typeface="ＭＳ Ｐゴシック" charset="-128"/>
              </a:rPr>
              <a:t>Health. 2014. </a:t>
            </a:r>
            <a:endParaRPr lang="en-US" sz="1600" dirty="0">
              <a:latin typeface="Adobe Garamond Pro" panose="02020502060506020403" pitchFamily="18" charset="0"/>
            </a:endParaRPr>
          </a:p>
        </p:txBody>
      </p:sp>
    </p:spTree>
    <p:extLst>
      <p:ext uri="{BB962C8B-B14F-4D97-AF65-F5344CB8AC3E}">
        <p14:creationId xmlns:p14="http://schemas.microsoft.com/office/powerpoint/2010/main" val="25973390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Gonorrhea </a:t>
            </a:r>
            <a:r>
              <a:rPr lang="en-US" dirty="0"/>
              <a:t>Testing for </a:t>
            </a:r>
            <a:r>
              <a:rPr lang="en-US" dirty="0" smtClean="0"/>
              <a:t>MSM</a:t>
            </a:r>
            <a:endParaRPr lang="en-US" dirty="0"/>
          </a:p>
        </p:txBody>
      </p:sp>
      <p:sp>
        <p:nvSpPr>
          <p:cNvPr id="3" name="Content Placeholder 2"/>
          <p:cNvSpPr>
            <a:spLocks noGrp="1"/>
          </p:cNvSpPr>
          <p:nvPr>
            <p:ph sz="quarter" idx="10"/>
          </p:nvPr>
        </p:nvSpPr>
        <p:spPr>
          <a:xfrm>
            <a:off x="685800" y="1295400"/>
            <a:ext cx="8001000" cy="4267200"/>
          </a:xfrm>
        </p:spPr>
        <p:txBody>
          <a:bodyPr/>
          <a:lstStyle/>
          <a:p>
            <a:r>
              <a:rPr lang="en-US" dirty="0" smtClean="0"/>
              <a:t>Screen for </a:t>
            </a:r>
            <a:r>
              <a:rPr lang="en-US" dirty="0"/>
              <a:t>urethral/rectal infection </a:t>
            </a:r>
            <a:r>
              <a:rPr lang="en-US" dirty="0" smtClean="0"/>
              <a:t>in sexually </a:t>
            </a:r>
            <a:r>
              <a:rPr lang="en-US" dirty="0"/>
              <a:t>active MSM </a:t>
            </a:r>
            <a:r>
              <a:rPr lang="en-US" u="sng" dirty="0"/>
              <a:t>a</a:t>
            </a:r>
            <a:r>
              <a:rPr lang="en-US" u="sng" dirty="0" smtClean="0"/>
              <a:t>t least annually</a:t>
            </a:r>
            <a:r>
              <a:rPr lang="en-US" dirty="0" smtClean="0"/>
              <a:t> who have had:</a:t>
            </a:r>
          </a:p>
          <a:p>
            <a:pPr lvl="1"/>
            <a:r>
              <a:rPr lang="en-US" dirty="0" err="1" smtClean="0"/>
              <a:t>Insertive</a:t>
            </a:r>
            <a:r>
              <a:rPr lang="en-US" dirty="0" smtClean="0"/>
              <a:t> </a:t>
            </a:r>
            <a:r>
              <a:rPr lang="en-US" dirty="0"/>
              <a:t>anal intercourse</a:t>
            </a:r>
          </a:p>
          <a:p>
            <a:pPr lvl="1"/>
            <a:r>
              <a:rPr lang="en-US" dirty="0"/>
              <a:t>Receptive anal intercourse (</a:t>
            </a:r>
            <a:r>
              <a:rPr lang="en-US" dirty="0" smtClean="0"/>
              <a:t>NAAT rectal </a:t>
            </a:r>
            <a:r>
              <a:rPr lang="en-US" dirty="0"/>
              <a:t>swab preferred</a:t>
            </a:r>
            <a:r>
              <a:rPr lang="en-US" dirty="0" smtClean="0"/>
              <a:t>)</a:t>
            </a:r>
          </a:p>
          <a:p>
            <a:r>
              <a:rPr lang="en-US" dirty="0" smtClean="0"/>
              <a:t>Screen for pharyngeal infection in males who in </a:t>
            </a:r>
            <a:r>
              <a:rPr lang="en-US" u="sng" dirty="0" smtClean="0"/>
              <a:t>past year</a:t>
            </a:r>
            <a:r>
              <a:rPr lang="en-US" dirty="0" smtClean="0"/>
              <a:t> have had:</a:t>
            </a:r>
          </a:p>
          <a:p>
            <a:pPr lvl="1"/>
            <a:r>
              <a:rPr lang="en-US" dirty="0" smtClean="0"/>
              <a:t>Receptive oral intercourse (NAAT preferred)</a:t>
            </a:r>
            <a:endParaRPr lang="en-US" dirty="0"/>
          </a:p>
          <a:p>
            <a:r>
              <a:rPr lang="en-US" dirty="0"/>
              <a:t>Urine based NAAT </a:t>
            </a:r>
            <a:r>
              <a:rPr lang="en-US" dirty="0" smtClean="0"/>
              <a:t>is preferred </a:t>
            </a:r>
          </a:p>
          <a:p>
            <a:r>
              <a:rPr lang="en-US" dirty="0" smtClean="0"/>
              <a:t>Re-screen </a:t>
            </a:r>
            <a:r>
              <a:rPr lang="en-US" dirty="0"/>
              <a:t>for reinfection at 3 months</a:t>
            </a:r>
          </a:p>
          <a:p>
            <a:r>
              <a:rPr lang="en-US" dirty="0" smtClean="0"/>
              <a:t>More frequent screening for MSM w/multiple or anonymous partners/illicit drug use</a:t>
            </a:r>
            <a:endParaRPr lang="en-US" dirty="0"/>
          </a:p>
          <a:p>
            <a:endParaRPr lang="en-US" dirty="0"/>
          </a:p>
        </p:txBody>
      </p:sp>
      <p:sp>
        <p:nvSpPr>
          <p:cNvPr id="4" name="Rectangle 3"/>
          <p:cNvSpPr/>
          <p:nvPr/>
        </p:nvSpPr>
        <p:spPr>
          <a:xfrm>
            <a:off x="2286000" y="6251889"/>
            <a:ext cx="4572000" cy="584775"/>
          </a:xfrm>
          <a:prstGeom prst="rect">
            <a:avLst/>
          </a:prstGeom>
        </p:spPr>
        <p:txBody>
          <a:bodyPr>
            <a:spAutoFit/>
          </a:bodyPr>
          <a:lstStyle/>
          <a:p>
            <a:r>
              <a:rPr lang="en-US" sz="1600" dirty="0">
                <a:latin typeface="Adobe Garamond Pro"/>
                <a:ea typeface="ＭＳ Ｐゴシック" charset="-128"/>
                <a:cs typeface="ＭＳ Ｐゴシック" charset="-128"/>
              </a:rPr>
              <a:t>Marcell, A.V. and the Male Training Center for Family Planning and Reproductive </a:t>
            </a:r>
            <a:r>
              <a:rPr lang="en-US" sz="1600" dirty="0" smtClean="0">
                <a:latin typeface="Adobe Garamond Pro"/>
                <a:ea typeface="ＭＳ Ｐゴシック" charset="-128"/>
                <a:cs typeface="ＭＳ Ｐゴシック" charset="-128"/>
              </a:rPr>
              <a:t>Health. 2014. </a:t>
            </a:r>
            <a:endParaRPr lang="en-US" sz="1600" dirty="0">
              <a:latin typeface="Adobe Garamond Pro" panose="02020502060506020403" pitchFamily="18" charset="0"/>
            </a:endParaRPr>
          </a:p>
        </p:txBody>
      </p:sp>
    </p:spTree>
    <p:extLst>
      <p:ext uri="{BB962C8B-B14F-4D97-AF65-F5344CB8AC3E}">
        <p14:creationId xmlns:p14="http://schemas.microsoft.com/office/powerpoint/2010/main" val="19769853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p:txBody>
          <a:bodyPr/>
          <a:lstStyle/>
          <a:p>
            <a:r>
              <a:rPr lang="en-US" sz="2800" dirty="0" smtClean="0"/>
              <a:t>Treatment for Uncomplicated </a:t>
            </a:r>
            <a:r>
              <a:rPr lang="en-US" sz="2800" dirty="0" err="1" smtClean="0"/>
              <a:t>Gonococcal</a:t>
            </a:r>
            <a:r>
              <a:rPr lang="en-US" sz="2800" dirty="0" smtClean="0"/>
              <a:t> Infections of the Cervix, Urethra, and Rectum</a:t>
            </a:r>
          </a:p>
        </p:txBody>
      </p:sp>
      <p:graphicFrame>
        <p:nvGraphicFramePr>
          <p:cNvPr id="49275" name="Group 123"/>
          <p:cNvGraphicFramePr>
            <a:graphicFrameLocks noGrp="1"/>
          </p:cNvGraphicFramePr>
          <p:nvPr>
            <p:ph sz="quarter" idx="10"/>
            <p:extLst>
              <p:ext uri="{D42A27DB-BD31-4B8C-83A1-F6EECF244321}">
                <p14:modId xmlns:p14="http://schemas.microsoft.com/office/powerpoint/2010/main" val="1343822241"/>
              </p:ext>
            </p:extLst>
          </p:nvPr>
        </p:nvGraphicFramePr>
        <p:xfrm>
          <a:off x="685800" y="1676400"/>
          <a:ext cx="7772400" cy="1066800"/>
        </p:xfrm>
        <a:graphic>
          <a:graphicData uri="http://schemas.openxmlformats.org/drawingml/2006/table">
            <a:tbl>
              <a:tblPr/>
              <a:tblGrid>
                <a:gridCol w="1943100"/>
                <a:gridCol w="1943100"/>
                <a:gridCol w="1943100"/>
                <a:gridCol w="1943100"/>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Adobe Garamond Pro"/>
                          <a:cs typeface="Times New Roman" pitchFamily="18" charset="0"/>
                        </a:rPr>
                        <a:t>Ceftriaxone</a:t>
                      </a:r>
                      <a:endParaRPr kumimoji="0" lang="en-US" sz="2000" b="0" i="0" u="none" strike="noStrike" cap="none" normalizeH="0" baseline="0" dirty="0" smtClean="0">
                        <a:ln>
                          <a:noFill/>
                        </a:ln>
                        <a:solidFill>
                          <a:schemeClr val="bg1"/>
                        </a:solidFill>
                        <a:effectLst/>
                        <a:latin typeface="Adobe Garamond Pro"/>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dobe Garamond Pro"/>
                          <a:cs typeface="Times New Roman" pitchFamily="18" charset="0"/>
                        </a:rPr>
                        <a:t>250 mg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dobe Garamond Pro"/>
                          <a:cs typeface="Times New Roman" pitchFamily="18" charset="0"/>
                        </a:rPr>
                        <a:t>IM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dobe Garamond Pro"/>
                          <a:cs typeface="Times New Roman" pitchFamily="18" charset="0"/>
                        </a:rPr>
                        <a:t>Once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r>
            </a:tbl>
          </a:graphicData>
        </a:graphic>
      </p:graphicFrame>
      <p:sp>
        <p:nvSpPr>
          <p:cNvPr id="218126" name="Text Box 80"/>
          <p:cNvSpPr txBox="1">
            <a:spLocks noChangeArrowheads="1"/>
          </p:cNvSpPr>
          <p:nvPr/>
        </p:nvSpPr>
        <p:spPr bwMode="auto">
          <a:xfrm>
            <a:off x="1676400" y="6324600"/>
            <a:ext cx="7772400" cy="307975"/>
          </a:xfrm>
          <a:prstGeom prst="rect">
            <a:avLst/>
          </a:prstGeom>
          <a:noFill/>
          <a:ln w="1588">
            <a:noFill/>
            <a:miter lim="800000"/>
            <a:headEnd/>
            <a:tailEnd/>
          </a:ln>
        </p:spPr>
        <p:txBody>
          <a:bodyPr wrap="square">
            <a:spAutoFit/>
          </a:bodyPr>
          <a:lstStyle/>
          <a:p>
            <a:r>
              <a:rPr lang="en-US" sz="1400" dirty="0">
                <a:latin typeface="Adobe Garamond Pro" panose="02020502060506020403" pitchFamily="18" charset="0"/>
                <a:cs typeface="Arial"/>
              </a:rPr>
              <a:t>www.cdc.gov/mmwr/preview/mmwrhtml/mm6131a3.htm?s_cid=mm6131a3_w</a:t>
            </a:r>
          </a:p>
        </p:txBody>
      </p:sp>
      <p:graphicFrame>
        <p:nvGraphicFramePr>
          <p:cNvPr id="8" name="Table 7"/>
          <p:cNvGraphicFramePr>
            <a:graphicFrameLocks noGrp="1"/>
          </p:cNvGraphicFramePr>
          <p:nvPr>
            <p:extLst>
              <p:ext uri="{D42A27DB-BD31-4B8C-83A1-F6EECF244321}">
                <p14:modId xmlns:p14="http://schemas.microsoft.com/office/powerpoint/2010/main" val="1612280752"/>
              </p:ext>
            </p:extLst>
          </p:nvPr>
        </p:nvGraphicFramePr>
        <p:xfrm>
          <a:off x="685800" y="3581401"/>
          <a:ext cx="7772400" cy="1749572"/>
        </p:xfrm>
        <a:graphic>
          <a:graphicData uri="http://schemas.openxmlformats.org/drawingml/2006/table">
            <a:tbl>
              <a:tblPr/>
              <a:tblGrid>
                <a:gridCol w="1943100"/>
                <a:gridCol w="1943100"/>
                <a:gridCol w="1943100"/>
                <a:gridCol w="1943100"/>
              </a:tblGrid>
              <a:tr h="5304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rgbClr val="FFFFFF"/>
                          </a:solidFill>
                          <a:effectLst/>
                          <a:latin typeface="Adobe Garamond Pro"/>
                          <a:cs typeface="Times New Roman" pitchFamily="18" charset="0"/>
                        </a:rPr>
                        <a:t>Azithromycin</a:t>
                      </a:r>
                      <a:endParaRPr kumimoji="0" lang="en-US" sz="2000" b="0" i="0" u="none" strike="noStrike" cap="none" normalizeH="0" baseline="0" dirty="0" smtClean="0">
                        <a:ln>
                          <a:noFill/>
                        </a:ln>
                        <a:solidFill>
                          <a:srgbClr val="FFFFFF"/>
                        </a:solidFill>
                        <a:effectLst/>
                        <a:latin typeface="Adobe Garamond Pro"/>
                        <a:cs typeface="Times New Roman" pitchFamily="18" charset="0"/>
                      </a:endParaRPr>
                    </a:p>
                  </a:txBody>
                  <a:tcPr marT="45699" marB="4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dobe Garamond Pro"/>
                          <a:cs typeface="Times New Roman" pitchFamily="18" charset="0"/>
                        </a:rPr>
                        <a:t>1 g</a:t>
                      </a:r>
                      <a:endParaRPr kumimoji="0" lang="en-US" sz="2000" b="0" i="0" u="none" strike="noStrike" cap="none" normalizeH="0" baseline="0" dirty="0" smtClean="0">
                        <a:ln>
                          <a:noFill/>
                        </a:ln>
                        <a:solidFill>
                          <a:srgbClr val="FFFFFF"/>
                        </a:solidFill>
                        <a:effectLst/>
                        <a:latin typeface="Adobe Garamond Pro"/>
                      </a:endParaRP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rgbClr val="FFFFFF"/>
                          </a:solidFill>
                          <a:effectLst/>
                          <a:latin typeface="Adobe Garamond Pro"/>
                          <a:ea typeface="+mn-ea"/>
                          <a:cs typeface="Times New Roman" pitchFamily="18" charset="0"/>
                        </a:rPr>
                        <a:t>Orally</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dobe Garamond Pro"/>
                          <a:cs typeface="Times New Roman" pitchFamily="18" charset="0"/>
                        </a:rPr>
                        <a:t>Once</a:t>
                      </a:r>
                    </a:p>
                  </a:txBody>
                  <a:tcPr marT="45699" marB="4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r>
              <a:tr h="422251">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2800" b="1" kern="1200" dirty="0" smtClean="0">
                          <a:solidFill>
                            <a:srgbClr val="FFFFFF"/>
                          </a:solidFill>
                          <a:latin typeface="Adobe Garamond Pro"/>
                          <a:ea typeface="+mn-ea"/>
                          <a:cs typeface="+mn-cs"/>
                        </a:rPr>
                        <a:t>OR</a:t>
                      </a:r>
                    </a:p>
                  </a:txBody>
                  <a:tcPr marT="45699" marB="456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2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rgbClr val="FFFFFF"/>
                          </a:solidFill>
                          <a:effectLst/>
                          <a:latin typeface="Adobe Garamond Pro"/>
                          <a:cs typeface="Times New Roman" pitchFamily="18" charset="0"/>
                        </a:rPr>
                        <a:t>Doxycycline</a:t>
                      </a:r>
                      <a:endParaRPr kumimoji="0" lang="en-US" sz="2000" b="0" i="0" u="none" strike="noStrike" cap="none" normalizeH="0" baseline="0" dirty="0" smtClean="0">
                        <a:ln>
                          <a:noFill/>
                        </a:ln>
                        <a:solidFill>
                          <a:srgbClr val="FFFFFF"/>
                        </a:solidFill>
                        <a:effectLst/>
                        <a:latin typeface="Adobe Garamond Pro"/>
                        <a:cs typeface="Times New Roman" pitchFamily="18" charset="0"/>
                      </a:endParaRPr>
                    </a:p>
                  </a:txBody>
                  <a:tcPr marT="45699" marB="4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dobe Garamond Pro"/>
                          <a:cs typeface="Times New Roman" pitchFamily="18" charset="0"/>
                        </a:rPr>
                        <a:t>100 mg</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rgbClr val="FFFFFF"/>
                          </a:solidFill>
                          <a:effectLst/>
                          <a:latin typeface="Adobe Garamond Pro"/>
                          <a:ea typeface="+mn-ea"/>
                          <a:cs typeface="Times New Roman" pitchFamily="18" charset="0"/>
                        </a:rPr>
                        <a:t>Orally</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dobe Garamond Pro"/>
                          <a:cs typeface="Times New Roman" pitchFamily="18" charset="0"/>
                        </a:rPr>
                        <a:t>Twice a day for 7 days</a:t>
                      </a:r>
                      <a:endParaRPr kumimoji="0" lang="en-US" sz="2000" b="0" i="0" u="none" strike="noStrike" cap="none" normalizeH="0" baseline="0" dirty="0" smtClean="0">
                        <a:ln>
                          <a:noFill/>
                        </a:ln>
                        <a:solidFill>
                          <a:srgbClr val="FFFFFF"/>
                        </a:solidFill>
                        <a:effectLst/>
                        <a:latin typeface="Adobe Garamond Pro"/>
                      </a:endParaRPr>
                    </a:p>
                  </a:txBody>
                  <a:tcPr marT="45699" marB="4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r>
            </a:tbl>
          </a:graphicData>
        </a:graphic>
      </p:graphicFrame>
      <p:sp>
        <p:nvSpPr>
          <p:cNvPr id="218149" name="TextBox 8"/>
          <p:cNvSpPr txBox="1">
            <a:spLocks noChangeArrowheads="1"/>
          </p:cNvSpPr>
          <p:nvPr/>
        </p:nvSpPr>
        <p:spPr bwMode="auto">
          <a:xfrm>
            <a:off x="2438400" y="2895600"/>
            <a:ext cx="4038600" cy="523220"/>
          </a:xfrm>
          <a:prstGeom prst="rect">
            <a:avLst/>
          </a:prstGeom>
          <a:noFill/>
          <a:ln w="9525">
            <a:noFill/>
            <a:miter lim="800000"/>
            <a:headEnd/>
            <a:tailEnd/>
          </a:ln>
        </p:spPr>
        <p:txBody>
          <a:bodyPr wrap="square">
            <a:spAutoFit/>
          </a:bodyPr>
          <a:lstStyle/>
          <a:p>
            <a:pPr algn="ctr" eaLnBrk="0" hangingPunct="0"/>
            <a:r>
              <a:rPr lang="en-US" sz="2800" b="1" dirty="0">
                <a:solidFill>
                  <a:schemeClr val="accent2"/>
                </a:solidFill>
                <a:latin typeface="Adobe Garamond Pro"/>
              </a:rPr>
              <a:t>PLUS</a:t>
            </a:r>
          </a:p>
        </p:txBody>
      </p:sp>
      <p:sp>
        <p:nvSpPr>
          <p:cNvPr id="218150" name="Text Box 80"/>
          <p:cNvSpPr txBox="1">
            <a:spLocks noChangeArrowheads="1"/>
          </p:cNvSpPr>
          <p:nvPr/>
        </p:nvSpPr>
        <p:spPr bwMode="auto">
          <a:xfrm>
            <a:off x="762000" y="5334000"/>
            <a:ext cx="7543800" cy="646331"/>
          </a:xfrm>
          <a:prstGeom prst="rect">
            <a:avLst/>
          </a:prstGeom>
          <a:noFill/>
          <a:ln w="9525">
            <a:noFill/>
            <a:miter lim="800000"/>
            <a:headEnd/>
            <a:tailEnd/>
          </a:ln>
        </p:spPr>
        <p:txBody>
          <a:bodyPr wrap="square">
            <a:spAutoFit/>
          </a:bodyPr>
          <a:lstStyle/>
          <a:p>
            <a:r>
              <a:rPr lang="en-US" b="1" dirty="0" err="1">
                <a:latin typeface="Adobe Garamond Pro"/>
              </a:rPr>
              <a:t>Quinolones</a:t>
            </a:r>
            <a:r>
              <a:rPr lang="en-US" b="1" dirty="0">
                <a:latin typeface="Adobe Garamond Pro"/>
              </a:rPr>
              <a:t> are no longer recommended in the United States for the treatment of gonorrhea and associated conditions, such as PID </a:t>
            </a:r>
            <a:endParaRPr lang="en-US" b="1" dirty="0">
              <a:latin typeface="Times New Roman" pitchFamily="18" charset="0"/>
            </a:endParaRPr>
          </a:p>
        </p:txBody>
      </p:sp>
      <p:sp>
        <p:nvSpPr>
          <p:cNvPr id="218151" name="TextBox 1"/>
          <p:cNvSpPr txBox="1">
            <a:spLocks noChangeArrowheads="1"/>
          </p:cNvSpPr>
          <p:nvPr/>
        </p:nvSpPr>
        <p:spPr bwMode="auto">
          <a:xfrm>
            <a:off x="533400" y="1143000"/>
            <a:ext cx="7620000" cy="523220"/>
          </a:xfrm>
          <a:prstGeom prst="rect">
            <a:avLst/>
          </a:prstGeom>
          <a:noFill/>
          <a:ln w="9525">
            <a:noFill/>
            <a:miter lim="800000"/>
            <a:headEnd/>
            <a:tailEnd/>
          </a:ln>
        </p:spPr>
        <p:txBody>
          <a:bodyPr wrap="square">
            <a:spAutoFit/>
          </a:bodyPr>
          <a:lstStyle/>
          <a:p>
            <a:pPr algn="ctr" eaLnBrk="0" hangingPunct="0"/>
            <a:r>
              <a:rPr lang="en-US" sz="2800" b="1" dirty="0">
                <a:solidFill>
                  <a:schemeClr val="accent2"/>
                </a:solidFill>
                <a:latin typeface="Adobe Garamond Pro"/>
              </a:rPr>
              <a:t>Recommended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Females More Sexually Active</a:t>
            </a:r>
            <a:endParaRPr lang="en-US" dirty="0"/>
          </a:p>
        </p:txBody>
      </p:sp>
      <p:graphicFrame>
        <p:nvGraphicFramePr>
          <p:cNvPr id="11" name="Content Placeholder 10"/>
          <p:cNvGraphicFramePr>
            <a:graphicFrameLocks noGrp="1"/>
          </p:cNvGraphicFramePr>
          <p:nvPr>
            <p:ph sz="quarter" idx="10"/>
          </p:nvPr>
        </p:nvGraphicFramePr>
        <p:xfrm>
          <a:off x="685800" y="1295400"/>
          <a:ext cx="7772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2767499" y="6172200"/>
            <a:ext cx="3185039" cy="369332"/>
          </a:xfrm>
          <a:prstGeom prst="rect">
            <a:avLst/>
          </a:prstGeom>
        </p:spPr>
        <p:txBody>
          <a:bodyPr wrap="none">
            <a:spAutoFit/>
          </a:bodyPr>
          <a:lstStyle/>
          <a:p>
            <a:r>
              <a:rPr lang="en-US" dirty="0">
                <a:latin typeface="+mn-lt"/>
              </a:rPr>
              <a:t>2013 Youth Risk Behavior Survey</a:t>
            </a:r>
          </a:p>
        </p:txBody>
      </p:sp>
    </p:spTree>
    <p:extLst>
      <p:ext uri="{BB962C8B-B14F-4D97-AF65-F5344CB8AC3E}">
        <p14:creationId xmlns:p14="http://schemas.microsoft.com/office/powerpoint/2010/main" val="25632697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p:txBody>
          <a:bodyPr/>
          <a:lstStyle/>
          <a:p>
            <a:r>
              <a:rPr lang="en-US" sz="2800" dirty="0" smtClean="0"/>
              <a:t>Treatment for Uncomplicated </a:t>
            </a:r>
            <a:r>
              <a:rPr lang="en-US" sz="2800" dirty="0" err="1" smtClean="0"/>
              <a:t>Gonococcal</a:t>
            </a:r>
            <a:r>
              <a:rPr lang="en-US" sz="2800" dirty="0" smtClean="0"/>
              <a:t> Infections of the Cervix, Urethra, and Rectum</a:t>
            </a:r>
          </a:p>
        </p:txBody>
      </p:sp>
      <p:graphicFrame>
        <p:nvGraphicFramePr>
          <p:cNvPr id="49275" name="Group 123"/>
          <p:cNvGraphicFramePr>
            <a:graphicFrameLocks noGrp="1"/>
          </p:cNvGraphicFramePr>
          <p:nvPr>
            <p:ph sz="quarter" idx="10"/>
            <p:extLst>
              <p:ext uri="{D42A27DB-BD31-4B8C-83A1-F6EECF244321}">
                <p14:modId xmlns:p14="http://schemas.microsoft.com/office/powerpoint/2010/main" val="893580809"/>
              </p:ext>
            </p:extLst>
          </p:nvPr>
        </p:nvGraphicFramePr>
        <p:xfrm>
          <a:off x="838200" y="1676400"/>
          <a:ext cx="7772400" cy="685800"/>
        </p:xfrm>
        <a:graphic>
          <a:graphicData uri="http://schemas.openxmlformats.org/drawingml/2006/table">
            <a:tbl>
              <a:tblPr/>
              <a:tblGrid>
                <a:gridCol w="1943100"/>
                <a:gridCol w="1943100"/>
                <a:gridCol w="1943100"/>
                <a:gridCol w="1943100"/>
              </a:tblGrid>
              <a:tr h="685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dobe Garamond Pro"/>
                          <a:cs typeface="Times New Roman" pitchFamily="18" charset="0"/>
                        </a:rPr>
                        <a:t>Cefixime</a:t>
                      </a:r>
                    </a:p>
                  </a:txBody>
                  <a:tcPr marL="92345" marR="923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dobe Garamond Pro"/>
                          <a:cs typeface="Times New Roman" pitchFamily="18" charset="0"/>
                        </a:rPr>
                        <a:t>400 mg</a:t>
                      </a:r>
                    </a:p>
                  </a:txBody>
                  <a:tcPr marL="92345" marR="923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dobe Garamond Pro"/>
                          <a:cs typeface="Times New Roman" pitchFamily="18" charset="0"/>
                        </a:rPr>
                        <a:t>Orally</a:t>
                      </a:r>
                    </a:p>
                  </a:txBody>
                  <a:tcPr marL="92345" marR="923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dobe Garamond Pro"/>
                          <a:cs typeface="Times New Roman" pitchFamily="18" charset="0"/>
                        </a:rPr>
                        <a:t>Once</a:t>
                      </a:r>
                    </a:p>
                  </a:txBody>
                  <a:tcPr marL="92345" marR="9234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r>
            </a:tbl>
          </a:graphicData>
        </a:graphic>
      </p:graphicFrame>
      <p:sp>
        <p:nvSpPr>
          <p:cNvPr id="220174" name="Text Box 80"/>
          <p:cNvSpPr txBox="1">
            <a:spLocks noChangeArrowheads="1"/>
          </p:cNvSpPr>
          <p:nvPr/>
        </p:nvSpPr>
        <p:spPr bwMode="auto">
          <a:xfrm>
            <a:off x="1600200" y="6400800"/>
            <a:ext cx="7543800" cy="457200"/>
          </a:xfrm>
          <a:prstGeom prst="rect">
            <a:avLst/>
          </a:prstGeom>
          <a:noFill/>
          <a:ln w="9525">
            <a:noFill/>
            <a:miter lim="800000"/>
            <a:headEnd/>
            <a:tailEnd/>
          </a:ln>
        </p:spPr>
        <p:txBody>
          <a:bodyPr>
            <a:spAutoFit/>
          </a:bodyPr>
          <a:lstStyle/>
          <a:p>
            <a:pPr algn="ctr"/>
            <a:endParaRPr lang="en-US" sz="2400" dirty="0">
              <a:solidFill>
                <a:srgbClr val="000000"/>
              </a:solidFill>
              <a:latin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09900448"/>
              </p:ext>
            </p:extLst>
          </p:nvPr>
        </p:nvGraphicFramePr>
        <p:xfrm>
          <a:off x="838200" y="3276600"/>
          <a:ext cx="7772400" cy="1774515"/>
        </p:xfrm>
        <a:graphic>
          <a:graphicData uri="http://schemas.openxmlformats.org/drawingml/2006/table">
            <a:tbl>
              <a:tblPr/>
              <a:tblGrid>
                <a:gridCol w="1943100"/>
                <a:gridCol w="1943100"/>
                <a:gridCol w="1943100"/>
                <a:gridCol w="1943100"/>
              </a:tblGrid>
              <a:tr h="55550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rgbClr val="FFFFFF"/>
                          </a:solidFill>
                          <a:effectLst/>
                          <a:latin typeface="Adobe Garamond Pro"/>
                          <a:cs typeface="Times New Roman" pitchFamily="18" charset="0"/>
                        </a:rPr>
                        <a:t>Azithromycin</a:t>
                      </a:r>
                      <a:endParaRPr kumimoji="0" lang="en-US" sz="2000" b="0" i="0" u="none" strike="noStrike" cap="none" normalizeH="0" baseline="0" dirty="0" smtClean="0">
                        <a:ln>
                          <a:noFill/>
                        </a:ln>
                        <a:solidFill>
                          <a:srgbClr val="FFFFFF"/>
                        </a:solidFill>
                        <a:effectLst/>
                        <a:latin typeface="Adobe Garamond Pro"/>
                        <a:cs typeface="Times New Roman" pitchFamily="18" charset="0"/>
                      </a:endParaRPr>
                    </a:p>
                  </a:txBody>
                  <a:tcPr marT="45673" marB="4567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dobe Garamond Pro"/>
                          <a:cs typeface="Times New Roman" pitchFamily="18" charset="0"/>
                        </a:rPr>
                        <a:t>1 g</a:t>
                      </a:r>
                      <a:endParaRPr kumimoji="0" lang="en-US" sz="2000" b="0" i="0" u="none" strike="noStrike" cap="none" normalizeH="0" baseline="0" dirty="0" smtClean="0">
                        <a:ln>
                          <a:noFill/>
                        </a:ln>
                        <a:solidFill>
                          <a:srgbClr val="FFFFFF"/>
                        </a:solidFill>
                        <a:effectLst/>
                        <a:latin typeface="Adobe Garamond Pro"/>
                      </a:endParaRPr>
                    </a:p>
                  </a:txBody>
                  <a:tcPr marT="45673" marB="45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dobe Garamond Pro"/>
                          <a:cs typeface="Times New Roman" pitchFamily="18" charset="0"/>
                        </a:rPr>
                        <a:t>Orally</a:t>
                      </a:r>
                    </a:p>
                  </a:txBody>
                  <a:tcPr marT="45673" marB="45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dobe Garamond Pro"/>
                          <a:cs typeface="Times New Roman" pitchFamily="18" charset="0"/>
                        </a:rPr>
                        <a:t>Once</a:t>
                      </a:r>
                    </a:p>
                  </a:txBody>
                  <a:tcPr marT="45673" marB="4567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r>
              <a:tr h="396143">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79646"/>
                          </a:solidFill>
                          <a:effectLst/>
                          <a:latin typeface="Adobe Garamond Pro"/>
                          <a:cs typeface="Times New Roman" pitchFamily="18" charset="0"/>
                        </a:rPr>
                        <a:t>OR</a:t>
                      </a:r>
                      <a:endParaRPr kumimoji="0" lang="en-US" sz="2000" b="1" i="0" u="none" strike="noStrike" cap="none" normalizeH="0" baseline="0" dirty="0" smtClean="0">
                        <a:ln>
                          <a:noFill/>
                        </a:ln>
                        <a:solidFill>
                          <a:srgbClr val="F79646"/>
                        </a:solidFill>
                        <a:effectLst/>
                        <a:latin typeface="Adobe Garamond Pro"/>
                        <a:cs typeface="Times New Roman" pitchFamily="18" charset="0"/>
                      </a:endParaRPr>
                    </a:p>
                  </a:txBody>
                  <a:tcPr marT="45673" marB="4567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4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dobe Garamond Pro"/>
                          <a:cs typeface="Times New Roman" pitchFamily="18" charset="0"/>
                        </a:rPr>
                        <a:t>Doxycycline</a:t>
                      </a:r>
                    </a:p>
                  </a:txBody>
                  <a:tcPr marT="45673" marB="4567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dobe Garamond Pro"/>
                          <a:cs typeface="Times New Roman" pitchFamily="18" charset="0"/>
                        </a:rPr>
                        <a:t>100 mg</a:t>
                      </a:r>
                    </a:p>
                  </a:txBody>
                  <a:tcPr marT="45673" marB="45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dobe Garamond Pro"/>
                          <a:cs typeface="Times New Roman" pitchFamily="18" charset="0"/>
                        </a:rPr>
                        <a:t>Orally</a:t>
                      </a:r>
                    </a:p>
                  </a:txBody>
                  <a:tcPr marT="45673" marB="45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dobe Garamond Pro"/>
                          <a:cs typeface="Times New Roman" pitchFamily="18" charset="0"/>
                        </a:rPr>
                        <a:t>Twice a day </a:t>
                      </a:r>
                      <a:br>
                        <a:rPr kumimoji="0" lang="en-US" sz="2000" b="0" i="0" u="none" strike="noStrike" cap="none" normalizeH="0" baseline="0" dirty="0" smtClean="0">
                          <a:ln>
                            <a:noFill/>
                          </a:ln>
                          <a:solidFill>
                            <a:srgbClr val="FFFFFF"/>
                          </a:solidFill>
                          <a:effectLst/>
                          <a:latin typeface="Adobe Garamond Pro"/>
                          <a:cs typeface="Times New Roman" pitchFamily="18" charset="0"/>
                        </a:rPr>
                      </a:br>
                      <a:r>
                        <a:rPr kumimoji="0" lang="en-US" sz="2000" b="0" i="0" u="none" strike="noStrike" cap="none" normalizeH="0" baseline="0" dirty="0" smtClean="0">
                          <a:ln>
                            <a:noFill/>
                          </a:ln>
                          <a:solidFill>
                            <a:srgbClr val="FFFFFF"/>
                          </a:solidFill>
                          <a:effectLst/>
                          <a:latin typeface="Adobe Garamond Pro"/>
                          <a:cs typeface="Times New Roman" pitchFamily="18" charset="0"/>
                        </a:rPr>
                        <a:t>for 7 days</a:t>
                      </a:r>
                      <a:endParaRPr kumimoji="0" lang="en-US" sz="2000" b="0" i="0" u="none" strike="noStrike" cap="none" normalizeH="0" baseline="0" dirty="0" smtClean="0">
                        <a:ln>
                          <a:noFill/>
                        </a:ln>
                        <a:solidFill>
                          <a:srgbClr val="FFFFFF"/>
                        </a:solidFill>
                        <a:effectLst/>
                        <a:latin typeface="Adobe Garamond Pro"/>
                      </a:endParaRPr>
                    </a:p>
                  </a:txBody>
                  <a:tcPr marT="45673" marB="4567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94FD"/>
                    </a:solidFill>
                  </a:tcPr>
                </a:tc>
              </a:tr>
            </a:tbl>
          </a:graphicData>
        </a:graphic>
      </p:graphicFrame>
      <p:sp>
        <p:nvSpPr>
          <p:cNvPr id="220197" name="TextBox 8"/>
          <p:cNvSpPr txBox="1">
            <a:spLocks noChangeArrowheads="1"/>
          </p:cNvSpPr>
          <p:nvPr/>
        </p:nvSpPr>
        <p:spPr bwMode="auto">
          <a:xfrm>
            <a:off x="2590800" y="2743200"/>
            <a:ext cx="4038600" cy="523220"/>
          </a:xfrm>
          <a:prstGeom prst="rect">
            <a:avLst/>
          </a:prstGeom>
          <a:noFill/>
          <a:ln w="9525">
            <a:noFill/>
            <a:miter lim="800000"/>
            <a:headEnd/>
            <a:tailEnd/>
          </a:ln>
        </p:spPr>
        <p:txBody>
          <a:bodyPr wrap="square">
            <a:spAutoFit/>
          </a:bodyPr>
          <a:lstStyle/>
          <a:p>
            <a:pPr algn="ctr" eaLnBrk="0" hangingPunct="0"/>
            <a:r>
              <a:rPr lang="en-US" sz="2800" b="1" dirty="0">
                <a:solidFill>
                  <a:schemeClr val="accent2"/>
                </a:solidFill>
                <a:latin typeface="Adobe Garamond Pro"/>
              </a:rPr>
              <a:t>PLUS</a:t>
            </a:r>
          </a:p>
        </p:txBody>
      </p:sp>
      <p:sp>
        <p:nvSpPr>
          <p:cNvPr id="220198" name="TextBox 1"/>
          <p:cNvSpPr txBox="1">
            <a:spLocks noChangeArrowheads="1"/>
          </p:cNvSpPr>
          <p:nvPr/>
        </p:nvSpPr>
        <p:spPr bwMode="auto">
          <a:xfrm>
            <a:off x="900112" y="1219200"/>
            <a:ext cx="7405688" cy="461665"/>
          </a:xfrm>
          <a:prstGeom prst="rect">
            <a:avLst/>
          </a:prstGeom>
          <a:noFill/>
          <a:ln w="9525">
            <a:noFill/>
            <a:miter lim="800000"/>
            <a:headEnd/>
            <a:tailEnd/>
          </a:ln>
        </p:spPr>
        <p:txBody>
          <a:bodyPr wrap="square">
            <a:spAutoFit/>
          </a:bodyPr>
          <a:lstStyle/>
          <a:p>
            <a:pPr algn="ctr" eaLnBrk="0" hangingPunct="0"/>
            <a:r>
              <a:rPr lang="en-US" sz="2400" dirty="0">
                <a:solidFill>
                  <a:schemeClr val="accent2"/>
                </a:solidFill>
                <a:latin typeface="Adobe Garamond Pro"/>
              </a:rPr>
              <a:t>Alternative 1: </a:t>
            </a:r>
            <a:r>
              <a:rPr lang="en-US" sz="2400" b="1" i="1" dirty="0">
                <a:solidFill>
                  <a:schemeClr val="accent2"/>
                </a:solidFill>
                <a:latin typeface="Adobe Garamond Pro"/>
              </a:rPr>
              <a:t>If </a:t>
            </a:r>
            <a:r>
              <a:rPr lang="en-US" sz="2400" b="1" i="1" dirty="0" err="1">
                <a:solidFill>
                  <a:schemeClr val="accent2"/>
                </a:solidFill>
                <a:latin typeface="Adobe Garamond Pro"/>
              </a:rPr>
              <a:t>Ceftriaxone</a:t>
            </a:r>
            <a:r>
              <a:rPr lang="en-US" sz="2400" b="1" i="1" dirty="0">
                <a:solidFill>
                  <a:schemeClr val="accent2"/>
                </a:solidFill>
                <a:latin typeface="Adobe Garamond Pro"/>
              </a:rPr>
              <a:t> is not available</a:t>
            </a:r>
          </a:p>
        </p:txBody>
      </p:sp>
      <p:sp>
        <p:nvSpPr>
          <p:cNvPr id="220199" name="TextBox 8"/>
          <p:cNvSpPr txBox="1">
            <a:spLocks noChangeArrowheads="1"/>
          </p:cNvSpPr>
          <p:nvPr/>
        </p:nvSpPr>
        <p:spPr bwMode="auto">
          <a:xfrm>
            <a:off x="2667000" y="5105400"/>
            <a:ext cx="4038600" cy="523220"/>
          </a:xfrm>
          <a:prstGeom prst="rect">
            <a:avLst/>
          </a:prstGeom>
          <a:noFill/>
          <a:ln w="9525">
            <a:noFill/>
            <a:miter lim="800000"/>
            <a:headEnd/>
            <a:tailEnd/>
          </a:ln>
        </p:spPr>
        <p:txBody>
          <a:bodyPr wrap="square">
            <a:spAutoFit/>
          </a:bodyPr>
          <a:lstStyle/>
          <a:p>
            <a:pPr algn="ctr" eaLnBrk="0" hangingPunct="0"/>
            <a:r>
              <a:rPr lang="en-US" sz="2800" b="1" dirty="0">
                <a:solidFill>
                  <a:srgbClr val="F79646"/>
                </a:solidFill>
                <a:latin typeface="Adobe Garamond Pro"/>
              </a:rPr>
              <a:t>PLUS</a:t>
            </a:r>
          </a:p>
        </p:txBody>
      </p:sp>
      <p:graphicFrame>
        <p:nvGraphicFramePr>
          <p:cNvPr id="12" name="Group 123"/>
          <p:cNvGraphicFramePr>
            <a:graphicFrameLocks/>
          </p:cNvGraphicFramePr>
          <p:nvPr>
            <p:extLst>
              <p:ext uri="{D42A27DB-BD31-4B8C-83A1-F6EECF244321}">
                <p14:modId xmlns:p14="http://schemas.microsoft.com/office/powerpoint/2010/main" val="4121134062"/>
              </p:ext>
            </p:extLst>
          </p:nvPr>
        </p:nvGraphicFramePr>
        <p:xfrm>
          <a:off x="838200" y="5638800"/>
          <a:ext cx="7772400" cy="457200"/>
        </p:xfrm>
        <a:graphic>
          <a:graphicData uri="http://schemas.openxmlformats.org/drawingml/2006/table">
            <a:tbl>
              <a:tblPr/>
              <a:tblGrid>
                <a:gridCol w="7772400"/>
              </a:tblGrid>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dobe Garamond Pro"/>
                          <a:cs typeface="Times New Roman" pitchFamily="18" charset="0"/>
                        </a:rPr>
                        <a:t>Test of cure in 1 week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94FD"/>
                    </a:solidFill>
                  </a:tcPr>
                </a:tc>
              </a:tr>
            </a:tbl>
          </a:graphicData>
        </a:graphic>
      </p:graphicFrame>
      <p:sp>
        <p:nvSpPr>
          <p:cNvPr id="220206" name="TextBox 2"/>
          <p:cNvSpPr txBox="1">
            <a:spLocks noChangeArrowheads="1"/>
          </p:cNvSpPr>
          <p:nvPr/>
        </p:nvSpPr>
        <p:spPr bwMode="auto">
          <a:xfrm>
            <a:off x="2050394" y="6324600"/>
            <a:ext cx="5770106" cy="307777"/>
          </a:xfrm>
          <a:prstGeom prst="rect">
            <a:avLst/>
          </a:prstGeom>
          <a:noFill/>
          <a:ln w="9525">
            <a:noFill/>
            <a:miter lim="800000"/>
            <a:headEnd/>
            <a:tailEnd/>
          </a:ln>
        </p:spPr>
        <p:txBody>
          <a:bodyPr wrap="none">
            <a:spAutoFit/>
          </a:bodyPr>
          <a:lstStyle/>
          <a:p>
            <a:pPr algn="ctr" eaLnBrk="0" hangingPunct="0"/>
            <a:r>
              <a:rPr lang="en-US" sz="1400" dirty="0">
                <a:latin typeface="Adobe Garamond Pro" panose="02020502060506020403" pitchFamily="18" charset="0"/>
                <a:cs typeface="Arial"/>
              </a:rPr>
              <a:t>www.cdc.gov/mmwr/preview/mmwrhtml/mm6131a3.htm?s_cid=mm6131a3_w</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1"/>
          <p:cNvSpPr>
            <a:spLocks noGrp="1"/>
          </p:cNvSpPr>
          <p:nvPr>
            <p:ph type="title"/>
          </p:nvPr>
        </p:nvSpPr>
        <p:spPr/>
        <p:txBody>
          <a:bodyPr/>
          <a:lstStyle/>
          <a:p>
            <a:r>
              <a:rPr lang="en-US" dirty="0" smtClean="0"/>
              <a:t>Gonorrhea Treatment Options for Pharynx</a:t>
            </a:r>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2188437581"/>
              </p:ext>
            </p:extLst>
          </p:nvPr>
        </p:nvGraphicFramePr>
        <p:xfrm>
          <a:off x="685800" y="12954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Chlamydia Treatment</a:t>
            </a:r>
            <a:endParaRPr lang="en-US" dirty="0"/>
          </a:p>
        </p:txBody>
      </p:sp>
      <p:sp>
        <p:nvSpPr>
          <p:cNvPr id="3" name="Content Placeholder 2"/>
          <p:cNvSpPr>
            <a:spLocks noGrp="1"/>
          </p:cNvSpPr>
          <p:nvPr>
            <p:ph sz="half" idx="1"/>
          </p:nvPr>
        </p:nvSpPr>
        <p:spPr/>
        <p:txBody>
          <a:bodyPr/>
          <a:lstStyle/>
          <a:p>
            <a:r>
              <a:rPr lang="en-US" smtClean="0"/>
              <a:t>Recommended Regimens</a:t>
            </a:r>
          </a:p>
          <a:p>
            <a:pPr lvl="1"/>
            <a:r>
              <a:rPr lang="it-IT" smtClean="0"/>
              <a:t>Azithromycin 1 g PO single dose</a:t>
            </a:r>
          </a:p>
          <a:p>
            <a:pPr lvl="1"/>
            <a:r>
              <a:rPr lang="en-US" smtClean="0"/>
              <a:t>Doxycycline 100 mg PO BID x 7 days</a:t>
            </a:r>
          </a:p>
          <a:p>
            <a:pPr lvl="1"/>
            <a:endParaRPr lang="en-US" dirty="0"/>
          </a:p>
        </p:txBody>
      </p:sp>
      <p:sp>
        <p:nvSpPr>
          <p:cNvPr id="4" name="TextBox 3"/>
          <p:cNvSpPr txBox="1"/>
          <p:nvPr/>
        </p:nvSpPr>
        <p:spPr>
          <a:xfrm>
            <a:off x="2971800" y="6321623"/>
            <a:ext cx="2997808" cy="307777"/>
          </a:xfrm>
          <a:prstGeom prst="rect">
            <a:avLst/>
          </a:prstGeom>
          <a:noFill/>
        </p:spPr>
        <p:txBody>
          <a:bodyPr wrap="none" rtlCol="0">
            <a:spAutoFit/>
          </a:bodyPr>
          <a:lstStyle/>
          <a:p>
            <a:r>
              <a:rPr lang="en-US" sz="1400" dirty="0" smtClean="0">
                <a:latin typeface="Adobe Garamond Pro" panose="02020502060506020403" pitchFamily="18" charset="0"/>
                <a:cs typeface="Arial"/>
              </a:rPr>
              <a:t>CDC STD Treatment Guidelines. 2010.</a:t>
            </a:r>
            <a:endParaRPr lang="en-US" sz="1400" dirty="0">
              <a:latin typeface="Adobe Garamond Pro" panose="02020502060506020403" pitchFamily="18" charset="0"/>
              <a:cs typeface="Arial"/>
            </a:endParaRPr>
          </a:p>
        </p:txBody>
      </p:sp>
      <p:pic>
        <p:nvPicPr>
          <p:cNvPr id="5" name="Picture 4"/>
          <p:cNvPicPr>
            <a:picLocks noChangeAspect="1"/>
          </p:cNvPicPr>
          <p:nvPr/>
        </p:nvPicPr>
        <p:blipFill>
          <a:blip r:embed="rId3"/>
          <a:stretch>
            <a:fillRect/>
          </a:stretch>
        </p:blipFill>
        <p:spPr>
          <a:xfrm>
            <a:off x="5334000" y="1600200"/>
            <a:ext cx="3048000" cy="3581400"/>
          </a:xfrm>
          <a:prstGeom prst="rect">
            <a:avLst/>
          </a:prstGeom>
        </p:spPr>
      </p:pic>
    </p:spTree>
    <p:extLst>
      <p:ext uri="{BB962C8B-B14F-4D97-AF65-F5344CB8AC3E}">
        <p14:creationId xmlns:p14="http://schemas.microsoft.com/office/powerpoint/2010/main" val="20787865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lstStyle/>
          <a:p>
            <a:r>
              <a:rPr lang="en-US" smtClean="0"/>
              <a:t>Case: Eric </a:t>
            </a:r>
            <a:endParaRPr lang="en-US" dirty="0" smtClean="0"/>
          </a:p>
        </p:txBody>
      </p:sp>
      <p:sp>
        <p:nvSpPr>
          <p:cNvPr id="2" name="Content Placeholder 1"/>
          <p:cNvSpPr>
            <a:spLocks noGrp="1"/>
          </p:cNvSpPr>
          <p:nvPr>
            <p:ph sz="half" idx="2"/>
          </p:nvPr>
        </p:nvSpPr>
        <p:spPr>
          <a:xfrm>
            <a:off x="4114800" y="1600200"/>
            <a:ext cx="4038600" cy="4525963"/>
          </a:xfrm>
        </p:spPr>
        <p:txBody>
          <a:bodyPr/>
          <a:lstStyle/>
          <a:p>
            <a:r>
              <a:rPr lang="en-US" dirty="0" smtClean="0"/>
              <a:t>What other STI screening or immunizations would you consider?</a:t>
            </a:r>
          </a:p>
          <a:p>
            <a:endParaRPr lang="en-US" dirty="0"/>
          </a:p>
        </p:txBody>
      </p:sp>
      <p:pic>
        <p:nvPicPr>
          <p:cNvPr id="7" name="Picture 3" descr="73105877.jpg"/>
          <p:cNvPicPr>
            <a:picLocks noChangeAspect="1"/>
          </p:cNvPicPr>
          <p:nvPr/>
        </p:nvPicPr>
        <p:blipFill>
          <a:blip r:embed="rId3" cstate="print"/>
          <a:srcRect/>
          <a:stretch>
            <a:fillRect/>
          </a:stretch>
        </p:blipFill>
        <p:spPr bwMode="auto">
          <a:xfrm>
            <a:off x="1219200" y="1676400"/>
            <a:ext cx="2484724" cy="3733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Immunizations</a:t>
            </a:r>
            <a:endParaRPr lang="en-US" dirty="0"/>
          </a:p>
        </p:txBody>
      </p:sp>
      <p:sp>
        <p:nvSpPr>
          <p:cNvPr id="6" name="Content Placeholder 5"/>
          <p:cNvSpPr>
            <a:spLocks noGrp="1"/>
          </p:cNvSpPr>
          <p:nvPr>
            <p:ph sz="quarter" idx="10"/>
          </p:nvPr>
        </p:nvSpPr>
        <p:spPr/>
        <p:txBody>
          <a:bodyPr/>
          <a:lstStyle/>
          <a:p>
            <a:r>
              <a:rPr lang="en-US" b="1" dirty="0" smtClean="0"/>
              <a:t>Human papillomavirus (HPV4) </a:t>
            </a:r>
            <a:r>
              <a:rPr lang="en-US" b="1" dirty="0"/>
              <a:t>vaccination</a:t>
            </a:r>
          </a:p>
          <a:p>
            <a:pPr lvl="1"/>
            <a:r>
              <a:rPr lang="en-US" dirty="0"/>
              <a:t>Routine: </a:t>
            </a:r>
            <a:r>
              <a:rPr lang="en-US" dirty="0" smtClean="0"/>
              <a:t>ages 11-12;  Catch </a:t>
            </a:r>
            <a:r>
              <a:rPr lang="en-US" dirty="0"/>
              <a:t>up: </a:t>
            </a:r>
            <a:r>
              <a:rPr lang="en-US" dirty="0" smtClean="0"/>
              <a:t>ages 13-21;  Special </a:t>
            </a:r>
            <a:r>
              <a:rPr lang="en-US" dirty="0"/>
              <a:t>populations: </a:t>
            </a:r>
            <a:r>
              <a:rPr lang="en-US" dirty="0" smtClean="0"/>
              <a:t>ages 22-26; ages 9-10 </a:t>
            </a:r>
            <a:r>
              <a:rPr lang="en-US" dirty="0"/>
              <a:t>can be vaccinated</a:t>
            </a:r>
          </a:p>
          <a:p>
            <a:pPr marL="0" indent="0">
              <a:buNone/>
            </a:pPr>
            <a:endParaRPr lang="en-US" b="1" dirty="0"/>
          </a:p>
          <a:p>
            <a:r>
              <a:rPr lang="en-US" b="1" dirty="0" smtClean="0"/>
              <a:t>Hepatitis </a:t>
            </a:r>
            <a:r>
              <a:rPr lang="en-US" b="1" dirty="0"/>
              <a:t>B vaccination (HBV) </a:t>
            </a:r>
            <a:r>
              <a:rPr lang="en-US" dirty="0"/>
              <a:t>among persons aged &lt;19 years and for all adults </a:t>
            </a:r>
            <a:r>
              <a:rPr lang="en-US" dirty="0" smtClean="0"/>
              <a:t>who are </a:t>
            </a:r>
            <a:r>
              <a:rPr lang="en-US" dirty="0"/>
              <a:t>at </a:t>
            </a:r>
            <a:r>
              <a:rPr lang="en-US" dirty="0" smtClean="0"/>
              <a:t>risk or </a:t>
            </a:r>
            <a:r>
              <a:rPr lang="en-US" dirty="0"/>
              <a:t>who </a:t>
            </a:r>
            <a:r>
              <a:rPr lang="en-US" dirty="0" smtClean="0"/>
              <a:t>request vaccination.</a:t>
            </a:r>
          </a:p>
          <a:p>
            <a:pPr lvl="1"/>
            <a:r>
              <a:rPr lang="en-US" dirty="0" smtClean="0"/>
              <a:t>Young MSM may require more thorough evaluation</a:t>
            </a:r>
          </a:p>
          <a:p>
            <a:pPr lvl="1"/>
            <a:endParaRPr lang="en-US" dirty="0"/>
          </a:p>
          <a:p>
            <a:r>
              <a:rPr lang="en-US" b="1" dirty="0"/>
              <a:t>Hepatitis A (HAV) </a:t>
            </a:r>
            <a:r>
              <a:rPr lang="en-US" dirty="0"/>
              <a:t>among persons at </a:t>
            </a:r>
            <a:r>
              <a:rPr lang="en-US" dirty="0" smtClean="0"/>
              <a:t>risk</a:t>
            </a:r>
            <a:endParaRPr lang="en-US" dirty="0"/>
          </a:p>
        </p:txBody>
      </p:sp>
      <p:sp>
        <p:nvSpPr>
          <p:cNvPr id="7" name="Rectangle 6"/>
          <p:cNvSpPr/>
          <p:nvPr/>
        </p:nvSpPr>
        <p:spPr>
          <a:xfrm>
            <a:off x="2286000" y="6251889"/>
            <a:ext cx="4572000" cy="584775"/>
          </a:xfrm>
          <a:prstGeom prst="rect">
            <a:avLst/>
          </a:prstGeom>
        </p:spPr>
        <p:txBody>
          <a:bodyPr>
            <a:spAutoFit/>
          </a:bodyPr>
          <a:lstStyle/>
          <a:p>
            <a:r>
              <a:rPr lang="en-US" sz="1600" dirty="0">
                <a:latin typeface="Adobe Garamond Pro"/>
                <a:ea typeface="ＭＳ Ｐゴシック" charset="-128"/>
                <a:cs typeface="ＭＳ Ｐゴシック" charset="-128"/>
              </a:rPr>
              <a:t>Marcell, A.V. and the Male Training Center for Family Planning and Reproductive </a:t>
            </a:r>
            <a:r>
              <a:rPr lang="en-US" sz="1600" dirty="0" smtClean="0">
                <a:latin typeface="Adobe Garamond Pro"/>
                <a:ea typeface="ＭＳ Ｐゴシック" charset="-128"/>
                <a:cs typeface="ＭＳ Ｐゴシック" charset="-128"/>
              </a:rPr>
              <a:t>Health. 2014. </a:t>
            </a:r>
            <a:endParaRPr lang="en-US" sz="1600" dirty="0">
              <a:latin typeface="Adobe Garamond Pro" panose="02020502060506020403" pitchFamily="18" charset="0"/>
            </a:endParaRPr>
          </a:p>
        </p:txBody>
      </p:sp>
    </p:spTree>
    <p:extLst>
      <p:ext uri="{BB962C8B-B14F-4D97-AF65-F5344CB8AC3E}">
        <p14:creationId xmlns:p14="http://schemas.microsoft.com/office/powerpoint/2010/main" val="794300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AGAINST Routine Screening</a:t>
            </a:r>
            <a:endParaRPr lang="en-US" dirty="0"/>
          </a:p>
        </p:txBody>
      </p:sp>
      <p:sp>
        <p:nvSpPr>
          <p:cNvPr id="3" name="Content Placeholder 2"/>
          <p:cNvSpPr>
            <a:spLocks noGrp="1"/>
          </p:cNvSpPr>
          <p:nvPr>
            <p:ph sz="quarter" idx="10"/>
          </p:nvPr>
        </p:nvSpPr>
        <p:spPr/>
        <p:txBody>
          <a:bodyPr/>
          <a:lstStyle/>
          <a:p>
            <a:r>
              <a:rPr lang="en-US" dirty="0" smtClean="0"/>
              <a:t>Not recommended to routinely screen in males who are at low risk for infection/asymptomatic:</a:t>
            </a:r>
          </a:p>
          <a:p>
            <a:pPr lvl="1"/>
            <a:r>
              <a:rPr lang="en-US" dirty="0" smtClean="0"/>
              <a:t>Gonorrhea</a:t>
            </a:r>
          </a:p>
          <a:p>
            <a:pPr lvl="1"/>
            <a:r>
              <a:rPr lang="en-US" dirty="0" smtClean="0"/>
              <a:t>Syphilis</a:t>
            </a:r>
          </a:p>
          <a:p>
            <a:pPr lvl="1"/>
            <a:r>
              <a:rPr lang="en-US" dirty="0" smtClean="0"/>
              <a:t>Herpes Simplex</a:t>
            </a:r>
          </a:p>
          <a:p>
            <a:pPr lvl="1"/>
            <a:r>
              <a:rPr lang="en-US" dirty="0" smtClean="0"/>
              <a:t>Hepatitis B</a:t>
            </a:r>
          </a:p>
          <a:p>
            <a:pPr lvl="1"/>
            <a:r>
              <a:rPr lang="en-US" dirty="0" smtClean="0"/>
              <a:t>Hepatitis C</a:t>
            </a:r>
            <a:endParaRPr lang="en-US" dirty="0"/>
          </a:p>
        </p:txBody>
      </p:sp>
    </p:spTree>
    <p:extLst>
      <p:ext uri="{BB962C8B-B14F-4D97-AF65-F5344CB8AC3E}">
        <p14:creationId xmlns:p14="http://schemas.microsoft.com/office/powerpoint/2010/main" val="31389180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itle 1"/>
          <p:cNvSpPr>
            <a:spLocks noGrp="1"/>
          </p:cNvSpPr>
          <p:nvPr>
            <p:ph type="title"/>
          </p:nvPr>
        </p:nvSpPr>
        <p:spPr/>
        <p:txBody>
          <a:bodyPr/>
          <a:lstStyle/>
          <a:p>
            <a:r>
              <a:rPr lang="en-US" smtClean="0"/>
              <a:t>Case: Eric </a:t>
            </a:r>
            <a:endParaRPr lang="en-US" dirty="0" smtClean="0"/>
          </a:p>
        </p:txBody>
      </p:sp>
      <p:sp>
        <p:nvSpPr>
          <p:cNvPr id="57347" name="Content Placeholder 2"/>
          <p:cNvSpPr>
            <a:spLocks noGrp="1"/>
          </p:cNvSpPr>
          <p:nvPr>
            <p:ph sz="quarter" idx="10"/>
          </p:nvPr>
        </p:nvSpPr>
        <p:spPr/>
        <p:txBody>
          <a:bodyPr/>
          <a:lstStyle/>
          <a:p>
            <a:r>
              <a:rPr lang="en-US" dirty="0" smtClean="0"/>
              <a:t> You tell Eric that his test results should be available in 2–3 days and provide him with a referral for treatment of the </a:t>
            </a:r>
            <a:r>
              <a:rPr lang="en-US" dirty="0" err="1" smtClean="0"/>
              <a:t>varicocele</a:t>
            </a:r>
            <a:r>
              <a:rPr lang="en-US" dirty="0" smtClean="0"/>
              <a:t> (if needed)</a:t>
            </a:r>
          </a:p>
          <a:p>
            <a:endParaRPr lang="en-US" dirty="0" smtClean="0"/>
          </a:p>
          <a:p>
            <a:r>
              <a:rPr lang="en-US" dirty="0" smtClean="0"/>
              <a:t> Give him a supply of condoms and discuss proper use.</a:t>
            </a:r>
          </a:p>
          <a:p>
            <a:endParaRPr lang="en-US" dirty="0" smtClean="0"/>
          </a:p>
          <a:p>
            <a:r>
              <a:rPr lang="en-US" dirty="0" smtClean="0"/>
              <a:t>Make a follow-up appointment to receive test results and for post-HIV test counseling.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itle 2"/>
          <p:cNvSpPr>
            <a:spLocks noGrp="1"/>
          </p:cNvSpPr>
          <p:nvPr>
            <p:ph type="title"/>
          </p:nvPr>
        </p:nvSpPr>
        <p:spPr/>
        <p:txBody>
          <a:bodyPr/>
          <a:lstStyle/>
          <a:p>
            <a:r>
              <a:rPr lang="en-US" smtClean="0"/>
              <a:t>Summary</a:t>
            </a:r>
            <a:endParaRPr lang="en-US" dirty="0" smtClean="0"/>
          </a:p>
        </p:txBody>
      </p:sp>
      <p:sp>
        <p:nvSpPr>
          <p:cNvPr id="2" name="Content Placeholder 1"/>
          <p:cNvSpPr>
            <a:spLocks noGrp="1"/>
          </p:cNvSpPr>
          <p:nvPr>
            <p:ph sz="quarter" idx="10"/>
          </p:nvPr>
        </p:nvSpPr>
        <p:spPr/>
        <p:txBody>
          <a:bodyPr/>
          <a:lstStyle/>
          <a:p>
            <a:r>
              <a:rPr lang="en-US" dirty="0" smtClean="0"/>
              <a:t>Young males often do not receive the reproductive care they need.</a:t>
            </a:r>
          </a:p>
          <a:p>
            <a:endParaRPr lang="en-US" dirty="0" smtClean="0"/>
          </a:p>
          <a:p>
            <a:r>
              <a:rPr lang="en-US" dirty="0" smtClean="0"/>
              <a:t>To become more male-friendly, providers and staff must assess preconceived notions about adolescent males.</a:t>
            </a:r>
          </a:p>
          <a:p>
            <a:endParaRPr lang="en-US" dirty="0" smtClean="0"/>
          </a:p>
          <a:p>
            <a:r>
              <a:rPr lang="en-US" dirty="0" smtClean="0"/>
              <a:t>Comprehensive care includes </a:t>
            </a:r>
          </a:p>
          <a:p>
            <a:pPr lvl="1"/>
            <a:r>
              <a:rPr lang="en-US" dirty="0" smtClean="0"/>
              <a:t>Counseling</a:t>
            </a:r>
          </a:p>
          <a:p>
            <a:pPr lvl="1"/>
            <a:r>
              <a:rPr lang="en-US" dirty="0" smtClean="0"/>
              <a:t>Preventive health care </a:t>
            </a:r>
          </a:p>
          <a:p>
            <a:pPr lvl="1"/>
            <a:r>
              <a:rPr lang="en-US" dirty="0" smtClean="0"/>
              <a:t>Clinical diagnosis and treatment</a:t>
            </a:r>
          </a:p>
          <a:p>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rrowheads="1"/>
          </p:cNvSpPr>
          <p:nvPr>
            <p:ph type="title"/>
          </p:nvPr>
        </p:nvSpPr>
        <p:spPr/>
        <p:txBody>
          <a:bodyPr>
            <a:normAutofit fontScale="90000"/>
          </a:bodyPr>
          <a:lstStyle/>
          <a:p>
            <a:pPr eaLnBrk="1" hangingPunct="1"/>
            <a:r>
              <a:rPr lang="en-US" dirty="0" smtClean="0"/>
              <a:t>Provider Resources and Organizational Partners</a:t>
            </a:r>
          </a:p>
        </p:txBody>
      </p:sp>
      <p:sp>
        <p:nvSpPr>
          <p:cNvPr id="86018" name="Rectangle 3"/>
          <p:cNvSpPr>
            <a:spLocks noGrp="1" noChangeArrowheads="1"/>
          </p:cNvSpPr>
          <p:nvPr>
            <p:ph sz="quarter" idx="10"/>
          </p:nvPr>
        </p:nvSpPr>
        <p:spPr/>
        <p:txBody>
          <a:bodyPr/>
          <a:lstStyle/>
          <a:p>
            <a:pPr>
              <a:lnSpc>
                <a:spcPct val="80000"/>
              </a:lnSpc>
            </a:pPr>
            <a:r>
              <a:rPr lang="en-US" sz="2000" dirty="0">
                <a:hlinkClick r:id="rId3"/>
              </a:rPr>
              <a:t>www.advocatesforyouth.org</a:t>
            </a:r>
            <a:r>
              <a:rPr lang="en-US" sz="2000" dirty="0">
                <a:solidFill>
                  <a:schemeClr val="bg1"/>
                </a:solidFill>
              </a:rPr>
              <a:t>—</a:t>
            </a:r>
            <a:r>
              <a:rPr lang="en-US" sz="2000" dirty="0"/>
              <a:t>Advocates for </a:t>
            </a:r>
            <a:r>
              <a:rPr lang="en-US" sz="2000" dirty="0" smtClean="0"/>
              <a:t>Youth</a:t>
            </a:r>
          </a:p>
          <a:p>
            <a:pPr>
              <a:lnSpc>
                <a:spcPct val="80000"/>
              </a:lnSpc>
            </a:pPr>
            <a:endParaRPr lang="en-US" sz="2000" dirty="0"/>
          </a:p>
          <a:p>
            <a:pPr>
              <a:lnSpc>
                <a:spcPct val="80000"/>
              </a:lnSpc>
            </a:pPr>
            <a:r>
              <a:rPr lang="en-US" sz="2000" dirty="0" smtClean="0">
                <a:solidFill>
                  <a:schemeClr val="hlink"/>
                </a:solidFill>
                <a:hlinkClick r:id="rId4"/>
              </a:rPr>
              <a:t>www.aap.org</a:t>
            </a:r>
            <a:r>
              <a:rPr lang="en-US" sz="2000" dirty="0" smtClean="0">
                <a:solidFill>
                  <a:schemeClr val="bg1"/>
                </a:solidFill>
              </a:rPr>
              <a:t>—</a:t>
            </a:r>
            <a:r>
              <a:rPr lang="en-US" sz="2000" dirty="0" smtClean="0"/>
              <a:t>American </a:t>
            </a:r>
            <a:r>
              <a:rPr lang="en-US" sz="2000" dirty="0"/>
              <a:t>Academy of </a:t>
            </a:r>
            <a:r>
              <a:rPr lang="en-US" sz="2000" dirty="0" smtClean="0"/>
              <a:t>Pediatricians</a:t>
            </a:r>
          </a:p>
          <a:p>
            <a:pPr>
              <a:lnSpc>
                <a:spcPct val="80000"/>
              </a:lnSpc>
            </a:pPr>
            <a:endParaRPr lang="en-US" sz="2000" dirty="0"/>
          </a:p>
          <a:p>
            <a:pPr>
              <a:lnSpc>
                <a:spcPct val="80000"/>
              </a:lnSpc>
            </a:pPr>
            <a:r>
              <a:rPr lang="en-US" sz="2000" dirty="0">
                <a:hlinkClick r:id="rId5"/>
              </a:rPr>
              <a:t>www.aclu.org/reproductive-freedom</a:t>
            </a:r>
            <a:r>
              <a:rPr lang="en-US" sz="2000" dirty="0"/>
              <a:t> </a:t>
            </a:r>
            <a:r>
              <a:rPr lang="en-US" sz="2000" dirty="0">
                <a:solidFill>
                  <a:schemeClr val="bg1"/>
                </a:solidFill>
              </a:rPr>
              <a:t> </a:t>
            </a:r>
            <a:r>
              <a:rPr lang="en-US" sz="2000" dirty="0"/>
              <a:t>American Civil Liberties Union Reproductive Freedom </a:t>
            </a:r>
            <a:r>
              <a:rPr lang="en-US" sz="2000" dirty="0" smtClean="0"/>
              <a:t>Project</a:t>
            </a:r>
          </a:p>
          <a:p>
            <a:pPr>
              <a:lnSpc>
                <a:spcPct val="80000"/>
              </a:lnSpc>
            </a:pPr>
            <a:endParaRPr lang="en-US" sz="2000" dirty="0"/>
          </a:p>
          <a:p>
            <a:pPr>
              <a:lnSpc>
                <a:spcPct val="80000"/>
              </a:lnSpc>
            </a:pPr>
            <a:r>
              <a:rPr lang="en-US" sz="2000" dirty="0">
                <a:hlinkClick r:id="rId6"/>
              </a:rPr>
              <a:t>www.acog.org</a:t>
            </a:r>
            <a:r>
              <a:rPr lang="en-US" sz="2000" dirty="0">
                <a:solidFill>
                  <a:schemeClr val="bg1"/>
                </a:solidFill>
              </a:rPr>
              <a:t>—</a:t>
            </a:r>
            <a:r>
              <a:rPr lang="en-US" sz="2000" dirty="0"/>
              <a:t>American College of Obstetricians and </a:t>
            </a:r>
            <a:r>
              <a:rPr lang="en-US" sz="2000" dirty="0" smtClean="0"/>
              <a:t>Gynecologists</a:t>
            </a:r>
          </a:p>
          <a:p>
            <a:pPr>
              <a:lnSpc>
                <a:spcPct val="80000"/>
              </a:lnSpc>
            </a:pPr>
            <a:endParaRPr lang="en-US" sz="2000" dirty="0"/>
          </a:p>
          <a:p>
            <a:pPr>
              <a:lnSpc>
                <a:spcPct val="80000"/>
              </a:lnSpc>
            </a:pPr>
            <a:r>
              <a:rPr lang="en-US" sz="2000" dirty="0">
                <a:hlinkClick r:id="rId7"/>
              </a:rPr>
              <a:t>www.arhp.org</a:t>
            </a:r>
            <a:r>
              <a:rPr lang="en-US" sz="2000" dirty="0">
                <a:solidFill>
                  <a:schemeClr val="bg1"/>
                </a:solidFill>
              </a:rPr>
              <a:t>—</a:t>
            </a:r>
            <a:r>
              <a:rPr lang="en-US" sz="2000" dirty="0"/>
              <a:t>Association of Reproductive Health </a:t>
            </a:r>
            <a:r>
              <a:rPr lang="en-US" sz="2000" dirty="0" smtClean="0"/>
              <a:t>Professionals</a:t>
            </a:r>
          </a:p>
          <a:p>
            <a:pPr>
              <a:lnSpc>
                <a:spcPct val="80000"/>
              </a:lnSpc>
            </a:pPr>
            <a:endParaRPr lang="en-US" sz="2000" dirty="0"/>
          </a:p>
          <a:p>
            <a:pPr>
              <a:lnSpc>
                <a:spcPct val="80000"/>
              </a:lnSpc>
            </a:pPr>
            <a:r>
              <a:rPr lang="en-US" sz="2000" dirty="0">
                <a:hlinkClick r:id="rId8"/>
              </a:rPr>
              <a:t>www.cahl.org</a:t>
            </a:r>
            <a:r>
              <a:rPr lang="en-US" sz="2000" dirty="0">
                <a:solidFill>
                  <a:schemeClr val="bg1"/>
                </a:solidFill>
              </a:rPr>
              <a:t>—</a:t>
            </a:r>
            <a:r>
              <a:rPr lang="en-US" sz="2000" dirty="0"/>
              <a:t>Center for Adolescent Health and the Law </a:t>
            </a:r>
            <a:endParaRPr lang="en-US" sz="2000" dirty="0" smtClean="0"/>
          </a:p>
          <a:p>
            <a:pPr>
              <a:lnSpc>
                <a:spcPct val="80000"/>
              </a:lnSpc>
            </a:pPr>
            <a:endParaRPr lang="en-US" sz="2000" dirty="0"/>
          </a:p>
          <a:p>
            <a:pPr>
              <a:lnSpc>
                <a:spcPct val="80000"/>
              </a:lnSpc>
            </a:pPr>
            <a:r>
              <a:rPr lang="en-US" sz="2000" dirty="0" smtClean="0">
                <a:hlinkClick r:id="rId9"/>
              </a:rPr>
              <a:t>www.glma.org</a:t>
            </a:r>
            <a:r>
              <a:rPr lang="en-US" sz="2000" dirty="0" smtClean="0"/>
              <a:t>  </a:t>
            </a:r>
            <a:r>
              <a:rPr lang="en-US" sz="2000" dirty="0"/>
              <a:t>Gay and Lesbian Medical </a:t>
            </a:r>
            <a:r>
              <a:rPr lang="en-US" sz="2000" dirty="0" smtClean="0"/>
              <a:t>Association</a:t>
            </a:r>
            <a:endParaRPr lang="en-US" sz="2000" dirty="0"/>
          </a:p>
        </p:txBody>
      </p:sp>
    </p:spTree>
    <p:extLst>
      <p:ext uri="{BB962C8B-B14F-4D97-AF65-F5344CB8AC3E}">
        <p14:creationId xmlns:p14="http://schemas.microsoft.com/office/powerpoint/2010/main" val="8090270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a:lnSpc>
                <a:spcPct val="80000"/>
              </a:lnSpc>
            </a:pPr>
            <a:r>
              <a:rPr lang="en-US" sz="2000" dirty="0">
                <a:hlinkClick r:id="rId2"/>
              </a:rPr>
              <a:t>www.guttmacher.org</a:t>
            </a:r>
            <a:r>
              <a:rPr lang="en-US" sz="2000" dirty="0">
                <a:solidFill>
                  <a:schemeClr val="bg1"/>
                </a:solidFill>
              </a:rPr>
              <a:t>—</a:t>
            </a:r>
            <a:r>
              <a:rPr lang="en-US" sz="2000" dirty="0" err="1"/>
              <a:t>Guttmacher</a:t>
            </a:r>
            <a:r>
              <a:rPr lang="en-US" sz="2000" dirty="0"/>
              <a:t> </a:t>
            </a:r>
            <a:r>
              <a:rPr lang="en-US" sz="2000" dirty="0" smtClean="0"/>
              <a:t>Institute</a:t>
            </a:r>
          </a:p>
          <a:p>
            <a:pPr>
              <a:lnSpc>
                <a:spcPct val="80000"/>
              </a:lnSpc>
            </a:pPr>
            <a:endParaRPr lang="en-US" sz="2000" dirty="0"/>
          </a:p>
          <a:p>
            <a:pPr>
              <a:lnSpc>
                <a:spcPct val="80000"/>
              </a:lnSpc>
            </a:pPr>
            <a:r>
              <a:rPr lang="en-US" sz="2000" dirty="0" smtClean="0">
                <a:hlinkClick r:id="rId3"/>
              </a:rPr>
              <a:t>janefondacenter.emory.edu</a:t>
            </a:r>
            <a:r>
              <a:rPr lang="en-US" sz="2000" dirty="0" smtClean="0"/>
              <a:t> </a:t>
            </a:r>
            <a:r>
              <a:rPr lang="en-US" sz="2000" dirty="0"/>
              <a:t>Jane Fonda Center at Emory </a:t>
            </a:r>
            <a:r>
              <a:rPr lang="en-US" sz="2000" dirty="0" smtClean="0"/>
              <a:t>University</a:t>
            </a:r>
          </a:p>
          <a:p>
            <a:pPr>
              <a:lnSpc>
                <a:spcPct val="80000"/>
              </a:lnSpc>
            </a:pPr>
            <a:endParaRPr lang="en-US" sz="2000" dirty="0"/>
          </a:p>
          <a:p>
            <a:pPr>
              <a:lnSpc>
                <a:spcPct val="80000"/>
              </a:lnSpc>
            </a:pPr>
            <a:r>
              <a:rPr lang="en-US" sz="2000" dirty="0" smtClean="0">
                <a:hlinkClick r:id="rId4"/>
              </a:rPr>
              <a:t>www.msm.edu</a:t>
            </a:r>
            <a:r>
              <a:rPr lang="en-US" sz="2000" dirty="0" smtClean="0"/>
              <a:t> </a:t>
            </a:r>
            <a:r>
              <a:rPr lang="en-US" sz="2000" dirty="0"/>
              <a:t>Morehouse School of </a:t>
            </a:r>
            <a:r>
              <a:rPr lang="en-US" sz="2000" dirty="0" smtClean="0"/>
              <a:t>Medicine</a:t>
            </a:r>
          </a:p>
          <a:p>
            <a:pPr>
              <a:lnSpc>
                <a:spcPct val="80000"/>
              </a:lnSpc>
            </a:pPr>
            <a:endParaRPr lang="en-US" sz="2000" dirty="0"/>
          </a:p>
          <a:p>
            <a:pPr>
              <a:lnSpc>
                <a:spcPct val="80000"/>
              </a:lnSpc>
            </a:pPr>
            <a:r>
              <a:rPr lang="en-US" sz="2000" dirty="0" smtClean="0">
                <a:hlinkClick r:id="rId5"/>
              </a:rPr>
              <a:t>www.prochoiceny.org/projects-campaigns/torch.shtml</a:t>
            </a:r>
            <a:r>
              <a:rPr lang="en-US" sz="2000" dirty="0" smtClean="0"/>
              <a:t> </a:t>
            </a:r>
            <a:r>
              <a:rPr lang="en-US" sz="2000" dirty="0"/>
              <a:t>NARAL Pro-Choice New York Teen Outreach Reproductive Challenge (TORCH</a:t>
            </a:r>
            <a:r>
              <a:rPr lang="en-US" sz="2000" dirty="0" smtClean="0"/>
              <a:t>)</a:t>
            </a:r>
          </a:p>
          <a:p>
            <a:pPr>
              <a:lnSpc>
                <a:spcPct val="80000"/>
              </a:lnSpc>
            </a:pPr>
            <a:endParaRPr lang="en-US" sz="2000" dirty="0"/>
          </a:p>
          <a:p>
            <a:pPr>
              <a:lnSpc>
                <a:spcPct val="80000"/>
              </a:lnSpc>
            </a:pPr>
            <a:r>
              <a:rPr lang="en-US" sz="2000" dirty="0" smtClean="0">
                <a:hlinkClick r:id="rId6"/>
              </a:rPr>
              <a:t>www.naspag.org</a:t>
            </a:r>
            <a:r>
              <a:rPr lang="en-US" sz="2000" dirty="0" smtClean="0"/>
              <a:t> </a:t>
            </a:r>
            <a:r>
              <a:rPr lang="en-US" sz="2000" dirty="0"/>
              <a:t>North American Society of Pediatric and Adolescent </a:t>
            </a:r>
            <a:r>
              <a:rPr lang="en-US" sz="2000" dirty="0" smtClean="0"/>
              <a:t>Gynecology</a:t>
            </a:r>
          </a:p>
          <a:p>
            <a:pPr>
              <a:lnSpc>
                <a:spcPct val="80000"/>
              </a:lnSpc>
            </a:pPr>
            <a:endParaRPr lang="en-US" sz="2000" dirty="0"/>
          </a:p>
          <a:p>
            <a:pPr>
              <a:lnSpc>
                <a:spcPct val="80000"/>
              </a:lnSpc>
            </a:pPr>
            <a:r>
              <a:rPr lang="en-US" sz="2000" dirty="0">
                <a:solidFill>
                  <a:schemeClr val="hlink"/>
                </a:solidFill>
                <a:hlinkClick r:id="rId7"/>
              </a:rPr>
              <a:t>www.prh.org</a:t>
            </a:r>
            <a:r>
              <a:rPr lang="en-US" sz="2000" dirty="0">
                <a:solidFill>
                  <a:schemeClr val="bg1"/>
                </a:solidFill>
              </a:rPr>
              <a:t>—</a:t>
            </a:r>
            <a:r>
              <a:rPr lang="en-US" sz="2000" dirty="0"/>
              <a:t>Physicians for Reproductive Health</a:t>
            </a:r>
          </a:p>
          <a:p>
            <a:endParaRPr lang="en-US" dirty="0"/>
          </a:p>
        </p:txBody>
      </p:sp>
      <p:sp>
        <p:nvSpPr>
          <p:cNvPr id="4" name="Title 1"/>
          <p:cNvSpPr>
            <a:spLocks noGrp="1"/>
          </p:cNvSpPr>
          <p:nvPr>
            <p:ph type="title"/>
          </p:nvPr>
        </p:nvSpPr>
        <p:spPr/>
        <p:txBody>
          <a:bodyPr>
            <a:normAutofit fontScale="90000"/>
          </a:bodyPr>
          <a:lstStyle/>
          <a:p>
            <a:r>
              <a:rPr lang="en-US" dirty="0"/>
              <a:t>Provider Resources and Organizational Partners</a:t>
            </a:r>
          </a:p>
        </p:txBody>
      </p:sp>
    </p:spTree>
    <p:extLst>
      <p:ext uri="{BB962C8B-B14F-4D97-AF65-F5344CB8AC3E}">
        <p14:creationId xmlns:p14="http://schemas.microsoft.com/office/powerpoint/2010/main" val="424182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Males and Sexually Transmitted Infections</a:t>
            </a:r>
            <a:endParaRPr lang="en-US" dirty="0"/>
          </a:p>
        </p:txBody>
      </p:sp>
      <p:sp>
        <p:nvSpPr>
          <p:cNvPr id="6" name="Content Placeholder 5"/>
          <p:cNvSpPr>
            <a:spLocks noGrp="1"/>
          </p:cNvSpPr>
          <p:nvPr>
            <p:ph sz="quarter" idx="10"/>
          </p:nvPr>
        </p:nvSpPr>
        <p:spPr/>
        <p:txBody>
          <a:bodyPr/>
          <a:lstStyle/>
          <a:p>
            <a:r>
              <a:rPr lang="en-US" smtClean="0"/>
              <a:t>Young males acquire more STI infections than females. </a:t>
            </a:r>
          </a:p>
          <a:p>
            <a:endParaRPr lang="en-US" smtClean="0"/>
          </a:p>
          <a:p>
            <a:r>
              <a:rPr lang="en-US" smtClean="0"/>
              <a:t>True or False? </a:t>
            </a:r>
            <a:endParaRPr lang="en-US" dirty="0"/>
          </a:p>
        </p:txBody>
      </p:sp>
    </p:spTree>
    <p:extLst>
      <p:ext uri="{BB962C8B-B14F-4D97-AF65-F5344CB8AC3E}">
        <p14:creationId xmlns:p14="http://schemas.microsoft.com/office/powerpoint/2010/main" val="18360541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Provider Resources and Organizational Partners</a:t>
            </a:r>
          </a:p>
        </p:txBody>
      </p:sp>
      <p:sp>
        <p:nvSpPr>
          <p:cNvPr id="3" name="Content Placeholder 2"/>
          <p:cNvSpPr>
            <a:spLocks noGrp="1"/>
          </p:cNvSpPr>
          <p:nvPr>
            <p:ph sz="quarter" idx="10"/>
          </p:nvPr>
        </p:nvSpPr>
        <p:spPr/>
        <p:txBody>
          <a:bodyPr/>
          <a:lstStyle/>
          <a:p>
            <a:pPr>
              <a:lnSpc>
                <a:spcPct val="80000"/>
              </a:lnSpc>
            </a:pPr>
            <a:r>
              <a:rPr lang="en-US" sz="2000" dirty="0">
                <a:hlinkClick r:id="rId2"/>
              </a:rPr>
              <a:t>www.siecus.org</a:t>
            </a:r>
            <a:r>
              <a:rPr lang="en-US" sz="2000" dirty="0">
                <a:solidFill>
                  <a:schemeClr val="bg1"/>
                </a:solidFill>
              </a:rPr>
              <a:t>—</a:t>
            </a:r>
            <a:r>
              <a:rPr lang="en-US" sz="2000" dirty="0"/>
              <a:t>Sexuality Information </a:t>
            </a:r>
            <a:r>
              <a:rPr lang="en-US" sz="2000" dirty="0" smtClean="0"/>
              <a:t>and </a:t>
            </a:r>
            <a:r>
              <a:rPr lang="en-US" sz="2000" dirty="0"/>
              <a:t>Education Council of the United </a:t>
            </a:r>
            <a:r>
              <a:rPr lang="en-US" sz="2000" dirty="0" smtClean="0"/>
              <a:t>States</a:t>
            </a:r>
          </a:p>
          <a:p>
            <a:pPr>
              <a:lnSpc>
                <a:spcPct val="80000"/>
              </a:lnSpc>
            </a:pPr>
            <a:endParaRPr lang="en-US" sz="2000" dirty="0"/>
          </a:p>
          <a:p>
            <a:pPr>
              <a:lnSpc>
                <a:spcPct val="80000"/>
              </a:lnSpc>
            </a:pPr>
            <a:r>
              <a:rPr lang="en-US" sz="2000" dirty="0">
                <a:hlinkClick r:id="rId3"/>
              </a:rPr>
              <a:t>www.adolescenthealth.org</a:t>
            </a:r>
            <a:r>
              <a:rPr lang="en-US" sz="2000" dirty="0">
                <a:solidFill>
                  <a:schemeClr val="bg1"/>
                </a:solidFill>
              </a:rPr>
              <a:t>—</a:t>
            </a:r>
            <a:r>
              <a:rPr lang="en-US" sz="2000" dirty="0"/>
              <a:t>Society for Adolescent Health and Medicine </a:t>
            </a:r>
            <a:endParaRPr lang="en-US" sz="2000" dirty="0" smtClean="0"/>
          </a:p>
          <a:p>
            <a:pPr>
              <a:lnSpc>
                <a:spcPct val="80000"/>
              </a:lnSpc>
            </a:pPr>
            <a:endParaRPr lang="en-US" sz="2000" dirty="0"/>
          </a:p>
          <a:p>
            <a:pPr>
              <a:lnSpc>
                <a:spcPct val="80000"/>
              </a:lnSpc>
            </a:pPr>
            <a:r>
              <a:rPr lang="en-US" sz="2000" dirty="0" smtClean="0">
                <a:hlinkClick r:id="rId4"/>
              </a:rPr>
              <a:t>www.plannedparenthood.org</a:t>
            </a:r>
            <a:r>
              <a:rPr lang="en-US" sz="2000" dirty="0" smtClean="0"/>
              <a:t> </a:t>
            </a:r>
            <a:r>
              <a:rPr lang="en-US" sz="2000" dirty="0"/>
              <a:t>Planned Parenthood Federation of </a:t>
            </a:r>
            <a:r>
              <a:rPr lang="en-US" sz="2000" dirty="0" smtClean="0"/>
              <a:t>America</a:t>
            </a:r>
          </a:p>
          <a:p>
            <a:pPr>
              <a:lnSpc>
                <a:spcPct val="80000"/>
              </a:lnSpc>
            </a:pPr>
            <a:endParaRPr lang="en-US" sz="2000" dirty="0"/>
          </a:p>
          <a:p>
            <a:pPr>
              <a:lnSpc>
                <a:spcPct val="80000"/>
              </a:lnSpc>
            </a:pPr>
            <a:r>
              <a:rPr lang="en-US" sz="2000" dirty="0" smtClean="0">
                <a:hlinkClick r:id="rId5"/>
              </a:rPr>
              <a:t>www.reproductiveaccess.org</a:t>
            </a:r>
            <a:r>
              <a:rPr lang="en-US" sz="2000" dirty="0" smtClean="0"/>
              <a:t> </a:t>
            </a:r>
            <a:r>
              <a:rPr lang="en-US" sz="2000" dirty="0"/>
              <a:t>Reproductive Health Access </a:t>
            </a:r>
            <a:r>
              <a:rPr lang="en-US" sz="2000" dirty="0" smtClean="0"/>
              <a:t>Project</a:t>
            </a:r>
          </a:p>
          <a:p>
            <a:pPr>
              <a:lnSpc>
                <a:spcPct val="80000"/>
              </a:lnSpc>
            </a:pPr>
            <a:endParaRPr lang="en-US" sz="2000" dirty="0"/>
          </a:p>
          <a:p>
            <a:pPr>
              <a:lnSpc>
                <a:spcPct val="80000"/>
              </a:lnSpc>
            </a:pPr>
            <a:r>
              <a:rPr lang="en-US" sz="2000" dirty="0" smtClean="0">
                <a:hlinkClick r:id="rId6"/>
              </a:rPr>
              <a:t>www.spence-chapin.org</a:t>
            </a:r>
            <a:r>
              <a:rPr lang="en-US" sz="2000" dirty="0" smtClean="0"/>
              <a:t> </a:t>
            </a:r>
            <a:r>
              <a:rPr lang="en-US" sz="2000" dirty="0"/>
              <a:t>Spence-Chapin Adoption Services</a:t>
            </a:r>
          </a:p>
          <a:p>
            <a:pPr>
              <a:lnSpc>
                <a:spcPct val="80000"/>
              </a:lnSpc>
            </a:pPr>
            <a:endParaRPr lang="en-US" sz="2000" dirty="0"/>
          </a:p>
          <a:p>
            <a:pPr>
              <a:lnSpc>
                <a:spcPct val="80000"/>
              </a:lnSpc>
            </a:pPr>
            <a:endParaRPr lang="en-US" sz="2000" dirty="0"/>
          </a:p>
          <a:p>
            <a:pPr>
              <a:lnSpc>
                <a:spcPct val="80000"/>
              </a:lnSpc>
              <a:buNone/>
            </a:pPr>
            <a:endParaRPr lang="en-US" sz="2000" dirty="0"/>
          </a:p>
          <a:p>
            <a:endParaRPr lang="en-US" sz="2000" dirty="0" smtClean="0"/>
          </a:p>
        </p:txBody>
      </p:sp>
    </p:spTree>
    <p:extLst>
      <p:ext uri="{BB962C8B-B14F-4D97-AF65-F5344CB8AC3E}">
        <p14:creationId xmlns:p14="http://schemas.microsoft.com/office/powerpoint/2010/main" val="23976330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r>
              <a:rPr lang="en-US" sz="2800" dirty="0" smtClean="0"/>
              <a:t>Please Complete Evaluations Now</a:t>
            </a:r>
          </a:p>
        </p:txBody>
      </p:sp>
      <p:pic>
        <p:nvPicPr>
          <p:cNvPr id="369666" name="Picture 2" descr="M:\Education, Research and Training Division\Medical Education\2. ARSHEP\4th Edition ARSHEP modules\New ARSHEP Logos\ARSHEP_LOGO_2013_smallBW.jpg"/>
          <p:cNvPicPr>
            <a:picLocks noChangeAspect="1" noChangeArrowheads="1"/>
          </p:cNvPicPr>
          <p:nvPr/>
        </p:nvPicPr>
        <p:blipFill>
          <a:blip r:embed="rId3" cstate="print"/>
          <a:srcRect/>
          <a:stretch>
            <a:fillRect/>
          </a:stretch>
        </p:blipFill>
        <p:spPr bwMode="auto">
          <a:xfrm>
            <a:off x="1371600" y="1371599"/>
            <a:ext cx="6934200" cy="435254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hysicians ARSHEP Slide Template May 2014">
  <a:themeElements>
    <a:clrScheme name="Physicians Template Theme">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F79646"/>
      </a:accent6>
      <a:hlink>
        <a:srgbClr val="0000FF"/>
      </a:hlink>
      <a:folHlink>
        <a:srgbClr val="800080"/>
      </a:folHlink>
    </a:clrScheme>
    <a:fontScheme name="Physicians Adobe Garamond Pro">
      <a:majorFont>
        <a:latin typeface="Adobe Garamond Pro"/>
        <a:ea typeface=""/>
        <a:cs typeface=""/>
      </a:majorFont>
      <a:minorFont>
        <a:latin typeface="Adobe Garamond Pro"/>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PHRC Template</Template>
  <TotalTime>26555</TotalTime>
  <Words>8585</Words>
  <Application>Microsoft Office PowerPoint</Application>
  <PresentationFormat>On-screen Show (4:3)</PresentationFormat>
  <Paragraphs>1082</Paragraphs>
  <Slides>91</Slides>
  <Notes>84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91</vt:i4>
      </vt:variant>
    </vt:vector>
  </HeadingPairs>
  <TitlesOfParts>
    <vt:vector size="102" baseType="lpstr">
      <vt:lpstr>ＭＳ Ｐゴシック</vt:lpstr>
      <vt:lpstr>Adobe Garamond Pro</vt:lpstr>
      <vt:lpstr>Adobe Garamond Pro Bold</vt:lpstr>
      <vt:lpstr>Arial</vt:lpstr>
      <vt:lpstr>Helvetica Neue Bold Condensed</vt:lpstr>
      <vt:lpstr>New Century Schoolbook Bold</vt:lpstr>
      <vt:lpstr>Symbol</vt:lpstr>
      <vt:lpstr>Times New Roman</vt:lpstr>
      <vt:lpstr>Wingdings</vt:lpstr>
      <vt:lpstr>Wingdings 3</vt:lpstr>
      <vt:lpstr>Physicians ARSHEP Slide Template May 2014</vt:lpstr>
      <vt:lpstr>Male Adolescent Reproductive  and Sexual Health</vt:lpstr>
      <vt:lpstr>Objectives</vt:lpstr>
      <vt:lpstr>PowerPoint Presentation</vt:lpstr>
      <vt:lpstr>Age at First Intercourse</vt:lpstr>
      <vt:lpstr>Most Males and Females Begin Sex at Age 17</vt:lpstr>
      <vt:lpstr>Nearly Half of Males and Females Aged 15-19 Have Had Sex</vt:lpstr>
      <vt:lpstr>Sexual Behavior</vt:lpstr>
      <vt:lpstr>High School Females More Sexually Active</vt:lpstr>
      <vt:lpstr>Males and Sexually Transmitted Infections</vt:lpstr>
      <vt:lpstr>Males and Females BOTH  at Increased Risk for STIs</vt:lpstr>
      <vt:lpstr>Oral Sex</vt:lpstr>
      <vt:lpstr>Oral Sex DOES NOT Replace Vaginal Sex</vt:lpstr>
      <vt:lpstr>Timing of Oral Sex: Males Aged 15-24</vt:lpstr>
      <vt:lpstr>♂ Sexual Behavior with  Opposite-Sex Partners </vt:lpstr>
      <vt:lpstr>♂ Sexual Behavior with Same-Sex Partners</vt:lpstr>
      <vt:lpstr>Condom Use</vt:lpstr>
      <vt:lpstr>YRBS 2013: Condom Use</vt:lpstr>
      <vt:lpstr>High School Male Contraceptive Use at Last Sex</vt:lpstr>
      <vt:lpstr>PowerPoint Presentation</vt:lpstr>
      <vt:lpstr>Few Young Males Receive  Sexual Health Services</vt:lpstr>
      <vt:lpstr>Structural Barriers to Care for Young Males</vt:lpstr>
      <vt:lpstr>Barriers to Health Care Use</vt:lpstr>
      <vt:lpstr>Opportunities to Provide  Reproductive Health Care</vt:lpstr>
      <vt:lpstr>PowerPoint Presentation</vt:lpstr>
      <vt:lpstr>Community Needs Assessment</vt:lpstr>
      <vt:lpstr>Training Needs for Staff  Caring for Young Males</vt:lpstr>
      <vt:lpstr>The Values and Attitudes  of Staff Around Males</vt:lpstr>
      <vt:lpstr>PowerPoint Presentation</vt:lpstr>
      <vt:lpstr>Case: Eric</vt:lpstr>
      <vt:lpstr>Sexual History Tips </vt:lpstr>
      <vt:lpstr>Components of a Sexual History</vt:lpstr>
      <vt:lpstr>Sexual Health Assessment</vt:lpstr>
      <vt:lpstr>Comprehensive HEEADSSS</vt:lpstr>
      <vt:lpstr>Sexual Behavior Questions</vt:lpstr>
      <vt:lpstr>Sample Questions on Sexuality </vt:lpstr>
      <vt:lpstr>Assessing the Health of  the Relationship </vt:lpstr>
      <vt:lpstr>Case: Eric</vt:lpstr>
      <vt:lpstr>Case: Eric</vt:lpstr>
      <vt:lpstr>Case: Eric</vt:lpstr>
      <vt:lpstr>PowerPoint Presentation</vt:lpstr>
      <vt:lpstr>What Is Your Differential Diagnosis?</vt:lpstr>
      <vt:lpstr>Varicocele</vt:lpstr>
      <vt:lpstr>Spermatocele</vt:lpstr>
      <vt:lpstr>Hydrocele</vt:lpstr>
      <vt:lpstr>Testicular Cancer</vt:lpstr>
      <vt:lpstr>Hernia</vt:lpstr>
      <vt:lpstr>Case: Eric</vt:lpstr>
      <vt:lpstr>PowerPoint Presentation</vt:lpstr>
      <vt:lpstr>Male Genital Exam</vt:lpstr>
      <vt:lpstr>Inspection: Pubic Hair</vt:lpstr>
      <vt:lpstr>Inspection: Pubic Hair</vt:lpstr>
      <vt:lpstr>Inspection: Pubic Hair</vt:lpstr>
      <vt:lpstr>Inspection: Pubic Hair</vt:lpstr>
      <vt:lpstr>Inspection: Pubic Hair</vt:lpstr>
      <vt:lpstr>Inspection: Pubic Hair</vt:lpstr>
      <vt:lpstr>Inspection: Groin</vt:lpstr>
      <vt:lpstr>Inspection: Inner Thigh</vt:lpstr>
      <vt:lpstr>Inspection: Prepuce</vt:lpstr>
      <vt:lpstr>Inspection: Glans</vt:lpstr>
      <vt:lpstr>Inspection: Glans</vt:lpstr>
      <vt:lpstr>Inspection: Corona</vt:lpstr>
      <vt:lpstr>Inspection: Scrotum</vt:lpstr>
      <vt:lpstr>The Genital Exam: Palpation </vt:lpstr>
      <vt:lpstr>The Genital Exam: Palpation</vt:lpstr>
      <vt:lpstr>Case: Eric </vt:lpstr>
      <vt:lpstr>Clinical Tool: Transillumination</vt:lpstr>
      <vt:lpstr>Clinical Tools</vt:lpstr>
      <vt:lpstr>Male Genital Exam: Scrotum </vt:lpstr>
      <vt:lpstr>Case: Eric</vt:lpstr>
      <vt:lpstr>Case: Eric</vt:lpstr>
      <vt:lpstr>Inspection: Testes </vt:lpstr>
      <vt:lpstr>PowerPoint Presentation</vt:lpstr>
      <vt:lpstr>Case: Eric </vt:lpstr>
      <vt:lpstr>Considerations for STI Screening</vt:lpstr>
      <vt:lpstr>Considerations for STI Screening</vt:lpstr>
      <vt:lpstr>Case: Eric </vt:lpstr>
      <vt:lpstr>Chlamydia Testing for MSM under 25</vt:lpstr>
      <vt:lpstr>Gonorrhea Testing for MSM</vt:lpstr>
      <vt:lpstr>Treatment for Uncomplicated Gonococcal Infections of the Cervix, Urethra, and Rectum</vt:lpstr>
      <vt:lpstr>Treatment for Uncomplicated Gonococcal Infections of the Cervix, Urethra, and Rectum</vt:lpstr>
      <vt:lpstr>Gonorrhea Treatment Options for Pharynx</vt:lpstr>
      <vt:lpstr>Chlamydia Treatment</vt:lpstr>
      <vt:lpstr>Case: Eric </vt:lpstr>
      <vt:lpstr>Immunizations</vt:lpstr>
      <vt:lpstr>Recommendations AGAINST Routine Screening</vt:lpstr>
      <vt:lpstr>Case: Eric </vt:lpstr>
      <vt:lpstr>Summary</vt:lpstr>
      <vt:lpstr>Provider Resources and Organizational Partners</vt:lpstr>
      <vt:lpstr>Provider Resources and Organizational Partners</vt:lpstr>
      <vt:lpstr>Provider Resources and Organizational Partners</vt:lpstr>
      <vt:lpstr>Please Complete Evaluations 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27</dc:title>
  <dc:creator>Kevin Lerner</dc:creator>
  <cp:lastModifiedBy>Taylor Elsworth</cp:lastModifiedBy>
  <cp:revision>323</cp:revision>
  <dcterms:created xsi:type="dcterms:W3CDTF">2010-11-28T15:47:45Z</dcterms:created>
  <dcterms:modified xsi:type="dcterms:W3CDTF">2015-02-04T18:17:02Z</dcterms:modified>
</cp:coreProperties>
</file>