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372" r:id="rId3"/>
    <p:sldId id="262" r:id="rId4"/>
    <p:sldId id="292" r:id="rId5"/>
    <p:sldId id="258" r:id="rId6"/>
    <p:sldId id="263" r:id="rId7"/>
    <p:sldId id="307" r:id="rId8"/>
    <p:sldId id="313" r:id="rId9"/>
    <p:sldId id="314" r:id="rId10"/>
    <p:sldId id="349" r:id="rId11"/>
    <p:sldId id="350" r:id="rId12"/>
    <p:sldId id="259" r:id="rId13"/>
    <p:sldId id="373" r:id="rId14"/>
    <p:sldId id="338" r:id="rId15"/>
    <p:sldId id="354" r:id="rId16"/>
    <p:sldId id="309" r:id="rId17"/>
    <p:sldId id="355" r:id="rId18"/>
    <p:sldId id="339" r:id="rId19"/>
    <p:sldId id="312" r:id="rId20"/>
    <p:sldId id="315" r:id="rId21"/>
    <p:sldId id="316" r:id="rId22"/>
    <p:sldId id="317" r:id="rId23"/>
    <p:sldId id="320" r:id="rId24"/>
    <p:sldId id="321" r:id="rId25"/>
    <p:sldId id="260" r:id="rId26"/>
    <p:sldId id="323" r:id="rId27"/>
    <p:sldId id="324" r:id="rId28"/>
    <p:sldId id="359" r:id="rId29"/>
    <p:sldId id="381" r:id="rId30"/>
    <p:sldId id="382" r:id="rId31"/>
    <p:sldId id="362" r:id="rId32"/>
    <p:sldId id="266" r:id="rId33"/>
    <p:sldId id="374" r:id="rId34"/>
    <p:sldId id="375" r:id="rId35"/>
    <p:sldId id="376" r:id="rId36"/>
    <p:sldId id="377" r:id="rId37"/>
    <p:sldId id="378" r:id="rId38"/>
    <p:sldId id="379" r:id="rId39"/>
    <p:sldId id="356" r:id="rId40"/>
    <p:sldId id="383" r:id="rId41"/>
    <p:sldId id="384" r:id="rId42"/>
    <p:sldId id="380" r:id="rId43"/>
    <p:sldId id="391" r:id="rId44"/>
    <p:sldId id="389" r:id="rId45"/>
    <p:sldId id="364" r:id="rId46"/>
    <p:sldId id="346" r:id="rId47"/>
    <p:sldId id="326" r:id="rId48"/>
    <p:sldId id="327" r:id="rId49"/>
    <p:sldId id="387" r:id="rId50"/>
    <p:sldId id="386" r:id="rId51"/>
    <p:sldId id="385" r:id="rId52"/>
    <p:sldId id="365" r:id="rId53"/>
    <p:sldId id="328" r:id="rId54"/>
    <p:sldId id="361" r:id="rId55"/>
    <p:sldId id="369" r:id="rId56"/>
    <p:sldId id="366" r:id="rId57"/>
    <p:sldId id="331" r:id="rId58"/>
    <p:sldId id="332" r:id="rId59"/>
    <p:sldId id="333" r:id="rId60"/>
    <p:sldId id="390" r:id="rId61"/>
    <p:sldId id="334" r:id="rId62"/>
    <p:sldId id="335" r:id="rId63"/>
    <p:sldId id="33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0">
          <p15:clr>
            <a:srgbClr val="A4A3A4"/>
          </p15:clr>
        </p15:guide>
        <p15:guide id="2" pos="576">
          <p15:clr>
            <a:srgbClr val="A4A3A4"/>
          </p15:clr>
        </p15:guide>
        <p15:guide id="3" orient="horz" pos="3504">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101"/>
    <a:srgbClr val="FF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54" autoAdjust="0"/>
  </p:normalViewPr>
  <p:slideViewPr>
    <p:cSldViewPr>
      <p:cViewPr varScale="1">
        <p:scale>
          <a:sx n="94" d="100"/>
          <a:sy n="94" d="100"/>
        </p:scale>
        <p:origin x="2100" y="84"/>
      </p:cViewPr>
      <p:guideLst>
        <p:guide orient="horz" pos="1680"/>
        <p:guide pos="576"/>
        <p:guide orient="horz" pos="3504"/>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B0010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Aspiration abortion</c:v>
                </c:pt>
                <c:pt idx="1">
                  <c:v>Medication abortion</c:v>
                </c:pt>
                <c:pt idx="2">
                  <c:v>Penicillin</c:v>
                </c:pt>
                <c:pt idx="3">
                  <c:v>Driving in NYC *</c:v>
                </c:pt>
                <c:pt idx="4">
                  <c:v>Term delivery</c:v>
                </c:pt>
              </c:strCache>
            </c:strRef>
          </c:cat>
          <c:val>
            <c:numRef>
              <c:f>Sheet1!$B$2:$B$6</c:f>
              <c:numCache>
                <c:formatCode>0.0</c:formatCode>
                <c:ptCount val="5"/>
                <c:pt idx="0">
                  <c:v>0.7</c:v>
                </c:pt>
                <c:pt idx="1">
                  <c:v>1</c:v>
                </c:pt>
                <c:pt idx="2">
                  <c:v>2</c:v>
                </c:pt>
                <c:pt idx="3">
                  <c:v>3.9</c:v>
                </c:pt>
                <c:pt idx="4">
                  <c:v>11.8</c:v>
                </c:pt>
              </c:numCache>
            </c:numRef>
          </c:val>
        </c:ser>
        <c:dLbls>
          <c:showLegendKey val="0"/>
          <c:showVal val="0"/>
          <c:showCatName val="0"/>
          <c:showSerName val="0"/>
          <c:showPercent val="0"/>
          <c:showBubbleSize val="0"/>
        </c:dLbls>
        <c:gapWidth val="150"/>
        <c:axId val="282668328"/>
        <c:axId val="253001616"/>
      </c:barChart>
      <c:catAx>
        <c:axId val="282668328"/>
        <c:scaling>
          <c:orientation val="minMax"/>
        </c:scaling>
        <c:delete val="0"/>
        <c:axPos val="b"/>
        <c:numFmt formatCode="General" sourceLinked="0"/>
        <c:majorTickMark val="out"/>
        <c:minorTickMark val="none"/>
        <c:tickLblPos val="nextTo"/>
        <c:crossAx val="253001616"/>
        <c:crosses val="autoZero"/>
        <c:auto val="1"/>
        <c:lblAlgn val="ctr"/>
        <c:lblOffset val="100"/>
        <c:noMultiLvlLbl val="0"/>
      </c:catAx>
      <c:valAx>
        <c:axId val="253001616"/>
        <c:scaling>
          <c:orientation val="minMax"/>
        </c:scaling>
        <c:delete val="0"/>
        <c:axPos val="l"/>
        <c:majorGridlines/>
        <c:title>
          <c:tx>
            <c:rich>
              <a:bodyPr rot="-5400000" vert="horz"/>
              <a:lstStyle/>
              <a:p>
                <a:pPr>
                  <a:defRPr/>
                </a:pPr>
                <a:r>
                  <a:rPr lang="en-US" dirty="0" smtClean="0"/>
                  <a:t>Mortality per 100,000 women</a:t>
                </a:r>
                <a:endParaRPr lang="en-US" dirty="0"/>
              </a:p>
            </c:rich>
          </c:tx>
          <c:layout/>
          <c:overlay val="0"/>
        </c:title>
        <c:numFmt formatCode="0.0" sourceLinked="1"/>
        <c:majorTickMark val="out"/>
        <c:minorTickMark val="none"/>
        <c:tickLblPos val="nextTo"/>
        <c:crossAx val="282668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9A250-CDF1-AE46-A8EA-4AE8DBAE1684}" type="doc">
      <dgm:prSet loTypeId="urn:microsoft.com/office/officeart/2005/8/layout/lProcess3" loCatId="" qsTypeId="urn:microsoft.com/office/officeart/2005/8/quickstyle/simple4" qsCatId="simple" csTypeId="urn:microsoft.com/office/officeart/2005/8/colors/colorful3" csCatId="colorful" phldr="1"/>
      <dgm:spPr/>
      <dgm:t>
        <a:bodyPr/>
        <a:lstStyle/>
        <a:p>
          <a:endParaRPr lang="en-US"/>
        </a:p>
      </dgm:t>
    </dgm:pt>
    <dgm:pt modelId="{D6A80E2C-6214-214A-B1DD-BB705128CC2A}">
      <dgm:prSet phldrT="[Text]" custT="1"/>
      <dgm:spPr>
        <a:solidFill>
          <a:schemeClr val="accent2"/>
        </a:solidFill>
      </dgm:spPr>
      <dgm:t>
        <a:bodyPr/>
        <a:lstStyle/>
        <a:p>
          <a:r>
            <a:rPr lang="en-US" sz="3200" dirty="0" smtClean="0"/>
            <a:t>Step 1</a:t>
          </a:r>
          <a:endParaRPr lang="en-US" sz="3200" dirty="0"/>
        </a:p>
      </dgm:t>
    </dgm:pt>
    <dgm:pt modelId="{90CE2743-D932-A046-8888-3564A78781A8}" type="parTrans" cxnId="{AAE97A2C-B381-3C40-92F4-F03852C0A6AC}">
      <dgm:prSet/>
      <dgm:spPr/>
      <dgm:t>
        <a:bodyPr/>
        <a:lstStyle/>
        <a:p>
          <a:endParaRPr lang="en-US"/>
        </a:p>
      </dgm:t>
    </dgm:pt>
    <dgm:pt modelId="{05366720-B3F6-EE41-924E-75CB9EF0DB5B}" type="sibTrans" cxnId="{AAE97A2C-B381-3C40-92F4-F03852C0A6AC}">
      <dgm:prSet/>
      <dgm:spPr/>
      <dgm:t>
        <a:bodyPr/>
        <a:lstStyle/>
        <a:p>
          <a:endParaRPr lang="en-US"/>
        </a:p>
      </dgm:t>
    </dgm:pt>
    <dgm:pt modelId="{8DEF1117-1E1B-A843-889B-E21D24C50821}">
      <dgm:prSet phldrT="[Text]" custT="1"/>
      <dgm:spPr>
        <a:solidFill>
          <a:schemeClr val="accent2">
            <a:alpha val="75000"/>
          </a:schemeClr>
        </a:solidFill>
      </dgm:spPr>
      <dgm:t>
        <a:bodyPr/>
        <a:lstStyle/>
        <a:p>
          <a:pPr>
            <a:spcAft>
              <a:spcPts val="0"/>
            </a:spcAft>
          </a:pPr>
          <a:r>
            <a:rPr lang="en-US" sz="2800" dirty="0" smtClean="0">
              <a:solidFill>
                <a:srgbClr val="FFFFFF"/>
              </a:solidFill>
            </a:rPr>
            <a:t>Preparing to disclose results</a:t>
          </a:r>
          <a:endParaRPr lang="en-US" sz="2800" dirty="0">
            <a:solidFill>
              <a:srgbClr val="FFFFFF"/>
            </a:solidFill>
          </a:endParaRPr>
        </a:p>
      </dgm:t>
    </dgm:pt>
    <dgm:pt modelId="{E49F1DA6-8D92-7546-AA7C-C61F1B9A73AC}" type="parTrans" cxnId="{43F906CB-9A48-6A4B-AA0A-3E4DD0414203}">
      <dgm:prSet/>
      <dgm:spPr/>
      <dgm:t>
        <a:bodyPr/>
        <a:lstStyle/>
        <a:p>
          <a:endParaRPr lang="en-US"/>
        </a:p>
      </dgm:t>
    </dgm:pt>
    <dgm:pt modelId="{CAAAFE3F-8487-294C-A133-427A27EE745D}" type="sibTrans" cxnId="{43F906CB-9A48-6A4B-AA0A-3E4DD0414203}">
      <dgm:prSet/>
      <dgm:spPr/>
      <dgm:t>
        <a:bodyPr/>
        <a:lstStyle/>
        <a:p>
          <a:endParaRPr lang="en-US"/>
        </a:p>
      </dgm:t>
    </dgm:pt>
    <dgm:pt modelId="{C0E3C5F1-B8C5-5045-A221-D7905B0D89C1}">
      <dgm:prSet phldrT="[Text]" custT="1"/>
      <dgm:spPr>
        <a:solidFill>
          <a:schemeClr val="accent3"/>
        </a:solidFill>
      </dgm:spPr>
      <dgm:t>
        <a:bodyPr rIns="0"/>
        <a:lstStyle/>
        <a:p>
          <a:r>
            <a:rPr lang="en-US" sz="3200" dirty="0" smtClean="0"/>
            <a:t>Step 2</a:t>
          </a:r>
          <a:endParaRPr lang="en-US" sz="3200" dirty="0"/>
        </a:p>
      </dgm:t>
    </dgm:pt>
    <dgm:pt modelId="{3CAE712C-A012-3F49-80C2-C510070D40E1}" type="parTrans" cxnId="{7ED8E82F-7514-D747-8AFC-F0CF9DE436D9}">
      <dgm:prSet/>
      <dgm:spPr/>
      <dgm:t>
        <a:bodyPr/>
        <a:lstStyle/>
        <a:p>
          <a:endParaRPr lang="en-US"/>
        </a:p>
      </dgm:t>
    </dgm:pt>
    <dgm:pt modelId="{DB6816CC-40C6-E245-8B02-988845608E80}" type="sibTrans" cxnId="{7ED8E82F-7514-D747-8AFC-F0CF9DE436D9}">
      <dgm:prSet/>
      <dgm:spPr/>
      <dgm:t>
        <a:bodyPr/>
        <a:lstStyle/>
        <a:p>
          <a:endParaRPr lang="en-US"/>
        </a:p>
      </dgm:t>
    </dgm:pt>
    <dgm:pt modelId="{B70528B7-57B8-0949-A6CF-EE1605E2A192}">
      <dgm:prSet phldrT="[Text]" custT="1"/>
      <dgm:spPr>
        <a:solidFill>
          <a:schemeClr val="accent3">
            <a:alpha val="75000"/>
          </a:schemeClr>
        </a:solidFill>
      </dgm:spPr>
      <dgm:t>
        <a:bodyPr/>
        <a:lstStyle/>
        <a:p>
          <a:r>
            <a:rPr lang="en-US" sz="2800" dirty="0" smtClean="0">
              <a:solidFill>
                <a:srgbClr val="FFFFFF"/>
              </a:solidFill>
            </a:rPr>
            <a:t>Disclosing results</a:t>
          </a:r>
          <a:endParaRPr lang="en-US" sz="2800" dirty="0">
            <a:solidFill>
              <a:srgbClr val="FFFFFF"/>
            </a:solidFill>
          </a:endParaRPr>
        </a:p>
      </dgm:t>
    </dgm:pt>
    <dgm:pt modelId="{70614E5A-2196-F948-8773-D03CC659C06F}" type="parTrans" cxnId="{7896AF61-E08E-9E42-9EA5-D8D263CEA9F5}">
      <dgm:prSet/>
      <dgm:spPr/>
      <dgm:t>
        <a:bodyPr/>
        <a:lstStyle/>
        <a:p>
          <a:endParaRPr lang="en-US"/>
        </a:p>
      </dgm:t>
    </dgm:pt>
    <dgm:pt modelId="{23DC92F4-AADD-8B43-9E4F-BC23F8EA5D00}" type="sibTrans" cxnId="{7896AF61-E08E-9E42-9EA5-D8D263CEA9F5}">
      <dgm:prSet/>
      <dgm:spPr/>
      <dgm:t>
        <a:bodyPr/>
        <a:lstStyle/>
        <a:p>
          <a:endParaRPr lang="en-US"/>
        </a:p>
      </dgm:t>
    </dgm:pt>
    <dgm:pt modelId="{935F09CC-4D30-E042-B893-B303094160D3}">
      <dgm:prSet phldrT="[Text]" custT="1"/>
      <dgm:spPr>
        <a:solidFill>
          <a:schemeClr val="accent1"/>
        </a:solidFill>
      </dgm:spPr>
      <dgm:t>
        <a:bodyPr/>
        <a:lstStyle/>
        <a:p>
          <a:r>
            <a:rPr lang="en-US" sz="3200" dirty="0" smtClean="0"/>
            <a:t>Step 3</a:t>
          </a:r>
          <a:endParaRPr lang="en-US" sz="3200" dirty="0"/>
        </a:p>
      </dgm:t>
    </dgm:pt>
    <dgm:pt modelId="{D29483FE-5338-8743-A080-AE974DF43928}" type="parTrans" cxnId="{FF0401B4-CF85-F444-A2A7-F1E1600BAC4F}">
      <dgm:prSet/>
      <dgm:spPr/>
      <dgm:t>
        <a:bodyPr/>
        <a:lstStyle/>
        <a:p>
          <a:endParaRPr lang="en-US"/>
        </a:p>
      </dgm:t>
    </dgm:pt>
    <dgm:pt modelId="{144F5917-D7EB-EF4A-A807-F51029918A3A}" type="sibTrans" cxnId="{FF0401B4-CF85-F444-A2A7-F1E1600BAC4F}">
      <dgm:prSet/>
      <dgm:spPr/>
      <dgm:t>
        <a:bodyPr/>
        <a:lstStyle/>
        <a:p>
          <a:endParaRPr lang="en-US"/>
        </a:p>
      </dgm:t>
    </dgm:pt>
    <dgm:pt modelId="{1BF31841-F732-AD40-93E0-5526CDEA25DD}">
      <dgm:prSet phldrT="[Text]" custT="1"/>
      <dgm:spPr>
        <a:solidFill>
          <a:schemeClr val="accent1">
            <a:alpha val="75000"/>
          </a:schemeClr>
        </a:solidFill>
      </dgm:spPr>
      <dgm:t>
        <a:bodyPr/>
        <a:lstStyle/>
        <a:p>
          <a:r>
            <a:rPr lang="en-US" sz="2800" dirty="0" smtClean="0">
              <a:solidFill>
                <a:srgbClr val="FFFFFF"/>
              </a:solidFill>
            </a:rPr>
            <a:t>Conversing with patients after a positive</a:t>
          </a:r>
          <a:r>
            <a:rPr lang="en-US" sz="2800" dirty="0" smtClean="0">
              <a:solidFill>
                <a:srgbClr val="FFFFFF"/>
              </a:solidFill>
              <a:latin typeface="Zapf Dingbats"/>
              <a:ea typeface="Zapf Dingbats"/>
              <a:cs typeface="Zapf Dingbats"/>
              <a:sym typeface="Zapf Dingbats"/>
            </a:rPr>
            <a:t> </a:t>
          </a:r>
          <a:r>
            <a:rPr lang="en-US" sz="2800" dirty="0" smtClean="0">
              <a:solidFill>
                <a:srgbClr val="FFFFFF"/>
              </a:solidFill>
            </a:rPr>
            <a:t>pregnancy test</a:t>
          </a:r>
          <a:endParaRPr lang="en-US" sz="2800" dirty="0">
            <a:solidFill>
              <a:srgbClr val="FFFFFF"/>
            </a:solidFill>
          </a:endParaRPr>
        </a:p>
      </dgm:t>
    </dgm:pt>
    <dgm:pt modelId="{2F496F95-DA83-6045-AC49-1CE5127C4FD0}" type="parTrans" cxnId="{A70D19FB-1339-E64C-A75D-BFB324034C96}">
      <dgm:prSet/>
      <dgm:spPr/>
      <dgm:t>
        <a:bodyPr/>
        <a:lstStyle/>
        <a:p>
          <a:endParaRPr lang="en-US"/>
        </a:p>
      </dgm:t>
    </dgm:pt>
    <dgm:pt modelId="{196E9A54-3E28-4440-8DF0-A86B4C7607F2}" type="sibTrans" cxnId="{A70D19FB-1339-E64C-A75D-BFB324034C96}">
      <dgm:prSet/>
      <dgm:spPr/>
      <dgm:t>
        <a:bodyPr/>
        <a:lstStyle/>
        <a:p>
          <a:endParaRPr lang="en-US"/>
        </a:p>
      </dgm:t>
    </dgm:pt>
    <dgm:pt modelId="{C403BC59-938A-8C42-B24E-81923109B2C0}" type="pres">
      <dgm:prSet presAssocID="{1FD9A250-CDF1-AE46-A8EA-4AE8DBAE1684}" presName="Name0" presStyleCnt="0">
        <dgm:presLayoutVars>
          <dgm:chPref val="3"/>
          <dgm:dir/>
          <dgm:animLvl val="lvl"/>
          <dgm:resizeHandles/>
        </dgm:presLayoutVars>
      </dgm:prSet>
      <dgm:spPr/>
      <dgm:t>
        <a:bodyPr/>
        <a:lstStyle/>
        <a:p>
          <a:endParaRPr lang="en-US"/>
        </a:p>
      </dgm:t>
    </dgm:pt>
    <dgm:pt modelId="{C8568688-D5ED-AE46-90F2-E28BB7A48C07}" type="pres">
      <dgm:prSet presAssocID="{D6A80E2C-6214-214A-B1DD-BB705128CC2A}" presName="horFlow" presStyleCnt="0"/>
      <dgm:spPr/>
    </dgm:pt>
    <dgm:pt modelId="{5A0CD62D-8E7A-914C-B9C6-1C3FEE9E225C}" type="pres">
      <dgm:prSet presAssocID="{D6A80E2C-6214-214A-B1DD-BB705128CC2A}" presName="bigChev" presStyleLbl="node1" presStyleIdx="0" presStyleCnt="3" custScaleX="181381" custScaleY="153799" custLinFactNeighborX="-1012" custLinFactNeighborY="-1557"/>
      <dgm:spPr/>
      <dgm:t>
        <a:bodyPr/>
        <a:lstStyle/>
        <a:p>
          <a:endParaRPr lang="en-US"/>
        </a:p>
      </dgm:t>
    </dgm:pt>
    <dgm:pt modelId="{2577BF05-6A3E-C941-9CC2-7C6D12A351F7}" type="pres">
      <dgm:prSet presAssocID="{E49F1DA6-8D92-7546-AA7C-C61F1B9A73AC}" presName="parTrans" presStyleCnt="0"/>
      <dgm:spPr/>
    </dgm:pt>
    <dgm:pt modelId="{69BCBCEE-6BED-DD4A-9915-67ABDEB98FFA}" type="pres">
      <dgm:prSet presAssocID="{8DEF1117-1E1B-A843-889B-E21D24C50821}" presName="node" presStyleLbl="alignAccFollowNode1" presStyleIdx="0" presStyleCnt="3" custScaleX="548079" custScaleY="186828" custLinFactNeighborX="-57874" custLinFactNeighborY="-2180">
        <dgm:presLayoutVars>
          <dgm:bulletEnabled val="1"/>
        </dgm:presLayoutVars>
      </dgm:prSet>
      <dgm:spPr/>
      <dgm:t>
        <a:bodyPr/>
        <a:lstStyle/>
        <a:p>
          <a:endParaRPr lang="en-US"/>
        </a:p>
      </dgm:t>
    </dgm:pt>
    <dgm:pt modelId="{4A4E0A70-503F-574A-B039-0F7A25D39EEE}" type="pres">
      <dgm:prSet presAssocID="{D6A80E2C-6214-214A-B1DD-BB705128CC2A}" presName="vSp" presStyleCnt="0"/>
      <dgm:spPr/>
    </dgm:pt>
    <dgm:pt modelId="{51DC7532-B5A9-8E4C-A898-2F3C776B321C}" type="pres">
      <dgm:prSet presAssocID="{C0E3C5F1-B8C5-5045-A221-D7905B0D89C1}" presName="horFlow" presStyleCnt="0"/>
      <dgm:spPr/>
    </dgm:pt>
    <dgm:pt modelId="{8DE65A98-34A1-224B-8D67-A951C35C381C}" type="pres">
      <dgm:prSet presAssocID="{C0E3C5F1-B8C5-5045-A221-D7905B0D89C1}" presName="bigChev" presStyleLbl="node1" presStyleIdx="1" presStyleCnt="3" custScaleX="181546" custScaleY="164109" custLinFactNeighborX="30795"/>
      <dgm:spPr/>
      <dgm:t>
        <a:bodyPr/>
        <a:lstStyle/>
        <a:p>
          <a:endParaRPr lang="en-US"/>
        </a:p>
      </dgm:t>
    </dgm:pt>
    <dgm:pt modelId="{9D3D6B18-8D0F-D447-A38E-9399C0509BAB}" type="pres">
      <dgm:prSet presAssocID="{70614E5A-2196-F948-8773-D03CC659C06F}" presName="parTrans" presStyleCnt="0"/>
      <dgm:spPr/>
    </dgm:pt>
    <dgm:pt modelId="{A0B56DF6-F718-334C-A79B-FB4683C1E050}" type="pres">
      <dgm:prSet presAssocID="{B70528B7-57B8-0949-A6CF-EE1605E2A192}" presName="node" presStyleLbl="alignAccFollowNode1" presStyleIdx="1" presStyleCnt="3" custScaleX="547885" custScaleY="188734" custLinFactNeighborX="-27634">
        <dgm:presLayoutVars>
          <dgm:bulletEnabled val="1"/>
        </dgm:presLayoutVars>
      </dgm:prSet>
      <dgm:spPr/>
      <dgm:t>
        <a:bodyPr/>
        <a:lstStyle/>
        <a:p>
          <a:endParaRPr lang="en-US"/>
        </a:p>
      </dgm:t>
    </dgm:pt>
    <dgm:pt modelId="{B5F49172-01B7-384F-93DB-8B7A65E9C08E}" type="pres">
      <dgm:prSet presAssocID="{C0E3C5F1-B8C5-5045-A221-D7905B0D89C1}" presName="vSp" presStyleCnt="0"/>
      <dgm:spPr/>
    </dgm:pt>
    <dgm:pt modelId="{C7798622-D5E5-6445-A956-A77AE62D3F85}" type="pres">
      <dgm:prSet presAssocID="{935F09CC-4D30-E042-B893-B303094160D3}" presName="horFlow" presStyleCnt="0"/>
      <dgm:spPr/>
    </dgm:pt>
    <dgm:pt modelId="{2E2F47E9-CEB6-924E-970C-BF662D5A4E75}" type="pres">
      <dgm:prSet presAssocID="{935F09CC-4D30-E042-B893-B303094160D3}" presName="bigChev" presStyleLbl="node1" presStyleIdx="2" presStyleCnt="3" custScaleX="181546" custScaleY="164109" custLinFactNeighborX="13416"/>
      <dgm:spPr/>
      <dgm:t>
        <a:bodyPr/>
        <a:lstStyle/>
        <a:p>
          <a:endParaRPr lang="en-US"/>
        </a:p>
      </dgm:t>
    </dgm:pt>
    <dgm:pt modelId="{17FA77CC-6C95-104F-9634-F8D6232879BF}" type="pres">
      <dgm:prSet presAssocID="{2F496F95-DA83-6045-AC49-1CE5127C4FD0}" presName="parTrans" presStyleCnt="0"/>
      <dgm:spPr/>
    </dgm:pt>
    <dgm:pt modelId="{AE05190C-D9C0-FC45-91F8-B78EB15AB08E}" type="pres">
      <dgm:prSet presAssocID="{1BF31841-F732-AD40-93E0-5526CDEA25DD}" presName="node" presStyleLbl="alignAccFollowNode1" presStyleIdx="2" presStyleCnt="3" custScaleX="548227" custScaleY="227165" custLinFactNeighborX="-94621">
        <dgm:presLayoutVars>
          <dgm:bulletEnabled val="1"/>
        </dgm:presLayoutVars>
      </dgm:prSet>
      <dgm:spPr/>
      <dgm:t>
        <a:bodyPr/>
        <a:lstStyle/>
        <a:p>
          <a:endParaRPr lang="en-US"/>
        </a:p>
      </dgm:t>
    </dgm:pt>
  </dgm:ptLst>
  <dgm:cxnLst>
    <dgm:cxn modelId="{29E5AA0B-52E1-2347-908D-17B97551F580}" type="presOf" srcId="{B70528B7-57B8-0949-A6CF-EE1605E2A192}" destId="{A0B56DF6-F718-334C-A79B-FB4683C1E050}" srcOrd="0" destOrd="0" presId="urn:microsoft.com/office/officeart/2005/8/layout/lProcess3"/>
    <dgm:cxn modelId="{FF0401B4-CF85-F444-A2A7-F1E1600BAC4F}" srcId="{1FD9A250-CDF1-AE46-A8EA-4AE8DBAE1684}" destId="{935F09CC-4D30-E042-B893-B303094160D3}" srcOrd="2" destOrd="0" parTransId="{D29483FE-5338-8743-A080-AE974DF43928}" sibTransId="{144F5917-D7EB-EF4A-A807-F51029918A3A}"/>
    <dgm:cxn modelId="{43F906CB-9A48-6A4B-AA0A-3E4DD0414203}" srcId="{D6A80E2C-6214-214A-B1DD-BB705128CC2A}" destId="{8DEF1117-1E1B-A843-889B-E21D24C50821}" srcOrd="0" destOrd="0" parTransId="{E49F1DA6-8D92-7546-AA7C-C61F1B9A73AC}" sibTransId="{CAAAFE3F-8487-294C-A133-427A27EE745D}"/>
    <dgm:cxn modelId="{5761A8E0-96DE-9448-B7ED-64F6CEBC6C44}" type="presOf" srcId="{1BF31841-F732-AD40-93E0-5526CDEA25DD}" destId="{AE05190C-D9C0-FC45-91F8-B78EB15AB08E}" srcOrd="0" destOrd="0" presId="urn:microsoft.com/office/officeart/2005/8/layout/lProcess3"/>
    <dgm:cxn modelId="{73638F30-AB6F-D44F-9DD3-2B0755EA5E6B}" type="presOf" srcId="{C0E3C5F1-B8C5-5045-A221-D7905B0D89C1}" destId="{8DE65A98-34A1-224B-8D67-A951C35C381C}" srcOrd="0" destOrd="0" presId="urn:microsoft.com/office/officeart/2005/8/layout/lProcess3"/>
    <dgm:cxn modelId="{AAE97A2C-B381-3C40-92F4-F03852C0A6AC}" srcId="{1FD9A250-CDF1-AE46-A8EA-4AE8DBAE1684}" destId="{D6A80E2C-6214-214A-B1DD-BB705128CC2A}" srcOrd="0" destOrd="0" parTransId="{90CE2743-D932-A046-8888-3564A78781A8}" sibTransId="{05366720-B3F6-EE41-924E-75CB9EF0DB5B}"/>
    <dgm:cxn modelId="{54E02C40-2FA4-524E-9BA9-E1920DF37FE6}" type="presOf" srcId="{8DEF1117-1E1B-A843-889B-E21D24C50821}" destId="{69BCBCEE-6BED-DD4A-9915-67ABDEB98FFA}" srcOrd="0" destOrd="0" presId="urn:microsoft.com/office/officeart/2005/8/layout/lProcess3"/>
    <dgm:cxn modelId="{7896AF61-E08E-9E42-9EA5-D8D263CEA9F5}" srcId="{C0E3C5F1-B8C5-5045-A221-D7905B0D89C1}" destId="{B70528B7-57B8-0949-A6CF-EE1605E2A192}" srcOrd="0" destOrd="0" parTransId="{70614E5A-2196-F948-8773-D03CC659C06F}" sibTransId="{23DC92F4-AADD-8B43-9E4F-BC23F8EA5D00}"/>
    <dgm:cxn modelId="{710EAF70-63C4-1741-B8E9-9D2E81739FCF}" type="presOf" srcId="{1FD9A250-CDF1-AE46-A8EA-4AE8DBAE1684}" destId="{C403BC59-938A-8C42-B24E-81923109B2C0}" srcOrd="0" destOrd="0" presId="urn:microsoft.com/office/officeart/2005/8/layout/lProcess3"/>
    <dgm:cxn modelId="{35CBC0C8-1F65-CE4C-9D0A-265194B91B86}" type="presOf" srcId="{D6A80E2C-6214-214A-B1DD-BB705128CC2A}" destId="{5A0CD62D-8E7A-914C-B9C6-1C3FEE9E225C}" srcOrd="0" destOrd="0" presId="urn:microsoft.com/office/officeart/2005/8/layout/lProcess3"/>
    <dgm:cxn modelId="{A70D19FB-1339-E64C-A75D-BFB324034C96}" srcId="{935F09CC-4D30-E042-B893-B303094160D3}" destId="{1BF31841-F732-AD40-93E0-5526CDEA25DD}" srcOrd="0" destOrd="0" parTransId="{2F496F95-DA83-6045-AC49-1CE5127C4FD0}" sibTransId="{196E9A54-3E28-4440-8DF0-A86B4C7607F2}"/>
    <dgm:cxn modelId="{E0CE9812-A277-4740-B512-D0387ACBC1DD}" type="presOf" srcId="{935F09CC-4D30-E042-B893-B303094160D3}" destId="{2E2F47E9-CEB6-924E-970C-BF662D5A4E75}" srcOrd="0" destOrd="0" presId="urn:microsoft.com/office/officeart/2005/8/layout/lProcess3"/>
    <dgm:cxn modelId="{7ED8E82F-7514-D747-8AFC-F0CF9DE436D9}" srcId="{1FD9A250-CDF1-AE46-A8EA-4AE8DBAE1684}" destId="{C0E3C5F1-B8C5-5045-A221-D7905B0D89C1}" srcOrd="1" destOrd="0" parTransId="{3CAE712C-A012-3F49-80C2-C510070D40E1}" sibTransId="{DB6816CC-40C6-E245-8B02-988845608E80}"/>
    <dgm:cxn modelId="{587B2E0D-09AB-BF47-B247-721B42A27100}" type="presParOf" srcId="{C403BC59-938A-8C42-B24E-81923109B2C0}" destId="{C8568688-D5ED-AE46-90F2-E28BB7A48C07}" srcOrd="0" destOrd="0" presId="urn:microsoft.com/office/officeart/2005/8/layout/lProcess3"/>
    <dgm:cxn modelId="{D0DA1611-940B-2E41-9C5B-743625B93000}" type="presParOf" srcId="{C8568688-D5ED-AE46-90F2-E28BB7A48C07}" destId="{5A0CD62D-8E7A-914C-B9C6-1C3FEE9E225C}" srcOrd="0" destOrd="0" presId="urn:microsoft.com/office/officeart/2005/8/layout/lProcess3"/>
    <dgm:cxn modelId="{A488E25E-FE52-ED4A-8427-3B0C020ACC72}" type="presParOf" srcId="{C8568688-D5ED-AE46-90F2-E28BB7A48C07}" destId="{2577BF05-6A3E-C941-9CC2-7C6D12A351F7}" srcOrd="1" destOrd="0" presId="urn:microsoft.com/office/officeart/2005/8/layout/lProcess3"/>
    <dgm:cxn modelId="{5AAB8E6A-B4C3-FA41-B8C9-EE4C5D4BE886}" type="presParOf" srcId="{C8568688-D5ED-AE46-90F2-E28BB7A48C07}" destId="{69BCBCEE-6BED-DD4A-9915-67ABDEB98FFA}" srcOrd="2" destOrd="0" presId="urn:microsoft.com/office/officeart/2005/8/layout/lProcess3"/>
    <dgm:cxn modelId="{E1C97AA5-0CB5-CA4D-B45F-CB2B8C17C309}" type="presParOf" srcId="{C403BC59-938A-8C42-B24E-81923109B2C0}" destId="{4A4E0A70-503F-574A-B039-0F7A25D39EEE}" srcOrd="1" destOrd="0" presId="urn:microsoft.com/office/officeart/2005/8/layout/lProcess3"/>
    <dgm:cxn modelId="{6B446AA4-3EA3-A547-9A6F-5F3B079B4B4E}" type="presParOf" srcId="{C403BC59-938A-8C42-B24E-81923109B2C0}" destId="{51DC7532-B5A9-8E4C-A898-2F3C776B321C}" srcOrd="2" destOrd="0" presId="urn:microsoft.com/office/officeart/2005/8/layout/lProcess3"/>
    <dgm:cxn modelId="{C22A1CF2-5ABA-0542-BE7C-DFA6A2E50A4C}" type="presParOf" srcId="{51DC7532-B5A9-8E4C-A898-2F3C776B321C}" destId="{8DE65A98-34A1-224B-8D67-A951C35C381C}" srcOrd="0" destOrd="0" presId="urn:microsoft.com/office/officeart/2005/8/layout/lProcess3"/>
    <dgm:cxn modelId="{27C41B36-EA9F-DF45-9FB6-F26F55EC7E14}" type="presParOf" srcId="{51DC7532-B5A9-8E4C-A898-2F3C776B321C}" destId="{9D3D6B18-8D0F-D447-A38E-9399C0509BAB}" srcOrd="1" destOrd="0" presId="urn:microsoft.com/office/officeart/2005/8/layout/lProcess3"/>
    <dgm:cxn modelId="{A4AB4422-B6D6-374C-B062-36C0CD5007CA}" type="presParOf" srcId="{51DC7532-B5A9-8E4C-A898-2F3C776B321C}" destId="{A0B56DF6-F718-334C-A79B-FB4683C1E050}" srcOrd="2" destOrd="0" presId="urn:microsoft.com/office/officeart/2005/8/layout/lProcess3"/>
    <dgm:cxn modelId="{8E1F06E7-242B-C449-9E4B-BFBF3DAACF41}" type="presParOf" srcId="{C403BC59-938A-8C42-B24E-81923109B2C0}" destId="{B5F49172-01B7-384F-93DB-8B7A65E9C08E}" srcOrd="3" destOrd="0" presId="urn:microsoft.com/office/officeart/2005/8/layout/lProcess3"/>
    <dgm:cxn modelId="{21B17860-6226-954E-A359-867F19673CBA}" type="presParOf" srcId="{C403BC59-938A-8C42-B24E-81923109B2C0}" destId="{C7798622-D5E5-6445-A956-A77AE62D3F85}" srcOrd="4" destOrd="0" presId="urn:microsoft.com/office/officeart/2005/8/layout/lProcess3"/>
    <dgm:cxn modelId="{8C6D6CB1-9C7E-AA49-8BCD-655BEA169E4C}" type="presParOf" srcId="{C7798622-D5E5-6445-A956-A77AE62D3F85}" destId="{2E2F47E9-CEB6-924E-970C-BF662D5A4E75}" srcOrd="0" destOrd="0" presId="urn:microsoft.com/office/officeart/2005/8/layout/lProcess3"/>
    <dgm:cxn modelId="{5CB08B9B-C665-0A4C-A7E3-9E9A0F61DC7A}" type="presParOf" srcId="{C7798622-D5E5-6445-A956-A77AE62D3F85}" destId="{17FA77CC-6C95-104F-9634-F8D6232879BF}" srcOrd="1" destOrd="0" presId="urn:microsoft.com/office/officeart/2005/8/layout/lProcess3"/>
    <dgm:cxn modelId="{45F554BA-D971-794B-AA9B-BD1D16D30E43}" type="presParOf" srcId="{C7798622-D5E5-6445-A956-A77AE62D3F85}" destId="{AE05190C-D9C0-FC45-91F8-B78EB15AB08E}"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BC66C1-1205-744A-8C0C-7D94296E7C07}" type="doc">
      <dgm:prSet loTypeId="urn:microsoft.com/office/officeart/2005/8/layout/orgChart1" loCatId="" qsTypeId="urn:microsoft.com/office/officeart/2005/8/quickstyle/simple1" qsCatId="simple" csTypeId="urn:microsoft.com/office/officeart/2005/8/colors/colorful4" csCatId="colorful" phldr="1"/>
      <dgm:spPr/>
      <dgm:t>
        <a:bodyPr/>
        <a:lstStyle/>
        <a:p>
          <a:endParaRPr lang="en-US"/>
        </a:p>
      </dgm:t>
    </dgm:pt>
    <dgm:pt modelId="{CCC76688-F347-9243-97BB-B78531DC98F1}">
      <dgm:prSet phldrT="[Text]" custT="1"/>
      <dgm:spPr/>
      <dgm:t>
        <a:bodyPr/>
        <a:lstStyle/>
        <a:p>
          <a:r>
            <a:rPr lang="en-US" sz="2400" dirty="0" smtClean="0">
              <a:effectLst/>
            </a:rPr>
            <a:t>Compare the following two statements: </a:t>
          </a:r>
          <a:endParaRPr lang="en-US" sz="2400" dirty="0">
            <a:effectLst/>
          </a:endParaRPr>
        </a:p>
      </dgm:t>
    </dgm:pt>
    <dgm:pt modelId="{FB9C6B8B-6008-F64B-85C2-093FD886F1FE}" type="parTrans" cxnId="{30D19988-C4A1-EC4D-A35B-6A5E9D5BBE63}">
      <dgm:prSet/>
      <dgm:spPr/>
      <dgm:t>
        <a:bodyPr/>
        <a:lstStyle/>
        <a:p>
          <a:endParaRPr lang="en-US"/>
        </a:p>
      </dgm:t>
    </dgm:pt>
    <dgm:pt modelId="{22C9AE78-BF58-D744-A511-DBD545E57899}" type="sibTrans" cxnId="{30D19988-C4A1-EC4D-A35B-6A5E9D5BBE63}">
      <dgm:prSet/>
      <dgm:spPr/>
      <dgm:t>
        <a:bodyPr/>
        <a:lstStyle/>
        <a:p>
          <a:endParaRPr lang="en-US"/>
        </a:p>
      </dgm:t>
    </dgm:pt>
    <dgm:pt modelId="{4D21BD34-DFC0-DE4C-8A89-B08D87DAE1E1}">
      <dgm:prSet phldrT="[Text]" custT="1"/>
      <dgm:spPr/>
      <dgm:t>
        <a:bodyPr/>
        <a:lstStyle/>
        <a:p>
          <a:r>
            <a:rPr lang="en-US" sz="2200" dirty="0" smtClean="0"/>
            <a:t>Your test result came back positive. Do you want to keep the baby or not?</a:t>
          </a:r>
          <a:endParaRPr lang="en-US" sz="2200" dirty="0"/>
        </a:p>
      </dgm:t>
    </dgm:pt>
    <dgm:pt modelId="{7ABFE31C-7121-3B44-B062-0BC04077E7C7}" type="parTrans" cxnId="{8BA2A154-14B8-F146-ABCE-94FEA8B13CB9}">
      <dgm:prSet/>
      <dgm:spPr/>
      <dgm:t>
        <a:bodyPr/>
        <a:lstStyle/>
        <a:p>
          <a:endParaRPr lang="en-US"/>
        </a:p>
      </dgm:t>
    </dgm:pt>
    <dgm:pt modelId="{C53D7E90-BBA8-0643-B4DC-5FFCD844F368}" type="sibTrans" cxnId="{8BA2A154-14B8-F146-ABCE-94FEA8B13CB9}">
      <dgm:prSet/>
      <dgm:spPr/>
      <dgm:t>
        <a:bodyPr/>
        <a:lstStyle/>
        <a:p>
          <a:endParaRPr lang="en-US"/>
        </a:p>
      </dgm:t>
    </dgm:pt>
    <dgm:pt modelId="{8F09017F-624F-0145-A365-3F5BA24646DC}">
      <dgm:prSet phldrT="[Text]" custT="1"/>
      <dgm:spPr/>
      <dgm:t>
        <a:bodyPr/>
        <a:lstStyle/>
        <a:p>
          <a:r>
            <a:rPr lang="en-US" sz="2200" dirty="0" smtClean="0"/>
            <a:t>I have the results of your pregnancy test. The test came back positive; that means you are pregnant. </a:t>
          </a:r>
        </a:p>
        <a:p>
          <a:r>
            <a:rPr lang="en-US" sz="2200" dirty="0" smtClean="0"/>
            <a:t>…</a:t>
          </a:r>
        </a:p>
        <a:p>
          <a:r>
            <a:rPr lang="en-US" sz="2200" dirty="0" smtClean="0"/>
            <a:t>How are you doing with that information?</a:t>
          </a:r>
          <a:endParaRPr lang="en-US" sz="2200" dirty="0"/>
        </a:p>
      </dgm:t>
    </dgm:pt>
    <dgm:pt modelId="{E2CC3653-E23C-5B42-9285-323F762669F9}" type="parTrans" cxnId="{8B0322AA-889C-B24E-988E-419B2BDF09DC}">
      <dgm:prSet/>
      <dgm:spPr/>
      <dgm:t>
        <a:bodyPr/>
        <a:lstStyle/>
        <a:p>
          <a:endParaRPr lang="en-US"/>
        </a:p>
      </dgm:t>
    </dgm:pt>
    <dgm:pt modelId="{0623F0FA-363C-9941-9CF2-E29A3C9B1C99}" type="sibTrans" cxnId="{8B0322AA-889C-B24E-988E-419B2BDF09DC}">
      <dgm:prSet/>
      <dgm:spPr/>
      <dgm:t>
        <a:bodyPr/>
        <a:lstStyle/>
        <a:p>
          <a:endParaRPr lang="en-US"/>
        </a:p>
      </dgm:t>
    </dgm:pt>
    <dgm:pt modelId="{C4C5B032-1197-1A4D-8562-EB6C6C4F61DB}" type="pres">
      <dgm:prSet presAssocID="{7CBC66C1-1205-744A-8C0C-7D94296E7C07}" presName="hierChild1" presStyleCnt="0">
        <dgm:presLayoutVars>
          <dgm:orgChart val="1"/>
          <dgm:chPref val="1"/>
          <dgm:dir/>
          <dgm:animOne val="branch"/>
          <dgm:animLvl val="lvl"/>
          <dgm:resizeHandles/>
        </dgm:presLayoutVars>
      </dgm:prSet>
      <dgm:spPr/>
      <dgm:t>
        <a:bodyPr/>
        <a:lstStyle/>
        <a:p>
          <a:endParaRPr lang="en-US"/>
        </a:p>
      </dgm:t>
    </dgm:pt>
    <dgm:pt modelId="{1C9E75D4-A764-FC43-A48F-9522CB60E695}" type="pres">
      <dgm:prSet presAssocID="{CCC76688-F347-9243-97BB-B78531DC98F1}" presName="hierRoot1" presStyleCnt="0">
        <dgm:presLayoutVars>
          <dgm:hierBranch val="init"/>
        </dgm:presLayoutVars>
      </dgm:prSet>
      <dgm:spPr/>
    </dgm:pt>
    <dgm:pt modelId="{F97CD8C3-9238-4F48-86C8-E62433F6D462}" type="pres">
      <dgm:prSet presAssocID="{CCC76688-F347-9243-97BB-B78531DC98F1}" presName="rootComposite1" presStyleCnt="0"/>
      <dgm:spPr/>
    </dgm:pt>
    <dgm:pt modelId="{31E8DEFB-C61E-9145-9CC0-3365C6C3053D}" type="pres">
      <dgm:prSet presAssocID="{CCC76688-F347-9243-97BB-B78531DC98F1}" presName="rootText1" presStyleLbl="node0" presStyleIdx="0" presStyleCnt="1" custScaleX="107240" custScaleY="54310">
        <dgm:presLayoutVars>
          <dgm:chPref val="3"/>
        </dgm:presLayoutVars>
      </dgm:prSet>
      <dgm:spPr>
        <a:prstGeom prst="roundRect">
          <a:avLst/>
        </a:prstGeom>
      </dgm:spPr>
      <dgm:t>
        <a:bodyPr/>
        <a:lstStyle/>
        <a:p>
          <a:endParaRPr lang="en-US"/>
        </a:p>
      </dgm:t>
    </dgm:pt>
    <dgm:pt modelId="{3B25AC1B-BFDD-7845-8E8E-179C2DFB12CC}" type="pres">
      <dgm:prSet presAssocID="{CCC76688-F347-9243-97BB-B78531DC98F1}" presName="rootConnector1" presStyleLbl="node1" presStyleIdx="0" presStyleCnt="0"/>
      <dgm:spPr/>
      <dgm:t>
        <a:bodyPr/>
        <a:lstStyle/>
        <a:p>
          <a:endParaRPr lang="en-US"/>
        </a:p>
      </dgm:t>
    </dgm:pt>
    <dgm:pt modelId="{E7FA9357-F3B1-5647-A0C7-EEE787A6648C}" type="pres">
      <dgm:prSet presAssocID="{CCC76688-F347-9243-97BB-B78531DC98F1}" presName="hierChild2" presStyleCnt="0"/>
      <dgm:spPr/>
    </dgm:pt>
    <dgm:pt modelId="{D28B96C2-923B-3C46-8075-988C6DCCF2BC}" type="pres">
      <dgm:prSet presAssocID="{7ABFE31C-7121-3B44-B062-0BC04077E7C7}" presName="Name37" presStyleLbl="parChTrans1D2" presStyleIdx="0" presStyleCnt="2"/>
      <dgm:spPr/>
      <dgm:t>
        <a:bodyPr/>
        <a:lstStyle/>
        <a:p>
          <a:endParaRPr lang="en-US"/>
        </a:p>
      </dgm:t>
    </dgm:pt>
    <dgm:pt modelId="{8247FFB0-3B5B-4A43-8B8D-332437BBF373}" type="pres">
      <dgm:prSet presAssocID="{4D21BD34-DFC0-DE4C-8A89-B08D87DAE1E1}" presName="hierRoot2" presStyleCnt="0">
        <dgm:presLayoutVars>
          <dgm:hierBranch val="init"/>
        </dgm:presLayoutVars>
      </dgm:prSet>
      <dgm:spPr/>
    </dgm:pt>
    <dgm:pt modelId="{90A1C6B1-80E7-A44B-A7DE-55E8058C1A06}" type="pres">
      <dgm:prSet presAssocID="{4D21BD34-DFC0-DE4C-8A89-B08D87DAE1E1}" presName="rootComposite" presStyleCnt="0"/>
      <dgm:spPr/>
    </dgm:pt>
    <dgm:pt modelId="{ECFDA94B-C7E3-EB4A-B28C-32DC984BBD70}" type="pres">
      <dgm:prSet presAssocID="{4D21BD34-DFC0-DE4C-8A89-B08D87DAE1E1}" presName="rootText" presStyleLbl="node2" presStyleIdx="0" presStyleCnt="2">
        <dgm:presLayoutVars>
          <dgm:chPref val="3"/>
        </dgm:presLayoutVars>
      </dgm:prSet>
      <dgm:spPr>
        <a:prstGeom prst="roundRect">
          <a:avLst/>
        </a:prstGeom>
      </dgm:spPr>
      <dgm:t>
        <a:bodyPr/>
        <a:lstStyle/>
        <a:p>
          <a:endParaRPr lang="en-US"/>
        </a:p>
      </dgm:t>
    </dgm:pt>
    <dgm:pt modelId="{3BA2169D-2BAE-0641-8832-8BAE66A59DA6}" type="pres">
      <dgm:prSet presAssocID="{4D21BD34-DFC0-DE4C-8A89-B08D87DAE1E1}" presName="rootConnector" presStyleLbl="node2" presStyleIdx="0" presStyleCnt="2"/>
      <dgm:spPr/>
      <dgm:t>
        <a:bodyPr/>
        <a:lstStyle/>
        <a:p>
          <a:endParaRPr lang="en-US"/>
        </a:p>
      </dgm:t>
    </dgm:pt>
    <dgm:pt modelId="{C2FE489E-8574-1F45-979C-46CFBA5A80FE}" type="pres">
      <dgm:prSet presAssocID="{4D21BD34-DFC0-DE4C-8A89-B08D87DAE1E1}" presName="hierChild4" presStyleCnt="0"/>
      <dgm:spPr/>
    </dgm:pt>
    <dgm:pt modelId="{53723C6D-BB8C-914C-82F3-76C8D9863ECF}" type="pres">
      <dgm:prSet presAssocID="{4D21BD34-DFC0-DE4C-8A89-B08D87DAE1E1}" presName="hierChild5" presStyleCnt="0"/>
      <dgm:spPr/>
    </dgm:pt>
    <dgm:pt modelId="{1F6F474E-B812-D84A-BC5B-C449B4FD5D9C}" type="pres">
      <dgm:prSet presAssocID="{E2CC3653-E23C-5B42-9285-323F762669F9}" presName="Name37" presStyleLbl="parChTrans1D2" presStyleIdx="1" presStyleCnt="2"/>
      <dgm:spPr/>
      <dgm:t>
        <a:bodyPr/>
        <a:lstStyle/>
        <a:p>
          <a:endParaRPr lang="en-US"/>
        </a:p>
      </dgm:t>
    </dgm:pt>
    <dgm:pt modelId="{116A8208-D131-7A4E-A103-BF83E513C8F2}" type="pres">
      <dgm:prSet presAssocID="{8F09017F-624F-0145-A365-3F5BA24646DC}" presName="hierRoot2" presStyleCnt="0">
        <dgm:presLayoutVars>
          <dgm:hierBranch val="init"/>
        </dgm:presLayoutVars>
      </dgm:prSet>
      <dgm:spPr/>
    </dgm:pt>
    <dgm:pt modelId="{B6B7E467-FD00-844C-90DE-80C0B99EDB24}" type="pres">
      <dgm:prSet presAssocID="{8F09017F-624F-0145-A365-3F5BA24646DC}" presName="rootComposite" presStyleCnt="0"/>
      <dgm:spPr/>
    </dgm:pt>
    <dgm:pt modelId="{A2275F5A-8DB8-A942-906D-AF2C34DFB86D}" type="pres">
      <dgm:prSet presAssocID="{8F09017F-624F-0145-A365-3F5BA24646DC}" presName="rootText" presStyleLbl="node2" presStyleIdx="1" presStyleCnt="2" custScaleX="116664" custScaleY="183448">
        <dgm:presLayoutVars>
          <dgm:chPref val="3"/>
        </dgm:presLayoutVars>
      </dgm:prSet>
      <dgm:spPr>
        <a:prstGeom prst="roundRect">
          <a:avLst/>
        </a:prstGeom>
      </dgm:spPr>
      <dgm:t>
        <a:bodyPr/>
        <a:lstStyle/>
        <a:p>
          <a:endParaRPr lang="en-US"/>
        </a:p>
      </dgm:t>
    </dgm:pt>
    <dgm:pt modelId="{F26346FD-7416-214F-87BF-0BC2ADAB84DC}" type="pres">
      <dgm:prSet presAssocID="{8F09017F-624F-0145-A365-3F5BA24646DC}" presName="rootConnector" presStyleLbl="node2" presStyleIdx="1" presStyleCnt="2"/>
      <dgm:spPr/>
      <dgm:t>
        <a:bodyPr/>
        <a:lstStyle/>
        <a:p>
          <a:endParaRPr lang="en-US"/>
        </a:p>
      </dgm:t>
    </dgm:pt>
    <dgm:pt modelId="{46DD393F-83AA-B249-B477-F43E2A2E50A9}" type="pres">
      <dgm:prSet presAssocID="{8F09017F-624F-0145-A365-3F5BA24646DC}" presName="hierChild4" presStyleCnt="0"/>
      <dgm:spPr/>
    </dgm:pt>
    <dgm:pt modelId="{839B8405-4627-1743-91F6-7FED1F85B47D}" type="pres">
      <dgm:prSet presAssocID="{8F09017F-624F-0145-A365-3F5BA24646DC}" presName="hierChild5" presStyleCnt="0"/>
      <dgm:spPr/>
    </dgm:pt>
    <dgm:pt modelId="{E7BC9068-EC72-ED4D-9808-8D3815F94D26}" type="pres">
      <dgm:prSet presAssocID="{CCC76688-F347-9243-97BB-B78531DC98F1}" presName="hierChild3" presStyleCnt="0"/>
      <dgm:spPr/>
    </dgm:pt>
  </dgm:ptLst>
  <dgm:cxnLst>
    <dgm:cxn modelId="{91EC6D60-EC36-7D48-B20F-AE46F8DAF1DC}" type="presOf" srcId="{8F09017F-624F-0145-A365-3F5BA24646DC}" destId="{A2275F5A-8DB8-A942-906D-AF2C34DFB86D}" srcOrd="0" destOrd="0" presId="urn:microsoft.com/office/officeart/2005/8/layout/orgChart1"/>
    <dgm:cxn modelId="{7DDC8A3C-B3A1-1045-9226-A6720FC50FC1}" type="presOf" srcId="{7CBC66C1-1205-744A-8C0C-7D94296E7C07}" destId="{C4C5B032-1197-1A4D-8562-EB6C6C4F61DB}" srcOrd="0" destOrd="0" presId="urn:microsoft.com/office/officeart/2005/8/layout/orgChart1"/>
    <dgm:cxn modelId="{6AEA5158-3A54-FA4E-A6A3-6A0FB7D6BF0A}" type="presOf" srcId="{E2CC3653-E23C-5B42-9285-323F762669F9}" destId="{1F6F474E-B812-D84A-BC5B-C449B4FD5D9C}" srcOrd="0" destOrd="0" presId="urn:microsoft.com/office/officeart/2005/8/layout/orgChart1"/>
    <dgm:cxn modelId="{0B8E7343-3931-994E-874E-EF794F2A4C00}" type="presOf" srcId="{8F09017F-624F-0145-A365-3F5BA24646DC}" destId="{F26346FD-7416-214F-87BF-0BC2ADAB84DC}" srcOrd="1" destOrd="0" presId="urn:microsoft.com/office/officeart/2005/8/layout/orgChart1"/>
    <dgm:cxn modelId="{30D19988-C4A1-EC4D-A35B-6A5E9D5BBE63}" srcId="{7CBC66C1-1205-744A-8C0C-7D94296E7C07}" destId="{CCC76688-F347-9243-97BB-B78531DC98F1}" srcOrd="0" destOrd="0" parTransId="{FB9C6B8B-6008-F64B-85C2-093FD886F1FE}" sibTransId="{22C9AE78-BF58-D744-A511-DBD545E57899}"/>
    <dgm:cxn modelId="{8BA2A154-14B8-F146-ABCE-94FEA8B13CB9}" srcId="{CCC76688-F347-9243-97BB-B78531DC98F1}" destId="{4D21BD34-DFC0-DE4C-8A89-B08D87DAE1E1}" srcOrd="0" destOrd="0" parTransId="{7ABFE31C-7121-3B44-B062-0BC04077E7C7}" sibTransId="{C53D7E90-BBA8-0643-B4DC-5FFCD844F368}"/>
    <dgm:cxn modelId="{048DB5F7-AEDE-E248-9717-CAF8901C5885}" type="presOf" srcId="{4D21BD34-DFC0-DE4C-8A89-B08D87DAE1E1}" destId="{ECFDA94B-C7E3-EB4A-B28C-32DC984BBD70}" srcOrd="0" destOrd="0" presId="urn:microsoft.com/office/officeart/2005/8/layout/orgChart1"/>
    <dgm:cxn modelId="{CDA1BB44-0265-5D4E-8052-ECD74C8CF931}" type="presOf" srcId="{7ABFE31C-7121-3B44-B062-0BC04077E7C7}" destId="{D28B96C2-923B-3C46-8075-988C6DCCF2BC}" srcOrd="0" destOrd="0" presId="urn:microsoft.com/office/officeart/2005/8/layout/orgChart1"/>
    <dgm:cxn modelId="{DB7C0F48-86CD-914A-95E9-DB44AE325EF3}" type="presOf" srcId="{CCC76688-F347-9243-97BB-B78531DC98F1}" destId="{31E8DEFB-C61E-9145-9CC0-3365C6C3053D}" srcOrd="0" destOrd="0" presId="urn:microsoft.com/office/officeart/2005/8/layout/orgChart1"/>
    <dgm:cxn modelId="{8B0322AA-889C-B24E-988E-419B2BDF09DC}" srcId="{CCC76688-F347-9243-97BB-B78531DC98F1}" destId="{8F09017F-624F-0145-A365-3F5BA24646DC}" srcOrd="1" destOrd="0" parTransId="{E2CC3653-E23C-5B42-9285-323F762669F9}" sibTransId="{0623F0FA-363C-9941-9CF2-E29A3C9B1C99}"/>
    <dgm:cxn modelId="{D662DF29-1D34-A84B-8062-1774AE7118BD}" type="presOf" srcId="{4D21BD34-DFC0-DE4C-8A89-B08D87DAE1E1}" destId="{3BA2169D-2BAE-0641-8832-8BAE66A59DA6}" srcOrd="1" destOrd="0" presId="urn:microsoft.com/office/officeart/2005/8/layout/orgChart1"/>
    <dgm:cxn modelId="{284D5C16-3545-5245-959B-095F42B841AE}" type="presOf" srcId="{CCC76688-F347-9243-97BB-B78531DC98F1}" destId="{3B25AC1B-BFDD-7845-8E8E-179C2DFB12CC}" srcOrd="1" destOrd="0" presId="urn:microsoft.com/office/officeart/2005/8/layout/orgChart1"/>
    <dgm:cxn modelId="{DFD71B0A-A539-5D49-B65F-D6282B6C1BCA}" type="presParOf" srcId="{C4C5B032-1197-1A4D-8562-EB6C6C4F61DB}" destId="{1C9E75D4-A764-FC43-A48F-9522CB60E695}" srcOrd="0" destOrd="0" presId="urn:microsoft.com/office/officeart/2005/8/layout/orgChart1"/>
    <dgm:cxn modelId="{F100C942-F2B9-8943-AC9D-9CDDEC7DC689}" type="presParOf" srcId="{1C9E75D4-A764-FC43-A48F-9522CB60E695}" destId="{F97CD8C3-9238-4F48-86C8-E62433F6D462}" srcOrd="0" destOrd="0" presId="urn:microsoft.com/office/officeart/2005/8/layout/orgChart1"/>
    <dgm:cxn modelId="{B643DAB7-FB9E-F346-96AA-F323EB95B3B8}" type="presParOf" srcId="{F97CD8C3-9238-4F48-86C8-E62433F6D462}" destId="{31E8DEFB-C61E-9145-9CC0-3365C6C3053D}" srcOrd="0" destOrd="0" presId="urn:microsoft.com/office/officeart/2005/8/layout/orgChart1"/>
    <dgm:cxn modelId="{F1DAE391-8B78-2146-B396-657BF1B54D74}" type="presParOf" srcId="{F97CD8C3-9238-4F48-86C8-E62433F6D462}" destId="{3B25AC1B-BFDD-7845-8E8E-179C2DFB12CC}" srcOrd="1" destOrd="0" presId="urn:microsoft.com/office/officeart/2005/8/layout/orgChart1"/>
    <dgm:cxn modelId="{8C653C65-7497-0741-8845-2A4137B4D981}" type="presParOf" srcId="{1C9E75D4-A764-FC43-A48F-9522CB60E695}" destId="{E7FA9357-F3B1-5647-A0C7-EEE787A6648C}" srcOrd="1" destOrd="0" presId="urn:microsoft.com/office/officeart/2005/8/layout/orgChart1"/>
    <dgm:cxn modelId="{A7188533-08BB-5B4F-8701-270DCD97FEC8}" type="presParOf" srcId="{E7FA9357-F3B1-5647-A0C7-EEE787A6648C}" destId="{D28B96C2-923B-3C46-8075-988C6DCCF2BC}" srcOrd="0" destOrd="0" presId="urn:microsoft.com/office/officeart/2005/8/layout/orgChart1"/>
    <dgm:cxn modelId="{1EE94D52-9426-5C47-9C84-A60E42B2263F}" type="presParOf" srcId="{E7FA9357-F3B1-5647-A0C7-EEE787A6648C}" destId="{8247FFB0-3B5B-4A43-8B8D-332437BBF373}" srcOrd="1" destOrd="0" presId="urn:microsoft.com/office/officeart/2005/8/layout/orgChart1"/>
    <dgm:cxn modelId="{094936E4-C547-EF4B-A31B-AE448166CB13}" type="presParOf" srcId="{8247FFB0-3B5B-4A43-8B8D-332437BBF373}" destId="{90A1C6B1-80E7-A44B-A7DE-55E8058C1A06}" srcOrd="0" destOrd="0" presId="urn:microsoft.com/office/officeart/2005/8/layout/orgChart1"/>
    <dgm:cxn modelId="{8DC11271-9B5A-3147-8609-A497263B673C}" type="presParOf" srcId="{90A1C6B1-80E7-A44B-A7DE-55E8058C1A06}" destId="{ECFDA94B-C7E3-EB4A-B28C-32DC984BBD70}" srcOrd="0" destOrd="0" presId="urn:microsoft.com/office/officeart/2005/8/layout/orgChart1"/>
    <dgm:cxn modelId="{8F779B0E-FC10-B640-B8DE-11C52580C747}" type="presParOf" srcId="{90A1C6B1-80E7-A44B-A7DE-55E8058C1A06}" destId="{3BA2169D-2BAE-0641-8832-8BAE66A59DA6}" srcOrd="1" destOrd="0" presId="urn:microsoft.com/office/officeart/2005/8/layout/orgChart1"/>
    <dgm:cxn modelId="{29F69EB8-536D-8E41-A08F-E97CC251FC4E}" type="presParOf" srcId="{8247FFB0-3B5B-4A43-8B8D-332437BBF373}" destId="{C2FE489E-8574-1F45-979C-46CFBA5A80FE}" srcOrd="1" destOrd="0" presId="urn:microsoft.com/office/officeart/2005/8/layout/orgChart1"/>
    <dgm:cxn modelId="{1678F1A4-6EAD-0840-8494-0EE9E3C90666}" type="presParOf" srcId="{8247FFB0-3B5B-4A43-8B8D-332437BBF373}" destId="{53723C6D-BB8C-914C-82F3-76C8D9863ECF}" srcOrd="2" destOrd="0" presId="urn:microsoft.com/office/officeart/2005/8/layout/orgChart1"/>
    <dgm:cxn modelId="{7F4C7BEF-8B71-734D-8835-2A9613EDF8BB}" type="presParOf" srcId="{E7FA9357-F3B1-5647-A0C7-EEE787A6648C}" destId="{1F6F474E-B812-D84A-BC5B-C449B4FD5D9C}" srcOrd="2" destOrd="0" presId="urn:microsoft.com/office/officeart/2005/8/layout/orgChart1"/>
    <dgm:cxn modelId="{0D35DB04-8F1E-C746-8E62-062D08D78DC3}" type="presParOf" srcId="{E7FA9357-F3B1-5647-A0C7-EEE787A6648C}" destId="{116A8208-D131-7A4E-A103-BF83E513C8F2}" srcOrd="3" destOrd="0" presId="urn:microsoft.com/office/officeart/2005/8/layout/orgChart1"/>
    <dgm:cxn modelId="{A23F34A7-928C-6142-A206-CFBCFE84B458}" type="presParOf" srcId="{116A8208-D131-7A4E-A103-BF83E513C8F2}" destId="{B6B7E467-FD00-844C-90DE-80C0B99EDB24}" srcOrd="0" destOrd="0" presId="urn:microsoft.com/office/officeart/2005/8/layout/orgChart1"/>
    <dgm:cxn modelId="{F4456C46-6EEF-5E4E-8421-0350A6ECE641}" type="presParOf" srcId="{B6B7E467-FD00-844C-90DE-80C0B99EDB24}" destId="{A2275F5A-8DB8-A942-906D-AF2C34DFB86D}" srcOrd="0" destOrd="0" presId="urn:microsoft.com/office/officeart/2005/8/layout/orgChart1"/>
    <dgm:cxn modelId="{8EAC29C6-B39A-E743-86B4-A84BABD62238}" type="presParOf" srcId="{B6B7E467-FD00-844C-90DE-80C0B99EDB24}" destId="{F26346FD-7416-214F-87BF-0BC2ADAB84DC}" srcOrd="1" destOrd="0" presId="urn:microsoft.com/office/officeart/2005/8/layout/orgChart1"/>
    <dgm:cxn modelId="{DD571D60-60FE-E440-B891-42EA2AD25670}" type="presParOf" srcId="{116A8208-D131-7A4E-A103-BF83E513C8F2}" destId="{46DD393F-83AA-B249-B477-F43E2A2E50A9}" srcOrd="1" destOrd="0" presId="urn:microsoft.com/office/officeart/2005/8/layout/orgChart1"/>
    <dgm:cxn modelId="{216B8F2B-2F2E-3949-A5ED-51703E664630}" type="presParOf" srcId="{116A8208-D131-7A4E-A103-BF83E513C8F2}" destId="{839B8405-4627-1743-91F6-7FED1F85B47D}" srcOrd="2" destOrd="0" presId="urn:microsoft.com/office/officeart/2005/8/layout/orgChart1"/>
    <dgm:cxn modelId="{B5AE3906-93E3-0646-A5BF-91E2230250E2}" type="presParOf" srcId="{1C9E75D4-A764-FC43-A48F-9522CB60E695}" destId="{E7BC9068-EC72-ED4D-9808-8D3815F94D2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4F6C2A-BD1A-8841-AA88-B2C7C1F91572}" type="doc">
      <dgm:prSet loTypeId="urn:microsoft.com/office/officeart/2005/8/layout/cycle7" loCatId="" qsTypeId="urn:microsoft.com/office/officeart/2005/8/quickstyle/simple4" qsCatId="simple" csTypeId="urn:microsoft.com/office/officeart/2005/8/colors/colorful3" csCatId="colorful" phldr="1"/>
      <dgm:spPr/>
      <dgm:t>
        <a:bodyPr/>
        <a:lstStyle/>
        <a:p>
          <a:endParaRPr lang="en-US"/>
        </a:p>
      </dgm:t>
    </dgm:pt>
    <dgm:pt modelId="{0A821C9A-9497-654D-B97E-9B034A201E83}">
      <dgm:prSet phldrT="[Text]" custT="1"/>
      <dgm:spPr/>
      <dgm:t>
        <a:bodyPr/>
        <a:lstStyle/>
        <a:p>
          <a:pPr>
            <a:spcAft>
              <a:spcPts val="660"/>
            </a:spcAft>
          </a:pPr>
          <a:r>
            <a:rPr lang="en-US" sz="2000" b="1" u="sng" dirty="0" smtClean="0"/>
            <a:t>Validate</a:t>
          </a:r>
        </a:p>
        <a:p>
          <a:pPr>
            <a:spcAft>
              <a:spcPct val="35000"/>
            </a:spcAft>
          </a:pPr>
          <a:r>
            <a:rPr lang="en-US" sz="2000" dirty="0" smtClean="0"/>
            <a:t>the feelings that you see and hear</a:t>
          </a:r>
        </a:p>
      </dgm:t>
    </dgm:pt>
    <dgm:pt modelId="{6522964F-30B5-284A-8E4E-C7C277C94D78}" type="parTrans" cxnId="{EDFCB8C2-AE01-B948-8E00-0088354A3F90}">
      <dgm:prSet/>
      <dgm:spPr/>
      <dgm:t>
        <a:bodyPr/>
        <a:lstStyle/>
        <a:p>
          <a:endParaRPr lang="en-US"/>
        </a:p>
      </dgm:t>
    </dgm:pt>
    <dgm:pt modelId="{B82CA888-07A2-1946-B2CA-D671FD5F4768}" type="sibTrans" cxnId="{EDFCB8C2-AE01-B948-8E00-0088354A3F90}">
      <dgm:prSet/>
      <dgm:spPr/>
      <dgm:t>
        <a:bodyPr/>
        <a:lstStyle/>
        <a:p>
          <a:endParaRPr lang="en-US" dirty="0"/>
        </a:p>
      </dgm:t>
    </dgm:pt>
    <dgm:pt modelId="{E1B66BE8-9952-6A49-9781-171C6B203C42}">
      <dgm:prSet phldrT="[Text]" custT="1"/>
      <dgm:spPr/>
      <dgm:t>
        <a:bodyPr lIns="91440" rIns="91440"/>
        <a:lstStyle/>
        <a:p>
          <a:pPr>
            <a:spcAft>
              <a:spcPts val="660"/>
            </a:spcAft>
          </a:pPr>
          <a:r>
            <a:rPr lang="en-US" sz="2000" b="1" u="none" dirty="0" smtClean="0"/>
            <a:t>Seek </a:t>
          </a:r>
          <a:r>
            <a:rPr lang="en-US" sz="2000" b="1" u="sng" dirty="0" smtClean="0"/>
            <a:t>understanding</a:t>
          </a:r>
        </a:p>
        <a:p>
          <a:pPr>
            <a:spcAft>
              <a:spcPct val="35000"/>
            </a:spcAft>
          </a:pPr>
          <a:r>
            <a:rPr lang="en-US" sz="2000" dirty="0" smtClean="0"/>
            <a:t>of feelings and beliefs</a:t>
          </a:r>
          <a:endParaRPr lang="en-US" sz="2000" dirty="0"/>
        </a:p>
      </dgm:t>
    </dgm:pt>
    <dgm:pt modelId="{0DFB1B77-3C32-E641-8546-9E298ED08355}" type="parTrans" cxnId="{A9C62401-32F1-C440-9ED8-E5A4A4887ADA}">
      <dgm:prSet/>
      <dgm:spPr/>
      <dgm:t>
        <a:bodyPr/>
        <a:lstStyle/>
        <a:p>
          <a:endParaRPr lang="en-US"/>
        </a:p>
      </dgm:t>
    </dgm:pt>
    <dgm:pt modelId="{197CC503-66C7-AB40-A02E-4398D9BA26E4}" type="sibTrans" cxnId="{A9C62401-32F1-C440-9ED8-E5A4A4887ADA}">
      <dgm:prSet/>
      <dgm:spPr/>
      <dgm:t>
        <a:bodyPr/>
        <a:lstStyle/>
        <a:p>
          <a:endParaRPr lang="en-US"/>
        </a:p>
      </dgm:t>
    </dgm:pt>
    <dgm:pt modelId="{C655001E-1D7F-0946-AFD3-28189E555DCB}">
      <dgm:prSet phldrT="[Text]" custT="1"/>
      <dgm:spPr/>
      <dgm:t>
        <a:bodyPr lIns="91440" rIns="91440"/>
        <a:lstStyle/>
        <a:p>
          <a:pPr>
            <a:spcAft>
              <a:spcPts val="660"/>
            </a:spcAft>
          </a:pPr>
          <a:r>
            <a:rPr lang="en-US" sz="2000" b="1" u="none" dirty="0" smtClean="0"/>
            <a:t>Normalize </a:t>
          </a:r>
          <a:r>
            <a:rPr lang="en-US" sz="2000" b="1" u="sng" dirty="0" smtClean="0"/>
            <a:t>experiences</a:t>
          </a:r>
        </a:p>
        <a:p>
          <a:pPr>
            <a:spcAft>
              <a:spcPct val="35000"/>
            </a:spcAft>
          </a:pPr>
          <a:r>
            <a:rPr lang="en-US" sz="2000" dirty="0" smtClean="0"/>
            <a:t>You are unique, but not alone</a:t>
          </a:r>
          <a:endParaRPr lang="en-US" sz="2000" dirty="0"/>
        </a:p>
      </dgm:t>
    </dgm:pt>
    <dgm:pt modelId="{D017174D-F405-704F-9673-37A395A76B07}" type="parTrans" cxnId="{C8BE23D8-9C98-7542-BD06-9C0FB702A5C0}">
      <dgm:prSet/>
      <dgm:spPr/>
      <dgm:t>
        <a:bodyPr/>
        <a:lstStyle/>
        <a:p>
          <a:endParaRPr lang="en-US"/>
        </a:p>
      </dgm:t>
    </dgm:pt>
    <dgm:pt modelId="{54E9E2B9-80BE-4343-B449-BE77C4A166CA}" type="sibTrans" cxnId="{C8BE23D8-9C98-7542-BD06-9C0FB702A5C0}">
      <dgm:prSet/>
      <dgm:spPr/>
      <dgm:t>
        <a:bodyPr/>
        <a:lstStyle/>
        <a:p>
          <a:endParaRPr lang="en-US"/>
        </a:p>
      </dgm:t>
    </dgm:pt>
    <dgm:pt modelId="{AB0D4B30-F53B-6E46-9C11-82C37B830924}" type="pres">
      <dgm:prSet presAssocID="{A44F6C2A-BD1A-8841-AA88-B2C7C1F91572}" presName="Name0" presStyleCnt="0">
        <dgm:presLayoutVars>
          <dgm:dir/>
          <dgm:resizeHandles val="exact"/>
        </dgm:presLayoutVars>
      </dgm:prSet>
      <dgm:spPr/>
      <dgm:t>
        <a:bodyPr/>
        <a:lstStyle/>
        <a:p>
          <a:endParaRPr lang="en-US"/>
        </a:p>
      </dgm:t>
    </dgm:pt>
    <dgm:pt modelId="{B3681B87-739E-FB4B-823D-21F1865984D7}" type="pres">
      <dgm:prSet presAssocID="{0A821C9A-9497-654D-B97E-9B034A201E83}" presName="node" presStyleLbl="node1" presStyleIdx="0" presStyleCnt="3" custScaleX="110163" custScaleY="119614" custRadScaleRad="120889" custRadScaleInc="65164">
        <dgm:presLayoutVars>
          <dgm:bulletEnabled val="1"/>
        </dgm:presLayoutVars>
      </dgm:prSet>
      <dgm:spPr>
        <a:prstGeom prst="flowChartAlternateProcess">
          <a:avLst/>
        </a:prstGeom>
      </dgm:spPr>
      <dgm:t>
        <a:bodyPr/>
        <a:lstStyle/>
        <a:p>
          <a:endParaRPr lang="en-US"/>
        </a:p>
      </dgm:t>
    </dgm:pt>
    <dgm:pt modelId="{E65B69B5-CAF0-094B-996B-84BCA367C5A7}" type="pres">
      <dgm:prSet presAssocID="{B82CA888-07A2-1946-B2CA-D671FD5F4768}" presName="sibTrans" presStyleLbl="sibTrans2D1" presStyleIdx="0" presStyleCnt="3" custScaleX="104533" custScaleY="100950" custLinFactNeighborX="73326"/>
      <dgm:spPr/>
      <dgm:t>
        <a:bodyPr/>
        <a:lstStyle/>
        <a:p>
          <a:endParaRPr lang="en-US"/>
        </a:p>
      </dgm:t>
    </dgm:pt>
    <dgm:pt modelId="{B329C573-4B25-C346-AAF2-CC26DAD6413F}" type="pres">
      <dgm:prSet presAssocID="{B82CA888-07A2-1946-B2CA-D671FD5F4768}" presName="connectorText" presStyleLbl="sibTrans2D1" presStyleIdx="0" presStyleCnt="3"/>
      <dgm:spPr/>
      <dgm:t>
        <a:bodyPr/>
        <a:lstStyle/>
        <a:p>
          <a:endParaRPr lang="en-US"/>
        </a:p>
      </dgm:t>
    </dgm:pt>
    <dgm:pt modelId="{1AA39D11-0254-F449-9615-9F596F6EB12E}" type="pres">
      <dgm:prSet presAssocID="{E1B66BE8-9952-6A49-9781-171C6B203C42}" presName="node" presStyleLbl="node1" presStyleIdx="1" presStyleCnt="3" custScaleX="128192" custScaleY="126440" custRadScaleRad="126002" custRadScaleInc="-2552">
        <dgm:presLayoutVars>
          <dgm:bulletEnabled val="1"/>
        </dgm:presLayoutVars>
      </dgm:prSet>
      <dgm:spPr/>
      <dgm:t>
        <a:bodyPr/>
        <a:lstStyle/>
        <a:p>
          <a:endParaRPr lang="en-US"/>
        </a:p>
      </dgm:t>
    </dgm:pt>
    <dgm:pt modelId="{111E6EE6-9997-2B4E-954E-E70054B09480}" type="pres">
      <dgm:prSet presAssocID="{197CC503-66C7-AB40-A02E-4398D9BA26E4}" presName="sibTrans" presStyleLbl="sibTrans2D1" presStyleIdx="1" presStyleCnt="3" custScaleX="149137" custScaleY="113496" custLinFactNeighborX="-139" custLinFactNeighborY="87034"/>
      <dgm:spPr/>
      <dgm:t>
        <a:bodyPr/>
        <a:lstStyle/>
        <a:p>
          <a:endParaRPr lang="en-US"/>
        </a:p>
      </dgm:t>
    </dgm:pt>
    <dgm:pt modelId="{4013792C-C9D3-9A4F-94F6-224A76E983F0}" type="pres">
      <dgm:prSet presAssocID="{197CC503-66C7-AB40-A02E-4398D9BA26E4}" presName="connectorText" presStyleLbl="sibTrans2D1" presStyleIdx="1" presStyleCnt="3"/>
      <dgm:spPr/>
      <dgm:t>
        <a:bodyPr/>
        <a:lstStyle/>
        <a:p>
          <a:endParaRPr lang="en-US"/>
        </a:p>
      </dgm:t>
    </dgm:pt>
    <dgm:pt modelId="{A963B3CE-7274-0B44-910C-F857173B8E25}" type="pres">
      <dgm:prSet presAssocID="{C655001E-1D7F-0946-AFD3-28189E555DCB}" presName="node" presStyleLbl="node1" presStyleIdx="2" presStyleCnt="3" custScaleX="99800" custScaleY="156970" custRadScaleRad="115115" custRadScaleInc="56260">
        <dgm:presLayoutVars>
          <dgm:bulletEnabled val="1"/>
        </dgm:presLayoutVars>
      </dgm:prSet>
      <dgm:spPr>
        <a:prstGeom prst="flowChartAlternateProcess">
          <a:avLst/>
        </a:prstGeom>
      </dgm:spPr>
      <dgm:t>
        <a:bodyPr/>
        <a:lstStyle/>
        <a:p>
          <a:endParaRPr lang="en-US"/>
        </a:p>
      </dgm:t>
    </dgm:pt>
    <dgm:pt modelId="{5F0B232A-0CED-6649-A17F-1F102E2C2A89}" type="pres">
      <dgm:prSet presAssocID="{54E9E2B9-80BE-4343-B449-BE77C4A166CA}" presName="sibTrans" presStyleLbl="sibTrans2D1" presStyleIdx="2" presStyleCnt="3" custAng="21223004" custScaleX="104523" custScaleY="105845" custLinFactY="-10640" custLinFactNeighborX="-1862" custLinFactNeighborY="-100000"/>
      <dgm:spPr/>
      <dgm:t>
        <a:bodyPr/>
        <a:lstStyle/>
        <a:p>
          <a:endParaRPr lang="en-US"/>
        </a:p>
      </dgm:t>
    </dgm:pt>
    <dgm:pt modelId="{E3A07A24-E096-D847-B8EC-7A1231CA1A2A}" type="pres">
      <dgm:prSet presAssocID="{54E9E2B9-80BE-4343-B449-BE77C4A166CA}" presName="connectorText" presStyleLbl="sibTrans2D1" presStyleIdx="2" presStyleCnt="3"/>
      <dgm:spPr/>
      <dgm:t>
        <a:bodyPr/>
        <a:lstStyle/>
        <a:p>
          <a:endParaRPr lang="en-US"/>
        </a:p>
      </dgm:t>
    </dgm:pt>
  </dgm:ptLst>
  <dgm:cxnLst>
    <dgm:cxn modelId="{5E07F056-F9FE-9440-95E1-9F5D09ACBD3C}" type="presOf" srcId="{A44F6C2A-BD1A-8841-AA88-B2C7C1F91572}" destId="{AB0D4B30-F53B-6E46-9C11-82C37B830924}" srcOrd="0" destOrd="0" presId="urn:microsoft.com/office/officeart/2005/8/layout/cycle7"/>
    <dgm:cxn modelId="{5CE80E63-823F-7444-B621-3146F9B58CE5}" type="presOf" srcId="{197CC503-66C7-AB40-A02E-4398D9BA26E4}" destId="{4013792C-C9D3-9A4F-94F6-224A76E983F0}" srcOrd="1" destOrd="0" presId="urn:microsoft.com/office/officeart/2005/8/layout/cycle7"/>
    <dgm:cxn modelId="{97BB4BEB-5E3B-6A4E-90D0-36B065176BC9}" type="presOf" srcId="{0A821C9A-9497-654D-B97E-9B034A201E83}" destId="{B3681B87-739E-FB4B-823D-21F1865984D7}" srcOrd="0" destOrd="0" presId="urn:microsoft.com/office/officeart/2005/8/layout/cycle7"/>
    <dgm:cxn modelId="{DF00CCB7-87B1-0C4E-8610-8645928F445A}" type="presOf" srcId="{B82CA888-07A2-1946-B2CA-D671FD5F4768}" destId="{E65B69B5-CAF0-094B-996B-84BCA367C5A7}" srcOrd="0" destOrd="0" presId="urn:microsoft.com/office/officeart/2005/8/layout/cycle7"/>
    <dgm:cxn modelId="{EDFCB8C2-AE01-B948-8E00-0088354A3F90}" srcId="{A44F6C2A-BD1A-8841-AA88-B2C7C1F91572}" destId="{0A821C9A-9497-654D-B97E-9B034A201E83}" srcOrd="0" destOrd="0" parTransId="{6522964F-30B5-284A-8E4E-C7C277C94D78}" sibTransId="{B82CA888-07A2-1946-B2CA-D671FD5F4768}"/>
    <dgm:cxn modelId="{A9C62401-32F1-C440-9ED8-E5A4A4887ADA}" srcId="{A44F6C2A-BD1A-8841-AA88-B2C7C1F91572}" destId="{E1B66BE8-9952-6A49-9781-171C6B203C42}" srcOrd="1" destOrd="0" parTransId="{0DFB1B77-3C32-E641-8546-9E298ED08355}" sibTransId="{197CC503-66C7-AB40-A02E-4398D9BA26E4}"/>
    <dgm:cxn modelId="{B6049041-272A-9F4A-BA12-58476AD9CDE6}" type="presOf" srcId="{54E9E2B9-80BE-4343-B449-BE77C4A166CA}" destId="{E3A07A24-E096-D847-B8EC-7A1231CA1A2A}" srcOrd="1" destOrd="0" presId="urn:microsoft.com/office/officeart/2005/8/layout/cycle7"/>
    <dgm:cxn modelId="{7AF17516-75B9-7B42-9F22-A332D60F7176}" type="presOf" srcId="{197CC503-66C7-AB40-A02E-4398D9BA26E4}" destId="{111E6EE6-9997-2B4E-954E-E70054B09480}" srcOrd="0" destOrd="0" presId="urn:microsoft.com/office/officeart/2005/8/layout/cycle7"/>
    <dgm:cxn modelId="{29504764-A977-1B4C-8901-B01B17DC0DC9}" type="presOf" srcId="{B82CA888-07A2-1946-B2CA-D671FD5F4768}" destId="{B329C573-4B25-C346-AAF2-CC26DAD6413F}" srcOrd="1" destOrd="0" presId="urn:microsoft.com/office/officeart/2005/8/layout/cycle7"/>
    <dgm:cxn modelId="{C8BE23D8-9C98-7542-BD06-9C0FB702A5C0}" srcId="{A44F6C2A-BD1A-8841-AA88-B2C7C1F91572}" destId="{C655001E-1D7F-0946-AFD3-28189E555DCB}" srcOrd="2" destOrd="0" parTransId="{D017174D-F405-704F-9673-37A395A76B07}" sibTransId="{54E9E2B9-80BE-4343-B449-BE77C4A166CA}"/>
    <dgm:cxn modelId="{65FE3A4B-6FCD-0446-A739-7C31A50AEB5D}" type="presOf" srcId="{C655001E-1D7F-0946-AFD3-28189E555DCB}" destId="{A963B3CE-7274-0B44-910C-F857173B8E25}" srcOrd="0" destOrd="0" presId="urn:microsoft.com/office/officeart/2005/8/layout/cycle7"/>
    <dgm:cxn modelId="{28F86A8A-42DF-7A46-AA2C-D943B7C0B503}" type="presOf" srcId="{54E9E2B9-80BE-4343-B449-BE77C4A166CA}" destId="{5F0B232A-0CED-6649-A17F-1F102E2C2A89}" srcOrd="0" destOrd="0" presId="urn:microsoft.com/office/officeart/2005/8/layout/cycle7"/>
    <dgm:cxn modelId="{3EDAC567-3F60-1847-99E6-2108674B8760}" type="presOf" srcId="{E1B66BE8-9952-6A49-9781-171C6B203C42}" destId="{1AA39D11-0254-F449-9615-9F596F6EB12E}" srcOrd="0" destOrd="0" presId="urn:microsoft.com/office/officeart/2005/8/layout/cycle7"/>
    <dgm:cxn modelId="{DE0E40D0-05B8-2C46-BE26-BF294B8FBBD1}" type="presParOf" srcId="{AB0D4B30-F53B-6E46-9C11-82C37B830924}" destId="{B3681B87-739E-FB4B-823D-21F1865984D7}" srcOrd="0" destOrd="0" presId="urn:microsoft.com/office/officeart/2005/8/layout/cycle7"/>
    <dgm:cxn modelId="{145E69AB-202F-3B42-96D8-F732D1E7539D}" type="presParOf" srcId="{AB0D4B30-F53B-6E46-9C11-82C37B830924}" destId="{E65B69B5-CAF0-094B-996B-84BCA367C5A7}" srcOrd="1" destOrd="0" presId="urn:microsoft.com/office/officeart/2005/8/layout/cycle7"/>
    <dgm:cxn modelId="{0DD5FB44-9F99-2A42-B782-15341E777CFE}" type="presParOf" srcId="{E65B69B5-CAF0-094B-996B-84BCA367C5A7}" destId="{B329C573-4B25-C346-AAF2-CC26DAD6413F}" srcOrd="0" destOrd="0" presId="urn:microsoft.com/office/officeart/2005/8/layout/cycle7"/>
    <dgm:cxn modelId="{2BFA340B-0312-4C45-93F0-003DA0D76811}" type="presParOf" srcId="{AB0D4B30-F53B-6E46-9C11-82C37B830924}" destId="{1AA39D11-0254-F449-9615-9F596F6EB12E}" srcOrd="2" destOrd="0" presId="urn:microsoft.com/office/officeart/2005/8/layout/cycle7"/>
    <dgm:cxn modelId="{4E558AF4-A26F-CB47-B9A3-8E608E235C5F}" type="presParOf" srcId="{AB0D4B30-F53B-6E46-9C11-82C37B830924}" destId="{111E6EE6-9997-2B4E-954E-E70054B09480}" srcOrd="3" destOrd="0" presId="urn:microsoft.com/office/officeart/2005/8/layout/cycle7"/>
    <dgm:cxn modelId="{047C511D-98E2-EA43-94EE-EAC3A49C30B2}" type="presParOf" srcId="{111E6EE6-9997-2B4E-954E-E70054B09480}" destId="{4013792C-C9D3-9A4F-94F6-224A76E983F0}" srcOrd="0" destOrd="0" presId="urn:microsoft.com/office/officeart/2005/8/layout/cycle7"/>
    <dgm:cxn modelId="{8EF5270E-5533-BF4B-BA81-7242F8D26AA4}" type="presParOf" srcId="{AB0D4B30-F53B-6E46-9C11-82C37B830924}" destId="{A963B3CE-7274-0B44-910C-F857173B8E25}" srcOrd="4" destOrd="0" presId="urn:microsoft.com/office/officeart/2005/8/layout/cycle7"/>
    <dgm:cxn modelId="{74682DA7-0B7D-E74C-B8F1-3BC75CF747E2}" type="presParOf" srcId="{AB0D4B30-F53B-6E46-9C11-82C37B830924}" destId="{5F0B232A-0CED-6649-A17F-1F102E2C2A89}" srcOrd="5" destOrd="0" presId="urn:microsoft.com/office/officeart/2005/8/layout/cycle7"/>
    <dgm:cxn modelId="{2C54E62F-C3E2-7A4E-B4ED-21BBDD1CD966}" type="presParOf" srcId="{5F0B232A-0CED-6649-A17F-1F102E2C2A89}" destId="{E3A07A24-E096-D847-B8EC-7A1231CA1A2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CD62D-8E7A-914C-B9C6-1C3FEE9E225C}">
      <dsp:nvSpPr>
        <dsp:cNvPr id="0" name=""/>
        <dsp:cNvSpPr/>
      </dsp:nvSpPr>
      <dsp:spPr>
        <a:xfrm>
          <a:off x="3440" y="795270"/>
          <a:ext cx="2257827" cy="765795"/>
        </a:xfrm>
        <a:prstGeom prst="chevron">
          <a:avLst/>
        </a:prstGeom>
        <a:solidFill>
          <a:schemeClr val="accent2"/>
        </a:soli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Step 1</a:t>
          </a:r>
          <a:endParaRPr lang="en-US" sz="3200" kern="1200" dirty="0"/>
        </a:p>
      </dsp:txBody>
      <dsp:txXfrm>
        <a:off x="386338" y="795270"/>
        <a:ext cx="1492032" cy="765795"/>
      </dsp:txXfrm>
    </dsp:sp>
    <dsp:sp modelId="{69BCBCEE-6BED-DD4A-9915-67ABDEB98FFA}">
      <dsp:nvSpPr>
        <dsp:cNvPr id="0" name=""/>
        <dsp:cNvSpPr/>
      </dsp:nvSpPr>
      <dsp:spPr>
        <a:xfrm>
          <a:off x="2007427" y="790855"/>
          <a:ext cx="5662657" cy="772109"/>
        </a:xfrm>
        <a:prstGeom prst="chevron">
          <a:avLst/>
        </a:prstGeom>
        <a:solidFill>
          <a:schemeClr val="accent2">
            <a:alpha val="75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ts val="0"/>
            </a:spcAft>
          </a:pPr>
          <a:r>
            <a:rPr lang="en-US" sz="2800" kern="1200" dirty="0" smtClean="0">
              <a:solidFill>
                <a:srgbClr val="FFFFFF"/>
              </a:solidFill>
            </a:rPr>
            <a:t>Preparing to disclose results</a:t>
          </a:r>
          <a:endParaRPr lang="en-US" sz="2800" kern="1200" dirty="0">
            <a:solidFill>
              <a:srgbClr val="FFFFFF"/>
            </a:solidFill>
          </a:endParaRPr>
        </a:p>
      </dsp:txBody>
      <dsp:txXfrm>
        <a:off x="2393482" y="790855"/>
        <a:ext cx="4890548" cy="772109"/>
      </dsp:txXfrm>
    </dsp:sp>
    <dsp:sp modelId="{8DE65A98-34A1-224B-8D67-A951C35C381C}">
      <dsp:nvSpPr>
        <dsp:cNvPr id="0" name=""/>
        <dsp:cNvSpPr/>
      </dsp:nvSpPr>
      <dsp:spPr>
        <a:xfrm>
          <a:off x="54911" y="1641683"/>
          <a:ext cx="2259881" cy="817130"/>
        </a:xfrm>
        <a:prstGeom prst="chevron">
          <a:avLst/>
        </a:prstGeom>
        <a:solidFill>
          <a:schemeClr val="accent3"/>
        </a:soli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Step 2</a:t>
          </a:r>
          <a:endParaRPr lang="en-US" sz="3200" kern="1200" dirty="0"/>
        </a:p>
      </dsp:txBody>
      <dsp:txXfrm>
        <a:off x="463476" y="1641683"/>
        <a:ext cx="1442751" cy="817130"/>
      </dsp:txXfrm>
    </dsp:sp>
    <dsp:sp modelId="{A0B56DF6-F718-334C-A79B-FB4683C1E050}">
      <dsp:nvSpPr>
        <dsp:cNvPr id="0" name=""/>
        <dsp:cNvSpPr/>
      </dsp:nvSpPr>
      <dsp:spPr>
        <a:xfrm>
          <a:off x="2058417" y="1660255"/>
          <a:ext cx="5660653" cy="779986"/>
        </a:xfrm>
        <a:prstGeom prst="chevron">
          <a:avLst/>
        </a:prstGeom>
        <a:solidFill>
          <a:schemeClr val="accent3">
            <a:alpha val="75000"/>
          </a:schemeClr>
        </a:solidFill>
        <a:ln w="9525" cap="flat" cmpd="sng" algn="ctr">
          <a:solidFill>
            <a:schemeClr val="accent3">
              <a:tint val="40000"/>
              <a:alpha val="90000"/>
              <a:hueOff val="5358427"/>
              <a:satOff val="-6896"/>
              <a:lumOff val="-5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FFFF"/>
              </a:solidFill>
            </a:rPr>
            <a:t>Disclosing results</a:t>
          </a:r>
          <a:endParaRPr lang="en-US" sz="2800" kern="1200" dirty="0">
            <a:solidFill>
              <a:srgbClr val="FFFFFF"/>
            </a:solidFill>
          </a:endParaRPr>
        </a:p>
      </dsp:txBody>
      <dsp:txXfrm>
        <a:off x="2448410" y="1660255"/>
        <a:ext cx="4880667" cy="779986"/>
      </dsp:txXfrm>
    </dsp:sp>
    <dsp:sp modelId="{2E2F47E9-CEB6-924E-970C-BF662D5A4E75}">
      <dsp:nvSpPr>
        <dsp:cNvPr id="0" name=""/>
        <dsp:cNvSpPr/>
      </dsp:nvSpPr>
      <dsp:spPr>
        <a:xfrm>
          <a:off x="26788" y="2589363"/>
          <a:ext cx="2259881" cy="817130"/>
        </a:xfrm>
        <a:prstGeom prst="chevron">
          <a:avLst/>
        </a:prstGeom>
        <a:solidFill>
          <a:schemeClr val="accent1"/>
        </a:soli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Step 3</a:t>
          </a:r>
          <a:endParaRPr lang="en-US" sz="3200" kern="1200" dirty="0"/>
        </a:p>
      </dsp:txBody>
      <dsp:txXfrm>
        <a:off x="435353" y="2589363"/>
        <a:ext cx="1442751" cy="817130"/>
      </dsp:txXfrm>
    </dsp:sp>
    <dsp:sp modelId="{AE05190C-D9C0-FC45-91F8-B78EB15AB08E}">
      <dsp:nvSpPr>
        <dsp:cNvPr id="0" name=""/>
        <dsp:cNvSpPr/>
      </dsp:nvSpPr>
      <dsp:spPr>
        <a:xfrm>
          <a:off x="1950016" y="2528522"/>
          <a:ext cx="5664186" cy="938811"/>
        </a:xfrm>
        <a:prstGeom prst="chevron">
          <a:avLst/>
        </a:prstGeom>
        <a:solidFill>
          <a:schemeClr val="accent1">
            <a:alpha val="7500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FFFF"/>
              </a:solidFill>
            </a:rPr>
            <a:t>Conversing with patients after a positive</a:t>
          </a:r>
          <a:r>
            <a:rPr lang="en-US" sz="2800" kern="1200" dirty="0" smtClean="0">
              <a:solidFill>
                <a:srgbClr val="FFFFFF"/>
              </a:solidFill>
              <a:latin typeface="Zapf Dingbats"/>
              <a:ea typeface="Zapf Dingbats"/>
              <a:cs typeface="Zapf Dingbats"/>
              <a:sym typeface="Zapf Dingbats"/>
            </a:rPr>
            <a:t> </a:t>
          </a:r>
          <a:r>
            <a:rPr lang="en-US" sz="2800" kern="1200" dirty="0" smtClean="0">
              <a:solidFill>
                <a:srgbClr val="FFFFFF"/>
              </a:solidFill>
            </a:rPr>
            <a:t>pregnancy test</a:t>
          </a:r>
          <a:endParaRPr lang="en-US" sz="2800" kern="1200" dirty="0">
            <a:solidFill>
              <a:srgbClr val="FFFFFF"/>
            </a:solidFill>
          </a:endParaRPr>
        </a:p>
      </dsp:txBody>
      <dsp:txXfrm>
        <a:off x="2419422" y="2528522"/>
        <a:ext cx="4725375" cy="938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F474E-B812-D84A-BC5B-C449B4FD5D9C}">
      <dsp:nvSpPr>
        <dsp:cNvPr id="0" name=""/>
        <dsp:cNvSpPr/>
      </dsp:nvSpPr>
      <dsp:spPr>
        <a:xfrm>
          <a:off x="3886200" y="828533"/>
          <a:ext cx="1845446" cy="640568"/>
        </a:xfrm>
        <a:custGeom>
          <a:avLst/>
          <a:gdLst/>
          <a:ahLst/>
          <a:cxnLst/>
          <a:rect l="0" t="0" r="0" b="0"/>
          <a:pathLst>
            <a:path>
              <a:moveTo>
                <a:pt x="0" y="0"/>
              </a:moveTo>
              <a:lnTo>
                <a:pt x="0" y="320284"/>
              </a:lnTo>
              <a:lnTo>
                <a:pt x="1845446" y="320284"/>
              </a:lnTo>
              <a:lnTo>
                <a:pt x="1845446" y="640568"/>
              </a:lnTo>
            </a:path>
          </a:pathLst>
        </a:custGeom>
        <a:noFill/>
        <a:ln w="425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8B96C2-923B-3C46-8075-988C6DCCF2BC}">
      <dsp:nvSpPr>
        <dsp:cNvPr id="0" name=""/>
        <dsp:cNvSpPr/>
      </dsp:nvSpPr>
      <dsp:spPr>
        <a:xfrm>
          <a:off x="1786599" y="828533"/>
          <a:ext cx="2099600" cy="640568"/>
        </a:xfrm>
        <a:custGeom>
          <a:avLst/>
          <a:gdLst/>
          <a:ahLst/>
          <a:cxnLst/>
          <a:rect l="0" t="0" r="0" b="0"/>
          <a:pathLst>
            <a:path>
              <a:moveTo>
                <a:pt x="2099600" y="0"/>
              </a:moveTo>
              <a:lnTo>
                <a:pt x="2099600" y="320284"/>
              </a:lnTo>
              <a:lnTo>
                <a:pt x="0" y="320284"/>
              </a:lnTo>
              <a:lnTo>
                <a:pt x="0" y="640568"/>
              </a:lnTo>
            </a:path>
          </a:pathLst>
        </a:custGeom>
        <a:noFill/>
        <a:ln w="425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E8DEFB-C61E-9145-9CC0-3365C6C3053D}">
      <dsp:nvSpPr>
        <dsp:cNvPr id="0" name=""/>
        <dsp:cNvSpPr/>
      </dsp:nvSpPr>
      <dsp:spPr>
        <a:xfrm>
          <a:off x="2250615" y="217"/>
          <a:ext cx="3271169" cy="828315"/>
        </a:xfrm>
        <a:prstGeom prst="roundRect">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effectLst/>
            </a:rPr>
            <a:t>Compare the following two statements: </a:t>
          </a:r>
          <a:endParaRPr lang="en-US" sz="2400" kern="1200" dirty="0">
            <a:effectLst/>
          </a:endParaRPr>
        </a:p>
      </dsp:txBody>
      <dsp:txXfrm>
        <a:off x="2291050" y="40652"/>
        <a:ext cx="3190299" cy="747445"/>
      </dsp:txXfrm>
    </dsp:sp>
    <dsp:sp modelId="{ECFDA94B-C7E3-EB4A-B28C-32DC984BBD70}">
      <dsp:nvSpPr>
        <dsp:cNvPr id="0" name=""/>
        <dsp:cNvSpPr/>
      </dsp:nvSpPr>
      <dsp:spPr>
        <a:xfrm>
          <a:off x="261437" y="1469101"/>
          <a:ext cx="3050325" cy="1525162"/>
        </a:xfrm>
        <a:prstGeom prst="round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Your test result came back positive. Do you want to keep the baby or not?</a:t>
          </a:r>
          <a:endParaRPr lang="en-US" sz="2200" kern="1200" dirty="0"/>
        </a:p>
      </dsp:txBody>
      <dsp:txXfrm>
        <a:off x="335889" y="1543553"/>
        <a:ext cx="2901421" cy="1376258"/>
      </dsp:txXfrm>
    </dsp:sp>
    <dsp:sp modelId="{A2275F5A-8DB8-A942-906D-AF2C34DFB86D}">
      <dsp:nvSpPr>
        <dsp:cNvPr id="0" name=""/>
        <dsp:cNvSpPr/>
      </dsp:nvSpPr>
      <dsp:spPr>
        <a:xfrm>
          <a:off x="3952331" y="1469101"/>
          <a:ext cx="3558631" cy="2797880"/>
        </a:xfrm>
        <a:prstGeom prst="round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I have the results of your pregnancy test. The test came back positive; that means you are pregnant. </a:t>
          </a:r>
        </a:p>
        <a:p>
          <a:pPr lvl="0" algn="ctr" defTabSz="977900">
            <a:lnSpc>
              <a:spcPct val="90000"/>
            </a:lnSpc>
            <a:spcBef>
              <a:spcPct val="0"/>
            </a:spcBef>
            <a:spcAft>
              <a:spcPct val="35000"/>
            </a:spcAft>
          </a:pPr>
          <a:r>
            <a:rPr lang="en-US" sz="2200" kern="1200" dirty="0" smtClean="0"/>
            <a:t>…</a:t>
          </a:r>
        </a:p>
        <a:p>
          <a:pPr lvl="0" algn="ctr" defTabSz="977900">
            <a:lnSpc>
              <a:spcPct val="90000"/>
            </a:lnSpc>
            <a:spcBef>
              <a:spcPct val="0"/>
            </a:spcBef>
            <a:spcAft>
              <a:spcPct val="35000"/>
            </a:spcAft>
          </a:pPr>
          <a:r>
            <a:rPr lang="en-US" sz="2200" kern="1200" dirty="0" smtClean="0"/>
            <a:t>How are you doing with that information?</a:t>
          </a:r>
          <a:endParaRPr lang="en-US" sz="2200" kern="1200" dirty="0"/>
        </a:p>
      </dsp:txBody>
      <dsp:txXfrm>
        <a:off x="4088912" y="1605682"/>
        <a:ext cx="3285469" cy="2524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81B87-739E-FB4B-823D-21F1865984D7}">
      <dsp:nvSpPr>
        <dsp:cNvPr id="0" name=""/>
        <dsp:cNvSpPr/>
      </dsp:nvSpPr>
      <dsp:spPr>
        <a:xfrm>
          <a:off x="4135647" y="-86001"/>
          <a:ext cx="2608828" cy="1416321"/>
        </a:xfrm>
        <a:prstGeom prst="flowChartAlternateProcess">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660"/>
            </a:spcAft>
          </a:pPr>
          <a:r>
            <a:rPr lang="en-US" sz="2000" b="1" u="sng" kern="1200" dirty="0" smtClean="0"/>
            <a:t>Validate</a:t>
          </a:r>
        </a:p>
        <a:p>
          <a:pPr lvl="0" algn="ctr" defTabSz="889000">
            <a:lnSpc>
              <a:spcPct val="90000"/>
            </a:lnSpc>
            <a:spcBef>
              <a:spcPct val="0"/>
            </a:spcBef>
            <a:spcAft>
              <a:spcPct val="35000"/>
            </a:spcAft>
          </a:pPr>
          <a:r>
            <a:rPr lang="en-US" sz="2000" kern="1200" dirty="0" smtClean="0"/>
            <a:t>the feelings that you see and hear</a:t>
          </a:r>
        </a:p>
      </dsp:txBody>
      <dsp:txXfrm>
        <a:off x="4204785" y="-16863"/>
        <a:ext cx="2470552" cy="1278045"/>
      </dsp:txXfrm>
    </dsp:sp>
    <dsp:sp modelId="{E65B69B5-CAF0-094B-996B-84BCA367C5A7}">
      <dsp:nvSpPr>
        <dsp:cNvPr id="0" name=""/>
        <dsp:cNvSpPr/>
      </dsp:nvSpPr>
      <dsp:spPr>
        <a:xfrm rot="4590029">
          <a:off x="6134875" y="2015801"/>
          <a:ext cx="1538865" cy="418363"/>
        </a:xfrm>
        <a:prstGeom prst="leftRightArrow">
          <a:avLst>
            <a:gd name="adj1" fmla="val 60000"/>
            <a:gd name="adj2" fmla="val 5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6260384" y="2099474"/>
        <a:ext cx="1287847" cy="251017"/>
      </dsp:txXfrm>
    </dsp:sp>
    <dsp:sp modelId="{1AA39D11-0254-F449-9615-9F596F6EB12E}">
      <dsp:nvSpPr>
        <dsp:cNvPr id="0" name=""/>
        <dsp:cNvSpPr/>
      </dsp:nvSpPr>
      <dsp:spPr>
        <a:xfrm>
          <a:off x="4701452" y="3119646"/>
          <a:ext cx="3035782" cy="1497146"/>
        </a:xfrm>
        <a:prstGeom prst="roundRect">
          <a:avLst>
            <a:gd name="adj" fmla="val 10000"/>
          </a:avLst>
        </a:prstGeom>
        <a:gradFill rotWithShape="0">
          <a:gsLst>
            <a:gs pos="0">
              <a:schemeClr val="accent3">
                <a:hueOff val="5625132"/>
                <a:satOff val="-8440"/>
                <a:lumOff val="-1373"/>
                <a:alphaOff val="0"/>
                <a:shade val="45000"/>
                <a:satMod val="155000"/>
              </a:schemeClr>
            </a:gs>
            <a:gs pos="60000">
              <a:schemeClr val="accent3">
                <a:hueOff val="5625132"/>
                <a:satOff val="-8440"/>
                <a:lumOff val="-1373"/>
                <a:alphaOff val="0"/>
                <a:shade val="95000"/>
                <a:satMod val="150000"/>
              </a:schemeClr>
            </a:gs>
            <a:gs pos="100000">
              <a:schemeClr val="accent3">
                <a:hueOff val="5625132"/>
                <a:satOff val="-8440"/>
                <a:lumOff val="-1373"/>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76200" rIns="91440" bIns="76200" numCol="1" spcCol="1270" anchor="ctr" anchorCtr="0">
          <a:noAutofit/>
        </a:bodyPr>
        <a:lstStyle/>
        <a:p>
          <a:pPr lvl="0" algn="ctr" defTabSz="889000">
            <a:lnSpc>
              <a:spcPct val="90000"/>
            </a:lnSpc>
            <a:spcBef>
              <a:spcPct val="0"/>
            </a:spcBef>
            <a:spcAft>
              <a:spcPts val="660"/>
            </a:spcAft>
          </a:pPr>
          <a:r>
            <a:rPr lang="en-US" sz="2000" b="1" u="none" kern="1200" dirty="0" smtClean="0"/>
            <a:t>Seek </a:t>
          </a:r>
          <a:r>
            <a:rPr lang="en-US" sz="2000" b="1" u="sng" kern="1200" dirty="0" smtClean="0"/>
            <a:t>understanding</a:t>
          </a:r>
        </a:p>
        <a:p>
          <a:pPr lvl="0" algn="ctr" defTabSz="889000">
            <a:lnSpc>
              <a:spcPct val="90000"/>
            </a:lnSpc>
            <a:spcBef>
              <a:spcPct val="0"/>
            </a:spcBef>
            <a:spcAft>
              <a:spcPct val="35000"/>
            </a:spcAft>
          </a:pPr>
          <a:r>
            <a:rPr lang="en-US" sz="2000" kern="1200" dirty="0" smtClean="0"/>
            <a:t>of feelings and beliefs</a:t>
          </a:r>
          <a:endParaRPr lang="en-US" sz="2000" kern="1200" dirty="0"/>
        </a:p>
      </dsp:txBody>
      <dsp:txXfrm>
        <a:off x="4745302" y="3163496"/>
        <a:ext cx="2948082" cy="1409446"/>
      </dsp:txXfrm>
    </dsp:sp>
    <dsp:sp modelId="{111E6EE6-9997-2B4E-954E-E70054B09480}">
      <dsp:nvSpPr>
        <dsp:cNvPr id="0" name=""/>
        <dsp:cNvSpPr/>
      </dsp:nvSpPr>
      <dsp:spPr>
        <a:xfrm rot="11667387">
          <a:off x="2432640" y="3301029"/>
          <a:ext cx="2195496" cy="470357"/>
        </a:xfrm>
        <a:prstGeom prst="leftRightArrow">
          <a:avLst>
            <a:gd name="adj1" fmla="val 60000"/>
            <a:gd name="adj2" fmla="val 50000"/>
          </a:avLst>
        </a:prstGeom>
        <a:gradFill rotWithShape="0">
          <a:gsLst>
            <a:gs pos="0">
              <a:schemeClr val="accent3">
                <a:hueOff val="5625132"/>
                <a:satOff val="-8440"/>
                <a:lumOff val="-1373"/>
                <a:alphaOff val="0"/>
                <a:shade val="45000"/>
                <a:satMod val="155000"/>
              </a:schemeClr>
            </a:gs>
            <a:gs pos="60000">
              <a:schemeClr val="accent3">
                <a:hueOff val="5625132"/>
                <a:satOff val="-8440"/>
                <a:lumOff val="-1373"/>
                <a:alphaOff val="0"/>
                <a:shade val="95000"/>
                <a:satMod val="150000"/>
              </a:schemeClr>
            </a:gs>
            <a:gs pos="100000">
              <a:schemeClr val="accent3">
                <a:hueOff val="5625132"/>
                <a:satOff val="-8440"/>
                <a:lumOff val="-1373"/>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573747" y="3395100"/>
        <a:ext cx="1913282" cy="282215"/>
      </dsp:txXfrm>
    </dsp:sp>
    <dsp:sp modelId="{A963B3CE-7274-0B44-910C-F857173B8E25}">
      <dsp:nvSpPr>
        <dsp:cNvPr id="0" name=""/>
        <dsp:cNvSpPr/>
      </dsp:nvSpPr>
      <dsp:spPr>
        <a:xfrm>
          <a:off x="0" y="1640160"/>
          <a:ext cx="2363416" cy="1858644"/>
        </a:xfrm>
        <a:prstGeom prst="flowChartAlternateProcess">
          <a:avLst/>
        </a:prstGeom>
        <a:gradFill rotWithShape="0">
          <a:gsLst>
            <a:gs pos="0">
              <a:schemeClr val="accent3">
                <a:hueOff val="11250264"/>
                <a:satOff val="-16880"/>
                <a:lumOff val="-2745"/>
                <a:alphaOff val="0"/>
                <a:shade val="45000"/>
                <a:satMod val="155000"/>
              </a:schemeClr>
            </a:gs>
            <a:gs pos="60000">
              <a:schemeClr val="accent3">
                <a:hueOff val="11250264"/>
                <a:satOff val="-16880"/>
                <a:lumOff val="-2745"/>
                <a:alphaOff val="0"/>
                <a:shade val="95000"/>
                <a:satMod val="150000"/>
              </a:schemeClr>
            </a:gs>
            <a:gs pos="100000">
              <a:schemeClr val="accent3">
                <a:hueOff val="11250264"/>
                <a:satOff val="-16880"/>
                <a:lumOff val="-2745"/>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76200" rIns="91440" bIns="76200" numCol="1" spcCol="1270" anchor="ctr" anchorCtr="0">
          <a:noAutofit/>
        </a:bodyPr>
        <a:lstStyle/>
        <a:p>
          <a:pPr lvl="0" algn="ctr" defTabSz="889000">
            <a:lnSpc>
              <a:spcPct val="90000"/>
            </a:lnSpc>
            <a:spcBef>
              <a:spcPct val="0"/>
            </a:spcBef>
            <a:spcAft>
              <a:spcPts val="660"/>
            </a:spcAft>
          </a:pPr>
          <a:r>
            <a:rPr lang="en-US" sz="2000" b="1" u="none" kern="1200" dirty="0" smtClean="0"/>
            <a:t>Normalize </a:t>
          </a:r>
          <a:r>
            <a:rPr lang="en-US" sz="2000" b="1" u="sng" kern="1200" dirty="0" smtClean="0"/>
            <a:t>experiences</a:t>
          </a:r>
        </a:p>
        <a:p>
          <a:pPr lvl="0" algn="ctr" defTabSz="889000">
            <a:lnSpc>
              <a:spcPct val="90000"/>
            </a:lnSpc>
            <a:spcBef>
              <a:spcPct val="0"/>
            </a:spcBef>
            <a:spcAft>
              <a:spcPct val="35000"/>
            </a:spcAft>
          </a:pPr>
          <a:r>
            <a:rPr lang="en-US" sz="2000" kern="1200" dirty="0" smtClean="0"/>
            <a:t>You are unique, but not alone</a:t>
          </a:r>
          <a:endParaRPr lang="en-US" sz="2000" kern="1200" dirty="0"/>
        </a:p>
      </dsp:txBody>
      <dsp:txXfrm>
        <a:off x="90730" y="1730890"/>
        <a:ext cx="2181956" cy="1677184"/>
      </dsp:txXfrm>
    </dsp:sp>
    <dsp:sp modelId="{5F0B232A-0CED-6649-A17F-1F102E2C2A89}">
      <dsp:nvSpPr>
        <dsp:cNvPr id="0" name=""/>
        <dsp:cNvSpPr/>
      </dsp:nvSpPr>
      <dsp:spPr>
        <a:xfrm rot="19748541">
          <a:off x="2452761" y="946030"/>
          <a:ext cx="1538718" cy="438650"/>
        </a:xfrm>
        <a:prstGeom prst="leftRightArrow">
          <a:avLst>
            <a:gd name="adj1" fmla="val 60000"/>
            <a:gd name="adj2" fmla="val 50000"/>
          </a:avLst>
        </a:prstGeom>
        <a:gradFill rotWithShape="0">
          <a:gsLst>
            <a:gs pos="0">
              <a:schemeClr val="accent3">
                <a:hueOff val="11250264"/>
                <a:satOff val="-16880"/>
                <a:lumOff val="-2745"/>
                <a:alphaOff val="0"/>
                <a:shade val="45000"/>
                <a:satMod val="155000"/>
              </a:schemeClr>
            </a:gs>
            <a:gs pos="60000">
              <a:schemeClr val="accent3">
                <a:hueOff val="11250264"/>
                <a:satOff val="-16880"/>
                <a:lumOff val="-2745"/>
                <a:alphaOff val="0"/>
                <a:shade val="95000"/>
                <a:satMod val="150000"/>
              </a:schemeClr>
            </a:gs>
            <a:gs pos="100000">
              <a:schemeClr val="accent3">
                <a:hueOff val="11250264"/>
                <a:satOff val="-16880"/>
                <a:lumOff val="-2745"/>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584356" y="1033760"/>
        <a:ext cx="1275528" cy="26319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C913B8-C60F-6A4A-9E7B-03405C7D3F40}" type="datetimeFigureOut">
              <a:rPr lang="en-US" smtClean="0"/>
              <a:t>2/5/2015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887B3A-D735-784C-AA25-43616CA0FB17}" type="slidenum">
              <a:rPr lang="en-US" smtClean="0"/>
              <a:t>‹#›</a:t>
            </a:fld>
            <a:endParaRPr lang="en-US"/>
          </a:p>
        </p:txBody>
      </p:sp>
    </p:spTree>
    <p:extLst>
      <p:ext uri="{BB962C8B-B14F-4D97-AF65-F5344CB8AC3E}">
        <p14:creationId xmlns:p14="http://schemas.microsoft.com/office/powerpoint/2010/main" val="3507593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B5ADDA-0888-407D-84E4-2B47430B65E9}" type="datetimeFigureOut">
              <a:rPr lang="en-US" smtClean="0"/>
              <a:pPr/>
              <a:t>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2A1BE-5A6E-4194-B082-7F84297619A2}" type="slidenum">
              <a:rPr lang="en-US" smtClean="0"/>
              <a:pPr/>
              <a:t>‹#›</a:t>
            </a:fld>
            <a:endParaRPr lang="en-US"/>
          </a:p>
        </p:txBody>
      </p:sp>
    </p:spTree>
    <p:extLst>
      <p:ext uri="{BB962C8B-B14F-4D97-AF65-F5344CB8AC3E}">
        <p14:creationId xmlns:p14="http://schemas.microsoft.com/office/powerpoint/2010/main" val="3777930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ancer.org/cancer/breastcancer/moreinformation/is-abortion-linked-to-breast-cancer"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ncbi.nlm.nih.gov/pubmed?term=Grossman%20D%5bAuthor%5d&amp;cauthor=true&amp;cauthor_uid=21570546"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www.ncbi.nlm.nih.gov/pubmed/?term=grossman+post+medication+abortion+at+home+test" TargetMode="External"/><Relationship Id="rId4" Type="http://schemas.openxmlformats.org/officeDocument/2006/relationships/hyperlink" Target="http://www.ncbi.nlm.nih.gov/pubmed?term=Grindlay%20K%5bAuthor%5d&amp;cauthor=true&amp;cauthor_uid=21570546"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1.mcw.edu/mahp.htm#.VLbXxivF98E" TargetMode="External"/><Relationship Id="rId2" Type="http://schemas.openxmlformats.org/officeDocument/2006/relationships/slide" Target="../slides/slide62.xml"/><Relationship Id="rId1" Type="http://schemas.openxmlformats.org/officeDocument/2006/relationships/notesMaster" Target="../notesMasters/notesMaster1.xml"/><Relationship Id="rId5" Type="http://schemas.openxmlformats.org/officeDocument/2006/relationships/hyperlink" Target="http://www.childrensnational.org/DepartmentsAndPrograms/Default.aspx?Type=Program&amp;Id=280&amp;Name=Teenage%20Pregnancy%20Program%20(Generations)&amp;DeptId=&amp;DeptName" TargetMode="External"/><Relationship Id="rId4" Type="http://schemas.openxmlformats.org/officeDocument/2006/relationships/hyperlink" Target="http://www.childrenshospital.org/clinicalservices/Site2277/mainpageS2277P10.html"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Content from this slide set was adapted from </a:t>
            </a:r>
            <a:r>
              <a:rPr lang="en-US" dirty="0" smtClean="0"/>
              <a:t>Alissa </a:t>
            </a:r>
            <a:r>
              <a:rPr lang="en-US" dirty="0" err="1" smtClean="0"/>
              <a:t>Perrucci</a:t>
            </a:r>
            <a:r>
              <a:rPr lang="en-US" dirty="0" smtClean="0"/>
              <a:t>, PhD, MPH at UCSF. </a:t>
            </a:r>
          </a:p>
          <a:p>
            <a:r>
              <a:rPr lang="en-US" dirty="0" smtClean="0"/>
              <a:t>Source:  </a:t>
            </a:r>
            <a:r>
              <a:rPr lang="en-US" dirty="0" err="1" smtClean="0"/>
              <a:t>Perucci</a:t>
            </a:r>
            <a:r>
              <a:rPr lang="en-US" dirty="0" smtClean="0"/>
              <a:t>, A.</a:t>
            </a:r>
            <a:r>
              <a:rPr lang="en-US" baseline="0" dirty="0" smtClean="0"/>
              <a:t>  </a:t>
            </a:r>
            <a:r>
              <a:rPr lang="en-US" dirty="0" smtClean="0"/>
              <a:t>Decision Assessment and Counseling in Abortion Care: Philosophy and Practice.</a:t>
            </a:r>
            <a:r>
              <a:rPr lang="en-US" baseline="0" dirty="0" smtClean="0"/>
              <a:t>  2012.  </a:t>
            </a:r>
            <a:r>
              <a:rPr lang="en-US" baseline="0" dirty="0" err="1" smtClean="0"/>
              <a:t>Rowman</a:t>
            </a:r>
            <a:r>
              <a:rPr lang="en-US" baseline="0" dirty="0" smtClean="0"/>
              <a:t> &amp; Littlefield Publishers, Inc. </a:t>
            </a:r>
            <a:endParaRPr lang="en-US" dirty="0" smtClean="0"/>
          </a:p>
          <a:p>
            <a:endParaRPr lang="en-US" dirty="0" smtClean="0"/>
          </a:p>
          <a:p>
            <a:r>
              <a:rPr lang="en-US" dirty="0" smtClean="0"/>
              <a:t>ARSHEP would like to acknowledge faculty member Dr. Mandy</a:t>
            </a:r>
            <a:r>
              <a:rPr lang="en-US" baseline="0" dirty="0" smtClean="0"/>
              <a:t> Coles for her revision of this module.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1</a:t>
            </a:fld>
            <a:endParaRPr lang="en-US"/>
          </a:p>
        </p:txBody>
      </p:sp>
    </p:spTree>
    <p:extLst>
      <p:ext uri="{BB962C8B-B14F-4D97-AF65-F5344CB8AC3E}">
        <p14:creationId xmlns:p14="http://schemas.microsoft.com/office/powerpoint/2010/main" val="1482198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ＭＳ Ｐゴシック" pitchFamily="-111" charset="-128"/>
                <a:cs typeface="ＭＳ Ｐゴシック" pitchFamily="-111" charset="-128"/>
              </a:rPr>
              <a:t>For this values</a:t>
            </a:r>
            <a:r>
              <a:rPr lang="en-US" sz="1200" kern="1200" baseline="0" dirty="0" smtClean="0">
                <a:solidFill>
                  <a:schemeClr val="tx1"/>
                </a:solidFill>
                <a:effectLst/>
                <a:latin typeface="+mn-lt"/>
                <a:ea typeface="ＭＳ Ｐゴシック" pitchFamily="-111" charset="-128"/>
                <a:cs typeface="ＭＳ Ｐゴシック" pitchFamily="-111" charset="-128"/>
              </a:rPr>
              <a:t> clarification exercise, I am going to read through a number of statements. The statements start out more general, but then get into more details thoughts around abortion.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ＭＳ Ｐゴシック" pitchFamily="-111" charset="-128"/>
              <a:cs typeface="ＭＳ Ｐゴシック" pitchFamily="-111"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ＭＳ Ｐゴシック" pitchFamily="-111" charset="-128"/>
                <a:cs typeface="ＭＳ Ｐゴシック" pitchFamily="-111" charset="-128"/>
              </a:rPr>
              <a:t>When you go through the exercises, ask</a:t>
            </a:r>
            <a:r>
              <a:rPr lang="en-US" sz="1200" kern="1200" baseline="0" dirty="0" smtClean="0">
                <a:solidFill>
                  <a:schemeClr val="tx1"/>
                </a:solidFill>
                <a:effectLst/>
                <a:latin typeface="+mn-lt"/>
                <a:ea typeface="ＭＳ Ｐゴシック" pitchFamily="-111" charset="-128"/>
                <a:cs typeface="ＭＳ Ｐゴシック" pitchFamily="-111" charset="-128"/>
              </a:rPr>
              <a:t> people to raise their hands if they are comfortable, and to explain their positions. Often I will go through some of these statements and change the numbers—especially for “</a:t>
            </a:r>
            <a:r>
              <a:rPr lang="en-US" dirty="0" smtClean="0"/>
              <a:t>Women who have more than </a:t>
            </a:r>
            <a:r>
              <a:rPr lang="en-US" b="1" i="1" dirty="0" smtClean="0"/>
              <a:t>one</a:t>
            </a:r>
            <a:r>
              <a:rPr lang="en-US" dirty="0" smtClean="0"/>
              <a:t> abortion are irresponsible”—increasing the number to</a:t>
            </a:r>
            <a:r>
              <a:rPr lang="en-US" baseline="0" dirty="0" smtClean="0"/>
              <a:t> get people to a place of discomfort—and similarly for “</a:t>
            </a:r>
            <a:r>
              <a:rPr lang="en-US" dirty="0" smtClean="0"/>
              <a:t>Abortions should be legal only up to </a:t>
            </a:r>
            <a:r>
              <a:rPr lang="en-US" b="1" i="1" dirty="0" smtClean="0"/>
              <a:t>12</a:t>
            </a:r>
            <a:r>
              <a:rPr lang="en-US" dirty="0" smtClean="0"/>
              <a:t> weeks”</a:t>
            </a:r>
          </a:p>
        </p:txBody>
      </p:sp>
      <p:sp>
        <p:nvSpPr>
          <p:cNvPr id="4" name="Slide Number Placeholder 3"/>
          <p:cNvSpPr>
            <a:spLocks noGrp="1"/>
          </p:cNvSpPr>
          <p:nvPr>
            <p:ph type="sldNum" sz="quarter" idx="10"/>
          </p:nvPr>
        </p:nvSpPr>
        <p:spPr/>
        <p:txBody>
          <a:bodyPr/>
          <a:lstStyle/>
          <a:p>
            <a:pPr>
              <a:defRPr/>
            </a:pPr>
            <a:fld id="{946DBA50-4B24-304F-AF9F-19D409E7DDD9}" type="slidenum">
              <a:rPr lang="en-US" smtClean="0"/>
              <a:pPr>
                <a:defRPr/>
              </a:pPr>
              <a:t>11</a:t>
            </a:fld>
            <a:endParaRPr lang="en-US"/>
          </a:p>
        </p:txBody>
      </p:sp>
    </p:spTree>
    <p:extLst>
      <p:ext uri="{BB962C8B-B14F-4D97-AF65-F5344CB8AC3E}">
        <p14:creationId xmlns:p14="http://schemas.microsoft.com/office/powerpoint/2010/main" val="199550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talk about a framework for providing options counseling.</a:t>
            </a:r>
          </a:p>
          <a:p>
            <a:endParaRPr lang="en-US" dirty="0" smtClean="0"/>
          </a:p>
        </p:txBody>
      </p:sp>
      <p:sp>
        <p:nvSpPr>
          <p:cNvPr id="4" name="Slide Number Placeholder 3"/>
          <p:cNvSpPr>
            <a:spLocks noGrp="1"/>
          </p:cNvSpPr>
          <p:nvPr>
            <p:ph type="sldNum" sz="quarter" idx="10"/>
          </p:nvPr>
        </p:nvSpPr>
        <p:spPr/>
        <p:txBody>
          <a:bodyPr/>
          <a:lstStyle/>
          <a:p>
            <a:fld id="{E1B2A1BE-5A6E-4194-B082-7F84297619A2}" type="slidenum">
              <a:rPr lang="en-US" smtClean="0"/>
              <a:pPr/>
              <a:t>12</a:t>
            </a:fld>
            <a:endParaRPr lang="en-US"/>
          </a:p>
        </p:txBody>
      </p:sp>
    </p:spTree>
    <p:extLst>
      <p:ext uri="{BB962C8B-B14F-4D97-AF65-F5344CB8AC3E}">
        <p14:creationId xmlns:p14="http://schemas.microsoft.com/office/powerpoint/2010/main" val="530362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dobe Garamond Pro" panose="02020502060506020403" pitchFamily="18" charset="0"/>
              </a:rPr>
              <a:t>As we go through this</a:t>
            </a:r>
            <a:r>
              <a:rPr lang="en-US" baseline="0" dirty="0" smtClean="0">
                <a:latin typeface="Adobe Garamond Pro" panose="02020502060506020403" pitchFamily="18" charset="0"/>
              </a:rPr>
              <a:t> presentation, we will follow a patient Kim who has just come to the office. </a:t>
            </a:r>
            <a:r>
              <a:rPr lang="en-US" dirty="0" smtClean="0">
                <a:latin typeface="Adobe Garamond Pro" panose="02020502060506020403" pitchFamily="18" charset="0"/>
              </a:rPr>
              <a:t>As you talk further to Kim, she shares that she has been having sex with her boyfriend and not using condoms consistently. You discuss doing a pregnancy test, which she agrees to.</a:t>
            </a:r>
          </a:p>
          <a:p>
            <a:endParaRPr lang="en-US" baseline="0" dirty="0" smtClean="0">
              <a:latin typeface="Adobe Garamond Pro" panose="02020502060506020403" pitchFamily="18" charset="0"/>
            </a:endParaRPr>
          </a:p>
          <a:p>
            <a:endParaRPr lang="en-US" baseline="0" dirty="0" smtClean="0">
              <a:latin typeface="Adobe Garamond Pro" panose="02020502060506020403" pitchFamily="18" charset="0"/>
            </a:endParaRPr>
          </a:p>
          <a:p>
            <a:pPr eaLnBrk="1" hangingPunct="1"/>
            <a:endParaRPr lang="en-US" dirty="0" smtClean="0">
              <a:latin typeface="+mn-lt"/>
            </a:endParaRPr>
          </a:p>
          <a:p>
            <a:endParaRPr lang="en-US" dirty="0" smtClean="0">
              <a:latin typeface="Adobe Garamond Pro" panose="02020502060506020403" pitchFamily="18" charset="0"/>
            </a:endParaRPr>
          </a:p>
        </p:txBody>
      </p:sp>
    </p:spTree>
    <p:extLst>
      <p:ext uri="{BB962C8B-B14F-4D97-AF65-F5344CB8AC3E}">
        <p14:creationId xmlns:p14="http://schemas.microsoft.com/office/powerpoint/2010/main" val="121582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when consider the situation</a:t>
            </a:r>
            <a:r>
              <a:rPr lang="en-US" baseline="0" dirty="0" smtClean="0"/>
              <a:t> </a:t>
            </a:r>
            <a:r>
              <a:rPr lang="en-US" dirty="0" smtClean="0"/>
              <a:t>of pregnancy test counseling, we tend to think of it as</a:t>
            </a:r>
            <a:r>
              <a:rPr lang="en-US" baseline="0" dirty="0" smtClean="0"/>
              <a:t> </a:t>
            </a:r>
            <a:r>
              <a:rPr lang="en-US" dirty="0" smtClean="0"/>
              <a:t>having three distinct parts.</a:t>
            </a:r>
            <a:r>
              <a:rPr lang="en-US" baseline="0" dirty="0" smtClean="0"/>
              <a:t> </a:t>
            </a:r>
            <a:r>
              <a:rPr lang="en-US" dirty="0" smtClean="0"/>
              <a:t>It's temporal.</a:t>
            </a:r>
            <a:r>
              <a:rPr lang="en-US" baseline="0" dirty="0" smtClean="0"/>
              <a:t> </a:t>
            </a:r>
            <a:r>
              <a:rPr lang="en-US" dirty="0" smtClean="0"/>
              <a:t>There's a before, during, and after.</a:t>
            </a:r>
            <a:r>
              <a:rPr lang="en-US" baseline="0" dirty="0" smtClean="0"/>
              <a:t> We are</a:t>
            </a:r>
            <a:r>
              <a:rPr lang="en-US" dirty="0" smtClean="0"/>
              <a:t> going to look at</a:t>
            </a:r>
            <a:r>
              <a:rPr lang="en-US" baseline="0" dirty="0" smtClean="0"/>
              <a:t> </a:t>
            </a:r>
            <a:r>
              <a:rPr lang="en-US" dirty="0" smtClean="0"/>
              <a:t>each step individually over the next few slides: step one is preparing to disclose</a:t>
            </a:r>
            <a:r>
              <a:rPr lang="en-US" baseline="0" dirty="0" smtClean="0"/>
              <a:t> </a:t>
            </a:r>
            <a:r>
              <a:rPr lang="en-US" dirty="0" smtClean="0"/>
              <a:t>results; step two is disclosing results;</a:t>
            </a:r>
            <a:r>
              <a:rPr lang="en-US" baseline="0" dirty="0" smtClean="0"/>
              <a:t> </a:t>
            </a:r>
            <a:r>
              <a:rPr lang="en-US" dirty="0" smtClean="0"/>
              <a:t>and step three are the conversations</a:t>
            </a:r>
            <a:r>
              <a:rPr lang="en-US" baseline="0" dirty="0" smtClean="0"/>
              <a:t> </a:t>
            </a:r>
            <a:r>
              <a:rPr lang="en-US" dirty="0" smtClean="0"/>
              <a:t>that we have with patients after we</a:t>
            </a:r>
            <a:r>
              <a:rPr lang="en-US" baseline="0" dirty="0" smtClean="0"/>
              <a:t> </a:t>
            </a:r>
            <a:r>
              <a:rPr lang="en-US" dirty="0" smtClean="0"/>
              <a:t>have given them a positive</a:t>
            </a:r>
            <a:r>
              <a:rPr lang="en-US" baseline="0" dirty="0" smtClean="0"/>
              <a:t> </a:t>
            </a:r>
            <a:r>
              <a:rPr lang="en-US" dirty="0" smtClean="0"/>
              <a:t>pregnancy test result.</a:t>
            </a:r>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14</a:t>
            </a:fld>
            <a:endParaRPr lang="en-US"/>
          </a:p>
        </p:txBody>
      </p:sp>
    </p:spTree>
    <p:extLst>
      <p:ext uri="{BB962C8B-B14F-4D97-AF65-F5344CB8AC3E}">
        <p14:creationId xmlns:p14="http://schemas.microsoft.com/office/powerpoint/2010/main" val="322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lvl="0"/>
            <a:r>
              <a:rPr lang="en-US" dirty="0" smtClean="0"/>
              <a:t>Let's look at Step 1—preparing</a:t>
            </a:r>
            <a:r>
              <a:rPr lang="en-US" baseline="0" dirty="0" smtClean="0"/>
              <a:t> </a:t>
            </a:r>
            <a:r>
              <a:rPr lang="en-US" dirty="0" smtClean="0"/>
              <a:t>to disclose results.</a:t>
            </a:r>
            <a:r>
              <a:rPr lang="en-US" baseline="0" dirty="0" smtClean="0"/>
              <a:t> </a:t>
            </a:r>
            <a:r>
              <a:rPr lang="en-US" dirty="0" smtClean="0"/>
              <a:t>These are a couple questions that you can ask patients before you have the results of the pregnancy test.</a:t>
            </a:r>
            <a:r>
              <a:rPr lang="en-US" baseline="0" dirty="0" smtClean="0"/>
              <a:t> You don’t yet know what </a:t>
            </a:r>
            <a:r>
              <a:rPr lang="en-US" dirty="0" smtClean="0"/>
              <a:t>the result is of her test,</a:t>
            </a:r>
            <a:r>
              <a:rPr lang="en-US" baseline="0" dirty="0" smtClean="0"/>
              <a:t> </a:t>
            </a:r>
            <a:r>
              <a:rPr lang="en-US" dirty="0" smtClean="0"/>
              <a:t>but her answers to these</a:t>
            </a:r>
            <a:r>
              <a:rPr lang="en-US" baseline="0" dirty="0" smtClean="0"/>
              <a:t> </a:t>
            </a:r>
            <a:r>
              <a:rPr lang="en-US" dirty="0" smtClean="0"/>
              <a:t>questions can give</a:t>
            </a:r>
            <a:r>
              <a:rPr lang="en-US" baseline="0" dirty="0" smtClean="0"/>
              <a:t> you </a:t>
            </a:r>
            <a:r>
              <a:rPr lang="en-US" dirty="0" smtClean="0"/>
              <a:t>information about how</a:t>
            </a:r>
            <a:r>
              <a:rPr lang="en-US" baseline="0" dirty="0" smtClean="0"/>
              <a:t> </a:t>
            </a:r>
            <a:r>
              <a:rPr lang="en-US" dirty="0" smtClean="0"/>
              <a:t>she might react when you deliver any particular results.</a:t>
            </a:r>
            <a:r>
              <a:rPr lang="en-US" baseline="0" dirty="0" smtClean="0"/>
              <a:t> </a:t>
            </a:r>
          </a:p>
          <a:p>
            <a:pPr lvl="0"/>
            <a:endParaRPr lang="en-US" baseline="0" dirty="0" smtClean="0"/>
          </a:p>
          <a:p>
            <a:pPr lvl="0"/>
            <a:r>
              <a:rPr lang="en-US" dirty="0" smtClean="0"/>
              <a:t>One could ask,</a:t>
            </a:r>
            <a:r>
              <a:rPr lang="en-US" baseline="0" dirty="0" smtClean="0"/>
              <a:t> </a:t>
            </a:r>
            <a:r>
              <a:rPr lang="en-US" dirty="0" smtClean="0"/>
              <a:t>what do you think the results will be?</a:t>
            </a:r>
            <a:r>
              <a:rPr lang="en-US" baseline="0" dirty="0" smtClean="0"/>
              <a:t> </a:t>
            </a:r>
            <a:r>
              <a:rPr lang="en-US" dirty="0" smtClean="0"/>
              <a:t>Many of us working in this field know that</a:t>
            </a:r>
            <a:r>
              <a:rPr lang="en-US" baseline="0" dirty="0" smtClean="0"/>
              <a:t> young </a:t>
            </a:r>
            <a:r>
              <a:rPr lang="en-US" dirty="0" smtClean="0"/>
              <a:t>women have often run multiple home urine</a:t>
            </a:r>
            <a:r>
              <a:rPr lang="en-US" baseline="0" dirty="0" smtClean="0"/>
              <a:t> </a:t>
            </a:r>
            <a:r>
              <a:rPr lang="en-US" dirty="0" smtClean="0"/>
              <a:t>pregnancy tests even before</a:t>
            </a:r>
            <a:r>
              <a:rPr lang="en-US" baseline="0" dirty="0" smtClean="0"/>
              <a:t> </a:t>
            </a:r>
            <a:r>
              <a:rPr lang="en-US" dirty="0" smtClean="0"/>
              <a:t>coming to the clinic</a:t>
            </a:r>
            <a:r>
              <a:rPr lang="en-US" baseline="0" dirty="0" smtClean="0"/>
              <a:t>, and </a:t>
            </a:r>
            <a:r>
              <a:rPr lang="en-US" dirty="0" smtClean="0"/>
              <a:t>may know that they're</a:t>
            </a:r>
            <a:r>
              <a:rPr lang="en-US" baseline="0" dirty="0" smtClean="0"/>
              <a:t> </a:t>
            </a:r>
            <a:r>
              <a:rPr lang="en-US" dirty="0" smtClean="0"/>
              <a:t>going to get a positive results.</a:t>
            </a:r>
            <a:r>
              <a:rPr lang="en-US" baseline="0" dirty="0" smtClean="0"/>
              <a:t> </a:t>
            </a:r>
            <a:r>
              <a:rPr lang="en-US" dirty="0" smtClean="0"/>
              <a:t>But it's helpful to</a:t>
            </a:r>
            <a:r>
              <a:rPr lang="en-US" baseline="0" dirty="0" smtClean="0"/>
              <a:t> </a:t>
            </a:r>
            <a:r>
              <a:rPr lang="en-US" dirty="0" smtClean="0"/>
              <a:t>know this information for</a:t>
            </a:r>
            <a:r>
              <a:rPr lang="en-US" baseline="0" dirty="0" smtClean="0"/>
              <a:t> </a:t>
            </a:r>
            <a:r>
              <a:rPr lang="en-US" dirty="0" smtClean="0"/>
              <a:t>yourself as well.</a:t>
            </a:r>
            <a:r>
              <a:rPr lang="en-US" baseline="0" dirty="0" smtClean="0"/>
              <a:t> </a:t>
            </a:r>
          </a:p>
          <a:p>
            <a:pPr lvl="0"/>
            <a:endParaRPr lang="en-US" baseline="0" dirty="0" smtClean="0"/>
          </a:p>
          <a:p>
            <a:pPr lvl="0"/>
            <a:r>
              <a:rPr lang="en-US" dirty="0" smtClean="0"/>
              <a:t>And then a correlative question</a:t>
            </a:r>
            <a:r>
              <a:rPr lang="en-US" baseline="0" dirty="0" smtClean="0"/>
              <a:t> </a:t>
            </a:r>
            <a:r>
              <a:rPr lang="en-US" dirty="0" smtClean="0"/>
              <a:t>that</a:t>
            </a:r>
            <a:r>
              <a:rPr lang="en-US" baseline="0" dirty="0" smtClean="0"/>
              <a:t> is also</a:t>
            </a:r>
            <a:r>
              <a:rPr lang="en-US" dirty="0" smtClean="0"/>
              <a:t> really important to ask</a:t>
            </a:r>
            <a:r>
              <a:rPr lang="en-US" baseline="0" dirty="0" smtClean="0"/>
              <a:t> is: </a:t>
            </a:r>
            <a:r>
              <a:rPr lang="en-US" dirty="0" smtClean="0"/>
              <a:t>what are you hoping the results will be?</a:t>
            </a:r>
            <a:r>
              <a:rPr lang="en-US" baseline="0" dirty="0" smtClean="0"/>
              <a:t> </a:t>
            </a:r>
            <a:r>
              <a:rPr lang="en-US" dirty="0" smtClean="0"/>
              <a:t>This will give you a lot of information about</a:t>
            </a:r>
            <a:r>
              <a:rPr lang="en-US" baseline="0" dirty="0" smtClean="0"/>
              <a:t> </a:t>
            </a:r>
            <a:r>
              <a:rPr lang="en-US" dirty="0" smtClean="0"/>
              <a:t>how a patient may respond when you give her</a:t>
            </a:r>
            <a:r>
              <a:rPr lang="en-US" baseline="0" dirty="0" smtClean="0"/>
              <a:t> </a:t>
            </a:r>
            <a:r>
              <a:rPr lang="en-US" dirty="0" smtClean="0"/>
              <a:t>the results.</a:t>
            </a:r>
          </a:p>
        </p:txBody>
      </p:sp>
    </p:spTree>
    <p:extLst>
      <p:ext uri="{BB962C8B-B14F-4D97-AF65-F5344CB8AC3E}">
        <p14:creationId xmlns:p14="http://schemas.microsoft.com/office/powerpoint/2010/main" val="652771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Step 2: Disclosing results and patient reactions (continue case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are going to consider a couple different ways that one could disclose positive</a:t>
            </a:r>
            <a:r>
              <a:rPr lang="en-US" baseline="0" dirty="0" smtClean="0"/>
              <a:t> </a:t>
            </a:r>
            <a:r>
              <a:rPr lang="en-US" dirty="0" smtClean="0"/>
              <a:t>pregnancy test results.</a:t>
            </a:r>
            <a:r>
              <a:rPr lang="en-US" baseline="0" dirty="0" smtClean="0"/>
              <a:t> C</a:t>
            </a:r>
            <a:r>
              <a:rPr lang="en-US" dirty="0" smtClean="0"/>
              <a:t>ompare the following two statements, looking closely at word choice and</a:t>
            </a:r>
            <a:r>
              <a:rPr lang="en-US" baseline="0" dirty="0" smtClean="0"/>
              <a:t> </a:t>
            </a:r>
            <a:r>
              <a:rPr lang="en-US" dirty="0" smtClean="0"/>
              <a:t>phrasing to see: (1)  What these</a:t>
            </a:r>
            <a:r>
              <a:rPr lang="en-US" baseline="0" dirty="0" smtClean="0"/>
              <a:t> </a:t>
            </a:r>
            <a:r>
              <a:rPr lang="en-US" dirty="0" smtClean="0"/>
              <a:t>different statements allow or</a:t>
            </a:r>
            <a:r>
              <a:rPr lang="en-US" baseline="0" dirty="0" smtClean="0"/>
              <a:t> </a:t>
            </a:r>
            <a:r>
              <a:rPr lang="en-US" dirty="0" smtClean="0"/>
              <a:t>open up in terms of conversation?</a:t>
            </a:r>
            <a:r>
              <a:rPr lang="en-US" baseline="0" dirty="0" smtClean="0"/>
              <a:t> (2) </a:t>
            </a:r>
            <a:r>
              <a:rPr lang="en-US" dirty="0" smtClean="0"/>
              <a:t>And what do they disallow or shut down?</a:t>
            </a:r>
            <a:r>
              <a:rPr lang="en-US" baseline="0" dirty="0" smtClean="0"/>
              <a:t> </a:t>
            </a:r>
            <a:r>
              <a:rPr lang="en-US" dirty="0" smtClean="0"/>
              <a:t>So take a moment to do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Looking at the statement on the left,</a:t>
            </a:r>
            <a:r>
              <a:rPr lang="en-US" baseline="0" dirty="0" smtClean="0"/>
              <a:t> people often notice a couple of things: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The counselor</a:t>
            </a:r>
            <a:r>
              <a:rPr lang="en-US" baseline="0" dirty="0" smtClean="0"/>
              <a:t> </a:t>
            </a:r>
            <a:r>
              <a:rPr lang="en-US" dirty="0" smtClean="0"/>
              <a:t>delivered the positive pregnancy test</a:t>
            </a:r>
            <a:r>
              <a:rPr lang="en-US" baseline="0" dirty="0" smtClean="0"/>
              <a:t> </a:t>
            </a:r>
            <a:r>
              <a:rPr lang="en-US" dirty="0" smtClean="0"/>
              <a:t>result as a statement, but</a:t>
            </a:r>
            <a:r>
              <a:rPr lang="en-US" baseline="0" dirty="0" smtClean="0"/>
              <a:t> </a:t>
            </a:r>
            <a:r>
              <a:rPr lang="en-US" dirty="0" smtClean="0"/>
              <a:t>then didn't define the medical terms—what does “positive” mean?</a:t>
            </a:r>
            <a:r>
              <a:rPr lang="en-US" baseline="0" dirty="0" smtClean="0"/>
              <a:t> </a:t>
            </a:r>
            <a:r>
              <a:rPr lang="en-US" dirty="0" smtClean="0"/>
              <a:t>So the counselor made an assumption</a:t>
            </a:r>
            <a:r>
              <a:rPr lang="en-US" baseline="0" dirty="0" smtClean="0"/>
              <a:t> </a:t>
            </a:r>
            <a:r>
              <a:rPr lang="en-US" dirty="0" smtClean="0"/>
              <a:t>that the patient understood</a:t>
            </a:r>
            <a:r>
              <a:rPr lang="en-US" baseline="0" dirty="0" smtClean="0"/>
              <a:t> </a:t>
            </a:r>
            <a:r>
              <a:rPr lang="en-US" dirty="0" smtClean="0"/>
              <a:t>what a positive result meant.</a:t>
            </a:r>
            <a:r>
              <a:rPr lang="en-US"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The counselor then went into a closed-ended question saying,</a:t>
            </a:r>
            <a:r>
              <a:rPr lang="en-US" baseline="0" dirty="0" smtClean="0"/>
              <a:t> </a:t>
            </a:r>
            <a:r>
              <a:rPr lang="en-US" dirty="0" smtClean="0"/>
              <a:t>do you want to keep the baby or not?</a:t>
            </a:r>
            <a:r>
              <a:rPr lang="en-US" baseline="0" dirty="0" smtClean="0"/>
              <a:t> This can make</a:t>
            </a:r>
            <a:r>
              <a:rPr lang="en-US" dirty="0" smtClean="0"/>
              <a:t> it sound like there</a:t>
            </a:r>
            <a:r>
              <a:rPr lang="en-US" baseline="0" dirty="0" smtClean="0"/>
              <a:t> </a:t>
            </a:r>
            <a:r>
              <a:rPr lang="en-US" dirty="0" smtClean="0"/>
              <a:t>are only two pregnancy alternatives.</a:t>
            </a:r>
            <a:r>
              <a:rPr lang="en-US" baseline="0" dirty="0" smtClean="0"/>
              <a:t> </a:t>
            </a:r>
            <a:r>
              <a:rPr lang="en-US" dirty="0" smtClean="0"/>
              <a:t>And it also can feel like the counselor</a:t>
            </a:r>
            <a:r>
              <a:rPr lang="en-US" baseline="0" dirty="0" smtClean="0"/>
              <a:t> here </a:t>
            </a:r>
            <a:r>
              <a:rPr lang="en-US" dirty="0" smtClean="0"/>
              <a:t>is</a:t>
            </a:r>
            <a:r>
              <a:rPr lang="en-US" baseline="0" dirty="0" smtClean="0"/>
              <a:t> </a:t>
            </a:r>
            <a:r>
              <a:rPr lang="en-US" dirty="0" smtClean="0"/>
              <a:t>rushing the patient to</a:t>
            </a:r>
            <a:r>
              <a:rPr lang="en-US" baseline="0" dirty="0" smtClean="0"/>
              <a:t> </a:t>
            </a:r>
            <a:r>
              <a:rPr lang="en-US" dirty="0" smtClean="0"/>
              <a:t>quickly make a decision.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Another thing to consider is the use of the word “keep”</a:t>
            </a:r>
            <a:r>
              <a:rPr lang="en-US" baseline="0" dirty="0" smtClean="0"/>
              <a:t> </a:t>
            </a:r>
            <a:r>
              <a:rPr lang="en-US" dirty="0" smtClean="0"/>
              <a:t>and the use of the word “baby.”</a:t>
            </a:r>
            <a:r>
              <a:rPr lang="en-US" baseline="0" dirty="0" smtClean="0"/>
              <a:t> </a:t>
            </a:r>
            <a:r>
              <a:rPr lang="en-US" dirty="0" smtClean="0"/>
              <a:t>In this scenario, the counselor has decided to use the word baby,</a:t>
            </a:r>
            <a:r>
              <a:rPr lang="en-US" baseline="0" dirty="0" smtClean="0"/>
              <a:t> </a:t>
            </a:r>
            <a:r>
              <a:rPr lang="en-US" dirty="0" smtClean="0"/>
              <a:t>maybe without knowing if that's how the patient refers to the pregnancy.</a:t>
            </a:r>
            <a:r>
              <a:rPr lang="en-US" baseline="0" dirty="0" smtClean="0"/>
              <a:t> </a:t>
            </a:r>
            <a:r>
              <a:rPr lang="en-US" dirty="0" smtClean="0"/>
              <a:t>The counselor also used the word keep which is a word</a:t>
            </a:r>
            <a:r>
              <a:rPr lang="en-US" baseline="0" dirty="0" smtClean="0"/>
              <a:t> that we hear in </a:t>
            </a:r>
            <a:r>
              <a:rPr lang="en-US" dirty="0" smtClean="0"/>
              <a:t>our everyday</a:t>
            </a:r>
            <a:r>
              <a:rPr lang="en-US" baseline="0" dirty="0" smtClean="0"/>
              <a:t> </a:t>
            </a:r>
            <a:r>
              <a:rPr lang="en-US" dirty="0" smtClean="0"/>
              <a:t>dialogue and discourse about</a:t>
            </a:r>
            <a:r>
              <a:rPr lang="en-US" baseline="0" dirty="0" smtClean="0"/>
              <a:t> </a:t>
            </a:r>
            <a:r>
              <a:rPr lang="en-US" dirty="0" smtClean="0"/>
              <a:t>pregnancy—you always hear people saying,</a:t>
            </a:r>
            <a:r>
              <a:rPr lang="en-US" baseline="0" dirty="0" smtClean="0"/>
              <a:t> “</a:t>
            </a:r>
            <a:r>
              <a:rPr lang="en-US" dirty="0" smtClean="0"/>
              <a:t>well, I'm going to keep the baby.”</a:t>
            </a:r>
            <a:r>
              <a:rPr lang="en-US" baseline="0" dirty="0" smtClean="0"/>
              <a:t> </a:t>
            </a:r>
            <a:r>
              <a:rPr lang="en-US" dirty="0" smtClean="0"/>
              <a:t>Is she going to keep the baby?</a:t>
            </a:r>
            <a:r>
              <a:rPr lang="en-US" baseline="0" dirty="0" smtClean="0"/>
              <a:t> </a:t>
            </a:r>
            <a:r>
              <a:rPr lang="en-US" dirty="0" smtClean="0"/>
              <a:t>And so it</a:t>
            </a:r>
            <a:r>
              <a:rPr lang="en-US" baseline="0" dirty="0" smtClean="0"/>
              <a:t> can be </a:t>
            </a:r>
            <a:r>
              <a:rPr lang="en-US" dirty="0" smtClean="0"/>
              <a:t>a natural</a:t>
            </a:r>
            <a:r>
              <a:rPr lang="en-US" baseline="0" dirty="0" smtClean="0"/>
              <a:t> </a:t>
            </a:r>
            <a:r>
              <a:rPr lang="en-US" dirty="0" smtClean="0"/>
              <a:t>way that we might talk about pregnancies.</a:t>
            </a:r>
            <a:r>
              <a:rPr lang="en-US" baseline="0" dirty="0" smtClean="0"/>
              <a:t> </a:t>
            </a:r>
            <a:r>
              <a:rPr lang="en-US" dirty="0" smtClean="0"/>
              <a:t>But I want you to think a little</a:t>
            </a:r>
            <a:r>
              <a:rPr lang="en-US" baseline="0" dirty="0" smtClean="0"/>
              <a:t> </a:t>
            </a:r>
            <a:r>
              <a:rPr lang="en-US" dirty="0" smtClean="0"/>
              <a:t>more deeply about what it</a:t>
            </a:r>
            <a:r>
              <a:rPr lang="en-US" baseline="0" dirty="0" smtClean="0"/>
              <a:t> </a:t>
            </a:r>
            <a:r>
              <a:rPr lang="en-US" dirty="0" smtClean="0"/>
              <a:t>means to use the word “keep.”</a:t>
            </a:r>
            <a:r>
              <a:rPr lang="en-US" baseline="0" dirty="0" smtClean="0"/>
              <a:t> </a:t>
            </a:r>
            <a:r>
              <a:rPr lang="en-US" dirty="0" smtClean="0"/>
              <a:t>And what that might imply</a:t>
            </a:r>
            <a:r>
              <a:rPr lang="en-US" baseline="0" dirty="0" smtClean="0"/>
              <a:t> </a:t>
            </a:r>
            <a:r>
              <a:rPr lang="en-US" dirty="0" smtClean="0"/>
              <a:t>in terms of the opposite.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let’s look at the statement on the right: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This</a:t>
            </a:r>
            <a:r>
              <a:rPr lang="en-US" baseline="0" dirty="0" smtClean="0"/>
              <a:t> </a:t>
            </a:r>
            <a:r>
              <a:rPr lang="en-US" dirty="0" smtClean="0"/>
              <a:t>counselor</a:t>
            </a:r>
            <a:r>
              <a:rPr lang="en-US" baseline="0" dirty="0" smtClean="0"/>
              <a:t> </a:t>
            </a:r>
            <a:r>
              <a:rPr lang="en-US" dirty="0" smtClean="0"/>
              <a:t>doesn't assume a shared knowledge</a:t>
            </a:r>
            <a:r>
              <a:rPr lang="en-US" baseline="0" dirty="0" smtClean="0"/>
              <a:t> </a:t>
            </a:r>
            <a:r>
              <a:rPr lang="en-US" dirty="0" smtClean="0"/>
              <a:t>of medical information.</a:t>
            </a:r>
            <a:r>
              <a:rPr lang="en-US" baseline="0" dirty="0" smtClean="0"/>
              <a:t> </a:t>
            </a:r>
            <a:r>
              <a:rPr lang="en-US" dirty="0" smtClean="0"/>
              <a:t>So when the counselor says the words,</a:t>
            </a:r>
            <a:r>
              <a:rPr lang="en-US" baseline="0" dirty="0" smtClean="0"/>
              <a:t> “</a:t>
            </a:r>
            <a:r>
              <a:rPr lang="en-US" dirty="0" smtClean="0"/>
              <a:t>the test came back positive,” there’s no assumption</a:t>
            </a:r>
            <a:r>
              <a:rPr lang="en-US" baseline="0" dirty="0" smtClean="0"/>
              <a:t> that he or she and </a:t>
            </a:r>
            <a:r>
              <a:rPr lang="en-US" dirty="0" smtClean="0"/>
              <a:t>the patient</a:t>
            </a:r>
            <a:r>
              <a:rPr lang="en-US" baseline="0" dirty="0" smtClean="0"/>
              <a:t> </a:t>
            </a:r>
            <a:r>
              <a:rPr lang="en-US" dirty="0" smtClean="0"/>
              <a:t>share a knowledge of what it means to</a:t>
            </a:r>
            <a:r>
              <a:rPr lang="en-US" baseline="0" dirty="0" smtClean="0"/>
              <a:t> </a:t>
            </a:r>
            <a:r>
              <a:rPr lang="en-US" dirty="0" smtClean="0"/>
              <a:t>have a positive result in this context.</a:t>
            </a:r>
            <a:r>
              <a:rPr lang="en-US"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The other thing that</a:t>
            </a:r>
            <a:r>
              <a:rPr lang="en-US" baseline="0" dirty="0" smtClean="0"/>
              <a:t> </a:t>
            </a:r>
            <a:r>
              <a:rPr lang="en-US" dirty="0" smtClean="0"/>
              <a:t>the counselor does is pause after</a:t>
            </a:r>
            <a:r>
              <a:rPr lang="en-US" baseline="0" dirty="0" smtClean="0"/>
              <a:t> </a:t>
            </a:r>
            <a:r>
              <a:rPr lang="en-US" dirty="0" smtClean="0"/>
              <a:t>the delivery of the results.</a:t>
            </a:r>
            <a:r>
              <a:rPr lang="en-US" baseline="0" dirty="0" smtClean="0"/>
              <a:t> </a:t>
            </a:r>
            <a:r>
              <a:rPr lang="en-US" dirty="0" smtClean="0"/>
              <a:t>And in that pause, we go back</a:t>
            </a:r>
            <a:r>
              <a:rPr lang="en-US" baseline="0" dirty="0" smtClean="0"/>
              <a:t> </a:t>
            </a:r>
            <a:r>
              <a:rPr lang="en-US" dirty="0" smtClean="0"/>
              <a:t>to the approach where we create</a:t>
            </a:r>
            <a:r>
              <a:rPr lang="en-US" baseline="0" dirty="0" smtClean="0"/>
              <a:t> </a:t>
            </a:r>
            <a:r>
              <a:rPr lang="en-US" dirty="0" smtClean="0"/>
              <a:t>a space where there's silence,</a:t>
            </a:r>
            <a:r>
              <a:rPr lang="en-US" baseline="0" dirty="0" smtClean="0"/>
              <a:t> </a:t>
            </a:r>
            <a:r>
              <a:rPr lang="en-US" dirty="0" smtClean="0"/>
              <a:t>where the patient has an opportunity</a:t>
            </a:r>
            <a:r>
              <a:rPr lang="en-US" baseline="0" dirty="0" smtClean="0"/>
              <a:t> </a:t>
            </a:r>
            <a:r>
              <a:rPr lang="en-US" dirty="0" smtClean="0"/>
              <a:t>to gather her thoughts and respond.</a:t>
            </a:r>
            <a:r>
              <a:rPr lang="en-US" baseline="0" dirty="0" smtClean="0"/>
              <a:t> </a:t>
            </a:r>
            <a:r>
              <a:rPr lang="en-US" dirty="0" smtClean="0"/>
              <a:t>And after a few seconds it’s only then that she says,</a:t>
            </a:r>
            <a:r>
              <a:rPr lang="en-US" baseline="0" dirty="0" smtClean="0"/>
              <a:t> “</a:t>
            </a:r>
            <a:r>
              <a:rPr lang="en-US" dirty="0" smtClean="0"/>
              <a:t>how are you doing with that information?</a:t>
            </a:r>
            <a:r>
              <a:rPr lang="en-US" baseline="0" dirty="0" smtClean="0"/>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If your patient responds with </a:t>
            </a:r>
            <a:r>
              <a:rPr lang="en-US" dirty="0" smtClean="0"/>
              <a:t>a particular feeling—say she starts crying—</a:t>
            </a:r>
            <a:r>
              <a:rPr lang="en-US" baseline="0" dirty="0" smtClean="0"/>
              <a:t>you </a:t>
            </a:r>
            <a:r>
              <a:rPr lang="en-US" dirty="0" smtClean="0"/>
              <a:t>can help</a:t>
            </a:r>
            <a:r>
              <a:rPr lang="en-US" baseline="0" dirty="0" smtClean="0"/>
              <a:t> t</a:t>
            </a:r>
            <a:r>
              <a:rPr lang="en-US" dirty="0" smtClean="0"/>
              <a:t>o create a space and</a:t>
            </a:r>
            <a:r>
              <a:rPr lang="en-US" baseline="0" dirty="0" smtClean="0"/>
              <a:t> </a:t>
            </a:r>
            <a:r>
              <a:rPr lang="en-US" dirty="0" smtClean="0"/>
              <a:t>speak directly to that feeling. One way to do this is </a:t>
            </a:r>
            <a:r>
              <a:rPr lang="en-US" baseline="0" dirty="0" smtClean="0"/>
              <a:t>to</a:t>
            </a:r>
            <a:r>
              <a:rPr lang="en-US" dirty="0" smtClean="0"/>
              <a:t> validate her reaction by saying something like, “It's okay to</a:t>
            </a:r>
            <a:r>
              <a:rPr lang="en-US" baseline="0" dirty="0" smtClean="0"/>
              <a:t> </a:t>
            </a:r>
            <a:r>
              <a:rPr lang="en-US" dirty="0" smtClean="0"/>
              <a:t>cry here” and then go into silence.</a:t>
            </a:r>
            <a:r>
              <a:rPr lang="en-US" baseline="0" dirty="0" smtClean="0"/>
              <a:t> </a:t>
            </a:r>
            <a:r>
              <a:rPr lang="en-US" dirty="0" smtClean="0"/>
              <a:t>And then check in with them afterwards.</a:t>
            </a:r>
          </a:p>
        </p:txBody>
      </p:sp>
      <p:sp>
        <p:nvSpPr>
          <p:cNvPr id="4" name="Slide Number Placeholder 3"/>
          <p:cNvSpPr>
            <a:spLocks noGrp="1"/>
          </p:cNvSpPr>
          <p:nvPr>
            <p:ph type="sldNum" sz="quarter" idx="10"/>
          </p:nvPr>
        </p:nvSpPr>
        <p:spPr/>
        <p:txBody>
          <a:bodyPr/>
          <a:lstStyle/>
          <a:p>
            <a:fld id="{E1B2A1BE-5A6E-4194-B082-7F84297619A2}" type="slidenum">
              <a:rPr lang="en-US" smtClean="0"/>
              <a:pPr/>
              <a:t>16</a:t>
            </a:fld>
            <a:endParaRPr lang="en-US"/>
          </a:p>
        </p:txBody>
      </p:sp>
    </p:spTree>
    <p:extLst>
      <p:ext uri="{BB962C8B-B14F-4D97-AF65-F5344CB8AC3E}">
        <p14:creationId xmlns:p14="http://schemas.microsoft.com/office/powerpoint/2010/main" val="1576357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en-US" dirty="0" smtClean="0">
              <a:latin typeface="Adobe Garamond Pro" panose="02020502060506020403" pitchFamily="18" charset="0"/>
            </a:endParaRPr>
          </a:p>
        </p:txBody>
      </p:sp>
    </p:spTree>
    <p:extLst>
      <p:ext uri="{BB962C8B-B14F-4D97-AF65-F5344CB8AC3E}">
        <p14:creationId xmlns:p14="http://schemas.microsoft.com/office/powerpoint/2010/main" val="4282659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can see a framework that is really helpful to use</a:t>
            </a:r>
            <a:r>
              <a:rPr lang="en-US" baseline="0" dirty="0" smtClean="0"/>
              <a:t> </a:t>
            </a:r>
            <a:r>
              <a:rPr lang="en-US" dirty="0" smtClean="0"/>
              <a:t>use when</a:t>
            </a:r>
            <a:r>
              <a:rPr lang="en-US" baseline="0" dirty="0" smtClean="0"/>
              <a:t> </a:t>
            </a:r>
            <a:r>
              <a:rPr lang="en-US" dirty="0" smtClean="0"/>
              <a:t>approaching these conversations around</a:t>
            </a:r>
            <a:r>
              <a:rPr lang="en-US" baseline="0" dirty="0" smtClean="0"/>
              <a:t> </a:t>
            </a:r>
            <a:r>
              <a:rPr lang="en-US" dirty="0" smtClean="0"/>
              <a:t>helping women make decisions as to</a:t>
            </a:r>
            <a:r>
              <a:rPr lang="en-US" baseline="0" dirty="0" smtClean="0"/>
              <a:t> </a:t>
            </a:r>
            <a:r>
              <a:rPr lang="en-US" dirty="0" smtClean="0"/>
              <a:t>how to resolve a positive</a:t>
            </a:r>
            <a:r>
              <a:rPr lang="en-US" baseline="0" dirty="0" smtClean="0"/>
              <a:t> </a:t>
            </a:r>
            <a:r>
              <a:rPr lang="en-US" dirty="0" smtClean="0"/>
              <a:t>pregnancy test result.</a:t>
            </a:r>
            <a:r>
              <a:rPr lang="en-US" baseline="0" dirty="0" smtClean="0"/>
              <a:t> Earlier we discussed an approach to options counseling—the approach is </a:t>
            </a:r>
            <a:r>
              <a:rPr lang="en-US" dirty="0" smtClean="0"/>
              <a:t>the state of mind or</a:t>
            </a:r>
            <a:r>
              <a:rPr lang="en-US" baseline="0" dirty="0" smtClean="0"/>
              <a:t> </a:t>
            </a:r>
            <a:r>
              <a:rPr lang="en-US" dirty="0" smtClean="0"/>
              <a:t>the way that we</a:t>
            </a:r>
            <a:r>
              <a:rPr lang="en-US" baseline="0" dirty="0" smtClean="0"/>
              <a:t> </a:t>
            </a:r>
            <a:r>
              <a:rPr lang="en-US" dirty="0" smtClean="0"/>
              <a:t>prepare ourselves psychologically</a:t>
            </a:r>
            <a:r>
              <a:rPr lang="en-US" baseline="0" dirty="0" smtClean="0"/>
              <a:t> </a:t>
            </a:r>
            <a:r>
              <a:rPr lang="en-US" dirty="0" smtClean="0"/>
              <a:t>to go into these conversations.</a:t>
            </a:r>
            <a:r>
              <a:rPr lang="en-US" baseline="0" dirty="0" smtClean="0"/>
              <a:t> </a:t>
            </a:r>
            <a:r>
              <a:rPr lang="en-US" dirty="0" smtClean="0"/>
              <a:t>In contrast, the framework is</a:t>
            </a:r>
            <a:r>
              <a:rPr lang="en-US" baseline="0" dirty="0" smtClean="0"/>
              <a:t> </a:t>
            </a:r>
            <a:r>
              <a:rPr lang="en-US" dirty="0" smtClean="0"/>
              <a:t>the actual steps, techniques,</a:t>
            </a:r>
            <a:r>
              <a:rPr lang="en-US" baseline="0" dirty="0" smtClean="0"/>
              <a:t> </a:t>
            </a:r>
            <a:r>
              <a:rPr lang="en-US" dirty="0" smtClean="0"/>
              <a:t>skills that we will use to</a:t>
            </a:r>
            <a:r>
              <a:rPr lang="en-US" baseline="0" dirty="0" smtClean="0"/>
              <a:t> </a:t>
            </a:r>
            <a:r>
              <a:rPr lang="en-US" dirty="0" smtClean="0"/>
              <a:t>engage in these conversations.</a:t>
            </a:r>
            <a:r>
              <a:rPr lang="en-US" baseline="0" dirty="0" smtClean="0"/>
              <a:t> </a:t>
            </a:r>
            <a:r>
              <a:rPr lang="en-US" dirty="0" smtClean="0"/>
              <a:t>And there are three</a:t>
            </a:r>
            <a:r>
              <a:rPr lang="en-US" baseline="0" dirty="0" smtClean="0"/>
              <a:t> </a:t>
            </a:r>
            <a:r>
              <a:rPr lang="en-US" dirty="0" smtClean="0"/>
              <a:t>levels to the framework. </a:t>
            </a:r>
          </a:p>
          <a:p>
            <a:endParaRPr lang="en-US" dirty="0" smtClean="0"/>
          </a:p>
          <a:p>
            <a:r>
              <a:rPr lang="en-US" dirty="0" smtClean="0"/>
              <a:t>The first part of this framework is validating and normalizing.</a:t>
            </a:r>
            <a:r>
              <a:rPr lang="en-US" baseline="0" dirty="0" smtClean="0"/>
              <a:t> </a:t>
            </a:r>
            <a:r>
              <a:rPr lang="en-US" dirty="0" smtClean="0"/>
              <a:t>And in validating,</a:t>
            </a:r>
            <a:r>
              <a:rPr lang="en-US" baseline="0" dirty="0" smtClean="0"/>
              <a:t> </a:t>
            </a:r>
            <a:r>
              <a:rPr lang="en-US" dirty="0" smtClean="0"/>
              <a:t>we witness the feelings that we see and hear</a:t>
            </a:r>
            <a:r>
              <a:rPr lang="en-US" baseline="0" dirty="0" smtClean="0"/>
              <a:t> and </a:t>
            </a:r>
            <a:r>
              <a:rPr lang="en-US" dirty="0" smtClean="0"/>
              <a:t>normalize her experiences in order to communicate to</a:t>
            </a:r>
            <a:r>
              <a:rPr lang="en-US" baseline="0" dirty="0" smtClean="0"/>
              <a:t> </a:t>
            </a:r>
            <a:r>
              <a:rPr lang="en-US" dirty="0" smtClean="0"/>
              <a:t>the young woman, “You are unique, but not alone.</a:t>
            </a:r>
            <a:r>
              <a:rPr lang="en-US" baseline="0" dirty="0" smtClean="0"/>
              <a:t>”</a:t>
            </a:r>
          </a:p>
          <a:p>
            <a:endParaRPr lang="en-US" baseline="0" dirty="0" smtClean="0"/>
          </a:p>
          <a:p>
            <a:r>
              <a:rPr lang="en-US" dirty="0" smtClean="0"/>
              <a:t>The next part of the framework</a:t>
            </a:r>
            <a:r>
              <a:rPr lang="en-US" baseline="0" dirty="0" smtClean="0"/>
              <a:t> </a:t>
            </a:r>
            <a:r>
              <a:rPr lang="en-US" dirty="0" smtClean="0"/>
              <a:t>is seeking understanding.</a:t>
            </a:r>
            <a:r>
              <a:rPr lang="en-US" baseline="0" dirty="0" smtClean="0"/>
              <a:t> </a:t>
            </a:r>
            <a:r>
              <a:rPr lang="en-US" dirty="0" smtClean="0"/>
              <a:t>And because we</a:t>
            </a:r>
            <a:r>
              <a:rPr lang="en-US" baseline="0" dirty="0" smtClean="0"/>
              <a:t> are </a:t>
            </a:r>
            <a:r>
              <a:rPr lang="en-US" dirty="0" smtClean="0"/>
              <a:t>not assuming</a:t>
            </a:r>
            <a:r>
              <a:rPr lang="en-US" baseline="0" dirty="0" smtClean="0"/>
              <a:t> </a:t>
            </a:r>
            <a:r>
              <a:rPr lang="en-US" dirty="0" smtClean="0"/>
              <a:t>a shared understanding of feelings and</a:t>
            </a:r>
            <a:r>
              <a:rPr lang="en-US" baseline="0" dirty="0" smtClean="0"/>
              <a:t> </a:t>
            </a:r>
            <a:r>
              <a:rPr lang="en-US" dirty="0" smtClean="0"/>
              <a:t>beliefs, we want to seek understanding</a:t>
            </a:r>
            <a:r>
              <a:rPr lang="en-US" baseline="0" dirty="0" smtClean="0"/>
              <a:t> </a:t>
            </a:r>
            <a:r>
              <a:rPr lang="en-US" dirty="0" smtClean="0"/>
              <a:t>of those from the patient and reach an understanding of</a:t>
            </a:r>
            <a:r>
              <a:rPr lang="en-US" baseline="0" dirty="0" smtClean="0"/>
              <a:t> </a:t>
            </a:r>
            <a:r>
              <a:rPr lang="en-US" dirty="0" smtClean="0"/>
              <a:t>what the personal meaning is of different</a:t>
            </a:r>
            <a:r>
              <a:rPr lang="en-US" baseline="0" dirty="0" smtClean="0"/>
              <a:t> </a:t>
            </a:r>
            <a:r>
              <a:rPr lang="en-US" dirty="0" smtClean="0"/>
              <a:t>feelings and beliefs for her.</a:t>
            </a:r>
            <a:r>
              <a:rPr lang="en-US" baseline="0" dirty="0" smtClean="0"/>
              <a:t> </a:t>
            </a:r>
            <a:r>
              <a:rPr lang="en-US" dirty="0" smtClean="0"/>
              <a:t>The last part of the framework is to conduct</a:t>
            </a:r>
            <a:r>
              <a:rPr lang="en-US" baseline="0" dirty="0" smtClean="0"/>
              <a:t> </a:t>
            </a:r>
            <a:r>
              <a:rPr lang="en-US" dirty="0" smtClean="0"/>
              <a:t>options counseling and or provide referrals.</a:t>
            </a:r>
          </a:p>
          <a:p>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18</a:t>
            </a:fld>
            <a:endParaRPr lang="en-US"/>
          </a:p>
        </p:txBody>
      </p:sp>
    </p:spTree>
    <p:extLst>
      <p:ext uri="{BB962C8B-B14F-4D97-AF65-F5344CB8AC3E}">
        <p14:creationId xmlns:p14="http://schemas.microsoft.com/office/powerpoint/2010/main" val="36065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validating more closely.</a:t>
            </a:r>
            <a:r>
              <a:rPr lang="en-US" baseline="0" dirty="0" smtClean="0"/>
              <a:t> </a:t>
            </a:r>
            <a:r>
              <a:rPr lang="en-US" dirty="0" smtClean="0"/>
              <a:t>Here are several examples of ways</a:t>
            </a:r>
            <a:r>
              <a:rPr lang="en-US" baseline="0" dirty="0" smtClean="0"/>
              <a:t> </a:t>
            </a:r>
            <a:r>
              <a:rPr lang="en-US" dirty="0" smtClean="0"/>
              <a:t>to validate different feelings,</a:t>
            </a:r>
            <a:r>
              <a:rPr lang="en-US" baseline="0" dirty="0" smtClean="0"/>
              <a:t> </a:t>
            </a:r>
            <a:r>
              <a:rPr lang="en-US" dirty="0" smtClean="0"/>
              <a:t>statements, or attitudes that a patient</a:t>
            </a:r>
            <a:r>
              <a:rPr lang="en-US" baseline="0" dirty="0" smtClean="0"/>
              <a:t> </a:t>
            </a:r>
            <a:r>
              <a:rPr lang="en-US" dirty="0" smtClean="0"/>
              <a:t>may be bringing to the conversation. You can practice saying these at home or</a:t>
            </a:r>
            <a:r>
              <a:rPr lang="en-US" baseline="0" dirty="0" smtClean="0"/>
              <a:t> at work—with </a:t>
            </a:r>
            <a:r>
              <a:rPr lang="en-US" dirty="0" smtClean="0"/>
              <a:t>a coworker or</a:t>
            </a:r>
            <a:r>
              <a:rPr lang="en-US" baseline="0" dirty="0" smtClean="0"/>
              <a:t> </a:t>
            </a:r>
            <a:r>
              <a:rPr lang="en-US" dirty="0" smtClean="0"/>
              <a:t>a friend</a:t>
            </a:r>
            <a:r>
              <a:rPr lang="en-US" baseline="0" dirty="0" smtClean="0"/>
              <a:t>—</a:t>
            </a:r>
            <a:r>
              <a:rPr lang="en-US" dirty="0" smtClean="0"/>
              <a:t>so that you can give each</a:t>
            </a:r>
            <a:r>
              <a:rPr lang="en-US" baseline="0" dirty="0" smtClean="0"/>
              <a:t> </a:t>
            </a:r>
            <a:r>
              <a:rPr lang="en-US" dirty="0" smtClean="0"/>
              <a:t>other feedback on tone of voice,</a:t>
            </a:r>
            <a:r>
              <a:rPr lang="en-US" baseline="0" dirty="0" smtClean="0"/>
              <a:t> </a:t>
            </a:r>
            <a:r>
              <a:rPr lang="en-US" dirty="0" smtClean="0"/>
              <a:t>on body posture, countenance or</a:t>
            </a:r>
            <a:r>
              <a:rPr lang="en-US" baseline="0" dirty="0" smtClean="0"/>
              <a:t> </a:t>
            </a:r>
            <a:r>
              <a:rPr lang="en-US" dirty="0" smtClean="0"/>
              <a:t>facial expression, and just the way that</a:t>
            </a:r>
            <a:r>
              <a:rPr lang="en-US" baseline="0" dirty="0" smtClean="0"/>
              <a:t> </a:t>
            </a:r>
            <a:r>
              <a:rPr lang="en-US" dirty="0" smtClean="0"/>
              <a:t>the other person feels when receiving</a:t>
            </a:r>
            <a:r>
              <a:rPr lang="en-US" baseline="0" dirty="0" smtClean="0"/>
              <a:t> </a:t>
            </a:r>
            <a:r>
              <a:rPr lang="en-US" dirty="0" smtClean="0"/>
              <a:t>these validating statements from you.</a:t>
            </a:r>
            <a:r>
              <a:rPr lang="en-US" baseline="0" dirty="0" smtClean="0"/>
              <a:t> </a:t>
            </a:r>
            <a:r>
              <a:rPr lang="en-US" dirty="0" smtClean="0"/>
              <a:t>If you don't have someone to practice them with,</a:t>
            </a:r>
            <a:r>
              <a:rPr lang="en-US" baseline="0" dirty="0" smtClean="0"/>
              <a:t> </a:t>
            </a:r>
            <a:r>
              <a:rPr lang="en-US" dirty="0" smtClean="0"/>
              <a:t>you can do it in a mirror or you can</a:t>
            </a:r>
            <a:r>
              <a:rPr lang="en-US" baseline="0" dirty="0" smtClean="0"/>
              <a:t> </a:t>
            </a:r>
            <a:r>
              <a:rPr lang="en-US" dirty="0" smtClean="0"/>
              <a:t>do it into a tape recorder where you</a:t>
            </a:r>
            <a:r>
              <a:rPr lang="en-US" baseline="0" dirty="0" smtClean="0"/>
              <a:t> </a:t>
            </a:r>
            <a:r>
              <a:rPr lang="en-US" dirty="0" smtClean="0"/>
              <a:t>can play it back and</a:t>
            </a:r>
            <a:r>
              <a:rPr lang="en-US" baseline="0" dirty="0" smtClean="0"/>
              <a:t> </a:t>
            </a:r>
            <a:r>
              <a:rPr lang="en-US" dirty="0" smtClean="0"/>
              <a:t>analyze the style of your speech.</a:t>
            </a:r>
            <a:r>
              <a:rPr lang="en-US" baseline="0" dirty="0" smtClean="0"/>
              <a:t> </a:t>
            </a:r>
          </a:p>
          <a:p>
            <a:endParaRPr lang="en-US" baseline="0" dirty="0" smtClean="0"/>
          </a:p>
          <a:p>
            <a:r>
              <a:rPr lang="en-US" dirty="0" smtClean="0"/>
              <a:t>Some different validating statements</a:t>
            </a:r>
            <a:r>
              <a:rPr lang="en-US" baseline="0" dirty="0" smtClean="0"/>
              <a:t> </a:t>
            </a:r>
            <a:r>
              <a:rPr lang="en-US" dirty="0" smtClean="0"/>
              <a:t>are things like, “It's okay to cry here.” </a:t>
            </a:r>
            <a:r>
              <a:rPr lang="en-US" baseline="0" dirty="0" smtClean="0"/>
              <a:t> </a:t>
            </a:r>
            <a:r>
              <a:rPr lang="en-US" dirty="0" smtClean="0"/>
              <a:t>Things like “I can help you with that” or</a:t>
            </a:r>
            <a:r>
              <a:rPr lang="en-US" baseline="0" dirty="0" smtClean="0"/>
              <a:t> “</a:t>
            </a:r>
            <a:r>
              <a:rPr lang="en-US" dirty="0" smtClean="0"/>
              <a:t>it's okay to not know the answer.”</a:t>
            </a:r>
            <a:r>
              <a:rPr lang="en-US" baseline="0" dirty="0" smtClean="0"/>
              <a:t> </a:t>
            </a:r>
            <a:r>
              <a:rPr lang="en-US" dirty="0" smtClean="0"/>
              <a:t>With all of these validating</a:t>
            </a:r>
            <a:r>
              <a:rPr lang="en-US" baseline="0" dirty="0" smtClean="0"/>
              <a:t> </a:t>
            </a:r>
            <a:r>
              <a:rPr lang="en-US" dirty="0" smtClean="0"/>
              <a:t>statements, you are communicating to the other person that you</a:t>
            </a:r>
            <a:r>
              <a:rPr lang="en-US" baseline="0" dirty="0" smtClean="0"/>
              <a:t> </a:t>
            </a:r>
            <a:r>
              <a:rPr lang="en-US" dirty="0" smtClean="0"/>
              <a:t>hear them, that you see them, and that</a:t>
            </a:r>
            <a:r>
              <a:rPr lang="en-US" baseline="0" dirty="0" smtClean="0"/>
              <a:t> </a:t>
            </a:r>
            <a:r>
              <a:rPr lang="en-US" dirty="0" smtClean="0"/>
              <a:t>what they're experiencing is important and</a:t>
            </a:r>
            <a:r>
              <a:rPr lang="en-US" baseline="0" dirty="0" smtClean="0"/>
              <a:t> </a:t>
            </a:r>
            <a:r>
              <a:rPr lang="en-US" dirty="0" smtClean="0"/>
              <a:t>that you're going to take it seriously.</a:t>
            </a:r>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19</a:t>
            </a:fld>
            <a:endParaRPr lang="en-US"/>
          </a:p>
        </p:txBody>
      </p:sp>
    </p:spTree>
    <p:extLst>
      <p:ext uri="{BB962C8B-B14F-4D97-AF65-F5344CB8AC3E}">
        <p14:creationId xmlns:p14="http://schemas.microsoft.com/office/powerpoint/2010/main" val="290226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here are some</a:t>
            </a:r>
            <a:r>
              <a:rPr lang="en-US" baseline="0" dirty="0" smtClean="0"/>
              <a:t> </a:t>
            </a:r>
            <a:r>
              <a:rPr lang="en-US" dirty="0" smtClean="0"/>
              <a:t>normalizing statements that you can practice delivering in the context of giving</a:t>
            </a:r>
            <a:r>
              <a:rPr lang="en-US" baseline="0" dirty="0" smtClean="0"/>
              <a:t> </a:t>
            </a:r>
            <a:r>
              <a:rPr lang="en-US" dirty="0" smtClean="0"/>
              <a:t>positive pregnancy test results.</a:t>
            </a:r>
            <a:r>
              <a:rPr lang="en-US" baseline="0" dirty="0" smtClean="0"/>
              <a:t> </a:t>
            </a:r>
          </a:p>
          <a:p>
            <a:endParaRPr lang="en-US" baseline="0" dirty="0" smtClean="0"/>
          </a:p>
          <a:p>
            <a:r>
              <a:rPr lang="en-US" dirty="0" smtClean="0"/>
              <a:t>Some normalizing statements are things like,</a:t>
            </a:r>
            <a:r>
              <a:rPr lang="en-US" baseline="0" dirty="0" smtClean="0"/>
              <a:t> “</a:t>
            </a:r>
            <a:r>
              <a:rPr lang="en-US" dirty="0" smtClean="0"/>
              <a:t>other people have</a:t>
            </a:r>
            <a:r>
              <a:rPr lang="en-US" baseline="0" dirty="0" smtClean="0"/>
              <a:t> expressed those same feelings.”  </a:t>
            </a:r>
            <a:r>
              <a:rPr lang="en-US" dirty="0" smtClean="0"/>
              <a:t>Or really normalizing the kinds</a:t>
            </a:r>
            <a:r>
              <a:rPr lang="en-US" baseline="0" dirty="0" smtClean="0"/>
              <a:t> </a:t>
            </a:r>
            <a:r>
              <a:rPr lang="en-US" dirty="0" smtClean="0"/>
              <a:t>of questions that people ask me,</a:t>
            </a:r>
            <a:r>
              <a:rPr lang="en-US" baseline="0" dirty="0" smtClean="0"/>
              <a:t> </a:t>
            </a:r>
            <a:r>
              <a:rPr lang="en-US" dirty="0" smtClean="0"/>
              <a:t>which brings tremendous relief</a:t>
            </a:r>
            <a:r>
              <a:rPr lang="en-US" baseline="0" dirty="0" smtClean="0"/>
              <a:t> </a:t>
            </a:r>
            <a:r>
              <a:rPr lang="en-US" dirty="0" smtClean="0"/>
              <a:t>to patients to know that</a:t>
            </a:r>
            <a:r>
              <a:rPr lang="en-US" baseline="0" dirty="0" smtClean="0"/>
              <a:t> </a:t>
            </a:r>
            <a:r>
              <a:rPr lang="en-US" dirty="0" smtClean="0"/>
              <a:t>they're not the only</a:t>
            </a:r>
            <a:r>
              <a:rPr lang="en-US" baseline="0" dirty="0" smtClean="0"/>
              <a:t> </a:t>
            </a:r>
            <a:r>
              <a:rPr lang="en-US" dirty="0" smtClean="0"/>
              <a:t>person who's asked this.</a:t>
            </a:r>
            <a:r>
              <a:rPr lang="en-US" baseline="0" dirty="0" smtClean="0"/>
              <a:t> </a:t>
            </a:r>
            <a:r>
              <a:rPr lang="en-US" dirty="0" smtClean="0"/>
              <a:t>So you can say things like, “you know, lots</a:t>
            </a:r>
            <a:r>
              <a:rPr lang="en-US" baseline="0" dirty="0" smtClean="0"/>
              <a:t> </a:t>
            </a:r>
            <a:r>
              <a:rPr lang="en-US" dirty="0" smtClean="0"/>
              <a:t>of people have asked me that question.”</a:t>
            </a:r>
            <a:r>
              <a:rPr lang="en-US" baseline="0" dirty="0" smtClean="0"/>
              <a:t> </a:t>
            </a:r>
            <a:r>
              <a:rPr lang="en-US" dirty="0" smtClean="0"/>
              <a:t>Or “that's not a strange question at all.</a:t>
            </a:r>
            <a:r>
              <a:rPr lang="en-US" baseline="0" dirty="0" smtClean="0"/>
              <a:t> </a:t>
            </a:r>
            <a:r>
              <a:rPr lang="en-US" dirty="0" smtClean="0"/>
              <a:t>I'm so glad you've asked.”</a:t>
            </a:r>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20</a:t>
            </a:fld>
            <a:endParaRPr lang="en-US"/>
          </a:p>
        </p:txBody>
      </p:sp>
    </p:spTree>
    <p:extLst>
      <p:ext uri="{BB962C8B-B14F-4D97-AF65-F5344CB8AC3E}">
        <p14:creationId xmlns:p14="http://schemas.microsoft.com/office/powerpoint/2010/main" val="1180295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health care</a:t>
            </a:r>
            <a:r>
              <a:rPr lang="en-US" baseline="0" dirty="0" smtClean="0"/>
              <a:t> providers, we have a number of goals to accomplish during pregnancy options counseling.</a:t>
            </a:r>
          </a:p>
          <a:p>
            <a:endParaRPr lang="en-US" baseline="0" dirty="0" smtClean="0"/>
          </a:p>
          <a:p>
            <a:r>
              <a:rPr lang="en-US" baseline="0" dirty="0" smtClean="0"/>
              <a:t>The first is </a:t>
            </a:r>
            <a:r>
              <a:rPr lang="en-US" dirty="0" smtClean="0"/>
              <a:t>to create a space in which our</a:t>
            </a:r>
            <a:r>
              <a:rPr lang="en-US" baseline="0" dirty="0" smtClean="0"/>
              <a:t> patients feel comfortable speaking with us. We can demonstrate this by listening without an agenda for an outcome of her decision. </a:t>
            </a:r>
          </a:p>
          <a:p>
            <a:endParaRPr lang="en-US" baseline="0" dirty="0" smtClean="0"/>
          </a:p>
          <a:p>
            <a:r>
              <a:rPr lang="en-US" baseline="0" dirty="0" smtClean="0"/>
              <a:t>The second thing we want to do is become a person whom patients trust. We want to be known as someone who will give them accurate information. And patients facing a positive pregnancy test often run into a lot of medical misinformation, especially around the topic of abortion—so that is going to be something that is especially important.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third goal is to establish an environment free of stigma around pregnancy decisions. And one of the ways we can do this</a:t>
            </a:r>
            <a:r>
              <a:rPr lang="en-US" baseline="0" dirty="0" smtClean="0"/>
              <a:t> </a:t>
            </a:r>
            <a:r>
              <a:rPr lang="en-US" dirty="0" smtClean="0"/>
              <a:t>is by modeling unbiased language.</a:t>
            </a:r>
          </a:p>
          <a:p>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3</a:t>
            </a:fld>
            <a:endParaRPr lang="en-US"/>
          </a:p>
        </p:txBody>
      </p:sp>
    </p:spTree>
    <p:extLst>
      <p:ext uri="{BB962C8B-B14F-4D97-AF65-F5344CB8AC3E}">
        <p14:creationId xmlns:p14="http://schemas.microsoft.com/office/powerpoint/2010/main" val="1172964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part of our framework</a:t>
            </a:r>
            <a:r>
              <a:rPr lang="en-US" baseline="0" dirty="0" smtClean="0"/>
              <a:t> </a:t>
            </a:r>
            <a:r>
              <a:rPr lang="en-US" dirty="0" smtClean="0"/>
              <a:t>is seeking understanding, and</a:t>
            </a:r>
            <a:r>
              <a:rPr lang="en-US" baseline="0" dirty="0" smtClean="0"/>
              <a:t> </a:t>
            </a:r>
            <a:r>
              <a:rPr lang="en-US" dirty="0" smtClean="0"/>
              <a:t>this uses very simple, open-ended</a:t>
            </a:r>
            <a:r>
              <a:rPr lang="en-US" baseline="0" dirty="0" smtClean="0"/>
              <a:t> </a:t>
            </a:r>
            <a:r>
              <a:rPr lang="en-US" dirty="0" smtClean="0"/>
              <a:t>questions that to elicit</a:t>
            </a:r>
            <a:r>
              <a:rPr lang="en-US" baseline="0" dirty="0" smtClean="0"/>
              <a:t> </a:t>
            </a:r>
            <a:r>
              <a:rPr lang="en-US" dirty="0" smtClean="0"/>
              <a:t>an understanding of the feelings and</a:t>
            </a:r>
            <a:r>
              <a:rPr lang="en-US" baseline="0" dirty="0" smtClean="0"/>
              <a:t> </a:t>
            </a:r>
            <a:r>
              <a:rPr lang="en-US" dirty="0" smtClean="0"/>
              <a:t>beliefs that the patient is experiencing.</a:t>
            </a:r>
          </a:p>
          <a:p>
            <a:endParaRPr lang="en-US" dirty="0" smtClean="0"/>
          </a:p>
          <a:p>
            <a:r>
              <a:rPr lang="en-US" dirty="0" smtClean="0"/>
              <a:t>So these are things like</a:t>
            </a:r>
            <a:r>
              <a:rPr lang="en-US" baseline="0" dirty="0" smtClean="0"/>
              <a:t> </a:t>
            </a:r>
            <a:r>
              <a:rPr lang="en-US" dirty="0" smtClean="0"/>
              <a:t>we said before when we</a:t>
            </a:r>
            <a:r>
              <a:rPr lang="en-US" baseline="0" dirty="0" smtClean="0"/>
              <a:t> </a:t>
            </a:r>
            <a:r>
              <a:rPr lang="en-US" dirty="0" smtClean="0"/>
              <a:t>were delivering that positive</a:t>
            </a:r>
            <a:r>
              <a:rPr lang="en-US" baseline="0" dirty="0" smtClean="0"/>
              <a:t> </a:t>
            </a:r>
            <a:r>
              <a:rPr lang="en-US" dirty="0" smtClean="0"/>
              <a:t>pregnancy test result.</a:t>
            </a:r>
            <a:r>
              <a:rPr lang="en-US" baseline="0" dirty="0" smtClean="0"/>
              <a:t> </a:t>
            </a:r>
            <a:r>
              <a:rPr lang="en-US" dirty="0" smtClean="0"/>
              <a:t>When the counselor said,</a:t>
            </a:r>
            <a:r>
              <a:rPr lang="en-US" baseline="0" dirty="0" smtClean="0"/>
              <a:t> “</a:t>
            </a:r>
            <a:r>
              <a:rPr lang="en-US" dirty="0" smtClean="0"/>
              <a:t>how are doing with that information?”</a:t>
            </a:r>
            <a:r>
              <a:rPr lang="en-US" baseline="0" dirty="0" smtClean="0"/>
              <a:t> </a:t>
            </a:r>
            <a:r>
              <a:rPr lang="en-US" dirty="0" smtClean="0"/>
              <a:t>Also statements and questions like,</a:t>
            </a:r>
            <a:r>
              <a:rPr lang="en-US" baseline="0" dirty="0" smtClean="0"/>
              <a:t> “</a:t>
            </a:r>
            <a:r>
              <a:rPr lang="en-US" dirty="0" smtClean="0"/>
              <a:t>what's coming up for</a:t>
            </a:r>
            <a:r>
              <a:rPr lang="en-US" baseline="0" dirty="0" smtClean="0"/>
              <a:t> </a:t>
            </a:r>
            <a:r>
              <a:rPr lang="en-US" dirty="0" smtClean="0"/>
              <a:t>you?” or,” how are you feeling about that?”</a:t>
            </a:r>
            <a:r>
              <a:rPr lang="en-US" baseline="0" dirty="0" smtClean="0"/>
              <a:t> T</a:t>
            </a:r>
            <a:r>
              <a:rPr lang="en-US" dirty="0" smtClean="0"/>
              <a:t>hese are really important,</a:t>
            </a:r>
            <a:r>
              <a:rPr lang="en-US" baseline="0" dirty="0" smtClean="0"/>
              <a:t> </a:t>
            </a:r>
            <a:r>
              <a:rPr lang="en-US" dirty="0" smtClean="0"/>
              <a:t>and they're really easy to ask.</a:t>
            </a:r>
            <a:r>
              <a:rPr lang="en-US" baseline="0" dirty="0" smtClean="0"/>
              <a:t> </a:t>
            </a:r>
          </a:p>
          <a:p>
            <a:endParaRPr lang="en-US" baseline="0" dirty="0" smtClean="0"/>
          </a:p>
          <a:p>
            <a:r>
              <a:rPr lang="en-US" dirty="0" smtClean="0"/>
              <a:t>And sometimes</a:t>
            </a:r>
            <a:r>
              <a:rPr lang="en-US" baseline="0" dirty="0" smtClean="0"/>
              <a:t> providers hesitate in asking these questions because we are </a:t>
            </a:r>
            <a:r>
              <a:rPr lang="en-US" dirty="0" smtClean="0"/>
              <a:t>actually afraid to hear the answer.</a:t>
            </a:r>
            <a:r>
              <a:rPr lang="en-US" baseline="0" dirty="0" smtClean="0"/>
              <a:t> </a:t>
            </a:r>
            <a:r>
              <a:rPr lang="en-US" dirty="0" smtClean="0"/>
              <a:t>But with practice, you can learn different</a:t>
            </a:r>
            <a:r>
              <a:rPr lang="en-US" baseline="0" dirty="0" smtClean="0"/>
              <a:t> </a:t>
            </a:r>
            <a:r>
              <a:rPr lang="en-US" dirty="0" smtClean="0"/>
              <a:t>ways to do this. You don't have to have the answer for the</a:t>
            </a:r>
            <a:r>
              <a:rPr lang="en-US" baseline="0" dirty="0" smtClean="0"/>
              <a:t> </a:t>
            </a:r>
            <a:r>
              <a:rPr lang="en-US" dirty="0" smtClean="0"/>
              <a:t>patient,</a:t>
            </a:r>
            <a:r>
              <a:rPr lang="en-US" baseline="0" dirty="0" smtClean="0"/>
              <a:t> so</a:t>
            </a:r>
            <a:r>
              <a:rPr lang="en-US" dirty="0" smtClean="0"/>
              <a:t> your motivation is to create a context where</a:t>
            </a:r>
            <a:r>
              <a:rPr lang="en-US" baseline="0" dirty="0" smtClean="0"/>
              <a:t> </a:t>
            </a:r>
            <a:r>
              <a:rPr lang="en-US" dirty="0" smtClean="0"/>
              <a:t>it's safe to talk about things.</a:t>
            </a:r>
            <a:r>
              <a:rPr lang="en-US" baseline="0" dirty="0" smtClean="0"/>
              <a:t> </a:t>
            </a:r>
            <a:r>
              <a:rPr lang="en-US" dirty="0" smtClean="0"/>
              <a:t>And here you can listen</a:t>
            </a:r>
            <a:r>
              <a:rPr lang="en-US" baseline="0" dirty="0" smtClean="0"/>
              <a:t> </a:t>
            </a:r>
            <a:r>
              <a:rPr lang="en-US" dirty="0" smtClean="0"/>
              <a:t>without judgment and with compassion.</a:t>
            </a:r>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21</a:t>
            </a:fld>
            <a:endParaRPr lang="en-US"/>
          </a:p>
        </p:txBody>
      </p:sp>
    </p:spTree>
    <p:extLst>
      <p:ext uri="{BB962C8B-B14F-4D97-AF65-F5344CB8AC3E}">
        <p14:creationId xmlns:p14="http://schemas.microsoft.com/office/powerpoint/2010/main" val="2168632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often struggle in options counseling when working with patients</a:t>
            </a:r>
            <a:r>
              <a:rPr lang="en-US" baseline="0" dirty="0" smtClean="0"/>
              <a:t> when </a:t>
            </a:r>
            <a:r>
              <a:rPr lang="en-US" dirty="0" smtClean="0"/>
              <a:t>they are silent or</a:t>
            </a:r>
            <a:r>
              <a:rPr lang="en-US" baseline="0" dirty="0" smtClean="0"/>
              <a:t> </a:t>
            </a:r>
            <a:r>
              <a:rPr lang="en-US" dirty="0" smtClean="0"/>
              <a:t>when we feel like the other person is not</a:t>
            </a:r>
            <a:r>
              <a:rPr lang="en-US" baseline="0" dirty="0" smtClean="0"/>
              <a:t> </a:t>
            </a:r>
            <a:r>
              <a:rPr lang="en-US" dirty="0" smtClean="0"/>
              <a:t>really participating in the conversation.</a:t>
            </a:r>
            <a:r>
              <a:rPr lang="en-US" baseline="0" dirty="0" smtClean="0"/>
              <a:t> </a:t>
            </a:r>
            <a:r>
              <a:rPr lang="en-US" dirty="0" smtClean="0"/>
              <a:t>This can be intimidating because</a:t>
            </a:r>
            <a:r>
              <a:rPr lang="en-US" baseline="0" dirty="0" smtClean="0"/>
              <a:t> </a:t>
            </a:r>
            <a:r>
              <a:rPr lang="en-US" dirty="0" smtClean="0"/>
              <a:t>a lot of us are afraid to sit in</a:t>
            </a:r>
            <a:r>
              <a:rPr lang="en-US" baseline="0" dirty="0" smtClean="0"/>
              <a:t> </a:t>
            </a:r>
            <a:r>
              <a:rPr lang="en-US" dirty="0" smtClean="0"/>
              <a:t>a space of silence.</a:t>
            </a:r>
            <a:r>
              <a:rPr lang="en-US" baseline="0" dirty="0" smtClean="0"/>
              <a:t> </a:t>
            </a:r>
            <a:r>
              <a:rPr lang="en-US" dirty="0" smtClean="0"/>
              <a:t>So I want to encourage you to practice</a:t>
            </a:r>
            <a:r>
              <a:rPr lang="en-US" baseline="0" dirty="0" smtClean="0"/>
              <a:t> </a:t>
            </a:r>
            <a:r>
              <a:rPr lang="en-US" dirty="0" smtClean="0"/>
              <a:t>sitting in a space of silence and</a:t>
            </a:r>
            <a:r>
              <a:rPr lang="en-US" baseline="0" dirty="0" smtClean="0"/>
              <a:t> </a:t>
            </a:r>
            <a:r>
              <a:rPr lang="en-US" dirty="0" smtClean="0"/>
              <a:t>being okay with that because what it</a:t>
            </a:r>
            <a:r>
              <a:rPr lang="en-US" baseline="0" dirty="0" smtClean="0"/>
              <a:t> </a:t>
            </a:r>
            <a:r>
              <a:rPr lang="en-US" dirty="0" smtClean="0"/>
              <a:t>communicates is the person is okay.</a:t>
            </a:r>
            <a:r>
              <a:rPr lang="en-US" baseline="0" dirty="0" smtClean="0"/>
              <a:t> </a:t>
            </a:r>
            <a:r>
              <a:rPr lang="en-US" dirty="0" smtClean="0"/>
              <a:t>And that you're comfortable</a:t>
            </a:r>
            <a:r>
              <a:rPr lang="en-US" baseline="0" dirty="0" smtClean="0"/>
              <a:t> </a:t>
            </a:r>
            <a:r>
              <a:rPr lang="en-US" dirty="0" smtClean="0"/>
              <a:t>with their feelings,</a:t>
            </a:r>
            <a:r>
              <a:rPr lang="en-US" baseline="0" dirty="0" smtClean="0"/>
              <a:t> </a:t>
            </a:r>
            <a:r>
              <a:rPr lang="en-US" dirty="0" smtClean="0"/>
              <a:t>you're comfortable with their presence.</a:t>
            </a:r>
            <a:r>
              <a:rPr lang="en-US" baseline="0" dirty="0" smtClean="0"/>
              <a:t> </a:t>
            </a:r>
          </a:p>
          <a:p>
            <a:endParaRPr lang="en-US" baseline="0" dirty="0" smtClean="0"/>
          </a:p>
          <a:p>
            <a:r>
              <a:rPr lang="en-US" dirty="0" smtClean="0"/>
              <a:t>There are a number of other things you can do when someone is in</a:t>
            </a:r>
            <a:r>
              <a:rPr lang="en-US" baseline="0" dirty="0" smtClean="0"/>
              <a:t> </a:t>
            </a:r>
            <a:r>
              <a:rPr lang="en-US" dirty="0" smtClean="0"/>
              <a:t>a state of silence or</a:t>
            </a:r>
            <a:r>
              <a:rPr lang="en-US" baseline="0" dirty="0" smtClean="0"/>
              <a:t> </a:t>
            </a:r>
            <a:r>
              <a:rPr lang="en-US" dirty="0" smtClean="0"/>
              <a:t>non-participation:</a:t>
            </a:r>
          </a:p>
          <a:p>
            <a:pPr marL="171450" indent="-171450">
              <a:buFont typeface="Arial"/>
              <a:buChar char="•"/>
            </a:pPr>
            <a:r>
              <a:rPr lang="en-US" dirty="0" smtClean="0"/>
              <a:t>You can validate.</a:t>
            </a:r>
            <a:r>
              <a:rPr lang="en-US" baseline="0" dirty="0" smtClean="0"/>
              <a:t> </a:t>
            </a:r>
            <a:r>
              <a:rPr lang="en-US" dirty="0" smtClean="0"/>
              <a:t>And you can say,</a:t>
            </a:r>
            <a:r>
              <a:rPr lang="en-US" baseline="0" dirty="0" smtClean="0"/>
              <a:t> </a:t>
            </a:r>
            <a:r>
              <a:rPr lang="en-US" dirty="0" smtClean="0"/>
              <a:t>it's okay to not know which way to go.</a:t>
            </a:r>
          </a:p>
          <a:p>
            <a:pPr marL="171450" indent="-171450">
              <a:buFont typeface="Arial"/>
              <a:buChar char="•"/>
            </a:pPr>
            <a:r>
              <a:rPr lang="en-US" dirty="0" smtClean="0"/>
              <a:t>You can also use closed-ended questions.</a:t>
            </a:r>
            <a:r>
              <a:rPr lang="en-US" baseline="0" dirty="0" smtClean="0"/>
              <a:t> </a:t>
            </a:r>
            <a:r>
              <a:rPr lang="en-US" dirty="0" smtClean="0"/>
              <a:t>This can be very helpful</a:t>
            </a:r>
            <a:r>
              <a:rPr lang="en-US" baseline="0" dirty="0" smtClean="0"/>
              <a:t> </a:t>
            </a:r>
            <a:r>
              <a:rPr lang="en-US" dirty="0" smtClean="0"/>
              <a:t>to try to narrow down or</a:t>
            </a:r>
            <a:r>
              <a:rPr lang="en-US" baseline="0" dirty="0" smtClean="0"/>
              <a:t> </a:t>
            </a:r>
            <a:r>
              <a:rPr lang="en-US" dirty="0" smtClean="0"/>
              <a:t>focus in on what</a:t>
            </a:r>
            <a:r>
              <a:rPr lang="en-US" baseline="0" dirty="0" smtClean="0"/>
              <a:t> </a:t>
            </a:r>
            <a:r>
              <a:rPr lang="en-US" dirty="0" smtClean="0"/>
              <a:t>might be going on for the patient.</a:t>
            </a:r>
            <a:r>
              <a:rPr lang="en-US" baseline="0" dirty="0" smtClean="0"/>
              <a:t> </a:t>
            </a:r>
            <a:r>
              <a:rPr lang="en-US" dirty="0" smtClean="0"/>
              <a:t>So you could say things like,</a:t>
            </a:r>
            <a:r>
              <a:rPr lang="en-US" baseline="0" dirty="0" smtClean="0"/>
              <a:t> “</a:t>
            </a:r>
            <a:r>
              <a:rPr lang="en-US" dirty="0" smtClean="0"/>
              <a:t>are you feeling overwhelmed by</a:t>
            </a:r>
            <a:r>
              <a:rPr lang="en-US" baseline="0" dirty="0" smtClean="0"/>
              <a:t> </a:t>
            </a:r>
            <a:r>
              <a:rPr lang="en-US" dirty="0" smtClean="0"/>
              <a:t>the news of being pregnant?”</a:t>
            </a:r>
            <a:r>
              <a:rPr lang="en-US" baseline="0" dirty="0" smtClean="0"/>
              <a:t> </a:t>
            </a:r>
            <a:r>
              <a:rPr lang="en-US" dirty="0" smtClean="0"/>
              <a:t>And then the person can just give you</a:t>
            </a:r>
            <a:r>
              <a:rPr lang="en-US" baseline="0" dirty="0" smtClean="0"/>
              <a:t> </a:t>
            </a:r>
            <a:r>
              <a:rPr lang="en-US" dirty="0" smtClean="0"/>
              <a:t>a simple nod or a shake of the head no.</a:t>
            </a:r>
            <a:r>
              <a:rPr lang="en-US" baseline="0" dirty="0" smtClean="0"/>
              <a:t> </a:t>
            </a:r>
          </a:p>
          <a:p>
            <a:pPr marL="171450" indent="-171450">
              <a:buFont typeface="Arial"/>
              <a:buChar char="•"/>
            </a:pPr>
            <a:r>
              <a:rPr lang="en-US" dirty="0" smtClean="0"/>
              <a:t>You can change the subject and</a:t>
            </a:r>
            <a:r>
              <a:rPr lang="en-US" baseline="0" dirty="0" smtClean="0"/>
              <a:t> </a:t>
            </a:r>
            <a:r>
              <a:rPr lang="en-US" dirty="0" smtClean="0"/>
              <a:t>ask things like, who came with you</a:t>
            </a:r>
            <a:r>
              <a:rPr lang="en-US" baseline="0" dirty="0" smtClean="0"/>
              <a:t> </a:t>
            </a:r>
            <a:r>
              <a:rPr lang="en-US" dirty="0" smtClean="0"/>
              <a:t>today or how far did you travel.</a:t>
            </a:r>
            <a:r>
              <a:rPr lang="en-US" baseline="0" dirty="0" smtClean="0"/>
              <a:t> </a:t>
            </a:r>
            <a:r>
              <a:rPr lang="en-US" dirty="0" smtClean="0"/>
              <a:t>These are great ways to sort</a:t>
            </a:r>
            <a:r>
              <a:rPr lang="en-US" baseline="0" dirty="0" smtClean="0"/>
              <a:t> </a:t>
            </a:r>
            <a:r>
              <a:rPr lang="en-US" dirty="0" smtClean="0"/>
              <a:t>of shift the conversation.</a:t>
            </a:r>
          </a:p>
          <a:p>
            <a:pPr marL="171450" indent="-171450">
              <a:buFont typeface="Arial"/>
              <a:buChar char="•"/>
            </a:pPr>
            <a:r>
              <a:rPr lang="en-US" dirty="0" smtClean="0"/>
              <a:t>And</a:t>
            </a:r>
            <a:r>
              <a:rPr lang="en-US" baseline="0" dirty="0" smtClean="0"/>
              <a:t> </a:t>
            </a:r>
            <a:r>
              <a:rPr lang="en-US" dirty="0" smtClean="0"/>
              <a:t>you can do something</a:t>
            </a:r>
            <a:r>
              <a:rPr lang="en-US" baseline="0" dirty="0" smtClean="0"/>
              <a:t> </a:t>
            </a:r>
            <a:r>
              <a:rPr lang="en-US" dirty="0" smtClean="0"/>
              <a:t>that's called breaking state—where you</a:t>
            </a:r>
            <a:r>
              <a:rPr lang="en-US" baseline="0" dirty="0" smtClean="0"/>
              <a:t> </a:t>
            </a:r>
            <a:r>
              <a:rPr lang="en-US" dirty="0" smtClean="0"/>
              <a:t>really just change up what's going on.</a:t>
            </a:r>
            <a:r>
              <a:rPr lang="en-US" baseline="0" dirty="0" smtClean="0"/>
              <a:t> </a:t>
            </a:r>
            <a:r>
              <a:rPr lang="en-US" dirty="0" smtClean="0"/>
              <a:t>You may ask the young woman to come to sit in</a:t>
            </a:r>
            <a:r>
              <a:rPr lang="en-US" baseline="0" dirty="0" smtClean="0"/>
              <a:t> </a:t>
            </a:r>
            <a:r>
              <a:rPr lang="en-US" dirty="0" smtClean="0"/>
              <a:t>a different room that's more comfortable.</a:t>
            </a:r>
            <a:r>
              <a:rPr lang="en-US" baseline="0" dirty="0" smtClean="0"/>
              <a:t> </a:t>
            </a:r>
            <a:r>
              <a:rPr lang="en-US" dirty="0" smtClean="0"/>
              <a:t>You may say, I'm going to go get each of us a glass of water.</a:t>
            </a:r>
            <a:r>
              <a:rPr lang="en-US" baseline="0" dirty="0" smtClean="0"/>
              <a:t> </a:t>
            </a:r>
            <a:r>
              <a:rPr lang="en-US" dirty="0" smtClean="0"/>
              <a:t>And this can be a nice distraction from</a:t>
            </a:r>
            <a:r>
              <a:rPr lang="en-US" baseline="0" dirty="0" smtClean="0"/>
              <a:t> </a:t>
            </a:r>
            <a:r>
              <a:rPr lang="en-US" dirty="0" smtClean="0"/>
              <a:t>an uncomfortable silence where the patient</a:t>
            </a:r>
            <a:r>
              <a:rPr lang="en-US" baseline="0" dirty="0" smtClean="0"/>
              <a:t> </a:t>
            </a:r>
            <a:r>
              <a:rPr lang="en-US" dirty="0" smtClean="0"/>
              <a:t>may be feeling a pressure to speak or</a:t>
            </a:r>
            <a:r>
              <a:rPr lang="en-US" baseline="0" dirty="0" smtClean="0"/>
              <a:t> </a:t>
            </a:r>
            <a:r>
              <a:rPr lang="en-US" dirty="0" smtClean="0"/>
              <a:t>know the answer or to not know it.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22</a:t>
            </a:fld>
            <a:endParaRPr lang="en-US"/>
          </a:p>
        </p:txBody>
      </p:sp>
    </p:spTree>
    <p:extLst>
      <p:ext uri="{BB962C8B-B14F-4D97-AF65-F5344CB8AC3E}">
        <p14:creationId xmlns:p14="http://schemas.microsoft.com/office/powerpoint/2010/main" val="2261365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people ask what they</a:t>
            </a:r>
            <a:r>
              <a:rPr lang="en-US" baseline="0" dirty="0" smtClean="0"/>
              <a:t> </a:t>
            </a:r>
            <a:r>
              <a:rPr lang="en-US" dirty="0" smtClean="0"/>
              <a:t>should say when a patient asks,</a:t>
            </a:r>
            <a:r>
              <a:rPr lang="en-US" baseline="0" dirty="0" smtClean="0"/>
              <a:t> “W</a:t>
            </a:r>
            <a:r>
              <a:rPr lang="en-US" dirty="0" smtClean="0"/>
              <a:t>hat do you think I should do?” or “What</a:t>
            </a:r>
            <a:r>
              <a:rPr lang="en-US" baseline="0" dirty="0" smtClean="0"/>
              <a:t> </a:t>
            </a:r>
            <a:r>
              <a:rPr lang="en-US" dirty="0" smtClean="0"/>
              <a:t>would you do if you were in my situation?.</a:t>
            </a:r>
            <a:r>
              <a:rPr lang="en-US" baseline="0" dirty="0" smtClean="0"/>
              <a:t> </a:t>
            </a:r>
            <a:r>
              <a:rPr lang="en-US" dirty="0" smtClean="0"/>
              <a:t>This is a really common</a:t>
            </a:r>
            <a:r>
              <a:rPr lang="en-US" baseline="0" dirty="0" smtClean="0"/>
              <a:t> </a:t>
            </a:r>
            <a:r>
              <a:rPr lang="en-US" dirty="0" smtClean="0"/>
              <a:t>question that patients ask us.</a:t>
            </a:r>
            <a:r>
              <a:rPr lang="en-US" baseline="0" dirty="0" smtClean="0"/>
              <a:t> </a:t>
            </a:r>
            <a:r>
              <a:rPr lang="en-US" dirty="0" smtClean="0"/>
              <a:t>And there are actually some</a:t>
            </a:r>
            <a:r>
              <a:rPr lang="en-US" baseline="0" dirty="0" smtClean="0"/>
              <a:t> </a:t>
            </a:r>
            <a:r>
              <a:rPr lang="en-US" dirty="0" smtClean="0"/>
              <a:t>simple ways to respond.</a:t>
            </a:r>
            <a:r>
              <a:rPr lang="en-US" baseline="0" dirty="0" smtClean="0"/>
              <a:t> </a:t>
            </a:r>
            <a:r>
              <a:rPr lang="en-US" dirty="0" smtClean="0"/>
              <a:t>because the truth is,</a:t>
            </a:r>
            <a:r>
              <a:rPr lang="en-US" baseline="0" dirty="0" smtClean="0"/>
              <a:t> </a:t>
            </a:r>
            <a:r>
              <a:rPr lang="en-US" dirty="0" smtClean="0"/>
              <a:t>you actually don't know what you would</a:t>
            </a:r>
            <a:r>
              <a:rPr lang="en-US" baseline="0" dirty="0" smtClean="0"/>
              <a:t> </a:t>
            </a:r>
            <a:r>
              <a:rPr lang="en-US" dirty="0" smtClean="0"/>
              <a:t>do if you were in the patient's situation.</a:t>
            </a:r>
            <a:r>
              <a:rPr lang="en-US" baseline="0" dirty="0" smtClean="0"/>
              <a:t> </a:t>
            </a:r>
            <a:r>
              <a:rPr lang="en-US" dirty="0" smtClean="0"/>
              <a:t>So</a:t>
            </a:r>
            <a:r>
              <a:rPr lang="en-US" baseline="0" dirty="0" smtClean="0"/>
              <a:t> </a:t>
            </a:r>
            <a:r>
              <a:rPr lang="en-US" dirty="0" smtClean="0"/>
              <a:t>you could say something like, “If I were</a:t>
            </a:r>
            <a:r>
              <a:rPr lang="en-US" baseline="0" dirty="0" smtClean="0"/>
              <a:t> </a:t>
            </a:r>
            <a:r>
              <a:rPr lang="en-US" dirty="0" smtClean="0"/>
              <a:t>making a pregnancy decision I'd have to</a:t>
            </a:r>
            <a:r>
              <a:rPr lang="en-US" baseline="0" dirty="0" smtClean="0"/>
              <a:t> </a:t>
            </a:r>
            <a:r>
              <a:rPr lang="en-US" dirty="0" smtClean="0"/>
              <a:t>look at my own life and my own situation</a:t>
            </a:r>
            <a:r>
              <a:rPr lang="en-US" baseline="0" dirty="0" smtClean="0"/>
              <a:t> t</a:t>
            </a:r>
            <a:r>
              <a:rPr lang="en-US" dirty="0" smtClean="0"/>
              <a:t>o see what was the best way for me to go.”</a:t>
            </a:r>
          </a:p>
          <a:p>
            <a:endParaRPr lang="en-US" dirty="0" smtClean="0"/>
          </a:p>
          <a:p>
            <a:r>
              <a:rPr lang="en-US" dirty="0" smtClean="0"/>
              <a:t>Another way to respond is</a:t>
            </a:r>
            <a:r>
              <a:rPr lang="en-US" baseline="0" dirty="0" smtClean="0"/>
              <a:t> </a:t>
            </a:r>
            <a:r>
              <a:rPr lang="en-US" dirty="0" smtClean="0"/>
              <a:t>to add in some normalizing.</a:t>
            </a:r>
            <a:r>
              <a:rPr lang="en-US" baseline="0" dirty="0" smtClean="0"/>
              <a:t> </a:t>
            </a:r>
            <a:r>
              <a:rPr lang="en-US" dirty="0" smtClean="0"/>
              <a:t>This can help young women feel a lot of relief,</a:t>
            </a:r>
            <a:r>
              <a:rPr lang="en-US" baseline="0" dirty="0" smtClean="0"/>
              <a:t> </a:t>
            </a:r>
            <a:r>
              <a:rPr lang="en-US" dirty="0" smtClean="0"/>
              <a:t>because they may be also self-conscious</a:t>
            </a:r>
            <a:r>
              <a:rPr lang="en-US" baseline="0" dirty="0" smtClean="0"/>
              <a:t> </a:t>
            </a:r>
            <a:r>
              <a:rPr lang="en-US" dirty="0" smtClean="0"/>
              <a:t>for even being so forward as to ask you</a:t>
            </a:r>
            <a:r>
              <a:rPr lang="en-US" baseline="0" dirty="0" smtClean="0"/>
              <a:t> </a:t>
            </a:r>
            <a:r>
              <a:rPr lang="en-US" dirty="0" smtClean="0"/>
              <a:t>what you think that they should do.</a:t>
            </a:r>
            <a:r>
              <a:rPr lang="en-US" baseline="0" dirty="0" smtClean="0"/>
              <a:t> </a:t>
            </a:r>
            <a:r>
              <a:rPr lang="en-US" dirty="0" smtClean="0"/>
              <a:t>So you might say something like,</a:t>
            </a:r>
            <a:r>
              <a:rPr lang="en-US" baseline="0" dirty="0" smtClean="0"/>
              <a:t> “</a:t>
            </a:r>
            <a:r>
              <a:rPr lang="en-US" dirty="0" smtClean="0"/>
              <a:t>Lots of people ask me what I would do.</a:t>
            </a:r>
            <a:r>
              <a:rPr lang="en-US" baseline="0" dirty="0" smtClean="0"/>
              <a:t> </a:t>
            </a:r>
            <a:r>
              <a:rPr lang="en-US" dirty="0" smtClean="0"/>
              <a:t>That's normal.</a:t>
            </a:r>
            <a:r>
              <a:rPr lang="en-US" baseline="0" dirty="0" smtClean="0"/>
              <a:t> </a:t>
            </a:r>
            <a:r>
              <a:rPr lang="en-US" dirty="0" smtClean="0"/>
              <a:t>And it's okay to ask me what I would do.</a:t>
            </a:r>
            <a:r>
              <a:rPr lang="en-US" baseline="0" dirty="0" smtClean="0"/>
              <a:t> </a:t>
            </a:r>
            <a:r>
              <a:rPr lang="en-US" dirty="0" smtClean="0"/>
              <a:t>While it might make you feel better</a:t>
            </a:r>
            <a:r>
              <a:rPr lang="en-US" baseline="0" dirty="0" smtClean="0"/>
              <a:t> </a:t>
            </a:r>
            <a:r>
              <a:rPr lang="en-US" dirty="0" smtClean="0"/>
              <a:t>right now if I told you what I would do</a:t>
            </a:r>
            <a:r>
              <a:rPr lang="en-US" baseline="0" dirty="0" smtClean="0"/>
              <a:t> </a:t>
            </a:r>
            <a:r>
              <a:rPr lang="en-US" dirty="0" smtClean="0"/>
              <a:t>the relief would probably</a:t>
            </a:r>
            <a:r>
              <a:rPr lang="en-US" baseline="0" dirty="0" smtClean="0"/>
              <a:t> </a:t>
            </a:r>
            <a:r>
              <a:rPr lang="en-US" dirty="0" smtClean="0"/>
              <a:t>be only temporary.</a:t>
            </a:r>
            <a:r>
              <a:rPr lang="en-US" baseline="0" dirty="0" smtClean="0"/>
              <a:t> </a:t>
            </a:r>
            <a:r>
              <a:rPr lang="en-US" dirty="0" smtClean="0"/>
              <a:t>That's because only you</a:t>
            </a:r>
            <a:r>
              <a:rPr lang="en-US" baseline="0" dirty="0" smtClean="0"/>
              <a:t> </a:t>
            </a:r>
            <a:r>
              <a:rPr lang="en-US" dirty="0" smtClean="0"/>
              <a:t>know the answer and</a:t>
            </a:r>
            <a:r>
              <a:rPr lang="en-US" baseline="0" dirty="0" smtClean="0"/>
              <a:t> </a:t>
            </a:r>
            <a:r>
              <a:rPr lang="en-US" dirty="0" smtClean="0"/>
              <a:t>only you know what’s the right decision for you.”</a:t>
            </a:r>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23</a:t>
            </a:fld>
            <a:endParaRPr lang="en-US"/>
          </a:p>
        </p:txBody>
      </p:sp>
    </p:spTree>
    <p:extLst>
      <p:ext uri="{BB962C8B-B14F-4D97-AF65-F5344CB8AC3E}">
        <p14:creationId xmlns:p14="http://schemas.microsoft.com/office/powerpoint/2010/main" val="3764516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can be helpful to add in some reassuring statements. This does not mean saying “Don’t worry. You’re going to be ok.” Rather you can reassure patients that </a:t>
            </a:r>
            <a:r>
              <a:rPr lang="en-US" dirty="0" smtClean="0"/>
              <a:t>you're not judging them,</a:t>
            </a:r>
            <a:r>
              <a:rPr lang="en-US" baseline="0" dirty="0" smtClean="0"/>
              <a:t> </a:t>
            </a:r>
            <a:r>
              <a:rPr lang="en-US" dirty="0" smtClean="0"/>
              <a:t>that you're compassionate, that</a:t>
            </a:r>
            <a:r>
              <a:rPr lang="en-US" baseline="0" dirty="0" smtClean="0"/>
              <a:t> </a:t>
            </a:r>
            <a:r>
              <a:rPr lang="en-US" dirty="0" smtClean="0"/>
              <a:t>this is an environment free of stigma,</a:t>
            </a:r>
            <a:r>
              <a:rPr lang="en-US" baseline="0" dirty="0" smtClean="0"/>
              <a:t> and that they have some time.</a:t>
            </a:r>
          </a:p>
          <a:p>
            <a:endParaRPr lang="en-US" baseline="0" dirty="0" smtClean="0"/>
          </a:p>
          <a:p>
            <a:r>
              <a:rPr lang="en-US" dirty="0" smtClean="0"/>
              <a:t>You might say something like</a:t>
            </a:r>
            <a:r>
              <a:rPr lang="en-US" baseline="0" dirty="0" smtClean="0"/>
              <a:t> “</a:t>
            </a:r>
            <a:r>
              <a:rPr lang="en-US" dirty="0" smtClean="0"/>
              <a:t>I will support you no matter</a:t>
            </a:r>
            <a:r>
              <a:rPr lang="en-US" baseline="0" dirty="0" smtClean="0"/>
              <a:t> </a:t>
            </a:r>
            <a:r>
              <a:rPr lang="en-US" dirty="0" smtClean="0"/>
              <a:t>which way you decide to go.”</a:t>
            </a:r>
            <a:r>
              <a:rPr lang="en-US" baseline="0" dirty="0" smtClean="0"/>
              <a:t> </a:t>
            </a:r>
            <a:r>
              <a:rPr lang="en-US" dirty="0" smtClean="0"/>
              <a:t>A little more deep is a statement such as,</a:t>
            </a:r>
            <a:r>
              <a:rPr lang="en-US" baseline="0" dirty="0" smtClean="0"/>
              <a:t> “</a:t>
            </a:r>
            <a:r>
              <a:rPr lang="en-US" dirty="0" smtClean="0"/>
              <a:t>you're a good person no matter</a:t>
            </a:r>
            <a:r>
              <a:rPr lang="en-US" baseline="0" dirty="0" smtClean="0"/>
              <a:t> </a:t>
            </a:r>
            <a:r>
              <a:rPr lang="en-US" dirty="0" smtClean="0"/>
              <a:t>which way you decide to go;</a:t>
            </a:r>
            <a:r>
              <a:rPr lang="en-US" baseline="0" dirty="0" smtClean="0"/>
              <a:t> o</a:t>
            </a:r>
            <a:r>
              <a:rPr lang="en-US" dirty="0" smtClean="0"/>
              <a:t>ne way does not make you</a:t>
            </a:r>
            <a:r>
              <a:rPr lang="en-US" baseline="0" dirty="0" smtClean="0"/>
              <a:t> </a:t>
            </a:r>
            <a:r>
              <a:rPr lang="en-US" dirty="0" smtClean="0"/>
              <a:t>a better person than the other.”</a:t>
            </a:r>
            <a:r>
              <a:rPr lang="en-US" baseline="0" dirty="0" smtClean="0"/>
              <a:t> </a:t>
            </a:r>
          </a:p>
          <a:p>
            <a:endParaRPr lang="en-US" baseline="0" dirty="0" smtClean="0"/>
          </a:p>
          <a:p>
            <a:r>
              <a:rPr lang="en-US" dirty="0" smtClean="0"/>
              <a:t>And really important is</a:t>
            </a:r>
            <a:r>
              <a:rPr lang="en-US" baseline="0" dirty="0" smtClean="0"/>
              <a:t> </a:t>
            </a:r>
            <a:r>
              <a:rPr lang="en-US" dirty="0" smtClean="0"/>
              <a:t>normalizing the uncertainty,</a:t>
            </a:r>
            <a:r>
              <a:rPr lang="en-US" baseline="0" dirty="0" smtClean="0"/>
              <a:t> </a:t>
            </a:r>
            <a:r>
              <a:rPr lang="en-US" dirty="0" smtClean="0"/>
              <a:t>normalizing changing your mind.</a:t>
            </a:r>
            <a:r>
              <a:rPr lang="en-US" baseline="0" dirty="0" smtClean="0"/>
              <a:t> </a:t>
            </a:r>
            <a:r>
              <a:rPr lang="en-US" dirty="0" smtClean="0"/>
              <a:t>So you might say something like,</a:t>
            </a:r>
            <a:r>
              <a:rPr lang="en-US" baseline="0" dirty="0" smtClean="0"/>
              <a:t> “Y</a:t>
            </a:r>
            <a:r>
              <a:rPr lang="en-US" dirty="0" smtClean="0"/>
              <a:t>ou have time to change your mind.</a:t>
            </a:r>
            <a:r>
              <a:rPr lang="en-US" baseline="0" dirty="0" smtClean="0"/>
              <a:t> </a:t>
            </a:r>
            <a:r>
              <a:rPr lang="en-US" dirty="0" smtClean="0"/>
              <a:t>You have time to decide.</a:t>
            </a:r>
            <a:r>
              <a:rPr lang="en-US" baseline="0" dirty="0" smtClean="0"/>
              <a:t> </a:t>
            </a:r>
            <a:r>
              <a:rPr lang="en-US" dirty="0" smtClean="0"/>
              <a:t>You don't have to decide today.”</a:t>
            </a:r>
            <a:r>
              <a:rPr lang="en-US" baseline="0" dirty="0" smtClean="0"/>
              <a:t> </a:t>
            </a:r>
            <a:r>
              <a:rPr lang="en-US" b="1" dirty="0" smtClean="0"/>
              <a:t>Always follow up those statements</a:t>
            </a:r>
            <a:r>
              <a:rPr lang="en-US" b="1" baseline="0" dirty="0" smtClean="0"/>
              <a:t> </a:t>
            </a:r>
            <a:r>
              <a:rPr lang="en-US" b="1" dirty="0" smtClean="0"/>
              <a:t>with things like an actual amount of</a:t>
            </a:r>
            <a:r>
              <a:rPr lang="en-US" b="1" baseline="0" dirty="0" smtClean="0"/>
              <a:t> t</a:t>
            </a:r>
            <a:r>
              <a:rPr lang="en-US" b="1" dirty="0" smtClean="0"/>
              <a:t>ime that the person has to make</a:t>
            </a:r>
            <a:r>
              <a:rPr lang="en-US" b="1" baseline="0" dirty="0" smtClean="0"/>
              <a:t> </a:t>
            </a:r>
            <a:r>
              <a:rPr lang="en-US" b="1" dirty="0" smtClean="0"/>
              <a:t>the abortion decision </a:t>
            </a:r>
            <a:r>
              <a:rPr lang="en-US" dirty="0" smtClean="0"/>
              <a:t>before it</a:t>
            </a:r>
            <a:r>
              <a:rPr lang="en-US" baseline="0" dirty="0" smtClean="0"/>
              <a:t> </a:t>
            </a:r>
            <a:r>
              <a:rPr lang="en-US" dirty="0" smtClean="0"/>
              <a:t>might be either impossible for</a:t>
            </a:r>
            <a:r>
              <a:rPr lang="en-US" baseline="0" dirty="0" smtClean="0"/>
              <a:t> </a:t>
            </a:r>
            <a:r>
              <a:rPr lang="en-US" dirty="0" smtClean="0"/>
              <a:t>her to get an abortion or to get</a:t>
            </a:r>
            <a:r>
              <a:rPr lang="en-US" baseline="0" dirty="0" smtClean="0"/>
              <a:t> </a:t>
            </a:r>
            <a:r>
              <a:rPr lang="en-US" dirty="0" smtClean="0"/>
              <a:t>an abortion somewhere near her hometown.</a:t>
            </a:r>
            <a:r>
              <a:rPr lang="en-US" baseline="0" dirty="0" smtClean="0"/>
              <a:t>  Be sure to discuss the </a:t>
            </a:r>
            <a:r>
              <a:rPr lang="en-US" dirty="0" smtClean="0"/>
              <a:t>legal parameters if considering abortion</a:t>
            </a:r>
            <a:r>
              <a:rPr lang="en-US" baseline="0" dirty="0" smtClean="0"/>
              <a:t> and </a:t>
            </a:r>
            <a:r>
              <a:rPr lang="en-US" dirty="0" smtClean="0"/>
              <a:t>present</a:t>
            </a:r>
            <a:r>
              <a:rPr lang="en-US" baseline="0" dirty="0" smtClean="0"/>
              <a:t> a realistic timeline moving forward.  Cost is another factor after the first trimester to be transparent and honest about when telling a patient they “have time to change their mind” and “don’t have to decide today” since the price of an abortion goes up each week typically after 12 weeks. </a:t>
            </a:r>
            <a:endParaRPr lang="en-US" dirty="0" smtClean="0"/>
          </a:p>
          <a:p>
            <a:endParaRPr lang="en-US" dirty="0" smtClean="0"/>
          </a:p>
          <a:p>
            <a:r>
              <a:rPr lang="en-US" dirty="0" smtClean="0"/>
              <a:t>And we're going to look at</a:t>
            </a:r>
            <a:r>
              <a:rPr lang="en-US" baseline="0" dirty="0" smtClean="0"/>
              <a:t> </a:t>
            </a:r>
            <a:r>
              <a:rPr lang="en-US" dirty="0" smtClean="0"/>
              <a:t>that a little bit later in more detail.</a:t>
            </a:r>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24</a:t>
            </a:fld>
            <a:endParaRPr lang="en-US"/>
          </a:p>
        </p:txBody>
      </p:sp>
    </p:spTree>
    <p:extLst>
      <p:ext uri="{BB962C8B-B14F-4D97-AF65-F5344CB8AC3E}">
        <p14:creationId xmlns:p14="http://schemas.microsoft.com/office/powerpoint/2010/main" val="1725220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let's take a little bit closer</a:t>
            </a:r>
            <a:r>
              <a:rPr lang="en-US" baseline="0" dirty="0" smtClean="0"/>
              <a:t> </a:t>
            </a:r>
            <a:r>
              <a:rPr lang="en-US" dirty="0" smtClean="0"/>
              <a:t>look at the three pregnancy options:</a:t>
            </a:r>
            <a:r>
              <a:rPr lang="en-US" baseline="0" dirty="0" smtClean="0"/>
              <a:t> </a:t>
            </a:r>
            <a:r>
              <a:rPr lang="en-US" dirty="0" smtClean="0"/>
              <a:t>abortion, adoption, and parenting.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1B2A1BE-5A6E-4194-B082-7F84297619A2}" type="slidenum">
              <a:rPr lang="en-US" smtClean="0"/>
              <a:pPr/>
              <a:t>25</a:t>
            </a:fld>
            <a:endParaRPr lang="en-US"/>
          </a:p>
        </p:txBody>
      </p:sp>
    </p:spTree>
    <p:extLst>
      <p:ext uri="{BB962C8B-B14F-4D97-AF65-F5344CB8AC3E}">
        <p14:creationId xmlns:p14="http://schemas.microsoft.com/office/powerpoint/2010/main" val="1971227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word “choice” carries a connotation of triviality, since one makes so many routine choices in the course of a day. “Decision” more accurately conveys the gravity of a person’s thinking in weighing their option to choose adoption, seek abortion or become a parent.</a:t>
            </a:r>
            <a:r>
              <a:rPr lang="en-US" baseline="0" dirty="0" smtClean="0"/>
              <a:t> (Source:  Reproductive Health Technologies Project, Moving From Judgment to Empathy:  Incorporating Values into Your Messaging)</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always</a:t>
            </a:r>
            <a:r>
              <a:rPr lang="en-US" baseline="0" dirty="0" smtClean="0"/>
              <a:t> want to attend to the language we use, or do not use, when discussing pregnancy options. A</a:t>
            </a:r>
            <a:r>
              <a:rPr lang="en-US" dirty="0" smtClean="0"/>
              <a:t>re we using the words “</a:t>
            </a:r>
            <a:r>
              <a:rPr lang="en-US" baseline="0" dirty="0" smtClean="0"/>
              <a:t>termination” or “procedure” instead of “abortion?” I</a:t>
            </a:r>
            <a:r>
              <a:rPr lang="en-US" dirty="0" smtClean="0"/>
              <a:t>t’s</a:t>
            </a:r>
            <a:r>
              <a:rPr lang="en-US" baseline="0" dirty="0" smtClean="0"/>
              <a:t> </a:t>
            </a:r>
            <a:r>
              <a:rPr lang="en-US" dirty="0" smtClean="0"/>
              <a:t>interesting</a:t>
            </a:r>
            <a:r>
              <a:rPr lang="en-US" baseline="0" dirty="0" smtClean="0"/>
              <a:t> </a:t>
            </a:r>
            <a:r>
              <a:rPr lang="en-US" dirty="0" smtClean="0"/>
              <a:t>to consider whether you're</a:t>
            </a:r>
            <a:r>
              <a:rPr lang="en-US" baseline="0" dirty="0" smtClean="0"/>
              <a:t> </a:t>
            </a:r>
            <a:r>
              <a:rPr lang="en-US" dirty="0" smtClean="0"/>
              <a:t>avoiding saying certain words, what that communicates to patients, and how that choice</a:t>
            </a:r>
            <a:r>
              <a:rPr lang="en-US" baseline="0" dirty="0" smtClean="0"/>
              <a:t> of words </a:t>
            </a:r>
            <a:r>
              <a:rPr lang="en-US" dirty="0" smtClean="0"/>
              <a:t>might be contributing</a:t>
            </a:r>
            <a:r>
              <a:rPr lang="en-US" baseline="0" dirty="0" smtClean="0"/>
              <a:t> </a:t>
            </a:r>
            <a:r>
              <a:rPr lang="en-US" dirty="0" smtClean="0"/>
              <a:t>to stigma around any particular option.</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Modern adoption language</a:t>
            </a:r>
            <a:r>
              <a:rPr lang="en-US" baseline="0" dirty="0" smtClean="0"/>
              <a:t> </a:t>
            </a:r>
            <a:r>
              <a:rPr lang="en-US" dirty="0" smtClean="0"/>
              <a:t>is make an adoption plan or</a:t>
            </a:r>
            <a:r>
              <a:rPr lang="en-US" baseline="0" dirty="0" smtClean="0"/>
              <a:t> </a:t>
            </a:r>
            <a:r>
              <a:rPr lang="en-US" dirty="0" smtClean="0"/>
              <a:t>place the baby for adoption,</a:t>
            </a:r>
            <a:r>
              <a:rPr lang="en-US" baseline="0" dirty="0" smtClean="0"/>
              <a:t> </a:t>
            </a:r>
            <a:r>
              <a:rPr lang="en-US" dirty="0" smtClean="0"/>
              <a:t>place the child for adoption.</a:t>
            </a:r>
            <a:r>
              <a:rPr lang="en-US" baseline="0" dirty="0" smtClean="0"/>
              <a:t> </a:t>
            </a:r>
            <a:r>
              <a:rPr lang="en-US" dirty="0" smtClean="0"/>
              <a:t>We no longer say “putting the child up for</a:t>
            </a:r>
            <a:r>
              <a:rPr lang="en-US" baseline="0" dirty="0" smtClean="0"/>
              <a:t> </a:t>
            </a:r>
            <a:r>
              <a:rPr lang="en-US" dirty="0" smtClean="0"/>
              <a:t>adoption” or “giving the baby away.</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Use words like “pregnancy” or “baby” when talking about abortion if they seem appropriate. Technologies like sonograms have made pregnancy more accessible to the general public, notably men and younger women who may not have experiences with pregnancy. Be careful how you categorize pregnancy (i.e. “wanted” or “planned”). (Source:  Reproductive Health Technologies Project, Moving From Judgment to Empathy:  Incorporating Values into Your Messaging)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1B2A1BE-5A6E-4194-B082-7F84297619A2}" type="slidenum">
              <a:rPr lang="en-US" smtClean="0"/>
              <a:pPr/>
              <a:t>26</a:t>
            </a:fld>
            <a:endParaRPr lang="en-US"/>
          </a:p>
        </p:txBody>
      </p:sp>
    </p:spTree>
    <p:extLst>
      <p:ext uri="{BB962C8B-B14F-4D97-AF65-F5344CB8AC3E}">
        <p14:creationId xmlns:p14="http://schemas.microsoft.com/office/powerpoint/2010/main" val="318902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When you're talking with someone</a:t>
            </a:r>
            <a:r>
              <a:rPr lang="en-US" baseline="0" dirty="0" smtClean="0"/>
              <a:t> </a:t>
            </a:r>
            <a:r>
              <a:rPr lang="en-US" dirty="0" smtClean="0"/>
              <a:t>about different feelings or</a:t>
            </a:r>
            <a:r>
              <a:rPr lang="en-US" baseline="0" dirty="0" smtClean="0"/>
              <a:t> </a:t>
            </a:r>
            <a:r>
              <a:rPr lang="en-US" dirty="0" smtClean="0"/>
              <a:t>beliefs that they have about</a:t>
            </a:r>
            <a:r>
              <a:rPr lang="en-US" baseline="0" dirty="0" smtClean="0"/>
              <a:t> </a:t>
            </a:r>
            <a:r>
              <a:rPr lang="en-US" dirty="0" smtClean="0"/>
              <a:t>the different pregnancy options you</a:t>
            </a:r>
            <a:r>
              <a:rPr lang="en-US" baseline="0" dirty="0" smtClean="0"/>
              <a:t> </a:t>
            </a:r>
            <a:r>
              <a:rPr lang="en-US" dirty="0" smtClean="0"/>
              <a:t>might find yourself wanting to seek</a:t>
            </a:r>
            <a:r>
              <a:rPr lang="en-US" baseline="0" dirty="0" smtClean="0"/>
              <a:t> </a:t>
            </a:r>
            <a:r>
              <a:rPr lang="en-US" dirty="0" smtClean="0"/>
              <a:t>understanding of those beliefs.</a:t>
            </a:r>
            <a:r>
              <a:rPr lang="en-US" baseline="0" dirty="0" smtClean="0"/>
              <a:t> Y</a:t>
            </a:r>
            <a:r>
              <a:rPr lang="en-US" dirty="0" smtClean="0"/>
              <a:t>ou can say things like, how did you</a:t>
            </a:r>
            <a:r>
              <a:rPr lang="en-US" baseline="0" dirty="0" smtClean="0"/>
              <a:t> </a:t>
            </a:r>
            <a:r>
              <a:rPr lang="en-US" dirty="0" smtClean="0"/>
              <a:t>come to your beliefs about abortion?</a:t>
            </a:r>
            <a:r>
              <a:rPr lang="en-US" baseline="0" dirty="0" smtClean="0"/>
              <a:t> </a:t>
            </a:r>
            <a:r>
              <a:rPr lang="en-US" dirty="0" smtClean="0"/>
              <a:t>What have you heard about adoption?</a:t>
            </a:r>
            <a:r>
              <a:rPr lang="en-US" baseline="0" dirty="0" smtClean="0"/>
              <a:t> </a:t>
            </a:r>
            <a:r>
              <a:rPr lang="en-US" dirty="0" smtClean="0"/>
              <a:t>What are your thoughts</a:t>
            </a:r>
            <a:r>
              <a:rPr lang="en-US" baseline="0" dirty="0" smtClean="0"/>
              <a:t> </a:t>
            </a:r>
            <a:r>
              <a:rPr lang="en-US" dirty="0" smtClean="0"/>
              <a:t>about single parenthood?</a:t>
            </a:r>
            <a:r>
              <a:rPr lang="en-US" baseline="0" dirty="0" smtClean="0"/>
              <a:t> </a:t>
            </a:r>
          </a:p>
          <a:p>
            <a:pPr lvl="0"/>
            <a:endParaRPr lang="en-US" baseline="0" dirty="0" smtClean="0"/>
          </a:p>
          <a:p>
            <a:pPr lvl="0"/>
            <a:r>
              <a:rPr lang="en-US" dirty="0" smtClean="0"/>
              <a:t>This can give you some</a:t>
            </a:r>
            <a:r>
              <a:rPr lang="en-US" baseline="0" dirty="0" smtClean="0"/>
              <a:t> </a:t>
            </a:r>
            <a:r>
              <a:rPr lang="en-US" dirty="0" smtClean="0"/>
              <a:t>information about what informs or</a:t>
            </a:r>
            <a:r>
              <a:rPr lang="en-US" baseline="0" dirty="0" smtClean="0"/>
              <a:t> </a:t>
            </a:r>
            <a:r>
              <a:rPr lang="en-US" dirty="0" smtClean="0"/>
              <a:t>shapes the patient's beliefs. If it seems that a young woman</a:t>
            </a:r>
            <a:r>
              <a:rPr lang="en-US" baseline="0" dirty="0" smtClean="0"/>
              <a:t> </a:t>
            </a:r>
            <a:r>
              <a:rPr lang="en-US" dirty="0" smtClean="0"/>
              <a:t>possesses some misinformation</a:t>
            </a:r>
            <a:r>
              <a:rPr lang="en-US" baseline="0" dirty="0" smtClean="0"/>
              <a:t> </a:t>
            </a:r>
            <a:r>
              <a:rPr lang="en-US" dirty="0" smtClean="0"/>
              <a:t>particularly, about abortion or adoption, providing correct information might help the patient make a more</a:t>
            </a:r>
            <a:r>
              <a:rPr lang="en-US" baseline="0" dirty="0" smtClean="0"/>
              <a:t> informed decision.</a:t>
            </a:r>
            <a:endParaRPr lang="en-US" dirty="0" smtClean="0"/>
          </a:p>
        </p:txBody>
      </p:sp>
      <p:sp>
        <p:nvSpPr>
          <p:cNvPr id="4" name="Slide Number Placeholder 3"/>
          <p:cNvSpPr>
            <a:spLocks noGrp="1"/>
          </p:cNvSpPr>
          <p:nvPr>
            <p:ph type="sldNum" sz="quarter" idx="10"/>
          </p:nvPr>
        </p:nvSpPr>
        <p:spPr/>
        <p:txBody>
          <a:bodyPr/>
          <a:lstStyle/>
          <a:p>
            <a:fld id="{E1B2A1BE-5A6E-4194-B082-7F84297619A2}" type="slidenum">
              <a:rPr lang="en-US" smtClean="0"/>
              <a:pPr/>
              <a:t>27</a:t>
            </a:fld>
            <a:endParaRPr lang="en-US"/>
          </a:p>
        </p:txBody>
      </p:sp>
    </p:spTree>
    <p:extLst>
      <p:ext uri="{BB962C8B-B14F-4D97-AF65-F5344CB8AC3E}">
        <p14:creationId xmlns:p14="http://schemas.microsoft.com/office/powerpoint/2010/main" val="3077834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Of</a:t>
            </a:r>
            <a:r>
              <a:rPr lang="en-US" baseline="0" dirty="0" smtClean="0"/>
              <a:t> the three pregnancy options, abortion is the one for which people tends to have the largest number of myths and misconceptions. </a:t>
            </a:r>
          </a:p>
          <a:p>
            <a:r>
              <a:rPr lang="en-US" baseline="0" dirty="0" smtClean="0"/>
              <a:t> </a:t>
            </a:r>
          </a:p>
          <a:p>
            <a:r>
              <a:rPr lang="en-US" baseline="0" dirty="0" smtClean="0"/>
              <a:t>So let’s address a few of these that you might encounter when providing options counseling.</a:t>
            </a:r>
          </a:p>
          <a:p>
            <a:endParaRPr lang="en-US" baseline="0" dirty="0" smtClean="0"/>
          </a:p>
          <a:p>
            <a:r>
              <a:rPr lang="en-US" baseline="0" dirty="0" smtClean="0"/>
              <a:t>People often believe that abortion increases the risk of breast cancer. However a number of studies and consensus statements from the National Cancer Institute refute this claim. </a:t>
            </a:r>
            <a:r>
              <a:rPr lang="en-US" sz="1200" kern="1200" dirty="0" smtClean="0">
                <a:solidFill>
                  <a:schemeClr val="tx1"/>
                </a:solidFill>
                <a:latin typeface="+mn-lt"/>
                <a:ea typeface="+mn-ea"/>
                <a:cs typeface="+mn-cs"/>
              </a:rPr>
              <a:t>A summary of their findings can be found on the </a:t>
            </a:r>
            <a:r>
              <a:rPr lang="en-US" sz="1200" kern="1200" dirty="0" smtClean="0">
                <a:solidFill>
                  <a:schemeClr val="tx1"/>
                </a:solidFill>
                <a:latin typeface="+mn-lt"/>
                <a:ea typeface="+mn-ea"/>
                <a:cs typeface="+mn-cs"/>
                <a:hlinkClick r:id="rId3"/>
              </a:rPr>
              <a:t>American Cancer Society website.</a:t>
            </a:r>
            <a:endParaRPr lang="en-US" sz="12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have also been a number of studies that reports</a:t>
            </a:r>
            <a:r>
              <a:rPr lang="en-US" sz="1200" kern="1200" baseline="0" dirty="0" smtClean="0">
                <a:solidFill>
                  <a:schemeClr val="tx1"/>
                </a:solidFill>
                <a:latin typeface="+mn-lt"/>
                <a:ea typeface="+mn-ea"/>
                <a:cs typeface="+mn-cs"/>
              </a:rPr>
              <a:t> that women who have abortions struggle </a:t>
            </a:r>
            <a:r>
              <a:rPr lang="en-US" sz="1200" kern="1200" dirty="0" smtClean="0">
                <a:solidFill>
                  <a:schemeClr val="tx1"/>
                </a:solidFill>
                <a:latin typeface="+mn-lt"/>
                <a:ea typeface="+mn-ea"/>
                <a:cs typeface="+mn-cs"/>
              </a:rPr>
              <a:t>with emotional problems afterwards</a:t>
            </a:r>
            <a:r>
              <a:rPr lang="en-US" sz="1200" kern="1200" baseline="0" dirty="0" smtClean="0">
                <a:solidFill>
                  <a:schemeClr val="tx1"/>
                </a:solidFill>
                <a:latin typeface="+mn-lt"/>
                <a:ea typeface="+mn-ea"/>
                <a:cs typeface="+mn-cs"/>
              </a:rPr>
              <a:t>—there is even a phrase that has been coined around this issue “post-abortion syndrome.” However the truth is that well conducted studies have found no increased risk of mental health issues after abortion. In fact, </a:t>
            </a:r>
            <a:r>
              <a:rPr lang="en-US" sz="1200" kern="1200" dirty="0" smtClean="0">
                <a:solidFill>
                  <a:schemeClr val="tx1"/>
                </a:solidFill>
                <a:latin typeface="+mn-lt"/>
                <a:ea typeface="+mn-ea"/>
                <a:cs typeface="+mn-cs"/>
              </a:rPr>
              <a:t>the most reliable indicator of whether a woman will experience feelings of distress after an abortion is her emotional stability before the abortion. Women indicate that the most common feeling after the completion of an abortion is relief. While some women also experience a sense of loss, sadness, or grief, having an abortion is not associated with long-term psychological distress.</a:t>
            </a:r>
          </a:p>
          <a:p>
            <a:endParaRPr lang="en-US" sz="1200"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Women also report concerns about pregnancy after abortion. However the most well-conducted studies looking at this concern have not found </a:t>
            </a:r>
            <a:r>
              <a:rPr lang="en-US" sz="2000" dirty="0" smtClean="0"/>
              <a:t>any link between </a:t>
            </a:r>
            <a:r>
              <a:rPr lang="en-US" sz="2000" baseline="0" dirty="0" smtClean="0"/>
              <a:t>abortion and infertility, ectopic pregnancies, miscarriage, or preterm birth. </a:t>
            </a:r>
            <a:r>
              <a:rPr lang="en-US" sz="2000" kern="1200" dirty="0" smtClean="0">
                <a:solidFill>
                  <a:schemeClr val="tx1"/>
                </a:solidFill>
                <a:latin typeface="+mn-lt"/>
                <a:ea typeface="+mn-ea"/>
                <a:cs typeface="+mn-cs"/>
              </a:rPr>
              <a:t>Having an abortion will not prevent a woman from having a healthy pregnancy when she is ready.</a:t>
            </a:r>
            <a:endParaRPr lang="en-US" sz="2000" dirty="0" smtClean="0"/>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issue of abortion safety is also frequently mentioned, and we will look at this in a bit more detail in the following slide. However the short answer to this myth is that abortion is incredibly safe—it is more than 10 times safer than childbirth, and safer than driving in every city in the United States.</a:t>
            </a:r>
          </a:p>
          <a:p>
            <a:endParaRPr lang="en-US" dirty="0" smtClean="0"/>
          </a:p>
          <a:p>
            <a:r>
              <a:rPr lang="en-US" dirty="0" smtClean="0"/>
              <a:t>Sources</a:t>
            </a:r>
          </a:p>
          <a:p>
            <a:pPr marL="171450" indent="-171450">
              <a:buFont typeface="Arial"/>
              <a:buChar char="•"/>
            </a:pPr>
            <a:r>
              <a:rPr lang="en-US" sz="1200" kern="1200" dirty="0" err="1" smtClean="0">
                <a:solidFill>
                  <a:schemeClr val="tx1"/>
                </a:solidFill>
                <a:latin typeface="+mn-lt"/>
                <a:ea typeface="+mn-ea"/>
                <a:cs typeface="+mn-cs"/>
              </a:rPr>
              <a:t>Melbye</a:t>
            </a:r>
            <a:r>
              <a:rPr lang="en-US" sz="1200" kern="1200" dirty="0" smtClean="0">
                <a:solidFill>
                  <a:schemeClr val="tx1"/>
                </a:solidFill>
                <a:latin typeface="+mn-lt"/>
                <a:ea typeface="+mn-ea"/>
                <a:cs typeface="+mn-cs"/>
              </a:rPr>
              <a:t> M, </a:t>
            </a:r>
            <a:r>
              <a:rPr lang="en-US" sz="1200" kern="1200" dirty="0" err="1" smtClean="0">
                <a:solidFill>
                  <a:schemeClr val="tx1"/>
                </a:solidFill>
                <a:latin typeface="+mn-lt"/>
                <a:ea typeface="+mn-ea"/>
                <a:cs typeface="+mn-cs"/>
              </a:rPr>
              <a:t>Wohlfahrt</a:t>
            </a:r>
            <a:r>
              <a:rPr lang="en-US" sz="1200" kern="1200" dirty="0" smtClean="0">
                <a:solidFill>
                  <a:schemeClr val="tx1"/>
                </a:solidFill>
                <a:latin typeface="+mn-lt"/>
                <a:ea typeface="+mn-ea"/>
                <a:cs typeface="+mn-cs"/>
              </a:rPr>
              <a:t> J, Olsen JH, Frisch M, </a:t>
            </a:r>
            <a:r>
              <a:rPr lang="en-US" sz="1200" kern="1200" dirty="0" err="1" smtClean="0">
                <a:solidFill>
                  <a:schemeClr val="tx1"/>
                </a:solidFill>
                <a:latin typeface="+mn-lt"/>
                <a:ea typeface="+mn-ea"/>
                <a:cs typeface="+mn-cs"/>
              </a:rPr>
              <a:t>Westergaard</a:t>
            </a:r>
            <a:r>
              <a:rPr lang="en-US" sz="1200" kern="1200" dirty="0" smtClean="0">
                <a:solidFill>
                  <a:schemeClr val="tx1"/>
                </a:solidFill>
                <a:latin typeface="+mn-lt"/>
                <a:ea typeface="+mn-ea"/>
                <a:cs typeface="+mn-cs"/>
              </a:rPr>
              <a:t> T, </a:t>
            </a:r>
            <a:r>
              <a:rPr lang="en-US" sz="1200" kern="1200" dirty="0" err="1" smtClean="0">
                <a:solidFill>
                  <a:schemeClr val="tx1"/>
                </a:solidFill>
                <a:latin typeface="+mn-lt"/>
                <a:ea typeface="+mn-ea"/>
                <a:cs typeface="+mn-cs"/>
              </a:rPr>
              <a:t>Helweg</a:t>
            </a:r>
            <a:r>
              <a:rPr lang="en-US" sz="1200" kern="1200" dirty="0" smtClean="0">
                <a:solidFill>
                  <a:schemeClr val="tx1"/>
                </a:solidFill>
                <a:latin typeface="+mn-lt"/>
                <a:ea typeface="+mn-ea"/>
                <a:cs typeface="+mn-cs"/>
              </a:rPr>
              <a:t>-Larsen K, et al. Induced abortion and the risk of breast cancer. N </a:t>
            </a:r>
            <a:r>
              <a:rPr lang="en-US" sz="1200" kern="1200" dirty="0" err="1" smtClean="0">
                <a:solidFill>
                  <a:schemeClr val="tx1"/>
                </a:solidFill>
                <a:latin typeface="+mn-lt"/>
                <a:ea typeface="+mn-ea"/>
                <a:cs typeface="+mn-cs"/>
              </a:rPr>
              <a:t>Engl</a:t>
            </a:r>
            <a:r>
              <a:rPr lang="en-US" sz="1200" kern="1200" dirty="0" smtClean="0">
                <a:solidFill>
                  <a:schemeClr val="tx1"/>
                </a:solidFill>
                <a:latin typeface="+mn-lt"/>
                <a:ea typeface="+mn-ea"/>
                <a:cs typeface="+mn-cs"/>
              </a:rPr>
              <a:t> J Med 1997;336(2):81–5.</a:t>
            </a:r>
          </a:p>
          <a:p>
            <a:pPr marL="171450" indent="-171450">
              <a:buFont typeface="Arial"/>
              <a:buChar char="•"/>
            </a:pPr>
            <a:r>
              <a:rPr lang="en-US" sz="1200" kern="1200" dirty="0" err="1" smtClean="0">
                <a:solidFill>
                  <a:schemeClr val="tx1"/>
                </a:solidFill>
                <a:latin typeface="+mn-lt"/>
                <a:ea typeface="+mn-ea"/>
                <a:cs typeface="+mn-cs"/>
              </a:rPr>
              <a:t>Kalish</a:t>
            </a:r>
            <a:r>
              <a:rPr lang="en-US" sz="1200" kern="1200" dirty="0" smtClean="0">
                <a:solidFill>
                  <a:schemeClr val="tx1"/>
                </a:solidFill>
                <a:latin typeface="+mn-lt"/>
                <a:ea typeface="+mn-ea"/>
                <a:cs typeface="+mn-cs"/>
              </a:rPr>
              <a:t> RB, </a:t>
            </a:r>
            <a:r>
              <a:rPr lang="en-US" sz="1200" kern="1200" dirty="0" err="1" smtClean="0">
                <a:solidFill>
                  <a:schemeClr val="tx1"/>
                </a:solidFill>
                <a:latin typeface="+mn-lt"/>
                <a:ea typeface="+mn-ea"/>
                <a:cs typeface="+mn-cs"/>
              </a:rPr>
              <a:t>Chasen</a:t>
            </a:r>
            <a:r>
              <a:rPr lang="en-US" sz="1200" kern="1200" dirty="0" smtClean="0">
                <a:solidFill>
                  <a:schemeClr val="tx1"/>
                </a:solidFill>
                <a:latin typeface="+mn-lt"/>
                <a:ea typeface="+mn-ea"/>
                <a:cs typeface="+mn-cs"/>
              </a:rPr>
              <a:t> ST, </a:t>
            </a:r>
            <a:r>
              <a:rPr lang="en-US" sz="1200" kern="1200" dirty="0" err="1" smtClean="0">
                <a:solidFill>
                  <a:schemeClr val="tx1"/>
                </a:solidFill>
                <a:latin typeface="+mn-lt"/>
                <a:ea typeface="+mn-ea"/>
                <a:cs typeface="+mn-cs"/>
              </a:rPr>
              <a:t>Rosenzweig</a:t>
            </a:r>
            <a:r>
              <a:rPr lang="en-US" sz="1200" kern="1200" dirty="0" smtClean="0">
                <a:solidFill>
                  <a:schemeClr val="tx1"/>
                </a:solidFill>
                <a:latin typeface="+mn-lt"/>
                <a:ea typeface="+mn-ea"/>
                <a:cs typeface="+mn-cs"/>
              </a:rPr>
              <a:t> LB, </a:t>
            </a:r>
            <a:r>
              <a:rPr lang="en-US" sz="1200" kern="1200" dirty="0" err="1" smtClean="0">
                <a:solidFill>
                  <a:schemeClr val="tx1"/>
                </a:solidFill>
                <a:latin typeface="+mn-lt"/>
                <a:ea typeface="+mn-ea"/>
                <a:cs typeface="+mn-cs"/>
              </a:rPr>
              <a:t>Rashbaum</a:t>
            </a:r>
            <a:r>
              <a:rPr lang="en-US" sz="1200" kern="1200" dirty="0" smtClean="0">
                <a:solidFill>
                  <a:schemeClr val="tx1"/>
                </a:solidFill>
                <a:latin typeface="+mn-lt"/>
                <a:ea typeface="+mn-ea"/>
                <a:cs typeface="+mn-cs"/>
              </a:rPr>
              <a:t> WK, </a:t>
            </a:r>
            <a:r>
              <a:rPr lang="en-US" sz="1200" kern="1200" dirty="0" err="1" smtClean="0">
                <a:solidFill>
                  <a:schemeClr val="tx1"/>
                </a:solidFill>
                <a:latin typeface="+mn-lt"/>
                <a:ea typeface="+mn-ea"/>
                <a:cs typeface="+mn-cs"/>
              </a:rPr>
              <a:t>Chervenak</a:t>
            </a:r>
            <a:r>
              <a:rPr lang="en-US" sz="1200" kern="1200" dirty="0" smtClean="0">
                <a:solidFill>
                  <a:schemeClr val="tx1"/>
                </a:solidFill>
                <a:latin typeface="+mn-lt"/>
                <a:ea typeface="+mn-ea"/>
                <a:cs typeface="+mn-cs"/>
              </a:rPr>
              <a:t> FA. Impact of </a:t>
            </a:r>
            <a:r>
              <a:rPr lang="en-US" sz="1200" kern="1200" dirty="0" err="1" smtClean="0">
                <a:solidFill>
                  <a:schemeClr val="tx1"/>
                </a:solidFill>
                <a:latin typeface="+mn-lt"/>
                <a:ea typeface="+mn-ea"/>
                <a:cs typeface="+mn-cs"/>
              </a:rPr>
              <a:t>midtrimester</a:t>
            </a:r>
            <a:r>
              <a:rPr lang="en-US" sz="1200" kern="1200" dirty="0" smtClean="0">
                <a:solidFill>
                  <a:schemeClr val="tx1"/>
                </a:solidFill>
                <a:latin typeface="+mn-lt"/>
                <a:ea typeface="+mn-ea"/>
                <a:cs typeface="+mn-cs"/>
              </a:rPr>
              <a:t> dilation and evacuation on subsequent pregnancy outcome. Am J </a:t>
            </a:r>
            <a:r>
              <a:rPr lang="en-US" sz="1200" kern="1200" dirty="0" err="1" smtClean="0">
                <a:solidFill>
                  <a:schemeClr val="tx1"/>
                </a:solidFill>
                <a:latin typeface="+mn-lt"/>
                <a:ea typeface="+mn-ea"/>
                <a:cs typeface="+mn-cs"/>
              </a:rPr>
              <a:t>Obstet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Gynecol</a:t>
            </a:r>
            <a:r>
              <a:rPr lang="en-US" sz="1200" kern="1200" dirty="0" smtClean="0">
                <a:solidFill>
                  <a:schemeClr val="tx1"/>
                </a:solidFill>
                <a:latin typeface="+mn-lt"/>
                <a:ea typeface="+mn-ea"/>
                <a:cs typeface="+mn-cs"/>
              </a:rPr>
              <a:t> 2002;187(4):882–5.</a:t>
            </a:r>
          </a:p>
          <a:p>
            <a:pPr marL="171450" indent="-171450">
              <a:buFont typeface="Arial"/>
              <a:buChar char="•"/>
            </a:pPr>
            <a:r>
              <a:rPr lang="en-US" sz="1200" kern="1200" dirty="0" smtClean="0">
                <a:solidFill>
                  <a:schemeClr val="tx1"/>
                </a:solidFill>
                <a:latin typeface="+mn-lt"/>
                <a:ea typeface="+mn-ea"/>
                <a:cs typeface="+mn-cs"/>
              </a:rPr>
              <a:t>Jackson JE, </a:t>
            </a:r>
            <a:r>
              <a:rPr lang="en-US" sz="1200" kern="1200" dirty="0" err="1" smtClean="0">
                <a:solidFill>
                  <a:schemeClr val="tx1"/>
                </a:solidFill>
                <a:latin typeface="+mn-lt"/>
                <a:ea typeface="+mn-ea"/>
                <a:cs typeface="+mn-cs"/>
              </a:rPr>
              <a:t>Grobman</a:t>
            </a:r>
            <a:r>
              <a:rPr lang="en-US" sz="1200" kern="1200" dirty="0" smtClean="0">
                <a:solidFill>
                  <a:schemeClr val="tx1"/>
                </a:solidFill>
                <a:latin typeface="+mn-lt"/>
                <a:ea typeface="+mn-ea"/>
                <a:cs typeface="+mn-cs"/>
              </a:rPr>
              <a:t> WA, Haney E, </a:t>
            </a:r>
            <a:r>
              <a:rPr lang="en-US" sz="1200" kern="1200" dirty="0" err="1" smtClean="0">
                <a:solidFill>
                  <a:schemeClr val="tx1"/>
                </a:solidFill>
                <a:latin typeface="+mn-lt"/>
                <a:ea typeface="+mn-ea"/>
                <a:cs typeface="+mn-cs"/>
              </a:rPr>
              <a:t>Casele</a:t>
            </a:r>
            <a:r>
              <a:rPr lang="en-US" sz="1200" kern="1200" dirty="0" smtClean="0">
                <a:solidFill>
                  <a:schemeClr val="tx1"/>
                </a:solidFill>
                <a:latin typeface="+mn-lt"/>
                <a:ea typeface="+mn-ea"/>
                <a:cs typeface="+mn-cs"/>
              </a:rPr>
              <a:t> H. Mid-trimester dilation and evacuation with </a:t>
            </a:r>
            <a:r>
              <a:rPr lang="en-US" sz="1200" kern="1200" dirty="0" err="1" smtClean="0">
                <a:solidFill>
                  <a:schemeClr val="tx1"/>
                </a:solidFill>
                <a:latin typeface="+mn-lt"/>
                <a:ea typeface="+mn-ea"/>
                <a:cs typeface="+mn-cs"/>
              </a:rPr>
              <a:t>laminaria</a:t>
            </a:r>
            <a:r>
              <a:rPr lang="en-US" sz="1200" kern="1200" dirty="0" smtClean="0">
                <a:solidFill>
                  <a:schemeClr val="tx1"/>
                </a:solidFill>
                <a:latin typeface="+mn-lt"/>
                <a:ea typeface="+mn-ea"/>
                <a:cs typeface="+mn-cs"/>
              </a:rPr>
              <a:t> does not increase the risk for severe subsequent pregnancy complications. </a:t>
            </a:r>
            <a:r>
              <a:rPr lang="en-US" sz="1200" kern="1200" dirty="0" err="1" smtClean="0">
                <a:solidFill>
                  <a:schemeClr val="tx1"/>
                </a:solidFill>
                <a:latin typeface="+mn-lt"/>
                <a:ea typeface="+mn-ea"/>
                <a:cs typeface="+mn-cs"/>
              </a:rPr>
              <a:t>Int</a:t>
            </a:r>
            <a:r>
              <a:rPr lang="en-US" sz="1200" kern="1200" dirty="0" smtClean="0">
                <a:solidFill>
                  <a:schemeClr val="tx1"/>
                </a:solidFill>
                <a:latin typeface="+mn-lt"/>
                <a:ea typeface="+mn-ea"/>
                <a:cs typeface="+mn-cs"/>
              </a:rPr>
              <a:t> J </a:t>
            </a:r>
            <a:r>
              <a:rPr lang="en-US" sz="1200" kern="1200" dirty="0" err="1" smtClean="0">
                <a:solidFill>
                  <a:schemeClr val="tx1"/>
                </a:solidFill>
                <a:latin typeface="+mn-lt"/>
                <a:ea typeface="+mn-ea"/>
                <a:cs typeface="+mn-cs"/>
              </a:rPr>
              <a:t>Gynaecol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Obstet</a:t>
            </a:r>
            <a:r>
              <a:rPr lang="en-US" sz="1200" kern="1200" dirty="0" smtClean="0">
                <a:solidFill>
                  <a:schemeClr val="tx1"/>
                </a:solidFill>
                <a:latin typeface="+mn-lt"/>
                <a:ea typeface="+mn-ea"/>
                <a:cs typeface="+mn-cs"/>
              </a:rPr>
              <a:t> 2007;96(1):12–5.</a:t>
            </a:r>
          </a:p>
          <a:p>
            <a:pPr marL="171450" indent="-171450">
              <a:buFont typeface="Arial"/>
              <a:buChar char="•"/>
            </a:pPr>
            <a:r>
              <a:rPr lang="en-US" sz="1200" kern="1200" dirty="0" smtClean="0">
                <a:solidFill>
                  <a:schemeClr val="tx1"/>
                </a:solidFill>
                <a:latin typeface="+mn-lt"/>
                <a:ea typeface="+mn-ea"/>
                <a:cs typeface="+mn-cs"/>
              </a:rPr>
              <a:t>Steinberg JR, Russo NF. Evaluating research on abortion and mental health. Contraception 2009;80(6):500–3.</a:t>
            </a:r>
          </a:p>
        </p:txBody>
      </p:sp>
      <p:sp>
        <p:nvSpPr>
          <p:cNvPr id="4" name="Slide Number Placeholder 3"/>
          <p:cNvSpPr>
            <a:spLocks noGrp="1"/>
          </p:cNvSpPr>
          <p:nvPr>
            <p:ph type="sldNum" sz="quarter" idx="10"/>
          </p:nvPr>
        </p:nvSpPr>
        <p:spPr/>
        <p:txBody>
          <a:bodyPr/>
          <a:lstStyle/>
          <a:p>
            <a:fld id="{E1B2A1BE-5A6E-4194-B082-7F84297619A2}" type="slidenum">
              <a:rPr lang="en-US" smtClean="0"/>
              <a:pPr/>
              <a:t>28</a:t>
            </a:fld>
            <a:endParaRPr lang="en-US"/>
          </a:p>
        </p:txBody>
      </p:sp>
    </p:spTree>
    <p:extLst>
      <p:ext uri="{BB962C8B-B14F-4D97-AF65-F5344CB8AC3E}">
        <p14:creationId xmlns:p14="http://schemas.microsoft.com/office/powerpoint/2010/main" val="2000455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6197DF-5392-488D-8354-93D5F66D6315}" type="slidenum">
              <a:rPr lang="en-US" altLang="en-US"/>
              <a:pPr>
                <a:spcBef>
                  <a:spcPct val="0"/>
                </a:spcBef>
              </a:pPr>
              <a:t>29</a:t>
            </a:fld>
            <a:endParaRPr lang="en-US" altLang="en-US"/>
          </a:p>
        </p:txBody>
      </p:sp>
      <p:sp>
        <p:nvSpPr>
          <p:cNvPr id="47107" name="Rectangle 2"/>
          <p:cNvSpPr>
            <a:spLocks noGrp="1" noRot="1" noChangeAspect="1" noChangeArrowheads="1" noTextEdit="1"/>
          </p:cNvSpPr>
          <p:nvPr>
            <p:ph type="sldImg"/>
          </p:nvPr>
        </p:nvSpPr>
        <p:spPr bwMode="auto">
          <a:xfrm>
            <a:off x="1185863" y="700088"/>
            <a:ext cx="4651375" cy="34877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6" name="Rectangle 3"/>
          <p:cNvSpPr>
            <a:spLocks noGrp="1" noChangeArrowheads="1"/>
          </p:cNvSpPr>
          <p:nvPr>
            <p:ph type="body" idx="1"/>
          </p:nvPr>
        </p:nvSpPr>
        <p:spPr bwMode="auto">
          <a:xfrm>
            <a:off x="936625" y="4422775"/>
            <a:ext cx="5149850" cy="41878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3804" tIns="46108" rIns="93804" bIns="46108" numCol="1" anchor="t" anchorCtr="0" compatLnSpc="1">
            <a:prstTxWarp prst="textNoShape">
              <a:avLst/>
            </a:prstTxWarp>
            <a:normAutofit fontScale="92500" lnSpcReduction="10000"/>
          </a:bodyPr>
          <a:lstStyle/>
          <a:p>
            <a:pPr eaLnBrk="1" hangingPunct="1">
              <a:spcBef>
                <a:spcPct val="0"/>
              </a:spcBef>
              <a:defRPr/>
            </a:pPr>
            <a:r>
              <a:rPr lang="en-US" altLang="en-US" dirty="0" smtClean="0"/>
              <a:t>Young teens are actually a very small percentage of the overall number of women having abortions but young adults (20-24) are the largest percentage of women having abortions.  If we take young adults and teens together, it makes up about half of abortion patients.  </a:t>
            </a:r>
          </a:p>
          <a:p>
            <a:pPr eaLnBrk="1" hangingPunct="1">
              <a:spcBef>
                <a:spcPct val="0"/>
              </a:spcBef>
              <a:defRPr/>
            </a:pPr>
            <a:endParaRPr lang="en-US" altLang="en-US" dirty="0" smtClean="0"/>
          </a:p>
          <a:p>
            <a:pPr eaLnBrk="1" hangingPunct="1">
              <a:spcBef>
                <a:spcPct val="0"/>
              </a:spcBef>
              <a:defRPr/>
            </a:pPr>
            <a:r>
              <a:rPr lang="en-US" altLang="en-US" smtClean="0"/>
              <a:t>Source: Jones RK, Finer LB and Singh S, </a:t>
            </a:r>
            <a:r>
              <a:rPr lang="en-US" altLang="en-US" i="1" smtClean="0"/>
              <a:t>Characteristics of U.S. </a:t>
            </a:r>
            <a:r>
              <a:rPr lang="en-US" altLang="en-US" i="1" dirty="0" smtClean="0"/>
              <a:t>Abortion Patients, 2008</a:t>
            </a:r>
            <a:r>
              <a:rPr lang="en-US" altLang="en-US" dirty="0" smtClean="0"/>
              <a:t>, New York: </a:t>
            </a:r>
            <a:r>
              <a:rPr lang="en-US" altLang="en-US" dirty="0" err="1" smtClean="0"/>
              <a:t>Guttmacher</a:t>
            </a:r>
            <a:r>
              <a:rPr lang="en-US" altLang="en-US" dirty="0" smtClean="0"/>
              <a:t> Institute, 2010.</a:t>
            </a:r>
          </a:p>
          <a:p>
            <a:pPr eaLnBrk="1" hangingPunct="1">
              <a:spcBef>
                <a:spcPct val="0"/>
              </a:spcBef>
              <a:defRPr/>
            </a:pPr>
            <a:r>
              <a:rPr lang="en-US" altLang="en-US" dirty="0" smtClean="0"/>
              <a:t>Jones RK and Jerman J, Abortion incidence and service availability in the United States, 2011, </a:t>
            </a:r>
            <a:r>
              <a:rPr lang="en-US" altLang="en-US" i="1" dirty="0" smtClean="0"/>
              <a:t>Perspectives on Sexual and Reproductive Health</a:t>
            </a:r>
            <a:r>
              <a:rPr lang="en-US" altLang="en-US" dirty="0" smtClean="0"/>
              <a:t>, 2014, </a:t>
            </a:r>
            <a:r>
              <a:rPr lang="en-US" altLang="en-US" dirty="0" err="1" smtClean="0"/>
              <a:t>doi</a:t>
            </a:r>
            <a:r>
              <a:rPr lang="en-US" altLang="en-US" dirty="0" smtClean="0"/>
              <a:t>: 10.1363/46e0414, accessed Jan. 22, 2014</a:t>
            </a:r>
          </a:p>
          <a:p>
            <a:pPr eaLnBrk="1" hangingPunct="1">
              <a:spcBef>
                <a:spcPct val="0"/>
              </a:spcBef>
              <a:defRPr/>
            </a:pPr>
            <a:endParaRPr lang="en-US" altLang="en-US" b="1" u="sng" dirty="0" smtClean="0"/>
          </a:p>
          <a:p>
            <a:pPr eaLnBrk="1" hangingPunct="1">
              <a:spcBef>
                <a:spcPct val="0"/>
              </a:spcBef>
              <a:defRPr/>
            </a:pPr>
            <a:r>
              <a:rPr lang="en-US" altLang="en-US" b="1" u="sng" dirty="0" smtClean="0"/>
              <a:t>Abortions by Age:</a:t>
            </a:r>
          </a:p>
          <a:p>
            <a:pPr eaLnBrk="1" hangingPunct="1">
              <a:spcBef>
                <a:spcPct val="0"/>
              </a:spcBef>
              <a:defRPr/>
            </a:pPr>
            <a:endParaRPr lang="en-US" altLang="en-US" b="1" u="sng" dirty="0" smtClean="0"/>
          </a:p>
          <a:p>
            <a:pPr eaLnBrk="1" hangingPunct="1">
              <a:spcBef>
                <a:spcPct val="0"/>
              </a:spcBef>
              <a:buFontTx/>
              <a:buChar char="•"/>
              <a:defRPr/>
            </a:pPr>
            <a:r>
              <a:rPr lang="en-US" altLang="en-US" dirty="0" smtClean="0"/>
              <a:t>The majority (58%) of women having abortions are in their 20s.</a:t>
            </a:r>
          </a:p>
          <a:p>
            <a:pPr eaLnBrk="1" hangingPunct="1">
              <a:spcBef>
                <a:spcPct val="0"/>
              </a:spcBef>
              <a:buFontTx/>
              <a:buChar char="•"/>
              <a:defRPr/>
            </a:pPr>
            <a:endParaRPr lang="en-US" altLang="en-US" dirty="0" smtClean="0"/>
          </a:p>
          <a:p>
            <a:pPr eaLnBrk="1" hangingPunct="1">
              <a:spcBef>
                <a:spcPct val="0"/>
              </a:spcBef>
              <a:buFontTx/>
              <a:buChar char="•"/>
              <a:defRPr/>
            </a:pPr>
            <a:r>
              <a:rPr lang="en-US" altLang="en-US" dirty="0" smtClean="0"/>
              <a:t>Fewer than 1% are younger than 15, while 17% are aged 15–19. </a:t>
            </a:r>
          </a:p>
          <a:p>
            <a:pPr eaLnBrk="1" hangingPunct="1">
              <a:spcBef>
                <a:spcPct val="0"/>
              </a:spcBef>
              <a:buFontTx/>
              <a:buChar char="•"/>
              <a:defRPr/>
            </a:pPr>
            <a:endParaRPr lang="en-US" altLang="en-US" dirty="0" smtClean="0"/>
          </a:p>
          <a:p>
            <a:pPr eaLnBrk="1" hangingPunct="1">
              <a:spcBef>
                <a:spcPct val="0"/>
              </a:spcBef>
              <a:buFontTx/>
              <a:buChar char="•"/>
              <a:defRPr/>
            </a:pPr>
            <a:r>
              <a:rPr lang="en-US" altLang="en-US" dirty="0" smtClean="0"/>
              <a:t>More than four-fifths of pregnancies among teenagers are unintended, and teenagers account for more than one in five unintended pregnancies nationwide.</a:t>
            </a:r>
            <a:r>
              <a:rPr lang="en-US" altLang="en-US" b="1" dirty="0" smtClean="0"/>
              <a:t> </a:t>
            </a:r>
          </a:p>
          <a:p>
            <a:pPr eaLnBrk="1" hangingPunct="1">
              <a:spcBef>
                <a:spcPct val="0"/>
              </a:spcBef>
              <a:buFontTx/>
              <a:buChar char="•"/>
              <a:defRPr/>
            </a:pPr>
            <a:endParaRPr lang="en-US" altLang="en-US" dirty="0" smtClean="0"/>
          </a:p>
          <a:p>
            <a:pPr eaLnBrk="1" hangingPunct="1">
              <a:spcBef>
                <a:spcPct val="0"/>
              </a:spcBef>
              <a:buFontTx/>
              <a:buChar char="•"/>
              <a:defRPr/>
            </a:pPr>
            <a:r>
              <a:rPr lang="en-US" altLang="en-US" dirty="0" smtClean="0"/>
              <a:t> Abortion numbers and rates decline with age because fecundity declines, use of contraceptive sterilization increases and women’s likelihood of being married grows. Marriage makes it easier to use contraceptives effectively and to continue an unintended pregnancy if it occurs. For teens, abortion rates and numbers decline because of an increasing number of teens delaying first sex, improvements in teens’ contraceptive use and a relatively high likelihood of teens continuing unwanted pregnancies.</a:t>
            </a:r>
          </a:p>
          <a:p>
            <a:pPr eaLnBrk="1" hangingPunct="1">
              <a:spcBef>
                <a:spcPct val="0"/>
              </a:spcBef>
              <a:buFontTx/>
              <a:buChar char="•"/>
              <a:defRPr/>
            </a:pPr>
            <a:endParaRPr lang="en-US" altLang="en-US" dirty="0" smtClean="0"/>
          </a:p>
          <a:p>
            <a:pPr eaLnBrk="1" hangingPunct="1">
              <a:spcBef>
                <a:spcPct val="0"/>
              </a:spcBef>
              <a:buFontTx/>
              <a:buChar char="•"/>
              <a:defRPr/>
            </a:pPr>
            <a:endParaRPr lang="en-US" altLang="en-US" dirty="0" smtClean="0"/>
          </a:p>
        </p:txBody>
      </p:sp>
    </p:spTree>
    <p:extLst>
      <p:ext uri="{BB962C8B-B14F-4D97-AF65-F5344CB8AC3E}">
        <p14:creationId xmlns:p14="http://schemas.microsoft.com/office/powerpoint/2010/main" val="1641442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1ACF2E-799C-4540-B834-19E368365A7B}" type="slidenum">
              <a:rPr lang="en-US" altLang="en-US"/>
              <a:pPr>
                <a:spcBef>
                  <a:spcPct val="0"/>
                </a:spcBef>
              </a:pPr>
              <a:t>30</a:t>
            </a:fld>
            <a:endParaRPr lang="en-US" altLang="en-US"/>
          </a:p>
        </p:txBody>
      </p:sp>
      <p:sp>
        <p:nvSpPr>
          <p:cNvPr id="53251" name="Rectangle 2"/>
          <p:cNvSpPr>
            <a:spLocks noGrp="1" noRot="1" noChangeAspect="1" noChangeArrowheads="1" noTextEdit="1"/>
          </p:cNvSpPr>
          <p:nvPr>
            <p:ph type="sldImg"/>
          </p:nvPr>
        </p:nvSpPr>
        <p:spPr bwMode="auto">
          <a:xfrm>
            <a:off x="1185863" y="700088"/>
            <a:ext cx="4651375" cy="34877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2" name="Rectangle 3"/>
          <p:cNvSpPr>
            <a:spLocks noGrp="1" noChangeArrowheads="1"/>
          </p:cNvSpPr>
          <p:nvPr>
            <p:ph type="body" idx="1"/>
          </p:nvPr>
        </p:nvSpPr>
        <p:spPr bwMode="auto">
          <a:xfrm>
            <a:off x="936625" y="4422775"/>
            <a:ext cx="5149850" cy="41878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3804" tIns="46108" rIns="93804" bIns="46108" numCol="1" anchor="t" anchorCtr="0" compatLnSpc="1">
            <a:prstTxWarp prst="textNoShape">
              <a:avLst/>
            </a:prstTxWarp>
          </a:bodyPr>
          <a:lstStyle/>
          <a:p>
            <a:pPr eaLnBrk="1" hangingPunct="1">
              <a:spcBef>
                <a:spcPct val="0"/>
              </a:spcBef>
            </a:pPr>
            <a:r>
              <a:rPr lang="en-US" altLang="en-US" smtClean="0"/>
              <a:t>Looking more deeply at abortions that are occuring now, we see that most abortions ar occuring early in pregnancy, most within the 9 week getational age limit.  A third occur within 7 weeks, almost another third between 7-8 weeks, and then a quarter between 9-12.  That leaves just 10 pecent occuring between 13-20 weeks and around 1 percent after that.</a:t>
            </a:r>
          </a:p>
          <a:p>
            <a:pPr eaLnBrk="1" hangingPunct="1">
              <a:spcBef>
                <a:spcPct val="0"/>
              </a:spcBef>
            </a:pPr>
            <a:endParaRPr lang="en-US" altLang="en-US" smtClean="0"/>
          </a:p>
          <a:p>
            <a:pPr eaLnBrk="1" hangingPunct="1">
              <a:spcBef>
                <a:spcPct val="0"/>
              </a:spcBef>
            </a:pPr>
            <a:r>
              <a:rPr lang="en-US" altLang="en-US" smtClean="0"/>
              <a:t>Source: Guttmacher Institute, Special tabulations of data from the Centers for Disease Control and Prevention, Abortion surveillance—United States, 2010, </a:t>
            </a:r>
            <a:r>
              <a:rPr lang="en-US" altLang="en-US" i="1" smtClean="0"/>
              <a:t>Morbidity and Mortality Weekly Report</a:t>
            </a:r>
            <a:r>
              <a:rPr lang="en-US" altLang="en-US" smtClean="0"/>
              <a:t>, 2013, Vol. 66, No. SS-08.</a:t>
            </a:r>
          </a:p>
          <a:p>
            <a:pPr eaLnBrk="1" hangingPunct="1">
              <a:spcBef>
                <a:spcPct val="0"/>
              </a:spcBef>
            </a:pPr>
            <a:endParaRPr lang="en-US" altLang="en-US" b="1" u="sng" smtClean="0"/>
          </a:p>
          <a:p>
            <a:pPr eaLnBrk="1" hangingPunct="1">
              <a:spcBef>
                <a:spcPct val="0"/>
              </a:spcBef>
            </a:pPr>
            <a:r>
              <a:rPr lang="en-US" altLang="en-US" b="1" u="sng" smtClean="0"/>
              <a:t>Weeks of Gestation at Time of Abortion:</a:t>
            </a:r>
          </a:p>
          <a:p>
            <a:pPr eaLnBrk="1" hangingPunct="1">
              <a:spcBef>
                <a:spcPct val="0"/>
              </a:spcBef>
              <a:buFontTx/>
              <a:buChar char="•"/>
            </a:pPr>
            <a:r>
              <a:rPr lang="en-US" altLang="en-US" smtClean="0"/>
              <a:t>One-third of abortions occur at six weeks or earlier; 89% occur in first trimester of pregnancy (the first 12 weeks after the first day of the woman’s last menstrual period).</a:t>
            </a:r>
          </a:p>
          <a:p>
            <a:pPr eaLnBrk="1" hangingPunct="1">
              <a:spcBef>
                <a:spcPct val="0"/>
              </a:spcBef>
              <a:buFontTx/>
              <a:buChar char="•"/>
            </a:pPr>
            <a:endParaRPr lang="en-US" altLang="en-US" smtClean="0"/>
          </a:p>
          <a:p>
            <a:pPr eaLnBrk="1" hangingPunct="1">
              <a:spcBef>
                <a:spcPct val="0"/>
              </a:spcBef>
              <a:buFontTx/>
              <a:buChar char="•"/>
            </a:pPr>
            <a:r>
              <a:rPr lang="en-US" altLang="en-US" smtClean="0"/>
              <a:t>Sixty-three percent of abortions occur at or before eight weeks’ gestation—up from just 20% in 1970.</a:t>
            </a:r>
          </a:p>
          <a:p>
            <a:pPr eaLnBrk="1" hangingPunct="1">
              <a:spcBef>
                <a:spcPct val="0"/>
              </a:spcBef>
              <a:buFontTx/>
              <a:buChar char="•"/>
            </a:pPr>
            <a:endParaRPr lang="en-US" altLang="en-US" smtClean="0"/>
          </a:p>
          <a:p>
            <a:pPr eaLnBrk="1" hangingPunct="1">
              <a:spcBef>
                <a:spcPct val="0"/>
              </a:spcBef>
              <a:buFontTx/>
              <a:buChar char="•"/>
            </a:pPr>
            <a:r>
              <a:rPr lang="en-US" altLang="en-US" smtClean="0"/>
              <a:t>Just 1% of abortions are performed after 20 weeks.</a:t>
            </a:r>
          </a:p>
          <a:p>
            <a:pPr eaLnBrk="1" hangingPunct="1">
              <a:spcBef>
                <a:spcPct val="0"/>
              </a:spcBef>
              <a:buFontTx/>
              <a:buChar char="•"/>
            </a:pPr>
            <a:endParaRPr lang="en-US" altLang="en-US" smtClean="0"/>
          </a:p>
        </p:txBody>
      </p:sp>
    </p:spTree>
    <p:extLst>
      <p:ext uri="{BB962C8B-B14F-4D97-AF65-F5344CB8AC3E}">
        <p14:creationId xmlns:p14="http://schemas.microsoft.com/office/powerpoint/2010/main" val="1749366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fundamental principle that should ground all of the work that we do with young</a:t>
            </a:r>
            <a:r>
              <a:rPr lang="en-US" baseline="0" dirty="0" smtClean="0"/>
              <a:t> women facing a positive pregnancy test is that the patient has the answer to her dilemma. </a:t>
            </a:r>
            <a:r>
              <a:rPr lang="en-US" dirty="0" smtClean="0"/>
              <a:t>One pregnancy decision is not “more moral” than another; she is a good person making a moral decision for herself. </a:t>
            </a:r>
          </a:p>
          <a:p>
            <a:endParaRPr lang="en-US" dirty="0" smtClean="0"/>
          </a:p>
          <a:p>
            <a:r>
              <a:rPr lang="en-US" dirty="0" smtClean="0"/>
              <a:t>This</a:t>
            </a:r>
            <a:r>
              <a:rPr lang="en-US" baseline="0" dirty="0" smtClean="0"/>
              <a:t> concept can be really challenging, not because we do not trust patients, but because in a lot of the work that we do (medicine, nursing, social work, etc.), we are supposed to possess the answer, the right answer, for the patient. But in helping young women make pregnancy decisions, it is helpful to suspend that assumption that you have the answer, and let the patient find that for herself. We all possess a lot of knowledge, but in terms of what is the right decision for how a young woman should resolve her pregnancy, she alone has the information that will tell her what is the right way to go.</a:t>
            </a:r>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4</a:t>
            </a:fld>
            <a:endParaRPr lang="en-US"/>
          </a:p>
        </p:txBody>
      </p:sp>
    </p:spTree>
    <p:extLst>
      <p:ext uri="{BB962C8B-B14F-4D97-AF65-F5344CB8AC3E}">
        <p14:creationId xmlns:p14="http://schemas.microsoft.com/office/powerpoint/2010/main" val="2414981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Let’s consider abortion safety in perspective. This graph shows the risk of death per 100,000 women for abortion and term delivery, as well as for one of the most commonly used antibiotics, and common daily activities such as driving a car. </a:t>
            </a:r>
          </a:p>
          <a:p>
            <a:endParaRPr lang="en-US" baseline="0" dirty="0" smtClean="0"/>
          </a:p>
          <a:p>
            <a:pPr marL="0" indent="0">
              <a:buFont typeface="Arial"/>
              <a:buNone/>
            </a:pPr>
            <a:r>
              <a:rPr lang="en-US" baseline="0" dirty="0" smtClean="0"/>
              <a:t>Note that the mortality rate for abortions increase with increasing gestational age; though abortion is always safer than delivery. In the first trimester, the mortality rate for women having abortion in the first trimester is &lt;0.3/100,000 women</a:t>
            </a:r>
          </a:p>
          <a:p>
            <a:pPr marL="628650" lvl="1" indent="-171450">
              <a:buFont typeface="Arial"/>
              <a:buChar char="•"/>
            </a:pPr>
            <a:r>
              <a:rPr lang="en-US" baseline="0" dirty="0" smtClean="0"/>
              <a:t>≤8 weeks = 0.1</a:t>
            </a:r>
          </a:p>
          <a:p>
            <a:pPr marL="628650" lvl="1" indent="-171450">
              <a:buFont typeface="Arial"/>
              <a:buChar char="•"/>
            </a:pPr>
            <a:r>
              <a:rPr lang="en-US" baseline="0" dirty="0" smtClean="0"/>
              <a:t>9–10 </a:t>
            </a:r>
            <a:r>
              <a:rPr lang="en-US" baseline="0" dirty="0" err="1" smtClean="0"/>
              <a:t>wks</a:t>
            </a:r>
            <a:r>
              <a:rPr lang="en-US" baseline="0" dirty="0" smtClean="0"/>
              <a:t> = 0.2</a:t>
            </a:r>
          </a:p>
          <a:p>
            <a:pPr marL="628650" lvl="1" indent="-171450">
              <a:buFont typeface="Arial"/>
              <a:buChar char="•"/>
            </a:pPr>
            <a:r>
              <a:rPr lang="en-US" baseline="0" dirty="0" smtClean="0"/>
              <a:t>11–12 </a:t>
            </a:r>
            <a:r>
              <a:rPr lang="en-US" baseline="0" dirty="0" err="1" smtClean="0"/>
              <a:t>wks</a:t>
            </a:r>
            <a:r>
              <a:rPr lang="en-US" baseline="0" dirty="0" smtClean="0"/>
              <a:t> = 0.4</a:t>
            </a:r>
          </a:p>
          <a:p>
            <a:pPr marL="628650" lvl="1" indent="-171450">
              <a:buFont typeface="Arial"/>
              <a:buChar char="•"/>
            </a:pPr>
            <a:r>
              <a:rPr lang="en-US" baseline="0" dirty="0" smtClean="0"/>
              <a:t>13–15 </a:t>
            </a:r>
            <a:r>
              <a:rPr lang="en-US" baseline="0" dirty="0" err="1" smtClean="0"/>
              <a:t>wks</a:t>
            </a:r>
            <a:r>
              <a:rPr lang="en-US" baseline="0" dirty="0" smtClean="0"/>
              <a:t> = 1.7</a:t>
            </a:r>
          </a:p>
          <a:p>
            <a:pPr marL="628650" lvl="1" indent="-171450">
              <a:buFont typeface="Arial"/>
              <a:buChar char="•"/>
            </a:pPr>
            <a:r>
              <a:rPr lang="en-US" baseline="0" dirty="0" smtClean="0"/>
              <a:t>16–20 </a:t>
            </a:r>
            <a:r>
              <a:rPr lang="en-US" baseline="0" dirty="0" err="1" smtClean="0"/>
              <a:t>wks</a:t>
            </a:r>
            <a:r>
              <a:rPr lang="en-US" baseline="0" dirty="0" smtClean="0"/>
              <a:t> = 3.4</a:t>
            </a:r>
          </a:p>
          <a:p>
            <a:pPr marL="628650" lvl="1" indent="-171450">
              <a:buFont typeface="Arial"/>
              <a:buChar char="•"/>
            </a:pPr>
            <a:r>
              <a:rPr lang="en-US" baseline="0" dirty="0" smtClean="0"/>
              <a:t>≥21 </a:t>
            </a:r>
            <a:r>
              <a:rPr lang="en-US" baseline="0" dirty="0" err="1" smtClean="0"/>
              <a:t>wks</a:t>
            </a:r>
            <a:r>
              <a:rPr lang="en-US" baseline="0" dirty="0" smtClean="0"/>
              <a:t> = 8.9</a:t>
            </a:r>
          </a:p>
          <a:p>
            <a:endParaRPr lang="en-US" baseline="0" dirty="0" smtClean="0"/>
          </a:p>
          <a:p>
            <a:pPr marL="0" indent="0">
              <a:buFont typeface="Arial"/>
              <a:buNone/>
            </a:pPr>
            <a:r>
              <a:rPr lang="en-US" baseline="0" dirty="0" smtClean="0"/>
              <a:t>PRESENTER NOTE: NYC is actually one of the safer cities in the United States to drive in, despite popular opinion. </a:t>
            </a:r>
            <a:r>
              <a:rPr lang="en-US" b="1" baseline="0" dirty="0" smtClean="0"/>
              <a:t>(feel free to update the chart with data from http://</a:t>
            </a:r>
            <a:r>
              <a:rPr lang="en-US" b="1" baseline="0" dirty="0" err="1" smtClean="0"/>
              <a:t>www.cdc.gov</a:t>
            </a:r>
            <a:r>
              <a:rPr lang="en-US" b="1" baseline="0" dirty="0" smtClean="0"/>
              <a:t>/</a:t>
            </a:r>
            <a:r>
              <a:rPr lang="en-US" b="1" baseline="0" dirty="0" err="1" smtClean="0"/>
              <a:t>motorvehiclesafety</a:t>
            </a:r>
            <a:r>
              <a:rPr lang="en-US" b="1" baseline="0" dirty="0" smtClean="0"/>
              <a:t>/local/b/includes/</a:t>
            </a:r>
            <a:r>
              <a:rPr lang="en-US" b="1" baseline="0" dirty="0" err="1" smtClean="0"/>
              <a:t>mvcfatalitiesmap</a:t>
            </a:r>
            <a:r>
              <a:rPr lang="en-US" b="1" baseline="0" dirty="0" smtClean="0"/>
              <a:t>/</a:t>
            </a:r>
            <a:r>
              <a:rPr lang="en-US" b="1" baseline="0" dirty="0" err="1" smtClean="0"/>
              <a:t>mvcfatalitiesmap.html</a:t>
            </a:r>
            <a:r>
              <a:rPr lang="en-US" b="1" baseline="0" dirty="0" smtClean="0"/>
              <a:t> for whatever city you are presenting near</a:t>
            </a:r>
            <a:r>
              <a:rPr lang="en-US" baseline="0" dirty="0" smtClean="0"/>
              <a:t>)</a:t>
            </a:r>
          </a:p>
          <a:p>
            <a:pPr marL="0" indent="0">
              <a:buFont typeface="Arial"/>
              <a:buNone/>
            </a:pPr>
            <a:endParaRPr lang="en-US" baseline="0" dirty="0" smtClean="0"/>
          </a:p>
          <a:p>
            <a:pPr marL="0" indent="0">
              <a:buFont typeface="Arial"/>
              <a:buNone/>
            </a:pPr>
            <a:r>
              <a:rPr lang="en-US" baseline="0" dirty="0" smtClean="0"/>
              <a:t>Source:</a:t>
            </a:r>
          </a:p>
          <a:p>
            <a:pPr marL="0" indent="0">
              <a:buFont typeface="Arial"/>
              <a:buNone/>
            </a:pPr>
            <a:r>
              <a:rPr lang="en-US" sz="1200" kern="1200" dirty="0" smtClean="0">
                <a:solidFill>
                  <a:schemeClr val="tx1"/>
                </a:solidFill>
                <a:latin typeface="+mn-lt"/>
                <a:ea typeface="+mn-ea"/>
                <a:cs typeface="+mn-cs"/>
              </a:rPr>
              <a:t>Bartlett LA, Berg CJ, Shulman HB, Zane SB, Green CA, Whitehead S, et al. Risk factors for legal induced abortion-related mortality in the United States. </a:t>
            </a:r>
            <a:r>
              <a:rPr lang="en-US" sz="1200" kern="1200" dirty="0" err="1" smtClean="0">
                <a:solidFill>
                  <a:schemeClr val="tx1"/>
                </a:solidFill>
                <a:latin typeface="+mn-lt"/>
                <a:ea typeface="+mn-ea"/>
                <a:cs typeface="+mn-cs"/>
              </a:rPr>
              <a:t>Obstet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Gynecol</a:t>
            </a:r>
            <a:r>
              <a:rPr lang="en-US" sz="1200" kern="1200" dirty="0" smtClean="0">
                <a:solidFill>
                  <a:schemeClr val="tx1"/>
                </a:solidFill>
                <a:latin typeface="+mn-lt"/>
                <a:ea typeface="+mn-ea"/>
                <a:cs typeface="+mn-cs"/>
              </a:rPr>
              <a:t> 2004;103(4):729–37</a:t>
            </a:r>
            <a:endParaRPr lang="en-US" baseline="0" dirty="0" smtClean="0"/>
          </a:p>
        </p:txBody>
      </p:sp>
      <p:sp>
        <p:nvSpPr>
          <p:cNvPr id="4" name="Slide Number Placeholder 3"/>
          <p:cNvSpPr>
            <a:spLocks noGrp="1"/>
          </p:cNvSpPr>
          <p:nvPr>
            <p:ph type="sldNum" sz="quarter" idx="10"/>
          </p:nvPr>
        </p:nvSpPr>
        <p:spPr/>
        <p:txBody>
          <a:bodyPr/>
          <a:lstStyle/>
          <a:p>
            <a:fld id="{E1B2A1BE-5A6E-4194-B082-7F84297619A2}" type="slidenum">
              <a:rPr lang="en-US" smtClean="0"/>
              <a:pPr/>
              <a:t>31</a:t>
            </a:fld>
            <a:endParaRPr lang="en-US"/>
          </a:p>
        </p:txBody>
      </p:sp>
    </p:spTree>
    <p:extLst>
      <p:ext uri="{BB962C8B-B14F-4D97-AF65-F5344CB8AC3E}">
        <p14:creationId xmlns:p14="http://schemas.microsoft.com/office/powerpoint/2010/main" val="2701934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we have dispelled some common myths and concerns, how do</a:t>
            </a:r>
            <a:r>
              <a:rPr lang="en-US" baseline="0" dirty="0" smtClean="0"/>
              <a:t> we talks with patients around their pregnancy options. Well o</a:t>
            </a:r>
            <a:r>
              <a:rPr lang="en-US" dirty="0" smtClean="0"/>
              <a:t>ne thing that's really helpful is being able to</a:t>
            </a:r>
            <a:r>
              <a:rPr lang="en-US" baseline="0" dirty="0" smtClean="0"/>
              <a:t> </a:t>
            </a:r>
            <a:r>
              <a:rPr lang="en-US" dirty="0" smtClean="0"/>
              <a:t>describe the different options for them using language that makes sense to the patient.</a:t>
            </a:r>
            <a:endParaRPr lang="en-US" baseline="0" dirty="0" smtClean="0"/>
          </a:p>
          <a:p>
            <a:endParaRPr lang="en-US" baseline="0" dirty="0" smtClean="0"/>
          </a:p>
          <a:p>
            <a:r>
              <a:rPr lang="en-US" dirty="0" smtClean="0"/>
              <a:t>Here</a:t>
            </a:r>
            <a:r>
              <a:rPr lang="en-US" baseline="0" dirty="0" smtClean="0"/>
              <a:t> are </a:t>
            </a:r>
            <a:r>
              <a:rPr lang="en-US" dirty="0" smtClean="0"/>
              <a:t>a couple of examples for</a:t>
            </a:r>
            <a:r>
              <a:rPr lang="en-US" baseline="0" dirty="0" smtClean="0"/>
              <a:t> </a:t>
            </a:r>
            <a:r>
              <a:rPr lang="en-US" dirty="0" smtClean="0"/>
              <a:t>you about the different options</a:t>
            </a:r>
            <a:r>
              <a:rPr lang="en-US" baseline="0" dirty="0" smtClean="0"/>
              <a:t>—y</a:t>
            </a:r>
            <a:r>
              <a:rPr lang="en-US" dirty="0" smtClean="0"/>
              <a:t>ou might even call them options elevator speeches.</a:t>
            </a:r>
            <a:r>
              <a:rPr lang="en-US" baseline="0" dirty="0" smtClean="0"/>
              <a:t> </a:t>
            </a:r>
            <a:r>
              <a:rPr lang="en-US" dirty="0" smtClean="0"/>
              <a:t>And in your descriptions, it's going to be</a:t>
            </a:r>
            <a:r>
              <a:rPr lang="en-US" baseline="0" dirty="0" smtClean="0"/>
              <a:t> </a:t>
            </a:r>
            <a:r>
              <a:rPr lang="en-US" dirty="0" smtClean="0"/>
              <a:t>really important that you define medical</a:t>
            </a:r>
            <a:r>
              <a:rPr lang="en-US" baseline="0" dirty="0" smtClean="0"/>
              <a:t> </a:t>
            </a:r>
            <a:r>
              <a:rPr lang="en-US" dirty="0" smtClean="0"/>
              <a:t>terms or any kind of terminology that</a:t>
            </a:r>
            <a:r>
              <a:rPr lang="en-US" baseline="0" dirty="0" smtClean="0"/>
              <a:t> </a:t>
            </a:r>
            <a:r>
              <a:rPr lang="en-US" dirty="0" smtClean="0"/>
              <a:t>the patient might not understand so</a:t>
            </a:r>
            <a:r>
              <a:rPr lang="en-US" baseline="0" dirty="0" smtClean="0"/>
              <a:t> </a:t>
            </a:r>
            <a:r>
              <a:rPr lang="en-US" dirty="0" smtClean="0"/>
              <a:t>that you're really ensuring</a:t>
            </a:r>
            <a:r>
              <a:rPr lang="en-US" baseline="0" dirty="0" smtClean="0"/>
              <a:t> </a:t>
            </a:r>
            <a:r>
              <a:rPr lang="en-US" dirty="0" smtClean="0"/>
              <a:t>comprehension by your patient.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1B2A1BE-5A6E-4194-B082-7F84297619A2}" type="slidenum">
              <a:rPr lang="en-US" smtClean="0"/>
              <a:pPr/>
              <a:t>32</a:t>
            </a:fld>
            <a:endParaRPr lang="en-US"/>
          </a:p>
        </p:txBody>
      </p:sp>
    </p:spTree>
    <p:extLst>
      <p:ext uri="{BB962C8B-B14F-4D97-AF65-F5344CB8AC3E}">
        <p14:creationId xmlns:p14="http://schemas.microsoft.com/office/powerpoint/2010/main" val="3003749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endParaRPr lang="en-US" dirty="0" smtClean="0">
              <a:latin typeface="Adobe Garamond Pro" panose="02020502060506020403" pitchFamily="18" charset="0"/>
            </a:endParaRPr>
          </a:p>
        </p:txBody>
      </p:sp>
    </p:spTree>
    <p:extLst>
      <p:ext uri="{BB962C8B-B14F-4D97-AF65-F5344CB8AC3E}">
        <p14:creationId xmlns:p14="http://schemas.microsoft.com/office/powerpoint/2010/main" val="2866383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xfrm>
            <a:off x="993775" y="4344988"/>
            <a:ext cx="5126038" cy="4113212"/>
          </a:xfrm>
          <a:solidFill>
            <a:srgbClr val="FFFFFF"/>
          </a:solidFill>
          <a:ln>
            <a:solidFill>
              <a:srgbClr val="000000"/>
            </a:solidFill>
          </a:ln>
        </p:spPr>
        <p:txBody>
          <a:bodyPr lIns="91435" tIns="45718" rIns="91435" bIns="45718"/>
          <a:lstStyle/>
          <a:p>
            <a:r>
              <a:rPr lang="en-US" dirty="0" smtClean="0">
                <a:latin typeface="Adobe Garamond Pro" panose="02020502060506020403" pitchFamily="18" charset="0"/>
              </a:rPr>
              <a:t>After administration of anesthesia, the first step involves gentle dilation of the cervix. While holding the cervix with a </a:t>
            </a:r>
            <a:r>
              <a:rPr lang="en-US" dirty="0" err="1" smtClean="0">
                <a:latin typeface="Adobe Garamond Pro" panose="02020502060506020403" pitchFamily="18" charset="0"/>
              </a:rPr>
              <a:t>tenaculum</a:t>
            </a:r>
            <a:r>
              <a:rPr lang="en-US" dirty="0" smtClean="0">
                <a:latin typeface="Adobe Garamond Pro" panose="02020502060506020403" pitchFamily="18" charset="0"/>
              </a:rPr>
              <a:t>, a graduated, tapered dilator is gently inserted into the cervical </a:t>
            </a:r>
            <a:r>
              <a:rPr lang="en-US" dirty="0" err="1" smtClean="0">
                <a:latin typeface="Adobe Garamond Pro" panose="02020502060506020403" pitchFamily="18" charset="0"/>
              </a:rPr>
              <a:t>os</a:t>
            </a:r>
            <a:r>
              <a:rPr lang="en-US" dirty="0" smtClean="0">
                <a:latin typeface="Adobe Garamond Pro" panose="02020502060506020403" pitchFamily="18" charset="0"/>
              </a:rPr>
              <a:t>. This step may not always be necessary. For example, when early surgical abortion is performed following an unsuccessful medication abortion, the cervix may already be “ripened” by the effects of mifepristone and misoprostol.</a:t>
            </a:r>
          </a:p>
        </p:txBody>
      </p:sp>
    </p:spTree>
    <p:extLst>
      <p:ext uri="{BB962C8B-B14F-4D97-AF65-F5344CB8AC3E}">
        <p14:creationId xmlns:p14="http://schemas.microsoft.com/office/powerpoint/2010/main" val="3783407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75107" name="Rectangle 2"/>
          <p:cNvSpPr>
            <a:spLocks noGrp="1" noRot="1" noChangeAspect="1" noChangeArrowheads="1" noTextEdit="1"/>
          </p:cNvSpPr>
          <p:nvPr>
            <p:ph type="sldImg"/>
          </p:nvPr>
        </p:nvSpPr>
        <p:spPr>
          <a:solidFill>
            <a:srgbClr val="FFFFFF"/>
          </a:solidFill>
          <a:ln/>
        </p:spPr>
      </p:sp>
      <p:sp>
        <p:nvSpPr>
          <p:cNvPr id="175108" name="Rectangle 3"/>
          <p:cNvSpPr>
            <a:spLocks noGrp="1" noChangeArrowheads="1"/>
          </p:cNvSpPr>
          <p:nvPr>
            <p:ph type="body" idx="1"/>
          </p:nvPr>
        </p:nvSpPr>
        <p:spPr>
          <a:xfrm>
            <a:off x="1004888" y="4344988"/>
            <a:ext cx="5345112" cy="4113212"/>
          </a:xfrm>
          <a:solidFill>
            <a:srgbClr val="FFFFFF"/>
          </a:solidFill>
          <a:ln>
            <a:solidFill>
              <a:srgbClr val="000000"/>
            </a:solidFill>
          </a:ln>
        </p:spPr>
        <p:txBody>
          <a:bodyPr lIns="91435" tIns="45718" rIns="91435" bIns="45718"/>
          <a:lstStyle/>
          <a:p>
            <a:r>
              <a:rPr lang="en-US" dirty="0" smtClean="0">
                <a:latin typeface="Adobe Garamond Pro" panose="02020502060506020403" pitchFamily="18" charset="0"/>
              </a:rPr>
              <a:t>The cannula should then be attached to the syringe. (The process of connecting the apparatus is not shown in the illustration.) </a:t>
            </a:r>
          </a:p>
          <a:p>
            <a:endParaRPr lang="en-US" dirty="0" smtClean="0">
              <a:latin typeface="Adobe Garamond Pro" panose="02020502060506020403" pitchFamily="18" charset="0"/>
            </a:endParaRPr>
          </a:p>
          <a:p>
            <a:r>
              <a:rPr lang="en-US" dirty="0" smtClean="0">
                <a:latin typeface="Adobe Garamond Pro" panose="02020502060506020403" pitchFamily="18" charset="0"/>
              </a:rPr>
              <a:t>At this point, you are ready to insert the cannula through the cervical </a:t>
            </a:r>
            <a:r>
              <a:rPr lang="en-US" dirty="0" err="1" smtClean="0">
                <a:latin typeface="Adobe Garamond Pro" panose="02020502060506020403" pitchFamily="18" charset="0"/>
              </a:rPr>
              <a:t>os</a:t>
            </a:r>
            <a:r>
              <a:rPr lang="en-US" dirty="0" smtClean="0">
                <a:latin typeface="Adobe Garamond Pro" panose="02020502060506020403" pitchFamily="18" charset="0"/>
              </a:rPr>
              <a:t>, advancing the tip towards the uterine fundus. </a:t>
            </a:r>
          </a:p>
        </p:txBody>
      </p:sp>
    </p:spTree>
    <p:extLst>
      <p:ext uri="{BB962C8B-B14F-4D97-AF65-F5344CB8AC3E}">
        <p14:creationId xmlns:p14="http://schemas.microsoft.com/office/powerpoint/2010/main" val="1558348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76131" name="Rectangle 2"/>
          <p:cNvSpPr>
            <a:spLocks noGrp="1" noRot="1" noChangeAspect="1" noChangeArrowheads="1" noTextEdit="1"/>
          </p:cNvSpPr>
          <p:nvPr>
            <p:ph type="sldImg"/>
          </p:nvPr>
        </p:nvSpPr>
        <p:spPr>
          <a:solidFill>
            <a:srgbClr val="FFFFFF"/>
          </a:solidFill>
          <a:ln/>
        </p:spPr>
      </p:sp>
      <p:sp>
        <p:nvSpPr>
          <p:cNvPr id="176132" name="Rectangle 3"/>
          <p:cNvSpPr>
            <a:spLocks noGrp="1" noChangeArrowheads="1"/>
          </p:cNvSpPr>
          <p:nvPr>
            <p:ph type="body" idx="1"/>
          </p:nvPr>
        </p:nvSpPr>
        <p:spPr>
          <a:xfrm>
            <a:off x="917575" y="4344988"/>
            <a:ext cx="5278438" cy="4113212"/>
          </a:xfrm>
          <a:solidFill>
            <a:srgbClr val="FFFFFF"/>
          </a:solidFill>
          <a:ln>
            <a:solidFill>
              <a:srgbClr val="000000"/>
            </a:solidFill>
          </a:ln>
        </p:spPr>
        <p:txBody>
          <a:bodyPr lIns="91435" tIns="45718" rIns="91435" bIns="45718"/>
          <a:lstStyle/>
          <a:p>
            <a:r>
              <a:rPr lang="en-US" dirty="0" smtClean="0">
                <a:latin typeface="Adobe Garamond Pro" panose="02020502060506020403" pitchFamily="18" charset="0"/>
              </a:rPr>
              <a:t>Once the valves have been released to generate suction within the uterine cavity, gently move the cannula back and forth and rotate it. The combination of vacuum suction and cannula motion will evacuate the uterus.</a:t>
            </a:r>
          </a:p>
          <a:p>
            <a:endParaRPr lang="en-US" dirty="0" smtClean="0">
              <a:latin typeface="Adobe Garamond Pro" panose="02020502060506020403" pitchFamily="18" charset="0"/>
            </a:endParaRPr>
          </a:p>
          <a:p>
            <a:r>
              <a:rPr lang="en-US" dirty="0" smtClean="0">
                <a:latin typeface="Adobe Garamond Pro" panose="02020502060506020403" pitchFamily="18" charset="0"/>
              </a:rPr>
              <a:t>Evacuation is usually complete when you feel a gritty sensation as the cannula moves along the uterine wall and when no more tissue appears in the syringe. For later gestations (i.e., after 8 weeks), you may need to reload the syringe one or more times if the amount of tissue will fill more than one syringe. Be careful not to contaminate the tip of the cannula if multiple </a:t>
            </a:r>
            <a:r>
              <a:rPr lang="en-US" dirty="0" err="1" smtClean="0">
                <a:latin typeface="Adobe Garamond Pro" panose="02020502060506020403" pitchFamily="18" charset="0"/>
              </a:rPr>
              <a:t>reloadings</a:t>
            </a:r>
            <a:r>
              <a:rPr lang="en-US" dirty="0" smtClean="0">
                <a:latin typeface="Adobe Garamond Pro" panose="02020502060506020403" pitchFamily="18" charset="0"/>
              </a:rPr>
              <a:t> and reinsertions are required. You can avoid contamination by using the “no touch” technique or by attaching a new cannula with each repeat suctioning.</a:t>
            </a:r>
          </a:p>
        </p:txBody>
      </p:sp>
    </p:spTree>
    <p:extLst>
      <p:ext uri="{BB962C8B-B14F-4D97-AF65-F5344CB8AC3E}">
        <p14:creationId xmlns:p14="http://schemas.microsoft.com/office/powerpoint/2010/main" val="2747695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Privacy is also a major concern with the medical abortion method itself. Unlike a surgical abortion, medical abortions typically take place in the “privacy” of one’s home over several days that involve heavy cramping and bleeding (the equivalent of a medically induced miscarriage).  This process is not so easy to “hide” or conceal from others. When counseling your adolescent on the best method for them it’s important to discuss the privacy issues inherent with medical abortion. in some cases, a surgical abortion may in fact be more private than a medication abortion. </a:t>
            </a:r>
          </a:p>
          <a:p>
            <a:endParaRPr lang="en-US" dirty="0" smtClean="0"/>
          </a:p>
          <a:p>
            <a:r>
              <a:rPr lang="en-US" dirty="0" smtClean="0"/>
              <a:t>Counsel patients</a:t>
            </a:r>
            <a:r>
              <a:rPr lang="en-US" baseline="0" dirty="0" smtClean="0"/>
              <a:t> appropriately. </a:t>
            </a:r>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39</a:t>
            </a:fld>
            <a:endParaRPr lang="en-US"/>
          </a:p>
        </p:txBody>
      </p:sp>
    </p:spTree>
    <p:extLst>
      <p:ext uri="{BB962C8B-B14F-4D97-AF65-F5344CB8AC3E}">
        <p14:creationId xmlns:p14="http://schemas.microsoft.com/office/powerpoint/2010/main" val="3003749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pPr>
            <a:r>
              <a:rPr lang="en-US" altLang="en-US" dirty="0" smtClean="0"/>
              <a:t>For context, lets look at the FDA regimen along side the most commonly used EB regimen.  The EB regimen used lower doses of medication, and allows patients reduce office visits and extend the gestational age for which they can choose this method.</a:t>
            </a:r>
          </a:p>
          <a:p>
            <a:pPr eaLnBrk="1" hangingPunct="1">
              <a:spcBef>
                <a:spcPct val="0"/>
              </a:spcBef>
            </a:pPr>
            <a:r>
              <a:rPr lang="en-US" altLang="en-US" dirty="0" smtClean="0"/>
              <a:t>FDA regimen:  </a:t>
            </a:r>
            <a:r>
              <a:rPr lang="en-US" dirty="0" smtClean="0"/>
              <a:t>Up to 49 days</a:t>
            </a:r>
          </a:p>
          <a:p>
            <a:pPr lvl="1"/>
            <a:r>
              <a:rPr lang="en-US" dirty="0" smtClean="0"/>
              <a:t>	600 mg Mifepristone PO</a:t>
            </a:r>
          </a:p>
          <a:p>
            <a:pPr lvl="1"/>
            <a:r>
              <a:rPr lang="en-US" dirty="0" smtClean="0"/>
              <a:t>	400 mcg Misoprostol PO at clinic 48 hours later</a:t>
            </a:r>
          </a:p>
          <a:p>
            <a:pPr lvl="1"/>
            <a:r>
              <a:rPr lang="en-US" dirty="0" smtClean="0"/>
              <a:t>	Follow-up 14 days</a:t>
            </a:r>
          </a:p>
          <a:p>
            <a:pPr eaLnBrk="1" hangingPunct="1">
              <a:spcBef>
                <a:spcPct val="0"/>
              </a:spcBef>
            </a:pPr>
            <a:r>
              <a:rPr lang="en-US" altLang="en-US" dirty="0" smtClean="0"/>
              <a:t>EB regimen:     Up to</a:t>
            </a:r>
            <a:r>
              <a:rPr lang="en-US" altLang="en-US" baseline="0" dirty="0" smtClean="0"/>
              <a:t> </a:t>
            </a:r>
            <a:r>
              <a:rPr lang="en-US" altLang="en-US" dirty="0" smtClean="0"/>
              <a:t>70 days</a:t>
            </a:r>
          </a:p>
          <a:p>
            <a:pPr eaLnBrk="1" hangingPunct="1">
              <a:spcBef>
                <a:spcPct val="0"/>
              </a:spcBef>
            </a:pPr>
            <a:r>
              <a:rPr lang="en-US" altLang="en-US" dirty="0" smtClean="0"/>
              <a:t>	200 mg Mifepristone PO</a:t>
            </a:r>
          </a:p>
          <a:p>
            <a:pPr eaLnBrk="1" hangingPunct="1">
              <a:spcBef>
                <a:spcPct val="0"/>
              </a:spcBef>
            </a:pPr>
            <a:r>
              <a:rPr lang="en-US" altLang="en-US" dirty="0" smtClean="0"/>
              <a:t>	800 mcg Misoprostol PV or </a:t>
            </a:r>
            <a:r>
              <a:rPr lang="en-US" altLang="en-US" dirty="0" err="1" smtClean="0"/>
              <a:t>bucally</a:t>
            </a:r>
            <a:r>
              <a:rPr lang="en-US" altLang="en-US" dirty="0" smtClean="0"/>
              <a:t> 24-72 hours later</a:t>
            </a:r>
          </a:p>
          <a:p>
            <a:pPr eaLnBrk="1" hangingPunct="1">
              <a:spcBef>
                <a:spcPct val="0"/>
              </a:spcBef>
            </a:pPr>
            <a:r>
              <a:rPr lang="en-US" altLang="en-US" dirty="0" smtClean="0"/>
              <a:t>	Follow-up 4-8 days</a:t>
            </a:r>
          </a:p>
          <a:p>
            <a:pPr eaLnBrk="1" hangingPunct="1">
              <a:spcBef>
                <a:spcPct val="0"/>
              </a:spcBef>
            </a:pPr>
            <a:endParaRPr lang="en-US" altLang="en-US" dirty="0" smtClean="0"/>
          </a:p>
          <a:p>
            <a:pPr eaLnBrk="1" hangingPunct="1">
              <a:spcBef>
                <a:spcPct val="0"/>
              </a:spcBef>
            </a:pPr>
            <a:r>
              <a:rPr lang="en-US" altLang="en-US" dirty="0" smtClean="0"/>
              <a:t>Additionally, recent studies have examined whether women could assess completion of the MAB using a pregnancy test and phone counseling, and found this may be an alternative to an in person follow up.  This could make MAB a one-visit process.</a:t>
            </a:r>
          </a:p>
          <a:p>
            <a:pPr eaLnBrk="1" hangingPunct="1">
              <a:spcBef>
                <a:spcPct val="0"/>
              </a:spcBef>
            </a:pPr>
            <a:endParaRPr lang="en-US" altLang="en-US" dirty="0" smtClean="0"/>
          </a:p>
          <a:p>
            <a:pPr eaLnBrk="1" hangingPunct="1">
              <a:spcBef>
                <a:spcPct val="0"/>
              </a:spcBef>
            </a:pPr>
            <a:r>
              <a:rPr lang="en-US" altLang="en-US" dirty="0" smtClean="0"/>
              <a:t>Source: Foster A. Medication Abortion: A Guide for Health Professionals. Cambridge, MA. Ibis Reproductive Health, 2005. Available at http://www.ibisreproductivehealth.org/downloads/Medication_abortion_A_guide_for_health_professionals_English.pdf.  Accessed Feb 11, 2014.</a:t>
            </a:r>
          </a:p>
          <a:p>
            <a:pPr eaLnBrk="1" hangingPunct="1">
              <a:spcBef>
                <a:spcPct val="0"/>
              </a:spcBef>
            </a:pPr>
            <a:endParaRPr lang="en-US" altLang="en-US" u="sng" dirty="0" smtClean="0">
              <a:hlinkClick r:id="rId3"/>
            </a:endParaRPr>
          </a:p>
          <a:p>
            <a:pPr eaLnBrk="1" hangingPunct="1">
              <a:spcBef>
                <a:spcPct val="0"/>
              </a:spcBef>
            </a:pPr>
            <a:r>
              <a:rPr lang="en-US" altLang="en-US" u="sng" dirty="0" smtClean="0">
                <a:hlinkClick r:id="rId3"/>
              </a:rPr>
              <a:t>Grossman D</a:t>
            </a:r>
            <a:r>
              <a:rPr lang="en-US" altLang="en-US" dirty="0" smtClean="0"/>
              <a:t>, </a:t>
            </a:r>
            <a:r>
              <a:rPr lang="en-US" altLang="en-US" u="sng" dirty="0" err="1" smtClean="0">
                <a:hlinkClick r:id="rId4"/>
              </a:rPr>
              <a:t>Grindlay</a:t>
            </a:r>
            <a:r>
              <a:rPr lang="en-US" altLang="en-US" u="sng" dirty="0" smtClean="0">
                <a:hlinkClick r:id="rId4"/>
              </a:rPr>
              <a:t> K</a:t>
            </a:r>
            <a:r>
              <a:rPr lang="en-US" altLang="en-US" dirty="0" smtClean="0"/>
              <a:t>. </a:t>
            </a:r>
            <a:r>
              <a:rPr lang="en-US" altLang="en-US" b="1" dirty="0" smtClean="0"/>
              <a:t>Alternatives to ultrasound for follow-up after medication abortion: a systematic review. </a:t>
            </a:r>
            <a:endParaRPr lang="en-US" altLang="en-US" dirty="0" smtClean="0"/>
          </a:p>
          <a:p>
            <a:pPr eaLnBrk="1" hangingPunct="1">
              <a:spcBef>
                <a:spcPct val="0"/>
              </a:spcBef>
            </a:pPr>
            <a:r>
              <a:rPr lang="en-US" altLang="en-US" u="sng" dirty="0" smtClean="0">
                <a:hlinkClick r:id="rId5" tooltip="Contraception."/>
              </a:rPr>
              <a:t>Contraception.</a:t>
            </a:r>
            <a:r>
              <a:rPr lang="en-US" altLang="en-US" dirty="0" smtClean="0"/>
              <a:t> 2011 Jun;83(6):504-10. </a:t>
            </a:r>
            <a:r>
              <a:rPr lang="en-US" altLang="en-US" dirty="0" err="1" smtClean="0"/>
              <a:t>doi</a:t>
            </a:r>
            <a:r>
              <a:rPr lang="en-US" altLang="en-US" dirty="0" smtClean="0"/>
              <a:t>: 10.1016/j.contraception.2010.08.023. </a:t>
            </a:r>
            <a:r>
              <a:rPr lang="en-US" altLang="en-US" dirty="0" err="1" smtClean="0"/>
              <a:t>Epub</a:t>
            </a:r>
            <a:r>
              <a:rPr lang="en-US" altLang="en-US" dirty="0" smtClean="0"/>
              <a:t> 2010 Oct 8.</a:t>
            </a:r>
          </a:p>
          <a:p>
            <a:pPr eaLnBrk="1" hangingPunct="1">
              <a:spcBef>
                <a:spcPct val="0"/>
              </a:spcBef>
            </a:pPr>
            <a:endParaRPr lang="en-US" altLang="en-US" b="1" dirty="0" smtClean="0"/>
          </a:p>
          <a:p>
            <a:pPr eaLnBrk="1" hangingPunct="1">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E90458-D3EE-4436-8E80-591E42C8A7E6}" type="slidenum">
              <a:rPr lang="en-US" altLang="en-US"/>
              <a:pPr>
                <a:spcBef>
                  <a:spcPct val="0"/>
                </a:spcBef>
              </a:pPr>
              <a:t>40</a:t>
            </a:fld>
            <a:endParaRPr lang="en-US" altLang="en-US"/>
          </a:p>
        </p:txBody>
      </p:sp>
    </p:spTree>
    <p:extLst>
      <p:ext uri="{BB962C8B-B14F-4D97-AF65-F5344CB8AC3E}">
        <p14:creationId xmlns:p14="http://schemas.microsoft.com/office/powerpoint/2010/main" val="2400342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90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defRPr/>
            </a:pPr>
            <a:r>
              <a:rPr lang="en-US" altLang="en-US" dirty="0" smtClean="0"/>
              <a:t>There are 3 main areas where medication abortion is being restricted by state laws enacted in the last 3-4 years.  First is what we call “physician only laws” meaning only a doctor can provide medication abortion to patients, blocking NPs, Pas CNMs from providing this care.  Luckily we do see some progress in states like CA which recently enacted a law allowing advance practice clinicians to not only provide medication abortion but also first trimester surgical abortion.</a:t>
            </a:r>
          </a:p>
          <a:p>
            <a:pPr eaLnBrk="1" hangingPunct="1">
              <a:spcBef>
                <a:spcPct val="0"/>
              </a:spcBef>
              <a:defRPr/>
            </a:pPr>
            <a:endParaRPr lang="en-US" altLang="en-US" dirty="0" smtClean="0"/>
          </a:p>
          <a:p>
            <a:pPr eaLnBrk="1" hangingPunct="1">
              <a:spcBef>
                <a:spcPct val="0"/>
              </a:spcBef>
              <a:defRPr/>
            </a:pPr>
            <a:r>
              <a:rPr lang="en-US" altLang="en-US" dirty="0" smtClean="0"/>
              <a:t>The 2</a:t>
            </a:r>
            <a:r>
              <a:rPr lang="en-US" altLang="en-US" baseline="30000" dirty="0" smtClean="0"/>
              <a:t>nd</a:t>
            </a:r>
            <a:r>
              <a:rPr lang="en-US" altLang="en-US" dirty="0" smtClean="0"/>
              <a:t> area, and one that seems to be ‘taking off” is requiring use of the FDA regimen for medication abortion.  You all know that medical practice changes as research and evidence demonstrate that changing does, routes of administration or even uses of certain medications can benefit patients.  Unfortunately several states are trying to freeze progress on medication abortion and forcing providers to use a regimen is 14 years old in the US and was actually developed in the late 1980s! When mifepristone was being tested in clinical trials in Europe. Much like TRAP laws, these laws look on their face like they are enforcing safety regulations when really they do nothing of the kind.</a:t>
            </a:r>
          </a:p>
          <a:p>
            <a:pPr eaLnBrk="1" hangingPunct="1">
              <a:spcBef>
                <a:spcPct val="0"/>
              </a:spcBef>
              <a:defRPr/>
            </a:pPr>
            <a:endParaRPr lang="en-US" altLang="en-US" dirty="0" smtClean="0"/>
          </a:p>
          <a:p>
            <a:pPr eaLnBrk="1" hangingPunct="1">
              <a:spcBef>
                <a:spcPct val="0"/>
              </a:spcBef>
              <a:defRPr/>
            </a:pPr>
            <a:r>
              <a:rPr lang="en-US" altLang="en-US" dirty="0" smtClean="0"/>
              <a:t>The last area of restrictions comes in prohibitions on telemedicine.  In many rural areas across the US, telemedicine is being used for a wide range of services including medication abortion care.  These laws single out MAB from the services clinicians can provide at a distance.</a:t>
            </a:r>
          </a:p>
          <a:p>
            <a:pPr eaLnBrk="1" hangingPunct="1">
              <a:spcBef>
                <a:spcPct val="0"/>
              </a:spcBef>
              <a:defRPr/>
            </a:pPr>
            <a:endParaRPr lang="en-US" altLang="en-US" dirty="0" smtClean="0"/>
          </a:p>
          <a:p>
            <a:pPr eaLnBrk="1" hangingPunct="1">
              <a:spcBef>
                <a:spcPct val="0"/>
              </a:spcBef>
              <a:defRPr/>
            </a:pPr>
            <a:r>
              <a:rPr lang="en-US" altLang="en-US" dirty="0" smtClean="0"/>
              <a:t>Source: </a:t>
            </a:r>
            <a:r>
              <a:rPr lang="en-US" altLang="en-US" dirty="0" err="1" smtClean="0"/>
              <a:t>Guttmacher</a:t>
            </a:r>
            <a:r>
              <a:rPr lang="en-US" altLang="en-US" dirty="0" smtClean="0"/>
              <a:t> Policies in Brief, January 2015</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126D1D-C1AF-4D5C-BA0A-F00B789EFB1E}" type="slidenum">
              <a:rPr lang="en-US" altLang="en-US"/>
              <a:pPr>
                <a:spcBef>
                  <a:spcPct val="0"/>
                </a:spcBef>
              </a:pPr>
              <a:t>41</a:t>
            </a:fld>
            <a:endParaRPr lang="en-US" altLang="en-US"/>
          </a:p>
        </p:txBody>
      </p:sp>
    </p:spTree>
    <p:extLst>
      <p:ext uri="{BB962C8B-B14F-4D97-AF65-F5344CB8AC3E}">
        <p14:creationId xmlns:p14="http://schemas.microsoft.com/office/powerpoint/2010/main" val="2720075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xfrm>
            <a:off x="990600" y="4343400"/>
            <a:ext cx="5029200" cy="4114800"/>
          </a:xfrm>
          <a:solidFill>
            <a:srgbClr val="FFFFFF"/>
          </a:solidFill>
          <a:ln>
            <a:solidFill>
              <a:srgbClr val="000000"/>
            </a:solidFill>
          </a:ln>
        </p:spPr>
        <p:txBody>
          <a:bodyPr lIns="89730" tIns="44865" rIns="89730" bIns="44865"/>
          <a:lstStyle/>
          <a:p>
            <a:r>
              <a:rPr lang="en-US" dirty="0" smtClean="0">
                <a:latin typeface="Adobe Garamond Pro" panose="02020502060506020403" pitchFamily="18" charset="0"/>
              </a:rPr>
              <a:t>Up to 9 weeks</a:t>
            </a:r>
          </a:p>
          <a:p>
            <a:endParaRPr lang="en-US" dirty="0" smtClean="0">
              <a:latin typeface="Adobe Garamond Pro" panose="02020502060506020403" pitchFamily="18" charset="0"/>
            </a:endParaRPr>
          </a:p>
          <a:p>
            <a:r>
              <a:rPr lang="en-US" dirty="0" smtClean="0">
                <a:latin typeface="Adobe Garamond Pro" panose="02020502060506020403" pitchFamily="18" charset="0"/>
              </a:rPr>
              <a:t>Mifepristone blocks the action of progesterone by binding to progesterone receptors without activating them. Withdrawal of progesterone during early pregnancy leads </a:t>
            </a:r>
          </a:p>
          <a:p>
            <a:r>
              <a:rPr lang="en-US" dirty="0" smtClean="0">
                <a:latin typeface="Adobe Garamond Pro" panose="02020502060506020403" pitchFamily="18" charset="0"/>
              </a:rPr>
              <a:t>to expulsion of the embryo via a prostaglandin-mediated mechanism.</a:t>
            </a:r>
          </a:p>
          <a:p>
            <a:endParaRPr lang="en-US" dirty="0" smtClean="0">
              <a:latin typeface="Adobe Garamond Pro" panose="02020502060506020403" pitchFamily="18" charset="0"/>
            </a:endParaRPr>
          </a:p>
          <a:p>
            <a:r>
              <a:rPr lang="en-US" dirty="0" smtClean="0">
                <a:latin typeface="Adobe Garamond Pro" panose="02020502060506020403" pitchFamily="18" charset="0"/>
              </a:rPr>
              <a:t>Following administration of mifepristone during early pregnancy, the trophoblast separates from the decidua. Levels of </a:t>
            </a:r>
            <a:r>
              <a:rPr lang="en-US" dirty="0" err="1" smtClean="0">
                <a:latin typeface="Adobe Garamond Pro" panose="02020502060506020403" pitchFamily="18" charset="0"/>
              </a:rPr>
              <a:t>hCG</a:t>
            </a:r>
            <a:r>
              <a:rPr lang="en-US" dirty="0" smtClean="0">
                <a:latin typeface="Adobe Garamond Pro" panose="02020502060506020403" pitchFamily="18" charset="0"/>
              </a:rPr>
              <a:t> in the maternal circulation decline and prostaglandins are released locally. Uterine bleeding results.</a:t>
            </a:r>
          </a:p>
          <a:p>
            <a:endParaRPr lang="en-US" dirty="0" smtClean="0">
              <a:latin typeface="Adobe Garamond Pro" panose="02020502060506020403" pitchFamily="18" charset="0"/>
            </a:endParaRPr>
          </a:p>
          <a:p>
            <a:r>
              <a:rPr lang="en-US" dirty="0" smtClean="0">
                <a:latin typeface="Adobe Garamond Pro" panose="02020502060506020403" pitchFamily="18" charset="0"/>
              </a:rPr>
              <a:t>Mifepristone induces cervical ripening and rhythmic uterine contractions. Misoprostol also induces uterine contractions.</a:t>
            </a:r>
          </a:p>
        </p:txBody>
      </p:sp>
    </p:spTree>
    <p:extLst>
      <p:ext uri="{BB962C8B-B14F-4D97-AF65-F5344CB8AC3E}">
        <p14:creationId xmlns:p14="http://schemas.microsoft.com/office/powerpoint/2010/main" val="2309249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next section,</a:t>
            </a:r>
            <a:r>
              <a:rPr lang="en-US" baseline="0" dirty="0" smtClean="0"/>
              <a:t> we are going to address one approach to options counseling, and also spend some time considering our own thoughts and beliefs, and how these frame to work of providing pregnancy options for young women.</a:t>
            </a:r>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5</a:t>
            </a:fld>
            <a:endParaRPr lang="en-US"/>
          </a:p>
        </p:txBody>
      </p:sp>
    </p:spTree>
    <p:extLst>
      <p:ext uri="{BB962C8B-B14F-4D97-AF65-F5344CB8AC3E}">
        <p14:creationId xmlns:p14="http://schemas.microsoft.com/office/powerpoint/2010/main" val="816835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cs typeface="Arial" pitchFamily="34" charset="0"/>
              </a:rPr>
              <a:t>PRCH © 2005</a:t>
            </a: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dirty="0" smtClean="0"/>
              <a:t>Source:</a:t>
            </a:r>
          </a:p>
          <a:p>
            <a:pPr defTabSz="930275" eaLnBrk="1" hangingPunct="1">
              <a:spcBef>
                <a:spcPct val="0"/>
              </a:spcBef>
            </a:pPr>
            <a:r>
              <a:rPr lang="en-US" dirty="0" smtClean="0"/>
              <a:t>Content on this slide was provided by staff in the Spence-Chapin Services Community Outreach and Advocacy Department as well as from their workshop, Ensuring Access to the Adoption Option: Skills and Tools for Health Professionals.</a:t>
            </a:r>
          </a:p>
          <a:p>
            <a:pPr defTabSz="930275" eaLnBrk="1" hangingPunct="1">
              <a:spcBef>
                <a:spcPct val="0"/>
              </a:spcBef>
            </a:pPr>
            <a:endParaRPr lang="en-US" dirty="0" smtClean="0"/>
          </a:p>
        </p:txBody>
      </p:sp>
    </p:spTree>
    <p:extLst>
      <p:ext uri="{BB962C8B-B14F-4D97-AF65-F5344CB8AC3E}">
        <p14:creationId xmlns:p14="http://schemas.microsoft.com/office/powerpoint/2010/main" val="3132717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http://strongfamiliesmovement.org/young-parents</a:t>
            </a:r>
          </a:p>
          <a:p>
            <a:endParaRPr lang="en-US" dirty="0" smtClean="0"/>
          </a:p>
          <a:p>
            <a:r>
              <a:rPr lang="en-US" dirty="0" smtClean="0"/>
              <a:t>Respect adolescents’ decisions to parent.</a:t>
            </a:r>
          </a:p>
          <a:p>
            <a:endParaRPr lang="en-US" dirty="0" smtClean="0"/>
          </a:p>
          <a:p>
            <a:r>
              <a:rPr lang="en-US" dirty="0" smtClean="0"/>
              <a:t>Providers encounter </a:t>
            </a:r>
            <a:r>
              <a:rPr lang="en-US" baseline="0" dirty="0" smtClean="0"/>
              <a:t>myths about abortion and sometimes adoption not uncommonly. However it is also important to remember than young women may actually have myths and misconceptions about parenting and these are most often positive as opposed to negative</a:t>
            </a:r>
            <a:endParaRPr lang="en-US" dirty="0" smtClean="0"/>
          </a:p>
          <a:p>
            <a:endParaRPr lang="en-US" dirty="0" smtClean="0"/>
          </a:p>
          <a:p>
            <a:r>
              <a:rPr lang="en-US" dirty="0" smtClean="0"/>
              <a:t>In talking about parenting, it is helpful to seek a</a:t>
            </a:r>
            <a:r>
              <a:rPr lang="en-US" baseline="0" dirty="0" smtClean="0"/>
              <a:t> patient’s understanding, including their perceptions (vs. reality) about how they would manage finances, </a:t>
            </a:r>
            <a:r>
              <a:rPr lang="en-US" dirty="0" smtClean="0"/>
              <a:t>housing, school, and relationships.</a:t>
            </a:r>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44</a:t>
            </a:fld>
            <a:endParaRPr lang="en-US"/>
          </a:p>
        </p:txBody>
      </p:sp>
    </p:spTree>
    <p:extLst>
      <p:ext uri="{BB962C8B-B14F-4D97-AF65-F5344CB8AC3E}">
        <p14:creationId xmlns:p14="http://schemas.microsoft.com/office/powerpoint/2010/main" val="1665851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smtClean="0">
                <a:latin typeface="Adobe Garamond Pro" panose="02020502060506020403" pitchFamily="18" charset="0"/>
              </a:rPr>
              <a:t>Now that you have gone through options counseling with Kim and she is back for</a:t>
            </a:r>
            <a:r>
              <a:rPr lang="en-US" baseline="0" dirty="0" smtClean="0">
                <a:latin typeface="Adobe Garamond Pro" panose="02020502060506020403" pitchFamily="18" charset="0"/>
              </a:rPr>
              <a:t> her follow-up. Kim has decided to have an abortion, and comes to you with a list of questions. Her biggest worries are if her parents need to know and where she can go to get an abortion.</a:t>
            </a:r>
            <a:endParaRPr lang="en-US" dirty="0" smtClean="0">
              <a:latin typeface="Adobe Garamond Pro" panose="02020502060506020403" pitchFamily="18" charset="0"/>
            </a:endParaRPr>
          </a:p>
        </p:txBody>
      </p:sp>
    </p:spTree>
    <p:extLst>
      <p:ext uri="{BB962C8B-B14F-4D97-AF65-F5344CB8AC3E}">
        <p14:creationId xmlns:p14="http://schemas.microsoft.com/office/powerpoint/2010/main" val="2189021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400" dirty="0" smtClean="0">
                <a:latin typeface="Adobe Garamond Pro" panose="02020502060506020403" pitchFamily="18" charset="0"/>
                <a:ea typeface="ＭＳ Ｐゴシック" charset="0"/>
                <a:cs typeface="ＭＳ Ｐゴシック" charset="0"/>
              </a:rPr>
              <a:t>When working with young women who choose abortion,</a:t>
            </a:r>
            <a:r>
              <a:rPr lang="en-US" sz="1400" baseline="0" dirty="0" smtClean="0">
                <a:latin typeface="Adobe Garamond Pro" panose="02020502060506020403" pitchFamily="18" charset="0"/>
                <a:ea typeface="ＭＳ Ｐゴシック" charset="0"/>
                <a:cs typeface="ＭＳ Ｐゴシック" charset="0"/>
              </a:rPr>
              <a:t> it is important to discuss parental involvement – especially with minors. In many circumstances, one or both parents can be a great source of support for a young woman seeking an unintended pregnancy. We know that most parents are supportive about abortion and more than half of minors inform at least one parent and are more likely to do so the younger they are.</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400" baseline="0" dirty="0" smtClean="0">
              <a:latin typeface="Adobe Garamond Pro" panose="02020502060506020403" pitchFamily="18" charset="0"/>
              <a:ea typeface="ＭＳ Ｐゴシック" charset="0"/>
              <a:cs typeface="ＭＳ Ｐゴシック"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400" baseline="0" dirty="0" smtClean="0">
                <a:latin typeface="Adobe Garamond Pro" panose="02020502060506020403" pitchFamily="18" charset="0"/>
                <a:ea typeface="ＭＳ Ｐゴシック" charset="0"/>
                <a:cs typeface="ＭＳ Ｐゴシック" charset="0"/>
              </a:rPr>
              <a:t>If a minor decides not to involve a parent or guardian, the situation can get a bit more challenging. While teen pregnancy is confidential in the vast majority of states under most circumstances, if a minor decides to have an abortion there are other state laws that may force parental involvement. These laws are generally called parental involvement laws and come in two types: parental notification and parental consent. As </a:t>
            </a:r>
            <a:r>
              <a:rPr lang="en-US" sz="1400" baseline="0" dirty="0" smtClean="0">
                <a:latin typeface="+mn-lt"/>
                <a:ea typeface="ＭＳ Ｐゴシック" charset="0"/>
                <a:cs typeface="ＭＳ Ｐゴシック" charset="0"/>
              </a:rPr>
              <a:t>p</a:t>
            </a:r>
            <a:r>
              <a:rPr lang="en-US" sz="1400" dirty="0" smtClean="0">
                <a:latin typeface="+mn-lt"/>
                <a:ea typeface="ＭＳ Ｐゴシック" charset="0"/>
                <a:cs typeface="ＭＳ Ｐゴシック" charset="0"/>
              </a:rPr>
              <a:t>arental involvement laws differ by state, you need know the laws where you practice and there are some great resources online to find this information.</a:t>
            </a:r>
            <a:r>
              <a:rPr lang="en-US" sz="1400" baseline="0" dirty="0" smtClean="0">
                <a:latin typeface="+mn-lt"/>
                <a:ea typeface="ＭＳ Ｐゴシック" charset="0"/>
                <a:cs typeface="ＭＳ Ｐゴシック" charset="0"/>
              </a:rPr>
              <a:t> For minors who feel that they cannot involve a parent, states are required to have a judicial bypass option whereby m</a:t>
            </a:r>
            <a:r>
              <a:rPr lang="en-US" dirty="0" smtClean="0"/>
              <a:t>inors petition</a:t>
            </a:r>
            <a:r>
              <a:rPr lang="en-US" baseline="0" dirty="0" smtClean="0"/>
              <a:t> the </a:t>
            </a:r>
            <a:r>
              <a:rPr lang="en-US" dirty="0" smtClean="0"/>
              <a:t>court to waive the notification/consent requirement</a:t>
            </a:r>
            <a:endParaRPr lang="en-US" sz="1400" baseline="0" dirty="0" smtClean="0">
              <a:latin typeface="+mn-lt"/>
              <a:ea typeface="ＭＳ Ｐゴシック" charset="0"/>
              <a:cs typeface="ＭＳ Ｐゴシック" charset="0"/>
            </a:endParaRPr>
          </a:p>
          <a:p>
            <a:pPr eaLnBrk="1" hangingPunct="1">
              <a:spcBef>
                <a:spcPct val="0"/>
              </a:spcBef>
              <a:buFontTx/>
              <a:buNone/>
            </a:pPr>
            <a:endParaRPr lang="en-US" sz="1400" dirty="0" smtClean="0">
              <a:latin typeface="Adobe Garamond Pro" panose="02020502060506020403" pitchFamily="18" charset="0"/>
              <a:ea typeface="ＭＳ Ｐゴシック" charset="0"/>
              <a:cs typeface="ＭＳ Ｐゴシック" charset="0"/>
            </a:endParaRPr>
          </a:p>
          <a:p>
            <a:pPr eaLnBrk="1" hangingPunct="1">
              <a:spcBef>
                <a:spcPct val="0"/>
              </a:spcBef>
              <a:buFontTx/>
              <a:buNone/>
            </a:pPr>
            <a:r>
              <a:rPr lang="en-US" sz="1400" dirty="0" smtClean="0">
                <a:latin typeface="Adobe Garamond Pro" panose="02020502060506020403" pitchFamily="18" charset="0"/>
                <a:ea typeface="ＭＳ Ｐゴシック" charset="0"/>
                <a:cs typeface="ＭＳ Ｐゴシック" charset="0"/>
              </a:rPr>
              <a:t>Source:</a:t>
            </a:r>
          </a:p>
          <a:p>
            <a:pPr eaLnBrk="1" hangingPunct="1">
              <a:spcBef>
                <a:spcPct val="0"/>
              </a:spcBef>
              <a:buFontTx/>
              <a:buNone/>
            </a:pPr>
            <a:r>
              <a:rPr lang="en-US" sz="1400" dirty="0" err="1" smtClean="0">
                <a:latin typeface="Adobe Garamond Pro" panose="02020502060506020403" pitchFamily="18" charset="0"/>
                <a:ea typeface="ＭＳ Ｐゴシック" charset="0"/>
              </a:rPr>
              <a:t>Henshaw</a:t>
            </a:r>
            <a:r>
              <a:rPr lang="en-US" sz="1400" dirty="0" smtClean="0">
                <a:latin typeface="Adobe Garamond Pro" panose="02020502060506020403" pitchFamily="18" charset="0"/>
                <a:ea typeface="ＭＳ Ｐゴシック" charset="0"/>
              </a:rPr>
              <a:t> </a:t>
            </a:r>
            <a:r>
              <a:rPr lang="en-US" sz="1400" dirty="0">
                <a:latin typeface="Adobe Garamond Pro" panose="02020502060506020403" pitchFamily="18" charset="0"/>
                <a:ea typeface="ＭＳ Ｐゴシック" charset="0"/>
              </a:rPr>
              <a:t>SK, </a:t>
            </a:r>
            <a:r>
              <a:rPr lang="en-US" sz="1400" dirty="0" err="1">
                <a:latin typeface="Adobe Garamond Pro" panose="02020502060506020403" pitchFamily="18" charset="0"/>
                <a:ea typeface="ＭＳ Ｐゴシック" charset="0"/>
              </a:rPr>
              <a:t>Kost</a:t>
            </a:r>
            <a:r>
              <a:rPr lang="en-US" sz="1400" dirty="0">
                <a:latin typeface="Adobe Garamond Pro" panose="02020502060506020403" pitchFamily="18" charset="0"/>
                <a:ea typeface="ＭＳ Ｐゴシック" charset="0"/>
              </a:rPr>
              <a:t> K. Parental involvement in minors</a:t>
            </a:r>
            <a:r>
              <a:rPr lang="ja-JP" altLang="en-US" sz="1400" dirty="0">
                <a:latin typeface="Adobe Garamond Pro" panose="02020502060506020403" pitchFamily="18" charset="0"/>
                <a:ea typeface="ＭＳ Ｐゴシック" charset="0"/>
              </a:rPr>
              <a:t>’</a:t>
            </a:r>
            <a:r>
              <a:rPr lang="en-US" altLang="ja-JP" sz="1400" dirty="0">
                <a:latin typeface="Adobe Garamond Pro" panose="02020502060506020403" pitchFamily="18" charset="0"/>
                <a:ea typeface="ＭＳ Ｐゴシック" charset="0"/>
              </a:rPr>
              <a:t> abortion decisions. </a:t>
            </a:r>
            <a:r>
              <a:rPr lang="en-US" altLang="ja-JP" sz="1400" i="1" dirty="0">
                <a:latin typeface="Adobe Garamond Pro" panose="02020502060506020403" pitchFamily="18" charset="0"/>
                <a:ea typeface="ＭＳ Ｐゴシック" charset="0"/>
              </a:rPr>
              <a:t>Family Planning </a:t>
            </a:r>
            <a:r>
              <a:rPr lang="en-US" altLang="ja-JP" sz="1400" i="1" dirty="0" err="1">
                <a:latin typeface="Adobe Garamond Pro" panose="02020502060506020403" pitchFamily="18" charset="0"/>
                <a:ea typeface="ＭＳ Ｐゴシック" charset="0"/>
              </a:rPr>
              <a:t>Persepctives</a:t>
            </a:r>
            <a:r>
              <a:rPr lang="en-US" altLang="ja-JP" sz="1400" dirty="0">
                <a:latin typeface="Adobe Garamond Pro" panose="02020502060506020403" pitchFamily="18" charset="0"/>
                <a:ea typeface="ＭＳ Ｐゴシック" charset="0"/>
              </a:rPr>
              <a:t> 1992;24:</a:t>
            </a:r>
            <a:r>
              <a:rPr lang="en-US" altLang="ja-JP" sz="1400" dirty="0" smtClean="0">
                <a:latin typeface="Adobe Garamond Pro" panose="02020502060506020403" pitchFamily="18" charset="0"/>
                <a:ea typeface="ＭＳ Ｐゴシック" charset="0"/>
              </a:rPr>
              <a:t>196–207</a:t>
            </a:r>
            <a:r>
              <a:rPr lang="en-US" altLang="ja-JP" sz="1400" dirty="0">
                <a:latin typeface="Adobe Garamond Pro" panose="02020502060506020403" pitchFamily="18" charset="0"/>
                <a:ea typeface="ＭＳ Ｐゴシック" charset="0"/>
              </a:rPr>
              <a:t>, 213</a:t>
            </a:r>
            <a:r>
              <a:rPr lang="en-US" altLang="ja-JP" sz="1400" dirty="0" smtClean="0">
                <a:latin typeface="Adobe Garamond Pro" panose="02020502060506020403" pitchFamily="18" charset="0"/>
                <a:ea typeface="ＭＳ Ｐゴシック" charset="0"/>
              </a:rPr>
              <a:t>.</a:t>
            </a:r>
          </a:p>
          <a:p>
            <a:pPr eaLnBrk="1" hangingPunct="1">
              <a:spcBef>
                <a:spcPct val="0"/>
              </a:spcBef>
              <a:buFontTx/>
              <a:buNone/>
            </a:pPr>
            <a:endParaRPr lang="en-US" sz="1400" dirty="0" smtClean="0">
              <a:latin typeface="Adobe Garamond Pro" panose="02020502060506020403" pitchFamily="18" charset="0"/>
              <a:ea typeface="ＭＳ Ｐゴシック" charset="0"/>
              <a:cs typeface="ＭＳ Ｐゴシック" charset="0"/>
            </a:endParaRPr>
          </a:p>
          <a:p>
            <a:pPr eaLnBrk="1" hangingPunct="1">
              <a:spcBef>
                <a:spcPct val="0"/>
              </a:spcBef>
              <a:buFontTx/>
              <a:buNone/>
            </a:pPr>
            <a:r>
              <a:rPr lang="en-US" sz="1400" dirty="0" smtClean="0">
                <a:latin typeface="Adobe Garamond Pro" panose="02020502060506020403" pitchFamily="18" charset="0"/>
                <a:ea typeface="ＭＳ Ｐゴシック" charset="0"/>
                <a:cs typeface="ＭＳ Ｐゴシック" charset="0"/>
              </a:rPr>
              <a:t>A survey of 1,519 unmarried pregnant minors in states where parental involvement is not mandatory found that 61% told one or both parents about their intent to have an abortion.</a:t>
            </a:r>
          </a:p>
          <a:p>
            <a:pPr eaLnBrk="1" hangingPunct="1">
              <a:spcBef>
                <a:spcPct val="0"/>
              </a:spcBef>
              <a:buFontTx/>
              <a:buChar char="•"/>
            </a:pPr>
            <a:r>
              <a:rPr lang="en-US" sz="1400" dirty="0" smtClean="0">
                <a:latin typeface="Adobe Garamond Pro" panose="02020502060506020403" pitchFamily="18" charset="0"/>
                <a:ea typeface="ＭＳ Ｐゴシック" charset="0"/>
                <a:cs typeface="ＭＳ Ｐゴシック" charset="0"/>
              </a:rPr>
              <a:t> The younger the minor, the more likely she was to do so (90% of those 14 years old or younger, 74% of those 16 years old)</a:t>
            </a:r>
          </a:p>
          <a:p>
            <a:pPr eaLnBrk="1" hangingPunct="1">
              <a:spcBef>
                <a:spcPct val="0"/>
              </a:spcBef>
              <a:buFontTx/>
              <a:buChar char="•"/>
            </a:pPr>
            <a:r>
              <a:rPr lang="en-US" sz="1400" dirty="0" smtClean="0">
                <a:latin typeface="Adobe Garamond Pro" panose="02020502060506020403" pitchFamily="18" charset="0"/>
                <a:ea typeface="ＭＳ Ｐゴシック" charset="0"/>
                <a:cs typeface="ＭＳ Ｐゴシック" charset="0"/>
              </a:rPr>
              <a:t> Among minors who did not involve a parent, virtually all involved at least one responsible adult other than clinic staff (such as another relative, teacher, counselor, professional, or clergy).</a:t>
            </a:r>
          </a:p>
        </p:txBody>
      </p:sp>
      <p:sp>
        <p:nvSpPr>
          <p:cNvPr id="48131" name="Footer Placeholder 3"/>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200">
              <a:latin typeface="Calibri" charset="0"/>
            </a:endParaRPr>
          </a:p>
        </p:txBody>
      </p:sp>
    </p:spTree>
    <p:extLst>
      <p:ext uri="{BB962C8B-B14F-4D97-AF65-F5344CB8AC3E}">
        <p14:creationId xmlns:p14="http://schemas.microsoft.com/office/powerpoint/2010/main" val="3729757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making an abortion referral it’s really important that you call around to</a:t>
            </a:r>
            <a:r>
              <a:rPr lang="en-US" baseline="0" dirty="0" smtClean="0"/>
              <a:t> </a:t>
            </a:r>
            <a:r>
              <a:rPr lang="en-US" dirty="0" smtClean="0"/>
              <a:t>clinics and</a:t>
            </a:r>
            <a:r>
              <a:rPr lang="en-US" baseline="0" dirty="0" smtClean="0"/>
              <a:t> </a:t>
            </a:r>
            <a:r>
              <a:rPr lang="en-US" dirty="0" smtClean="0"/>
              <a:t>gather this information, so</a:t>
            </a:r>
            <a:r>
              <a:rPr lang="en-US" baseline="0" dirty="0" smtClean="0"/>
              <a:t> </a:t>
            </a:r>
            <a:r>
              <a:rPr lang="en-US" dirty="0" smtClean="0"/>
              <a:t>that you can make competent,</a:t>
            </a:r>
            <a:r>
              <a:rPr lang="en-US" baseline="0" dirty="0" smtClean="0"/>
              <a:t> </a:t>
            </a:r>
            <a:r>
              <a:rPr lang="en-US" dirty="0" smtClean="0"/>
              <a:t>intelligent, accurate referrals.</a:t>
            </a:r>
            <a:r>
              <a:rPr lang="en-US" baseline="0" dirty="0" smtClean="0"/>
              <a:t> </a:t>
            </a:r>
          </a:p>
          <a:p>
            <a:endParaRPr lang="en-US" baseline="0" dirty="0" smtClean="0"/>
          </a:p>
          <a:p>
            <a:r>
              <a:rPr lang="en-US" dirty="0" smtClean="0"/>
              <a:t>So you want to know things like:</a:t>
            </a:r>
          </a:p>
          <a:p>
            <a:pPr marL="171450" indent="-171450">
              <a:buFont typeface="Arial"/>
              <a:buChar char="•"/>
            </a:pPr>
            <a:r>
              <a:rPr lang="en-US" dirty="0" smtClean="0"/>
              <a:t>What</a:t>
            </a:r>
            <a:r>
              <a:rPr lang="en-US" baseline="0" dirty="0" smtClean="0"/>
              <a:t> </a:t>
            </a:r>
            <a:r>
              <a:rPr lang="en-US" dirty="0" smtClean="0"/>
              <a:t>are the clinics around?</a:t>
            </a:r>
          </a:p>
          <a:p>
            <a:pPr marL="171450" indent="-171450">
              <a:buFont typeface="Arial"/>
              <a:buChar char="•"/>
            </a:pPr>
            <a:r>
              <a:rPr lang="en-US" dirty="0" smtClean="0"/>
              <a:t>What are their gestational limits?</a:t>
            </a:r>
            <a:r>
              <a:rPr lang="en-US" baseline="0" dirty="0" smtClean="0"/>
              <a:t> </a:t>
            </a:r>
          </a:p>
          <a:p>
            <a:pPr marL="171450" indent="-171450">
              <a:buFont typeface="Arial"/>
              <a:buChar char="•"/>
            </a:pPr>
            <a:r>
              <a:rPr lang="en-US" dirty="0" smtClean="0"/>
              <a:t>Do they offer medication abortion?</a:t>
            </a:r>
            <a:r>
              <a:rPr lang="en-US" baseline="0" dirty="0" smtClean="0"/>
              <a:t> </a:t>
            </a:r>
          </a:p>
          <a:p>
            <a:pPr marL="171450" indent="-171450">
              <a:buFont typeface="Arial"/>
              <a:buChar char="•"/>
            </a:pPr>
            <a:r>
              <a:rPr lang="en-US" dirty="0" smtClean="0"/>
              <a:t>And what is the gestational limit for</a:t>
            </a:r>
            <a:r>
              <a:rPr lang="en-US" baseline="0" dirty="0" smtClean="0"/>
              <a:t> </a:t>
            </a:r>
            <a:r>
              <a:rPr lang="en-US" dirty="0" smtClean="0"/>
              <a:t>a single visit abortion?</a:t>
            </a:r>
            <a:r>
              <a:rPr lang="en-US" baseline="0" dirty="0" smtClean="0"/>
              <a:t> </a:t>
            </a:r>
          </a:p>
          <a:p>
            <a:endParaRPr lang="en-US" dirty="0" smtClean="0"/>
          </a:p>
          <a:p>
            <a:r>
              <a:rPr lang="en-US" dirty="0" smtClean="0"/>
              <a:t>You also really want to know what the cost is</a:t>
            </a:r>
            <a:r>
              <a:rPr lang="en-US" baseline="0" dirty="0" smtClean="0"/>
              <a:t> </a:t>
            </a:r>
            <a:r>
              <a:rPr lang="en-US" dirty="0" smtClean="0"/>
              <a:t>for services, what kinds of insurance</a:t>
            </a:r>
            <a:r>
              <a:rPr lang="en-US" baseline="0" dirty="0" smtClean="0"/>
              <a:t> </a:t>
            </a:r>
            <a:r>
              <a:rPr lang="en-US" dirty="0" smtClean="0"/>
              <a:t>the clinics accepts, and</a:t>
            </a:r>
            <a:r>
              <a:rPr lang="en-US" baseline="0" dirty="0" smtClean="0"/>
              <a:t> </a:t>
            </a:r>
            <a:r>
              <a:rPr lang="en-US" dirty="0" smtClean="0"/>
              <a:t>whether different kinds of aspects of</a:t>
            </a:r>
            <a:r>
              <a:rPr lang="en-US" baseline="0" dirty="0" smtClean="0"/>
              <a:t> </a:t>
            </a:r>
            <a:r>
              <a:rPr lang="en-US" dirty="0" smtClean="0"/>
              <a:t>the visit are included within those costs</a:t>
            </a:r>
            <a:r>
              <a:rPr lang="en-US" baseline="0" dirty="0" smtClean="0"/>
              <a:t> </a:t>
            </a:r>
            <a:r>
              <a:rPr lang="en-US" dirty="0" smtClean="0"/>
              <a:t>such as, anesthesia or analgesia, </a:t>
            </a:r>
            <a:r>
              <a:rPr lang="en-US" dirty="0" err="1" smtClean="0"/>
              <a:t>RhoGAM</a:t>
            </a:r>
            <a:r>
              <a:rPr lang="en-US" baseline="30000" dirty="0" smtClean="0"/>
              <a:t>®</a:t>
            </a:r>
            <a:r>
              <a:rPr lang="en-US" dirty="0" smtClean="0"/>
              <a:t>.</a:t>
            </a:r>
            <a:r>
              <a:rPr lang="en-US" baseline="0" dirty="0" smtClean="0"/>
              <a:t> </a:t>
            </a:r>
          </a:p>
          <a:p>
            <a:r>
              <a:rPr lang="en-US" dirty="0" smtClean="0"/>
              <a:t>Are there other charges</a:t>
            </a:r>
            <a:r>
              <a:rPr lang="en-US" baseline="0" dirty="0" smtClean="0"/>
              <a:t> </a:t>
            </a:r>
            <a:r>
              <a:rPr lang="en-US" dirty="0" smtClean="0"/>
              <a:t>that the patients may expect even</a:t>
            </a:r>
            <a:r>
              <a:rPr lang="en-US" baseline="0" dirty="0" smtClean="0"/>
              <a:t> </a:t>
            </a:r>
            <a:r>
              <a:rPr lang="en-US" dirty="0" smtClean="0"/>
              <a:t>though they're paying for the abortion</a:t>
            </a:r>
            <a:r>
              <a:rPr lang="en-US" baseline="0" dirty="0" smtClean="0"/>
              <a:t> </a:t>
            </a:r>
            <a:r>
              <a:rPr lang="en-US" dirty="0" smtClean="0"/>
              <a:t>in a certain fee or with an insurance?</a:t>
            </a:r>
          </a:p>
          <a:p>
            <a:endParaRPr lang="en-US" dirty="0" smtClean="0"/>
          </a:p>
          <a:p>
            <a:r>
              <a:rPr lang="en-US" dirty="0" smtClean="0"/>
              <a:t>And when working with teens, you want to make sure that the clinic is teen-friendly</a:t>
            </a:r>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47</a:t>
            </a:fld>
            <a:endParaRPr lang="en-US"/>
          </a:p>
        </p:txBody>
      </p:sp>
    </p:spTree>
    <p:extLst>
      <p:ext uri="{BB962C8B-B14F-4D97-AF65-F5344CB8AC3E}">
        <p14:creationId xmlns:p14="http://schemas.microsoft.com/office/powerpoint/2010/main" val="2015522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  Too</a:t>
            </a:r>
            <a:r>
              <a:rPr lang="en-US" baseline="0" dirty="0" smtClean="0"/>
              <a:t> much info on this slide, add a slide on websites-resources </a:t>
            </a:r>
            <a:endParaRPr lang="en-US" dirty="0" smtClean="0"/>
          </a:p>
          <a:p>
            <a:endParaRPr lang="en-US" dirty="0" smtClean="0"/>
          </a:p>
          <a:p>
            <a:r>
              <a:rPr lang="en-US" dirty="0" smtClean="0"/>
              <a:t>There are a few other points that are really</a:t>
            </a:r>
            <a:r>
              <a:rPr lang="en-US" baseline="0" dirty="0" smtClean="0"/>
              <a:t> </a:t>
            </a:r>
            <a:r>
              <a:rPr lang="en-US" dirty="0" smtClean="0"/>
              <a:t>important about making an abortion</a:t>
            </a:r>
            <a:r>
              <a:rPr lang="en-US" baseline="0" dirty="0" smtClean="0"/>
              <a:t> </a:t>
            </a:r>
            <a:r>
              <a:rPr lang="en-US" dirty="0" smtClean="0"/>
              <a:t>referral.  You want to ask clinics about</a:t>
            </a:r>
            <a:r>
              <a:rPr lang="en-US" baseline="0" dirty="0" smtClean="0"/>
              <a:t> </a:t>
            </a:r>
            <a:r>
              <a:rPr lang="en-US" dirty="0" smtClean="0"/>
              <a:t>whether they have any medical exclusions.</a:t>
            </a:r>
            <a:r>
              <a:rPr lang="en-US" baseline="0" dirty="0" smtClean="0"/>
              <a:t> </a:t>
            </a:r>
            <a:r>
              <a:rPr lang="en-US" dirty="0" smtClean="0"/>
              <a:t>Will they be able to see patients that</a:t>
            </a:r>
            <a:r>
              <a:rPr lang="en-US" baseline="0" dirty="0" smtClean="0"/>
              <a:t> </a:t>
            </a:r>
            <a:r>
              <a:rPr lang="en-US" dirty="0" smtClean="0"/>
              <a:t>have acute or chronic medical conditions?</a:t>
            </a:r>
            <a:r>
              <a:rPr lang="en-US" baseline="0" dirty="0" smtClean="0"/>
              <a:t> </a:t>
            </a:r>
            <a:r>
              <a:rPr lang="en-US" dirty="0" smtClean="0"/>
              <a:t>Will they be able to see patients who</a:t>
            </a:r>
            <a:r>
              <a:rPr lang="en-US" baseline="0" dirty="0" smtClean="0"/>
              <a:t> </a:t>
            </a:r>
            <a:r>
              <a:rPr lang="en-US" dirty="0" smtClean="0"/>
              <a:t>are currently using drugs or alcohol?</a:t>
            </a:r>
          </a:p>
          <a:p>
            <a:endParaRPr lang="en-US" baseline="0" dirty="0" smtClean="0"/>
          </a:p>
          <a:p>
            <a:pPr eaLnBrk="1" hangingPunct="1">
              <a:lnSpc>
                <a:spcPct val="90000"/>
              </a:lnSpc>
              <a:spcBef>
                <a:spcPct val="25000"/>
              </a:spcBef>
            </a:pPr>
            <a:r>
              <a:rPr lang="en-US" dirty="0" smtClean="0">
                <a:latin typeface="Futura Lt BT"/>
              </a:rPr>
              <a:t>Especially when working with minors, you</a:t>
            </a:r>
            <a:r>
              <a:rPr lang="en-US" baseline="0" dirty="0" smtClean="0">
                <a:latin typeface="Futura Lt BT"/>
              </a:rPr>
              <a:t> need to know if the clinic will help teens who do not want or cannot involve their parents in seeking judicial bypass—where the m</a:t>
            </a:r>
            <a:r>
              <a:rPr lang="en-US" dirty="0" smtClean="0">
                <a:latin typeface="Futura Lt BT"/>
              </a:rPr>
              <a:t>inor petitions court to waive the notification/consent requirement. The</a:t>
            </a:r>
            <a:r>
              <a:rPr lang="en-US" baseline="0" dirty="0" smtClean="0">
                <a:latin typeface="Futura Lt BT"/>
              </a:rPr>
              <a:t> judge then decides if the </a:t>
            </a:r>
            <a:r>
              <a:rPr lang="en-US" sz="2200" baseline="0" dirty="0" smtClean="0">
                <a:latin typeface="Futura Lt BT"/>
              </a:rPr>
              <a:t>m</a:t>
            </a:r>
            <a:r>
              <a:rPr lang="en-US" sz="2200" dirty="0" smtClean="0">
                <a:latin typeface="Futura Lt BT"/>
              </a:rPr>
              <a:t>inor is mature and sufficiently well-informed</a:t>
            </a:r>
            <a:r>
              <a:rPr lang="en-US" sz="2200" baseline="0" dirty="0" smtClean="0">
                <a:latin typeface="Futura Lt BT"/>
              </a:rPr>
              <a:t> and if an a</a:t>
            </a:r>
            <a:r>
              <a:rPr lang="en-US" sz="2200" dirty="0" smtClean="0">
                <a:latin typeface="Futura Lt BT"/>
              </a:rPr>
              <a:t>bortion without informing parents is in her best interest.</a:t>
            </a:r>
          </a:p>
          <a:p>
            <a:pPr eaLnBrk="1" hangingPunct="1">
              <a:lnSpc>
                <a:spcPct val="90000"/>
              </a:lnSpc>
              <a:spcBef>
                <a:spcPct val="25000"/>
              </a:spcBef>
            </a:pPr>
            <a:endParaRPr lang="en-US" baseline="0" dirty="0" smtClean="0"/>
          </a:p>
          <a:p>
            <a:r>
              <a:rPr lang="en-US" dirty="0" smtClean="0"/>
              <a:t>If it's important to your patient,</a:t>
            </a:r>
            <a:r>
              <a:rPr lang="en-US" baseline="0" dirty="0" smtClean="0"/>
              <a:t> </a:t>
            </a:r>
            <a:r>
              <a:rPr lang="en-US" dirty="0" smtClean="0"/>
              <a:t>you want to know whether the clinic</a:t>
            </a:r>
            <a:r>
              <a:rPr lang="en-US" baseline="0" dirty="0" smtClean="0"/>
              <a:t> </a:t>
            </a:r>
            <a:r>
              <a:rPr lang="en-US" dirty="0" smtClean="0"/>
              <a:t>offers post abortion contraception.</a:t>
            </a:r>
            <a:r>
              <a:rPr lang="en-US" baseline="0" dirty="0" smtClean="0"/>
              <a:t> </a:t>
            </a:r>
            <a:r>
              <a:rPr lang="en-US" dirty="0" smtClean="0"/>
              <a:t>And likewise, does the clinic offer</a:t>
            </a:r>
            <a:r>
              <a:rPr lang="en-US" baseline="0" dirty="0" smtClean="0"/>
              <a:t> </a:t>
            </a:r>
            <a:r>
              <a:rPr lang="en-US" dirty="0" smtClean="0"/>
              <a:t>emotional support both before and</a:t>
            </a:r>
            <a:r>
              <a:rPr lang="en-US" baseline="0" dirty="0" smtClean="0"/>
              <a:t> </a:t>
            </a:r>
            <a:r>
              <a:rPr lang="en-US" dirty="0" smtClean="0"/>
              <a:t>during the abortion?</a:t>
            </a:r>
          </a:p>
          <a:p>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48</a:t>
            </a:fld>
            <a:endParaRPr lang="en-US"/>
          </a:p>
        </p:txBody>
      </p:sp>
    </p:spTree>
    <p:extLst>
      <p:ext uri="{BB962C8B-B14F-4D97-AF65-F5344CB8AC3E}">
        <p14:creationId xmlns:p14="http://schemas.microsoft.com/office/powerpoint/2010/main" val="31012605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1863" eaLnBrk="1" hangingPunct="1">
              <a:spcBef>
                <a:spcPct val="0"/>
              </a:spcBef>
            </a:pPr>
            <a:r>
              <a:rPr lang="en-US" altLang="en-US" dirty="0" smtClean="0"/>
              <a:t>These are a few examples of Local Resources to connect to in regards to parental involvement laws. As part of the ACLU, Illinois has a Judicial Bypass Coordination Project which offers FREE, confidential assistance, including a hotline number, text messaging service, and access to a free lawyer and clinic referral. </a:t>
            </a:r>
          </a:p>
          <a:p>
            <a:pPr defTabSz="931863" eaLnBrk="1" hangingPunct="1">
              <a:spcBef>
                <a:spcPct val="0"/>
              </a:spcBef>
            </a:pPr>
            <a:endParaRPr lang="en-US" altLang="en-US" dirty="0" smtClean="0"/>
          </a:p>
          <a:p>
            <a:pPr defTabSz="931863" eaLnBrk="1" hangingPunct="1">
              <a:spcBef>
                <a:spcPct val="0"/>
              </a:spcBef>
            </a:pPr>
            <a:r>
              <a:rPr lang="en-US" altLang="en-US" dirty="0" smtClean="0"/>
              <a:t>The local Planned Parenthood Affiliate in the Rocky Mountains of Colorado created a hotline to assist minors seeking information about the judicial bypass process and access to an attorney. The hotline will serve minors whether they are seeking an abortion at Planned Parenthood or at another abortion provider. </a:t>
            </a:r>
          </a:p>
          <a:p>
            <a:pPr defTabSz="931863" eaLnBrk="1" hangingPunct="1">
              <a:spcBef>
                <a:spcPct val="0"/>
              </a:spcBef>
            </a:pPr>
            <a:endParaRPr lang="en-US" altLang="en-US" dirty="0" smtClean="0"/>
          </a:p>
          <a:p>
            <a:pPr defTabSz="931863" eaLnBrk="1" hangingPunct="1">
              <a:spcBef>
                <a:spcPct val="0"/>
              </a:spcBef>
            </a:pPr>
            <a:r>
              <a:rPr lang="en-US" altLang="en-US" dirty="0" smtClean="0"/>
              <a:t>The NAF referral hotline is a national service BUT will connect you to a provider and resources in your area</a:t>
            </a:r>
          </a:p>
          <a:p>
            <a:pPr defTabSz="931863" eaLnBrk="1" hangingPunct="1">
              <a:spcBef>
                <a:spcPct val="0"/>
              </a:spcBef>
            </a:pPr>
            <a:endParaRPr lang="en-US" altLang="en-US" i="1" dirty="0" smtClean="0"/>
          </a:p>
          <a:p>
            <a:pPr defTabSz="931863" eaLnBrk="1" hangingPunct="1">
              <a:spcBef>
                <a:spcPct val="0"/>
              </a:spcBef>
            </a:pPr>
            <a:r>
              <a:rPr lang="en-US" altLang="en-US" i="1" dirty="0" smtClean="0"/>
              <a:t>http://ilbypasscoordinationproject.org/parental-notice-law/parental-notice-waiver-judicial-bypass</a:t>
            </a:r>
          </a:p>
          <a:p>
            <a:pPr defTabSz="931863" eaLnBrk="1" hangingPunct="1">
              <a:spcBef>
                <a:spcPct val="0"/>
              </a:spcBef>
            </a:pPr>
            <a:r>
              <a:rPr lang="en-US" altLang="en-US" i="1" dirty="0" smtClean="0"/>
              <a:t>http://www.plannedparenthood.org/rocky-mountains/judicial-bypass-faq-10564.htm</a:t>
            </a:r>
            <a:endParaRPr lang="en-US" altLang="en-US" dirty="0" smtClean="0"/>
          </a:p>
          <a:p>
            <a:pPr defTabSz="931863" eaLnBrk="1" hangingPunct="1">
              <a:spcBef>
                <a:spcPct val="0"/>
              </a:spcBef>
            </a:pPr>
            <a:endParaRPr lang="en-US" altLang="en-US" dirty="0" smtClean="0"/>
          </a:p>
          <a:p>
            <a:pPr defTabSz="931863" eaLnBrk="1" hangingPunct="1">
              <a:spcBef>
                <a:spcPct val="0"/>
              </a:spcBef>
            </a:pPr>
            <a:endParaRPr lang="en-US" altLang="en-US"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339572-A568-437B-91F4-B792C735563B}" type="slidenum">
              <a:rPr lang="en-US" altLang="en-US"/>
              <a:pPr>
                <a:spcBef>
                  <a:spcPct val="0"/>
                </a:spcBef>
              </a:pPr>
              <a:t>49</a:t>
            </a:fld>
            <a:endParaRPr lang="en-US" altLang="en-US"/>
          </a:p>
        </p:txBody>
      </p:sp>
    </p:spTree>
    <p:extLst>
      <p:ext uri="{BB962C8B-B14F-4D97-AF65-F5344CB8AC3E}">
        <p14:creationId xmlns:p14="http://schemas.microsoft.com/office/powerpoint/2010/main" val="2670568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National Abortion Federation is also a </a:t>
            </a:r>
            <a:r>
              <a:rPr lang="en-US" altLang="en-US" b="1" smtClean="0"/>
              <a:t>great resource</a:t>
            </a:r>
            <a:r>
              <a:rPr lang="en-US" altLang="en-US" smtClean="0"/>
              <a:t>, not just for financial assistance, but for referrals. This is an interactive map found on their website that allows you to click on the state you’re in and pulls up a list of NAF certified clinics (which means they are board certified, reputable, and have basically been approved by NAF-good, safe, clean clinic).  </a:t>
            </a:r>
          </a:p>
          <a:p>
            <a:pPr eaLnBrk="1" hangingPunct="1">
              <a:spcBef>
                <a:spcPct val="0"/>
              </a:spcBef>
            </a:pPr>
            <a:endParaRPr lang="en-US" altLang="en-US" smtClean="0"/>
          </a:p>
          <a:p>
            <a:pPr eaLnBrk="1" hangingPunct="1">
              <a:spcBef>
                <a:spcPct val="0"/>
              </a:spcBef>
            </a:pPr>
            <a:r>
              <a:rPr lang="en-US" altLang="en-US" smtClean="0"/>
              <a:t>“Find a Provider” near me tab. Just visit www.prochoice.org; the phone #on the slide is JUST for referrals, not for funding. What are the hours? (adolescent friendly hours? Languages? They are bilingual and have people working who speak many other languages. I was a spanish speaking counselor there because I spoke “abortion spanish” (I could do financial counseling, how far along are you, etc) </a:t>
            </a:r>
            <a:r>
              <a:rPr lang="en-US" altLang="en-US" smtClean="0">
                <a:sym typeface="Wingdings" panose="05000000000000000000" pitchFamily="2" charset="2"/>
              </a:rPr>
              <a:t></a:t>
            </a:r>
            <a:endParaRPr lang="en-US" altLang="en-US" smtClean="0"/>
          </a:p>
          <a:p>
            <a:pPr eaLnBrk="1" hangingPunct="1">
              <a:spcBef>
                <a:spcPct val="0"/>
              </a:spcBef>
            </a:pPr>
            <a:endParaRPr lang="en-US" altLang="en-US" smtClean="0"/>
          </a:p>
          <a:p>
            <a:pPr eaLnBrk="1" hangingPunct="1">
              <a:spcBef>
                <a:spcPct val="0"/>
              </a:spcBef>
            </a:pPr>
            <a:r>
              <a:rPr lang="en-US" altLang="en-US" smtClean="0"/>
              <a:t>Referral Line ONLY, very hard to get through-have to be persistent and keep calling. </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2C90C4-6FA7-44CF-9A97-82651114A334}" type="slidenum">
              <a:rPr lang="en-US" altLang="en-US"/>
              <a:pPr>
                <a:spcBef>
                  <a:spcPct val="0"/>
                </a:spcBef>
              </a:pPr>
              <a:t>50</a:t>
            </a:fld>
            <a:endParaRPr lang="en-US" altLang="en-US"/>
          </a:p>
        </p:txBody>
      </p:sp>
    </p:spTree>
    <p:extLst>
      <p:ext uri="{BB962C8B-B14F-4D97-AF65-F5344CB8AC3E}">
        <p14:creationId xmlns:p14="http://schemas.microsoft.com/office/powerpoint/2010/main" val="4270838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In order to best help our patients we should feel equipped to do some financial resource counseling and explain why you are even asking these sensitive and sometimes invasive questions to begin with. You should now be able to talk about the current financial restrictions with Medicaid and insurance and explain how as a result of these reasons you are counseling them on ways to come up for the money-even when it may seem uncomfortable and shameful.  These very laws that don’t include abortion as a part of  MAINSTREAM HEALTH CARE for women serve only to separate it out and make women feel stigmatized and embarrassed for finding themselves in need of a medical procedure they can’t afford-even with health insurance)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addition to financial resource counseling that you can do on your own, there are local and national abortion funds. The National Network of Abortion Funds can refer you to a local fund in your area, but keep in mind that they typically only give $50 or $200 and can’t cover the costs of the whole procedure.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National Abortion Federation also has a screening process: While they don’t require proof of income, they will ask questions to determine federal poverty guideline levels, and their funding does not extend to women who live in what we call a “</a:t>
            </a:r>
            <a:r>
              <a:rPr lang="en-US" dirty="0" err="1" smtClean="0"/>
              <a:t>medicaid</a:t>
            </a:r>
            <a:r>
              <a:rPr lang="en-US" dirty="0" smtClean="0"/>
              <a:t>” state if you live in one of the 17 states where </a:t>
            </a:r>
            <a:r>
              <a:rPr lang="en-US" dirty="0" err="1" smtClean="0"/>
              <a:t>medicaid</a:t>
            </a:r>
            <a:r>
              <a:rPr lang="en-US" dirty="0" smtClean="0"/>
              <a:t> SHOULD cover the cost of the AB and if you have private insurance that pays for it</a:t>
            </a:r>
          </a:p>
          <a:p>
            <a:pPr eaLnBrk="1" fontAlgn="auto" hangingPunct="1">
              <a:spcBef>
                <a:spcPts val="0"/>
              </a:spcBef>
              <a:spcAft>
                <a:spcPts val="0"/>
              </a:spcAft>
              <a:defRPr/>
            </a:pPr>
            <a:endParaRPr lang="en-US" dirty="0" smtClean="0"/>
          </a:p>
          <a:p>
            <a:pPr lvl="1" eaLnBrk="1" fontAlgn="auto" hangingPunct="1">
              <a:spcBef>
                <a:spcPts val="0"/>
              </a:spcBef>
              <a:spcAft>
                <a:spcPts val="0"/>
              </a:spcAft>
              <a:defRPr/>
            </a:pPr>
            <a:endParaRPr lang="en-US" sz="2400" dirty="0" smtClean="0"/>
          </a:p>
          <a:p>
            <a:pPr eaLnBrk="1" fontAlgn="auto" hangingPunct="1">
              <a:spcBef>
                <a:spcPts val="0"/>
              </a:spcBef>
              <a:spcAft>
                <a:spcPts val="0"/>
              </a:spcAft>
              <a:defRPr/>
            </a:pPr>
            <a:endParaRPr lang="en-US" dirty="0"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47204F-BD31-4CDF-8E4E-D211717D072C}" type="slidenum">
              <a:rPr lang="en-US" altLang="en-US"/>
              <a:pPr>
                <a:spcBef>
                  <a:spcPct val="0"/>
                </a:spcBef>
              </a:pPr>
              <a:t>51</a:t>
            </a:fld>
            <a:endParaRPr lang="en-US" altLang="en-US"/>
          </a:p>
        </p:txBody>
      </p:sp>
    </p:spTree>
    <p:extLst>
      <p:ext uri="{BB962C8B-B14F-4D97-AF65-F5344CB8AC3E}">
        <p14:creationId xmlns:p14="http://schemas.microsoft.com/office/powerpoint/2010/main" val="30259764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dirty="0" smtClean="0">
              <a:latin typeface="Adobe Garamond Pro" panose="02020502060506020403" pitchFamily="18" charset="0"/>
            </a:endParaRPr>
          </a:p>
        </p:txBody>
      </p:sp>
    </p:spTree>
    <p:extLst>
      <p:ext uri="{BB962C8B-B14F-4D97-AF65-F5344CB8AC3E}">
        <p14:creationId xmlns:p14="http://schemas.microsoft.com/office/powerpoint/2010/main" val="218902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teach counseling for positive pregnancy test results, we teach both an approach and a framework. The approach is a way that we prepare our minds</a:t>
            </a:r>
            <a:r>
              <a:rPr lang="en-US" baseline="0" dirty="0" smtClean="0"/>
              <a:t> psychologically, it</a:t>
            </a:r>
            <a:r>
              <a:rPr lang="fr-FR" baseline="0" dirty="0" smtClean="0"/>
              <a:t>’</a:t>
            </a:r>
            <a:r>
              <a:rPr lang="en-US" baseline="0" dirty="0" smtClean="0"/>
              <a:t>s the way that we want to think about things before we go into a conversation. And the approach has three steps: listen, do not assume, and self-reflect.</a:t>
            </a:r>
          </a:p>
          <a:p>
            <a:endParaRPr lang="en-US" baseline="0" dirty="0" smtClean="0"/>
          </a:p>
          <a:p>
            <a:r>
              <a:rPr lang="en-US" baseline="0" dirty="0" smtClean="0"/>
              <a:t>Let’s look at those three a little more closely.</a:t>
            </a:r>
          </a:p>
        </p:txBody>
      </p:sp>
      <p:sp>
        <p:nvSpPr>
          <p:cNvPr id="4" name="Slide Number Placeholder 3"/>
          <p:cNvSpPr>
            <a:spLocks noGrp="1"/>
          </p:cNvSpPr>
          <p:nvPr>
            <p:ph type="sldNum" sz="quarter" idx="10"/>
          </p:nvPr>
        </p:nvSpPr>
        <p:spPr/>
        <p:txBody>
          <a:bodyPr/>
          <a:lstStyle/>
          <a:p>
            <a:fld id="{E1B2A1BE-5A6E-4194-B082-7F84297619A2}" type="slidenum">
              <a:rPr lang="en-US" smtClean="0"/>
              <a:pPr/>
              <a:t>6</a:t>
            </a:fld>
            <a:endParaRPr lang="en-US"/>
          </a:p>
        </p:txBody>
      </p:sp>
    </p:spTree>
    <p:extLst>
      <p:ext uri="{BB962C8B-B14F-4D97-AF65-F5344CB8AC3E}">
        <p14:creationId xmlns:p14="http://schemas.microsoft.com/office/powerpoint/2010/main" val="38358260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making an adoption referral, there</a:t>
            </a:r>
            <a:r>
              <a:rPr lang="en-US" baseline="0" dirty="0" smtClean="0"/>
              <a:t> </a:t>
            </a:r>
            <a:r>
              <a:rPr lang="en-US" dirty="0" smtClean="0"/>
              <a:t>are some really important things to</a:t>
            </a:r>
            <a:r>
              <a:rPr lang="en-US" baseline="0" dirty="0" smtClean="0"/>
              <a:t> </a:t>
            </a:r>
            <a:r>
              <a:rPr lang="en-US" dirty="0" smtClean="0"/>
              <a:t>look out for</a:t>
            </a:r>
            <a:r>
              <a:rPr lang="en-US" baseline="0" dirty="0" smtClean="0"/>
              <a:t>. </a:t>
            </a:r>
            <a:r>
              <a:rPr lang="en-US" dirty="0" smtClean="0"/>
              <a:t>You want to make sure that when</a:t>
            </a:r>
            <a:r>
              <a:rPr lang="en-US" baseline="0" dirty="0" smtClean="0"/>
              <a:t> </a:t>
            </a:r>
            <a:r>
              <a:rPr lang="en-US" dirty="0" smtClean="0"/>
              <a:t>you refer to a particular agency,</a:t>
            </a:r>
            <a:r>
              <a:rPr lang="en-US" baseline="0" dirty="0" smtClean="0"/>
              <a:t> </a:t>
            </a:r>
            <a:r>
              <a:rPr lang="en-US" dirty="0" smtClean="0"/>
              <a:t>that people there are being given accurate</a:t>
            </a:r>
            <a:r>
              <a:rPr lang="en-US" baseline="0" dirty="0" smtClean="0"/>
              <a:t> </a:t>
            </a:r>
            <a:r>
              <a:rPr lang="en-US" dirty="0" smtClean="0"/>
              <a:t>information about how adoption is or</a:t>
            </a:r>
            <a:r>
              <a:rPr lang="en-US" baseline="0" dirty="0" smtClean="0"/>
              <a:t> </a:t>
            </a:r>
            <a:r>
              <a:rPr lang="en-US" dirty="0" smtClean="0"/>
              <a:t>should be practiced today.</a:t>
            </a:r>
            <a:r>
              <a:rPr lang="en-US" baseline="0" dirty="0" smtClean="0"/>
              <a:t> </a:t>
            </a:r>
            <a:r>
              <a:rPr lang="en-US" dirty="0" smtClean="0"/>
              <a:t>That means that they're talking</a:t>
            </a:r>
            <a:r>
              <a:rPr lang="en-US" baseline="0" dirty="0" smtClean="0"/>
              <a:t> </a:t>
            </a:r>
            <a:r>
              <a:rPr lang="en-US" dirty="0" smtClean="0"/>
              <a:t>about open adoption and</a:t>
            </a:r>
            <a:r>
              <a:rPr lang="en-US" baseline="0" dirty="0" smtClean="0"/>
              <a:t> </a:t>
            </a:r>
            <a:r>
              <a:rPr lang="en-US" dirty="0" smtClean="0"/>
              <a:t>they're defining it correctly.</a:t>
            </a:r>
            <a:r>
              <a:rPr lang="en-US" baseline="0" dirty="0" smtClean="0"/>
              <a:t> </a:t>
            </a:r>
          </a:p>
          <a:p>
            <a:endParaRPr lang="en-US" baseline="0" dirty="0" smtClean="0"/>
          </a:p>
          <a:p>
            <a:r>
              <a:rPr lang="en-US" dirty="0" smtClean="0"/>
              <a:t>You also want to look for adoption</a:t>
            </a:r>
            <a:r>
              <a:rPr lang="en-US" baseline="0" dirty="0" smtClean="0"/>
              <a:t> </a:t>
            </a:r>
            <a:r>
              <a:rPr lang="en-US" dirty="0" smtClean="0"/>
              <a:t>agencies that support all options for</a:t>
            </a:r>
            <a:r>
              <a:rPr lang="en-US" baseline="0" dirty="0" smtClean="0"/>
              <a:t> </a:t>
            </a:r>
            <a:r>
              <a:rPr lang="en-US" dirty="0" smtClean="0"/>
              <a:t>the pregnant woman,</a:t>
            </a:r>
            <a:r>
              <a:rPr lang="en-US" baseline="0" dirty="0" smtClean="0"/>
              <a:t> </a:t>
            </a:r>
            <a:r>
              <a:rPr lang="en-US" dirty="0" smtClean="0"/>
              <a:t>including talking about abortion and</a:t>
            </a:r>
            <a:r>
              <a:rPr lang="en-US" baseline="0" dirty="0" smtClean="0"/>
              <a:t> </a:t>
            </a:r>
            <a:r>
              <a:rPr lang="en-US" dirty="0" smtClean="0"/>
              <a:t>parenting if that comes to be what</a:t>
            </a:r>
            <a:r>
              <a:rPr lang="en-US" baseline="0" dirty="0" smtClean="0"/>
              <a:t> </a:t>
            </a:r>
            <a:r>
              <a:rPr lang="en-US" dirty="0" smtClean="0"/>
              <a:t>the patient is interested in.</a:t>
            </a:r>
            <a:r>
              <a:rPr lang="en-US" baseline="0" dirty="0" smtClean="0"/>
              <a:t> </a:t>
            </a:r>
          </a:p>
          <a:p>
            <a:endParaRPr lang="en-US" baseline="0" dirty="0" smtClean="0"/>
          </a:p>
          <a:p>
            <a:r>
              <a:rPr lang="en-US" dirty="0" smtClean="0"/>
              <a:t>The pregnant woman should</a:t>
            </a:r>
            <a:r>
              <a:rPr lang="en-US" baseline="0" dirty="0" smtClean="0"/>
              <a:t> </a:t>
            </a:r>
            <a:r>
              <a:rPr lang="en-US" dirty="0" smtClean="0"/>
              <a:t>never be coerced or</a:t>
            </a:r>
            <a:r>
              <a:rPr lang="en-US" baseline="0" dirty="0" smtClean="0"/>
              <a:t> </a:t>
            </a:r>
            <a:r>
              <a:rPr lang="en-US" dirty="0" smtClean="0"/>
              <a:t>made to feel that she has an obligation</a:t>
            </a:r>
            <a:r>
              <a:rPr lang="en-US" baseline="0" dirty="0" smtClean="0"/>
              <a:t> </a:t>
            </a:r>
            <a:r>
              <a:rPr lang="en-US" dirty="0" smtClean="0"/>
              <a:t>to place her baby for adoption.</a:t>
            </a:r>
            <a:r>
              <a:rPr lang="en-US" baseline="0" dirty="0" smtClean="0"/>
              <a:t> </a:t>
            </a:r>
            <a:r>
              <a:rPr lang="en-US" dirty="0" smtClean="0"/>
              <a:t>And finally, agencies should accept</a:t>
            </a:r>
            <a:r>
              <a:rPr lang="en-US" baseline="0" dirty="0" smtClean="0"/>
              <a:t> </a:t>
            </a:r>
            <a:r>
              <a:rPr lang="en-US" dirty="0" smtClean="0"/>
              <a:t>diverse people as adoptive parents and</a:t>
            </a:r>
            <a:r>
              <a:rPr lang="en-US" baseline="0" dirty="0" smtClean="0"/>
              <a:t> </a:t>
            </a:r>
            <a:r>
              <a:rPr lang="en-US" dirty="0" smtClean="0"/>
              <a:t>as birth families.</a:t>
            </a:r>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53</a:t>
            </a:fld>
            <a:endParaRPr lang="en-US"/>
          </a:p>
        </p:txBody>
      </p:sp>
    </p:spTree>
    <p:extLst>
      <p:ext uri="{BB962C8B-B14F-4D97-AF65-F5344CB8AC3E}">
        <p14:creationId xmlns:p14="http://schemas.microsoft.com/office/powerpoint/2010/main" val="33829136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discussing prenatal referrals, you want to make sure that the clinic you send a pregnant teen to is adolescent friendly</a:t>
            </a:r>
            <a:r>
              <a:rPr lang="en-US" baseline="0" dirty="0" smtClean="0"/>
              <a:t>—that both the staff and providers respect a young woman’s decision to parent. It is also important to find out if the clinic uses any practice models that are particularly teen-friendly, such as group prenatal care or centering pregnancy, teen-tot programs, or fatherhood outreach programs.</a:t>
            </a:r>
          </a:p>
          <a:p>
            <a:endParaRPr lang="en-US" baseline="0" dirty="0" smtClean="0"/>
          </a:p>
          <a:p>
            <a:r>
              <a:rPr lang="en-US" baseline="0" dirty="0" smtClean="0"/>
              <a:t>And lastly, it is helpful to know what other supports the prenatal clinic may have available to young women. These can include things like referrals to WIC, helping with insurance, offering parent education classes and support groups. In addition, knowing that clinics that have the ability to assist patients with housing or counseling can be very important.</a:t>
            </a:r>
          </a:p>
          <a:p>
            <a:endParaRPr lang="en-US" baseline="0" dirty="0" smtClean="0"/>
          </a:p>
          <a:p>
            <a:r>
              <a:rPr lang="en-US" dirty="0" smtClean="0"/>
              <a:t>Does the clinic offer support for young women in addition to medical care?</a:t>
            </a:r>
          </a:p>
          <a:p>
            <a:pPr marL="171450" indent="-171450">
              <a:buFont typeface="Arial" panose="020B0604020202020204" pitchFamily="34" charset="0"/>
              <a:buChar char="•"/>
            </a:pPr>
            <a:r>
              <a:rPr lang="en-US" dirty="0" smtClean="0"/>
              <a:t>Referrals to Women, Infants, and Children (WIC) programs</a:t>
            </a:r>
          </a:p>
          <a:p>
            <a:pPr marL="171450" indent="-171450">
              <a:buFont typeface="Arial" panose="020B0604020202020204" pitchFamily="34" charset="0"/>
              <a:buChar char="•"/>
            </a:pPr>
            <a:r>
              <a:rPr lang="en-US" dirty="0" smtClean="0"/>
              <a:t>Access to enrollment in Medicaid/other insurance</a:t>
            </a:r>
          </a:p>
          <a:p>
            <a:pPr marL="171450" indent="-171450">
              <a:buFont typeface="Arial" panose="020B0604020202020204" pitchFamily="34" charset="0"/>
              <a:buChar char="•"/>
            </a:pPr>
            <a:r>
              <a:rPr lang="en-US" dirty="0" smtClean="0"/>
              <a:t>Parenting education and support groups</a:t>
            </a:r>
          </a:p>
          <a:p>
            <a:pPr marL="171450" indent="-171450">
              <a:buFont typeface="Arial" panose="020B0604020202020204" pitchFamily="34" charset="0"/>
              <a:buChar char="•"/>
            </a:pPr>
            <a:r>
              <a:rPr lang="en-US" dirty="0" smtClean="0"/>
              <a:t>Housing assistance</a:t>
            </a:r>
          </a:p>
          <a:p>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54</a:t>
            </a:fld>
            <a:endParaRPr lang="en-US"/>
          </a:p>
        </p:txBody>
      </p:sp>
    </p:spTree>
    <p:extLst>
      <p:ext uri="{BB962C8B-B14F-4D97-AF65-F5344CB8AC3E}">
        <p14:creationId xmlns:p14="http://schemas.microsoft.com/office/powerpoint/2010/main" val="41699652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need to transition through sections of options</a:t>
            </a:r>
            <a:r>
              <a:rPr lang="en-US" baseline="0" dirty="0" smtClean="0"/>
              <a:t> counseling </a:t>
            </a:r>
            <a:r>
              <a:rPr lang="en-US" dirty="0" smtClean="0"/>
              <a:t>or</a:t>
            </a:r>
            <a:r>
              <a:rPr lang="en-US" baseline="0" dirty="0" smtClean="0"/>
              <a:t> </a:t>
            </a:r>
            <a:r>
              <a:rPr lang="en-US" dirty="0" smtClean="0"/>
              <a:t>close</a:t>
            </a:r>
            <a:r>
              <a:rPr lang="en-US" baseline="0" dirty="0" smtClean="0"/>
              <a:t> </a:t>
            </a:r>
            <a:r>
              <a:rPr lang="en-US" dirty="0" smtClean="0"/>
              <a:t>a conversation where</a:t>
            </a:r>
            <a:r>
              <a:rPr lang="en-US" baseline="0" dirty="0" smtClean="0"/>
              <a:t> </a:t>
            </a:r>
            <a:r>
              <a:rPr lang="en-US" dirty="0" smtClean="0"/>
              <a:t>you've been talking about feelings,</a:t>
            </a:r>
            <a:r>
              <a:rPr lang="en-US" baseline="0" dirty="0" smtClean="0"/>
              <a:t> </a:t>
            </a:r>
            <a:r>
              <a:rPr lang="en-US" dirty="0" smtClean="0"/>
              <a:t>it is helpful to</a:t>
            </a:r>
            <a:r>
              <a:rPr lang="en-US" baseline="0" dirty="0" smtClean="0"/>
              <a:t> </a:t>
            </a:r>
            <a:r>
              <a:rPr lang="en-US" dirty="0" smtClean="0"/>
              <a:t>put it in a positive reframe. Say things like</a:t>
            </a:r>
            <a:r>
              <a:rPr lang="en-US" baseline="0" dirty="0" smtClean="0"/>
              <a:t> “</a:t>
            </a:r>
            <a:r>
              <a:rPr lang="en-US" dirty="0" smtClean="0"/>
              <a:t>you're really brave” or “I'm proud of you.</a:t>
            </a:r>
            <a:r>
              <a:rPr lang="en-US" baseline="0" dirty="0" smtClean="0"/>
              <a:t> </a:t>
            </a:r>
            <a:r>
              <a:rPr lang="en-US" dirty="0" smtClean="0"/>
              <a:t>You're doing a great job.</a:t>
            </a:r>
            <a:r>
              <a:rPr lang="en-US" baseline="0" dirty="0" smtClean="0"/>
              <a:t>” You can also </a:t>
            </a:r>
            <a:r>
              <a:rPr lang="en-US" dirty="0" smtClean="0"/>
              <a:t>express your own gratitude by thanking the patient for</a:t>
            </a:r>
            <a:r>
              <a:rPr lang="en-US" baseline="0" dirty="0" smtClean="0"/>
              <a:t> </a:t>
            </a:r>
            <a:r>
              <a:rPr lang="en-US" dirty="0" smtClean="0"/>
              <a:t>sharing what she did because she may have</a:t>
            </a:r>
            <a:r>
              <a:rPr lang="en-US" baseline="0" dirty="0" smtClean="0"/>
              <a:t> </a:t>
            </a:r>
            <a:r>
              <a:rPr lang="en-US" dirty="0" smtClean="0"/>
              <a:t>shared things that were very personal.</a:t>
            </a:r>
            <a:r>
              <a:rPr lang="en-US" baseline="0" dirty="0" smtClean="0"/>
              <a:t> </a:t>
            </a:r>
            <a:r>
              <a:rPr lang="en-US" dirty="0" smtClean="0"/>
              <a:t>You can also normalize her plan or</a:t>
            </a:r>
            <a:r>
              <a:rPr lang="en-US" baseline="0" dirty="0" smtClean="0"/>
              <a:t> </a:t>
            </a:r>
            <a:r>
              <a:rPr lang="en-US" dirty="0" smtClean="0"/>
              <a:t>the next steps that she's going to take.</a:t>
            </a:r>
            <a:r>
              <a:rPr lang="en-US" baseline="0" dirty="0" smtClean="0"/>
              <a:t> </a:t>
            </a:r>
            <a:r>
              <a:rPr lang="en-US" dirty="0" smtClean="0"/>
              <a:t>Say something like, “you have a good plan.</a:t>
            </a:r>
            <a:r>
              <a:rPr lang="en-US" baseline="0" dirty="0" smtClean="0"/>
              <a:t> </a:t>
            </a:r>
            <a:r>
              <a:rPr lang="en-US" dirty="0" smtClean="0"/>
              <a:t>Lots of people take this next step.</a:t>
            </a:r>
            <a:r>
              <a:rPr lang="en-US" baseline="0" dirty="0" smtClean="0"/>
              <a:t>” And at the end of a conversation, you can always </a:t>
            </a:r>
            <a:r>
              <a:rPr lang="en-US" dirty="0" smtClean="0"/>
              <a:t>present information or referrals,</a:t>
            </a:r>
            <a:r>
              <a:rPr lang="en-US" baseline="0" dirty="0" smtClean="0"/>
              <a:t> and then schedule a follow-up visit.</a:t>
            </a:r>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55</a:t>
            </a:fld>
            <a:endParaRPr lang="en-US"/>
          </a:p>
        </p:txBody>
      </p:sp>
    </p:spTree>
    <p:extLst>
      <p:ext uri="{BB962C8B-B14F-4D97-AF65-F5344CB8AC3E}">
        <p14:creationId xmlns:p14="http://schemas.microsoft.com/office/powerpoint/2010/main" val="35446541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last slide here really goes back to</a:t>
            </a:r>
            <a:r>
              <a:rPr lang="en-US" baseline="0" dirty="0" smtClean="0"/>
              <a:t> </a:t>
            </a:r>
            <a:r>
              <a:rPr lang="en-US" dirty="0" smtClean="0"/>
              <a:t>what I consider to be foundational for</a:t>
            </a:r>
            <a:r>
              <a:rPr lang="en-US" baseline="0" dirty="0" smtClean="0"/>
              <a:t> </a:t>
            </a:r>
            <a:r>
              <a:rPr lang="en-US" dirty="0" smtClean="0"/>
              <a:t>the work that we do in helping</a:t>
            </a:r>
            <a:r>
              <a:rPr lang="en-US" baseline="0" dirty="0" smtClean="0"/>
              <a:t> </a:t>
            </a:r>
            <a:r>
              <a:rPr lang="en-US" dirty="0" smtClean="0"/>
              <a:t>women make pregnancy decisions and</a:t>
            </a:r>
            <a:r>
              <a:rPr lang="en-US" baseline="0" dirty="0" smtClean="0"/>
              <a:t> </a:t>
            </a:r>
            <a:r>
              <a:rPr lang="en-US" dirty="0" smtClean="0"/>
              <a:t>the best decisions for themselves.</a:t>
            </a:r>
            <a:r>
              <a:rPr lang="en-US" baseline="0" dirty="0" smtClean="0"/>
              <a:t> </a:t>
            </a:r>
            <a:r>
              <a:rPr lang="en-US" dirty="0" smtClean="0"/>
              <a:t>And you really want to go back to</a:t>
            </a:r>
            <a:r>
              <a:rPr lang="en-US" baseline="0" dirty="0" smtClean="0"/>
              <a:t> </a:t>
            </a:r>
            <a:r>
              <a:rPr lang="en-US" dirty="0" smtClean="0"/>
              <a:t>the central principle that the patient has</a:t>
            </a:r>
            <a:r>
              <a:rPr lang="en-US" baseline="0" dirty="0" smtClean="0"/>
              <a:t> </a:t>
            </a:r>
            <a:r>
              <a:rPr lang="en-US" dirty="0" smtClean="0"/>
              <a:t>the answer to her dilemma.</a:t>
            </a:r>
            <a:r>
              <a:rPr lang="en-US" baseline="0" dirty="0" smtClean="0"/>
              <a:t> </a:t>
            </a:r>
            <a:r>
              <a:rPr lang="en-US" dirty="0" smtClean="0"/>
              <a:t>The patient knows what is</a:t>
            </a:r>
            <a:r>
              <a:rPr lang="en-US" baseline="0" dirty="0" smtClean="0"/>
              <a:t> </a:t>
            </a:r>
            <a:r>
              <a:rPr lang="en-US" dirty="0" smtClean="0"/>
              <a:t>the way that she needs to go.</a:t>
            </a:r>
            <a:r>
              <a:rPr lang="en-US" baseline="0" dirty="0" smtClean="0"/>
              <a:t> T</a:t>
            </a:r>
            <a:r>
              <a:rPr lang="en-US" dirty="0" smtClean="0"/>
              <a:t>he more that you practice</a:t>
            </a:r>
            <a:r>
              <a:rPr lang="en-US" baseline="0" dirty="0" smtClean="0"/>
              <a:t> </a:t>
            </a:r>
            <a:r>
              <a:rPr lang="en-US" dirty="0" smtClean="0"/>
              <a:t>this and think deeply about it,</a:t>
            </a:r>
            <a:r>
              <a:rPr lang="en-US" baseline="0" dirty="0" smtClean="0"/>
              <a:t> </a:t>
            </a:r>
            <a:r>
              <a:rPr lang="en-US" dirty="0" smtClean="0"/>
              <a:t>think about, and self-reflect about</a:t>
            </a:r>
            <a:r>
              <a:rPr lang="en-US" baseline="0" dirty="0" smtClean="0"/>
              <a:t> </a:t>
            </a:r>
            <a:r>
              <a:rPr lang="en-US" dirty="0" smtClean="0"/>
              <a:t>what is hard for you, the more you're</a:t>
            </a:r>
            <a:r>
              <a:rPr lang="en-US" baseline="0" dirty="0" smtClean="0"/>
              <a:t> </a:t>
            </a:r>
            <a:r>
              <a:rPr lang="en-US" dirty="0" smtClean="0"/>
              <a:t>going to be able to achieve fluency in</a:t>
            </a:r>
            <a:r>
              <a:rPr lang="en-US" baseline="0" dirty="0" smtClean="0"/>
              <a:t> </a:t>
            </a:r>
            <a:r>
              <a:rPr lang="en-US" dirty="0" smtClean="0"/>
              <a:t>your conversations with patients and</a:t>
            </a:r>
            <a:r>
              <a:rPr lang="en-US" baseline="0" dirty="0" smtClean="0"/>
              <a:t> </a:t>
            </a:r>
            <a:r>
              <a:rPr lang="en-US" dirty="0" smtClean="0"/>
              <a:t>the more you're going to be</a:t>
            </a:r>
            <a:r>
              <a:rPr lang="en-US" baseline="0" dirty="0" smtClean="0"/>
              <a:t> </a:t>
            </a:r>
            <a:r>
              <a:rPr lang="en-US" dirty="0" smtClean="0"/>
              <a:t>the person that your patients trust.</a:t>
            </a:r>
            <a:r>
              <a:rPr lang="en-US" baseline="0" dirty="0" smtClean="0"/>
              <a:t> </a:t>
            </a:r>
            <a:r>
              <a:rPr lang="en-US" dirty="0" smtClean="0"/>
              <a:t>And your patients are going to come</a:t>
            </a:r>
            <a:r>
              <a:rPr lang="en-US" baseline="0" dirty="0" smtClean="0"/>
              <a:t> </a:t>
            </a:r>
            <a:r>
              <a:rPr lang="en-US" dirty="0" smtClean="0"/>
              <a:t>back to you because they appreciate what</a:t>
            </a:r>
            <a:r>
              <a:rPr lang="en-US" baseline="0" dirty="0" smtClean="0"/>
              <a:t> </a:t>
            </a:r>
            <a:r>
              <a:rPr lang="en-US" dirty="0" smtClean="0"/>
              <a:t>you've done for them.</a:t>
            </a:r>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57</a:t>
            </a:fld>
            <a:endParaRPr lang="en-US"/>
          </a:p>
        </p:txBody>
      </p:sp>
    </p:spTree>
    <p:extLst>
      <p:ext uri="{BB962C8B-B14F-4D97-AF65-F5344CB8AC3E}">
        <p14:creationId xmlns:p14="http://schemas.microsoft.com/office/powerpoint/2010/main" val="39791350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D043C582-C262-4E73-88E8-AB87DC9FB544}" type="slidenum">
              <a:rPr lang="en-US" sz="1200"/>
              <a:pPr algn="r"/>
              <a:t>58</a:t>
            </a:fld>
            <a:endParaRPr lang="en-US" sz="120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lIns="91421" tIns="45711" rIns="91421" bIns="45711"/>
          <a:lstStyle/>
          <a:p>
            <a:endParaRPr lang="en-US" dirty="0" smtClean="0">
              <a:latin typeface="Adobe Garamond Pro" panose="02020502060506020403" pitchFamily="18" charset="0"/>
            </a:endParaRPr>
          </a:p>
        </p:txBody>
      </p:sp>
    </p:spTree>
    <p:extLst>
      <p:ext uri="{BB962C8B-B14F-4D97-AF65-F5344CB8AC3E}">
        <p14:creationId xmlns:p14="http://schemas.microsoft.com/office/powerpoint/2010/main" val="35268421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51BCDB91-CAFE-413D-9F7A-9D706F9590E6}" type="slidenum">
              <a:rPr lang="en-US" sz="1200"/>
              <a:pPr algn="r"/>
              <a:t>59</a:t>
            </a:fld>
            <a:endParaRPr lang="en-US" sz="120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lIns="91421" tIns="45711" rIns="91421" bIns="45711"/>
          <a:lstStyle/>
          <a:p>
            <a:endParaRPr lang="en-US" dirty="0" smtClean="0">
              <a:latin typeface="Adobe Garamond Pro" panose="02020502060506020403" pitchFamily="18" charset="0"/>
            </a:endParaRPr>
          </a:p>
        </p:txBody>
      </p:sp>
    </p:spTree>
    <p:extLst>
      <p:ext uri="{BB962C8B-B14F-4D97-AF65-F5344CB8AC3E}">
        <p14:creationId xmlns:p14="http://schemas.microsoft.com/office/powerpoint/2010/main" val="34916188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ANSIRH – Advancing New Standards in Reproductive Health</a:t>
            </a:r>
          </a:p>
          <a:p>
            <a:pPr eaLnBrk="1" hangingPunct="1">
              <a:spcBef>
                <a:spcPct val="0"/>
              </a:spcBef>
            </a:pPr>
            <a:r>
              <a:rPr lang="en-US" altLang="en-US" dirty="0" smtClean="0"/>
              <a:t>Main page on ANSIRH http://www.ansirh.org/</a:t>
            </a:r>
          </a:p>
          <a:p>
            <a:pPr eaLnBrk="1" hangingPunct="1">
              <a:spcBef>
                <a:spcPct val="0"/>
              </a:spcBef>
            </a:pPr>
            <a:endParaRPr lang="en-US" altLang="en-US" dirty="0" smtClean="0"/>
          </a:p>
          <a:p>
            <a:pPr eaLnBrk="1" hangingPunct="1">
              <a:spcBef>
                <a:spcPct val="0"/>
              </a:spcBef>
            </a:pPr>
            <a:r>
              <a:rPr lang="en-US" altLang="en-US" dirty="0" smtClean="0"/>
              <a:t>RHEDI provides grants</a:t>
            </a:r>
            <a:r>
              <a:rPr lang="en-US" altLang="en-US" baseline="0" dirty="0" smtClean="0"/>
              <a:t> only </a:t>
            </a:r>
            <a:r>
              <a:rPr lang="en-US" altLang="en-US" dirty="0" smtClean="0"/>
              <a:t>to family medicine residency programs who offer opt out training in MAB and early surgical AB</a:t>
            </a:r>
          </a:p>
          <a:p>
            <a:pPr eaLnBrk="1" hangingPunct="1">
              <a:spcBef>
                <a:spcPct val="0"/>
              </a:spcBef>
            </a:pPr>
            <a:endParaRPr lang="en-US" altLang="en-US" dirty="0" smtClean="0"/>
          </a:p>
          <a:p>
            <a:pPr eaLnBrk="1" hangingPunct="1">
              <a:spcBef>
                <a:spcPct val="0"/>
              </a:spcBef>
            </a:pPr>
            <a:endParaRPr lang="en-US" altLang="en-US" dirty="0"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AAE6B4-B57D-4E9E-9BF7-4D71F76CC529}" type="slidenum">
              <a:rPr lang="en-US" altLang="en-US"/>
              <a:pPr>
                <a:spcBef>
                  <a:spcPct val="0"/>
                </a:spcBef>
              </a:pPr>
              <a:t>60</a:t>
            </a:fld>
            <a:endParaRPr lang="en-US" altLang="en-US"/>
          </a:p>
        </p:txBody>
      </p:sp>
    </p:spTree>
    <p:extLst>
      <p:ext uri="{BB962C8B-B14F-4D97-AF65-F5344CB8AC3E}">
        <p14:creationId xmlns:p14="http://schemas.microsoft.com/office/powerpoint/2010/main" val="38629297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DA5B3536-CC2C-4CE0-8E5F-48959ECE6E9C}" type="slidenum">
              <a:rPr lang="en-US" sz="1200"/>
              <a:pPr algn="r"/>
              <a:t>61</a:t>
            </a:fld>
            <a:endParaRPr lang="en-US" sz="120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lIns="91421" tIns="45711" rIns="91421" bIns="45711"/>
          <a:lstStyle/>
          <a:p>
            <a:endParaRPr lang="en-US" dirty="0" smtClean="0">
              <a:latin typeface="Adobe Garamond Pro" panose="02020502060506020403" pitchFamily="18" charset="0"/>
            </a:endParaRPr>
          </a:p>
        </p:txBody>
      </p:sp>
    </p:spTree>
    <p:extLst>
      <p:ext uri="{BB962C8B-B14F-4D97-AF65-F5344CB8AC3E}">
        <p14:creationId xmlns:p14="http://schemas.microsoft.com/office/powerpoint/2010/main" val="36514790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r>
              <a:rPr lang="en-US" dirty="0" smtClean="0">
                <a:latin typeface="Adobe Garamond Pro" panose="02020502060506020403" pitchFamily="18" charset="0"/>
              </a:rPr>
              <a:t>Some local teen</a:t>
            </a:r>
            <a:r>
              <a:rPr lang="en-US" baseline="0" dirty="0" smtClean="0">
                <a:latin typeface="Adobe Garamond Pro" panose="02020502060506020403" pitchFamily="18" charset="0"/>
              </a:rPr>
              <a:t> parent support programs include:  (these are just a few examples)</a:t>
            </a:r>
          </a:p>
          <a:p>
            <a:r>
              <a:rPr lang="en-US" sz="1800" dirty="0" smtClean="0"/>
              <a:t>Milwaukee Adolescent Health Program </a:t>
            </a:r>
            <a:r>
              <a:rPr lang="en-US" sz="1800" dirty="0" smtClean="0">
                <a:hlinkClick r:id="rId3"/>
              </a:rPr>
              <a:t>http://www1.mcw.edu/mahp.htm#.VLbXxivF98E</a:t>
            </a:r>
            <a:r>
              <a:rPr lang="en-US" sz="1800" dirty="0" smtClean="0"/>
              <a:t> </a:t>
            </a:r>
          </a:p>
          <a:p>
            <a:r>
              <a:rPr lang="en-US" sz="1800" dirty="0" smtClean="0"/>
              <a:t>Children’s Hospital of Boston Young Parents Program (YPP) </a:t>
            </a:r>
            <a:r>
              <a:rPr lang="en-US" sz="1800" dirty="0" smtClean="0">
                <a:hlinkClick r:id="rId4"/>
              </a:rPr>
              <a:t>www.childrenshospital.org/clinicalservices/Site2277/mainpageS2277P10.html</a:t>
            </a:r>
            <a:r>
              <a:rPr lang="en-US" sz="1800" dirty="0" smtClean="0"/>
              <a:t>	</a:t>
            </a:r>
          </a:p>
          <a:p>
            <a:r>
              <a:rPr lang="en-US" sz="1800" dirty="0" smtClean="0"/>
              <a:t>National Children’s Medical Center Healthy Generations Program </a:t>
            </a:r>
            <a:r>
              <a:rPr lang="en-US" sz="1800" dirty="0" smtClean="0">
                <a:hlinkClick r:id="rId5"/>
              </a:rPr>
              <a:t>http://www.childrensnational.org/DepartmentsAndPrograms/Default.aspx?Type=Program&amp;Id=280&amp;Name=Teenage%20Pregnancy%20Program%20%28Generations%29&amp;DeptId=&amp;DeptName</a:t>
            </a:r>
            <a:r>
              <a:rPr lang="en-US" sz="1800" dirty="0" smtClean="0"/>
              <a:t>=</a:t>
            </a:r>
          </a:p>
          <a:p>
            <a:endParaRPr lang="en-US" dirty="0" smtClean="0">
              <a:latin typeface="Adobe Garamond Pro" panose="02020502060506020403" pitchFamily="18" charset="0"/>
            </a:endParaRPr>
          </a:p>
        </p:txBody>
      </p:sp>
      <p:sp>
        <p:nvSpPr>
          <p:cNvPr id="4" name="Slide Number Placeholder 3"/>
          <p:cNvSpPr>
            <a:spLocks noGrp="1"/>
          </p:cNvSpPr>
          <p:nvPr>
            <p:ph type="sldNum" sz="quarter" idx="5"/>
          </p:nvPr>
        </p:nvSpPr>
        <p:spPr/>
        <p:txBody>
          <a:bodyPr/>
          <a:lstStyle/>
          <a:p>
            <a:pPr>
              <a:defRPr/>
            </a:pPr>
            <a:fld id="{A6F664C9-7D1F-4AD8-A9F3-3AF3424ED481}" type="slidenum">
              <a:rPr lang="en-US" smtClean="0"/>
              <a:pPr>
                <a:defRPr/>
              </a:pPr>
              <a:t>62</a:t>
            </a:fld>
            <a:endParaRPr lang="en-US"/>
          </a:p>
        </p:txBody>
      </p:sp>
    </p:spTree>
    <p:extLst>
      <p:ext uri="{BB962C8B-B14F-4D97-AF65-F5344CB8AC3E}">
        <p14:creationId xmlns:p14="http://schemas.microsoft.com/office/powerpoint/2010/main" val="40317828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dirty="0" smtClean="0">
              <a:latin typeface="Adobe Garamond Pro" panose="02020502060506020403" pitchFamily="18" charset="0"/>
            </a:endParaRPr>
          </a:p>
        </p:txBody>
      </p:sp>
    </p:spTree>
    <p:extLst>
      <p:ext uri="{BB962C8B-B14F-4D97-AF65-F5344CB8AC3E}">
        <p14:creationId xmlns:p14="http://schemas.microsoft.com/office/powerpoint/2010/main" val="54869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listening mean? </a:t>
            </a:r>
          </a:p>
          <a:p>
            <a:endParaRPr lang="en-US" dirty="0" smtClean="0"/>
          </a:p>
          <a:p>
            <a:r>
              <a:rPr lang="en-US" dirty="0" smtClean="0"/>
              <a:t>Well, it may seem </a:t>
            </a:r>
            <a:r>
              <a:rPr lang="en-US" baseline="0" dirty="0" smtClean="0"/>
              <a:t>obvious, but listening means being silent. In order for a patient to feel comfortable opening up, asking questions, sharing concerns, we need to be silent and give her the space to ask her questions. </a:t>
            </a:r>
          </a:p>
          <a:p>
            <a:endParaRPr lang="en-US" baseline="0" dirty="0" smtClean="0"/>
          </a:p>
          <a:p>
            <a:r>
              <a:rPr lang="en-US" baseline="0" dirty="0" smtClean="0"/>
              <a:t>Another way to listen is is to ask open-ended questions. This type of question helps to create an environment where listening is more of a priority than getting answers. There are obviously some times when using closed-ended questions are really important—in order to help get focused and pointed information. But in terms of what constitutes listening, using open-ended questions can give us this space.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third thing to do when we are helping patients know that we are listening is b</a:t>
            </a:r>
            <a:r>
              <a:rPr lang="en-US" dirty="0" smtClean="0"/>
              <a:t>eing open to, curious about, fascinated with, and interested in the patient’s process—while </a:t>
            </a:r>
            <a:r>
              <a:rPr lang="en-US" b="1" i="1" dirty="0" smtClean="0"/>
              <a:t>not</a:t>
            </a:r>
            <a:r>
              <a:rPr lang="en-US" dirty="0" smtClean="0"/>
              <a:t> having an agenda for the outcome. And when you truly are living and practicing the fundamental principle that the patient has the answer</a:t>
            </a:r>
            <a:r>
              <a:rPr lang="en-US" baseline="0" dirty="0" smtClean="0"/>
              <a:t> to her pregnancy dilemma, you can relax and you can sink into the conversation and be really interested in what the other person is saying because you no longer have an agenda, you’re no longer pressing for something specific to happen.</a:t>
            </a:r>
            <a:endParaRPr lang="en-US" dirty="0" smtClean="0"/>
          </a:p>
          <a:p>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7</a:t>
            </a:fld>
            <a:endParaRPr lang="en-US"/>
          </a:p>
        </p:txBody>
      </p:sp>
    </p:spTree>
    <p:extLst>
      <p:ext uri="{BB962C8B-B14F-4D97-AF65-F5344CB8AC3E}">
        <p14:creationId xmlns:p14="http://schemas.microsoft.com/office/powerpoint/2010/main" val="414069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part of our approach is not assuming. So what does not assuming mean? </a:t>
            </a:r>
          </a:p>
          <a:p>
            <a:endParaRPr lang="en-US" baseline="0" dirty="0" smtClean="0"/>
          </a:p>
          <a:p>
            <a:r>
              <a:rPr lang="en-US" baseline="0" dirty="0" smtClean="0"/>
              <a:t>Well first, not assuming means that </a:t>
            </a:r>
            <a:r>
              <a:rPr lang="en-US" dirty="0" smtClean="0"/>
              <a:t>you don’t take for granted that you and the patient share the same understanding of medical terminology, feelings, or beliefs. We know a lot of that from giving test results where we don’t assume that the patient shares an understanding of complex words</a:t>
            </a:r>
            <a:r>
              <a:rPr lang="en-US" baseline="0" dirty="0" smtClean="0"/>
              <a:t> or terms. We also don’t assume that patients understand that a positive test result means one thing and a negative test result means something else. But it takes a little more practice to start realizing that when patients share their feelings or beliefs, that the personal meaning for them may be different than our own meaning—even if we are speaking the same language. </a:t>
            </a:r>
          </a:p>
          <a:p>
            <a:endParaRPr lang="en-US" baseline="0" dirty="0" smtClean="0"/>
          </a:p>
          <a:p>
            <a:r>
              <a:rPr lang="en-US" baseline="0" dirty="0" smtClean="0"/>
              <a:t>So when we are not assuming, we become more </a:t>
            </a:r>
            <a:r>
              <a:rPr lang="en-US" dirty="0" smtClean="0"/>
              <a:t>free to inquire, investigate, and actually </a:t>
            </a:r>
            <a:r>
              <a:rPr lang="en-US" i="1" dirty="0" smtClean="0"/>
              <a:t>learn from the patient</a:t>
            </a:r>
            <a:r>
              <a:rPr lang="en-US" i="0" dirty="0" smtClean="0"/>
              <a:t>. </a:t>
            </a:r>
          </a:p>
          <a:p>
            <a:endParaRPr lang="en-US" i="0" dirty="0" smtClean="0"/>
          </a:p>
          <a:p>
            <a:r>
              <a:rPr lang="en-US" i="0" dirty="0" smtClean="0"/>
              <a:t>And in not assuming, we take a step back from professional mode. And I know that this can</a:t>
            </a:r>
            <a:r>
              <a:rPr lang="en-US" i="0" baseline="0" dirty="0" smtClean="0"/>
              <a:t> be </a:t>
            </a:r>
            <a:r>
              <a:rPr lang="en-US" i="0" dirty="0" smtClean="0"/>
              <a:t>difficult, right? Because the way that we are taught is that</a:t>
            </a:r>
            <a:r>
              <a:rPr lang="en-US" i="0" baseline="0" dirty="0" smtClean="0"/>
              <a:t>—</a:t>
            </a:r>
            <a:r>
              <a:rPr lang="en-US" i="0" dirty="0" smtClean="0"/>
              <a:t>in medicine, in</a:t>
            </a:r>
            <a:r>
              <a:rPr lang="en-US" i="0" baseline="0" dirty="0" smtClean="0"/>
              <a:t> nursing, in social work, in psychology—we are supposed to have the answer. But, again, in this context, when guiding young women through pregnancy decision making, we actually don’t have the answer, nor are we obligated to find it out for the patient. Remember that she has the answer.</a:t>
            </a:r>
            <a:endParaRPr lang="en-US" i="0" dirty="0" smtClean="0"/>
          </a:p>
        </p:txBody>
      </p:sp>
      <p:sp>
        <p:nvSpPr>
          <p:cNvPr id="4" name="Slide Number Placeholder 3"/>
          <p:cNvSpPr>
            <a:spLocks noGrp="1"/>
          </p:cNvSpPr>
          <p:nvPr>
            <p:ph type="sldNum" sz="quarter" idx="10"/>
          </p:nvPr>
        </p:nvSpPr>
        <p:spPr/>
        <p:txBody>
          <a:bodyPr/>
          <a:lstStyle/>
          <a:p>
            <a:fld id="{E1B2A1BE-5A6E-4194-B082-7F84297619A2}" type="slidenum">
              <a:rPr lang="en-US" smtClean="0"/>
              <a:pPr/>
              <a:t>8</a:t>
            </a:fld>
            <a:endParaRPr lang="en-US"/>
          </a:p>
        </p:txBody>
      </p:sp>
    </p:spTree>
    <p:extLst>
      <p:ext uri="{BB962C8B-B14F-4D97-AF65-F5344CB8AC3E}">
        <p14:creationId xmlns:p14="http://schemas.microsoft.com/office/powerpoint/2010/main" val="139225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part of our approach is self-reflecting. Let’s look at what that means. </a:t>
            </a:r>
          </a:p>
          <a:p>
            <a:endParaRPr lang="en-US" dirty="0" smtClean="0"/>
          </a:p>
          <a:p>
            <a:r>
              <a:rPr lang="en-US" dirty="0" smtClean="0"/>
              <a:t>Here is an exercise that you can do at </a:t>
            </a:r>
            <a:r>
              <a:rPr lang="en-US" baseline="0" dirty="0" smtClean="0"/>
              <a:t>home. Sometimes it is particularly useful to get out a journal and write down your answers to these questions. </a:t>
            </a:r>
          </a:p>
          <a:p>
            <a:r>
              <a:rPr lang="en-US" baseline="0" dirty="0" smtClean="0"/>
              <a:t>In the context of people making pregnancy decisions, I want you to think about:</a:t>
            </a:r>
          </a:p>
          <a:p>
            <a:pPr marL="171450" indent="-171450">
              <a:buFont typeface="Arial"/>
              <a:buChar char="•"/>
            </a:pPr>
            <a:r>
              <a:rPr lang="en-US" dirty="0" smtClean="0"/>
              <a:t>What scenarios are hard for you?</a:t>
            </a:r>
          </a:p>
          <a:p>
            <a:pPr marL="171450" indent="-171450">
              <a:buFont typeface="Arial"/>
              <a:buChar char="•"/>
            </a:pPr>
            <a:r>
              <a:rPr lang="en-US" dirty="0" smtClean="0"/>
              <a:t>What particular decisions do you find yourself actually </a:t>
            </a:r>
            <a:r>
              <a:rPr lang="en-US" i="1" dirty="0" smtClean="0"/>
              <a:t>wanting</a:t>
            </a:r>
            <a:r>
              <a:rPr lang="en-US" dirty="0" smtClean="0"/>
              <a:t> patients to make?</a:t>
            </a:r>
          </a:p>
          <a:p>
            <a:pPr marL="171450" indent="-171450">
              <a:buFont typeface="Arial"/>
              <a:buChar char="•"/>
            </a:pPr>
            <a:r>
              <a:rPr lang="en-US" dirty="0" smtClean="0"/>
              <a:t>And what decisions do you think are foolish?</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really important to be honest in your answers, and not think that you need to be someone who has no judgment, who has no bias. We all have judgment, we all have preferences, and we all have beliefs about what is right or</a:t>
            </a:r>
            <a:r>
              <a:rPr lang="en-US" baseline="0" dirty="0" smtClean="0"/>
              <a:t> </a:t>
            </a:r>
            <a:r>
              <a:rPr lang="en-US" dirty="0" smtClean="0"/>
              <a:t>wrong.</a:t>
            </a:r>
            <a:r>
              <a:rPr lang="en-US" baseline="0" dirty="0" smtClean="0"/>
              <a:t> What is important is for us to be aware of these so that </a:t>
            </a:r>
            <a:r>
              <a:rPr lang="en-US" dirty="0" smtClean="0"/>
              <a:t>we can bracket them and</a:t>
            </a:r>
            <a:r>
              <a:rPr lang="en-US" baseline="0" dirty="0" smtClean="0"/>
              <a:t> </a:t>
            </a:r>
            <a:r>
              <a:rPr lang="en-US" dirty="0" smtClean="0"/>
              <a:t>set them aside when we're having</a:t>
            </a:r>
            <a:r>
              <a:rPr lang="en-US" baseline="0" dirty="0" smtClean="0"/>
              <a:t> </a:t>
            </a:r>
            <a:r>
              <a:rPr lang="en-US" dirty="0" smtClean="0"/>
              <a:t>conversations with our patients.</a:t>
            </a:r>
            <a:r>
              <a:rPr lang="en-US" baseline="0" dirty="0" smtClean="0"/>
              <a:t> This exercise is something that can be important to return to on a regular basis to see how your values may have shifted based on different experiences that you have at work or in your personal life. </a:t>
            </a:r>
          </a:p>
          <a:p>
            <a:endParaRPr lang="en-US" dirty="0" smtClean="0"/>
          </a:p>
        </p:txBody>
      </p:sp>
      <p:sp>
        <p:nvSpPr>
          <p:cNvPr id="4" name="Slide Number Placeholder 3"/>
          <p:cNvSpPr>
            <a:spLocks noGrp="1"/>
          </p:cNvSpPr>
          <p:nvPr>
            <p:ph type="sldNum" sz="quarter" idx="10"/>
          </p:nvPr>
        </p:nvSpPr>
        <p:spPr/>
        <p:txBody>
          <a:bodyPr/>
          <a:lstStyle/>
          <a:p>
            <a:fld id="{E1B2A1BE-5A6E-4194-B082-7F84297619A2}" type="slidenum">
              <a:rPr lang="en-US" smtClean="0"/>
              <a:pPr/>
              <a:t>9</a:t>
            </a:fld>
            <a:endParaRPr lang="en-US"/>
          </a:p>
        </p:txBody>
      </p:sp>
    </p:spTree>
    <p:extLst>
      <p:ext uri="{BB962C8B-B14F-4D97-AF65-F5344CB8AC3E}">
        <p14:creationId xmlns:p14="http://schemas.microsoft.com/office/powerpoint/2010/main" val="3992174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6C53F2-1E60-1C41-8ACE-B5D50AB13D8D}" type="slidenum">
              <a:rPr lang="en-US"/>
              <a:pPr/>
              <a:t>10</a:t>
            </a:fld>
            <a:endParaRPr lang="en-US"/>
          </a:p>
        </p:txBody>
      </p:sp>
      <p:sp>
        <p:nvSpPr>
          <p:cNvPr id="70451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70451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Values clarification is a more formal way to look at self reflection. These exercises can can help providers to assess their own beliefs before starting to provide counseling or services in a potentially emotionally charged areas. There are a number of these in medicine</a:t>
            </a:r>
            <a:r>
              <a:rPr lang="en-US" baseline="0" dirty="0" smtClean="0"/>
              <a:t>—for example when looking at end of life care and resuscitation. Given the material we are discussing today, we are going to use values clarification to consider our own beliefs and thoughts around options counseling and abortion. The goals of any values clarification exercise is to help </a:t>
            </a:r>
            <a:r>
              <a:rPr lang="en-US" dirty="0" smtClean="0"/>
              <a:t>providers to create a nonjudgmental environment for patients.</a:t>
            </a:r>
          </a:p>
          <a:p>
            <a:endParaRPr lang="en-US" dirty="0" smtClean="0"/>
          </a:p>
          <a:p>
            <a:r>
              <a:rPr lang="en-US" dirty="0" smtClean="0"/>
              <a:t>A </a:t>
            </a:r>
            <a:r>
              <a:rPr lang="en-US" dirty="0"/>
              <a:t>more detailed version of these </a:t>
            </a:r>
            <a:r>
              <a:rPr lang="en-US" dirty="0" smtClean="0"/>
              <a:t>values clarification </a:t>
            </a:r>
            <a:r>
              <a:rPr lang="en-US" dirty="0"/>
              <a:t>exercises is available at </a:t>
            </a:r>
            <a:r>
              <a:rPr lang="en-US" dirty="0" err="1"/>
              <a:t>www.rhedi.org</a:t>
            </a:r>
            <a:r>
              <a:rPr lang="en-US" dirty="0"/>
              <a:t>.  </a:t>
            </a:r>
          </a:p>
        </p:txBody>
      </p:sp>
    </p:spTree>
    <p:extLst>
      <p:ext uri="{BB962C8B-B14F-4D97-AF65-F5344CB8AC3E}">
        <p14:creationId xmlns:p14="http://schemas.microsoft.com/office/powerpoint/2010/main" val="2049074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0"/>
            <a:ext cx="9144000" cy="4800600"/>
          </a:xfrm>
          <a:prstGeom prst="rect">
            <a:avLst/>
          </a:prstGeom>
          <a:solidFill>
            <a:srgbClr val="196AB0"/>
          </a:solidFill>
          <a:ln w="9525">
            <a:noFill/>
            <a:miter lim="800000"/>
            <a:headEnd/>
            <a:tailEnd/>
          </a:ln>
        </p:spPr>
        <p:txBody>
          <a:bodyPr wrap="none" anchor="ctr"/>
          <a:lstStyle/>
          <a:p>
            <a:endParaRPr lang="en-US"/>
          </a:p>
        </p:txBody>
      </p:sp>
      <p:sp>
        <p:nvSpPr>
          <p:cNvPr id="2" name="Title 1"/>
          <p:cNvSpPr>
            <a:spLocks noGrp="1"/>
          </p:cNvSpPr>
          <p:nvPr>
            <p:ph type="ctrTitle"/>
          </p:nvPr>
        </p:nvSpPr>
        <p:spPr>
          <a:xfrm>
            <a:off x="685800" y="1524000"/>
            <a:ext cx="7772400" cy="1470025"/>
          </a:xfrm>
          <a:prstGeom prst="rect">
            <a:avLst/>
          </a:prstGeom>
        </p:spPr>
        <p:txBody>
          <a:bodyPr>
            <a:normAutofit/>
          </a:bodyPr>
          <a:lstStyle>
            <a:lvl1pPr>
              <a:defRPr sz="3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7800" y="2971800"/>
            <a:ext cx="6400800" cy="990600"/>
          </a:xfrm>
          <a:prstGeom prst="rect">
            <a:avLst/>
          </a:prstGeom>
        </p:spPr>
        <p:txBody>
          <a:bodyPr anchor="t">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2" name="Group 11"/>
          <p:cNvGrpSpPr/>
          <p:nvPr userDrawn="1"/>
        </p:nvGrpSpPr>
        <p:grpSpPr>
          <a:xfrm>
            <a:off x="685800" y="5029200"/>
            <a:ext cx="2133600" cy="1271588"/>
            <a:chOff x="685800" y="5029200"/>
            <a:chExt cx="2133600" cy="1271588"/>
          </a:xfrm>
        </p:grpSpPr>
        <p:pic>
          <p:nvPicPr>
            <p:cNvPr id="9" name="Picture 14" descr="PRH LOGO_CMYK"/>
            <p:cNvPicPr>
              <a:picLocks noChangeAspect="1" noChangeArrowheads="1"/>
            </p:cNvPicPr>
            <p:nvPr userDrawn="1"/>
          </p:nvPicPr>
          <p:blipFill>
            <a:blip r:embed="rId2" cstate="print"/>
            <a:srcRect l="33769" t="21548" r="30827" b="60190"/>
            <a:stretch>
              <a:fillRect/>
            </a:stretch>
          </p:blipFill>
          <p:spPr bwMode="auto">
            <a:xfrm>
              <a:off x="685800" y="5029200"/>
              <a:ext cx="1905000" cy="1271588"/>
            </a:xfrm>
            <a:prstGeom prst="rect">
              <a:avLst/>
            </a:prstGeom>
            <a:noFill/>
            <a:ln w="9525">
              <a:noFill/>
              <a:miter lim="800000"/>
              <a:headEnd/>
              <a:tailEnd/>
            </a:ln>
          </p:spPr>
        </p:pic>
        <p:sp>
          <p:nvSpPr>
            <p:cNvPr id="10" name="Text Box 16"/>
            <p:cNvSpPr txBox="1">
              <a:spLocks noChangeArrowheads="1"/>
            </p:cNvSpPr>
            <p:nvPr userDrawn="1"/>
          </p:nvSpPr>
          <p:spPr bwMode="auto">
            <a:xfrm>
              <a:off x="2590800" y="5075238"/>
              <a:ext cx="228600" cy="106362"/>
            </a:xfrm>
            <a:prstGeom prst="rect">
              <a:avLst/>
            </a:prstGeom>
            <a:noFill/>
            <a:ln w="9525">
              <a:noFill/>
              <a:miter lim="800000"/>
              <a:headEnd/>
              <a:tailEnd/>
            </a:ln>
          </p:spPr>
          <p:txBody>
            <a:bodyPr lIns="0" tIns="0" rIns="0" bIns="0">
              <a:spAutoFit/>
            </a:bodyPr>
            <a:lstStyle/>
            <a:p>
              <a:r>
                <a:rPr lang="en-US" sz="700" dirty="0">
                  <a:solidFill>
                    <a:srgbClr val="196AB0"/>
                  </a:solidFill>
                  <a:latin typeface="Adobe Garamond Pro" pitchFamily="32" charset="0"/>
                  <a:sym typeface="Symbol" pitchFamily="32" charset="2"/>
                </a:rPr>
                <a:t></a:t>
              </a:r>
              <a:endParaRPr lang="en-US" sz="800" dirty="0">
                <a:solidFill>
                  <a:srgbClr val="196AB0"/>
                </a:solidFill>
                <a:latin typeface="Adobe Garamond Pro" pitchFamily="32" charset="0"/>
              </a:endParaRPr>
            </a:p>
          </p:txBody>
        </p:sp>
      </p:grpSp>
      <p:sp>
        <p:nvSpPr>
          <p:cNvPr id="11" name="Rectangle 8"/>
          <p:cNvSpPr>
            <a:spLocks noChangeArrowheads="1"/>
          </p:cNvSpPr>
          <p:nvPr userDrawn="1"/>
        </p:nvSpPr>
        <p:spPr bwMode="auto">
          <a:xfrm>
            <a:off x="0" y="6477000"/>
            <a:ext cx="9144000" cy="381000"/>
          </a:xfrm>
          <a:prstGeom prst="rect">
            <a:avLst/>
          </a:prstGeom>
          <a:solidFill>
            <a:srgbClr val="EEA43F"/>
          </a:solidFill>
          <a:ln w="9525">
            <a:noFill/>
            <a:miter lim="800000"/>
            <a:headEnd/>
            <a:tailEnd/>
          </a:ln>
        </p:spPr>
        <p:txBody>
          <a:bodyPr wrap="none" anchor="ctr"/>
          <a:lstStyle/>
          <a:p>
            <a:pPr algn="r"/>
            <a:endParaRPr lang="en-US"/>
          </a:p>
        </p:txBody>
      </p:sp>
      <p:sp>
        <p:nvSpPr>
          <p:cNvPr id="15" name="Text Placeholder 14"/>
          <p:cNvSpPr>
            <a:spLocks noGrp="1"/>
          </p:cNvSpPr>
          <p:nvPr>
            <p:ph type="body" sz="quarter" idx="10"/>
          </p:nvPr>
        </p:nvSpPr>
        <p:spPr>
          <a:xfrm>
            <a:off x="5562600" y="5486400"/>
            <a:ext cx="3352800" cy="304800"/>
          </a:xfrm>
          <a:prstGeom prst="rect">
            <a:avLst/>
          </a:prstGeom>
        </p:spPr>
        <p:txBody>
          <a:bodyPr anchor="ctr">
            <a:noAutofit/>
          </a:bodyPr>
          <a:lstStyle>
            <a:lvl1pPr algn="r">
              <a:buNone/>
              <a:defRPr sz="1800" b="0">
                <a:solidFill>
                  <a:schemeClr val="tx2">
                    <a:lumMod val="60000"/>
                    <a:lumOff val="40000"/>
                  </a:schemeClr>
                </a:solidFill>
                <a:latin typeface="Adobe Garamond Pro"/>
              </a:defRPr>
            </a:lvl1pPr>
            <a:lvl2pPr algn="r">
              <a:buNone/>
              <a:defRPr sz="1200">
                <a:solidFill>
                  <a:schemeClr val="tx2">
                    <a:lumMod val="60000"/>
                    <a:lumOff val="40000"/>
                  </a:schemeClr>
                </a:solidFill>
                <a:latin typeface="Adobe Garamond Pro"/>
              </a:defRPr>
            </a:lvl2pPr>
            <a:lvl3pPr algn="r">
              <a:buNone/>
              <a:defRPr sz="1200">
                <a:solidFill>
                  <a:schemeClr val="tx2">
                    <a:lumMod val="60000"/>
                    <a:lumOff val="40000"/>
                  </a:schemeClr>
                </a:solidFill>
                <a:latin typeface="Adobe Garamond Pro"/>
              </a:defRPr>
            </a:lvl3pPr>
            <a:lvl4pPr algn="r">
              <a:buNone/>
              <a:defRPr sz="1200">
                <a:solidFill>
                  <a:schemeClr val="tx2">
                    <a:lumMod val="60000"/>
                    <a:lumOff val="40000"/>
                  </a:schemeClr>
                </a:solidFill>
                <a:latin typeface="Adobe Garamond Pro"/>
              </a:defRPr>
            </a:lvl4pPr>
            <a:lvl5pPr algn="r">
              <a:buNone/>
              <a:defRPr sz="1200">
                <a:solidFill>
                  <a:schemeClr val="tx2">
                    <a:lumMod val="60000"/>
                    <a:lumOff val="40000"/>
                  </a:schemeClr>
                </a:solidFill>
                <a:latin typeface="Adobe Garamond Pro"/>
              </a:defRPr>
            </a:lvl5pPr>
          </a:lstStyle>
          <a:p>
            <a:pPr lvl="0"/>
            <a:r>
              <a:rPr lang="en-US" smtClean="0"/>
              <a:t>Click to edit Master text styles</a:t>
            </a:r>
          </a:p>
        </p:txBody>
      </p:sp>
      <p:pic>
        <p:nvPicPr>
          <p:cNvPr id="13" name="Picture 2" descr="M:\Education, Research and Training Division\Medical Education\2. ARSHEP\4th Edition ARSHEP modules\New ARSHEP Logos\ARSHEP_LOGO_2013_largeBW.jpg"/>
          <p:cNvPicPr>
            <a:picLocks noChangeAspect="1" noChangeArrowheads="1"/>
          </p:cNvPicPr>
          <p:nvPr userDrawn="1"/>
        </p:nvPicPr>
        <p:blipFill>
          <a:blip r:embed="rId3" cstate="print"/>
          <a:srcRect/>
          <a:stretch>
            <a:fillRect/>
          </a:stretch>
        </p:blipFill>
        <p:spPr bwMode="auto">
          <a:xfrm>
            <a:off x="2743200" y="5029200"/>
            <a:ext cx="2209800" cy="130486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 name="Text Placeholder 2"/>
          <p:cNvSpPr>
            <a:spLocks noGrp="1"/>
          </p:cNvSpPr>
          <p:nvPr>
            <p:ph type="body" idx="1"/>
          </p:nvPr>
        </p:nvSpPr>
        <p:spPr>
          <a:xfrm>
            <a:off x="1371601" y="2743201"/>
            <a:ext cx="7123113" cy="1673225"/>
          </a:xfrm>
          <a:prstGeom prst="rect">
            <a:avLst/>
          </a:prstGeo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8" name="Slide Number Placeholder 12"/>
          <p:cNvSpPr>
            <a:spLocks noGrp="1"/>
          </p:cNvSpPr>
          <p:nvPr>
            <p:ph type="sldNum" sz="quarter" idx="11"/>
          </p:nvPr>
        </p:nvSpPr>
        <p:spPr>
          <a:xfrm>
            <a:off x="0" y="1752601"/>
            <a:ext cx="1295400" cy="701675"/>
          </a:xfrm>
          <a:prstGeom prst="rect">
            <a:avLst/>
          </a:prstGeom>
        </p:spPr>
        <p:txBody>
          <a:bodyPr>
            <a:noAutofit/>
          </a:bodyPr>
          <a:lstStyle>
            <a:lvl1pPr>
              <a:defRPr sz="2400" smtClean="0"/>
            </a:lvl1pPr>
          </a:lstStyle>
          <a:p>
            <a:pPr>
              <a:defRPr/>
            </a:pPr>
            <a:fld id="{BC1EC4B0-7C87-524E-BDD2-19128188C68A}" type="slidenum">
              <a:rPr lang="en-US"/>
              <a:pPr>
                <a:defRPr/>
              </a:pPr>
              <a:t>‹#›</a:t>
            </a:fld>
            <a:endParaRPr lang="en-US"/>
          </a:p>
        </p:txBody>
      </p:sp>
      <p:sp>
        <p:nvSpPr>
          <p:cNvPr id="9" name="Footer Placeholder 13"/>
          <p:cNvSpPr>
            <a:spLocks noGrp="1"/>
          </p:cNvSpPr>
          <p:nvPr>
            <p:ph type="ftr" sz="quarter" idx="12"/>
          </p:nvPr>
        </p:nvSpPr>
        <p:spPr>
          <a:xfrm>
            <a:off x="609601" y="6248401"/>
            <a:ext cx="5421313"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7564758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1"/>
          </p:nvPr>
        </p:nvSpPr>
        <p:spPr>
          <a:xfrm>
            <a:off x="609601" y="6248401"/>
            <a:ext cx="5421313"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7874733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7013" y="182563"/>
            <a:ext cx="8683625" cy="123348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828800"/>
            <a:ext cx="8229600" cy="4799013"/>
          </a:xfrm>
          <a:prstGeom prst="rect">
            <a:avLst/>
          </a:prstGeom>
        </p:spPr>
        <p:txBody>
          <a:bodyPr/>
          <a:lstStyle/>
          <a:p>
            <a:pPr lvl="0"/>
            <a:endParaRPr lang="en-US" noProof="0" dirty="0"/>
          </a:p>
        </p:txBody>
      </p:sp>
    </p:spTree>
    <p:extLst>
      <p:ext uri="{BB962C8B-B14F-4D97-AF65-F5344CB8AC3E}">
        <p14:creationId xmlns:p14="http://schemas.microsoft.com/office/powerpoint/2010/main" val="4355592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a:xfrm rot="5400000">
            <a:off x="7589045" y="1081881"/>
            <a:ext cx="2011362" cy="384175"/>
          </a:xfrm>
          <a:prstGeom prst="rect">
            <a:avLst/>
          </a:prstGeom>
        </p:spPr>
        <p:txBody>
          <a:bodyPr rtlCol="0"/>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7"/>
          <p:cNvSpPr>
            <a:spLocks noGrp="1"/>
          </p:cNvSpPr>
          <p:nvPr>
            <p:ph type="ftr" sz="quarter" idx="12"/>
          </p:nvPr>
        </p:nvSpPr>
        <p:spPr>
          <a:xfrm rot="5400000">
            <a:off x="6989763" y="3736975"/>
            <a:ext cx="3200400" cy="365125"/>
          </a:xfrm>
          <a:prstGeom prst="rect">
            <a:avLst/>
          </a:prstGeom>
        </p:spPr>
        <p:txBody>
          <a:bodyPr rtlCol="0"/>
          <a:lstStyle>
            <a:lvl1pPr eaLnBrk="1" fontAlgn="auto" hangingPunct="1">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39367620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Text or Dat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685800" y="1295400"/>
            <a:ext cx="7772400" cy="4267200"/>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0" name="Group 9"/>
          <p:cNvGrpSpPr/>
          <p:nvPr userDrawn="1"/>
        </p:nvGrpSpPr>
        <p:grpSpPr>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userDrawn="1"/>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0" y="0"/>
            <a:ext cx="9144000" cy="4114800"/>
          </a:xfrm>
          <a:prstGeom prst="rect">
            <a:avLst/>
          </a:prstGeom>
          <a:solidFill>
            <a:srgbClr val="196AB0"/>
          </a:solidFill>
          <a:ln w="9525">
            <a:noFill/>
            <a:miter lim="800000"/>
            <a:headEnd/>
            <a:tailEnd/>
          </a:ln>
        </p:spPr>
        <p:txBody>
          <a:bodyPr wrap="none" anchor="ctr"/>
          <a:lstStyle/>
          <a:p>
            <a:endParaRPr lang="en-US"/>
          </a:p>
        </p:txBody>
      </p:sp>
      <p:grpSp>
        <p:nvGrpSpPr>
          <p:cNvPr id="11" name="Group 10"/>
          <p:cNvGrpSpPr/>
          <p:nvPr userDrawn="1"/>
        </p:nvGrpSpPr>
        <p:grpSpPr>
          <a:xfrm>
            <a:off x="762000" y="4849813"/>
            <a:ext cx="1524000" cy="865187"/>
            <a:chOff x="762000" y="4849813"/>
            <a:chExt cx="1524000" cy="865187"/>
          </a:xfrm>
        </p:grpSpPr>
        <p:pic>
          <p:nvPicPr>
            <p:cNvPr id="4" name="Picture 9" descr="PRH LOGO_CMYK"/>
            <p:cNvPicPr>
              <a:picLocks noChangeAspect="1" noChangeArrowheads="1"/>
            </p:cNvPicPr>
            <p:nvPr userDrawn="1"/>
          </p:nvPicPr>
          <p:blipFill>
            <a:blip r:embed="rId2" cstate="print"/>
            <a:srcRect l="33769" t="21548" r="30827" b="60190"/>
            <a:stretch>
              <a:fillRect/>
            </a:stretch>
          </p:blipFill>
          <p:spPr bwMode="auto">
            <a:xfrm>
              <a:off x="762000" y="4849813"/>
              <a:ext cx="1295400" cy="865187"/>
            </a:xfrm>
            <a:prstGeom prst="rect">
              <a:avLst/>
            </a:prstGeom>
            <a:noFill/>
            <a:ln w="9525">
              <a:noFill/>
              <a:miter lim="800000"/>
              <a:headEnd/>
              <a:tailEnd/>
            </a:ln>
          </p:spPr>
        </p:pic>
        <p:sp>
          <p:nvSpPr>
            <p:cNvPr id="5" name="Text Box 10"/>
            <p:cNvSpPr txBox="1">
              <a:spLocks noChangeArrowheads="1"/>
            </p:cNvSpPr>
            <p:nvPr userDrawn="1"/>
          </p:nvSpPr>
          <p:spPr bwMode="auto">
            <a:xfrm>
              <a:off x="2057400" y="4876800"/>
              <a:ext cx="228600" cy="106363"/>
            </a:xfrm>
            <a:prstGeom prst="rect">
              <a:avLst/>
            </a:prstGeom>
            <a:noFill/>
            <a:ln w="9525">
              <a:noFill/>
              <a:miter lim="800000"/>
              <a:headEnd/>
              <a:tailEnd/>
            </a:ln>
          </p:spPr>
          <p:txBody>
            <a:bodyPr lIns="0" tIns="0" rIns="0" bIns="0">
              <a:spAutoFit/>
            </a:bodyPr>
            <a:lstStyle/>
            <a:p>
              <a:r>
                <a:rPr lang="en-US" sz="700" dirty="0">
                  <a:solidFill>
                    <a:srgbClr val="196AB0"/>
                  </a:solidFill>
                  <a:latin typeface="Adobe Garamond Pro" pitchFamily="32" charset="0"/>
                  <a:sym typeface="Symbol" pitchFamily="32" charset="2"/>
                </a:rPr>
                <a:t></a:t>
              </a:r>
              <a:endParaRPr lang="en-US" sz="800" dirty="0">
                <a:solidFill>
                  <a:srgbClr val="196AB0"/>
                </a:solidFill>
                <a:latin typeface="Adobe Garamond Pro" pitchFamily="32" charset="0"/>
              </a:endParaRPr>
            </a:p>
          </p:txBody>
        </p:sp>
      </p:grpSp>
      <p:sp>
        <p:nvSpPr>
          <p:cNvPr id="6" name="Rectangle 7"/>
          <p:cNvSpPr>
            <a:spLocks noChangeArrowheads="1"/>
          </p:cNvSpPr>
          <p:nvPr userDrawn="1"/>
        </p:nvSpPr>
        <p:spPr bwMode="auto">
          <a:xfrm>
            <a:off x="0" y="6477000"/>
            <a:ext cx="9144000" cy="381000"/>
          </a:xfrm>
          <a:prstGeom prst="rect">
            <a:avLst/>
          </a:prstGeom>
          <a:solidFill>
            <a:srgbClr val="EEA33C"/>
          </a:solidFill>
          <a:ln w="9525">
            <a:noFill/>
            <a:miter lim="800000"/>
            <a:headEnd/>
            <a:tailEnd/>
          </a:ln>
        </p:spPr>
        <p:txBody>
          <a:bodyPr wrap="none" anchor="ctr"/>
          <a:lstStyle/>
          <a:p>
            <a:pPr algn="r"/>
            <a:endParaRPr lang="en-US"/>
          </a:p>
        </p:txBody>
      </p:sp>
      <p:sp>
        <p:nvSpPr>
          <p:cNvPr id="8" name="Text Placeholder 7"/>
          <p:cNvSpPr>
            <a:spLocks noGrp="1"/>
          </p:cNvSpPr>
          <p:nvPr>
            <p:ph type="body" sz="quarter" idx="10"/>
          </p:nvPr>
        </p:nvSpPr>
        <p:spPr>
          <a:xfrm>
            <a:off x="2667000" y="4419600"/>
            <a:ext cx="6324600" cy="990600"/>
          </a:xfrm>
          <a:prstGeom prst="rect">
            <a:avLst/>
          </a:prstGeom>
        </p:spPr>
        <p:txBody>
          <a:bodyPr anchor="ctr">
            <a:noAutofit/>
          </a:bodyPr>
          <a:lstStyle>
            <a:lvl1pPr algn="r">
              <a:buNone/>
              <a:defRPr sz="3200">
                <a:solidFill>
                  <a:srgbClr val="0070C0"/>
                </a:solidFill>
              </a:defRPr>
            </a:lvl1pPr>
            <a:lvl2pPr>
              <a:buNone/>
              <a:defRPr sz="3600">
                <a:solidFill>
                  <a:schemeClr val="bg1"/>
                </a:solidFill>
              </a:defRPr>
            </a:lvl2pPr>
            <a:lvl3pPr>
              <a:buNone/>
              <a:defRPr sz="3600">
                <a:solidFill>
                  <a:schemeClr val="bg1"/>
                </a:solidFill>
              </a:defRPr>
            </a:lvl3pPr>
            <a:lvl4pPr>
              <a:buNone/>
              <a:defRPr sz="3600">
                <a:solidFill>
                  <a:schemeClr val="bg1"/>
                </a:solidFill>
              </a:defRPr>
            </a:lvl4pPr>
            <a:lvl5pPr>
              <a:buNone/>
              <a:defRPr sz="3600">
                <a:solidFill>
                  <a:schemeClr val="bg1"/>
                </a:solidFill>
              </a:defRPr>
            </a:lvl5pPr>
          </a:lstStyle>
          <a:p>
            <a:pPr lvl="0"/>
            <a:r>
              <a:rPr lang="en-US" smtClean="0"/>
              <a:t>Click to edit Master text styles</a:t>
            </a:r>
          </a:p>
        </p:txBody>
      </p:sp>
      <p:sp>
        <p:nvSpPr>
          <p:cNvPr id="13" name="Text Placeholder 12"/>
          <p:cNvSpPr>
            <a:spLocks noGrp="1"/>
          </p:cNvSpPr>
          <p:nvPr>
            <p:ph type="body" sz="quarter" idx="12"/>
          </p:nvPr>
        </p:nvSpPr>
        <p:spPr>
          <a:xfrm>
            <a:off x="4724400" y="5410200"/>
            <a:ext cx="4267200" cy="838200"/>
          </a:xfrm>
          <a:prstGeom prst="rect">
            <a:avLst/>
          </a:prstGeom>
        </p:spPr>
        <p:txBody>
          <a:bodyPr anchor="t"/>
          <a:lstStyle>
            <a:lvl1pPr algn="r">
              <a:buNone/>
              <a:defRPr>
                <a:solidFill>
                  <a:srgbClr val="0070C0"/>
                </a:solidFill>
              </a:defRPr>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Only Slide">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lvl1pPr>
              <a:defRPr sz="3600"/>
            </a:lvl1pPr>
          </a:lstStyle>
          <a:p>
            <a:r>
              <a:rPr lang="en-US" smtClean="0"/>
              <a:t>Click to edit Master title style</a:t>
            </a:r>
            <a:endParaRPr lang="en-US" dirty="0"/>
          </a:p>
        </p:txBody>
      </p:sp>
      <p:grpSp>
        <p:nvGrpSpPr>
          <p:cNvPr id="7" name="Group 6"/>
          <p:cNvGrpSpPr/>
          <p:nvPr userDrawn="1"/>
        </p:nvGrpSpPr>
        <p:grpSpPr>
          <a:xfrm>
            <a:off x="685800" y="6094413"/>
            <a:ext cx="1143000" cy="611187"/>
            <a:chOff x="685800" y="6094413"/>
            <a:chExt cx="1143000" cy="611187"/>
          </a:xfrm>
        </p:grpSpPr>
        <p:pic>
          <p:nvPicPr>
            <p:cNvPr id="10"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1"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3" name="Line 12"/>
          <p:cNvSpPr>
            <a:spLocks noChangeShapeType="1"/>
          </p:cNvSpPr>
          <p:nvPr userDrawn="1"/>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8382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sp>
        <p:nvSpPr>
          <p:cNvPr id="11" name="Line 12"/>
          <p:cNvSpPr>
            <a:spLocks noChangeShapeType="1"/>
          </p:cNvSpPr>
          <p:nvPr userDrawn="1"/>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040188" cy="879475"/>
          </a:xfrm>
          <a:prstGeom prst="rect">
            <a:avLst/>
          </a:prstGeo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16325"/>
          </a:xfrm>
          <a:prstGeom prst="rect">
            <a:avLst/>
          </a:prstGeom>
        </p:spPr>
        <p:txBody>
          <a:bodyPr/>
          <a:lstStyle>
            <a:lvl1pPr>
              <a:buClr>
                <a:schemeClr val="accent2"/>
              </a:buClr>
              <a:defRPr sz="2400"/>
            </a:lvl1pPr>
            <a:lvl2pPr>
              <a:buClr>
                <a:schemeClr val="accent1"/>
              </a:buClr>
              <a:defRPr sz="2000"/>
            </a:lvl2pPr>
            <a:lvl3pPr>
              <a:defRPr sz="1800"/>
            </a:lvl3pPr>
            <a:lvl4pPr>
              <a:buClr>
                <a:schemeClr val="accent1"/>
              </a:buCl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95400"/>
            <a:ext cx="4041775" cy="879475"/>
          </a:xfrm>
          <a:prstGeom prst="rect">
            <a:avLst/>
          </a:prstGeo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16325"/>
          </a:xfrm>
          <a:prstGeom prst="rect">
            <a:avLst/>
          </a:prstGeom>
        </p:spPr>
        <p:txBody>
          <a:bodyPr/>
          <a:lstStyle>
            <a:lvl1pPr>
              <a:buClr>
                <a:schemeClr val="accent2"/>
              </a:buClr>
              <a:defRPr sz="2400"/>
            </a:lvl1pPr>
            <a:lvl2pPr>
              <a:buClr>
                <a:schemeClr val="accent1"/>
              </a:buClr>
              <a:defRPr sz="2000"/>
            </a:lvl2pPr>
            <a:lvl3pPr>
              <a:defRPr sz="1800"/>
            </a:lvl3pPr>
            <a:lvl4pPr>
              <a:buClr>
                <a:schemeClr val="accent1"/>
              </a:buCl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4" name="Group 13"/>
          <p:cNvGrpSpPr/>
          <p:nvPr userDrawn="1"/>
        </p:nvGrpSpPr>
        <p:grpSpPr>
          <a:xfrm>
            <a:off x="685800" y="6094413"/>
            <a:ext cx="1143000" cy="611187"/>
            <a:chOff x="685800" y="6094413"/>
            <a:chExt cx="1143000" cy="611187"/>
          </a:xfrm>
        </p:grpSpPr>
        <p:pic>
          <p:nvPicPr>
            <p:cNvPr id="10"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1"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3" name="Line 12"/>
          <p:cNvSpPr>
            <a:spLocks noChangeShapeType="1"/>
          </p:cNvSpPr>
          <p:nvPr userDrawn="1"/>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9" name="Group 8"/>
          <p:cNvGrpSpPr/>
          <p:nvPr userDrawn="1"/>
        </p:nvGrpSpPr>
        <p:grpSpPr>
          <a:xfrm>
            <a:off x="685800" y="6094413"/>
            <a:ext cx="1143000" cy="611187"/>
            <a:chOff x="685800" y="6094413"/>
            <a:chExt cx="1143000" cy="611187"/>
          </a:xfrm>
        </p:grpSpPr>
        <p:pic>
          <p:nvPicPr>
            <p:cNvPr id="5"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6"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8" name="Line 12"/>
          <p:cNvSpPr>
            <a:spLocks noChangeShapeType="1"/>
          </p:cNvSpPr>
          <p:nvPr userDrawn="1"/>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1601"/>
            <a:ext cx="5111750" cy="4495800"/>
          </a:xfrm>
          <a:prstGeom prst="rect">
            <a:avLst/>
          </a:prstGeom>
        </p:spPr>
        <p:txBody>
          <a:bodyPr/>
          <a:lstStyle>
            <a:lvl1pPr>
              <a:buClr>
                <a:schemeClr val="accent2"/>
              </a:buClr>
              <a:defRPr sz="2400"/>
            </a:lvl1pPr>
            <a:lvl2pPr>
              <a:buClr>
                <a:schemeClr val="accent1"/>
              </a:buClr>
              <a:defRPr sz="2200"/>
            </a:lvl2pPr>
            <a:lvl3pPr>
              <a:defRPr sz="2000"/>
            </a:lvl3pPr>
            <a:lvl4pPr>
              <a:buClr>
                <a:schemeClr val="accent1"/>
              </a:buCl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432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userDrawn="1"/>
        </p:nvGrpSpPr>
        <p:grpSpPr>
          <a:xfrm>
            <a:off x="685800" y="6094413"/>
            <a:ext cx="1143000" cy="611187"/>
            <a:chOff x="685800" y="6094413"/>
            <a:chExt cx="1143000" cy="611187"/>
          </a:xfrm>
        </p:grpSpPr>
        <p:pic>
          <p:nvPicPr>
            <p:cNvPr id="8"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1" name="Line 12"/>
          <p:cNvSpPr>
            <a:spLocks noChangeShapeType="1"/>
          </p:cNvSpPr>
          <p:nvPr userDrawn="1"/>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52600" y="11430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52600" y="5410200"/>
            <a:ext cx="5486400" cy="4572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3" name="Group 12"/>
          <p:cNvGrpSpPr/>
          <p:nvPr userDrawn="1"/>
        </p:nvGrpSpPr>
        <p:grpSpPr>
          <a:xfrm>
            <a:off x="685800" y="6094413"/>
            <a:ext cx="1143000" cy="611187"/>
            <a:chOff x="685800" y="6094413"/>
            <a:chExt cx="1143000" cy="611187"/>
          </a:xfrm>
        </p:grpSpPr>
        <p:pic>
          <p:nvPicPr>
            <p:cNvPr id="8"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1" name="Line 12"/>
          <p:cNvSpPr>
            <a:spLocks noChangeShapeType="1"/>
          </p:cNvSpPr>
          <p:nvPr userDrawn="1"/>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143000"/>
          </a:xfrm>
          <a:prstGeom prst="rect">
            <a:avLst/>
          </a:prstGeom>
          <a:solidFill>
            <a:srgbClr val="196AB0"/>
          </a:solidFill>
          <a:ln w="9525">
            <a:noFill/>
            <a:miter lim="800000"/>
            <a:headEnd/>
            <a:tailEnd/>
          </a:ln>
        </p:spPr>
        <p:txBody>
          <a:bodyPr wrap="none" anchor="ctr"/>
          <a:lstStyle/>
          <a:p>
            <a:endParaRPr lang="en-US"/>
          </a:p>
        </p:txBody>
      </p:sp>
      <p:sp>
        <p:nvSpPr>
          <p:cNvPr id="14" name="Rectangle 3"/>
          <p:cNvSpPr txBox="1">
            <a:spLocks noChangeArrowheads="1"/>
          </p:cNvSpPr>
          <p:nvPr/>
        </p:nvSpPr>
        <p:spPr>
          <a:xfrm>
            <a:off x="685800" y="1828800"/>
            <a:ext cx="7772400" cy="403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rgbClr val="196AB0"/>
              </a:buClr>
              <a:buSzTx/>
              <a:buFont typeface="Wingdings 3" pitchFamily="32" charset="2"/>
              <a:buChar char=""/>
              <a:tabLst/>
              <a:defRPr/>
            </a:pPr>
            <a:endParaRPr kumimoji="0" lang="en-US" sz="1800" b="0" i="0" u="none" strike="noStrike" kern="1200" cap="none" spc="0" normalizeH="0" baseline="0" noProof="0" dirty="0" smtClean="0">
              <a:ln>
                <a:noFill/>
              </a:ln>
              <a:solidFill>
                <a:schemeClr val="tx1"/>
              </a:solidFill>
              <a:effectLst/>
              <a:uLnTx/>
              <a:uFillTx/>
              <a:latin typeface="Adobe Garamond Pro" pitchFamily="32" charset="0"/>
              <a:ea typeface="+mn-ea"/>
              <a:cs typeface="+mn-cs"/>
            </a:endParaRPr>
          </a:p>
        </p:txBody>
      </p:sp>
      <p:sp>
        <p:nvSpPr>
          <p:cNvPr id="16" name="Title Placeholder 15"/>
          <p:cNvSpPr>
            <a:spLocks noGrp="1"/>
          </p:cNvSpPr>
          <p:nvPr>
            <p:ph type="title"/>
          </p:nvPr>
        </p:nvSpPr>
        <p:spPr>
          <a:xfrm>
            <a:off x="457200" y="76200"/>
            <a:ext cx="8229600" cy="914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0" r:id="rId4"/>
    <p:sldLayoutId id="2147483652" r:id="rId5"/>
    <p:sldLayoutId id="2147483653" r:id="rId6"/>
    <p:sldLayoutId id="2147483655" r:id="rId7"/>
    <p:sldLayoutId id="2147483656" r:id="rId8"/>
    <p:sldLayoutId id="2147483657" r:id="rId9"/>
    <p:sldLayoutId id="2147483661" r:id="rId10"/>
    <p:sldLayoutId id="2147483662" r:id="rId11"/>
    <p:sldLayoutId id="2147483663" r:id="rId12"/>
    <p:sldLayoutId id="2147483664" r:id="rId13"/>
  </p:sldLayoutIdLst>
  <p:timing>
    <p:tnLst>
      <p:par>
        <p:cTn id="1" dur="indefinite" restart="never" nodeType="tmRoot"/>
      </p:par>
    </p:tnLst>
  </p:timing>
  <p:txStyles>
    <p:titleStyle>
      <a:lvl1pPr algn="ctr" defTabSz="914400" rtl="0" eaLnBrk="1" latinLnBrk="0" hangingPunct="1">
        <a:spcBef>
          <a:spcPct val="0"/>
        </a:spcBef>
        <a:buNone/>
        <a:defRPr kumimoji="0" lang="en-US" sz="3600" b="0" i="0" u="none" strike="noStrike" kern="1200" cap="none" spc="0" normalizeH="0" baseline="0" noProof="0" dirty="0" smtClean="0">
          <a:ln>
            <a:noFill/>
          </a:ln>
          <a:solidFill>
            <a:schemeClr val="bg1"/>
          </a:solidFill>
          <a:effectLst/>
          <a:uLnTx/>
          <a:uFillTx/>
          <a:latin typeface="+mj-lt"/>
          <a:ea typeface="+mn-ea"/>
          <a:cs typeface="+mn-cs"/>
        </a:defRPr>
      </a:lvl1pPr>
    </p:titleStyle>
    <p:bodyStyle>
      <a:lvl1pPr marL="342900" marR="0" indent="-342900" algn="l" defTabSz="914400" rtl="0" eaLnBrk="1" fontAlgn="auto" latinLnBrk="0" hangingPunct="1">
        <a:lnSpc>
          <a:spcPct val="100000"/>
        </a:lnSpc>
        <a:spcBef>
          <a:spcPct val="20000"/>
        </a:spcBef>
        <a:spcAft>
          <a:spcPts val="0"/>
        </a:spcAft>
        <a:buClr>
          <a:srgbClr val="0070C0"/>
        </a:buClr>
        <a:buSzTx/>
        <a:buFont typeface="Wingdings 3" pitchFamily="32" charset="2"/>
        <a:buChar char=""/>
        <a:tabLst/>
        <a:defRPr kumimoji="0" lang="en-US" sz="2200" b="0" i="0" u="none" strike="noStrike" kern="1200" cap="none" spc="0" normalizeH="0" baseline="0" noProof="0" dirty="0" smtClean="0">
          <a:ln>
            <a:noFill/>
          </a:ln>
          <a:solidFill>
            <a:schemeClr val="tx1"/>
          </a:solidFill>
          <a:effectLst/>
          <a:uLnTx/>
          <a:uFillTx/>
          <a:latin typeface="Adobe Garamond Pro Bold" pitchFamily="32"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6"/>
        </a:buClr>
        <a:buSzTx/>
        <a:buFont typeface="Wingdings 3" pitchFamily="32" charset="2"/>
        <a:buChar char=""/>
        <a:tabLst/>
        <a:defRPr kumimoji="0" lang="en-US" sz="1800" b="0" i="0" u="none" strike="noStrike" kern="1200" cap="none" spc="0" normalizeH="0" baseline="0" noProof="0" dirty="0" smtClean="0">
          <a:ln>
            <a:noFill/>
          </a:ln>
          <a:solidFill>
            <a:schemeClr val="tx1"/>
          </a:solidFill>
          <a:effectLst/>
          <a:uLnTx/>
          <a:uFillTx/>
          <a:latin typeface="Adobe Garamond Pro Bold" pitchFamily="3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images.google.com/imgres?imgurl=http://www.medgyn.com/images/Pratt1.JPG&amp;imgrefurl=http://www.medgyn.com/picprattdilator.htm&amp;h=1704&amp;w=2272&amp;sz=769&amp;hl=en&amp;start=16&amp;tbnid=lDa4YKGHirkH6M:&amp;tbnh=113&amp;tbnw=150&amp;prev=/images?q=sopher+forceps&amp;gbv=2&amp;svnum=10&amp;hl=en"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yourbackline.or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www.plannedparenthood.org/teens/going-to-the-doctor/im-pregnant-now-what" TargetMode="External"/><Relationship Id="rId4" Type="http://schemas.openxmlformats.org/officeDocument/2006/relationships/hyperlink" Target="http://www.momdadimpregnant.com/"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www.menandabortion.com/" TargetMode="External"/><Relationship Id="rId3" Type="http://schemas.openxmlformats.org/officeDocument/2006/relationships/hyperlink" Target="http://www.prochoice.org/" TargetMode="External"/><Relationship Id="rId7" Type="http://schemas.openxmlformats.org/officeDocument/2006/relationships/hyperlink" Target="http://www.abortionconversation.com/"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www.4exhale.org/" TargetMode="External"/><Relationship Id="rId11" Type="http://schemas.openxmlformats.org/officeDocument/2006/relationships/hyperlink" Target="http://www.theabortionproject.org/" TargetMode="External"/><Relationship Id="rId5" Type="http://schemas.openxmlformats.org/officeDocument/2006/relationships/hyperlink" Target="http://www.nnaf.org/" TargetMode="External"/><Relationship Id="rId10" Type="http://schemas.openxmlformats.org/officeDocument/2006/relationships/hyperlink" Target="http://www.faithaloud.org/faith/faith-counseling.php" TargetMode="External"/><Relationship Id="rId4" Type="http://schemas.openxmlformats.org/officeDocument/2006/relationships/hyperlink" Target="http://www.abortioncarenetwork.org/" TargetMode="External"/><Relationship Id="rId9" Type="http://schemas.openxmlformats.org/officeDocument/2006/relationships/hyperlink" Target="http://www.pregnancyoptions.info/emotional&amp;spiritual.ht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ansirh.org/training/workbook.php"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www.rhedi.org/"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www.openadoptioninsight.org/" TargetMode="External"/><Relationship Id="rId3" Type="http://schemas.openxmlformats.org/officeDocument/2006/relationships/hyperlink" Target="http://www.spence-chapin.org/" TargetMode="External"/><Relationship Id="rId7" Type="http://schemas.openxmlformats.org/officeDocument/2006/relationships/hyperlink" Target="http://www.openadoption.org/index.htm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www.adoption.org/" TargetMode="External"/><Relationship Id="rId5" Type="http://schemas.openxmlformats.org/officeDocument/2006/relationships/hyperlink" Target="http://www.childwelfare.gov/" TargetMode="External"/><Relationship Id="rId4" Type="http://schemas.openxmlformats.org/officeDocument/2006/relationships/hyperlink" Target="http://www.adoptioninstitute.org/"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healthyteennetwork.or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trongfamiliesmovement.org/young-parents" TargetMode="External"/><Relationship Id="rId4" Type="http://schemas.openxmlformats.org/officeDocument/2006/relationships/hyperlink" Target="http://www.thepushback.or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Pregnancy Options Counseling with Adolescents</a:t>
            </a:r>
            <a:endParaRPr lang="en-US" dirty="0"/>
          </a:p>
        </p:txBody>
      </p:sp>
      <p:sp>
        <p:nvSpPr>
          <p:cNvPr id="4" name="Subtitle 3"/>
          <p:cNvSpPr>
            <a:spLocks noGrp="1"/>
          </p:cNvSpPr>
          <p:nvPr>
            <p:ph type="subTitle" idx="1"/>
          </p:nvPr>
        </p:nvSpPr>
        <p:spPr/>
        <p:txBody>
          <a:bodyPr/>
          <a:lstStyle/>
          <a:p>
            <a:endParaRPr lang="en-US" dirty="0"/>
          </a:p>
        </p:txBody>
      </p:sp>
      <p:sp>
        <p:nvSpPr>
          <p:cNvPr id="7" name="Text Placeholder 6"/>
          <p:cNvSpPr>
            <a:spLocks noGrp="1"/>
          </p:cNvSpPr>
          <p:nvPr>
            <p:ph type="body" sz="quarter" idx="10"/>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p:txBody>
          <a:bodyPr/>
          <a:lstStyle/>
          <a:p>
            <a:r>
              <a:rPr lang="en-US" smtClean="0"/>
              <a:t>Values Clarification</a:t>
            </a:r>
            <a:endParaRPr lang="en-US" dirty="0"/>
          </a:p>
        </p:txBody>
      </p:sp>
      <p:sp>
        <p:nvSpPr>
          <p:cNvPr id="703491" name="Rectangle 3"/>
          <p:cNvSpPr>
            <a:spLocks noGrp="1" noChangeArrowheads="1"/>
          </p:cNvSpPr>
          <p:nvPr>
            <p:ph sz="quarter" idx="10"/>
          </p:nvPr>
        </p:nvSpPr>
        <p:spPr/>
        <p:txBody>
          <a:bodyPr/>
          <a:lstStyle/>
          <a:p>
            <a:endParaRPr lang="en-US" smtClean="0"/>
          </a:p>
          <a:p>
            <a:r>
              <a:rPr lang="en-US" smtClean="0"/>
              <a:t>Values clarification exercises can help providers to assess their own beliefs before starting to provide counseling or services in a potentially emotionally charged areas</a:t>
            </a:r>
          </a:p>
          <a:p>
            <a:pPr lvl="1"/>
            <a:endParaRPr lang="en-US" smtClean="0"/>
          </a:p>
          <a:p>
            <a:r>
              <a:rPr lang="en-US" smtClean="0"/>
              <a:t>These exercises help providers to create a nonjudgmental environment for patients</a:t>
            </a:r>
            <a:endParaRPr lang="en-US" dirty="0"/>
          </a:p>
        </p:txBody>
      </p:sp>
      <p:sp>
        <p:nvSpPr>
          <p:cNvPr id="4" name="TextBox 3"/>
          <p:cNvSpPr txBox="1"/>
          <p:nvPr/>
        </p:nvSpPr>
        <p:spPr>
          <a:xfrm>
            <a:off x="1828800" y="6106180"/>
            <a:ext cx="5791200" cy="523220"/>
          </a:xfrm>
          <a:prstGeom prst="rect">
            <a:avLst/>
          </a:prstGeom>
          <a:noFill/>
        </p:spPr>
        <p:txBody>
          <a:bodyPr wrap="square" rtlCol="0">
            <a:spAutoFit/>
          </a:bodyPr>
          <a:lstStyle/>
          <a:p>
            <a:pPr algn="ctr"/>
            <a:r>
              <a:rPr lang="en-US" sz="1400" dirty="0" smtClean="0">
                <a:latin typeface="Adobe Garamond Pro" panose="02020502060506020403" pitchFamily="18" charset="0"/>
                <a:cs typeface="Arial"/>
              </a:rPr>
              <a:t>Values clarification exercises </a:t>
            </a:r>
            <a:r>
              <a:rPr lang="en-US" sz="1400" dirty="0">
                <a:latin typeface="Adobe Garamond Pro" panose="02020502060506020403" pitchFamily="18" charset="0"/>
                <a:cs typeface="Arial"/>
              </a:rPr>
              <a:t>available at </a:t>
            </a:r>
            <a:r>
              <a:rPr lang="en-US" sz="1400" dirty="0" err="1" smtClean="0">
                <a:latin typeface="Adobe Garamond Pro" panose="02020502060506020403" pitchFamily="18" charset="0"/>
                <a:cs typeface="Arial"/>
              </a:rPr>
              <a:t>rhedi.org</a:t>
            </a:r>
            <a:r>
              <a:rPr lang="en-US" sz="1400" dirty="0" smtClean="0">
                <a:latin typeface="Adobe Garamond Pro" panose="02020502060506020403" pitchFamily="18" charset="0"/>
                <a:cs typeface="Arial"/>
              </a:rPr>
              <a:t> and adapted from workshop material by </a:t>
            </a:r>
            <a:r>
              <a:rPr lang="en-US" sz="1400" dirty="0">
                <a:latin typeface="Adobe Garamond Pro" panose="02020502060506020403" pitchFamily="18" charset="0"/>
                <a:cs typeface="Arial"/>
              </a:rPr>
              <a:t>Vicki </a:t>
            </a:r>
            <a:r>
              <a:rPr lang="en-US" sz="1400" dirty="0" err="1">
                <a:latin typeface="Adobe Garamond Pro" panose="02020502060506020403" pitchFamily="18" charset="0"/>
                <a:cs typeface="Arial"/>
              </a:rPr>
              <a:t>Breitbart</a:t>
            </a:r>
            <a:r>
              <a:rPr lang="en-US" sz="1400" dirty="0">
                <a:latin typeface="Adobe Garamond Pro" panose="02020502060506020403" pitchFamily="18" charset="0"/>
                <a:cs typeface="Arial"/>
              </a:rPr>
              <a:t> and </a:t>
            </a:r>
            <a:r>
              <a:rPr lang="en-US" sz="1400" dirty="0" err="1">
                <a:latin typeface="Adobe Garamond Pro" panose="02020502060506020403" pitchFamily="18" charset="0"/>
                <a:cs typeface="Arial"/>
              </a:rPr>
              <a:t>Jini</a:t>
            </a:r>
            <a:r>
              <a:rPr lang="en-US" sz="1400" dirty="0">
                <a:latin typeface="Adobe Garamond Pro" panose="02020502060506020403" pitchFamily="18" charset="0"/>
                <a:cs typeface="Arial"/>
              </a:rPr>
              <a:t> </a:t>
            </a:r>
            <a:r>
              <a:rPr lang="en-US" sz="1400" dirty="0" err="1">
                <a:latin typeface="Adobe Garamond Pro" panose="02020502060506020403" pitchFamily="18" charset="0"/>
                <a:cs typeface="Arial"/>
              </a:rPr>
              <a:t>Tanenhaus</a:t>
            </a:r>
            <a:r>
              <a:rPr lang="en-US" sz="1400" dirty="0">
                <a:latin typeface="Adobe Garamond Pro" panose="02020502060506020403" pitchFamily="18" charset="0"/>
                <a:cs typeface="Arial"/>
              </a:rPr>
              <a:t> of Planned Parenthood </a:t>
            </a:r>
            <a:r>
              <a:rPr lang="en-US" sz="1400" dirty="0" smtClean="0">
                <a:latin typeface="Adobe Garamond Pro" panose="02020502060506020403" pitchFamily="18" charset="0"/>
                <a:cs typeface="Arial"/>
              </a:rPr>
              <a:t>NYC</a:t>
            </a:r>
            <a:endParaRPr lang="en-US" sz="1400" dirty="0">
              <a:latin typeface="Adobe Garamond Pro" panose="02020502060506020403" pitchFamily="18" charset="0"/>
              <a:cs typeface="Arial"/>
            </a:endParaRPr>
          </a:p>
        </p:txBody>
      </p:sp>
    </p:spTree>
    <p:extLst>
      <p:ext uri="{BB962C8B-B14F-4D97-AF65-F5344CB8AC3E}">
        <p14:creationId xmlns:p14="http://schemas.microsoft.com/office/powerpoint/2010/main" val="2346615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Agree—</a:t>
            </a:r>
            <a:r>
              <a:rPr lang="en-US" smtClean="0">
                <a:sym typeface="Wingdings"/>
              </a:rPr>
              <a:t>N</a:t>
            </a:r>
            <a:r>
              <a:rPr lang="en-US" smtClean="0"/>
              <a:t>eutral—Disagree</a:t>
            </a:r>
            <a:endParaRPr lang="en-US" dirty="0"/>
          </a:p>
        </p:txBody>
      </p:sp>
      <p:sp>
        <p:nvSpPr>
          <p:cNvPr id="3" name="Content Placeholder 2"/>
          <p:cNvSpPr>
            <a:spLocks noGrp="1"/>
          </p:cNvSpPr>
          <p:nvPr>
            <p:ph sz="quarter" idx="10"/>
          </p:nvPr>
        </p:nvSpPr>
        <p:spPr/>
        <p:txBody>
          <a:bodyPr/>
          <a:lstStyle/>
          <a:p>
            <a:r>
              <a:rPr lang="en-US" dirty="0" smtClean="0"/>
              <a:t>Adolescents deserve confidential care</a:t>
            </a:r>
          </a:p>
          <a:p>
            <a:r>
              <a:rPr lang="en-US" dirty="0" smtClean="0"/>
              <a:t>Every woman has the right to terminate a pregnancy</a:t>
            </a:r>
          </a:p>
          <a:p>
            <a:r>
              <a:rPr lang="en-US" dirty="0" smtClean="0"/>
              <a:t>Parental consent should be required for any teen requesting an abortion</a:t>
            </a:r>
          </a:p>
          <a:p>
            <a:r>
              <a:rPr lang="en-US" dirty="0" smtClean="0"/>
              <a:t>Women who have more than one abortion are irresponsible</a:t>
            </a:r>
          </a:p>
          <a:p>
            <a:r>
              <a:rPr lang="en-US" dirty="0" smtClean="0"/>
              <a:t>Male partners should have the right to be part of the decision about terminating a pregnancy</a:t>
            </a:r>
          </a:p>
          <a:p>
            <a:r>
              <a:rPr lang="en-US" dirty="0" smtClean="0"/>
              <a:t>Abortions should be legal only up to 12 weeks</a:t>
            </a:r>
            <a:endParaRPr lang="en-US" dirty="0"/>
          </a:p>
        </p:txBody>
      </p:sp>
      <p:sp>
        <p:nvSpPr>
          <p:cNvPr id="4" name="TextBox 3"/>
          <p:cNvSpPr txBox="1"/>
          <p:nvPr/>
        </p:nvSpPr>
        <p:spPr>
          <a:xfrm>
            <a:off x="1828800" y="6106180"/>
            <a:ext cx="5791200" cy="523220"/>
          </a:xfrm>
          <a:prstGeom prst="rect">
            <a:avLst/>
          </a:prstGeom>
          <a:noFill/>
        </p:spPr>
        <p:txBody>
          <a:bodyPr wrap="square" rtlCol="0">
            <a:spAutoFit/>
          </a:bodyPr>
          <a:lstStyle/>
          <a:p>
            <a:pPr algn="ctr"/>
            <a:r>
              <a:rPr lang="en-US" sz="1400" dirty="0" smtClean="0">
                <a:latin typeface="Adobe Garamond Pro" panose="02020502060506020403" pitchFamily="18" charset="0"/>
                <a:cs typeface="Arial"/>
              </a:rPr>
              <a:t>Values clarification exercises available </a:t>
            </a:r>
            <a:r>
              <a:rPr lang="en-US" sz="1400" dirty="0">
                <a:latin typeface="Adobe Garamond Pro" panose="02020502060506020403" pitchFamily="18" charset="0"/>
                <a:cs typeface="Arial"/>
              </a:rPr>
              <a:t>at </a:t>
            </a:r>
            <a:r>
              <a:rPr lang="en-US" sz="1400" dirty="0" err="1" smtClean="0">
                <a:latin typeface="Adobe Garamond Pro" panose="02020502060506020403" pitchFamily="18" charset="0"/>
                <a:cs typeface="Arial"/>
              </a:rPr>
              <a:t>rhedi.org</a:t>
            </a:r>
            <a:r>
              <a:rPr lang="en-US" sz="1400" dirty="0" smtClean="0">
                <a:latin typeface="Adobe Garamond Pro" panose="02020502060506020403" pitchFamily="18" charset="0"/>
                <a:cs typeface="Arial"/>
              </a:rPr>
              <a:t> and adapted from workshop material by </a:t>
            </a:r>
            <a:r>
              <a:rPr lang="en-US" sz="1400" dirty="0">
                <a:latin typeface="Adobe Garamond Pro" panose="02020502060506020403" pitchFamily="18" charset="0"/>
                <a:cs typeface="Arial"/>
              </a:rPr>
              <a:t>Vicki </a:t>
            </a:r>
            <a:r>
              <a:rPr lang="en-US" sz="1400" dirty="0" err="1">
                <a:latin typeface="Adobe Garamond Pro" panose="02020502060506020403" pitchFamily="18" charset="0"/>
                <a:cs typeface="Arial"/>
              </a:rPr>
              <a:t>Breitbart</a:t>
            </a:r>
            <a:r>
              <a:rPr lang="en-US" sz="1400" dirty="0">
                <a:latin typeface="Adobe Garamond Pro" panose="02020502060506020403" pitchFamily="18" charset="0"/>
                <a:cs typeface="Arial"/>
              </a:rPr>
              <a:t> and </a:t>
            </a:r>
            <a:r>
              <a:rPr lang="en-US" sz="1400" dirty="0" err="1">
                <a:latin typeface="Adobe Garamond Pro" panose="02020502060506020403" pitchFamily="18" charset="0"/>
                <a:cs typeface="Arial"/>
              </a:rPr>
              <a:t>Jini</a:t>
            </a:r>
            <a:r>
              <a:rPr lang="en-US" sz="1400" dirty="0">
                <a:latin typeface="Adobe Garamond Pro" panose="02020502060506020403" pitchFamily="18" charset="0"/>
                <a:cs typeface="Arial"/>
              </a:rPr>
              <a:t> </a:t>
            </a:r>
            <a:r>
              <a:rPr lang="en-US" sz="1400" dirty="0" err="1">
                <a:latin typeface="Adobe Garamond Pro" panose="02020502060506020403" pitchFamily="18" charset="0"/>
                <a:cs typeface="Arial"/>
              </a:rPr>
              <a:t>Tanenhaus</a:t>
            </a:r>
            <a:r>
              <a:rPr lang="en-US" sz="1400" dirty="0">
                <a:latin typeface="Adobe Garamond Pro" panose="02020502060506020403" pitchFamily="18" charset="0"/>
                <a:cs typeface="Arial"/>
              </a:rPr>
              <a:t> of Planned Parenthood </a:t>
            </a:r>
            <a:r>
              <a:rPr lang="en-US" sz="1400" dirty="0" smtClean="0">
                <a:latin typeface="Adobe Garamond Pro" panose="02020502060506020403" pitchFamily="18" charset="0"/>
                <a:cs typeface="Arial"/>
              </a:rPr>
              <a:t>NYC</a:t>
            </a:r>
            <a:endParaRPr lang="en-US" sz="1400" dirty="0">
              <a:latin typeface="Adobe Garamond Pro" panose="02020502060506020403" pitchFamily="18" charset="0"/>
              <a:cs typeface="Arial"/>
            </a:endParaRPr>
          </a:p>
        </p:txBody>
      </p:sp>
    </p:spTree>
    <p:extLst>
      <p:ext uri="{BB962C8B-B14F-4D97-AF65-F5344CB8AC3E}">
        <p14:creationId xmlns:p14="http://schemas.microsoft.com/office/powerpoint/2010/main" val="344515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mtClean="0"/>
              <a:t>Options Counseling Framework</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838739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r>
              <a:rPr lang="en-US" smtClean="0"/>
              <a:t>Case: Kim </a:t>
            </a:r>
            <a:endParaRPr lang="en-US" dirty="0" smtClean="0"/>
          </a:p>
        </p:txBody>
      </p:sp>
      <p:sp>
        <p:nvSpPr>
          <p:cNvPr id="2" name="Content Placeholder 1"/>
          <p:cNvSpPr>
            <a:spLocks noGrp="1"/>
          </p:cNvSpPr>
          <p:nvPr>
            <p:ph sz="half" idx="1"/>
          </p:nvPr>
        </p:nvSpPr>
        <p:spPr/>
        <p:txBody>
          <a:bodyPr/>
          <a:lstStyle/>
          <a:p>
            <a:r>
              <a:rPr lang="en-US" sz="2000" dirty="0" smtClean="0"/>
              <a:t>Kim, a 16-year-old female, comes to your office. She is a new a patient. </a:t>
            </a:r>
          </a:p>
          <a:p>
            <a:pPr lvl="3"/>
            <a:endParaRPr lang="en-US" sz="2000" dirty="0" smtClean="0"/>
          </a:p>
          <a:p>
            <a:r>
              <a:rPr lang="en-US" sz="2000" dirty="0" smtClean="0"/>
              <a:t>She tells you that she has been having sex with her boyfriend for six months.</a:t>
            </a:r>
          </a:p>
          <a:p>
            <a:pPr lvl="3"/>
            <a:endParaRPr lang="en-US" sz="2000" dirty="0" smtClean="0"/>
          </a:p>
          <a:p>
            <a:r>
              <a:rPr lang="en-US" sz="2000" dirty="0" smtClean="0"/>
              <a:t>Kim discloses that she and her partner use condoms “most of the time.”</a:t>
            </a:r>
            <a:endParaRPr lang="en-US" sz="2000" dirty="0"/>
          </a:p>
        </p:txBody>
      </p:sp>
      <p:pic>
        <p:nvPicPr>
          <p:cNvPr id="7" name="Picture 5" descr="200299257-001.jpg"/>
          <p:cNvPicPr>
            <a:picLocks noGrp="1" noChangeAspect="1"/>
          </p:cNvPicPr>
          <p:nvPr>
            <p:ph sz="half" idx="2"/>
          </p:nvPr>
        </p:nvPicPr>
        <p:blipFill>
          <a:blip r:embed="rId3" cstate="print"/>
          <a:srcRect t="12696" b="12696"/>
          <a:stretch>
            <a:fillRect/>
          </a:stretch>
        </p:blipFill>
        <p:spPr>
          <a:xfrm>
            <a:off x="4854483" y="1752600"/>
            <a:ext cx="3603717" cy="4038600"/>
          </a:xfrm>
        </p:spPr>
      </p:pic>
    </p:spTree>
    <p:extLst>
      <p:ext uri="{BB962C8B-B14F-4D97-AF65-F5344CB8AC3E}">
        <p14:creationId xmlns:p14="http://schemas.microsoft.com/office/powerpoint/2010/main" val="2571095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Pregnancy Options Counseling</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77868072"/>
              </p:ext>
            </p:extLst>
          </p:nvPr>
        </p:nvGraphicFramePr>
        <p:xfrm>
          <a:off x="685800" y="1295400"/>
          <a:ext cx="7772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9624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US" smtClean="0"/>
              <a:t>Preparing to Disclose Results</a:t>
            </a:r>
            <a:endParaRPr lang="en-US" dirty="0" smtClean="0"/>
          </a:p>
        </p:txBody>
      </p:sp>
      <p:sp>
        <p:nvSpPr>
          <p:cNvPr id="2" name="Content Placeholder 1"/>
          <p:cNvSpPr>
            <a:spLocks noGrp="1"/>
          </p:cNvSpPr>
          <p:nvPr>
            <p:ph sz="half" idx="1"/>
          </p:nvPr>
        </p:nvSpPr>
        <p:spPr/>
        <p:txBody>
          <a:bodyPr/>
          <a:lstStyle/>
          <a:p>
            <a:r>
              <a:rPr lang="en-US" dirty="0" smtClean="0"/>
              <a:t>What does Kim think the result will be?</a:t>
            </a:r>
          </a:p>
          <a:p>
            <a:pPr lvl="1"/>
            <a:r>
              <a:rPr lang="en-US" dirty="0" smtClean="0"/>
              <a:t>This can be part of your </a:t>
            </a:r>
            <a:br>
              <a:rPr lang="en-US" dirty="0" smtClean="0"/>
            </a:br>
            <a:r>
              <a:rPr lang="en-US" dirty="0" smtClean="0"/>
              <a:t>pre-test assessment</a:t>
            </a:r>
          </a:p>
          <a:p>
            <a:pPr lvl="1"/>
            <a:endParaRPr lang="en-US" dirty="0" smtClean="0"/>
          </a:p>
          <a:p>
            <a:r>
              <a:rPr lang="en-US" dirty="0" smtClean="0"/>
              <a:t>What is Kim hoping the result will be?</a:t>
            </a:r>
          </a:p>
          <a:p>
            <a:pPr lvl="1"/>
            <a:r>
              <a:rPr lang="en-US" dirty="0" smtClean="0"/>
              <a:t>No matter what the result, I can help you make a plan</a:t>
            </a:r>
            <a:endParaRPr lang="en-US" dirty="0"/>
          </a:p>
        </p:txBody>
      </p:sp>
      <p:pic>
        <p:nvPicPr>
          <p:cNvPr id="7" name="Content Placeholder 6" descr="200299267-001.jpg"/>
          <p:cNvPicPr>
            <a:picLocks noGrp="1" noChangeAspect="1"/>
          </p:cNvPicPr>
          <p:nvPr>
            <p:ph sz="half" idx="2"/>
          </p:nvPr>
        </p:nvPicPr>
        <p:blipFill rotWithShape="1">
          <a:blip r:embed="rId3" cstate="print"/>
          <a:srcRect t="12696" b="12696"/>
          <a:stretch/>
        </p:blipFill>
        <p:spPr>
          <a:xfrm>
            <a:off x="4648200" y="1600200"/>
            <a:ext cx="3733800" cy="4184381"/>
          </a:xfrm>
        </p:spPr>
      </p:pic>
    </p:spTree>
    <p:extLst>
      <p:ext uri="{BB962C8B-B14F-4D97-AF65-F5344CB8AC3E}">
        <p14:creationId xmlns:p14="http://schemas.microsoft.com/office/powerpoint/2010/main" val="477771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Disclosing Results</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070960969"/>
              </p:ext>
            </p:extLst>
          </p:nvPr>
        </p:nvGraphicFramePr>
        <p:xfrm>
          <a:off x="685800" y="1295400"/>
          <a:ext cx="7772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4406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r>
              <a:rPr lang="en-US" dirty="0" smtClean="0"/>
              <a:t>How is Kim Doing?</a:t>
            </a:r>
          </a:p>
        </p:txBody>
      </p:sp>
      <p:pic>
        <p:nvPicPr>
          <p:cNvPr id="9" name="Content Placeholder 6" descr="200299300-001.jpg"/>
          <p:cNvPicPr>
            <a:picLocks noGrp="1" noChangeAspect="1"/>
          </p:cNvPicPr>
          <p:nvPr>
            <p:ph sz="half" idx="1"/>
          </p:nvPr>
        </p:nvPicPr>
        <p:blipFill>
          <a:blip r:embed="rId3" cstate="print"/>
          <a:srcRect t="12698" b="12698"/>
          <a:stretch>
            <a:fillRect/>
          </a:stretch>
        </p:blipFill>
        <p:spPr>
          <a:xfrm>
            <a:off x="457200" y="1524000"/>
            <a:ext cx="3671712" cy="4114800"/>
          </a:xfrm>
        </p:spPr>
      </p:pic>
      <p:sp>
        <p:nvSpPr>
          <p:cNvPr id="4" name="Content Placeholder 3"/>
          <p:cNvSpPr>
            <a:spLocks noGrp="1"/>
          </p:cNvSpPr>
          <p:nvPr>
            <p:ph sz="half" idx="2"/>
          </p:nvPr>
        </p:nvSpPr>
        <p:spPr>
          <a:xfrm>
            <a:off x="4648200" y="1447800"/>
            <a:ext cx="4038600" cy="4525963"/>
          </a:xfrm>
        </p:spPr>
        <p:txBody>
          <a:bodyPr/>
          <a:lstStyle/>
          <a:p>
            <a:r>
              <a:rPr lang="en-US" sz="2000" dirty="0" smtClean="0"/>
              <a:t>Kim knew that her pregnancy test would be positive. She took four at home.</a:t>
            </a:r>
          </a:p>
          <a:p>
            <a:endParaRPr lang="en-US" sz="2000" dirty="0" smtClean="0"/>
          </a:p>
          <a:p>
            <a:r>
              <a:rPr lang="en-US" sz="2000" dirty="0" smtClean="0"/>
              <a:t>She has never been pregnant before and was previously afraid to request birth control because she did not want her parents to find out.</a:t>
            </a:r>
          </a:p>
          <a:p>
            <a:endParaRPr lang="en-US" sz="2000" dirty="0" smtClean="0"/>
          </a:p>
          <a:p>
            <a:r>
              <a:rPr lang="en-US" sz="2000" dirty="0" smtClean="0"/>
              <a:t>She is unsure what she wants to do.</a:t>
            </a:r>
            <a:endParaRPr lang="en-US" sz="2000" dirty="0"/>
          </a:p>
        </p:txBody>
      </p:sp>
    </p:spTree>
    <p:extLst>
      <p:ext uri="{BB962C8B-B14F-4D97-AF65-F5344CB8AC3E}">
        <p14:creationId xmlns:p14="http://schemas.microsoft.com/office/powerpoint/2010/main" val="1612074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Framework for Conversing with Patients  </a:t>
            </a:r>
            <a:br>
              <a:rPr lang="en-US" sz="3200" dirty="0" smtClean="0"/>
            </a:br>
            <a:r>
              <a:rPr lang="en-US" sz="3200" dirty="0" smtClean="0"/>
              <a:t>After a Positive Pregnancy Test </a:t>
            </a:r>
            <a:endParaRPr lang="en-US" sz="3200"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952547493"/>
              </p:ext>
            </p:extLst>
          </p:nvPr>
        </p:nvGraphicFramePr>
        <p:xfrm>
          <a:off x="685800" y="12954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p:cNvSpPr/>
          <p:nvPr/>
        </p:nvSpPr>
        <p:spPr>
          <a:xfrm>
            <a:off x="3581400" y="2895600"/>
            <a:ext cx="2667000" cy="1371600"/>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algn="ctr"/>
            <a:r>
              <a:rPr lang="en-US" sz="2000" dirty="0" smtClean="0"/>
              <a:t>Options counseling and/or referrals</a:t>
            </a:r>
            <a:endParaRPr lang="en-US" sz="2000" dirty="0"/>
          </a:p>
        </p:txBody>
      </p:sp>
    </p:spTree>
    <p:extLst>
      <p:ext uri="{BB962C8B-B14F-4D97-AF65-F5344CB8AC3E}">
        <p14:creationId xmlns:p14="http://schemas.microsoft.com/office/powerpoint/2010/main" val="3252460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Validate</a:t>
            </a:r>
            <a:endParaRPr lang="en-US" dirty="0"/>
          </a:p>
        </p:txBody>
      </p:sp>
      <p:sp>
        <p:nvSpPr>
          <p:cNvPr id="3" name="Content Placeholder 2"/>
          <p:cNvSpPr>
            <a:spLocks noGrp="1"/>
          </p:cNvSpPr>
          <p:nvPr>
            <p:ph sz="quarter" idx="10"/>
          </p:nvPr>
        </p:nvSpPr>
        <p:spPr/>
        <p:txBody>
          <a:bodyPr/>
          <a:lstStyle/>
          <a:p>
            <a:r>
              <a:rPr lang="en-US" dirty="0"/>
              <a:t>It’s okay to not know the answer</a:t>
            </a:r>
          </a:p>
          <a:p>
            <a:r>
              <a:rPr lang="en-US" dirty="0"/>
              <a:t>I imagine that must have been very difficult</a:t>
            </a:r>
          </a:p>
          <a:p>
            <a:r>
              <a:rPr lang="en-US" dirty="0" smtClean="0"/>
              <a:t>I can help you with that</a:t>
            </a:r>
          </a:p>
          <a:p>
            <a:r>
              <a:rPr lang="en-US" dirty="0" smtClean="0"/>
              <a:t>I see your point; that makes sense</a:t>
            </a:r>
          </a:p>
          <a:p>
            <a:r>
              <a:rPr lang="en-US" dirty="0" smtClean="0"/>
              <a:t>I can see why it might have been hard for you to come here</a:t>
            </a:r>
          </a:p>
          <a:p>
            <a:r>
              <a:rPr lang="en-US" dirty="0"/>
              <a:t>It’s okay to cry here</a:t>
            </a:r>
          </a:p>
          <a:p>
            <a:r>
              <a:rPr lang="en-US" dirty="0" smtClean="0"/>
              <a:t>You’re doing a good job</a:t>
            </a:r>
            <a:endParaRPr lang="en-US" dirty="0"/>
          </a:p>
        </p:txBody>
      </p:sp>
    </p:spTree>
    <p:extLst>
      <p:ext uri="{BB962C8B-B14F-4D97-AF65-F5344CB8AC3E}">
        <p14:creationId xmlns:p14="http://schemas.microsoft.com/office/powerpoint/2010/main" val="2883225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0"/>
          </p:nvPr>
        </p:nvSpPr>
        <p:spPr/>
        <p:txBody>
          <a:bodyPr/>
          <a:lstStyle/>
          <a:p>
            <a:endParaRPr lang="en-US" dirty="0" smtClean="0"/>
          </a:p>
          <a:p>
            <a:r>
              <a:rPr lang="en-US" dirty="0" smtClean="0"/>
              <a:t>Discuss the approach used during options counseling and value clarification</a:t>
            </a:r>
            <a:endParaRPr lang="en-US" dirty="0"/>
          </a:p>
          <a:p>
            <a:endParaRPr lang="en-US" dirty="0" smtClean="0"/>
          </a:p>
          <a:p>
            <a:r>
              <a:rPr lang="en-US" dirty="0"/>
              <a:t>Understand the importance of providing unbiased counseling</a:t>
            </a:r>
          </a:p>
          <a:p>
            <a:endParaRPr lang="en-US" dirty="0"/>
          </a:p>
          <a:p>
            <a:r>
              <a:rPr lang="en-US" dirty="0" smtClean="0"/>
              <a:t>Describe the various pregnancy options within the counseling framework </a:t>
            </a:r>
            <a:endParaRPr lang="en-US" dirty="0"/>
          </a:p>
        </p:txBody>
      </p:sp>
    </p:spTree>
    <p:extLst>
      <p:ext uri="{BB962C8B-B14F-4D97-AF65-F5344CB8AC3E}">
        <p14:creationId xmlns:p14="http://schemas.microsoft.com/office/powerpoint/2010/main" val="3583129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Normalize</a:t>
            </a:r>
            <a:endParaRPr lang="en-US" dirty="0"/>
          </a:p>
        </p:txBody>
      </p:sp>
      <p:sp>
        <p:nvSpPr>
          <p:cNvPr id="3" name="Content Placeholder 2"/>
          <p:cNvSpPr>
            <a:spLocks noGrp="1"/>
          </p:cNvSpPr>
          <p:nvPr>
            <p:ph sz="quarter" idx="10"/>
          </p:nvPr>
        </p:nvSpPr>
        <p:spPr/>
        <p:txBody>
          <a:bodyPr/>
          <a:lstStyle/>
          <a:p>
            <a:endParaRPr lang="en-US" dirty="0" smtClean="0"/>
          </a:p>
          <a:p>
            <a:r>
              <a:rPr lang="en-US" dirty="0" smtClean="0"/>
              <a:t>You know, lots of people have asked me that question</a:t>
            </a:r>
          </a:p>
          <a:p>
            <a:r>
              <a:rPr lang="en-US" dirty="0" smtClean="0"/>
              <a:t>That’s not a strange question at all; I’m glad you’ve asked</a:t>
            </a:r>
          </a:p>
          <a:p>
            <a:r>
              <a:rPr lang="en-US" dirty="0" smtClean="0"/>
              <a:t>This is a clinic where it’s okay to talk about that</a:t>
            </a:r>
          </a:p>
          <a:p>
            <a:r>
              <a:rPr lang="en-US" dirty="0" smtClean="0"/>
              <a:t>Other people have expressed those same feelings</a:t>
            </a:r>
          </a:p>
        </p:txBody>
      </p:sp>
    </p:spTree>
    <p:extLst>
      <p:ext uri="{BB962C8B-B14F-4D97-AF65-F5344CB8AC3E}">
        <p14:creationId xmlns:p14="http://schemas.microsoft.com/office/powerpoint/2010/main" val="1067088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Seek Understanding</a:t>
            </a:r>
            <a:endParaRPr lang="en-US" dirty="0"/>
          </a:p>
        </p:txBody>
      </p:sp>
      <p:sp>
        <p:nvSpPr>
          <p:cNvPr id="3" name="Content Placeholder 2"/>
          <p:cNvSpPr>
            <a:spLocks noGrp="1"/>
          </p:cNvSpPr>
          <p:nvPr>
            <p:ph sz="quarter" idx="10"/>
          </p:nvPr>
        </p:nvSpPr>
        <p:spPr/>
        <p:txBody>
          <a:bodyPr/>
          <a:lstStyle/>
          <a:p>
            <a:endParaRPr lang="en-US" smtClean="0"/>
          </a:p>
          <a:p>
            <a:r>
              <a:rPr lang="en-US" smtClean="0"/>
              <a:t>How are you doing with that information?</a:t>
            </a:r>
          </a:p>
          <a:p>
            <a:r>
              <a:rPr lang="en-US" smtClean="0"/>
              <a:t>What’s coming up for you?</a:t>
            </a:r>
          </a:p>
          <a:p>
            <a:r>
              <a:rPr lang="en-US" smtClean="0"/>
              <a:t>How are you feeling?</a:t>
            </a:r>
          </a:p>
          <a:p>
            <a:r>
              <a:rPr lang="en-US" smtClean="0"/>
              <a:t>Say more about that.</a:t>
            </a:r>
          </a:p>
          <a:p>
            <a:r>
              <a:rPr lang="en-US" smtClean="0"/>
              <a:t>What’s that like for you?</a:t>
            </a:r>
            <a:endParaRPr lang="en-US" dirty="0"/>
          </a:p>
        </p:txBody>
      </p:sp>
    </p:spTree>
    <p:extLst>
      <p:ext uri="{BB962C8B-B14F-4D97-AF65-F5344CB8AC3E}">
        <p14:creationId xmlns:p14="http://schemas.microsoft.com/office/powerpoint/2010/main" val="3918771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Approach Patients in Shock</a:t>
            </a:r>
            <a:endParaRPr lang="en-US" dirty="0"/>
          </a:p>
        </p:txBody>
      </p:sp>
      <p:sp>
        <p:nvSpPr>
          <p:cNvPr id="3" name="Content Placeholder 2"/>
          <p:cNvSpPr>
            <a:spLocks noGrp="1"/>
          </p:cNvSpPr>
          <p:nvPr>
            <p:ph sz="quarter" idx="10"/>
          </p:nvPr>
        </p:nvSpPr>
        <p:spPr/>
        <p:txBody>
          <a:bodyPr/>
          <a:lstStyle/>
          <a:p>
            <a:r>
              <a:rPr lang="en-US" dirty="0" smtClean="0"/>
              <a:t>Silence</a:t>
            </a:r>
          </a:p>
          <a:p>
            <a:r>
              <a:rPr lang="en-US" dirty="0" smtClean="0"/>
              <a:t>Validate</a:t>
            </a:r>
          </a:p>
          <a:p>
            <a:pPr lvl="1"/>
            <a:r>
              <a:rPr lang="en-US" dirty="0" smtClean="0"/>
              <a:t>It’s okay to not know which way to go</a:t>
            </a:r>
          </a:p>
          <a:p>
            <a:r>
              <a:rPr lang="en-US" dirty="0" smtClean="0"/>
              <a:t>Ask a closed-ended question</a:t>
            </a:r>
          </a:p>
          <a:p>
            <a:pPr lvl="1"/>
            <a:r>
              <a:rPr lang="en-US" dirty="0" smtClean="0"/>
              <a:t>Are you feeling [overwhelmed] by the news of being pregnant?</a:t>
            </a:r>
          </a:p>
          <a:p>
            <a:r>
              <a:rPr lang="en-US" dirty="0" smtClean="0"/>
              <a:t>Change the subject</a:t>
            </a:r>
          </a:p>
          <a:p>
            <a:pPr lvl="1"/>
            <a:r>
              <a:rPr lang="en-US" dirty="0" smtClean="0"/>
              <a:t>Who came with you today? </a:t>
            </a:r>
          </a:p>
          <a:p>
            <a:pPr lvl="1"/>
            <a:r>
              <a:rPr lang="en-US" dirty="0" smtClean="0"/>
              <a:t>How far did you travel?</a:t>
            </a:r>
          </a:p>
          <a:p>
            <a:r>
              <a:rPr lang="en-US" dirty="0" smtClean="0"/>
              <a:t>Break state</a:t>
            </a:r>
          </a:p>
          <a:p>
            <a:pPr lvl="1"/>
            <a:r>
              <a:rPr lang="en-US" dirty="0" smtClean="0"/>
              <a:t>I’m going to get us each a glass of water.</a:t>
            </a:r>
          </a:p>
          <a:p>
            <a:endParaRPr lang="en-US" dirty="0"/>
          </a:p>
        </p:txBody>
      </p:sp>
    </p:spTree>
    <p:extLst>
      <p:ext uri="{BB962C8B-B14F-4D97-AF65-F5344CB8AC3E}">
        <p14:creationId xmlns:p14="http://schemas.microsoft.com/office/powerpoint/2010/main" val="1003351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 I Should Do?”</a:t>
            </a:r>
            <a:endParaRPr lang="en-US" dirty="0"/>
          </a:p>
        </p:txBody>
      </p:sp>
      <p:sp>
        <p:nvSpPr>
          <p:cNvPr id="3" name="Content Placeholder 2"/>
          <p:cNvSpPr>
            <a:spLocks noGrp="1"/>
          </p:cNvSpPr>
          <p:nvPr>
            <p:ph sz="quarter" idx="10"/>
          </p:nvPr>
        </p:nvSpPr>
        <p:spPr/>
        <p:txBody>
          <a:bodyPr/>
          <a:lstStyle/>
          <a:p>
            <a:endParaRPr lang="en-US" dirty="0" smtClean="0"/>
          </a:p>
          <a:p>
            <a:endParaRPr lang="en-US" dirty="0" smtClean="0"/>
          </a:p>
          <a:p>
            <a:pPr marL="0" indent="0">
              <a:buNone/>
            </a:pPr>
            <a:r>
              <a:rPr lang="en-US" dirty="0" smtClean="0"/>
              <a:t>“I actually don’t know what I would do if I were you—if I were making a pregnancy decision I’d have to look at my own life and my own situation to see what was the best way to go for me.”</a:t>
            </a:r>
          </a:p>
          <a:p>
            <a:pPr marL="0" indent="0">
              <a:buNone/>
            </a:pPr>
            <a:endParaRPr lang="en-US" dirty="0" smtClean="0"/>
          </a:p>
        </p:txBody>
      </p:sp>
    </p:spTree>
    <p:extLst>
      <p:ext uri="{BB962C8B-B14F-4D97-AF65-F5344CB8AC3E}">
        <p14:creationId xmlns:p14="http://schemas.microsoft.com/office/powerpoint/2010/main" val="3670373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Reassuring Statements</a:t>
            </a:r>
            <a:endParaRPr lang="en-US" dirty="0"/>
          </a:p>
        </p:txBody>
      </p:sp>
      <p:sp>
        <p:nvSpPr>
          <p:cNvPr id="3" name="Content Placeholder 2"/>
          <p:cNvSpPr>
            <a:spLocks noGrp="1"/>
          </p:cNvSpPr>
          <p:nvPr>
            <p:ph sz="quarter" idx="10"/>
          </p:nvPr>
        </p:nvSpPr>
        <p:spPr/>
        <p:txBody>
          <a:bodyPr/>
          <a:lstStyle/>
          <a:p>
            <a:endParaRPr lang="en-US" dirty="0" smtClean="0"/>
          </a:p>
          <a:p>
            <a:r>
              <a:rPr lang="en-US" dirty="0" smtClean="0"/>
              <a:t>I will support you no matter which way you decide to go</a:t>
            </a:r>
          </a:p>
          <a:p>
            <a:r>
              <a:rPr lang="en-US" dirty="0" smtClean="0"/>
              <a:t>You are a good person no matter what you decide; one way does not make you a better person than the other</a:t>
            </a:r>
          </a:p>
          <a:p>
            <a:r>
              <a:rPr lang="en-US" dirty="0" smtClean="0"/>
              <a:t>You have time to change your mind</a:t>
            </a:r>
          </a:p>
          <a:p>
            <a:r>
              <a:rPr lang="en-US" dirty="0" smtClean="0"/>
              <a:t>You don’t have to decide today</a:t>
            </a:r>
          </a:p>
          <a:p>
            <a:pPr marL="457200" lvl="1" indent="0">
              <a:buNone/>
            </a:pPr>
            <a:endParaRPr lang="en-US" dirty="0"/>
          </a:p>
        </p:txBody>
      </p:sp>
    </p:spTree>
    <p:extLst>
      <p:ext uri="{BB962C8B-B14F-4D97-AF65-F5344CB8AC3E}">
        <p14:creationId xmlns:p14="http://schemas.microsoft.com/office/powerpoint/2010/main" val="1305627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mtClean="0"/>
              <a:t>Reviewing Pregnancy Options</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1140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Semantics—Words Matter</a:t>
            </a:r>
            <a:endParaRPr lang="en-US" dirty="0"/>
          </a:p>
        </p:txBody>
      </p:sp>
      <p:sp>
        <p:nvSpPr>
          <p:cNvPr id="3" name="Content Placeholder 2"/>
          <p:cNvSpPr>
            <a:spLocks noGrp="1"/>
          </p:cNvSpPr>
          <p:nvPr>
            <p:ph sz="quarter" idx="10"/>
          </p:nvPr>
        </p:nvSpPr>
        <p:spPr/>
        <p:txBody>
          <a:bodyPr>
            <a:normAutofit lnSpcReduction="10000"/>
          </a:bodyPr>
          <a:lstStyle/>
          <a:p>
            <a:r>
              <a:rPr lang="en-US" dirty="0" smtClean="0"/>
              <a:t>Decision</a:t>
            </a:r>
            <a:r>
              <a:rPr lang="en-US" dirty="0"/>
              <a:t> </a:t>
            </a:r>
            <a:endParaRPr lang="en-US" dirty="0" smtClean="0"/>
          </a:p>
          <a:p>
            <a:pPr lvl="1"/>
            <a:r>
              <a:rPr lang="en-US" dirty="0" smtClean="0"/>
              <a:t>Instead of “choice”</a:t>
            </a:r>
          </a:p>
          <a:p>
            <a:pPr lvl="4"/>
            <a:endParaRPr lang="en-US" dirty="0"/>
          </a:p>
          <a:p>
            <a:r>
              <a:rPr lang="en-US" dirty="0" smtClean="0"/>
              <a:t>Abortion </a:t>
            </a:r>
          </a:p>
          <a:p>
            <a:pPr lvl="1"/>
            <a:r>
              <a:rPr lang="en-US" dirty="0" smtClean="0"/>
              <a:t>Instead of “termination”</a:t>
            </a:r>
          </a:p>
          <a:p>
            <a:pPr lvl="4"/>
            <a:endParaRPr lang="en-US" dirty="0" smtClean="0"/>
          </a:p>
          <a:p>
            <a:r>
              <a:rPr lang="en-US" dirty="0" smtClean="0"/>
              <a:t>Making an adoption plan </a:t>
            </a:r>
          </a:p>
          <a:p>
            <a:pPr lvl="1"/>
            <a:r>
              <a:rPr lang="en-US" dirty="0" smtClean="0"/>
              <a:t>Instead of “putting the baby up for adoption” or “giving the baby away”</a:t>
            </a:r>
          </a:p>
          <a:p>
            <a:pPr lvl="4"/>
            <a:endParaRPr lang="en-US" dirty="0" smtClean="0"/>
          </a:p>
          <a:p>
            <a:r>
              <a:rPr lang="en-US" dirty="0" smtClean="0"/>
              <a:t>Continuing the pregnancy </a:t>
            </a:r>
          </a:p>
          <a:p>
            <a:pPr lvl="1"/>
            <a:r>
              <a:rPr lang="en-US" dirty="0" smtClean="0"/>
              <a:t>May use “pregnancy” or “baby” as appropriate</a:t>
            </a:r>
          </a:p>
          <a:p>
            <a:endParaRPr lang="en-US" dirty="0"/>
          </a:p>
        </p:txBody>
      </p:sp>
    </p:spTree>
    <p:extLst>
      <p:ext uri="{BB962C8B-B14F-4D97-AF65-F5344CB8AC3E}">
        <p14:creationId xmlns:p14="http://schemas.microsoft.com/office/powerpoint/2010/main" val="320259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Seek Understanding</a:t>
            </a:r>
            <a:endParaRPr lang="en-US" dirty="0"/>
          </a:p>
        </p:txBody>
      </p:sp>
      <p:sp>
        <p:nvSpPr>
          <p:cNvPr id="3" name="Content Placeholder 2"/>
          <p:cNvSpPr>
            <a:spLocks noGrp="1"/>
          </p:cNvSpPr>
          <p:nvPr>
            <p:ph sz="half" idx="1"/>
          </p:nvPr>
        </p:nvSpPr>
        <p:spPr/>
        <p:txBody>
          <a:bodyPr/>
          <a:lstStyle/>
          <a:p>
            <a:r>
              <a:rPr lang="en-US" dirty="0" smtClean="0"/>
              <a:t>How did you come to your beliefs about abortion?</a:t>
            </a:r>
          </a:p>
          <a:p>
            <a:pPr lvl="1"/>
            <a:endParaRPr lang="en-US" dirty="0" smtClean="0"/>
          </a:p>
          <a:p>
            <a:r>
              <a:rPr lang="en-US" dirty="0" smtClean="0"/>
              <a:t>What have you heard about adoption?</a:t>
            </a:r>
          </a:p>
          <a:p>
            <a:pPr lvl="1"/>
            <a:endParaRPr lang="en-US" dirty="0" smtClean="0"/>
          </a:p>
          <a:p>
            <a:r>
              <a:rPr lang="en-US" dirty="0" smtClean="0"/>
              <a:t>What are your thoughts about [single] parenthood?</a:t>
            </a:r>
            <a:endParaRPr lang="en-US" dirty="0"/>
          </a:p>
        </p:txBody>
      </p:sp>
      <p:pic>
        <p:nvPicPr>
          <p:cNvPr id="6" name="Content Placeholder 6" descr="200299304-001.jpg"/>
          <p:cNvPicPr>
            <a:picLocks noGrp="1" noChangeAspect="1"/>
          </p:cNvPicPr>
          <p:nvPr>
            <p:ph sz="half" idx="2"/>
          </p:nvPr>
        </p:nvPicPr>
        <p:blipFill>
          <a:blip r:embed="rId3" cstate="print"/>
          <a:srcRect t="12696" b="12696"/>
          <a:stretch>
            <a:fillRect/>
          </a:stretch>
        </p:blipFill>
        <p:spPr>
          <a:xfrm>
            <a:off x="4648200" y="1600200"/>
            <a:ext cx="3671710" cy="4114799"/>
          </a:xfrm>
        </p:spPr>
      </p:pic>
    </p:spTree>
    <p:extLst>
      <p:ext uri="{BB962C8B-B14F-4D97-AF65-F5344CB8AC3E}">
        <p14:creationId xmlns:p14="http://schemas.microsoft.com/office/powerpoint/2010/main" val="998498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Abortion Myths</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419048690"/>
              </p:ext>
            </p:extLst>
          </p:nvPr>
        </p:nvGraphicFramePr>
        <p:xfrm>
          <a:off x="609600" y="1295401"/>
          <a:ext cx="8077200" cy="4681553"/>
        </p:xfrm>
        <a:graphic>
          <a:graphicData uri="http://schemas.openxmlformats.org/drawingml/2006/table">
            <a:tbl>
              <a:tblPr firstRow="1" bandRow="1">
                <a:tableStyleId>{46F890A9-2807-4EBB-B81D-B2AA78EC7F39}</a:tableStyleId>
              </a:tblPr>
              <a:tblGrid>
                <a:gridCol w="3246717"/>
                <a:gridCol w="4830483"/>
              </a:tblGrid>
              <a:tr h="443948">
                <a:tc>
                  <a:txBody>
                    <a:bodyPr/>
                    <a:lstStyle/>
                    <a:p>
                      <a:pPr algn="ctr"/>
                      <a:r>
                        <a:rPr lang="en-US" sz="2400" dirty="0" smtClean="0"/>
                        <a:t>Myth</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Reality</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6685">
                <a:tc>
                  <a:txBody>
                    <a:bodyPr/>
                    <a:lstStyle/>
                    <a:p>
                      <a:pPr>
                        <a:spcAft>
                          <a:spcPts val="600"/>
                        </a:spcAft>
                      </a:pPr>
                      <a:r>
                        <a:rPr lang="en-US" sz="2000" dirty="0" smtClean="0"/>
                        <a:t>Abortion causes breast cancer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spcAft>
                          <a:spcPts val="600"/>
                        </a:spcAft>
                      </a:pPr>
                      <a:r>
                        <a:rPr lang="en-US" sz="2000" dirty="0" smtClean="0"/>
                        <a:t>Women who have abortion do NOT have a increased risk of developing breast cancer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97668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000" dirty="0" smtClean="0"/>
                        <a:t>Mental health problems result from abortion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000" dirty="0" smtClean="0"/>
                        <a:t>Pre-existing mental health problems predict mental health problems after abortion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127265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000" dirty="0" smtClean="0"/>
                        <a:t>Pregnancy will be difficult after one/more abortions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n-US" sz="2000" dirty="0" smtClean="0"/>
                        <a:t>Well-conducted research has not found any link between </a:t>
                      </a:r>
                      <a:r>
                        <a:rPr lang="en-US" sz="2000" baseline="0" dirty="0" smtClean="0"/>
                        <a:t>abortion and infertility, ectopic pregnancies, miscarriage, or preterm birth</a:t>
                      </a:r>
                      <a:endParaRPr lang="en-US" sz="2000"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90203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000" dirty="0" smtClean="0"/>
                        <a:t>Abortion is dangerous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n-US" sz="2000" dirty="0" smtClean="0"/>
                        <a:t>Abortion is at least 10 times SAFER than childbirth; it is safer than driving in a car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5" name="TextBox 4"/>
          <p:cNvSpPr txBox="1"/>
          <p:nvPr/>
        </p:nvSpPr>
        <p:spPr>
          <a:xfrm>
            <a:off x="1905000" y="6324600"/>
            <a:ext cx="5419945" cy="307777"/>
          </a:xfrm>
          <a:prstGeom prst="rect">
            <a:avLst/>
          </a:prstGeom>
          <a:noFill/>
        </p:spPr>
        <p:txBody>
          <a:bodyPr wrap="none" rtlCol="0">
            <a:spAutoFit/>
          </a:bodyPr>
          <a:lstStyle/>
          <a:p>
            <a:r>
              <a:rPr lang="en-US" sz="1400" dirty="0" err="1" smtClean="0">
                <a:latin typeface="Adobe Garamond Pro" panose="02020502060506020403" pitchFamily="18" charset="0"/>
                <a:cs typeface="Arial"/>
              </a:rPr>
              <a:t>Melbye</a:t>
            </a:r>
            <a:r>
              <a:rPr lang="en-US" sz="1400" dirty="0" smtClean="0">
                <a:latin typeface="Adobe Garamond Pro" panose="02020502060506020403" pitchFamily="18" charset="0"/>
                <a:cs typeface="Arial"/>
              </a:rPr>
              <a:t>, M, 1997; </a:t>
            </a:r>
            <a:r>
              <a:rPr lang="en-US" sz="1400" dirty="0" err="1" smtClean="0">
                <a:latin typeface="Adobe Garamond Pro" panose="02020502060506020403" pitchFamily="18" charset="0"/>
                <a:cs typeface="Arial"/>
              </a:rPr>
              <a:t>Kalish</a:t>
            </a:r>
            <a:r>
              <a:rPr lang="en-US" sz="1400" dirty="0" smtClean="0">
                <a:latin typeface="Adobe Garamond Pro" panose="02020502060506020403" pitchFamily="18" charset="0"/>
                <a:cs typeface="Arial"/>
              </a:rPr>
              <a:t> RB. 2002; Jackson JE, 2007; Steinberg JR, 2009. </a:t>
            </a:r>
            <a:endParaRPr lang="en-US" sz="1400" dirty="0">
              <a:latin typeface="Adobe Garamond Pro" panose="02020502060506020403" pitchFamily="18" charset="0"/>
              <a:cs typeface="Arial"/>
            </a:endParaRPr>
          </a:p>
        </p:txBody>
      </p:sp>
    </p:spTree>
    <p:extLst>
      <p:ext uri="{BB962C8B-B14F-4D97-AF65-F5344CB8AC3E}">
        <p14:creationId xmlns:p14="http://schemas.microsoft.com/office/powerpoint/2010/main" val="749508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lIns="92075" tIns="46038" rIns="92075" bIns="46038" rtlCol="0">
            <a:normAutofit fontScale="90000"/>
          </a:bodyPr>
          <a:lstStyle/>
          <a:p>
            <a:pPr eaLnBrk="1" fontAlgn="auto" hangingPunct="1">
              <a:spcAft>
                <a:spcPts val="0"/>
              </a:spcAft>
              <a:defRPr/>
            </a:pPr>
            <a:r>
              <a:rPr dirty="0"/>
              <a:t>Majority of Abortion Patients</a:t>
            </a:r>
            <a:br>
              <a:rPr dirty="0"/>
            </a:br>
            <a:r>
              <a:rPr dirty="0"/>
              <a:t>are Young Adults</a:t>
            </a:r>
          </a:p>
        </p:txBody>
      </p:sp>
      <p:graphicFrame>
        <p:nvGraphicFramePr>
          <p:cNvPr id="46083" name="Object 3"/>
          <p:cNvGraphicFramePr>
            <a:graphicFrameLocks/>
          </p:cNvGraphicFramePr>
          <p:nvPr>
            <p:extLst>
              <p:ext uri="{D42A27DB-BD31-4B8C-83A1-F6EECF244321}">
                <p14:modId xmlns:p14="http://schemas.microsoft.com/office/powerpoint/2010/main" val="2491376474"/>
              </p:ext>
            </p:extLst>
          </p:nvPr>
        </p:nvGraphicFramePr>
        <p:xfrm>
          <a:off x="381000" y="1220789"/>
          <a:ext cx="8229600" cy="4646612"/>
        </p:xfrm>
        <a:graphic>
          <a:graphicData uri="http://schemas.openxmlformats.org/presentationml/2006/ole">
            <mc:AlternateContent xmlns:mc="http://schemas.openxmlformats.org/markup-compatibility/2006">
              <mc:Choice xmlns:v="urn:schemas-microsoft-com:vml" Requires="v">
                <p:oleObj spid="_x0000_s1051" name="Worksheet" r:id="rId4" imgW="8277197" imgH="5314992" progId="Excel.Sheet.8">
                  <p:embed/>
                </p:oleObj>
              </mc:Choice>
              <mc:Fallback>
                <p:oleObj name="Worksheet" r:id="rId4" imgW="8277197" imgH="531499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20789"/>
                        <a:ext cx="8229600" cy="4646612"/>
                      </a:xfrm>
                      <a:prstGeom prst="rect">
                        <a:avLst/>
                      </a:prstGeom>
                      <a:solidFill>
                        <a:schemeClr val="bg1"/>
                      </a:solidFill>
                      <a:ln>
                        <a:noFill/>
                      </a:ln>
                    </p:spPr>
                  </p:pic>
                </p:oleObj>
              </mc:Fallback>
            </mc:AlternateContent>
          </a:graphicData>
        </a:graphic>
      </p:graphicFrame>
      <p:sp>
        <p:nvSpPr>
          <p:cNvPr id="46084" name="TextBox 3"/>
          <p:cNvSpPr txBox="1">
            <a:spLocks noChangeArrowheads="1"/>
          </p:cNvSpPr>
          <p:nvPr/>
        </p:nvSpPr>
        <p:spPr bwMode="auto">
          <a:xfrm>
            <a:off x="2819400" y="6400800"/>
            <a:ext cx="3810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dirty="0">
                <a:latin typeface="Adobe Garamond Pro" panose="02020502060506020403" pitchFamily="18" charset="0"/>
              </a:rPr>
              <a:t>Jones, </a:t>
            </a:r>
            <a:r>
              <a:rPr lang="en-US" altLang="en-US" sz="1400" dirty="0" err="1">
                <a:latin typeface="Adobe Garamond Pro" panose="02020502060506020403" pitchFamily="18" charset="0"/>
              </a:rPr>
              <a:t>Guttmacher</a:t>
            </a:r>
            <a:r>
              <a:rPr lang="en-US" altLang="en-US" sz="1400" dirty="0">
                <a:latin typeface="Adobe Garamond Pro" panose="02020502060506020403" pitchFamily="18" charset="0"/>
              </a:rPr>
              <a:t> Institute 2010</a:t>
            </a:r>
          </a:p>
        </p:txBody>
      </p:sp>
    </p:spTree>
    <p:extLst>
      <p:ext uri="{BB962C8B-B14F-4D97-AF65-F5344CB8AC3E}">
        <p14:creationId xmlns:p14="http://schemas.microsoft.com/office/powerpoint/2010/main" val="31763337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Your Goals as a Health Care Provider</a:t>
            </a:r>
            <a:endParaRPr lang="en-US" dirty="0"/>
          </a:p>
        </p:txBody>
      </p:sp>
      <p:sp>
        <p:nvSpPr>
          <p:cNvPr id="3" name="Content Placeholder 2"/>
          <p:cNvSpPr>
            <a:spLocks noGrp="1"/>
          </p:cNvSpPr>
          <p:nvPr>
            <p:ph sz="quarter" idx="10"/>
          </p:nvPr>
        </p:nvSpPr>
        <p:spPr/>
        <p:txBody>
          <a:bodyPr/>
          <a:lstStyle/>
          <a:p>
            <a:endParaRPr lang="en-US" smtClean="0"/>
          </a:p>
          <a:p>
            <a:r>
              <a:rPr lang="en-US" smtClean="0"/>
              <a:t>To create a space where patients feel that it is safe to ask questions</a:t>
            </a:r>
          </a:p>
          <a:p>
            <a:pPr lvl="1"/>
            <a:r>
              <a:rPr lang="en-US" smtClean="0"/>
              <a:t>You are listening without an agenda</a:t>
            </a:r>
          </a:p>
          <a:p>
            <a:r>
              <a:rPr lang="en-US" smtClean="0"/>
              <a:t>To be the person whom patients trust</a:t>
            </a:r>
          </a:p>
          <a:p>
            <a:pPr lvl="1"/>
            <a:r>
              <a:rPr lang="en-US" smtClean="0"/>
              <a:t>You are known as someone who will give accurate information</a:t>
            </a:r>
          </a:p>
          <a:p>
            <a:r>
              <a:rPr lang="en-US" smtClean="0"/>
              <a:t>To establish an environment free of stigma around pregnancy decisions</a:t>
            </a:r>
          </a:p>
          <a:p>
            <a:pPr lvl="1"/>
            <a:r>
              <a:rPr lang="en-US" smtClean="0"/>
              <a:t>You are modeling unbiased language</a:t>
            </a:r>
          </a:p>
          <a:p>
            <a:endParaRPr lang="en-US" dirty="0"/>
          </a:p>
        </p:txBody>
      </p:sp>
    </p:spTree>
    <p:extLst>
      <p:ext uri="{BB962C8B-B14F-4D97-AF65-F5344CB8AC3E}">
        <p14:creationId xmlns:p14="http://schemas.microsoft.com/office/powerpoint/2010/main" val="4215904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lIns="92075" tIns="46038" rIns="92075" bIns="46038"/>
          <a:lstStyle/>
          <a:p>
            <a:pPr eaLnBrk="1" hangingPunct="1"/>
            <a:r>
              <a:rPr altLang="en-US" dirty="0" smtClean="0">
                <a:latin typeface="Adobe Garamond Pro Bold"/>
              </a:rPr>
              <a:t> Most Abortions Occur in Early Pregnancy</a:t>
            </a:r>
          </a:p>
        </p:txBody>
      </p:sp>
      <p:graphicFrame>
        <p:nvGraphicFramePr>
          <p:cNvPr id="52227" name="Object 3"/>
          <p:cNvGraphicFramePr>
            <a:graphicFrameLocks/>
          </p:cNvGraphicFramePr>
          <p:nvPr>
            <p:extLst>
              <p:ext uri="{D42A27DB-BD31-4B8C-83A1-F6EECF244321}">
                <p14:modId xmlns:p14="http://schemas.microsoft.com/office/powerpoint/2010/main" val="3878463056"/>
              </p:ext>
            </p:extLst>
          </p:nvPr>
        </p:nvGraphicFramePr>
        <p:xfrm>
          <a:off x="300038" y="1543367"/>
          <a:ext cx="8610600" cy="4800600"/>
        </p:xfrm>
        <a:graphic>
          <a:graphicData uri="http://schemas.openxmlformats.org/presentationml/2006/ole">
            <mc:AlternateContent xmlns:mc="http://schemas.openxmlformats.org/markup-compatibility/2006">
              <mc:Choice xmlns:v="urn:schemas-microsoft-com:vml" Requires="v">
                <p:oleObj spid="_x0000_s2075" name="Worksheet" r:id="rId4" imgW="8815580" imgH="4529721" progId="Excel.Sheet.8">
                  <p:embed/>
                </p:oleObj>
              </mc:Choice>
              <mc:Fallback>
                <p:oleObj name="Worksheet" r:id="rId4" imgW="8815580" imgH="4529721"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1543367"/>
                        <a:ext cx="8610600" cy="4800600"/>
                      </a:xfrm>
                      <a:prstGeom prst="rect">
                        <a:avLst/>
                      </a:prstGeom>
                      <a:solidFill>
                        <a:schemeClr val="tx2">
                          <a:lumMod val="60000"/>
                          <a:lumOff val="40000"/>
                        </a:schemeClr>
                      </a:solidFill>
                      <a:ln>
                        <a:noFill/>
                      </a:ln>
                    </p:spPr>
                  </p:pic>
                </p:oleObj>
              </mc:Fallback>
            </mc:AlternateContent>
          </a:graphicData>
        </a:graphic>
      </p:graphicFrame>
      <p:sp>
        <p:nvSpPr>
          <p:cNvPr id="52228" name="Text Box 5"/>
          <p:cNvSpPr txBox="1">
            <a:spLocks noChangeArrowheads="1"/>
          </p:cNvSpPr>
          <p:nvPr/>
        </p:nvSpPr>
        <p:spPr bwMode="auto">
          <a:xfrm>
            <a:off x="4500562" y="6380638"/>
            <a:ext cx="1219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dirty="0">
                <a:solidFill>
                  <a:schemeClr val="accent2"/>
                </a:solidFill>
                <a:latin typeface="Adobe Garamond Pro"/>
              </a:rPr>
              <a:t>Weeks</a:t>
            </a:r>
          </a:p>
        </p:txBody>
      </p:sp>
      <p:sp>
        <p:nvSpPr>
          <p:cNvPr id="52229" name="Text Box 6"/>
          <p:cNvSpPr txBox="1">
            <a:spLocks noChangeArrowheads="1"/>
          </p:cNvSpPr>
          <p:nvPr/>
        </p:nvSpPr>
        <p:spPr bwMode="auto">
          <a:xfrm>
            <a:off x="232093" y="1121727"/>
            <a:ext cx="2971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i="1" dirty="0">
                <a:solidFill>
                  <a:schemeClr val="accent2"/>
                </a:solidFill>
                <a:latin typeface="Adobe Garamond Pro"/>
              </a:rPr>
              <a:t>% of abortions</a:t>
            </a:r>
          </a:p>
        </p:txBody>
      </p:sp>
      <p:sp>
        <p:nvSpPr>
          <p:cNvPr id="6" name="Oval 5"/>
          <p:cNvSpPr/>
          <p:nvPr/>
        </p:nvSpPr>
        <p:spPr>
          <a:xfrm>
            <a:off x="685800" y="3657600"/>
            <a:ext cx="4648200" cy="2819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231" name="TextBox 6"/>
          <p:cNvSpPr txBox="1">
            <a:spLocks noChangeArrowheads="1"/>
          </p:cNvSpPr>
          <p:nvPr/>
        </p:nvSpPr>
        <p:spPr bwMode="auto">
          <a:xfrm>
            <a:off x="6934200" y="1600200"/>
            <a:ext cx="1905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dirty="0" err="1">
                <a:solidFill>
                  <a:schemeClr val="bg1"/>
                </a:solidFill>
                <a:latin typeface="Adobe Garamond Pro"/>
              </a:rPr>
              <a:t>Guttmacher</a:t>
            </a:r>
            <a:r>
              <a:rPr lang="en-US" altLang="en-US" sz="1600" b="1" dirty="0">
                <a:solidFill>
                  <a:schemeClr val="bg1"/>
                </a:solidFill>
                <a:latin typeface="Adobe Garamond Pro"/>
              </a:rPr>
              <a:t> 2010</a:t>
            </a:r>
          </a:p>
          <a:p>
            <a:pPr eaLnBrk="1" hangingPunct="1"/>
            <a:r>
              <a:rPr lang="en-US" altLang="en-US" sz="1600" b="1" dirty="0">
                <a:solidFill>
                  <a:schemeClr val="bg1"/>
                </a:solidFill>
                <a:latin typeface="Adobe Garamond Pro"/>
              </a:rPr>
              <a:t> CDC 2013</a:t>
            </a:r>
          </a:p>
        </p:txBody>
      </p:sp>
    </p:spTree>
    <p:extLst>
      <p:ext uri="{BB962C8B-B14F-4D97-AF65-F5344CB8AC3E}">
        <p14:creationId xmlns:p14="http://schemas.microsoft.com/office/powerpoint/2010/main" val="370353384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Abortion Safety in Perspective</a:t>
            </a:r>
            <a:endParaRPr lang="en-US" dirty="0"/>
          </a:p>
        </p:txBody>
      </p:sp>
      <p:graphicFrame>
        <p:nvGraphicFramePr>
          <p:cNvPr id="9" name="Content Placeholder 8"/>
          <p:cNvGraphicFramePr>
            <a:graphicFrameLocks noGrp="1"/>
          </p:cNvGraphicFramePr>
          <p:nvPr>
            <p:ph sz="quarter" idx="10"/>
            <p:extLst>
              <p:ext uri="{D42A27DB-BD31-4B8C-83A1-F6EECF244321}">
                <p14:modId xmlns:p14="http://schemas.microsoft.com/office/powerpoint/2010/main" val="35766271"/>
              </p:ext>
            </p:extLst>
          </p:nvPr>
        </p:nvGraphicFramePr>
        <p:xfrm>
          <a:off x="685800" y="1295400"/>
          <a:ext cx="77724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124200" y="6324600"/>
            <a:ext cx="3775714" cy="307777"/>
          </a:xfrm>
          <a:prstGeom prst="rect">
            <a:avLst/>
          </a:prstGeom>
          <a:noFill/>
        </p:spPr>
        <p:txBody>
          <a:bodyPr wrap="none" rtlCol="0">
            <a:spAutoFit/>
          </a:bodyPr>
          <a:lstStyle/>
          <a:p>
            <a:r>
              <a:rPr lang="en-US" sz="1400" dirty="0" smtClean="0">
                <a:latin typeface="Adobe Garamond Pro" panose="02020502060506020403" pitchFamily="18" charset="0"/>
                <a:cs typeface="Arial"/>
              </a:rPr>
              <a:t>*Mortality risk per 100,000 people (including men)</a:t>
            </a:r>
            <a:endParaRPr lang="en-US" sz="1400" dirty="0">
              <a:latin typeface="Adobe Garamond Pro" panose="02020502060506020403" pitchFamily="18" charset="0"/>
              <a:cs typeface="Arial"/>
            </a:endParaRPr>
          </a:p>
        </p:txBody>
      </p:sp>
    </p:spTree>
    <p:extLst>
      <p:ext uri="{BB962C8B-B14F-4D97-AF65-F5344CB8AC3E}">
        <p14:creationId xmlns:p14="http://schemas.microsoft.com/office/powerpoint/2010/main" val="1274498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Describe Options: Aspiration Abortion</a:t>
            </a:r>
            <a:endParaRPr lang="en-US" dirty="0"/>
          </a:p>
        </p:txBody>
      </p:sp>
      <p:sp>
        <p:nvSpPr>
          <p:cNvPr id="3" name="Content Placeholder 2"/>
          <p:cNvSpPr>
            <a:spLocks noGrp="1"/>
          </p:cNvSpPr>
          <p:nvPr>
            <p:ph sz="quarter" idx="10"/>
          </p:nvPr>
        </p:nvSpPr>
        <p:spPr/>
        <p:txBody>
          <a:bodyPr/>
          <a:lstStyle/>
          <a:p>
            <a:pPr lvl="0"/>
            <a:endParaRPr lang="en-US" dirty="0" smtClean="0"/>
          </a:p>
          <a:p>
            <a:pPr lvl="0"/>
            <a:r>
              <a:rPr lang="en-US" dirty="0" smtClean="0"/>
              <a:t>In an aspiration or surgical abortion, the provider empties the uterus using gentle suction. The provider uses something called a cannula, which is a thin plastic straw. The cannula is inserted through the natural opening of the uterus, which is called the cervix.</a:t>
            </a:r>
          </a:p>
          <a:p>
            <a:pPr lvl="0"/>
            <a:endParaRPr lang="en-US" dirty="0" smtClean="0"/>
          </a:p>
          <a:p>
            <a:pPr lvl="0"/>
            <a:r>
              <a:rPr lang="en-US" dirty="0" smtClean="0"/>
              <a:t>Option in first and second trimester of pregnancy</a:t>
            </a:r>
            <a:endParaRPr lang="en-US" dirty="0"/>
          </a:p>
        </p:txBody>
      </p:sp>
    </p:spTree>
    <p:extLst>
      <p:ext uri="{BB962C8B-B14F-4D97-AF65-F5344CB8AC3E}">
        <p14:creationId xmlns:p14="http://schemas.microsoft.com/office/powerpoint/2010/main" val="3664318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rrowheads="1"/>
          </p:cNvSpPr>
          <p:nvPr>
            <p:ph type="title"/>
          </p:nvPr>
        </p:nvSpPr>
        <p:spPr/>
        <p:txBody>
          <a:bodyPr/>
          <a:lstStyle/>
          <a:p>
            <a:pPr eaLnBrk="1" hangingPunct="1">
              <a:defRPr/>
            </a:pPr>
            <a:r>
              <a:rPr lang="en-US" dirty="0" smtClean="0"/>
              <a:t>Aspiration Abortion</a:t>
            </a:r>
          </a:p>
        </p:txBody>
      </p:sp>
      <p:pic>
        <p:nvPicPr>
          <p:cNvPr id="80898" name="Picture 5" descr="MVC-009F"/>
          <p:cNvPicPr preferRelativeResize="0">
            <a:picLocks noGrp="1" noChangeArrowheads="1"/>
          </p:cNvPicPr>
          <p:nvPr>
            <p:ph sz="quarter" idx="10"/>
          </p:nvPr>
        </p:nvPicPr>
        <p:blipFill>
          <a:blip r:embed="rId3" cstate="print"/>
          <a:stretch>
            <a:fillRect/>
          </a:stretch>
        </p:blipFill>
        <p:spPr>
          <a:xfrm>
            <a:off x="1727200" y="1295400"/>
            <a:ext cx="5689600" cy="4267200"/>
          </a:xfrm>
        </p:spPr>
      </p:pic>
    </p:spTree>
    <p:extLst>
      <p:ext uri="{BB962C8B-B14F-4D97-AF65-F5344CB8AC3E}">
        <p14:creationId xmlns:p14="http://schemas.microsoft.com/office/powerpoint/2010/main" val="183959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0" name="Rectangle 6"/>
          <p:cNvSpPr>
            <a:spLocks noGrp="1" noChangeArrowheads="1"/>
          </p:cNvSpPr>
          <p:nvPr>
            <p:ph type="title"/>
          </p:nvPr>
        </p:nvSpPr>
        <p:spPr/>
        <p:txBody>
          <a:bodyPr/>
          <a:lstStyle/>
          <a:p>
            <a:r>
              <a:rPr lang="en-US" dirty="0" smtClean="0"/>
              <a:t>Dilation and Curettage</a:t>
            </a:r>
            <a:endParaRPr lang="en-US" dirty="0"/>
          </a:p>
        </p:txBody>
      </p:sp>
      <p:pic>
        <p:nvPicPr>
          <p:cNvPr id="93189" name="Picture 5" descr="CM-040-02a"/>
          <p:cNvPicPr>
            <a:picLocks noGrp="1" noChangeAspect="1" noChangeArrowheads="1"/>
          </p:cNvPicPr>
          <p:nvPr>
            <p:ph sz="quarter" idx="10"/>
          </p:nvPr>
        </p:nvPicPr>
        <p:blipFill>
          <a:blip r:embed="rId2" cstate="print"/>
          <a:stretch>
            <a:fillRect/>
          </a:stretch>
        </p:blipFill>
        <p:spPr>
          <a:xfrm>
            <a:off x="762000" y="1377950"/>
            <a:ext cx="2765425" cy="1892300"/>
          </a:xfrm>
          <a:noFill/>
          <a:ln/>
        </p:spPr>
      </p:pic>
      <p:pic>
        <p:nvPicPr>
          <p:cNvPr id="93195" name="Picture 11" descr="Pratt1">
            <a:hlinkClick r:id="rId3"/>
          </p:cNvPr>
          <p:cNvPicPr>
            <a:picLocks noGrp="1" noChangeAspect="1" noChangeArrowheads="1"/>
          </p:cNvPicPr>
          <p:nvPr>
            <p:ph sz="half" idx="4294967295"/>
          </p:nvPr>
        </p:nvPicPr>
        <p:blipFill>
          <a:blip r:embed="rId4" cstate="print"/>
          <a:srcRect/>
          <a:stretch>
            <a:fillRect/>
          </a:stretch>
        </p:blipFill>
        <p:spPr>
          <a:xfrm>
            <a:off x="1335404" y="3406961"/>
            <a:ext cx="2779395" cy="1546039"/>
          </a:xfrm>
          <a:prstGeom prst="rect">
            <a:avLst/>
          </a:prstGeom>
          <a:ln/>
        </p:spPr>
      </p:pic>
      <p:pic>
        <p:nvPicPr>
          <p:cNvPr id="93188" name="Picture 4" descr="asset_upload_file376_1508"/>
          <p:cNvPicPr>
            <a:picLocks noChangeAspect="1" noChangeArrowheads="1"/>
          </p:cNvPicPr>
          <p:nvPr/>
        </p:nvPicPr>
        <p:blipFill>
          <a:blip r:embed="rId5" cstate="print"/>
          <a:srcRect/>
          <a:stretch>
            <a:fillRect/>
          </a:stretch>
        </p:blipFill>
        <p:spPr bwMode="auto">
          <a:xfrm>
            <a:off x="4648201" y="2328703"/>
            <a:ext cx="3810000" cy="2457102"/>
          </a:xfrm>
          <a:prstGeom prst="rect">
            <a:avLst/>
          </a:prstGeom>
          <a:noFill/>
        </p:spPr>
      </p:pic>
      <p:sp>
        <p:nvSpPr>
          <p:cNvPr id="93192" name="Text Box 8"/>
          <p:cNvSpPr txBox="1">
            <a:spLocks noChangeArrowheads="1"/>
          </p:cNvSpPr>
          <p:nvPr/>
        </p:nvSpPr>
        <p:spPr bwMode="auto">
          <a:xfrm>
            <a:off x="1454150" y="5301139"/>
            <a:ext cx="2355850" cy="457200"/>
          </a:xfrm>
          <a:prstGeom prst="rect">
            <a:avLst/>
          </a:prstGeom>
          <a:noFill/>
          <a:ln w="9525">
            <a:noFill/>
            <a:miter lim="800000"/>
            <a:headEnd/>
            <a:tailEnd/>
          </a:ln>
          <a:effectLst/>
        </p:spPr>
        <p:txBody>
          <a:bodyPr wrap="none">
            <a:spAutoFit/>
          </a:bodyPr>
          <a:lstStyle/>
          <a:p>
            <a:r>
              <a:rPr lang="en-US" sz="2400" dirty="0"/>
              <a:t>Cervical dilators</a:t>
            </a:r>
          </a:p>
        </p:txBody>
      </p:sp>
      <p:sp>
        <p:nvSpPr>
          <p:cNvPr id="93193" name="Text Box 9"/>
          <p:cNvSpPr txBox="1">
            <a:spLocks noChangeArrowheads="1"/>
          </p:cNvSpPr>
          <p:nvPr/>
        </p:nvSpPr>
        <p:spPr bwMode="auto">
          <a:xfrm>
            <a:off x="5334000" y="5334000"/>
            <a:ext cx="2711450" cy="457200"/>
          </a:xfrm>
          <a:prstGeom prst="rect">
            <a:avLst/>
          </a:prstGeom>
          <a:noFill/>
          <a:ln w="9525">
            <a:noFill/>
            <a:miter lim="800000"/>
            <a:headEnd/>
            <a:tailEnd/>
          </a:ln>
          <a:effectLst/>
        </p:spPr>
        <p:txBody>
          <a:bodyPr wrap="none">
            <a:spAutoFit/>
          </a:bodyPr>
          <a:lstStyle/>
          <a:p>
            <a:r>
              <a:rPr lang="en-US" sz="2400" dirty="0"/>
              <a:t>Curettes/Cannulas</a:t>
            </a:r>
          </a:p>
        </p:txBody>
      </p:sp>
    </p:spTree>
    <p:extLst>
      <p:ext uri="{BB962C8B-B14F-4D97-AF65-F5344CB8AC3E}">
        <p14:creationId xmlns:p14="http://schemas.microsoft.com/office/powerpoint/2010/main" val="3117013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p:txBody>
          <a:bodyPr/>
          <a:lstStyle/>
          <a:p>
            <a:r>
              <a:rPr lang="en-US" dirty="0"/>
              <a:t>Suction </a:t>
            </a:r>
            <a:r>
              <a:rPr lang="en-US" dirty="0" smtClean="0"/>
              <a:t>Devices</a:t>
            </a:r>
            <a:endParaRPr lang="en-US" dirty="0"/>
          </a:p>
        </p:txBody>
      </p:sp>
      <p:sp>
        <p:nvSpPr>
          <p:cNvPr id="91141" name="Rectangle 5"/>
          <p:cNvSpPr>
            <a:spLocks noGrp="1" noChangeArrowheads="1"/>
          </p:cNvSpPr>
          <p:nvPr>
            <p:ph sz="half" idx="1"/>
          </p:nvPr>
        </p:nvSpPr>
        <p:spPr/>
        <p:txBody>
          <a:bodyPr/>
          <a:lstStyle/>
          <a:p>
            <a:r>
              <a:rPr lang="en-US" dirty="0"/>
              <a:t>Manual </a:t>
            </a:r>
            <a:r>
              <a:rPr lang="en-US" dirty="0" smtClean="0"/>
              <a:t>Vacuum Aspiration</a:t>
            </a:r>
            <a:endParaRPr lang="en-US" dirty="0"/>
          </a:p>
          <a:p>
            <a:pPr lvl="1"/>
            <a:r>
              <a:rPr lang="en-US" dirty="0"/>
              <a:t>MVA</a:t>
            </a:r>
          </a:p>
        </p:txBody>
      </p:sp>
      <p:sp>
        <p:nvSpPr>
          <p:cNvPr id="91142" name="Rectangle 6"/>
          <p:cNvSpPr>
            <a:spLocks noGrp="1" noChangeArrowheads="1"/>
          </p:cNvSpPr>
          <p:nvPr>
            <p:ph sz="half" idx="2"/>
          </p:nvPr>
        </p:nvSpPr>
        <p:spPr/>
        <p:txBody>
          <a:bodyPr/>
          <a:lstStyle/>
          <a:p>
            <a:r>
              <a:rPr lang="en-US" dirty="0"/>
              <a:t>Electric vacuum</a:t>
            </a:r>
          </a:p>
          <a:p>
            <a:pPr lvl="1"/>
            <a:r>
              <a:rPr lang="en-US" dirty="0"/>
              <a:t>EVA</a:t>
            </a:r>
          </a:p>
        </p:txBody>
      </p:sp>
      <p:pic>
        <p:nvPicPr>
          <p:cNvPr id="91144" name="Picture 8" descr="suctionmachine"/>
          <p:cNvPicPr>
            <a:picLocks noChangeAspect="1" noChangeArrowheads="1"/>
          </p:cNvPicPr>
          <p:nvPr/>
        </p:nvPicPr>
        <p:blipFill>
          <a:blip r:embed="rId2" cstate="print"/>
          <a:srcRect/>
          <a:stretch>
            <a:fillRect/>
          </a:stretch>
        </p:blipFill>
        <p:spPr bwMode="auto">
          <a:xfrm>
            <a:off x="5257800" y="2514600"/>
            <a:ext cx="3048000" cy="3048000"/>
          </a:xfrm>
          <a:prstGeom prst="rect">
            <a:avLst/>
          </a:prstGeom>
          <a:noFill/>
        </p:spPr>
      </p:pic>
      <p:pic>
        <p:nvPicPr>
          <p:cNvPr id="91146" name="Picture 10" descr="Ipas MVA Plus aspirator"/>
          <p:cNvPicPr>
            <a:picLocks noChangeAspect="1" noChangeArrowheads="1"/>
          </p:cNvPicPr>
          <p:nvPr/>
        </p:nvPicPr>
        <p:blipFill>
          <a:blip r:embed="rId3" cstate="print"/>
          <a:srcRect/>
          <a:stretch>
            <a:fillRect/>
          </a:stretch>
        </p:blipFill>
        <p:spPr bwMode="auto">
          <a:xfrm>
            <a:off x="609600" y="3276600"/>
            <a:ext cx="3733800" cy="2133600"/>
          </a:xfrm>
          <a:prstGeom prst="rect">
            <a:avLst/>
          </a:prstGeom>
          <a:noFill/>
        </p:spPr>
      </p:pic>
    </p:spTree>
    <p:extLst>
      <p:ext uri="{BB962C8B-B14F-4D97-AF65-F5344CB8AC3E}">
        <p14:creationId xmlns:p14="http://schemas.microsoft.com/office/powerpoint/2010/main" val="678392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Dilation of Cervix</a:t>
            </a:r>
            <a:endParaRPr lang="en-US" dirty="0"/>
          </a:p>
        </p:txBody>
      </p:sp>
      <p:sp>
        <p:nvSpPr>
          <p:cNvPr id="81925" name="Text Box 4"/>
          <p:cNvSpPr txBox="1">
            <a:spLocks noChangeArrowheads="1"/>
          </p:cNvSpPr>
          <p:nvPr/>
        </p:nvSpPr>
        <p:spPr bwMode="auto">
          <a:xfrm>
            <a:off x="6391248" y="5678488"/>
            <a:ext cx="903287" cy="214312"/>
          </a:xfrm>
          <a:prstGeom prst="rect">
            <a:avLst/>
          </a:prstGeom>
          <a:noFill/>
          <a:ln w="12700">
            <a:noFill/>
            <a:miter lim="800000"/>
            <a:headEnd type="none" w="sm" len="sm"/>
            <a:tailEnd type="none" w="sm" len="sm"/>
          </a:ln>
        </p:spPr>
        <p:txBody>
          <a:bodyPr wrap="none">
            <a:spAutoFit/>
          </a:bodyPr>
          <a:lstStyle/>
          <a:p>
            <a:r>
              <a:rPr lang="en-US" sz="800">
                <a:solidFill>
                  <a:srgbClr val="003399"/>
                </a:solidFill>
              </a:rPr>
              <a:t>© Lisa Penalver</a:t>
            </a:r>
            <a:endParaRPr lang="en-US" sz="800"/>
          </a:p>
        </p:txBody>
      </p:sp>
      <p:pic>
        <p:nvPicPr>
          <p:cNvPr id="11" name="Picture 3"/>
          <p:cNvPicPr>
            <a:picLocks noGrp="1" noChangeAspect="1" noChangeArrowheads="1"/>
          </p:cNvPicPr>
          <p:nvPr>
            <p:ph sz="quarter" idx="10"/>
          </p:nvPr>
        </p:nvPicPr>
        <p:blipFill>
          <a:blip r:embed="rId3" cstate="print"/>
          <a:srcRect/>
          <a:stretch>
            <a:fillRect/>
          </a:stretch>
        </p:blipFill>
        <p:spPr bwMode="auto">
          <a:xfrm>
            <a:off x="1849464" y="1371600"/>
            <a:ext cx="5445071" cy="4267200"/>
          </a:xfrm>
          <a:prstGeom prst="rect">
            <a:avLst/>
          </a:prstGeom>
          <a:noFill/>
          <a:ln w="9525">
            <a:noFill/>
            <a:miter lim="800000"/>
            <a:headEnd/>
            <a:tailEnd/>
          </a:ln>
        </p:spPr>
      </p:pic>
    </p:spTree>
    <p:extLst>
      <p:ext uri="{BB962C8B-B14F-4D97-AF65-F5344CB8AC3E}">
        <p14:creationId xmlns:p14="http://schemas.microsoft.com/office/powerpoint/2010/main" val="41456923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Cannula Attached to MVA </a:t>
            </a:r>
            <a:endParaRPr lang="en-US" dirty="0"/>
          </a:p>
        </p:txBody>
      </p:sp>
      <p:sp>
        <p:nvSpPr>
          <p:cNvPr id="82949" name="Text Box 4"/>
          <p:cNvSpPr txBox="1">
            <a:spLocks noChangeArrowheads="1"/>
          </p:cNvSpPr>
          <p:nvPr/>
        </p:nvSpPr>
        <p:spPr bwMode="auto">
          <a:xfrm>
            <a:off x="6934200" y="5653087"/>
            <a:ext cx="903287" cy="214313"/>
          </a:xfrm>
          <a:prstGeom prst="rect">
            <a:avLst/>
          </a:prstGeom>
          <a:noFill/>
          <a:ln w="12700">
            <a:noFill/>
            <a:miter lim="800000"/>
            <a:headEnd type="none" w="sm" len="sm"/>
            <a:tailEnd type="none" w="sm" len="sm"/>
          </a:ln>
        </p:spPr>
        <p:txBody>
          <a:bodyPr wrap="none">
            <a:spAutoFit/>
          </a:bodyPr>
          <a:lstStyle/>
          <a:p>
            <a:r>
              <a:rPr lang="en-US" sz="800" dirty="0">
                <a:solidFill>
                  <a:srgbClr val="003399"/>
                </a:solidFill>
              </a:rPr>
              <a:t>© Lisa </a:t>
            </a:r>
            <a:r>
              <a:rPr lang="en-US" sz="800" dirty="0" err="1">
                <a:solidFill>
                  <a:srgbClr val="003399"/>
                </a:solidFill>
              </a:rPr>
              <a:t>Penalver</a:t>
            </a:r>
            <a:endParaRPr lang="en-US" sz="800" dirty="0"/>
          </a:p>
        </p:txBody>
      </p:sp>
      <p:pic>
        <p:nvPicPr>
          <p:cNvPr id="8" name="Picture 3"/>
          <p:cNvPicPr>
            <a:picLocks noGrp="1" noChangeAspect="1" noChangeArrowheads="1"/>
          </p:cNvPicPr>
          <p:nvPr>
            <p:ph sz="quarter" idx="10"/>
          </p:nvPr>
        </p:nvPicPr>
        <p:blipFill>
          <a:blip r:embed="rId3" cstate="print"/>
          <a:srcRect r="19167"/>
          <a:stretch>
            <a:fillRect/>
          </a:stretch>
        </p:blipFill>
        <p:spPr bwMode="auto">
          <a:xfrm>
            <a:off x="1376464" y="1441704"/>
            <a:ext cx="6391071" cy="4197096"/>
          </a:xfrm>
          <a:prstGeom prst="rect">
            <a:avLst/>
          </a:prstGeom>
          <a:noFill/>
          <a:ln w="9525">
            <a:noFill/>
            <a:miter lim="800000"/>
            <a:headEnd/>
            <a:tailEnd/>
          </a:ln>
        </p:spPr>
      </p:pic>
    </p:spTree>
    <p:extLst>
      <p:ext uri="{BB962C8B-B14F-4D97-AF65-F5344CB8AC3E}">
        <p14:creationId xmlns:p14="http://schemas.microsoft.com/office/powerpoint/2010/main" val="139536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Evacuation of the Uterus</a:t>
            </a:r>
            <a:endParaRPr lang="en-US" dirty="0"/>
          </a:p>
        </p:txBody>
      </p:sp>
      <p:sp>
        <p:nvSpPr>
          <p:cNvPr id="83973" name="Text Box 4"/>
          <p:cNvSpPr txBox="1">
            <a:spLocks noChangeArrowheads="1"/>
          </p:cNvSpPr>
          <p:nvPr/>
        </p:nvSpPr>
        <p:spPr bwMode="auto">
          <a:xfrm>
            <a:off x="6411912" y="5257800"/>
            <a:ext cx="903288" cy="214312"/>
          </a:xfrm>
          <a:prstGeom prst="rect">
            <a:avLst/>
          </a:prstGeom>
          <a:noFill/>
          <a:ln w="12700">
            <a:noFill/>
            <a:miter lim="800000"/>
            <a:headEnd type="none" w="sm" len="sm"/>
            <a:tailEnd type="none" w="sm" len="sm"/>
          </a:ln>
        </p:spPr>
        <p:txBody>
          <a:bodyPr wrap="none">
            <a:spAutoFit/>
          </a:bodyPr>
          <a:lstStyle/>
          <a:p>
            <a:r>
              <a:rPr lang="en-US" sz="800" dirty="0">
                <a:solidFill>
                  <a:srgbClr val="003399"/>
                </a:solidFill>
              </a:rPr>
              <a:t>© Lisa </a:t>
            </a:r>
            <a:r>
              <a:rPr lang="en-US" sz="800" dirty="0" err="1">
                <a:solidFill>
                  <a:srgbClr val="003399"/>
                </a:solidFill>
              </a:rPr>
              <a:t>Penalver</a:t>
            </a:r>
            <a:endParaRPr lang="en-US" sz="800" dirty="0"/>
          </a:p>
        </p:txBody>
      </p:sp>
      <p:pic>
        <p:nvPicPr>
          <p:cNvPr id="8" name="Picture 3"/>
          <p:cNvPicPr>
            <a:picLocks noGrp="1" noChangeAspect="1" noChangeArrowheads="1"/>
          </p:cNvPicPr>
          <p:nvPr>
            <p:ph sz="quarter" idx="10"/>
          </p:nvPr>
        </p:nvPicPr>
        <p:blipFill>
          <a:blip r:embed="rId3" cstate="print"/>
          <a:srcRect/>
          <a:stretch>
            <a:fillRect/>
          </a:stretch>
        </p:blipFill>
        <p:spPr bwMode="auto">
          <a:xfrm>
            <a:off x="1453800" y="1816100"/>
            <a:ext cx="6242400" cy="3670300"/>
          </a:xfrm>
          <a:prstGeom prst="rect">
            <a:avLst/>
          </a:prstGeom>
          <a:noFill/>
          <a:ln w="9525">
            <a:noFill/>
            <a:miter lim="800000"/>
            <a:headEnd/>
            <a:tailEnd/>
          </a:ln>
        </p:spPr>
      </p:pic>
    </p:spTree>
    <p:extLst>
      <p:ext uri="{BB962C8B-B14F-4D97-AF65-F5344CB8AC3E}">
        <p14:creationId xmlns:p14="http://schemas.microsoft.com/office/powerpoint/2010/main" val="5165165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Describe Options: Medication Abortion</a:t>
            </a:r>
            <a:endParaRPr lang="en-US" dirty="0"/>
          </a:p>
        </p:txBody>
      </p:sp>
      <p:sp>
        <p:nvSpPr>
          <p:cNvPr id="3" name="Content Placeholder 2"/>
          <p:cNvSpPr>
            <a:spLocks noGrp="1"/>
          </p:cNvSpPr>
          <p:nvPr>
            <p:ph sz="quarter" idx="10"/>
          </p:nvPr>
        </p:nvSpPr>
        <p:spPr/>
        <p:txBody>
          <a:bodyPr/>
          <a:lstStyle/>
          <a:p>
            <a:pPr lvl="0"/>
            <a:endParaRPr lang="en-US" dirty="0" smtClean="0"/>
          </a:p>
          <a:p>
            <a:pPr lvl="0"/>
            <a:r>
              <a:rPr lang="en-US" dirty="0" smtClean="0"/>
              <a:t>A medical or medication abortion (MAB) uses two sets of pills. The first one (mifepristone) will be given to you in the clinic in order to stop the growth of the pregnancy. You will use the second medication (misoprostol) at home 1-2 days later in order to empty the uterus. This process will usually cause cramping and bleeding, lasting from days to weeks. </a:t>
            </a:r>
          </a:p>
          <a:p>
            <a:pPr lvl="0"/>
            <a:endParaRPr lang="en-US" dirty="0" smtClean="0"/>
          </a:p>
          <a:p>
            <a:pPr lvl="0"/>
            <a:r>
              <a:rPr lang="en-US" dirty="0" smtClean="0"/>
              <a:t>Option up to 7-10 weeks of pregnancy</a:t>
            </a:r>
          </a:p>
          <a:p>
            <a:pPr lvl="1"/>
            <a:r>
              <a:rPr lang="en-US" dirty="0" smtClean="0"/>
              <a:t>Depends on medication regimen and state regulations</a:t>
            </a:r>
            <a:endParaRPr lang="en-US" dirty="0"/>
          </a:p>
        </p:txBody>
      </p:sp>
    </p:spTree>
    <p:extLst>
      <p:ext uri="{BB962C8B-B14F-4D97-AF65-F5344CB8AC3E}">
        <p14:creationId xmlns:p14="http://schemas.microsoft.com/office/powerpoint/2010/main" val="1003603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Fundamental Principle</a:t>
            </a:r>
            <a:endParaRPr lang="en-US" dirty="0"/>
          </a:p>
        </p:txBody>
      </p:sp>
      <p:sp>
        <p:nvSpPr>
          <p:cNvPr id="3" name="Content Placeholder 2"/>
          <p:cNvSpPr>
            <a:spLocks noGrp="1"/>
          </p:cNvSpPr>
          <p:nvPr>
            <p:ph sz="quarter" idx="10"/>
          </p:nvPr>
        </p:nvSpPr>
        <p:spPr/>
        <p:txBody>
          <a:bodyPr/>
          <a:lstStyle/>
          <a:p>
            <a:endParaRPr lang="en-US" dirty="0" smtClean="0"/>
          </a:p>
          <a:p>
            <a:r>
              <a:rPr lang="en-US" dirty="0" smtClean="0"/>
              <a:t>The patient has the answer</a:t>
            </a:r>
          </a:p>
          <a:p>
            <a:endParaRPr lang="en-US" dirty="0" smtClean="0"/>
          </a:p>
          <a:p>
            <a:r>
              <a:rPr lang="en-US" dirty="0" smtClean="0"/>
              <a:t>One pregnancy decision is not “more moral” than another; your patient is a good person making a moral decision.  There is no knowledge that you possess about the answer to their dilemma that they do not.</a:t>
            </a:r>
            <a:endParaRPr lang="en-US" dirty="0"/>
          </a:p>
        </p:txBody>
      </p:sp>
    </p:spTree>
    <p:extLst>
      <p:ext uri="{BB962C8B-B14F-4D97-AF65-F5344CB8AC3E}">
        <p14:creationId xmlns:p14="http://schemas.microsoft.com/office/powerpoint/2010/main" val="2804419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altLang="en-US" dirty="0" smtClean="0">
                <a:latin typeface="Adobe Garamond Pro Bold"/>
              </a:rPr>
              <a:t>Comparing Regimens</a:t>
            </a:r>
          </a:p>
        </p:txBody>
      </p:sp>
      <p:graphicFrame>
        <p:nvGraphicFramePr>
          <p:cNvPr id="10" name="Content Placeholder 9"/>
          <p:cNvGraphicFramePr>
            <a:graphicFrameLocks noGrp="1"/>
          </p:cNvGraphicFramePr>
          <p:nvPr>
            <p:ph sz="quarter" idx="10"/>
            <p:extLst>
              <p:ext uri="{D42A27DB-BD31-4B8C-83A1-F6EECF244321}">
                <p14:modId xmlns:p14="http://schemas.microsoft.com/office/powerpoint/2010/main" val="1536027924"/>
              </p:ext>
            </p:extLst>
          </p:nvPr>
        </p:nvGraphicFramePr>
        <p:xfrm>
          <a:off x="304800" y="1371600"/>
          <a:ext cx="8458200" cy="3846363"/>
        </p:xfrm>
        <a:graphic>
          <a:graphicData uri="http://schemas.openxmlformats.org/drawingml/2006/table">
            <a:tbl>
              <a:tblPr firstRow="1" bandRow="1">
                <a:tableStyleId>{5C22544A-7EE6-4342-B048-85BDC9FD1C3A}</a:tableStyleId>
              </a:tblPr>
              <a:tblGrid>
                <a:gridCol w="2819400"/>
                <a:gridCol w="2819400"/>
                <a:gridCol w="2819400"/>
              </a:tblGrid>
              <a:tr h="838200">
                <a:tc>
                  <a:txBody>
                    <a:bodyPr/>
                    <a:lstStyle/>
                    <a:p>
                      <a:endParaRPr lang="en-US" sz="2000" dirty="0"/>
                    </a:p>
                  </a:txBody>
                  <a:tcPr marT="45726" marB="45726"/>
                </a:tc>
                <a:tc>
                  <a:txBody>
                    <a:bodyPr/>
                    <a:lstStyle/>
                    <a:p>
                      <a:pPr algn="ctr"/>
                      <a:r>
                        <a:rPr lang="en-US" sz="2400" b="0" dirty="0" smtClean="0"/>
                        <a:t>FDA regimen</a:t>
                      </a:r>
                    </a:p>
                    <a:p>
                      <a:pPr algn="ctr"/>
                      <a:r>
                        <a:rPr lang="en-US" sz="2400" b="0" dirty="0" smtClean="0"/>
                        <a:t>Approved in</a:t>
                      </a:r>
                      <a:r>
                        <a:rPr lang="en-US" sz="2400" b="0" baseline="0" dirty="0" smtClean="0"/>
                        <a:t> </a:t>
                      </a:r>
                      <a:r>
                        <a:rPr lang="en-US" sz="2400" b="0" dirty="0" smtClean="0"/>
                        <a:t>2000</a:t>
                      </a:r>
                      <a:endParaRPr lang="en-US" sz="2400" b="0" dirty="0"/>
                    </a:p>
                  </a:txBody>
                  <a:tcPr marT="45726" marB="45726"/>
                </a:tc>
                <a:tc>
                  <a:txBody>
                    <a:bodyPr/>
                    <a:lstStyle/>
                    <a:p>
                      <a:pPr algn="ctr"/>
                      <a:r>
                        <a:rPr lang="en-US" sz="2400" b="0" dirty="0" smtClean="0"/>
                        <a:t>Evidence-based</a:t>
                      </a:r>
                    </a:p>
                    <a:p>
                      <a:pPr algn="ctr"/>
                      <a:r>
                        <a:rPr lang="en-US" sz="2400" b="0" dirty="0" smtClean="0">
                          <a:solidFill>
                            <a:schemeClr val="bg1"/>
                          </a:solidFill>
                        </a:rPr>
                        <a:t>Evolving</a:t>
                      </a:r>
                      <a:r>
                        <a:rPr lang="en-US" sz="2400" b="0" baseline="0" dirty="0" smtClean="0">
                          <a:solidFill>
                            <a:schemeClr val="bg1"/>
                          </a:solidFill>
                        </a:rPr>
                        <a:t> s</a:t>
                      </a:r>
                      <a:r>
                        <a:rPr lang="en-US" sz="2400" b="0" dirty="0" smtClean="0">
                          <a:solidFill>
                            <a:schemeClr val="bg1"/>
                          </a:solidFill>
                        </a:rPr>
                        <a:t>ince</a:t>
                      </a:r>
                      <a:r>
                        <a:rPr lang="en-US" sz="2400" b="0" baseline="0" dirty="0" smtClean="0">
                          <a:solidFill>
                            <a:schemeClr val="bg1"/>
                          </a:solidFill>
                        </a:rPr>
                        <a:t> 2000</a:t>
                      </a:r>
                      <a:endParaRPr lang="en-US" sz="2400" b="0" dirty="0">
                        <a:solidFill>
                          <a:schemeClr val="bg1"/>
                        </a:solidFill>
                      </a:endParaRPr>
                    </a:p>
                  </a:txBody>
                  <a:tcPr marT="45726" marB="45726"/>
                </a:tc>
              </a:tr>
              <a:tr h="652165">
                <a:tc>
                  <a:txBody>
                    <a:bodyPr/>
                    <a:lstStyle/>
                    <a:p>
                      <a:pPr algn="ctr"/>
                      <a:r>
                        <a:rPr lang="en-US" sz="2000" b="1" dirty="0" err="1" smtClean="0"/>
                        <a:t>Mifepristone</a:t>
                      </a:r>
                      <a:r>
                        <a:rPr lang="en-US" sz="2000" b="1" dirty="0" smtClean="0"/>
                        <a:t> dose</a:t>
                      </a:r>
                      <a:endParaRPr lang="en-US" sz="2000" b="1" dirty="0"/>
                    </a:p>
                  </a:txBody>
                  <a:tcPr marT="45726" marB="45726" anchor="ctr"/>
                </a:tc>
                <a:tc>
                  <a:txBody>
                    <a:bodyPr/>
                    <a:lstStyle/>
                    <a:p>
                      <a:pPr algn="ctr"/>
                      <a:r>
                        <a:rPr lang="en-US" sz="2000" b="1" dirty="0" smtClean="0"/>
                        <a:t>600 mg</a:t>
                      </a:r>
                      <a:endParaRPr lang="en-US" sz="2000" b="1" dirty="0"/>
                    </a:p>
                  </a:txBody>
                  <a:tcPr marT="45726" marB="45726" anchor="ctr"/>
                </a:tc>
                <a:tc>
                  <a:txBody>
                    <a:bodyPr/>
                    <a:lstStyle/>
                    <a:p>
                      <a:pPr algn="ctr"/>
                      <a:r>
                        <a:rPr lang="en-US" sz="2000" b="1" dirty="0" smtClean="0"/>
                        <a:t>200 mg</a:t>
                      </a:r>
                      <a:endParaRPr lang="en-US" sz="2000" b="1" dirty="0"/>
                    </a:p>
                  </a:txBody>
                  <a:tcPr marT="45726" marB="45726" anchor="ctr"/>
                </a:tc>
              </a:tr>
              <a:tr h="701136">
                <a:tc>
                  <a:txBody>
                    <a:bodyPr/>
                    <a:lstStyle/>
                    <a:p>
                      <a:pPr algn="ctr"/>
                      <a:r>
                        <a:rPr lang="en-US" sz="2000" b="1" dirty="0" smtClean="0"/>
                        <a:t>Home</a:t>
                      </a:r>
                      <a:r>
                        <a:rPr lang="en-US" sz="2000" b="1" baseline="0" dirty="0" smtClean="0"/>
                        <a:t> use of misoprostol</a:t>
                      </a:r>
                      <a:endParaRPr lang="en-US" sz="2000" b="1" dirty="0"/>
                    </a:p>
                  </a:txBody>
                  <a:tcPr marT="45726" marB="45726" anchor="ctr"/>
                </a:tc>
                <a:tc>
                  <a:txBody>
                    <a:bodyPr/>
                    <a:lstStyle/>
                    <a:p>
                      <a:pPr algn="ctr"/>
                      <a:r>
                        <a:rPr lang="en-US" sz="2000" b="1" dirty="0" smtClean="0"/>
                        <a:t>NO</a:t>
                      </a:r>
                      <a:endParaRPr lang="en-US" sz="2000" b="1" dirty="0"/>
                    </a:p>
                  </a:txBody>
                  <a:tcPr marT="45726" marB="45726" anchor="ctr"/>
                </a:tc>
                <a:tc>
                  <a:txBody>
                    <a:bodyPr/>
                    <a:lstStyle/>
                    <a:p>
                      <a:pPr algn="ctr"/>
                      <a:r>
                        <a:rPr lang="en-US" sz="2000" b="1" dirty="0" smtClean="0"/>
                        <a:t>YES</a:t>
                      </a:r>
                      <a:endParaRPr lang="en-US" sz="2000" b="1" dirty="0"/>
                    </a:p>
                  </a:txBody>
                  <a:tcPr marT="45726" marB="45726" anchor="ctr"/>
                </a:tc>
              </a:tr>
              <a:tr h="652165">
                <a:tc>
                  <a:txBody>
                    <a:bodyPr/>
                    <a:lstStyle/>
                    <a:p>
                      <a:pPr algn="ctr"/>
                      <a:r>
                        <a:rPr lang="en-US" sz="2000" b="1" dirty="0" smtClean="0"/>
                        <a:t>Required office visits</a:t>
                      </a:r>
                      <a:endParaRPr lang="en-US" sz="2000" b="1" dirty="0"/>
                    </a:p>
                  </a:txBody>
                  <a:tcPr marT="45726" marB="45726" anchor="ctr"/>
                </a:tc>
                <a:tc>
                  <a:txBody>
                    <a:bodyPr/>
                    <a:lstStyle/>
                    <a:p>
                      <a:pPr algn="ctr"/>
                      <a:r>
                        <a:rPr lang="en-US" sz="2000" b="1" dirty="0" smtClean="0"/>
                        <a:t>3 or more</a:t>
                      </a:r>
                      <a:endParaRPr lang="en-US" sz="2000" b="1" dirty="0"/>
                    </a:p>
                  </a:txBody>
                  <a:tcPr marT="45726" marB="45726" anchor="ctr"/>
                </a:tc>
                <a:tc>
                  <a:txBody>
                    <a:bodyPr/>
                    <a:lstStyle/>
                    <a:p>
                      <a:pPr algn="ctr"/>
                      <a:r>
                        <a:rPr lang="en-US" sz="2000" b="1" dirty="0" smtClean="0"/>
                        <a:t>2 or more *</a:t>
                      </a:r>
                      <a:endParaRPr lang="en-US" sz="2000" b="1" dirty="0"/>
                    </a:p>
                  </a:txBody>
                  <a:tcPr marT="45726" marB="45726" anchor="ctr"/>
                </a:tc>
              </a:tr>
              <a:tr h="652165">
                <a:tc>
                  <a:txBody>
                    <a:bodyPr/>
                    <a:lstStyle/>
                    <a:p>
                      <a:pPr algn="ctr"/>
                      <a:r>
                        <a:rPr lang="en-US" sz="2000" b="1" dirty="0" smtClean="0"/>
                        <a:t>Gestational age limit</a:t>
                      </a:r>
                      <a:endParaRPr lang="en-US" sz="2000" b="1" dirty="0"/>
                    </a:p>
                  </a:txBody>
                  <a:tcPr marT="45726" marB="45726" anchor="ctr"/>
                </a:tc>
                <a:tc>
                  <a:txBody>
                    <a:bodyPr/>
                    <a:lstStyle/>
                    <a:p>
                      <a:pPr algn="ctr"/>
                      <a:r>
                        <a:rPr lang="en-US" sz="2000" b="1" dirty="0" smtClean="0"/>
                        <a:t>up to 49 days LMP</a:t>
                      </a:r>
                      <a:endParaRPr lang="en-US" sz="2000" b="1" dirty="0"/>
                    </a:p>
                  </a:txBody>
                  <a:tcPr marT="45726" marB="45726" anchor="ctr"/>
                </a:tc>
                <a:tc>
                  <a:txBody>
                    <a:bodyPr/>
                    <a:lstStyle/>
                    <a:p>
                      <a:pPr algn="ctr"/>
                      <a:r>
                        <a:rPr lang="en-US" sz="2000" b="1" dirty="0" smtClean="0"/>
                        <a:t>up</a:t>
                      </a:r>
                      <a:r>
                        <a:rPr lang="en-US" sz="2000" b="1" baseline="0" dirty="0" smtClean="0"/>
                        <a:t> to </a:t>
                      </a:r>
                      <a:r>
                        <a:rPr lang="en-US" sz="2000" b="1" dirty="0" smtClean="0"/>
                        <a:t>70 days LMP</a:t>
                      </a:r>
                      <a:r>
                        <a:rPr lang="en-US" sz="2000" b="1" baseline="0" dirty="0" smtClean="0"/>
                        <a:t> </a:t>
                      </a:r>
                      <a:endParaRPr lang="en-US" sz="2000" b="1" dirty="0"/>
                    </a:p>
                  </a:txBody>
                  <a:tcPr marT="45726" marB="45726" anchor="ctr"/>
                </a:tc>
              </a:tr>
            </a:tbl>
          </a:graphicData>
        </a:graphic>
      </p:graphicFrame>
      <p:sp>
        <p:nvSpPr>
          <p:cNvPr id="4" name="TextBox 3"/>
          <p:cNvSpPr txBox="1"/>
          <p:nvPr/>
        </p:nvSpPr>
        <p:spPr>
          <a:xfrm>
            <a:off x="304800" y="5391150"/>
            <a:ext cx="8458200" cy="369332"/>
          </a:xfrm>
          <a:prstGeom prst="rect">
            <a:avLst/>
          </a:prstGeom>
          <a:noFill/>
          <a:ln w="38100">
            <a:solidFill>
              <a:srgbClr val="FFFF00"/>
            </a:solidFill>
          </a:ln>
        </p:spPr>
        <p:txBody>
          <a:bodyPr wrap="square">
            <a:spAutoFit/>
          </a:bodyPr>
          <a:lstStyle/>
          <a:p>
            <a:pPr eaLnBrk="1" fontAlgn="auto" hangingPunct="1">
              <a:spcBef>
                <a:spcPts val="0"/>
              </a:spcBef>
              <a:spcAft>
                <a:spcPts val="0"/>
              </a:spcAft>
              <a:defRPr/>
            </a:pPr>
            <a:r>
              <a:rPr lang="en-US" b="1" dirty="0" smtClean="0">
                <a:solidFill>
                  <a:schemeClr val="tx2">
                    <a:lumMod val="60000"/>
                    <a:lumOff val="40000"/>
                  </a:schemeClr>
                </a:solidFill>
                <a:latin typeface="+mn-lt"/>
                <a:cs typeface="+mn-cs"/>
              </a:rPr>
              <a:t>* Emerging </a:t>
            </a:r>
            <a:r>
              <a:rPr lang="en-US" b="1" dirty="0">
                <a:solidFill>
                  <a:schemeClr val="tx2">
                    <a:lumMod val="60000"/>
                    <a:lumOff val="40000"/>
                  </a:schemeClr>
                </a:solidFill>
                <a:latin typeface="+mn-lt"/>
                <a:cs typeface="+mn-cs"/>
              </a:rPr>
              <a:t>evidence indicates in-person follow up may not be essential</a:t>
            </a:r>
          </a:p>
        </p:txBody>
      </p:sp>
      <p:sp>
        <p:nvSpPr>
          <p:cNvPr id="5" name="5-Point Star 4"/>
          <p:cNvSpPr/>
          <p:nvPr/>
        </p:nvSpPr>
        <p:spPr>
          <a:xfrm>
            <a:off x="8382000" y="1143000"/>
            <a:ext cx="762000" cy="762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580246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altLang="en-US" smtClean="0">
                <a:latin typeface="Adobe Garamond Pro Bold"/>
              </a:rPr>
              <a:t>State Laws Targeting MAB</a:t>
            </a:r>
          </a:p>
        </p:txBody>
      </p:sp>
      <p:sp>
        <p:nvSpPr>
          <p:cNvPr id="66563" name="Content Placeholder 2"/>
          <p:cNvSpPr>
            <a:spLocks noGrp="1"/>
          </p:cNvSpPr>
          <p:nvPr>
            <p:ph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dirty="0" smtClean="0">
              <a:latin typeface="Adobe Garamond Pro Bold"/>
            </a:endParaRPr>
          </a:p>
          <a:p>
            <a:pPr eaLnBrk="1" hangingPunct="1"/>
            <a:r>
              <a:rPr altLang="en-US" dirty="0" smtClean="0">
                <a:latin typeface="Adobe Garamond Pro Bold"/>
              </a:rPr>
              <a:t>17 states adopted restrictions on MAB</a:t>
            </a:r>
            <a:r>
              <a:rPr lang="en-US" altLang="en-US" dirty="0" smtClean="0">
                <a:latin typeface="Adobe Garamond Pro Bold"/>
              </a:rPr>
              <a:t> provision</a:t>
            </a:r>
            <a:r>
              <a:rPr altLang="en-US" dirty="0" smtClean="0">
                <a:latin typeface="Adobe Garamond Pro Bold"/>
              </a:rPr>
              <a:t> since 2010</a:t>
            </a:r>
            <a:endParaRPr lang="en-US" altLang="en-US" dirty="0" smtClean="0">
              <a:latin typeface="Adobe Garamond Pro Bold"/>
            </a:endParaRPr>
          </a:p>
          <a:p>
            <a:r>
              <a:rPr lang="en-US" altLang="en-US" dirty="0" smtClean="0">
                <a:latin typeface="Adobe Garamond Pro Bold"/>
              </a:rPr>
              <a:t>In </a:t>
            </a:r>
            <a:r>
              <a:rPr altLang="en-US" dirty="0" smtClean="0">
                <a:latin typeface="Adobe Garamond Pro Bold"/>
              </a:rPr>
              <a:t>38 </a:t>
            </a:r>
            <a:r>
              <a:rPr lang="en-US" altLang="en-US" dirty="0" smtClean="0">
                <a:latin typeface="Adobe Garamond Pro Bold"/>
              </a:rPr>
              <a:t>states, </a:t>
            </a:r>
            <a:r>
              <a:rPr altLang="en-US" dirty="0" smtClean="0">
                <a:latin typeface="Adobe Garamond Pro Bold"/>
              </a:rPr>
              <a:t>only physicians can provide</a:t>
            </a:r>
            <a:r>
              <a:rPr lang="en-US" altLang="en-US" dirty="0" smtClean="0">
                <a:latin typeface="Adobe Garamond Pro Bold"/>
              </a:rPr>
              <a:t> MAB</a:t>
            </a:r>
          </a:p>
          <a:p>
            <a:r>
              <a:rPr lang="en-US" altLang="en-US" dirty="0" smtClean="0">
                <a:latin typeface="Adobe Garamond Pro Bold"/>
              </a:rPr>
              <a:t>In </a:t>
            </a:r>
            <a:r>
              <a:rPr altLang="en-US" dirty="0" smtClean="0">
                <a:latin typeface="Adobe Garamond Pro Bold"/>
              </a:rPr>
              <a:t>3 </a:t>
            </a:r>
            <a:r>
              <a:rPr lang="en-US" altLang="en-US" dirty="0" smtClean="0">
                <a:latin typeface="Adobe Garamond Pro Bold"/>
              </a:rPr>
              <a:t>states, </a:t>
            </a:r>
            <a:r>
              <a:rPr altLang="en-US" dirty="0" smtClean="0">
                <a:latin typeface="Adobe Garamond Pro Bold"/>
              </a:rPr>
              <a:t>providers </a:t>
            </a:r>
            <a:r>
              <a:rPr lang="en-US" altLang="en-US" dirty="0" smtClean="0">
                <a:latin typeface="Adobe Garamond Pro Bold"/>
              </a:rPr>
              <a:t>must </a:t>
            </a:r>
            <a:r>
              <a:rPr altLang="en-US" dirty="0" smtClean="0">
                <a:latin typeface="Adobe Garamond Pro Bold"/>
              </a:rPr>
              <a:t>use FDA</a:t>
            </a:r>
            <a:r>
              <a:rPr lang="en-US" altLang="en-US" dirty="0" smtClean="0">
                <a:latin typeface="Adobe Garamond Pro Bold"/>
              </a:rPr>
              <a:t>-approved MAB</a:t>
            </a:r>
            <a:r>
              <a:rPr altLang="en-US" dirty="0" smtClean="0">
                <a:latin typeface="Adobe Garamond Pro Bold"/>
              </a:rPr>
              <a:t> regimen</a:t>
            </a:r>
            <a:endParaRPr lang="en-US" altLang="en-US" dirty="0" smtClean="0">
              <a:latin typeface="Adobe Garamond Pro Bold"/>
            </a:endParaRPr>
          </a:p>
          <a:p>
            <a:pPr lvl="1"/>
            <a:r>
              <a:rPr altLang="en-US" dirty="0" smtClean="0">
                <a:latin typeface="Adobe Garamond Pro Bold"/>
              </a:rPr>
              <a:t>TX, OH,</a:t>
            </a:r>
            <a:r>
              <a:rPr lang="en-US" altLang="en-US" dirty="0" smtClean="0">
                <a:latin typeface="Adobe Garamond Pro Bold"/>
              </a:rPr>
              <a:t> and ND</a:t>
            </a:r>
          </a:p>
          <a:p>
            <a:r>
              <a:rPr lang="en-US" altLang="en-US" dirty="0" smtClean="0">
                <a:latin typeface="Adobe Garamond Pro Bold"/>
              </a:rPr>
              <a:t>In </a:t>
            </a:r>
            <a:r>
              <a:rPr altLang="en-US" dirty="0" smtClean="0">
                <a:latin typeface="Adobe Garamond Pro Bold"/>
              </a:rPr>
              <a:t>16 </a:t>
            </a:r>
            <a:r>
              <a:rPr lang="en-US" altLang="en-US" dirty="0" smtClean="0">
                <a:latin typeface="Adobe Garamond Pro Bold"/>
              </a:rPr>
              <a:t>states, </a:t>
            </a:r>
            <a:r>
              <a:rPr altLang="en-US" dirty="0" smtClean="0">
                <a:latin typeface="Adobe Garamond Pro Bold"/>
              </a:rPr>
              <a:t>clinicians </a:t>
            </a:r>
            <a:r>
              <a:rPr lang="en-US" altLang="en-US" dirty="0" smtClean="0">
                <a:latin typeface="Adobe Garamond Pro Bold"/>
              </a:rPr>
              <a:t>must </a:t>
            </a:r>
            <a:r>
              <a:rPr altLang="en-US" dirty="0" smtClean="0">
                <a:latin typeface="Adobe Garamond Pro Bold"/>
              </a:rPr>
              <a:t>be physically present </a:t>
            </a:r>
            <a:r>
              <a:rPr lang="en-US" altLang="en-US" dirty="0" smtClean="0">
                <a:latin typeface="Adobe Garamond Pro Bold"/>
              </a:rPr>
              <a:t>	</a:t>
            </a:r>
          </a:p>
          <a:p>
            <a:pPr lvl="1"/>
            <a:r>
              <a:rPr lang="en-US" altLang="en-US" dirty="0" smtClean="0"/>
              <a:t>Prohibiting telemedicine-delivery </a:t>
            </a:r>
            <a:r>
              <a:rPr lang="en-US" altLang="en-US" dirty="0"/>
              <a:t>of care at a distance using technology to increase access</a:t>
            </a:r>
          </a:p>
          <a:p>
            <a:pPr lvl="2" eaLnBrk="1" hangingPunct="1"/>
            <a:endParaRPr lang="en-US" altLang="en-US" sz="2400" dirty="0" smtClean="0"/>
          </a:p>
        </p:txBody>
      </p:sp>
      <p:sp>
        <p:nvSpPr>
          <p:cNvPr id="2" name="Rectangle 1"/>
          <p:cNvSpPr/>
          <p:nvPr/>
        </p:nvSpPr>
        <p:spPr>
          <a:xfrm>
            <a:off x="2293171" y="6248400"/>
            <a:ext cx="4557658" cy="369332"/>
          </a:xfrm>
          <a:prstGeom prst="rect">
            <a:avLst/>
          </a:prstGeom>
        </p:spPr>
        <p:txBody>
          <a:bodyPr wrap="none">
            <a:spAutoFit/>
          </a:bodyPr>
          <a:lstStyle/>
          <a:p>
            <a:pPr>
              <a:spcBef>
                <a:spcPct val="0"/>
              </a:spcBef>
              <a:defRPr/>
            </a:pPr>
            <a:r>
              <a:rPr lang="en-US" altLang="en-US" dirty="0" err="1"/>
              <a:t>Guttmacher</a:t>
            </a:r>
            <a:r>
              <a:rPr lang="en-US" altLang="en-US" dirty="0"/>
              <a:t> Policies in Brief, January 2015</a:t>
            </a:r>
          </a:p>
        </p:txBody>
      </p:sp>
    </p:spTree>
    <p:extLst>
      <p:ext uri="{BB962C8B-B14F-4D97-AF65-F5344CB8AC3E}">
        <p14:creationId xmlns:p14="http://schemas.microsoft.com/office/powerpoint/2010/main" val="8392651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2"/>
          <p:cNvGrpSpPr>
            <a:grpSpLocks/>
          </p:cNvGrpSpPr>
          <p:nvPr/>
        </p:nvGrpSpPr>
        <p:grpSpPr bwMode="auto">
          <a:xfrm>
            <a:off x="800100" y="1905000"/>
            <a:ext cx="7505700" cy="3719513"/>
            <a:chOff x="1056" y="1824"/>
            <a:chExt cx="4560" cy="2272"/>
          </a:xfrm>
        </p:grpSpPr>
        <p:pic>
          <p:nvPicPr>
            <p:cNvPr id="78853" name="Picture 3"/>
            <p:cNvPicPr>
              <a:picLocks noChangeAspect="1" noChangeArrowheads="1"/>
            </p:cNvPicPr>
            <p:nvPr/>
          </p:nvPicPr>
          <p:blipFill>
            <a:blip r:embed="rId3" cstate="print"/>
            <a:srcRect/>
            <a:stretch>
              <a:fillRect/>
            </a:stretch>
          </p:blipFill>
          <p:spPr bwMode="auto">
            <a:xfrm>
              <a:off x="3120" y="1824"/>
              <a:ext cx="2496" cy="2090"/>
            </a:xfrm>
            <a:prstGeom prst="rect">
              <a:avLst/>
            </a:prstGeom>
            <a:noFill/>
            <a:ln w="9525">
              <a:noFill/>
              <a:miter lim="800000"/>
              <a:headEnd/>
              <a:tailEnd/>
            </a:ln>
          </p:spPr>
        </p:pic>
        <p:sp>
          <p:nvSpPr>
            <p:cNvPr id="78854" name="Rectangle 4"/>
            <p:cNvSpPr>
              <a:spLocks noChangeArrowheads="1"/>
            </p:cNvSpPr>
            <p:nvPr/>
          </p:nvSpPr>
          <p:spPr bwMode="auto">
            <a:xfrm>
              <a:off x="1200" y="3320"/>
              <a:ext cx="912" cy="192"/>
            </a:xfrm>
            <a:prstGeom prst="rect">
              <a:avLst/>
            </a:prstGeom>
            <a:solidFill>
              <a:srgbClr val="F4F89E"/>
            </a:solidFill>
            <a:ln w="12700">
              <a:solidFill>
                <a:schemeClr val="tx1"/>
              </a:solidFill>
              <a:miter lim="800000"/>
              <a:headEnd type="none" w="sm" len="sm"/>
              <a:tailEnd type="none" w="sm" len="sm"/>
            </a:ln>
          </p:spPr>
          <p:txBody>
            <a:bodyPr wrap="none" anchor="ctr"/>
            <a:lstStyle/>
            <a:p>
              <a:endParaRPr lang="en-US"/>
            </a:p>
          </p:txBody>
        </p:sp>
        <p:sp>
          <p:nvSpPr>
            <p:cNvPr id="78855" name="Line 5"/>
            <p:cNvSpPr>
              <a:spLocks noChangeShapeType="1"/>
            </p:cNvSpPr>
            <p:nvPr/>
          </p:nvSpPr>
          <p:spPr bwMode="auto">
            <a:xfrm>
              <a:off x="1344" y="2056"/>
              <a:ext cx="177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8856" name="Line 6"/>
            <p:cNvSpPr>
              <a:spLocks noChangeShapeType="1"/>
            </p:cNvSpPr>
            <p:nvPr/>
          </p:nvSpPr>
          <p:spPr bwMode="auto">
            <a:xfrm>
              <a:off x="1344" y="2056"/>
              <a:ext cx="0" cy="336"/>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78857" name="Rectangle 7"/>
            <p:cNvSpPr>
              <a:spLocks noChangeArrowheads="1"/>
            </p:cNvSpPr>
            <p:nvPr/>
          </p:nvSpPr>
          <p:spPr bwMode="auto">
            <a:xfrm>
              <a:off x="2400" y="3320"/>
              <a:ext cx="912" cy="192"/>
            </a:xfrm>
            <a:prstGeom prst="rect">
              <a:avLst/>
            </a:prstGeom>
            <a:solidFill>
              <a:srgbClr val="F4F89E"/>
            </a:solidFill>
            <a:ln w="12700">
              <a:solidFill>
                <a:schemeClr val="tx1"/>
              </a:solidFill>
              <a:miter lim="800000"/>
              <a:headEnd type="none" w="sm" len="sm"/>
              <a:tailEnd type="none" w="sm" len="sm"/>
            </a:ln>
          </p:spPr>
          <p:txBody>
            <a:bodyPr wrap="none" anchor="ctr"/>
            <a:lstStyle/>
            <a:p>
              <a:endParaRPr lang="en-US"/>
            </a:p>
          </p:txBody>
        </p:sp>
        <p:sp>
          <p:nvSpPr>
            <p:cNvPr id="78858" name="Line 8"/>
            <p:cNvSpPr>
              <a:spLocks noChangeShapeType="1"/>
            </p:cNvSpPr>
            <p:nvPr/>
          </p:nvSpPr>
          <p:spPr bwMode="auto">
            <a:xfrm>
              <a:off x="1344" y="2840"/>
              <a:ext cx="0" cy="48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78859" name="Line 9"/>
            <p:cNvSpPr>
              <a:spLocks noChangeShapeType="1"/>
            </p:cNvSpPr>
            <p:nvPr/>
          </p:nvSpPr>
          <p:spPr bwMode="auto">
            <a:xfrm>
              <a:off x="3120" y="2056"/>
              <a:ext cx="0" cy="336"/>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78860" name="Line 10"/>
            <p:cNvSpPr>
              <a:spLocks noChangeShapeType="1"/>
            </p:cNvSpPr>
            <p:nvPr/>
          </p:nvSpPr>
          <p:spPr bwMode="auto">
            <a:xfrm>
              <a:off x="3120" y="2840"/>
              <a:ext cx="0" cy="48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78861" name="Line 11"/>
            <p:cNvSpPr>
              <a:spLocks noChangeShapeType="1"/>
            </p:cNvSpPr>
            <p:nvPr/>
          </p:nvSpPr>
          <p:spPr bwMode="auto">
            <a:xfrm>
              <a:off x="2256" y="2056"/>
              <a:ext cx="0" cy="336"/>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78862" name="Rectangle 12"/>
            <p:cNvSpPr>
              <a:spLocks noChangeArrowheads="1"/>
            </p:cNvSpPr>
            <p:nvPr/>
          </p:nvSpPr>
          <p:spPr bwMode="auto">
            <a:xfrm>
              <a:off x="1584" y="1960"/>
              <a:ext cx="1344" cy="192"/>
            </a:xfrm>
            <a:prstGeom prst="rect">
              <a:avLst/>
            </a:prstGeom>
            <a:solidFill>
              <a:srgbClr val="F4F89E"/>
            </a:solidFill>
            <a:ln w="12700">
              <a:solidFill>
                <a:schemeClr val="tx1"/>
              </a:solidFill>
              <a:miter lim="800000"/>
              <a:headEnd type="none" w="sm" len="sm"/>
              <a:tailEnd type="none" w="sm" len="sm"/>
            </a:ln>
          </p:spPr>
          <p:txBody>
            <a:bodyPr wrap="none" anchor="ctr"/>
            <a:lstStyle/>
            <a:p>
              <a:endParaRPr lang="en-US"/>
            </a:p>
          </p:txBody>
        </p:sp>
        <p:sp>
          <p:nvSpPr>
            <p:cNvPr id="78863" name="Rectangle 13"/>
            <p:cNvSpPr>
              <a:spLocks noChangeArrowheads="1"/>
            </p:cNvSpPr>
            <p:nvPr/>
          </p:nvSpPr>
          <p:spPr bwMode="auto">
            <a:xfrm>
              <a:off x="1056" y="2392"/>
              <a:ext cx="672" cy="536"/>
            </a:xfrm>
            <a:prstGeom prst="rect">
              <a:avLst/>
            </a:prstGeom>
            <a:solidFill>
              <a:srgbClr val="990099"/>
            </a:solidFill>
            <a:ln w="12700">
              <a:solidFill>
                <a:schemeClr val="tx1"/>
              </a:solidFill>
              <a:miter lim="800000"/>
              <a:headEnd type="none" w="sm" len="sm"/>
              <a:tailEnd type="none" w="sm" len="sm"/>
            </a:ln>
          </p:spPr>
          <p:txBody>
            <a:bodyPr wrap="none" anchor="ctr"/>
            <a:lstStyle/>
            <a:p>
              <a:endParaRPr lang="en-US"/>
            </a:p>
          </p:txBody>
        </p:sp>
        <p:sp>
          <p:nvSpPr>
            <p:cNvPr id="78864" name="Line 14"/>
            <p:cNvSpPr>
              <a:spLocks noChangeShapeType="1"/>
            </p:cNvSpPr>
            <p:nvPr/>
          </p:nvSpPr>
          <p:spPr bwMode="auto">
            <a:xfrm>
              <a:off x="1968" y="2840"/>
              <a:ext cx="0" cy="48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78865" name="Line 15"/>
            <p:cNvSpPr>
              <a:spLocks noChangeShapeType="1"/>
            </p:cNvSpPr>
            <p:nvPr/>
          </p:nvSpPr>
          <p:spPr bwMode="auto">
            <a:xfrm>
              <a:off x="2544" y="2840"/>
              <a:ext cx="0" cy="48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78866" name="Rectangle 16"/>
            <p:cNvSpPr>
              <a:spLocks noChangeArrowheads="1"/>
            </p:cNvSpPr>
            <p:nvPr/>
          </p:nvSpPr>
          <p:spPr bwMode="auto">
            <a:xfrm>
              <a:off x="1824" y="2392"/>
              <a:ext cx="864" cy="680"/>
            </a:xfrm>
            <a:prstGeom prst="rect">
              <a:avLst/>
            </a:prstGeom>
            <a:solidFill>
              <a:srgbClr val="003399"/>
            </a:solidFill>
            <a:ln w="12700">
              <a:solidFill>
                <a:schemeClr val="tx1"/>
              </a:solidFill>
              <a:miter lim="800000"/>
              <a:headEnd type="none" w="sm" len="sm"/>
              <a:tailEnd type="none" w="sm" len="sm"/>
            </a:ln>
          </p:spPr>
          <p:txBody>
            <a:bodyPr wrap="none" anchor="ctr"/>
            <a:lstStyle/>
            <a:p>
              <a:endParaRPr lang="en-US"/>
            </a:p>
          </p:txBody>
        </p:sp>
        <p:sp>
          <p:nvSpPr>
            <p:cNvPr id="78867" name="Line 17"/>
            <p:cNvSpPr>
              <a:spLocks noChangeShapeType="1"/>
            </p:cNvSpPr>
            <p:nvPr/>
          </p:nvSpPr>
          <p:spPr bwMode="auto">
            <a:xfrm>
              <a:off x="1632" y="3512"/>
              <a:ext cx="624" cy="14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8868" name="Line 18"/>
            <p:cNvSpPr>
              <a:spLocks noChangeShapeType="1"/>
            </p:cNvSpPr>
            <p:nvPr/>
          </p:nvSpPr>
          <p:spPr bwMode="auto">
            <a:xfrm flipV="1">
              <a:off x="2256" y="3512"/>
              <a:ext cx="672" cy="14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8869" name="Rectangle 19"/>
            <p:cNvSpPr>
              <a:spLocks noChangeArrowheads="1"/>
            </p:cNvSpPr>
            <p:nvPr/>
          </p:nvSpPr>
          <p:spPr bwMode="auto">
            <a:xfrm>
              <a:off x="1872" y="3904"/>
              <a:ext cx="768" cy="192"/>
            </a:xfrm>
            <a:prstGeom prst="rect">
              <a:avLst/>
            </a:prstGeom>
            <a:solidFill>
              <a:srgbClr val="F4F89E"/>
            </a:solidFill>
            <a:ln w="12700">
              <a:solidFill>
                <a:schemeClr val="tx1"/>
              </a:solidFill>
              <a:miter lim="800000"/>
              <a:headEnd type="none" w="sm" len="sm"/>
              <a:tailEnd type="none" w="sm" len="sm"/>
            </a:ln>
          </p:spPr>
          <p:txBody>
            <a:bodyPr wrap="none" anchor="ctr"/>
            <a:lstStyle/>
            <a:p>
              <a:endParaRPr lang="en-US"/>
            </a:p>
          </p:txBody>
        </p:sp>
        <p:sp>
          <p:nvSpPr>
            <p:cNvPr id="78870" name="Line 20"/>
            <p:cNvSpPr>
              <a:spLocks noChangeShapeType="1"/>
            </p:cNvSpPr>
            <p:nvPr/>
          </p:nvSpPr>
          <p:spPr bwMode="auto">
            <a:xfrm>
              <a:off x="2256" y="3656"/>
              <a:ext cx="0" cy="24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78871" name="Rectangle 21"/>
            <p:cNvSpPr>
              <a:spLocks noChangeArrowheads="1"/>
            </p:cNvSpPr>
            <p:nvPr/>
          </p:nvSpPr>
          <p:spPr bwMode="auto">
            <a:xfrm>
              <a:off x="2784" y="2392"/>
              <a:ext cx="672" cy="536"/>
            </a:xfrm>
            <a:prstGeom prst="rect">
              <a:avLst/>
            </a:prstGeom>
            <a:solidFill>
              <a:srgbClr val="229828"/>
            </a:solidFill>
            <a:ln w="12700">
              <a:solidFill>
                <a:schemeClr val="tx1"/>
              </a:solidFill>
              <a:miter lim="800000"/>
              <a:headEnd type="none" w="sm" len="sm"/>
              <a:tailEnd type="none" w="sm" len="sm"/>
            </a:ln>
          </p:spPr>
          <p:txBody>
            <a:bodyPr wrap="none" anchor="ctr"/>
            <a:lstStyle/>
            <a:p>
              <a:endParaRPr lang="en-US"/>
            </a:p>
          </p:txBody>
        </p:sp>
        <p:sp>
          <p:nvSpPr>
            <p:cNvPr id="78872" name="Rectangle 22"/>
            <p:cNvSpPr>
              <a:spLocks noChangeArrowheads="1"/>
            </p:cNvSpPr>
            <p:nvPr/>
          </p:nvSpPr>
          <p:spPr bwMode="auto">
            <a:xfrm>
              <a:off x="1867" y="2496"/>
              <a:ext cx="804" cy="460"/>
            </a:xfrm>
            <a:prstGeom prst="rect">
              <a:avLst/>
            </a:prstGeom>
            <a:noFill/>
            <a:ln w="12700">
              <a:noFill/>
              <a:miter lim="800000"/>
              <a:headEnd type="none" w="sm" len="sm"/>
              <a:tailEnd type="none" w="sm" len="sm"/>
            </a:ln>
          </p:spPr>
          <p:txBody>
            <a:bodyPr wrap="none">
              <a:spAutoFit/>
            </a:bodyPr>
            <a:lstStyle/>
            <a:p>
              <a:pPr algn="ctr"/>
              <a:r>
                <a:rPr lang="en-US" sz="1400" b="1" dirty="0">
                  <a:solidFill>
                    <a:srgbClr val="FFFFFF"/>
                  </a:solidFill>
                </a:rPr>
                <a:t>Rhythmic</a:t>
              </a:r>
            </a:p>
            <a:p>
              <a:pPr algn="ctr"/>
              <a:r>
                <a:rPr lang="en-US" sz="1400" b="1" dirty="0">
                  <a:solidFill>
                    <a:srgbClr val="FFFFFF"/>
                  </a:solidFill>
                </a:rPr>
                <a:t>Uterine</a:t>
              </a:r>
            </a:p>
            <a:p>
              <a:pPr algn="ctr"/>
              <a:r>
                <a:rPr lang="en-US" sz="1400" b="1" dirty="0">
                  <a:solidFill>
                    <a:srgbClr val="FFFFFF"/>
                  </a:solidFill>
                </a:rPr>
                <a:t>Contractions</a:t>
              </a:r>
            </a:p>
          </p:txBody>
        </p:sp>
        <p:sp>
          <p:nvSpPr>
            <p:cNvPr id="78873" name="Rectangle 23"/>
            <p:cNvSpPr>
              <a:spLocks noChangeArrowheads="1"/>
            </p:cNvSpPr>
            <p:nvPr/>
          </p:nvSpPr>
          <p:spPr bwMode="auto">
            <a:xfrm>
              <a:off x="1584" y="1968"/>
              <a:ext cx="1361" cy="192"/>
            </a:xfrm>
            <a:prstGeom prst="rect">
              <a:avLst/>
            </a:prstGeom>
            <a:noFill/>
            <a:ln w="12700">
              <a:noFill/>
              <a:miter lim="800000"/>
              <a:headEnd type="none" w="sm" len="sm"/>
              <a:tailEnd type="none" w="sm" len="sm"/>
            </a:ln>
          </p:spPr>
          <p:txBody>
            <a:bodyPr>
              <a:spAutoFit/>
            </a:bodyPr>
            <a:lstStyle/>
            <a:p>
              <a:pPr algn="ctr"/>
              <a:r>
                <a:rPr lang="en-US" sz="1400">
                  <a:solidFill>
                    <a:srgbClr val="003399"/>
                  </a:solidFill>
                </a:rPr>
                <a:t>Progesterone Blockade</a:t>
              </a:r>
            </a:p>
          </p:txBody>
        </p:sp>
        <p:sp>
          <p:nvSpPr>
            <p:cNvPr id="78874" name="Rectangle 24"/>
            <p:cNvSpPr>
              <a:spLocks noChangeArrowheads="1"/>
            </p:cNvSpPr>
            <p:nvPr/>
          </p:nvSpPr>
          <p:spPr bwMode="auto">
            <a:xfrm>
              <a:off x="1094" y="2498"/>
              <a:ext cx="589" cy="313"/>
            </a:xfrm>
            <a:prstGeom prst="rect">
              <a:avLst/>
            </a:prstGeom>
            <a:noFill/>
            <a:ln w="12700">
              <a:noFill/>
              <a:miter lim="800000"/>
              <a:headEnd type="none" w="sm" len="sm"/>
              <a:tailEnd type="none" w="sm" len="sm"/>
            </a:ln>
          </p:spPr>
          <p:txBody>
            <a:bodyPr wrap="none">
              <a:spAutoFit/>
            </a:bodyPr>
            <a:lstStyle/>
            <a:p>
              <a:pPr algn="ctr">
                <a:lnSpc>
                  <a:spcPct val="90000"/>
                </a:lnSpc>
              </a:pPr>
              <a:r>
                <a:rPr lang="en-US" sz="1400" b="1">
                  <a:solidFill>
                    <a:srgbClr val="FFFFFF"/>
                  </a:solidFill>
                </a:rPr>
                <a:t>Decidual</a:t>
              </a:r>
            </a:p>
            <a:p>
              <a:pPr algn="ctr"/>
              <a:r>
                <a:rPr lang="en-US" sz="1400" b="1">
                  <a:solidFill>
                    <a:srgbClr val="FFFFFF"/>
                  </a:solidFill>
                </a:rPr>
                <a:t>Necrosis</a:t>
              </a:r>
              <a:endParaRPr lang="en-US" sz="1200" b="1">
                <a:solidFill>
                  <a:srgbClr val="FFFFFF"/>
                </a:solidFill>
              </a:endParaRPr>
            </a:p>
          </p:txBody>
        </p:sp>
        <p:sp>
          <p:nvSpPr>
            <p:cNvPr id="78875" name="Rectangle 25"/>
            <p:cNvSpPr>
              <a:spLocks noChangeArrowheads="1"/>
            </p:cNvSpPr>
            <p:nvPr/>
          </p:nvSpPr>
          <p:spPr bwMode="auto">
            <a:xfrm>
              <a:off x="2820" y="2480"/>
              <a:ext cx="595" cy="326"/>
            </a:xfrm>
            <a:prstGeom prst="rect">
              <a:avLst/>
            </a:prstGeom>
            <a:noFill/>
            <a:ln w="12700">
              <a:noFill/>
              <a:miter lim="800000"/>
              <a:headEnd type="none" w="sm" len="sm"/>
              <a:tailEnd type="none" w="sm" len="sm"/>
            </a:ln>
          </p:spPr>
          <p:txBody>
            <a:bodyPr wrap="none">
              <a:spAutoFit/>
            </a:bodyPr>
            <a:lstStyle/>
            <a:p>
              <a:pPr algn="ctr"/>
              <a:r>
                <a:rPr lang="en-US" sz="1400" b="1">
                  <a:solidFill>
                    <a:srgbClr val="FFFFFF"/>
                  </a:solidFill>
                </a:rPr>
                <a:t>Cervical</a:t>
              </a:r>
            </a:p>
            <a:p>
              <a:pPr algn="ctr"/>
              <a:r>
                <a:rPr lang="en-US" sz="1400" b="1">
                  <a:solidFill>
                    <a:srgbClr val="FFFFFF"/>
                  </a:solidFill>
                </a:rPr>
                <a:t>Ripening</a:t>
              </a:r>
            </a:p>
          </p:txBody>
        </p:sp>
        <p:sp>
          <p:nvSpPr>
            <p:cNvPr id="78876" name="Rectangle 26"/>
            <p:cNvSpPr>
              <a:spLocks noChangeArrowheads="1"/>
            </p:cNvSpPr>
            <p:nvPr/>
          </p:nvSpPr>
          <p:spPr bwMode="auto">
            <a:xfrm>
              <a:off x="1200" y="3328"/>
              <a:ext cx="912" cy="192"/>
            </a:xfrm>
            <a:prstGeom prst="rect">
              <a:avLst/>
            </a:prstGeom>
            <a:noFill/>
            <a:ln w="12700">
              <a:noFill/>
              <a:miter lim="800000"/>
              <a:headEnd type="none" w="sm" len="sm"/>
              <a:tailEnd type="none" w="sm" len="sm"/>
            </a:ln>
          </p:spPr>
          <p:txBody>
            <a:bodyPr>
              <a:spAutoFit/>
            </a:bodyPr>
            <a:lstStyle/>
            <a:p>
              <a:pPr algn="ctr"/>
              <a:r>
                <a:rPr lang="en-US" sz="1400">
                  <a:solidFill>
                    <a:srgbClr val="003399"/>
                  </a:solidFill>
                </a:rPr>
                <a:t>Detachment</a:t>
              </a:r>
            </a:p>
          </p:txBody>
        </p:sp>
        <p:sp>
          <p:nvSpPr>
            <p:cNvPr id="78877" name="Rectangle 27"/>
            <p:cNvSpPr>
              <a:spLocks noChangeArrowheads="1"/>
            </p:cNvSpPr>
            <p:nvPr/>
          </p:nvSpPr>
          <p:spPr bwMode="auto">
            <a:xfrm>
              <a:off x="2400" y="3328"/>
              <a:ext cx="912" cy="192"/>
            </a:xfrm>
            <a:prstGeom prst="rect">
              <a:avLst/>
            </a:prstGeom>
            <a:noFill/>
            <a:ln w="12700">
              <a:noFill/>
              <a:miter lim="800000"/>
              <a:headEnd type="none" w="sm" len="sm"/>
              <a:tailEnd type="none" w="sm" len="sm"/>
            </a:ln>
          </p:spPr>
          <p:txBody>
            <a:bodyPr>
              <a:spAutoFit/>
            </a:bodyPr>
            <a:lstStyle/>
            <a:p>
              <a:pPr algn="ctr"/>
              <a:r>
                <a:rPr lang="en-US" sz="1400">
                  <a:solidFill>
                    <a:srgbClr val="003399"/>
                  </a:solidFill>
                </a:rPr>
                <a:t>Expulsion</a:t>
              </a:r>
            </a:p>
          </p:txBody>
        </p:sp>
        <p:sp>
          <p:nvSpPr>
            <p:cNvPr id="78878" name="Rectangle 28"/>
            <p:cNvSpPr>
              <a:spLocks noChangeArrowheads="1"/>
            </p:cNvSpPr>
            <p:nvPr/>
          </p:nvSpPr>
          <p:spPr bwMode="auto">
            <a:xfrm>
              <a:off x="1824" y="3904"/>
              <a:ext cx="912" cy="192"/>
            </a:xfrm>
            <a:prstGeom prst="rect">
              <a:avLst/>
            </a:prstGeom>
            <a:noFill/>
            <a:ln w="12700">
              <a:noFill/>
              <a:miter lim="800000"/>
              <a:headEnd type="none" w="sm" len="sm"/>
              <a:tailEnd type="none" w="sm" len="sm"/>
            </a:ln>
          </p:spPr>
          <p:txBody>
            <a:bodyPr>
              <a:spAutoFit/>
            </a:bodyPr>
            <a:lstStyle/>
            <a:p>
              <a:pPr algn="ctr"/>
              <a:r>
                <a:rPr lang="en-US" sz="1400">
                  <a:solidFill>
                    <a:srgbClr val="003399"/>
                  </a:solidFill>
                </a:rPr>
                <a:t>Abortion</a:t>
              </a:r>
            </a:p>
          </p:txBody>
        </p:sp>
      </p:grpSp>
      <p:sp>
        <p:nvSpPr>
          <p:cNvPr id="66563" name="Rectangle 29"/>
          <p:cNvSpPr>
            <a:spLocks noGrp="1" noChangeArrowheads="1"/>
          </p:cNvSpPr>
          <p:nvPr>
            <p:ph type="title"/>
          </p:nvPr>
        </p:nvSpPr>
        <p:spPr/>
        <p:txBody>
          <a:bodyPr lIns="92075" tIns="46038" rIns="92075" bIns="46038" anchor="b"/>
          <a:lstStyle/>
          <a:p>
            <a:pPr eaLnBrk="1" hangingPunct="1">
              <a:lnSpc>
                <a:spcPct val="70000"/>
              </a:lnSpc>
              <a:defRPr/>
            </a:pPr>
            <a:r>
              <a:rPr lang="en-US" sz="3400" dirty="0" smtClean="0"/>
              <a:t>Mifepristone + Misoprostol: </a:t>
            </a:r>
            <a:br>
              <a:rPr lang="en-US" sz="3400" dirty="0" smtClean="0"/>
            </a:br>
            <a:r>
              <a:rPr lang="en-US" sz="3400" dirty="0" smtClean="0"/>
              <a:t>Medication Abortion</a:t>
            </a:r>
          </a:p>
        </p:txBody>
      </p:sp>
      <p:sp>
        <p:nvSpPr>
          <p:cNvPr id="78852" name="Text Box 30"/>
          <p:cNvSpPr txBox="1">
            <a:spLocks noChangeArrowheads="1"/>
          </p:cNvSpPr>
          <p:nvPr/>
        </p:nvSpPr>
        <p:spPr bwMode="auto">
          <a:xfrm>
            <a:off x="6781800" y="5410200"/>
            <a:ext cx="903288" cy="214313"/>
          </a:xfrm>
          <a:prstGeom prst="rect">
            <a:avLst/>
          </a:prstGeom>
          <a:noFill/>
          <a:ln w="12700">
            <a:noFill/>
            <a:miter lim="800000"/>
            <a:headEnd type="none" w="sm" len="sm"/>
            <a:tailEnd type="none" w="sm" len="sm"/>
          </a:ln>
        </p:spPr>
        <p:txBody>
          <a:bodyPr wrap="none">
            <a:spAutoFit/>
          </a:bodyPr>
          <a:lstStyle/>
          <a:p>
            <a:r>
              <a:rPr lang="en-US" sz="800">
                <a:solidFill>
                  <a:srgbClr val="003399"/>
                </a:solidFill>
              </a:rPr>
              <a:t>© Lisa Penalver</a:t>
            </a:r>
            <a:endParaRPr lang="en-US" sz="800"/>
          </a:p>
        </p:txBody>
      </p:sp>
    </p:spTree>
    <p:extLst>
      <p:ext uri="{BB962C8B-B14F-4D97-AF65-F5344CB8AC3E}">
        <p14:creationId xmlns:p14="http://schemas.microsoft.com/office/powerpoint/2010/main" val="1506522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r>
              <a:rPr lang="en-US" dirty="0" smtClean="0"/>
              <a:t>Describe Options: Types of Adoption</a:t>
            </a:r>
          </a:p>
        </p:txBody>
      </p:sp>
      <p:sp>
        <p:nvSpPr>
          <p:cNvPr id="457731" name="Rectangle 3"/>
          <p:cNvSpPr>
            <a:spLocks noGrp="1" noChangeArrowheads="1"/>
          </p:cNvSpPr>
          <p:nvPr>
            <p:ph sz="quarter" idx="10"/>
          </p:nvPr>
        </p:nvSpPr>
        <p:spPr/>
        <p:txBody>
          <a:bodyPr/>
          <a:lstStyle/>
          <a:p>
            <a:r>
              <a:rPr lang="en-US" dirty="0" smtClean="0"/>
              <a:t>Closed adoption</a:t>
            </a:r>
          </a:p>
          <a:p>
            <a:pPr lvl="1"/>
            <a:r>
              <a:rPr lang="en-US" dirty="0" smtClean="0"/>
              <a:t>No exchange of information</a:t>
            </a:r>
          </a:p>
          <a:p>
            <a:r>
              <a:rPr lang="en-US" dirty="0" smtClean="0"/>
              <a:t>Open adoption</a:t>
            </a:r>
          </a:p>
          <a:p>
            <a:pPr lvl="1"/>
            <a:r>
              <a:rPr lang="en-US" dirty="0" smtClean="0"/>
              <a:t>Birth parents choose adoptive parents and maintain contact through letters, visits, etc.</a:t>
            </a:r>
          </a:p>
          <a:p>
            <a:pPr lvl="1"/>
            <a:r>
              <a:rPr lang="en-US" dirty="0" smtClean="0"/>
              <a:t>An openness agreement/plan outlines details</a:t>
            </a:r>
          </a:p>
          <a:p>
            <a:r>
              <a:rPr lang="en-US" dirty="0" smtClean="0"/>
              <a:t>Semi-open adoption</a:t>
            </a:r>
          </a:p>
          <a:p>
            <a:pPr lvl="1"/>
            <a:r>
              <a:rPr lang="en-US" dirty="0" smtClean="0"/>
              <a:t>Identifying information is limited, though letters, pictures, etc., may be exchanged </a:t>
            </a:r>
          </a:p>
          <a:p>
            <a:pPr lvl="1"/>
            <a:r>
              <a:rPr lang="en-US" dirty="0" smtClean="0"/>
              <a:t>Interaction through a third party</a:t>
            </a:r>
          </a:p>
        </p:txBody>
      </p:sp>
    </p:spTree>
    <p:extLst>
      <p:ext uri="{BB962C8B-B14F-4D97-AF65-F5344CB8AC3E}">
        <p14:creationId xmlns:p14="http://schemas.microsoft.com/office/powerpoint/2010/main" val="10117296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Describe Options: Parenting</a:t>
            </a:r>
            <a:endParaRPr lang="en-US" dirty="0"/>
          </a:p>
        </p:txBody>
      </p:sp>
      <p:sp>
        <p:nvSpPr>
          <p:cNvPr id="3" name="Content Placeholder 2"/>
          <p:cNvSpPr>
            <a:spLocks noGrp="1"/>
          </p:cNvSpPr>
          <p:nvPr>
            <p:ph sz="quarter" idx="10"/>
          </p:nvPr>
        </p:nvSpPr>
        <p:spPr/>
        <p:txBody>
          <a:bodyPr>
            <a:noAutofit/>
          </a:bodyPr>
          <a:lstStyle/>
          <a:p>
            <a:r>
              <a:rPr lang="en-US" sz="2200" dirty="0" smtClean="0"/>
              <a:t>Seek patient’s understanding</a:t>
            </a:r>
            <a:r>
              <a:rPr lang="en-US" sz="2200" dirty="0"/>
              <a:t>, </a:t>
            </a:r>
            <a:r>
              <a:rPr lang="en-US" sz="2200" dirty="0" smtClean="0"/>
              <a:t>perceptions, </a:t>
            </a:r>
            <a:r>
              <a:rPr lang="en-US" sz="2200" dirty="0"/>
              <a:t>and </a:t>
            </a:r>
            <a:r>
              <a:rPr lang="en-US" sz="2200" dirty="0" smtClean="0"/>
              <a:t>views </a:t>
            </a:r>
            <a:r>
              <a:rPr lang="en-US" sz="2200" dirty="0"/>
              <a:t>on what it </a:t>
            </a:r>
            <a:r>
              <a:rPr lang="en-US" sz="2200" dirty="0" smtClean="0"/>
              <a:t>would mean </a:t>
            </a:r>
            <a:r>
              <a:rPr lang="en-US" sz="2200" dirty="0"/>
              <a:t>to be a young </a:t>
            </a:r>
            <a:r>
              <a:rPr lang="en-US" sz="2200" dirty="0" smtClean="0"/>
              <a:t>parent</a:t>
            </a:r>
          </a:p>
          <a:p>
            <a:endParaRPr lang="en-US" sz="2200" dirty="0"/>
          </a:p>
          <a:p>
            <a:r>
              <a:rPr lang="en-US" sz="2200" dirty="0" smtClean="0"/>
              <a:t>Discuss potential health outcomes &amp; parenting challenges</a:t>
            </a:r>
          </a:p>
          <a:p>
            <a:pPr lvl="3"/>
            <a:endParaRPr lang="en-US" sz="2200" dirty="0" smtClean="0"/>
          </a:p>
          <a:p>
            <a:r>
              <a:rPr lang="en-US" sz="2200" dirty="0" smtClean="0"/>
              <a:t>Unplanned </a:t>
            </a:r>
            <a:r>
              <a:rPr lang="en-US" sz="2200" dirty="0"/>
              <a:t>pregnancy, young motherhood, and young fatherhood are not </a:t>
            </a:r>
            <a:r>
              <a:rPr lang="en-US" sz="2200" dirty="0" smtClean="0"/>
              <a:t>universally negative </a:t>
            </a:r>
            <a:r>
              <a:rPr lang="en-US" sz="2200" dirty="0"/>
              <a:t>experiences</a:t>
            </a:r>
          </a:p>
          <a:p>
            <a:pPr lvl="3"/>
            <a:endParaRPr lang="en-US" sz="2200" dirty="0" smtClean="0"/>
          </a:p>
          <a:p>
            <a:r>
              <a:rPr lang="en-US" sz="2200" dirty="0"/>
              <a:t>We must continue to create conditions where young families are successful in parenting, education, and providing economically for their </a:t>
            </a:r>
            <a:r>
              <a:rPr lang="en-US" sz="2200" dirty="0" smtClean="0"/>
              <a:t>families</a:t>
            </a:r>
            <a:endParaRPr lang="en-US" sz="2200" dirty="0"/>
          </a:p>
          <a:p>
            <a:pPr lvl="1"/>
            <a:r>
              <a:rPr lang="en-US" dirty="0" smtClean="0"/>
              <a:t>Teen parents are resilient and vulnerable</a:t>
            </a:r>
          </a:p>
          <a:p>
            <a:endParaRPr lang="en-US" dirty="0"/>
          </a:p>
        </p:txBody>
      </p:sp>
    </p:spTree>
    <p:extLst>
      <p:ext uri="{BB962C8B-B14F-4D97-AF65-F5344CB8AC3E}">
        <p14:creationId xmlns:p14="http://schemas.microsoft.com/office/powerpoint/2010/main" val="30238765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Rot="1" noChangeArrowheads="1"/>
          </p:cNvSpPr>
          <p:nvPr>
            <p:ph type="title"/>
          </p:nvPr>
        </p:nvSpPr>
        <p:spPr/>
        <p:txBody>
          <a:bodyPr/>
          <a:lstStyle/>
          <a:p>
            <a:r>
              <a:rPr lang="en-US" dirty="0" smtClean="0"/>
              <a:t>Scenario 1:  Following up…</a:t>
            </a:r>
          </a:p>
        </p:txBody>
      </p:sp>
      <p:pic>
        <p:nvPicPr>
          <p:cNvPr id="17411" name="Content Placeholder 7" descr="200299260-001.jpg"/>
          <p:cNvPicPr>
            <a:picLocks noGrp="1" noChangeAspect="1"/>
          </p:cNvPicPr>
          <p:nvPr>
            <p:ph sz="half" idx="1"/>
          </p:nvPr>
        </p:nvPicPr>
        <p:blipFill>
          <a:blip r:embed="rId3" cstate="print"/>
          <a:srcRect t="12696" b="12696"/>
          <a:stretch>
            <a:fillRect/>
          </a:stretch>
        </p:blipFill>
        <p:spPr>
          <a:xfrm>
            <a:off x="457200" y="1676400"/>
            <a:ext cx="3603717" cy="4038600"/>
          </a:xfrm>
        </p:spPr>
      </p:pic>
      <p:sp>
        <p:nvSpPr>
          <p:cNvPr id="334851" name="Rectangle 1027"/>
          <p:cNvSpPr>
            <a:spLocks noGrp="1" noChangeArrowheads="1"/>
          </p:cNvSpPr>
          <p:nvPr>
            <p:ph sz="half" idx="2"/>
          </p:nvPr>
        </p:nvSpPr>
        <p:spPr/>
        <p:txBody>
          <a:bodyPr>
            <a:normAutofit fontScale="92500"/>
          </a:bodyPr>
          <a:lstStyle/>
          <a:p>
            <a:r>
              <a:rPr lang="en-US" dirty="0" smtClean="0"/>
              <a:t>Kim comes back for </a:t>
            </a:r>
            <a:br>
              <a:rPr lang="en-US" dirty="0" smtClean="0"/>
            </a:br>
            <a:r>
              <a:rPr lang="en-US" dirty="0" smtClean="0"/>
              <a:t>follow-up two days later</a:t>
            </a:r>
          </a:p>
          <a:p>
            <a:pPr lvl="3"/>
            <a:endParaRPr lang="en-US" sz="1200" dirty="0" smtClean="0"/>
          </a:p>
          <a:p>
            <a:r>
              <a:rPr lang="en-US" dirty="0" smtClean="0"/>
              <a:t>She has thought more about her options, and has decided to have an abortion</a:t>
            </a:r>
          </a:p>
          <a:p>
            <a:pPr lvl="3"/>
            <a:endParaRPr lang="en-US" sz="1200" dirty="0" smtClean="0"/>
          </a:p>
          <a:p>
            <a:r>
              <a:rPr lang="en-US" dirty="0" smtClean="0"/>
              <a:t>Kim has two questions for you:</a:t>
            </a:r>
          </a:p>
          <a:p>
            <a:pPr lvl="1"/>
            <a:r>
              <a:rPr lang="en-US" sz="2200" dirty="0" smtClean="0"/>
              <a:t>Will she have to tell her parents?</a:t>
            </a:r>
          </a:p>
          <a:p>
            <a:pPr lvl="1"/>
            <a:r>
              <a:rPr lang="en-US" sz="2200" dirty="0" smtClean="0"/>
              <a:t>Where can she go to get an abortion?</a:t>
            </a:r>
          </a:p>
        </p:txBody>
      </p:sp>
    </p:spTree>
    <p:extLst>
      <p:ext uri="{BB962C8B-B14F-4D97-AF65-F5344CB8AC3E}">
        <p14:creationId xmlns:p14="http://schemas.microsoft.com/office/powerpoint/2010/main" val="35179715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rrowheads="1"/>
          </p:cNvSpPr>
          <p:nvPr>
            <p:ph type="title"/>
          </p:nvPr>
        </p:nvSpPr>
        <p:spPr/>
        <p:txBody>
          <a:bodyPr/>
          <a:lstStyle/>
          <a:p>
            <a:r>
              <a:rPr lang="en-US" smtClean="0"/>
              <a:t>Parental Involvement in Minors’</a:t>
            </a:r>
            <a:r>
              <a:rPr lang="en-US" altLang="ja-JP" smtClean="0"/>
              <a:t> Abortions</a:t>
            </a:r>
            <a:endParaRPr lang="en-US" dirty="0"/>
          </a:p>
        </p:txBody>
      </p:sp>
      <p:sp>
        <p:nvSpPr>
          <p:cNvPr id="47106" name="Rectangle 3"/>
          <p:cNvSpPr>
            <a:spLocks noGrp="1" noChangeArrowheads="1"/>
          </p:cNvSpPr>
          <p:nvPr>
            <p:ph sz="quarter" idx="10"/>
          </p:nvPr>
        </p:nvSpPr>
        <p:spPr/>
        <p:txBody>
          <a:bodyPr/>
          <a:lstStyle/>
          <a:p>
            <a:r>
              <a:rPr lang="en-US" dirty="0" smtClean="0"/>
              <a:t>Encourage, but do not mandate, involvement of parents or guardians after assessing for safety concerns</a:t>
            </a:r>
          </a:p>
          <a:p>
            <a:pPr lvl="4"/>
            <a:endParaRPr lang="en-US" dirty="0" smtClean="0"/>
          </a:p>
          <a:p>
            <a:r>
              <a:rPr lang="en-US" dirty="0" smtClean="0"/>
              <a:t>Majority of parents are supportive about abortion</a:t>
            </a:r>
          </a:p>
          <a:p>
            <a:pPr lvl="1"/>
            <a:r>
              <a:rPr lang="en-US" dirty="0" smtClean="0"/>
              <a:t>61% of minors inform at least one parent</a:t>
            </a:r>
          </a:p>
          <a:p>
            <a:pPr lvl="1"/>
            <a:r>
              <a:rPr lang="en-US" dirty="0" smtClean="0"/>
              <a:t>45% of minors inform both parents</a:t>
            </a:r>
          </a:p>
          <a:p>
            <a:pPr lvl="4"/>
            <a:endParaRPr lang="en-US" dirty="0" smtClean="0"/>
          </a:p>
          <a:p>
            <a:r>
              <a:rPr lang="en-US" dirty="0" smtClean="0"/>
              <a:t>Parental involvement laws differ by state, so you need to know the laws where you practice</a:t>
            </a:r>
          </a:p>
          <a:p>
            <a:pPr lvl="1"/>
            <a:r>
              <a:rPr lang="en-US" dirty="0" err="1" smtClean="0"/>
              <a:t>Guttmacher</a:t>
            </a:r>
            <a:r>
              <a:rPr lang="en-US" dirty="0" smtClean="0"/>
              <a:t> Institute: State Policies in Brief</a:t>
            </a:r>
          </a:p>
          <a:p>
            <a:endParaRPr lang="en-US" dirty="0" smtClean="0"/>
          </a:p>
          <a:p>
            <a:pPr lvl="1"/>
            <a:endParaRPr lang="en-US" dirty="0"/>
          </a:p>
        </p:txBody>
      </p:sp>
      <p:sp>
        <p:nvSpPr>
          <p:cNvPr id="4" name="TextBox 3"/>
          <p:cNvSpPr txBox="1"/>
          <p:nvPr/>
        </p:nvSpPr>
        <p:spPr>
          <a:xfrm>
            <a:off x="3657600" y="6248400"/>
            <a:ext cx="1600200" cy="292388"/>
          </a:xfrm>
          <a:prstGeom prst="rect">
            <a:avLst/>
          </a:prstGeom>
          <a:noFill/>
        </p:spPr>
        <p:txBody>
          <a:bodyPr wrap="square" rtlCol="0">
            <a:spAutoFit/>
          </a:bodyPr>
          <a:lstStyle/>
          <a:p>
            <a:r>
              <a:rPr lang="en-US" sz="1300" dirty="0" err="1" smtClean="0"/>
              <a:t>Henshaw</a:t>
            </a:r>
            <a:r>
              <a:rPr lang="en-US" sz="1300" dirty="0" smtClean="0"/>
              <a:t> SK 1992</a:t>
            </a:r>
            <a:endParaRPr lang="en-US" sz="1300" dirty="0"/>
          </a:p>
        </p:txBody>
      </p:sp>
    </p:spTree>
    <p:extLst>
      <p:ext uri="{BB962C8B-B14F-4D97-AF65-F5344CB8AC3E}">
        <p14:creationId xmlns:p14="http://schemas.microsoft.com/office/powerpoint/2010/main" val="5166693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Making an Abortion Referral</a:t>
            </a:r>
            <a:endParaRPr lang="en-US" dirty="0"/>
          </a:p>
        </p:txBody>
      </p:sp>
      <p:sp>
        <p:nvSpPr>
          <p:cNvPr id="3" name="Content Placeholder 2"/>
          <p:cNvSpPr>
            <a:spLocks noGrp="1"/>
          </p:cNvSpPr>
          <p:nvPr>
            <p:ph sz="quarter" idx="10"/>
          </p:nvPr>
        </p:nvSpPr>
        <p:spPr/>
        <p:txBody>
          <a:bodyPr/>
          <a:lstStyle/>
          <a:p>
            <a:endParaRPr lang="en-US" dirty="0" smtClean="0"/>
          </a:p>
          <a:p>
            <a:r>
              <a:rPr lang="en-US" dirty="0" smtClean="0"/>
              <a:t>What is the clinic’s gestational limit?</a:t>
            </a:r>
          </a:p>
          <a:p>
            <a:pPr lvl="1"/>
            <a:r>
              <a:rPr lang="en-US" dirty="0" smtClean="0"/>
              <a:t>Do they offer medication abortion?</a:t>
            </a:r>
          </a:p>
          <a:p>
            <a:pPr lvl="1"/>
            <a:r>
              <a:rPr lang="en-US" dirty="0" smtClean="0"/>
              <a:t>What is the gestational limit for a single-visit or </a:t>
            </a:r>
            <a:br>
              <a:rPr lang="en-US" dirty="0" smtClean="0"/>
            </a:br>
            <a:r>
              <a:rPr lang="en-US" dirty="0" smtClean="0"/>
              <a:t>aspiration abortion?</a:t>
            </a:r>
          </a:p>
          <a:p>
            <a:r>
              <a:rPr lang="en-US" dirty="0" smtClean="0"/>
              <a:t>What is the cost for services?</a:t>
            </a:r>
          </a:p>
          <a:p>
            <a:pPr lvl="1"/>
            <a:r>
              <a:rPr lang="en-US" dirty="0" smtClean="0"/>
              <a:t>Is analgesia/anesthesia included? </a:t>
            </a:r>
            <a:r>
              <a:rPr lang="en-US" dirty="0" err="1" smtClean="0"/>
              <a:t>RhoGAM</a:t>
            </a:r>
            <a:r>
              <a:rPr lang="en-US" dirty="0" smtClean="0"/>
              <a:t>®?</a:t>
            </a:r>
          </a:p>
          <a:p>
            <a:r>
              <a:rPr lang="en-US" dirty="0" smtClean="0"/>
              <a:t>What types of insurance does the clinic accept?</a:t>
            </a:r>
          </a:p>
          <a:p>
            <a:pPr lvl="1"/>
            <a:r>
              <a:rPr lang="en-US" dirty="0" smtClean="0"/>
              <a:t>As full payment for services?</a:t>
            </a:r>
          </a:p>
          <a:p>
            <a:r>
              <a:rPr lang="en-US" dirty="0" smtClean="0"/>
              <a:t>Is the clinic teen friendly?</a:t>
            </a:r>
            <a:endParaRPr lang="en-US" dirty="0"/>
          </a:p>
        </p:txBody>
      </p:sp>
    </p:spTree>
    <p:extLst>
      <p:ext uri="{BB962C8B-B14F-4D97-AF65-F5344CB8AC3E}">
        <p14:creationId xmlns:p14="http://schemas.microsoft.com/office/powerpoint/2010/main" val="428238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Making an Abortion Referral (cont.)</a:t>
            </a:r>
            <a:endParaRPr lang="en-US" dirty="0"/>
          </a:p>
        </p:txBody>
      </p:sp>
      <p:sp>
        <p:nvSpPr>
          <p:cNvPr id="3" name="Content Placeholder 2"/>
          <p:cNvSpPr>
            <a:spLocks noGrp="1"/>
          </p:cNvSpPr>
          <p:nvPr>
            <p:ph sz="quarter" idx="10"/>
          </p:nvPr>
        </p:nvSpPr>
        <p:spPr>
          <a:xfrm>
            <a:off x="685800" y="1295400"/>
            <a:ext cx="8001000" cy="4267200"/>
          </a:xfrm>
        </p:spPr>
        <p:txBody>
          <a:bodyPr/>
          <a:lstStyle/>
          <a:p>
            <a:r>
              <a:rPr lang="en-US" dirty="0" smtClean="0"/>
              <a:t>Ask about medical exclusions:</a:t>
            </a:r>
          </a:p>
          <a:p>
            <a:pPr lvl="1"/>
            <a:r>
              <a:rPr lang="en-US" dirty="0" smtClean="0"/>
              <a:t>Will the clinic see patients with acute or chronic medical conditions?  current substance use?</a:t>
            </a:r>
          </a:p>
          <a:p>
            <a:pPr lvl="3"/>
            <a:endParaRPr lang="en-US" sz="1400" dirty="0" smtClean="0"/>
          </a:p>
          <a:p>
            <a:r>
              <a:rPr lang="en-US" dirty="0" smtClean="0"/>
              <a:t>Does the clinic offer post-abortion contraception?</a:t>
            </a:r>
          </a:p>
          <a:p>
            <a:pPr lvl="2"/>
            <a:endParaRPr lang="en-US" sz="1400" dirty="0" smtClean="0"/>
          </a:p>
          <a:p>
            <a:r>
              <a:rPr lang="en-US" dirty="0"/>
              <a:t>How does the clinic offer emotional support/resources?</a:t>
            </a:r>
          </a:p>
          <a:p>
            <a:pPr lvl="2"/>
            <a:endParaRPr lang="en-US" sz="1400" dirty="0" smtClean="0"/>
          </a:p>
          <a:p>
            <a:r>
              <a:rPr lang="en-US" dirty="0" smtClean="0"/>
              <a:t>Does the clinic help minors pursue judicial bypass? </a:t>
            </a:r>
          </a:p>
          <a:p>
            <a:pPr lvl="1"/>
            <a:r>
              <a:rPr lang="en-US" dirty="0" smtClean="0"/>
              <a:t>Minor petitions court to waive the notification/consent requirement</a:t>
            </a:r>
          </a:p>
        </p:txBody>
      </p:sp>
    </p:spTree>
    <p:extLst>
      <p:ext uri="{BB962C8B-B14F-4D97-AF65-F5344CB8AC3E}">
        <p14:creationId xmlns:p14="http://schemas.microsoft.com/office/powerpoint/2010/main" val="2372142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607568" y="152400"/>
            <a:ext cx="8153400" cy="990600"/>
          </a:xfrm>
        </p:spPr>
        <p:txBody>
          <a:bodyPr/>
          <a:lstStyle/>
          <a:p>
            <a:pPr eaLnBrk="1" hangingPunct="1"/>
            <a:r>
              <a:rPr altLang="en-US" sz="3200" dirty="0" smtClean="0">
                <a:latin typeface="Adobe Garamond Pro Bold"/>
              </a:rPr>
              <a:t>Judicial Bypass: Connect to Local Resources</a:t>
            </a:r>
          </a:p>
        </p:txBody>
      </p:sp>
      <p:sp>
        <p:nvSpPr>
          <p:cNvPr id="105475" name="Content Placeholder 3"/>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altLang="en-US" sz="2400" dirty="0" smtClean="0">
                <a:latin typeface="Adobe Garamond Pro Bold"/>
              </a:rPr>
              <a:t>Jane's Due Process (TX)</a:t>
            </a:r>
          </a:p>
          <a:p>
            <a:pPr eaLnBrk="1" hangingPunct="1"/>
            <a:endParaRPr altLang="en-US" sz="2400" dirty="0" smtClean="0">
              <a:latin typeface="Adobe Garamond Pro Bold"/>
            </a:endParaRPr>
          </a:p>
          <a:p>
            <a:pPr eaLnBrk="1" hangingPunct="1"/>
            <a:r>
              <a:rPr altLang="en-US" sz="2400" dirty="0" smtClean="0">
                <a:latin typeface="Adobe Garamond Pro Bold"/>
              </a:rPr>
              <a:t>American Civil Liberties Union (ACLU) State Affiliate </a:t>
            </a:r>
          </a:p>
          <a:p>
            <a:pPr eaLnBrk="1" hangingPunct="1"/>
            <a:endParaRPr altLang="en-US" sz="2400" dirty="0" smtClean="0">
              <a:latin typeface="Adobe Garamond Pro Bold"/>
            </a:endParaRPr>
          </a:p>
          <a:p>
            <a:pPr eaLnBrk="1" hangingPunct="1"/>
            <a:r>
              <a:rPr altLang="en-US" sz="2400" dirty="0" smtClean="0">
                <a:latin typeface="Adobe Garamond Pro Bold"/>
              </a:rPr>
              <a:t>Local Planned Parenthood Affiliate</a:t>
            </a:r>
          </a:p>
          <a:p>
            <a:pPr lvl="1" eaLnBrk="1" hangingPunct="1">
              <a:buFont typeface="Wingdings 3" panose="05040102010807070707" pitchFamily="18" charset="2"/>
              <a:buNone/>
            </a:pPr>
            <a:endParaRPr altLang="en-US" sz="2400" dirty="0" smtClean="0">
              <a:latin typeface="Adobe Garamond Pro Bold"/>
            </a:endParaRPr>
          </a:p>
          <a:p>
            <a:pPr eaLnBrk="1" hangingPunct="1"/>
            <a:r>
              <a:rPr altLang="en-US" sz="2400" dirty="0" smtClean="0">
                <a:latin typeface="Adobe Garamond Pro Bold"/>
              </a:rPr>
              <a:t>National Abortion Federation (NAF) Referral Hotline</a:t>
            </a:r>
          </a:p>
          <a:p>
            <a:pPr lvl="1" eaLnBrk="1" hangingPunct="1"/>
            <a:r>
              <a:rPr altLang="en-US" sz="2400" b="1" i="1" dirty="0" smtClean="0">
                <a:latin typeface="Adobe Garamond Pro Bold"/>
              </a:rPr>
              <a:t>1 (877) 257-0012</a:t>
            </a:r>
          </a:p>
        </p:txBody>
      </p:sp>
      <p:pic>
        <p:nvPicPr>
          <p:cNvPr id="105476" name="Picture 8" descr="C:\Users\anita\AppData\Local\Microsoft\Windows\Temporary Internet Files\Content.IE5\HKE5TV07\MP9003029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956175"/>
            <a:ext cx="2283968" cy="159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7239000" y="1295400"/>
            <a:ext cx="1304925" cy="1014190"/>
          </a:xfrm>
          <a:prstGeom prst="rect">
            <a:avLst/>
          </a:prstGeom>
        </p:spPr>
      </p:pic>
    </p:spTree>
    <p:extLst>
      <p:ext uri="{BB962C8B-B14F-4D97-AF65-F5344CB8AC3E}">
        <p14:creationId xmlns:p14="http://schemas.microsoft.com/office/powerpoint/2010/main" val="2955945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How Do We Do What We Do?</a:t>
            </a:r>
            <a:endParaRPr lang="en-US" dirty="0"/>
          </a:p>
        </p:txBody>
      </p:sp>
      <p:sp>
        <p:nvSpPr>
          <p:cNvPr id="3" name="Text Placeholder 2"/>
          <p:cNvSpPr>
            <a:spLocks noGrp="1"/>
          </p:cNvSpPr>
          <p:nvPr>
            <p:ph type="body" sz="quarter" idx="12"/>
          </p:nvPr>
        </p:nvSpPr>
        <p:spPr/>
        <p:txBody>
          <a:bodyPr/>
          <a:lstStyle/>
          <a:p>
            <a:r>
              <a:rPr lang="en-US" smtClean="0"/>
              <a:t>Approach to Options Counseling and Values Clarification</a:t>
            </a:r>
          </a:p>
          <a:p>
            <a:endParaRPr lang="en-US" dirty="0"/>
          </a:p>
        </p:txBody>
      </p:sp>
    </p:spTree>
    <p:extLst>
      <p:ext uri="{BB962C8B-B14F-4D97-AF65-F5344CB8AC3E}">
        <p14:creationId xmlns:p14="http://schemas.microsoft.com/office/powerpoint/2010/main" val="95639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sz="3100" dirty="0"/>
              <a:t>Find a Local Abortion Provider </a:t>
            </a:r>
            <a:br>
              <a:rPr sz="3100" dirty="0"/>
            </a:br>
            <a:r>
              <a:rPr sz="2700" dirty="0"/>
              <a:t>National Abortion Federation </a:t>
            </a:r>
            <a:r>
              <a:rPr sz="2700" dirty="0" smtClean="0"/>
              <a:t>Hotline</a:t>
            </a:r>
            <a:endParaRPr sz="2700" dirty="0"/>
          </a:p>
        </p:txBody>
      </p:sp>
      <p:pic>
        <p:nvPicPr>
          <p:cNvPr id="136195" name="Picture 2"/>
          <p:cNvPicPr>
            <a:picLocks noChangeAspect="1" noChangeArrowheads="1"/>
          </p:cNvPicPr>
          <p:nvPr/>
        </p:nvPicPr>
        <p:blipFill>
          <a:blip r:embed="rId3">
            <a:extLst>
              <a:ext uri="{28A0092B-C50C-407E-A947-70E740481C1C}">
                <a14:useLocalDpi xmlns:a14="http://schemas.microsoft.com/office/drawing/2010/main" val="0"/>
              </a:ext>
            </a:extLst>
          </a:blip>
          <a:srcRect l="33743" t="23058" r="21742" b="5461"/>
          <a:stretch>
            <a:fillRect/>
          </a:stretch>
        </p:blipFill>
        <p:spPr bwMode="auto">
          <a:xfrm>
            <a:off x="533400" y="1371600"/>
            <a:ext cx="8240713"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6196" name="TextBox 4"/>
          <p:cNvSpPr txBox="1">
            <a:spLocks noChangeArrowheads="1"/>
          </p:cNvSpPr>
          <p:nvPr/>
        </p:nvSpPr>
        <p:spPr bwMode="auto">
          <a:xfrm>
            <a:off x="3657600" y="6388100"/>
            <a:ext cx="2057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i="1" dirty="0">
                <a:latin typeface="Adobe Garamond Pro" panose="02020502060506020403" pitchFamily="18" charset="0"/>
              </a:rPr>
              <a:t>www.prochoice.org</a:t>
            </a:r>
          </a:p>
        </p:txBody>
      </p:sp>
      <p:sp>
        <p:nvSpPr>
          <p:cNvPr id="136197" name="TextBox 6"/>
          <p:cNvSpPr txBox="1">
            <a:spLocks noChangeArrowheads="1"/>
          </p:cNvSpPr>
          <p:nvPr/>
        </p:nvSpPr>
        <p:spPr bwMode="auto">
          <a:xfrm>
            <a:off x="3657600" y="5981700"/>
            <a:ext cx="2590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i="1" dirty="0">
                <a:latin typeface="Adobe Garamond Pro" panose="02020502060506020403" pitchFamily="18" charset="0"/>
              </a:rPr>
              <a:t>1-877-257-0012</a:t>
            </a:r>
          </a:p>
        </p:txBody>
      </p:sp>
    </p:spTree>
    <p:extLst>
      <p:ext uri="{BB962C8B-B14F-4D97-AF65-F5344CB8AC3E}">
        <p14:creationId xmlns:p14="http://schemas.microsoft.com/office/powerpoint/2010/main" val="1695137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sz="2800" dirty="0"/>
              <a:t>Prepare Your Teen or Young Adult </a:t>
            </a:r>
            <a:r>
              <a:rPr sz="2800" dirty="0" smtClean="0"/>
              <a:t>Patient:</a:t>
            </a:r>
            <a:r>
              <a:rPr sz="2800" dirty="0"/>
              <a:t/>
            </a:r>
            <a:br>
              <a:rPr sz="2800" dirty="0"/>
            </a:br>
            <a:r>
              <a:rPr sz="2800" dirty="0"/>
              <a:t>Financial Resource Counseling </a:t>
            </a:r>
          </a:p>
        </p:txBody>
      </p:sp>
      <p:sp>
        <p:nvSpPr>
          <p:cNvPr id="132099" name="Content Placeholder 2"/>
          <p:cNvSpPr>
            <a:spLocks noGrp="1"/>
          </p:cNvSpPr>
          <p:nvPr>
            <p:ph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ltLang="en-US" sz="2000" dirty="0" smtClean="0">
                <a:latin typeface="Adobe Garamond Pro Bold"/>
              </a:rPr>
              <a:t>State-based confidential insurance options for pregnant teens</a:t>
            </a:r>
          </a:p>
          <a:p>
            <a:pPr lvl="1"/>
            <a:r>
              <a:rPr lang="en-US" altLang="en-US" sz="2000" dirty="0" smtClean="0">
                <a:latin typeface="Adobe Garamond Pro Bold"/>
              </a:rPr>
              <a:t>i.e., FPACT in CA, FPB in NY, Mass Health in MA</a:t>
            </a:r>
          </a:p>
          <a:p>
            <a:pPr marL="1371600" lvl="3" indent="0">
              <a:buNone/>
            </a:pPr>
            <a:endParaRPr altLang="en-US" sz="2000" dirty="0" smtClean="0">
              <a:latin typeface="Adobe Garamond Pro Bold"/>
            </a:endParaRPr>
          </a:p>
          <a:p>
            <a:pPr eaLnBrk="1" hangingPunct="1"/>
            <a:r>
              <a:rPr altLang="en-US" sz="2000" dirty="0" smtClean="0">
                <a:latin typeface="Adobe Garamond Pro Bold"/>
              </a:rPr>
              <a:t>Other sources? </a:t>
            </a:r>
            <a:endParaRPr lang="en-US" altLang="en-US" sz="2000" dirty="0">
              <a:latin typeface="Adobe Garamond Pro Bold"/>
            </a:endParaRPr>
          </a:p>
          <a:p>
            <a:pPr lvl="1"/>
            <a:r>
              <a:rPr altLang="en-US" sz="2000" dirty="0" smtClean="0">
                <a:latin typeface="Adobe Garamond Pro Bold"/>
              </a:rPr>
              <a:t>Cash advance from work</a:t>
            </a:r>
            <a:endParaRPr lang="en-US" altLang="en-US" sz="2000" dirty="0" smtClean="0">
              <a:latin typeface="Adobe Garamond Pro Bold"/>
            </a:endParaRPr>
          </a:p>
          <a:p>
            <a:pPr lvl="1"/>
            <a:r>
              <a:rPr altLang="en-US" sz="2000" dirty="0" smtClean="0">
                <a:latin typeface="Adobe Garamond Pro Bold"/>
              </a:rPr>
              <a:t>Pawn or sell; credit card</a:t>
            </a:r>
            <a:endParaRPr lang="en-US" altLang="en-US" sz="2000" dirty="0" smtClean="0">
              <a:latin typeface="Adobe Garamond Pro Bold"/>
            </a:endParaRPr>
          </a:p>
          <a:p>
            <a:pPr lvl="1"/>
            <a:r>
              <a:rPr altLang="en-US" sz="2000" dirty="0" smtClean="0">
                <a:latin typeface="Adobe Garamond Pro Bold"/>
              </a:rPr>
              <a:t>Community, church, etc.</a:t>
            </a:r>
          </a:p>
          <a:p>
            <a:pPr lvl="1"/>
            <a:r>
              <a:rPr lang="en-US" altLang="en-US" sz="2000" dirty="0" smtClean="0">
                <a:latin typeface="Adobe Garamond Pro Bold"/>
              </a:rPr>
              <a:t>Borrow $ from family/friends/partner</a:t>
            </a:r>
            <a:endParaRPr altLang="en-US" sz="2000" dirty="0" smtClean="0">
              <a:latin typeface="Adobe Garamond Pro Bold"/>
            </a:endParaRPr>
          </a:p>
          <a:p>
            <a:pPr lvl="3"/>
            <a:endParaRPr altLang="en-US" sz="2000" dirty="0" smtClean="0">
              <a:latin typeface="Adobe Garamond Pro Bold"/>
            </a:endParaRPr>
          </a:p>
          <a:p>
            <a:pPr eaLnBrk="1" hangingPunct="1"/>
            <a:r>
              <a:rPr altLang="en-US" sz="2000" dirty="0" smtClean="0">
                <a:latin typeface="Adobe Garamond Pro Bold"/>
              </a:rPr>
              <a:t>Connect to local/national funds if needed</a:t>
            </a:r>
            <a:endParaRPr lang="en-US" altLang="en-US" sz="2000" dirty="0" smtClean="0">
              <a:latin typeface="Adobe Garamond Pro Bold"/>
            </a:endParaRPr>
          </a:p>
          <a:p>
            <a:pPr lvl="1"/>
            <a:r>
              <a:rPr altLang="en-US" sz="2000" dirty="0" smtClean="0">
                <a:latin typeface="Adobe Garamond Pro Bold"/>
              </a:rPr>
              <a:t>NNAF</a:t>
            </a:r>
            <a:endParaRPr lang="en-US" altLang="en-US" sz="2000" dirty="0">
              <a:latin typeface="Adobe Garamond Pro Bold"/>
            </a:endParaRPr>
          </a:p>
          <a:p>
            <a:pPr lvl="1"/>
            <a:r>
              <a:rPr altLang="en-US" sz="2000" dirty="0" smtClean="0">
                <a:latin typeface="Adobe Garamond Pro Bold"/>
              </a:rPr>
              <a:t>NAF Hotline (</a:t>
            </a:r>
            <a:r>
              <a:rPr lang="en-US" altLang="en-US" sz="2000" b="1" dirty="0" smtClean="0">
                <a:latin typeface="Adobe Garamond Pro Bold"/>
              </a:rPr>
              <a:t>1-800-772-9100)</a:t>
            </a:r>
            <a:endParaRPr lang="en-US" altLang="en-US" sz="2000" b="1" dirty="0">
              <a:latin typeface="Adobe Garamond Pro Bold"/>
            </a:endParaRPr>
          </a:p>
          <a:p>
            <a:pPr lvl="1"/>
            <a:endParaRPr altLang="en-US" sz="2400" dirty="0" smtClean="0">
              <a:latin typeface="Adobe Garamond Pro Bold"/>
            </a:endParaRPr>
          </a:p>
        </p:txBody>
      </p:sp>
    </p:spTree>
    <p:extLst>
      <p:ext uri="{BB962C8B-B14F-4D97-AF65-F5344CB8AC3E}">
        <p14:creationId xmlns:p14="http://schemas.microsoft.com/office/powerpoint/2010/main" val="31836752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Rot="1" noChangeArrowheads="1"/>
          </p:cNvSpPr>
          <p:nvPr>
            <p:ph type="title"/>
          </p:nvPr>
        </p:nvSpPr>
        <p:spPr/>
        <p:txBody>
          <a:bodyPr/>
          <a:lstStyle/>
          <a:p>
            <a:r>
              <a:rPr lang="en-US" dirty="0" smtClean="0"/>
              <a:t>Scenario 2:  Following up…</a:t>
            </a:r>
          </a:p>
        </p:txBody>
      </p:sp>
      <p:sp>
        <p:nvSpPr>
          <p:cNvPr id="4" name="Content Placeholder 3"/>
          <p:cNvSpPr>
            <a:spLocks noGrp="1"/>
          </p:cNvSpPr>
          <p:nvPr>
            <p:ph sz="half" idx="1"/>
          </p:nvPr>
        </p:nvSpPr>
        <p:spPr/>
        <p:txBody>
          <a:bodyPr/>
          <a:lstStyle/>
          <a:p>
            <a:r>
              <a:rPr lang="en-US" dirty="0" smtClean="0"/>
              <a:t>Kim comes back for </a:t>
            </a:r>
            <a:br>
              <a:rPr lang="en-US" dirty="0" smtClean="0"/>
            </a:br>
            <a:r>
              <a:rPr lang="en-US" dirty="0" smtClean="0"/>
              <a:t>follow-up two days later</a:t>
            </a:r>
          </a:p>
          <a:p>
            <a:endParaRPr lang="en-US" dirty="0" smtClean="0"/>
          </a:p>
          <a:p>
            <a:r>
              <a:rPr lang="en-US" dirty="0" smtClean="0"/>
              <a:t>She has thought more about her options, and has decided to continue the pregnancy</a:t>
            </a:r>
          </a:p>
          <a:p>
            <a:pPr lvl="1"/>
            <a:r>
              <a:rPr lang="en-US" dirty="0" smtClean="0"/>
              <a:t>Kim is unsure if she wants to parent or make an adoption plan</a:t>
            </a:r>
            <a:endParaRPr lang="en-US" dirty="0"/>
          </a:p>
        </p:txBody>
      </p:sp>
      <p:pic>
        <p:nvPicPr>
          <p:cNvPr id="8" name="Content Placeholder 6" descr="200299300-001.jpg"/>
          <p:cNvPicPr>
            <a:picLocks noGrp="1" noChangeAspect="1"/>
          </p:cNvPicPr>
          <p:nvPr>
            <p:ph sz="half" idx="2"/>
          </p:nvPr>
        </p:nvPicPr>
        <p:blipFill>
          <a:blip r:embed="rId3" cstate="print"/>
          <a:srcRect t="12698" b="12698"/>
          <a:stretch>
            <a:fillRect/>
          </a:stretch>
        </p:blipFill>
        <p:spPr>
          <a:xfrm>
            <a:off x="4648200" y="1600201"/>
            <a:ext cx="3671712" cy="4114800"/>
          </a:xfrm>
        </p:spPr>
      </p:pic>
      <p:sp>
        <p:nvSpPr>
          <p:cNvPr id="9" name="Rectangle 1027"/>
          <p:cNvSpPr txBox="1">
            <a:spLocks noChangeArrowheads="1"/>
          </p:cNvSpPr>
          <p:nvPr/>
        </p:nvSpPr>
        <p:spPr>
          <a:xfrm>
            <a:off x="4267200" y="1600200"/>
            <a:ext cx="441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2"/>
              </a:buClr>
              <a:buSzTx/>
              <a:buFont typeface="Wingdings 3" pitchFamily="32" charset="2"/>
              <a:buChar char=""/>
              <a:tabLst/>
              <a:defRPr kumimoji="0" lang="en-US" sz="2400" b="0" i="0" u="none" strike="noStrike" kern="1200" cap="none" spc="0" normalizeH="0" baseline="0" noProof="0">
                <a:ln>
                  <a:noFill/>
                </a:ln>
                <a:solidFill>
                  <a:schemeClr val="tx1"/>
                </a:solidFill>
                <a:effectLst/>
                <a:uLnTx/>
                <a:uFillTx/>
                <a:latin typeface="Adobe Garamond Pro Bold" pitchFamily="32"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1"/>
              </a:buClr>
              <a:buSzTx/>
              <a:buFont typeface="Wingdings 3" pitchFamily="32" charset="2"/>
              <a:buChar char=""/>
              <a:tabLst/>
              <a:defRPr kumimoji="0" lang="en-US" sz="2200" b="0" i="0" u="none" strike="noStrike" kern="1200" cap="none" spc="0" normalizeH="0" baseline="0" noProof="0">
                <a:ln>
                  <a:noFill/>
                </a:ln>
                <a:solidFill>
                  <a:schemeClr val="tx1"/>
                </a:solidFill>
                <a:effectLst/>
                <a:uLnTx/>
                <a:uFillTx/>
                <a:latin typeface="Adobe Garamond Pro Bold" pitchFamily="3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pPr>
            <a:endParaRPr lang="en-US" dirty="0" smtClean="0">
              <a:latin typeface="+mn-lt"/>
            </a:endParaRPr>
          </a:p>
        </p:txBody>
      </p:sp>
    </p:spTree>
    <p:extLst>
      <p:ext uri="{BB962C8B-B14F-4D97-AF65-F5344CB8AC3E}">
        <p14:creationId xmlns:p14="http://schemas.microsoft.com/office/powerpoint/2010/main" val="33416408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Making an Adoption Referral</a:t>
            </a:r>
            <a:endParaRPr lang="en-US" dirty="0"/>
          </a:p>
        </p:txBody>
      </p:sp>
      <p:sp>
        <p:nvSpPr>
          <p:cNvPr id="3" name="Content Placeholder 2"/>
          <p:cNvSpPr>
            <a:spLocks noGrp="1"/>
          </p:cNvSpPr>
          <p:nvPr>
            <p:ph sz="quarter" idx="10"/>
          </p:nvPr>
        </p:nvSpPr>
        <p:spPr/>
        <p:txBody>
          <a:bodyPr>
            <a:normAutofit lnSpcReduction="10000"/>
          </a:bodyPr>
          <a:lstStyle/>
          <a:p>
            <a:r>
              <a:rPr lang="en-US" dirty="0" smtClean="0"/>
              <a:t>Make sure teens have accurate information about how adoption is (or should be) practiced today</a:t>
            </a:r>
          </a:p>
          <a:p>
            <a:endParaRPr lang="en-US" dirty="0" smtClean="0"/>
          </a:p>
          <a:p>
            <a:r>
              <a:rPr lang="en-US" dirty="0" smtClean="0"/>
              <a:t>Look for agencies that support all options for young women, including abortion and parenting</a:t>
            </a:r>
          </a:p>
          <a:p>
            <a:endParaRPr lang="en-US" dirty="0" smtClean="0"/>
          </a:p>
          <a:p>
            <a:r>
              <a:rPr lang="en-US" dirty="0" smtClean="0"/>
              <a:t>Young women should never be coerced or made to feel an obligation to place her baby for adoption</a:t>
            </a:r>
          </a:p>
          <a:p>
            <a:endParaRPr lang="en-US" dirty="0" smtClean="0"/>
          </a:p>
          <a:p>
            <a:r>
              <a:rPr lang="en-US" dirty="0" smtClean="0"/>
              <a:t>Agencies should accept diverse people as adoptive parents and as birth families</a:t>
            </a:r>
            <a:endParaRPr lang="en-US" dirty="0"/>
          </a:p>
        </p:txBody>
      </p:sp>
    </p:spTree>
    <p:extLst>
      <p:ext uri="{BB962C8B-B14F-4D97-AF65-F5344CB8AC3E}">
        <p14:creationId xmlns:p14="http://schemas.microsoft.com/office/powerpoint/2010/main" val="2887376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Prenatal Referral</a:t>
            </a:r>
            <a:endParaRPr lang="en-US" dirty="0"/>
          </a:p>
        </p:txBody>
      </p:sp>
      <p:sp>
        <p:nvSpPr>
          <p:cNvPr id="3" name="Content Placeholder 2"/>
          <p:cNvSpPr>
            <a:spLocks noGrp="1"/>
          </p:cNvSpPr>
          <p:nvPr>
            <p:ph sz="quarter" idx="10"/>
          </p:nvPr>
        </p:nvSpPr>
        <p:spPr/>
        <p:txBody>
          <a:bodyPr>
            <a:normAutofit lnSpcReduction="10000"/>
          </a:bodyPr>
          <a:lstStyle/>
          <a:p>
            <a:r>
              <a:rPr lang="en-US" dirty="0" smtClean="0"/>
              <a:t>Is the clinic teen-friendly? </a:t>
            </a:r>
          </a:p>
          <a:p>
            <a:pPr lvl="1"/>
            <a:endParaRPr lang="en-US" dirty="0" smtClean="0"/>
          </a:p>
          <a:p>
            <a:r>
              <a:rPr lang="en-US" dirty="0" smtClean="0"/>
              <a:t>Do providers respect young parents?</a:t>
            </a:r>
          </a:p>
          <a:p>
            <a:pPr lvl="1"/>
            <a:endParaRPr lang="en-US" dirty="0" smtClean="0"/>
          </a:p>
          <a:p>
            <a:r>
              <a:rPr lang="en-US" dirty="0" smtClean="0"/>
              <a:t>Does the clinic have options, such as:</a:t>
            </a:r>
          </a:p>
          <a:p>
            <a:pPr lvl="1"/>
            <a:r>
              <a:rPr lang="en-US" dirty="0" smtClean="0"/>
              <a:t>Group prenatal care, Teen-Tot Clinic, Fatherhood Outreach Programs</a:t>
            </a:r>
          </a:p>
          <a:p>
            <a:pPr lvl="2"/>
            <a:endParaRPr lang="en-US" dirty="0" smtClean="0"/>
          </a:p>
          <a:p>
            <a:r>
              <a:rPr lang="en-US" dirty="0" smtClean="0"/>
              <a:t>Does the clinic offer support for young women in addition to medical care?</a:t>
            </a:r>
          </a:p>
          <a:p>
            <a:pPr lvl="1"/>
            <a:r>
              <a:rPr lang="en-US" dirty="0" smtClean="0"/>
              <a:t>WIC, housing assistance, counseling</a:t>
            </a:r>
          </a:p>
          <a:p>
            <a:endParaRPr lang="en-US" dirty="0"/>
          </a:p>
        </p:txBody>
      </p:sp>
    </p:spTree>
    <p:extLst>
      <p:ext uri="{BB962C8B-B14F-4D97-AF65-F5344CB8AC3E}">
        <p14:creationId xmlns:p14="http://schemas.microsoft.com/office/powerpoint/2010/main" val="9592318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Transition/Close</a:t>
            </a:r>
            <a:endParaRPr lang="en-US" dirty="0"/>
          </a:p>
        </p:txBody>
      </p:sp>
      <p:sp>
        <p:nvSpPr>
          <p:cNvPr id="3" name="Content Placeholder 2"/>
          <p:cNvSpPr>
            <a:spLocks noGrp="1"/>
          </p:cNvSpPr>
          <p:nvPr>
            <p:ph sz="quarter" idx="10"/>
          </p:nvPr>
        </p:nvSpPr>
        <p:spPr/>
        <p:txBody>
          <a:bodyPr/>
          <a:lstStyle/>
          <a:p>
            <a:r>
              <a:rPr lang="en-US" dirty="0" smtClean="0"/>
              <a:t>Reframe</a:t>
            </a:r>
          </a:p>
          <a:p>
            <a:pPr lvl="1"/>
            <a:r>
              <a:rPr lang="en-US" dirty="0" smtClean="0"/>
              <a:t>You’re really brave</a:t>
            </a:r>
          </a:p>
          <a:p>
            <a:pPr lvl="1"/>
            <a:r>
              <a:rPr lang="en-US" dirty="0" smtClean="0"/>
              <a:t>You’re doing a great job</a:t>
            </a:r>
          </a:p>
          <a:p>
            <a:r>
              <a:rPr lang="en-US" dirty="0" smtClean="0"/>
              <a:t>Express your own gratitude</a:t>
            </a:r>
          </a:p>
          <a:p>
            <a:pPr lvl="1"/>
            <a:r>
              <a:rPr lang="en-US" dirty="0" smtClean="0"/>
              <a:t>Thanks for sharing your thoughts about that</a:t>
            </a:r>
          </a:p>
          <a:p>
            <a:r>
              <a:rPr lang="en-US" dirty="0" smtClean="0"/>
              <a:t>Normalize her plan or her next step</a:t>
            </a:r>
          </a:p>
          <a:p>
            <a:pPr lvl="1"/>
            <a:r>
              <a:rPr lang="en-US" dirty="0" smtClean="0"/>
              <a:t>You have a good plan</a:t>
            </a:r>
          </a:p>
          <a:p>
            <a:pPr lvl="1"/>
            <a:r>
              <a:rPr lang="en-US" dirty="0" smtClean="0"/>
              <a:t>Lots of people take this next step</a:t>
            </a:r>
          </a:p>
          <a:p>
            <a:r>
              <a:rPr lang="en-US" dirty="0" smtClean="0"/>
              <a:t>Present information/referrals</a:t>
            </a:r>
          </a:p>
          <a:p>
            <a:r>
              <a:rPr lang="en-US" dirty="0" smtClean="0"/>
              <a:t>Schedule follow-up visit</a:t>
            </a:r>
          </a:p>
          <a:p>
            <a:endParaRPr lang="en-US" dirty="0"/>
          </a:p>
        </p:txBody>
      </p:sp>
    </p:spTree>
    <p:extLst>
      <p:ext uri="{BB962C8B-B14F-4D97-AF65-F5344CB8AC3E}">
        <p14:creationId xmlns:p14="http://schemas.microsoft.com/office/powerpoint/2010/main" val="34183616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Take-Home Points</a:t>
            </a:r>
            <a:endParaRPr lang="en-US" dirty="0"/>
          </a:p>
        </p:txBody>
      </p:sp>
      <p:sp>
        <p:nvSpPr>
          <p:cNvPr id="3" name="Content Placeholder 2"/>
          <p:cNvSpPr>
            <a:spLocks noGrp="1"/>
          </p:cNvSpPr>
          <p:nvPr>
            <p:ph sz="quarter" idx="10"/>
          </p:nvPr>
        </p:nvSpPr>
        <p:spPr/>
        <p:txBody>
          <a:bodyPr/>
          <a:lstStyle/>
          <a:p>
            <a:endParaRPr lang="en-US" dirty="0" smtClean="0"/>
          </a:p>
          <a:p>
            <a:r>
              <a:rPr lang="en-US" dirty="0" smtClean="0"/>
              <a:t>Effective pregnancy options counseling includes:</a:t>
            </a:r>
          </a:p>
          <a:p>
            <a:pPr lvl="4"/>
            <a:endParaRPr lang="en-US" dirty="0" smtClean="0"/>
          </a:p>
          <a:p>
            <a:pPr lvl="1"/>
            <a:r>
              <a:rPr lang="en-US" dirty="0" smtClean="0"/>
              <a:t>An approach of listening, not assuming, and self-reflecting</a:t>
            </a:r>
          </a:p>
          <a:p>
            <a:pPr lvl="1"/>
            <a:endParaRPr lang="en-US" dirty="0" smtClean="0"/>
          </a:p>
          <a:p>
            <a:pPr lvl="1"/>
            <a:r>
              <a:rPr lang="en-US" dirty="0" smtClean="0"/>
              <a:t>A framework of validating and normalizing patient experiences and working to seek understanding</a:t>
            </a:r>
          </a:p>
          <a:p>
            <a:pPr lvl="1"/>
            <a:endParaRPr lang="en-US" dirty="0" smtClean="0"/>
          </a:p>
          <a:p>
            <a:pPr lvl="1"/>
            <a:r>
              <a:rPr lang="en-US" dirty="0" smtClean="0"/>
              <a:t>A discussion of all options, including abortion, adoption, and parenting</a:t>
            </a:r>
          </a:p>
          <a:p>
            <a:endParaRPr lang="en-US" dirty="0"/>
          </a:p>
        </p:txBody>
      </p:sp>
    </p:spTree>
    <p:extLst>
      <p:ext uri="{BB962C8B-B14F-4D97-AF65-F5344CB8AC3E}">
        <p14:creationId xmlns:p14="http://schemas.microsoft.com/office/powerpoint/2010/main" val="13586936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mtClean="0"/>
              <a:t>The patient has the answer</a:t>
            </a:r>
            <a:endParaRPr lang="en-US" dirty="0"/>
          </a:p>
        </p:txBody>
      </p:sp>
      <p:sp>
        <p:nvSpPr>
          <p:cNvPr id="6" name="Text Placeholder 5"/>
          <p:cNvSpPr>
            <a:spLocks noGrp="1"/>
          </p:cNvSpPr>
          <p:nvPr>
            <p:ph type="body" sz="quarter" idx="12"/>
          </p:nvPr>
        </p:nvSpPr>
        <p:spPr/>
        <p:txBody>
          <a:bodyPr/>
          <a:lstStyle/>
          <a:p>
            <a:endParaRPr lang="en-US"/>
          </a:p>
        </p:txBody>
      </p:sp>
      <p:sp>
        <p:nvSpPr>
          <p:cNvPr id="4" name="TextBox 3"/>
          <p:cNvSpPr txBox="1"/>
          <p:nvPr/>
        </p:nvSpPr>
        <p:spPr>
          <a:xfrm>
            <a:off x="990600" y="762000"/>
            <a:ext cx="7162800" cy="2954655"/>
          </a:xfrm>
          <a:prstGeom prst="rect">
            <a:avLst/>
          </a:prstGeom>
          <a:noFill/>
        </p:spPr>
        <p:txBody>
          <a:bodyPr wrap="square" rtlCol="0">
            <a:spAutoFit/>
          </a:bodyPr>
          <a:lstStyle/>
          <a:p>
            <a:endParaRPr lang="en-US" dirty="0">
              <a:solidFill>
                <a:schemeClr val="bg1"/>
              </a:solidFill>
            </a:endParaRPr>
          </a:p>
          <a:p>
            <a:r>
              <a:rPr lang="en-US" sz="3000" dirty="0" smtClean="0">
                <a:solidFill>
                  <a:schemeClr val="bg1"/>
                </a:solidFill>
              </a:rPr>
              <a:t>One pregnancy decision is not “more moral” than another; she is a good person making a moral decision for herself. There is no knowledge that you possess about the answer to her dilemma that she does not.</a:t>
            </a:r>
          </a:p>
          <a:p>
            <a:endParaRPr lang="en-US" dirty="0">
              <a:solidFill>
                <a:schemeClr val="bg1"/>
              </a:solidFill>
            </a:endParaRPr>
          </a:p>
        </p:txBody>
      </p:sp>
    </p:spTree>
    <p:extLst>
      <p:ext uri="{BB962C8B-B14F-4D97-AF65-F5344CB8AC3E}">
        <p14:creationId xmlns:p14="http://schemas.microsoft.com/office/powerpoint/2010/main" val="2564727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Rot="1" noChangeArrowheads="1"/>
          </p:cNvSpPr>
          <p:nvPr>
            <p:ph type="title"/>
          </p:nvPr>
        </p:nvSpPr>
        <p:spPr/>
        <p:txBody>
          <a:bodyPr/>
          <a:lstStyle/>
          <a:p>
            <a:r>
              <a:rPr lang="en-US" smtClean="0"/>
              <a:t>Options Counseling Resources</a:t>
            </a:r>
            <a:endParaRPr lang="en-US" dirty="0" smtClean="0"/>
          </a:p>
        </p:txBody>
      </p:sp>
      <p:sp>
        <p:nvSpPr>
          <p:cNvPr id="96258" name="Rectangle 3"/>
          <p:cNvSpPr>
            <a:spLocks noGrp="1" noChangeArrowheads="1"/>
          </p:cNvSpPr>
          <p:nvPr>
            <p:ph sz="quarter" idx="10"/>
          </p:nvPr>
        </p:nvSpPr>
        <p:spPr>
          <a:xfrm>
            <a:off x="685800" y="1676400"/>
            <a:ext cx="7772400" cy="4267200"/>
          </a:xfrm>
        </p:spPr>
        <p:txBody>
          <a:bodyPr/>
          <a:lstStyle/>
          <a:p>
            <a:r>
              <a:rPr lang="en-US" sz="2000" dirty="0" smtClean="0">
                <a:hlinkClick r:id="rId3"/>
              </a:rPr>
              <a:t>www.yourbackline.org</a:t>
            </a:r>
            <a:r>
              <a:rPr lang="en-US" sz="2000" dirty="0" smtClean="0"/>
              <a:t>—Backline: Options Counseling</a:t>
            </a:r>
          </a:p>
          <a:p>
            <a:pPr lvl="1"/>
            <a:r>
              <a:rPr lang="en-US" sz="2000" dirty="0" smtClean="0"/>
              <a:t>Options Counseling Hotline: 1-888-493-0092 </a:t>
            </a:r>
          </a:p>
          <a:p>
            <a:pPr lvl="1"/>
            <a:endParaRPr lang="en-US" sz="2000" dirty="0" smtClean="0"/>
          </a:p>
          <a:p>
            <a:r>
              <a:rPr lang="en-US" sz="2000" dirty="0" smtClean="0">
                <a:hlinkClick r:id="rId4"/>
              </a:rPr>
              <a:t>www.pregnancyoptions.info</a:t>
            </a:r>
            <a:r>
              <a:rPr lang="en-US" sz="2000" dirty="0" smtClean="0"/>
              <a:t>—Pregnancy Options Workbook </a:t>
            </a:r>
          </a:p>
          <a:p>
            <a:pPr marL="457200" lvl="1" indent="0">
              <a:buNone/>
            </a:pPr>
            <a:endParaRPr lang="en-US" sz="2000" dirty="0" smtClean="0"/>
          </a:p>
          <a:p>
            <a:r>
              <a:rPr lang="en-US" sz="2000" dirty="0" smtClean="0">
                <a:hlinkClick r:id="rId5"/>
              </a:rPr>
              <a:t>www.plannedparenthood.org/teens/going-to-the-doctor/</a:t>
            </a:r>
            <a:r>
              <a:rPr lang="en-US" sz="2000" dirty="0" err="1" smtClean="0">
                <a:hlinkClick r:id="rId5"/>
              </a:rPr>
              <a:t>im</a:t>
            </a:r>
            <a:r>
              <a:rPr lang="en-US" sz="2000" dirty="0" smtClean="0">
                <a:hlinkClick r:id="rId5"/>
              </a:rPr>
              <a:t>-pregnant-now-what</a:t>
            </a:r>
            <a:r>
              <a:rPr lang="en-US" sz="2000" dirty="0" smtClean="0"/>
              <a:t>—I’m pregnant. Now what? Info for teens</a:t>
            </a:r>
          </a:p>
        </p:txBody>
      </p:sp>
    </p:spTree>
    <p:extLst>
      <p:ext uri="{BB962C8B-B14F-4D97-AF65-F5344CB8AC3E}">
        <p14:creationId xmlns:p14="http://schemas.microsoft.com/office/powerpoint/2010/main" val="26017121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Rot="1" noChangeArrowheads="1"/>
          </p:cNvSpPr>
          <p:nvPr>
            <p:ph type="title"/>
          </p:nvPr>
        </p:nvSpPr>
        <p:spPr/>
        <p:txBody>
          <a:bodyPr/>
          <a:lstStyle/>
          <a:p>
            <a:r>
              <a:rPr lang="en-US" smtClean="0"/>
              <a:t>Abortion Resources</a:t>
            </a:r>
            <a:endParaRPr lang="en-US" dirty="0" smtClean="0"/>
          </a:p>
        </p:txBody>
      </p:sp>
      <p:sp>
        <p:nvSpPr>
          <p:cNvPr id="97282" name="Rectangle 3"/>
          <p:cNvSpPr>
            <a:spLocks noGrp="1" noChangeArrowheads="1"/>
          </p:cNvSpPr>
          <p:nvPr>
            <p:ph sz="quarter" idx="10"/>
          </p:nvPr>
        </p:nvSpPr>
        <p:spPr/>
        <p:txBody>
          <a:bodyPr/>
          <a:lstStyle/>
          <a:p>
            <a:r>
              <a:rPr lang="en-US" sz="2000" dirty="0" smtClean="0">
                <a:hlinkClick r:id="rId3"/>
              </a:rPr>
              <a:t>www.prochoice.org</a:t>
            </a:r>
            <a:r>
              <a:rPr lang="en-US" sz="2000" dirty="0" smtClean="0"/>
              <a:t>—National Abortion Federation</a:t>
            </a:r>
          </a:p>
          <a:p>
            <a:pPr lvl="1"/>
            <a:r>
              <a:rPr lang="en-US" sz="2000" dirty="0" smtClean="0"/>
              <a:t>Information and Funding Assistance: 800-772-9100</a:t>
            </a:r>
          </a:p>
          <a:p>
            <a:pPr lvl="1"/>
            <a:r>
              <a:rPr lang="en-US" sz="2000" dirty="0" smtClean="0"/>
              <a:t>Clinic Referrals: 877-257-0012 </a:t>
            </a:r>
          </a:p>
          <a:p>
            <a:r>
              <a:rPr lang="en-US" sz="2000" dirty="0" smtClean="0">
                <a:hlinkClick r:id="rId4"/>
              </a:rPr>
              <a:t>www.abortioncarenetwork.org</a:t>
            </a:r>
            <a:r>
              <a:rPr lang="en-US" sz="2000" dirty="0" smtClean="0"/>
              <a:t>—Abortion Care Network</a:t>
            </a:r>
          </a:p>
          <a:p>
            <a:r>
              <a:rPr lang="en-US" sz="2000" dirty="0" smtClean="0">
                <a:hlinkClick r:id="rId5"/>
              </a:rPr>
              <a:t>www.nnaf.org</a:t>
            </a:r>
            <a:r>
              <a:rPr lang="en-US" sz="2000" dirty="0" smtClean="0"/>
              <a:t>—National Network of Abortion Funds</a:t>
            </a:r>
          </a:p>
          <a:p>
            <a:r>
              <a:rPr lang="en-US" sz="2000" dirty="0" smtClean="0">
                <a:hlinkClick r:id="rId6"/>
              </a:rPr>
              <a:t>www.4exhale.org</a:t>
            </a:r>
            <a:r>
              <a:rPr lang="en-US" sz="2000" dirty="0" smtClean="0"/>
              <a:t>—Exhale: Post Abortion Resources</a:t>
            </a:r>
          </a:p>
          <a:p>
            <a:pPr lvl="1"/>
            <a:r>
              <a:rPr lang="en-US" sz="2000" dirty="0" smtClean="0"/>
              <a:t>Post-abortion Support Hotline: 866-4 EXHALE</a:t>
            </a:r>
          </a:p>
          <a:p>
            <a:r>
              <a:rPr lang="en-US" sz="2000" dirty="0" smtClean="0">
                <a:hlinkClick r:id="rId7"/>
              </a:rPr>
              <a:t>www.abortionconversation.com</a:t>
            </a:r>
            <a:r>
              <a:rPr lang="en-US" sz="2000" dirty="0" smtClean="0"/>
              <a:t>—Abortion Conversation Project</a:t>
            </a:r>
          </a:p>
          <a:p>
            <a:r>
              <a:rPr lang="en-US" sz="2000" dirty="0" smtClean="0">
                <a:hlinkClick r:id="rId8"/>
              </a:rPr>
              <a:t>www.menandabortion.com</a:t>
            </a:r>
            <a:r>
              <a:rPr lang="en-US" sz="2000" dirty="0" smtClean="0"/>
              <a:t> </a:t>
            </a:r>
          </a:p>
          <a:p>
            <a:r>
              <a:rPr lang="en-US" sz="2000" dirty="0" smtClean="0">
                <a:hlinkClick r:id="rId9"/>
              </a:rPr>
              <a:t>www.pregnancyoptions.info/emotional&amp;spiritual.htm</a:t>
            </a:r>
            <a:endParaRPr lang="en-US" sz="2000" dirty="0" smtClean="0"/>
          </a:p>
          <a:p>
            <a:r>
              <a:rPr lang="en-US" sz="2000" dirty="0"/>
              <a:t> </a:t>
            </a:r>
            <a:r>
              <a:rPr lang="en-US" sz="2000" dirty="0" smtClean="0">
                <a:hlinkClick r:id="rId10"/>
              </a:rPr>
              <a:t>www.faithaloud.org/faith/faith-counseling.php</a:t>
            </a:r>
            <a:r>
              <a:rPr lang="en-US" sz="2000" dirty="0" smtClean="0"/>
              <a:t> </a:t>
            </a:r>
          </a:p>
          <a:p>
            <a:r>
              <a:rPr lang="en-US" sz="2000" dirty="0" smtClean="0">
                <a:hlinkClick r:id="rId11"/>
              </a:rPr>
              <a:t>www.theabortionproject.org</a:t>
            </a:r>
            <a:endParaRPr lang="en-US" sz="2000" dirty="0" smtClean="0"/>
          </a:p>
        </p:txBody>
      </p:sp>
    </p:spTree>
    <p:extLst>
      <p:ext uri="{BB962C8B-B14F-4D97-AF65-F5344CB8AC3E}">
        <p14:creationId xmlns:p14="http://schemas.microsoft.com/office/powerpoint/2010/main" val="28251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Approach</a:t>
            </a:r>
            <a:endParaRPr lang="en-US" dirty="0"/>
          </a:p>
        </p:txBody>
      </p:sp>
      <p:sp>
        <p:nvSpPr>
          <p:cNvPr id="5" name="Content Placeholder 4"/>
          <p:cNvSpPr>
            <a:spLocks noGrp="1"/>
          </p:cNvSpPr>
          <p:nvPr>
            <p:ph sz="quarter" idx="10"/>
          </p:nvPr>
        </p:nvSpPr>
        <p:spPr/>
        <p:txBody>
          <a:bodyPr/>
          <a:lstStyle/>
          <a:p>
            <a:endParaRPr lang="en-US" dirty="0" smtClean="0"/>
          </a:p>
          <a:p>
            <a:r>
              <a:rPr lang="en-US" dirty="0" smtClean="0"/>
              <a:t>Listen</a:t>
            </a:r>
          </a:p>
          <a:p>
            <a:pPr lvl="1"/>
            <a:endParaRPr lang="en-US" dirty="0" smtClean="0"/>
          </a:p>
          <a:p>
            <a:pPr lvl="0"/>
            <a:r>
              <a:rPr lang="en-US" dirty="0" smtClean="0"/>
              <a:t>Do not assume</a:t>
            </a:r>
          </a:p>
          <a:p>
            <a:pPr lvl="1"/>
            <a:endParaRPr lang="en-US" dirty="0" smtClean="0"/>
          </a:p>
          <a:p>
            <a:pPr lvl="0"/>
            <a:r>
              <a:rPr lang="en-US" dirty="0" smtClean="0"/>
              <a:t>Self-reflect</a:t>
            </a:r>
          </a:p>
          <a:p>
            <a:endParaRPr lang="en-US" dirty="0"/>
          </a:p>
        </p:txBody>
      </p:sp>
    </p:spTree>
    <p:extLst>
      <p:ext uri="{BB962C8B-B14F-4D97-AF65-F5344CB8AC3E}">
        <p14:creationId xmlns:p14="http://schemas.microsoft.com/office/powerpoint/2010/main" val="6486558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3"/>
          <p:cNvSpPr>
            <a:spLocks noGrp="1"/>
          </p:cNvSpPr>
          <p:nvPr>
            <p:ph type="title"/>
          </p:nvPr>
        </p:nvSpPr>
        <p:spPr/>
        <p:txBody>
          <a:bodyPr/>
          <a:lstStyle/>
          <a:p>
            <a:pPr eaLnBrk="1" hangingPunct="1"/>
            <a:r>
              <a:rPr altLang="en-US" sz="3200" smtClean="0">
                <a:latin typeface="Adobe Garamond Pro Bold"/>
              </a:rPr>
              <a:t>Training to Provide MAB	</a:t>
            </a:r>
            <a:endParaRPr altLang="en-US" sz="3200" smtClean="0">
              <a:solidFill>
                <a:srgbClr val="FFC000"/>
              </a:solidFill>
              <a:latin typeface="Adobe Garamond Pro Bold"/>
            </a:endParaRPr>
          </a:p>
        </p:txBody>
      </p:sp>
      <p:sp>
        <p:nvSpPr>
          <p:cNvPr id="174083" name="Content Placeholder 4"/>
          <p:cNvSpPr>
            <a:spLocks noGrp="1"/>
          </p:cNvSpPr>
          <p:nvPr>
            <p:ph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altLang="en-US" dirty="0" smtClean="0">
                <a:latin typeface="Adobe Garamond Pro Bold"/>
              </a:rPr>
              <a:t>TEACH</a:t>
            </a:r>
          </a:p>
          <a:p>
            <a:pPr lvl="1" eaLnBrk="1" hangingPunct="1"/>
            <a:r>
              <a:rPr altLang="en-US" dirty="0" smtClean="0">
                <a:latin typeface="Adobe Garamond Pro Bold"/>
              </a:rPr>
              <a:t>Training for family medicine and primary care clinicians</a:t>
            </a:r>
          </a:p>
          <a:p>
            <a:pPr lvl="1" eaLnBrk="1" hangingPunct="1"/>
            <a:r>
              <a:rPr altLang="en-US" dirty="0" smtClean="0">
                <a:latin typeface="Adobe Garamond Pro Bold"/>
              </a:rPr>
              <a:t>ANSIRH Early Abortion Training Workbook</a:t>
            </a:r>
          </a:p>
          <a:p>
            <a:pPr lvl="1" eaLnBrk="1" hangingPunct="1"/>
            <a:r>
              <a:rPr altLang="en-US" dirty="0" smtClean="0">
                <a:latin typeface="Adobe Garamond Pro Bold"/>
                <a:hlinkClick r:id="rId3"/>
              </a:rPr>
              <a:t>http://www.ansirh.org/training/workbook.php</a:t>
            </a:r>
            <a:r>
              <a:rPr altLang="en-US" dirty="0" smtClean="0">
                <a:latin typeface="Adobe Garamond Pro Bold"/>
              </a:rPr>
              <a:t> </a:t>
            </a:r>
          </a:p>
          <a:p>
            <a:pPr lvl="1" eaLnBrk="1" hangingPunct="1">
              <a:buFont typeface="Wingdings 3" panose="05040102010807070707" pitchFamily="18" charset="2"/>
              <a:buNone/>
            </a:pPr>
            <a:endParaRPr altLang="en-US" dirty="0" smtClean="0">
              <a:latin typeface="Adobe Garamond Pro Bold"/>
            </a:endParaRPr>
          </a:p>
          <a:p>
            <a:pPr eaLnBrk="1" hangingPunct="1"/>
            <a:r>
              <a:rPr altLang="en-US" dirty="0" smtClean="0">
                <a:latin typeface="Adobe Garamond Pro Bold"/>
              </a:rPr>
              <a:t>Center for Reproductive Health Education in Family Medicine (RHEDI)</a:t>
            </a:r>
          </a:p>
          <a:p>
            <a:pPr lvl="1" eaLnBrk="1" hangingPunct="1"/>
            <a:r>
              <a:rPr altLang="en-US" dirty="0" smtClean="0">
                <a:latin typeface="Adobe Garamond Pro Bold"/>
              </a:rPr>
              <a:t>Grants to residency programs to create opt-out training</a:t>
            </a:r>
          </a:p>
          <a:p>
            <a:pPr lvl="1" eaLnBrk="1" hangingPunct="1"/>
            <a:r>
              <a:rPr altLang="en-US" dirty="0" smtClean="0">
                <a:latin typeface="Adobe Garamond Pro Bold"/>
                <a:hlinkClick r:id="rId4"/>
              </a:rPr>
              <a:t>www.rhedi.org</a:t>
            </a:r>
            <a:r>
              <a:rPr altLang="en-US" dirty="0" smtClean="0">
                <a:latin typeface="Adobe Garamond Pro Bold"/>
              </a:rPr>
              <a:t> </a:t>
            </a:r>
          </a:p>
          <a:p>
            <a:pPr eaLnBrk="1" hangingPunct="1">
              <a:buFont typeface="Wingdings 3" panose="05040102010807070707" pitchFamily="18" charset="2"/>
              <a:buNone/>
            </a:pPr>
            <a:endParaRPr altLang="en-US" dirty="0" smtClean="0">
              <a:latin typeface="Adobe Garamond Pro Bold"/>
            </a:endParaRPr>
          </a:p>
        </p:txBody>
      </p:sp>
      <p:pic>
        <p:nvPicPr>
          <p:cNvPr id="174084" name="Picture 2" descr="P10004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4714875"/>
            <a:ext cx="2857500"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345011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Rot="1" noChangeArrowheads="1"/>
          </p:cNvSpPr>
          <p:nvPr>
            <p:ph type="title"/>
          </p:nvPr>
        </p:nvSpPr>
        <p:spPr/>
        <p:txBody>
          <a:bodyPr/>
          <a:lstStyle/>
          <a:p>
            <a:r>
              <a:rPr lang="en-US" smtClean="0"/>
              <a:t>Adoption Resources</a:t>
            </a:r>
            <a:endParaRPr lang="en-US" dirty="0" smtClean="0"/>
          </a:p>
        </p:txBody>
      </p:sp>
      <p:sp>
        <p:nvSpPr>
          <p:cNvPr id="98306" name="Rectangle 3"/>
          <p:cNvSpPr>
            <a:spLocks noGrp="1" noChangeArrowheads="1"/>
          </p:cNvSpPr>
          <p:nvPr>
            <p:ph sz="quarter" idx="10"/>
          </p:nvPr>
        </p:nvSpPr>
        <p:spPr/>
        <p:txBody>
          <a:bodyPr/>
          <a:lstStyle/>
          <a:p>
            <a:r>
              <a:rPr lang="en-US" dirty="0" smtClean="0">
                <a:hlinkClick r:id="rId3"/>
              </a:rPr>
              <a:t>www.spence-chapin.org</a:t>
            </a:r>
            <a:r>
              <a:rPr lang="en-US" dirty="0" smtClean="0"/>
              <a:t>—Spence Chapin Adoption Services</a:t>
            </a:r>
          </a:p>
          <a:p>
            <a:r>
              <a:rPr lang="en-US" dirty="0" smtClean="0">
                <a:hlinkClick r:id="rId4"/>
              </a:rPr>
              <a:t>www.adoptioninstitute.org</a:t>
            </a:r>
            <a:r>
              <a:rPr lang="en-US" dirty="0" smtClean="0"/>
              <a:t>—Evan B. Donaldson Institute</a:t>
            </a:r>
          </a:p>
          <a:p>
            <a:r>
              <a:rPr lang="en-US" dirty="0" smtClean="0">
                <a:hlinkClick r:id="rId5"/>
              </a:rPr>
              <a:t>www.childwelfare.gov</a:t>
            </a:r>
            <a:r>
              <a:rPr lang="en-US" dirty="0" smtClean="0"/>
              <a:t>—Child Welfare Gateway</a:t>
            </a:r>
          </a:p>
          <a:p>
            <a:r>
              <a:rPr lang="en-US" dirty="0" smtClean="0">
                <a:hlinkClick r:id="rId6"/>
              </a:rPr>
              <a:t>www.adoption.org</a:t>
            </a:r>
            <a:r>
              <a:rPr lang="en-US" dirty="0" smtClean="0"/>
              <a:t>—National Adoption Clearinghouse</a:t>
            </a:r>
          </a:p>
          <a:p>
            <a:r>
              <a:rPr lang="en-US" dirty="0" smtClean="0">
                <a:hlinkClick r:id="rId7"/>
              </a:rPr>
              <a:t>www.openadoption.org/index.html</a:t>
            </a:r>
            <a:r>
              <a:rPr lang="en-US" dirty="0" smtClean="0"/>
              <a:t>—American Association of Open Adoption Agencies</a:t>
            </a:r>
          </a:p>
          <a:p>
            <a:r>
              <a:rPr lang="en-US" dirty="0" smtClean="0">
                <a:hlinkClick r:id="rId8"/>
              </a:rPr>
              <a:t>www.openadoptioninsight.org</a:t>
            </a:r>
            <a:r>
              <a:rPr lang="en-US" dirty="0" smtClean="0"/>
              <a:t>—Insight Open Adoption Resources</a:t>
            </a:r>
          </a:p>
          <a:p>
            <a:endParaRPr lang="en-US" dirty="0" smtClean="0"/>
          </a:p>
        </p:txBody>
      </p:sp>
    </p:spTree>
    <p:extLst>
      <p:ext uri="{BB962C8B-B14F-4D97-AF65-F5344CB8AC3E}">
        <p14:creationId xmlns:p14="http://schemas.microsoft.com/office/powerpoint/2010/main" val="15512581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itle 4"/>
          <p:cNvSpPr>
            <a:spLocks noGrp="1"/>
          </p:cNvSpPr>
          <p:nvPr>
            <p:ph type="title"/>
          </p:nvPr>
        </p:nvSpPr>
        <p:spPr/>
        <p:txBody>
          <a:bodyPr/>
          <a:lstStyle/>
          <a:p>
            <a:r>
              <a:rPr lang="en-US" smtClean="0"/>
              <a:t>Teen Parenting Resources</a:t>
            </a:r>
            <a:endParaRPr lang="en-US" dirty="0" smtClean="0"/>
          </a:p>
        </p:txBody>
      </p:sp>
      <p:sp>
        <p:nvSpPr>
          <p:cNvPr id="99330" name="Content Placeholder 5"/>
          <p:cNvSpPr>
            <a:spLocks noGrp="1"/>
          </p:cNvSpPr>
          <p:nvPr>
            <p:ph sz="quarter" idx="10"/>
          </p:nvPr>
        </p:nvSpPr>
        <p:spPr>
          <a:xfrm>
            <a:off x="685800" y="1219200"/>
            <a:ext cx="7772400" cy="4267200"/>
          </a:xfrm>
        </p:spPr>
        <p:txBody>
          <a:bodyPr/>
          <a:lstStyle/>
          <a:p>
            <a:r>
              <a:rPr lang="en-US" dirty="0" smtClean="0"/>
              <a:t>Adolescent Pregnancy and Parenting Resources</a:t>
            </a:r>
          </a:p>
          <a:p>
            <a:pPr lvl="1"/>
            <a:r>
              <a:rPr lang="en-US" sz="2400" dirty="0" smtClean="0">
                <a:hlinkClick r:id="rId3"/>
              </a:rPr>
              <a:t>www.healthyteennetwork.org</a:t>
            </a:r>
            <a:endParaRPr lang="en-US" sz="2400" dirty="0" smtClean="0"/>
          </a:p>
          <a:p>
            <a:pPr lvl="1"/>
            <a:r>
              <a:rPr lang="en-US" sz="2400" dirty="0" smtClean="0">
                <a:hlinkClick r:id="rId4"/>
              </a:rPr>
              <a:t>www.thepushback.org</a:t>
            </a:r>
            <a:r>
              <a:rPr lang="en-US" sz="2400" dirty="0" smtClean="0"/>
              <a:t> (pushing back against stigma and stereotypes about young parenthood)</a:t>
            </a:r>
          </a:p>
          <a:p>
            <a:pPr lvl="1"/>
            <a:r>
              <a:rPr lang="en-US" sz="2400" dirty="0" smtClean="0">
                <a:hlinkClick r:id="rId5"/>
              </a:rPr>
              <a:t>strongfamiliesmovement.org/young-parents</a:t>
            </a:r>
            <a:r>
              <a:rPr lang="en-US" sz="2400" dirty="0" smtClean="0"/>
              <a:t> </a:t>
            </a:r>
            <a:endParaRPr lang="en-US" sz="2400" dirty="0"/>
          </a:p>
        </p:txBody>
      </p:sp>
    </p:spTree>
    <p:extLst>
      <p:ext uri="{BB962C8B-B14F-4D97-AF65-F5344CB8AC3E}">
        <p14:creationId xmlns:p14="http://schemas.microsoft.com/office/powerpoint/2010/main" val="13155588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Please Complete Your Evaluations</a:t>
            </a:r>
            <a:endParaRPr lang="en-US" dirty="0"/>
          </a:p>
        </p:txBody>
      </p:sp>
      <p:pic>
        <p:nvPicPr>
          <p:cNvPr id="180226" name="Picture 2" descr="M:\Education, Research and Training Division\Medical Education\2. ARSHEP\4th Edition ARSHEP modules\New ARSHEP Logos\ARSHEP_LOGO_2013_largeBW.jpg"/>
          <p:cNvPicPr>
            <a:picLocks noChangeAspect="1" noChangeArrowheads="1"/>
          </p:cNvPicPr>
          <p:nvPr/>
        </p:nvPicPr>
        <p:blipFill>
          <a:blip r:embed="rId3" cstate="print"/>
          <a:srcRect/>
          <a:stretch>
            <a:fillRect/>
          </a:stretch>
        </p:blipFill>
        <p:spPr bwMode="auto">
          <a:xfrm>
            <a:off x="1600200" y="1676400"/>
            <a:ext cx="6208713" cy="3854450"/>
          </a:xfrm>
          <a:prstGeom prst="rect">
            <a:avLst/>
          </a:prstGeom>
          <a:noFill/>
        </p:spPr>
      </p:pic>
    </p:spTree>
    <p:extLst>
      <p:ext uri="{BB962C8B-B14F-4D97-AF65-F5344CB8AC3E}">
        <p14:creationId xmlns:p14="http://schemas.microsoft.com/office/powerpoint/2010/main" val="490617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Listening means…</a:t>
            </a:r>
            <a:endParaRPr lang="en-US" dirty="0"/>
          </a:p>
        </p:txBody>
      </p:sp>
      <p:sp>
        <p:nvSpPr>
          <p:cNvPr id="3" name="Content Placeholder 2"/>
          <p:cNvSpPr>
            <a:spLocks noGrp="1"/>
          </p:cNvSpPr>
          <p:nvPr>
            <p:ph sz="quarter" idx="10"/>
          </p:nvPr>
        </p:nvSpPr>
        <p:spPr/>
        <p:txBody>
          <a:bodyPr/>
          <a:lstStyle/>
          <a:p>
            <a:endParaRPr lang="en-US" smtClean="0"/>
          </a:p>
          <a:p>
            <a:r>
              <a:rPr lang="en-US" smtClean="0"/>
              <a:t>Silence</a:t>
            </a:r>
          </a:p>
          <a:p>
            <a:pPr lvl="2"/>
            <a:endParaRPr lang="en-US" smtClean="0"/>
          </a:p>
          <a:p>
            <a:r>
              <a:rPr lang="en-US" smtClean="0"/>
              <a:t>Asking open-ended questions</a:t>
            </a:r>
          </a:p>
          <a:p>
            <a:pPr lvl="2"/>
            <a:endParaRPr lang="en-US" smtClean="0"/>
          </a:p>
          <a:p>
            <a:r>
              <a:rPr lang="en-US" smtClean="0"/>
              <a:t>Being open to, curious about, fascinated with, and interested in the patient’s process—while not having an agenda for the outcome</a:t>
            </a:r>
            <a:endParaRPr lang="en-US" dirty="0"/>
          </a:p>
        </p:txBody>
      </p:sp>
    </p:spTree>
    <p:extLst>
      <p:ext uri="{BB962C8B-B14F-4D97-AF65-F5344CB8AC3E}">
        <p14:creationId xmlns:p14="http://schemas.microsoft.com/office/powerpoint/2010/main" val="1392855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 assuming means…</a:t>
            </a:r>
            <a:endParaRPr lang="en-US" dirty="0"/>
          </a:p>
        </p:txBody>
      </p:sp>
      <p:sp>
        <p:nvSpPr>
          <p:cNvPr id="3" name="Content Placeholder 2"/>
          <p:cNvSpPr>
            <a:spLocks noGrp="1"/>
          </p:cNvSpPr>
          <p:nvPr>
            <p:ph sz="quarter" idx="10"/>
          </p:nvPr>
        </p:nvSpPr>
        <p:spPr/>
        <p:txBody>
          <a:bodyPr/>
          <a:lstStyle/>
          <a:p>
            <a:endParaRPr lang="en-US" smtClean="0"/>
          </a:p>
          <a:p>
            <a:r>
              <a:rPr lang="en-US" smtClean="0"/>
              <a:t>Not taking for granted that you and the patient share the same understanding of medical terminology, feelings, or beliefs</a:t>
            </a:r>
          </a:p>
          <a:p>
            <a:pPr lvl="1"/>
            <a:endParaRPr lang="en-US" smtClean="0"/>
          </a:p>
          <a:p>
            <a:r>
              <a:rPr lang="en-US" smtClean="0"/>
              <a:t>You are free to inquire, investigate, and learn from the patient</a:t>
            </a:r>
          </a:p>
          <a:p>
            <a:pPr lvl="1"/>
            <a:endParaRPr lang="en-US" smtClean="0"/>
          </a:p>
          <a:p>
            <a:r>
              <a:rPr lang="en-US" smtClean="0"/>
              <a:t>Taking a step back from “professional mode.” You do not have The Answer, nor are you obligated to find it for the patient</a:t>
            </a:r>
            <a:endParaRPr lang="en-US" dirty="0"/>
          </a:p>
        </p:txBody>
      </p:sp>
    </p:spTree>
    <p:extLst>
      <p:ext uri="{BB962C8B-B14F-4D97-AF65-F5344CB8AC3E}">
        <p14:creationId xmlns:p14="http://schemas.microsoft.com/office/powerpoint/2010/main" val="4159524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Self-reflecting means…</a:t>
            </a:r>
            <a:endParaRPr lang="en-US" dirty="0"/>
          </a:p>
        </p:txBody>
      </p:sp>
      <p:sp>
        <p:nvSpPr>
          <p:cNvPr id="3" name="Content Placeholder 2"/>
          <p:cNvSpPr>
            <a:spLocks noGrp="1"/>
          </p:cNvSpPr>
          <p:nvPr>
            <p:ph sz="quarter" idx="10"/>
          </p:nvPr>
        </p:nvSpPr>
        <p:spPr/>
        <p:txBody>
          <a:bodyPr/>
          <a:lstStyle/>
          <a:p>
            <a:endParaRPr lang="en-US" smtClean="0"/>
          </a:p>
          <a:p>
            <a:r>
              <a:rPr lang="en-US" smtClean="0"/>
              <a:t>Asking yourself:</a:t>
            </a:r>
          </a:p>
          <a:p>
            <a:pPr lvl="1"/>
            <a:endParaRPr lang="en-US" smtClean="0"/>
          </a:p>
          <a:p>
            <a:pPr lvl="1"/>
            <a:r>
              <a:rPr lang="en-US" smtClean="0"/>
              <a:t>What scenarios are hard for me?</a:t>
            </a:r>
          </a:p>
          <a:p>
            <a:pPr lvl="1"/>
            <a:r>
              <a:rPr lang="en-US" smtClean="0"/>
              <a:t>What particular decisions do I want patients to make?</a:t>
            </a:r>
          </a:p>
          <a:p>
            <a:pPr lvl="1"/>
            <a:r>
              <a:rPr lang="en-US" smtClean="0"/>
              <a:t>What decisions do I think are foolish?</a:t>
            </a:r>
            <a:endParaRPr lang="en-US" dirty="0"/>
          </a:p>
        </p:txBody>
      </p:sp>
    </p:spTree>
    <p:extLst>
      <p:ext uri="{BB962C8B-B14F-4D97-AF65-F5344CB8AC3E}">
        <p14:creationId xmlns:p14="http://schemas.microsoft.com/office/powerpoint/2010/main" val="3249414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icians ARSHEP Slide Template May 2014">
  <a:themeElements>
    <a:clrScheme name="Physicians Template Theme">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F79646"/>
      </a:accent6>
      <a:hlink>
        <a:srgbClr val="0000FF"/>
      </a:hlink>
      <a:folHlink>
        <a:srgbClr val="800080"/>
      </a:folHlink>
    </a:clrScheme>
    <a:fontScheme name="Physicians Adobe Garamond Pro">
      <a:majorFont>
        <a:latin typeface="Adobe Garamond Pro"/>
        <a:ea typeface=""/>
        <a:cs typeface=""/>
      </a:majorFont>
      <a:minorFont>
        <a:latin typeface="Adobe Garamond Pro"/>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Physicians ARSHEP Slide Template May 2014</Template>
  <TotalTime>16330</TotalTime>
  <Words>10381</Words>
  <Application>Microsoft Office PowerPoint</Application>
  <PresentationFormat>On-screen Show (4:3)</PresentationFormat>
  <Paragraphs>776</Paragraphs>
  <Slides>63</Slides>
  <Notes>59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5" baseType="lpstr">
      <vt:lpstr>ＭＳ Ｐゴシック</vt:lpstr>
      <vt:lpstr>Adobe Garamond Pro</vt:lpstr>
      <vt:lpstr>Adobe Garamond Pro Bold</vt:lpstr>
      <vt:lpstr>Arial</vt:lpstr>
      <vt:lpstr>Calibri</vt:lpstr>
      <vt:lpstr>Futura Lt BT</vt:lpstr>
      <vt:lpstr>Symbol</vt:lpstr>
      <vt:lpstr>Wingdings</vt:lpstr>
      <vt:lpstr>Wingdings 3</vt:lpstr>
      <vt:lpstr>Zapf Dingbats</vt:lpstr>
      <vt:lpstr>Physicians ARSHEP Slide Template May 2014</vt:lpstr>
      <vt:lpstr>Worksheet</vt:lpstr>
      <vt:lpstr>Pregnancy Options Counseling with Adolescents</vt:lpstr>
      <vt:lpstr>Objectives</vt:lpstr>
      <vt:lpstr>Your Goals as a Health Care Provider</vt:lpstr>
      <vt:lpstr>Fundamental Principle</vt:lpstr>
      <vt:lpstr>PowerPoint Presentation</vt:lpstr>
      <vt:lpstr>Approach</vt:lpstr>
      <vt:lpstr>Listening means…</vt:lpstr>
      <vt:lpstr>Not assuming means…</vt:lpstr>
      <vt:lpstr>Self-reflecting means…</vt:lpstr>
      <vt:lpstr>Values Clarification</vt:lpstr>
      <vt:lpstr>Agree—Neutral—Disagree</vt:lpstr>
      <vt:lpstr>PowerPoint Presentation</vt:lpstr>
      <vt:lpstr>Case: Kim </vt:lpstr>
      <vt:lpstr>Steps in Pregnancy Options Counseling</vt:lpstr>
      <vt:lpstr>Preparing to Disclose Results</vt:lpstr>
      <vt:lpstr>Disclosing Results</vt:lpstr>
      <vt:lpstr>How is Kim Doing?</vt:lpstr>
      <vt:lpstr>Framework for Conversing with Patients   After a Positive Pregnancy Test </vt:lpstr>
      <vt:lpstr>Validate</vt:lpstr>
      <vt:lpstr>Normalize</vt:lpstr>
      <vt:lpstr>Seek Understanding</vt:lpstr>
      <vt:lpstr>How to Approach Patients in Shock</vt:lpstr>
      <vt:lpstr>“What Do You Think I Should Do?”</vt:lpstr>
      <vt:lpstr>Reassuring Statements</vt:lpstr>
      <vt:lpstr>PowerPoint Presentation</vt:lpstr>
      <vt:lpstr>Semantics—Words Matter</vt:lpstr>
      <vt:lpstr>Seek Understanding</vt:lpstr>
      <vt:lpstr>Common Abortion Myths</vt:lpstr>
      <vt:lpstr>Majority of Abortion Patients are Young Adults</vt:lpstr>
      <vt:lpstr> Most Abortions Occur in Early Pregnancy</vt:lpstr>
      <vt:lpstr>Abortion Safety in Perspective</vt:lpstr>
      <vt:lpstr>Describe Options: Aspiration Abortion</vt:lpstr>
      <vt:lpstr>Aspiration Abortion</vt:lpstr>
      <vt:lpstr>Dilation and Curettage</vt:lpstr>
      <vt:lpstr>Suction Devices</vt:lpstr>
      <vt:lpstr>Dilation of Cervix</vt:lpstr>
      <vt:lpstr>Cannula Attached to MVA </vt:lpstr>
      <vt:lpstr>Evacuation of the Uterus</vt:lpstr>
      <vt:lpstr>Describe Options: Medication Abortion</vt:lpstr>
      <vt:lpstr>Comparing Regimens</vt:lpstr>
      <vt:lpstr>State Laws Targeting MAB</vt:lpstr>
      <vt:lpstr>Mifepristone + Misoprostol:  Medication Abortion</vt:lpstr>
      <vt:lpstr>Describe Options: Types of Adoption</vt:lpstr>
      <vt:lpstr>Describe Options: Parenting</vt:lpstr>
      <vt:lpstr>Scenario 1:  Following up…</vt:lpstr>
      <vt:lpstr>Parental Involvement in Minors’ Abortions</vt:lpstr>
      <vt:lpstr>Making an Abortion Referral</vt:lpstr>
      <vt:lpstr>Making an Abortion Referral (cont.)</vt:lpstr>
      <vt:lpstr>Judicial Bypass: Connect to Local Resources</vt:lpstr>
      <vt:lpstr>Find a Local Abortion Provider  National Abortion Federation Hotline</vt:lpstr>
      <vt:lpstr>Prepare Your Teen or Young Adult Patient: Financial Resource Counseling </vt:lpstr>
      <vt:lpstr>Scenario 2:  Following up…</vt:lpstr>
      <vt:lpstr>Making an Adoption Referral</vt:lpstr>
      <vt:lpstr>Making a Prenatal Referral</vt:lpstr>
      <vt:lpstr>Transition/Close</vt:lpstr>
      <vt:lpstr>Take-Home Points</vt:lpstr>
      <vt:lpstr>PowerPoint Presentation</vt:lpstr>
      <vt:lpstr>Options Counseling Resources</vt:lpstr>
      <vt:lpstr>Abortion Resources</vt:lpstr>
      <vt:lpstr>Training to Provide MAB </vt:lpstr>
      <vt:lpstr>Adoption Resources</vt:lpstr>
      <vt:lpstr>Teen Parenting Resources</vt:lpstr>
      <vt:lpstr>Please Complete Your Evaluations</vt:lpstr>
    </vt:vector>
  </TitlesOfParts>
  <Company>PRH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Taylor Rose Ellsworth</dc:creator>
  <cp:lastModifiedBy>Taylor Elsworth</cp:lastModifiedBy>
  <cp:revision>224</cp:revision>
  <cp:lastPrinted>2014-11-11T14:08:42Z</cp:lastPrinted>
  <dcterms:created xsi:type="dcterms:W3CDTF">2014-09-16T14:33:33Z</dcterms:created>
  <dcterms:modified xsi:type="dcterms:W3CDTF">2015-02-05T16:38:16Z</dcterms:modified>
</cp:coreProperties>
</file>