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Lst>
  <p:notesMasterIdLst>
    <p:notesMasterId r:id="rId68"/>
  </p:notesMasterIdLst>
  <p:handoutMasterIdLst>
    <p:handoutMasterId r:id="rId69"/>
  </p:handoutMasterIdLst>
  <p:sldIdLst>
    <p:sldId id="257" r:id="rId2"/>
    <p:sldId id="385" r:id="rId3"/>
    <p:sldId id="386" r:id="rId4"/>
    <p:sldId id="387" r:id="rId5"/>
    <p:sldId id="388"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413" r:id="rId31"/>
    <p:sldId id="414" r:id="rId32"/>
    <p:sldId id="415" r:id="rId33"/>
    <p:sldId id="416" r:id="rId34"/>
    <p:sldId id="417" r:id="rId35"/>
    <p:sldId id="418" r:id="rId36"/>
    <p:sldId id="419" r:id="rId37"/>
    <p:sldId id="452" r:id="rId38"/>
    <p:sldId id="421" r:id="rId39"/>
    <p:sldId id="422" r:id="rId40"/>
    <p:sldId id="450" r:id="rId41"/>
    <p:sldId id="423" r:id="rId42"/>
    <p:sldId id="424" r:id="rId43"/>
    <p:sldId id="425" r:id="rId44"/>
    <p:sldId id="426" r:id="rId45"/>
    <p:sldId id="427" r:id="rId46"/>
    <p:sldId id="428" r:id="rId47"/>
    <p:sldId id="429" r:id="rId48"/>
    <p:sldId id="432" r:id="rId49"/>
    <p:sldId id="433" r:id="rId50"/>
    <p:sldId id="434" r:id="rId51"/>
    <p:sldId id="435" r:id="rId52"/>
    <p:sldId id="436" r:id="rId53"/>
    <p:sldId id="437" r:id="rId54"/>
    <p:sldId id="438" r:id="rId55"/>
    <p:sldId id="439" r:id="rId56"/>
    <p:sldId id="440" r:id="rId57"/>
    <p:sldId id="441" r:id="rId58"/>
    <p:sldId id="453" r:id="rId59"/>
    <p:sldId id="442" r:id="rId60"/>
    <p:sldId id="443" r:id="rId61"/>
    <p:sldId id="444" r:id="rId62"/>
    <p:sldId id="451" r:id="rId63"/>
    <p:sldId id="445" r:id="rId64"/>
    <p:sldId id="381" r:id="rId65"/>
    <p:sldId id="380" r:id="rId66"/>
    <p:sldId id="382"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p:restoredTop sz="52062"/>
  </p:normalViewPr>
  <p:slideViewPr>
    <p:cSldViewPr snapToGrid="0" snapToObjects="1">
      <p:cViewPr varScale="1">
        <p:scale>
          <a:sx n="45" d="100"/>
          <a:sy n="45" d="100"/>
        </p:scale>
        <p:origin x="211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7" d="100"/>
        <a:sy n="47" d="100"/>
      </p:scale>
      <p:origin x="0" y="0"/>
    </p:cViewPr>
  </p:sorterViewPr>
  <p:notesViewPr>
    <p:cSldViewPr snapToGrid="0" snapToObjects="1">
      <p:cViewPr varScale="1">
        <p:scale>
          <a:sx n="96" d="100"/>
          <a:sy n="96" d="100"/>
        </p:scale>
        <p:origin x="360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643AC-4E69-4A13-A127-8399EF46005F}" type="doc">
      <dgm:prSet loTypeId="urn:microsoft.com/office/officeart/2005/8/layout/process1" loCatId="process" qsTypeId="urn:microsoft.com/office/officeart/2005/8/quickstyle/simple1" qsCatId="simple" csTypeId="urn:microsoft.com/office/officeart/2005/8/colors/accent1_2" csCatId="accent1" phldr="1"/>
      <dgm:spPr/>
    </dgm:pt>
    <dgm:pt modelId="{59DA1E62-672D-489E-81B9-4A2717C3DEE6}">
      <dgm:prSet phldrT="[Text]" custT="1"/>
      <dgm:spPr>
        <a:solidFill>
          <a:schemeClr val="accent1">
            <a:lumMod val="40000"/>
            <a:lumOff val="60000"/>
          </a:schemeClr>
        </a:solidFill>
      </dgm:spPr>
      <dgm:t>
        <a:bodyPr/>
        <a:lstStyle/>
        <a:p>
          <a:pPr algn="ctr"/>
          <a:r>
            <a:rPr lang="en-US" sz="2400" b="1" dirty="0" smtClean="0">
              <a:latin typeface="Cambria" panose="02040503050406030204" pitchFamily="18" charset="0"/>
            </a:rPr>
            <a:t>An HIV-negative person</a:t>
          </a:r>
          <a:endParaRPr lang="en-US" sz="2400" b="1" dirty="0">
            <a:latin typeface="Cambria" panose="02040503050406030204" pitchFamily="18" charset="0"/>
          </a:endParaRPr>
        </a:p>
      </dgm:t>
    </dgm:pt>
    <dgm:pt modelId="{CBC4868B-6358-49AE-89F1-2740D33AB588}" type="parTrans" cxnId="{6CC19FE8-F772-4ED1-B977-850FC53E812A}">
      <dgm:prSet/>
      <dgm:spPr/>
      <dgm:t>
        <a:bodyPr/>
        <a:lstStyle/>
        <a:p>
          <a:pPr algn="ctr"/>
          <a:endParaRPr lang="en-US"/>
        </a:p>
      </dgm:t>
    </dgm:pt>
    <dgm:pt modelId="{16DD6005-5F35-445A-9A15-C2BE8632F923}" type="sibTrans" cxnId="{6CC19FE8-F772-4ED1-B977-850FC53E812A}">
      <dgm:prSet/>
      <dgm:spPr/>
      <dgm:t>
        <a:bodyPr/>
        <a:lstStyle/>
        <a:p>
          <a:pPr algn="ctr"/>
          <a:endParaRPr lang="en-US"/>
        </a:p>
      </dgm:t>
    </dgm:pt>
    <dgm:pt modelId="{DE15BC91-2F1A-4619-BBE2-3C32FA54F11F}">
      <dgm:prSet phldrT="[Text]" custT="1"/>
      <dgm:spPr>
        <a:solidFill>
          <a:schemeClr val="accent1">
            <a:lumMod val="60000"/>
            <a:lumOff val="40000"/>
          </a:schemeClr>
        </a:solidFill>
      </dgm:spPr>
      <dgm:t>
        <a:bodyPr/>
        <a:lstStyle/>
        <a:p>
          <a:pPr algn="ctr"/>
          <a:r>
            <a:rPr lang="en-US" sz="2400" b="1" dirty="0">
              <a:latin typeface="Cambria" panose="02040503050406030204" pitchFamily="18" charset="0"/>
            </a:rPr>
            <a:t>who </a:t>
          </a:r>
          <a:r>
            <a:rPr lang="en-US" sz="2400" b="1" dirty="0" smtClean="0">
              <a:latin typeface="Cambria" panose="02040503050406030204" pitchFamily="18" charset="0"/>
            </a:rPr>
            <a:t>engages </a:t>
          </a:r>
          <a:r>
            <a:rPr lang="en-US" sz="2400" b="1" dirty="0">
              <a:latin typeface="Cambria" panose="02040503050406030204" pitchFamily="18" charset="0"/>
            </a:rPr>
            <a:t>in </a:t>
          </a:r>
          <a:r>
            <a:rPr lang="en-US" sz="2400" b="1" dirty="0" smtClean="0">
              <a:latin typeface="Cambria" panose="02040503050406030204" pitchFamily="18" charset="0"/>
            </a:rPr>
            <a:t>risk behavior for HIV</a:t>
          </a:r>
          <a:endParaRPr lang="en-US" sz="2400" b="1" dirty="0">
            <a:latin typeface="Cambria" panose="02040503050406030204" pitchFamily="18" charset="0"/>
          </a:endParaRPr>
        </a:p>
      </dgm:t>
    </dgm:pt>
    <dgm:pt modelId="{EB47547C-3E3D-49B6-9BDB-D3CF22A94A86}" type="parTrans" cxnId="{8BF842DC-0542-4E7D-8EBE-A2F93EC7CCC8}">
      <dgm:prSet/>
      <dgm:spPr/>
      <dgm:t>
        <a:bodyPr/>
        <a:lstStyle/>
        <a:p>
          <a:pPr algn="ctr"/>
          <a:endParaRPr lang="en-US"/>
        </a:p>
      </dgm:t>
    </dgm:pt>
    <dgm:pt modelId="{39FDDA8D-2F91-4687-9C48-CC78B59014BD}" type="sibTrans" cxnId="{8BF842DC-0542-4E7D-8EBE-A2F93EC7CCC8}">
      <dgm:prSet/>
      <dgm:spPr/>
      <dgm:t>
        <a:bodyPr/>
        <a:lstStyle/>
        <a:p>
          <a:pPr algn="ctr"/>
          <a:endParaRPr lang="en-US"/>
        </a:p>
      </dgm:t>
    </dgm:pt>
    <dgm:pt modelId="{5E4D99A5-446D-4C8F-A4B6-8AA4602120AE}">
      <dgm:prSet phldrT="[Text]" custT="1"/>
      <dgm:spPr>
        <a:solidFill>
          <a:schemeClr val="accent1">
            <a:lumMod val="75000"/>
          </a:schemeClr>
        </a:solidFill>
      </dgm:spPr>
      <dgm:t>
        <a:bodyPr/>
        <a:lstStyle/>
        <a:p>
          <a:pPr algn="ctr"/>
          <a:r>
            <a:rPr lang="en-US" sz="2400" b="1" dirty="0" smtClean="0">
              <a:latin typeface="Cambria" panose="02040503050406030204" pitchFamily="18" charset="0"/>
            </a:rPr>
            <a:t>takes one pill TDF/FTC (</a:t>
          </a:r>
          <a:r>
            <a:rPr lang="en-US" sz="2400" b="1" dirty="0" err="1" smtClean="0">
              <a:latin typeface="Cambria" panose="02040503050406030204" pitchFamily="18" charset="0"/>
            </a:rPr>
            <a:t>Truvada</a:t>
          </a:r>
          <a:r>
            <a:rPr lang="en-US" sz="2400" b="1" dirty="0" smtClean="0">
              <a:latin typeface="Cambria" panose="02040503050406030204" pitchFamily="18" charset="0"/>
            </a:rPr>
            <a:t>) once </a:t>
          </a:r>
          <a:r>
            <a:rPr lang="en-US" sz="2400" b="1" dirty="0">
              <a:latin typeface="Cambria" panose="02040503050406030204" pitchFamily="18" charset="0"/>
            </a:rPr>
            <a:t>a </a:t>
          </a:r>
          <a:r>
            <a:rPr lang="en-US" sz="2400" b="1" dirty="0" smtClean="0">
              <a:latin typeface="Cambria" panose="02040503050406030204" pitchFamily="18" charset="0"/>
            </a:rPr>
            <a:t>day </a:t>
          </a:r>
          <a:endParaRPr lang="en-US" sz="2400" b="1" dirty="0">
            <a:latin typeface="Cambria" panose="02040503050406030204" pitchFamily="18" charset="0"/>
          </a:endParaRPr>
        </a:p>
      </dgm:t>
    </dgm:pt>
    <dgm:pt modelId="{65944CFC-F588-4075-8114-902EB7FE4197}" type="parTrans" cxnId="{0C0FAE82-FD56-4AD0-A3E3-C631FD941A24}">
      <dgm:prSet/>
      <dgm:spPr/>
      <dgm:t>
        <a:bodyPr/>
        <a:lstStyle/>
        <a:p>
          <a:pPr algn="ctr"/>
          <a:endParaRPr lang="en-US"/>
        </a:p>
      </dgm:t>
    </dgm:pt>
    <dgm:pt modelId="{F1B0280E-A34F-4637-AC6B-AD7781FB705C}" type="sibTrans" cxnId="{0C0FAE82-FD56-4AD0-A3E3-C631FD941A24}">
      <dgm:prSet/>
      <dgm:spPr/>
      <dgm:t>
        <a:bodyPr/>
        <a:lstStyle/>
        <a:p>
          <a:pPr algn="ctr"/>
          <a:endParaRPr lang="en-US"/>
        </a:p>
      </dgm:t>
    </dgm:pt>
    <dgm:pt modelId="{594C53D0-69C8-4F10-8BA6-59DB2747890F}">
      <dgm:prSet custT="1"/>
      <dgm:spPr>
        <a:solidFill>
          <a:schemeClr val="accent1">
            <a:lumMod val="75000"/>
          </a:schemeClr>
        </a:solidFill>
      </dgm:spPr>
      <dgm:t>
        <a:bodyPr/>
        <a:lstStyle/>
        <a:p>
          <a:pPr algn="ctr"/>
          <a:r>
            <a:rPr lang="en-US" sz="2400" b="1" dirty="0" smtClean="0">
              <a:latin typeface="Cambria" panose="02040503050406030204" pitchFamily="18" charset="0"/>
            </a:rPr>
            <a:t>to </a:t>
          </a:r>
          <a:r>
            <a:rPr lang="en-US" sz="2400" b="1" dirty="0">
              <a:latin typeface="Cambria" panose="02040503050406030204" pitchFamily="18" charset="0"/>
            </a:rPr>
            <a:t>prevent </a:t>
          </a:r>
          <a:r>
            <a:rPr lang="en-US" sz="2400" b="1" dirty="0" smtClean="0">
              <a:latin typeface="Cambria" panose="02040503050406030204" pitchFamily="18" charset="0"/>
            </a:rPr>
            <a:t>from becoming infected with HIV</a:t>
          </a:r>
          <a:endParaRPr lang="en-US" sz="2400" b="1" dirty="0">
            <a:latin typeface="Cambria" panose="02040503050406030204" pitchFamily="18" charset="0"/>
          </a:endParaRPr>
        </a:p>
      </dgm:t>
    </dgm:pt>
    <dgm:pt modelId="{AA93B092-896E-4D2C-AE42-74C29B61EDA5}" type="parTrans" cxnId="{816DBB5D-A7AE-4E38-9020-920CF1E36E3C}">
      <dgm:prSet/>
      <dgm:spPr/>
      <dgm:t>
        <a:bodyPr/>
        <a:lstStyle/>
        <a:p>
          <a:pPr algn="ctr"/>
          <a:endParaRPr lang="en-US"/>
        </a:p>
      </dgm:t>
    </dgm:pt>
    <dgm:pt modelId="{298A919A-98BC-48B4-9D14-60C3B47F5139}" type="sibTrans" cxnId="{816DBB5D-A7AE-4E38-9020-920CF1E36E3C}">
      <dgm:prSet/>
      <dgm:spPr/>
      <dgm:t>
        <a:bodyPr/>
        <a:lstStyle/>
        <a:p>
          <a:pPr algn="ctr"/>
          <a:endParaRPr lang="en-US"/>
        </a:p>
      </dgm:t>
    </dgm:pt>
    <dgm:pt modelId="{2FD74370-BF7E-4BDB-8B32-B34B183C3996}" type="pres">
      <dgm:prSet presAssocID="{EEE643AC-4E69-4A13-A127-8399EF46005F}" presName="Name0" presStyleCnt="0">
        <dgm:presLayoutVars>
          <dgm:dir/>
          <dgm:resizeHandles val="exact"/>
        </dgm:presLayoutVars>
      </dgm:prSet>
      <dgm:spPr/>
    </dgm:pt>
    <dgm:pt modelId="{162CD3AE-9F98-4EF3-8B53-63254B61289E}" type="pres">
      <dgm:prSet presAssocID="{59DA1E62-672D-489E-81B9-4A2717C3DEE6}" presName="node" presStyleLbl="node1" presStyleIdx="0" presStyleCnt="4" custScaleX="183742" custScaleY="141262">
        <dgm:presLayoutVars>
          <dgm:bulletEnabled val="1"/>
        </dgm:presLayoutVars>
      </dgm:prSet>
      <dgm:spPr/>
      <dgm:t>
        <a:bodyPr/>
        <a:lstStyle/>
        <a:p>
          <a:endParaRPr lang="en-US"/>
        </a:p>
      </dgm:t>
    </dgm:pt>
    <dgm:pt modelId="{F09CC154-E4EA-4C24-8CF4-E03D1652E9AB}" type="pres">
      <dgm:prSet presAssocID="{16DD6005-5F35-445A-9A15-C2BE8632F923}" presName="sibTrans" presStyleLbl="sibTrans2D1" presStyleIdx="0" presStyleCnt="3"/>
      <dgm:spPr/>
      <dgm:t>
        <a:bodyPr/>
        <a:lstStyle/>
        <a:p>
          <a:endParaRPr lang="en-US"/>
        </a:p>
      </dgm:t>
    </dgm:pt>
    <dgm:pt modelId="{563DF95C-9401-4B46-94BF-946B7FB76124}" type="pres">
      <dgm:prSet presAssocID="{16DD6005-5F35-445A-9A15-C2BE8632F923}" presName="connectorText" presStyleLbl="sibTrans2D1" presStyleIdx="0" presStyleCnt="3"/>
      <dgm:spPr/>
      <dgm:t>
        <a:bodyPr/>
        <a:lstStyle/>
        <a:p>
          <a:endParaRPr lang="en-US"/>
        </a:p>
      </dgm:t>
    </dgm:pt>
    <dgm:pt modelId="{1DE93CB0-CC14-43A8-97F9-1112F3C0A1C6}" type="pres">
      <dgm:prSet presAssocID="{DE15BC91-2F1A-4619-BBE2-3C32FA54F11F}" presName="node" presStyleLbl="node1" presStyleIdx="1" presStyleCnt="4" custScaleX="188269" custScaleY="142051" custLinFactNeighborX="4719">
        <dgm:presLayoutVars>
          <dgm:bulletEnabled val="1"/>
        </dgm:presLayoutVars>
      </dgm:prSet>
      <dgm:spPr/>
      <dgm:t>
        <a:bodyPr/>
        <a:lstStyle/>
        <a:p>
          <a:endParaRPr lang="en-US"/>
        </a:p>
      </dgm:t>
    </dgm:pt>
    <dgm:pt modelId="{791B8782-BD45-4A05-9FC3-35E644D29BE4}" type="pres">
      <dgm:prSet presAssocID="{39FDDA8D-2F91-4687-9C48-CC78B59014BD}" presName="sibTrans" presStyleLbl="sibTrans2D1" presStyleIdx="1" presStyleCnt="3"/>
      <dgm:spPr/>
      <dgm:t>
        <a:bodyPr/>
        <a:lstStyle/>
        <a:p>
          <a:endParaRPr lang="en-US"/>
        </a:p>
      </dgm:t>
    </dgm:pt>
    <dgm:pt modelId="{78F81DD1-86DF-4EF3-8F2E-278D8AC8F0A7}" type="pres">
      <dgm:prSet presAssocID="{39FDDA8D-2F91-4687-9C48-CC78B59014BD}" presName="connectorText" presStyleLbl="sibTrans2D1" presStyleIdx="1" presStyleCnt="3"/>
      <dgm:spPr/>
      <dgm:t>
        <a:bodyPr/>
        <a:lstStyle/>
        <a:p>
          <a:endParaRPr lang="en-US"/>
        </a:p>
      </dgm:t>
    </dgm:pt>
    <dgm:pt modelId="{5B91C2BB-36B0-4A17-99F7-18E40C20DB6C}" type="pres">
      <dgm:prSet presAssocID="{5E4D99A5-446D-4C8F-A4B6-8AA4602120AE}" presName="node" presStyleLbl="node1" presStyleIdx="2" presStyleCnt="4" custScaleX="194872" custScaleY="140263">
        <dgm:presLayoutVars>
          <dgm:bulletEnabled val="1"/>
        </dgm:presLayoutVars>
      </dgm:prSet>
      <dgm:spPr/>
      <dgm:t>
        <a:bodyPr/>
        <a:lstStyle/>
        <a:p>
          <a:endParaRPr lang="en-US"/>
        </a:p>
      </dgm:t>
    </dgm:pt>
    <dgm:pt modelId="{0AF48BE8-1641-4890-8790-DC9989E39700}" type="pres">
      <dgm:prSet presAssocID="{F1B0280E-A34F-4637-AC6B-AD7781FB705C}" presName="sibTrans" presStyleLbl="sibTrans2D1" presStyleIdx="2" presStyleCnt="3"/>
      <dgm:spPr/>
      <dgm:t>
        <a:bodyPr/>
        <a:lstStyle/>
        <a:p>
          <a:endParaRPr lang="en-US"/>
        </a:p>
      </dgm:t>
    </dgm:pt>
    <dgm:pt modelId="{F95ED242-3DFE-4832-9101-5E2CD45750BB}" type="pres">
      <dgm:prSet presAssocID="{F1B0280E-A34F-4637-AC6B-AD7781FB705C}" presName="connectorText" presStyleLbl="sibTrans2D1" presStyleIdx="2" presStyleCnt="3"/>
      <dgm:spPr/>
      <dgm:t>
        <a:bodyPr/>
        <a:lstStyle/>
        <a:p>
          <a:endParaRPr lang="en-US"/>
        </a:p>
      </dgm:t>
    </dgm:pt>
    <dgm:pt modelId="{156D144A-1E0F-4DF8-820B-7060CDA1EDEC}" type="pres">
      <dgm:prSet presAssocID="{594C53D0-69C8-4F10-8BA6-59DB2747890F}" presName="node" presStyleLbl="node1" presStyleIdx="3" presStyleCnt="4" custScaleX="198243" custScaleY="139991" custLinFactNeighborX="-8014" custLinFactNeighborY="-104">
        <dgm:presLayoutVars>
          <dgm:bulletEnabled val="1"/>
        </dgm:presLayoutVars>
      </dgm:prSet>
      <dgm:spPr/>
      <dgm:t>
        <a:bodyPr/>
        <a:lstStyle/>
        <a:p>
          <a:endParaRPr lang="en-US"/>
        </a:p>
      </dgm:t>
    </dgm:pt>
  </dgm:ptLst>
  <dgm:cxnLst>
    <dgm:cxn modelId="{B4E12792-B2E0-F747-BA78-6951CC2ADA6A}" type="presOf" srcId="{5E4D99A5-446D-4C8F-A4B6-8AA4602120AE}" destId="{5B91C2BB-36B0-4A17-99F7-18E40C20DB6C}" srcOrd="0" destOrd="0" presId="urn:microsoft.com/office/officeart/2005/8/layout/process1"/>
    <dgm:cxn modelId="{0C0FAE82-FD56-4AD0-A3E3-C631FD941A24}" srcId="{EEE643AC-4E69-4A13-A127-8399EF46005F}" destId="{5E4D99A5-446D-4C8F-A4B6-8AA4602120AE}" srcOrd="2" destOrd="0" parTransId="{65944CFC-F588-4075-8114-902EB7FE4197}" sibTransId="{F1B0280E-A34F-4637-AC6B-AD7781FB705C}"/>
    <dgm:cxn modelId="{AD129168-A741-A84F-8B18-AD2A63F432A5}" type="presOf" srcId="{16DD6005-5F35-445A-9A15-C2BE8632F923}" destId="{563DF95C-9401-4B46-94BF-946B7FB76124}" srcOrd="1" destOrd="0" presId="urn:microsoft.com/office/officeart/2005/8/layout/process1"/>
    <dgm:cxn modelId="{49A82176-82DA-A94E-8395-8DA5A2EC763D}" type="presOf" srcId="{39FDDA8D-2F91-4687-9C48-CC78B59014BD}" destId="{78F81DD1-86DF-4EF3-8F2E-278D8AC8F0A7}" srcOrd="1" destOrd="0" presId="urn:microsoft.com/office/officeart/2005/8/layout/process1"/>
    <dgm:cxn modelId="{8BF842DC-0542-4E7D-8EBE-A2F93EC7CCC8}" srcId="{EEE643AC-4E69-4A13-A127-8399EF46005F}" destId="{DE15BC91-2F1A-4619-BBE2-3C32FA54F11F}" srcOrd="1" destOrd="0" parTransId="{EB47547C-3E3D-49B6-9BDB-D3CF22A94A86}" sibTransId="{39FDDA8D-2F91-4687-9C48-CC78B59014BD}"/>
    <dgm:cxn modelId="{4F0F5C7E-ABC9-1147-93EC-1E8B24BED227}" type="presOf" srcId="{59DA1E62-672D-489E-81B9-4A2717C3DEE6}" destId="{162CD3AE-9F98-4EF3-8B53-63254B61289E}" srcOrd="0" destOrd="0" presId="urn:microsoft.com/office/officeart/2005/8/layout/process1"/>
    <dgm:cxn modelId="{64F96745-8117-214B-94AE-5BC1ED1E96A0}" type="presOf" srcId="{16DD6005-5F35-445A-9A15-C2BE8632F923}" destId="{F09CC154-E4EA-4C24-8CF4-E03D1652E9AB}" srcOrd="0" destOrd="0" presId="urn:microsoft.com/office/officeart/2005/8/layout/process1"/>
    <dgm:cxn modelId="{3DF7037E-BC4B-A14A-A388-C12587EE8239}" type="presOf" srcId="{F1B0280E-A34F-4637-AC6B-AD7781FB705C}" destId="{F95ED242-3DFE-4832-9101-5E2CD45750BB}" srcOrd="1" destOrd="0" presId="urn:microsoft.com/office/officeart/2005/8/layout/process1"/>
    <dgm:cxn modelId="{2BCBD23C-1F98-324F-BA3A-2C561F2297EF}" type="presOf" srcId="{EEE643AC-4E69-4A13-A127-8399EF46005F}" destId="{2FD74370-BF7E-4BDB-8B32-B34B183C3996}" srcOrd="0" destOrd="0" presId="urn:microsoft.com/office/officeart/2005/8/layout/process1"/>
    <dgm:cxn modelId="{E7170BA7-9A3E-664E-BDE8-104C9D34E742}" type="presOf" srcId="{F1B0280E-A34F-4637-AC6B-AD7781FB705C}" destId="{0AF48BE8-1641-4890-8790-DC9989E39700}" srcOrd="0" destOrd="0" presId="urn:microsoft.com/office/officeart/2005/8/layout/process1"/>
    <dgm:cxn modelId="{82CB4D94-CDF1-B445-9523-0ACD29AD692A}" type="presOf" srcId="{594C53D0-69C8-4F10-8BA6-59DB2747890F}" destId="{156D144A-1E0F-4DF8-820B-7060CDA1EDEC}" srcOrd="0" destOrd="0" presId="urn:microsoft.com/office/officeart/2005/8/layout/process1"/>
    <dgm:cxn modelId="{816DBB5D-A7AE-4E38-9020-920CF1E36E3C}" srcId="{EEE643AC-4E69-4A13-A127-8399EF46005F}" destId="{594C53D0-69C8-4F10-8BA6-59DB2747890F}" srcOrd="3" destOrd="0" parTransId="{AA93B092-896E-4D2C-AE42-74C29B61EDA5}" sibTransId="{298A919A-98BC-48B4-9D14-60C3B47F5139}"/>
    <dgm:cxn modelId="{154F6350-47A8-5B48-8BEC-4D27AEF8F7B5}" type="presOf" srcId="{39FDDA8D-2F91-4687-9C48-CC78B59014BD}" destId="{791B8782-BD45-4A05-9FC3-35E644D29BE4}" srcOrd="0" destOrd="0" presId="urn:microsoft.com/office/officeart/2005/8/layout/process1"/>
    <dgm:cxn modelId="{CB8BA489-B293-8249-997F-BF29E4127242}" type="presOf" srcId="{DE15BC91-2F1A-4619-BBE2-3C32FA54F11F}" destId="{1DE93CB0-CC14-43A8-97F9-1112F3C0A1C6}" srcOrd="0" destOrd="0" presId="urn:microsoft.com/office/officeart/2005/8/layout/process1"/>
    <dgm:cxn modelId="{6CC19FE8-F772-4ED1-B977-850FC53E812A}" srcId="{EEE643AC-4E69-4A13-A127-8399EF46005F}" destId="{59DA1E62-672D-489E-81B9-4A2717C3DEE6}" srcOrd="0" destOrd="0" parTransId="{CBC4868B-6358-49AE-89F1-2740D33AB588}" sibTransId="{16DD6005-5F35-445A-9A15-C2BE8632F923}"/>
    <dgm:cxn modelId="{CEFB1B4E-82EC-654E-B26F-71EB267AC259}" type="presParOf" srcId="{2FD74370-BF7E-4BDB-8B32-B34B183C3996}" destId="{162CD3AE-9F98-4EF3-8B53-63254B61289E}" srcOrd="0" destOrd="0" presId="urn:microsoft.com/office/officeart/2005/8/layout/process1"/>
    <dgm:cxn modelId="{6ABE78C7-855F-5645-A517-4025D725E8C6}" type="presParOf" srcId="{2FD74370-BF7E-4BDB-8B32-B34B183C3996}" destId="{F09CC154-E4EA-4C24-8CF4-E03D1652E9AB}" srcOrd="1" destOrd="0" presId="urn:microsoft.com/office/officeart/2005/8/layout/process1"/>
    <dgm:cxn modelId="{B4475633-D26A-EC49-AF2F-6DDCE8750FA1}" type="presParOf" srcId="{F09CC154-E4EA-4C24-8CF4-E03D1652E9AB}" destId="{563DF95C-9401-4B46-94BF-946B7FB76124}" srcOrd="0" destOrd="0" presId="urn:microsoft.com/office/officeart/2005/8/layout/process1"/>
    <dgm:cxn modelId="{7AFCA6BE-5B45-0A48-8238-D79C4C3390B3}" type="presParOf" srcId="{2FD74370-BF7E-4BDB-8B32-B34B183C3996}" destId="{1DE93CB0-CC14-43A8-97F9-1112F3C0A1C6}" srcOrd="2" destOrd="0" presId="urn:microsoft.com/office/officeart/2005/8/layout/process1"/>
    <dgm:cxn modelId="{04572034-B792-5448-AFD1-0AAF9A186760}" type="presParOf" srcId="{2FD74370-BF7E-4BDB-8B32-B34B183C3996}" destId="{791B8782-BD45-4A05-9FC3-35E644D29BE4}" srcOrd="3" destOrd="0" presId="urn:microsoft.com/office/officeart/2005/8/layout/process1"/>
    <dgm:cxn modelId="{7DC67F26-D958-4941-BBC6-3E4737B5B75B}" type="presParOf" srcId="{791B8782-BD45-4A05-9FC3-35E644D29BE4}" destId="{78F81DD1-86DF-4EF3-8F2E-278D8AC8F0A7}" srcOrd="0" destOrd="0" presId="urn:microsoft.com/office/officeart/2005/8/layout/process1"/>
    <dgm:cxn modelId="{F836744D-AFE8-E849-93E8-DA1EAD44C526}" type="presParOf" srcId="{2FD74370-BF7E-4BDB-8B32-B34B183C3996}" destId="{5B91C2BB-36B0-4A17-99F7-18E40C20DB6C}" srcOrd="4" destOrd="0" presId="urn:microsoft.com/office/officeart/2005/8/layout/process1"/>
    <dgm:cxn modelId="{E43AFAB3-F4F2-FF4C-B914-B6B6E83C9513}" type="presParOf" srcId="{2FD74370-BF7E-4BDB-8B32-B34B183C3996}" destId="{0AF48BE8-1641-4890-8790-DC9989E39700}" srcOrd="5" destOrd="0" presId="urn:microsoft.com/office/officeart/2005/8/layout/process1"/>
    <dgm:cxn modelId="{F023C364-8509-A34A-82C9-CDA66CAE6298}" type="presParOf" srcId="{0AF48BE8-1641-4890-8790-DC9989E39700}" destId="{F95ED242-3DFE-4832-9101-5E2CD45750BB}" srcOrd="0" destOrd="0" presId="urn:microsoft.com/office/officeart/2005/8/layout/process1"/>
    <dgm:cxn modelId="{04487951-9BFD-4245-9819-A04A1227B86E}" type="presParOf" srcId="{2FD74370-BF7E-4BDB-8B32-B34B183C3996}" destId="{156D144A-1E0F-4DF8-820B-7060CDA1EDEC}" srcOrd="6" destOrd="0" presId="urn:microsoft.com/office/officeart/2005/8/layout/process1"/>
  </dgm:cxnLst>
  <dgm:bg/>
  <dgm:whole>
    <a:ln w="2222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94620-DCDA-7943-8F84-FC052C091A95}" type="datetimeFigureOut">
              <a:rPr lang="en-US" smtClean="0"/>
              <a:t>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7872E-8146-1047-9742-91CA96817E90}" type="slidenum">
              <a:rPr lang="en-US" smtClean="0"/>
              <a:t>‹#›</a:t>
            </a:fld>
            <a:endParaRPr lang="en-US"/>
          </a:p>
        </p:txBody>
      </p:sp>
    </p:spTree>
    <p:extLst>
      <p:ext uri="{BB962C8B-B14F-4D97-AF65-F5344CB8AC3E}">
        <p14:creationId xmlns:p14="http://schemas.microsoft.com/office/powerpoint/2010/main" val="40913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924F7-DF01-D944-B06C-149A270FC16C}" type="datetimeFigureOut">
              <a:rPr lang="en-US" smtClean="0"/>
              <a:t>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9C0F5-3A21-1842-B46F-8388C5D8C6F6}" type="slidenum">
              <a:rPr lang="en-US" smtClean="0"/>
              <a:t>‹#›</a:t>
            </a:fld>
            <a:endParaRPr lang="en-US"/>
          </a:p>
        </p:txBody>
      </p:sp>
    </p:spTree>
    <p:extLst>
      <p:ext uri="{BB962C8B-B14F-4D97-AF65-F5344CB8AC3E}">
        <p14:creationId xmlns:p14="http://schemas.microsoft.com/office/powerpoint/2010/main" val="15918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cbi.nlm.nih.gov/pubmed/?term=McMahan%20V%5bAuthor%5d&amp;cauthor=true&amp;cauthor_uid=26614965" TargetMode="External"/><Relationship Id="rId13" Type="http://schemas.openxmlformats.org/officeDocument/2006/relationships/hyperlink" Target="https://www.ncbi.nlm.nih.gov/pubmed/?term=iPrEx%20investigators%5bCorporate%20Author%5d" TargetMode="External"/><Relationship Id="rId3" Type="http://schemas.openxmlformats.org/officeDocument/2006/relationships/hyperlink" Target="https://www.ncbi.nlm.nih.gov/pubmed/26614965" TargetMode="External"/><Relationship Id="rId7" Type="http://schemas.openxmlformats.org/officeDocument/2006/relationships/hyperlink" Target="https://www.ncbi.nlm.nih.gov/pubmed/?term=Keatley%20J%5bAuthor%5d&amp;cauthor=true&amp;cauthor_uid=26614965" TargetMode="External"/><Relationship Id="rId12" Type="http://schemas.openxmlformats.org/officeDocument/2006/relationships/hyperlink" Target="https://www.ncbi.nlm.nih.gov/pubmed/?term=Grant%20RM%5bAuthor%5d&amp;cauthor=true&amp;cauthor_uid=26614965"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cbi.nlm.nih.gov/pubmed/?term=Sevelius%20J%5bAuthor%5d&amp;cauthor=true&amp;cauthor_uid=26614965" TargetMode="External"/><Relationship Id="rId11" Type="http://schemas.openxmlformats.org/officeDocument/2006/relationships/hyperlink" Target="https://www.ncbi.nlm.nih.gov/pubmed/?term=Chariyalertsak%20S%5bAuthor%5d&amp;cauthor=true&amp;cauthor_uid=26614965" TargetMode="External"/><Relationship Id="rId5" Type="http://schemas.openxmlformats.org/officeDocument/2006/relationships/hyperlink" Target="https://www.ncbi.nlm.nih.gov/pubmed/?term=Glidden%20DV%5bAuthor%5d&amp;cauthor=true&amp;cauthor_uid=26614965" TargetMode="External"/><Relationship Id="rId10" Type="http://schemas.openxmlformats.org/officeDocument/2006/relationships/hyperlink" Target="https://www.ncbi.nlm.nih.gov/pubmed/?term=Kallas%20EG%5bAuthor%5d&amp;cauthor=true&amp;cauthor_uid=26614965" TargetMode="External"/><Relationship Id="rId4" Type="http://schemas.openxmlformats.org/officeDocument/2006/relationships/hyperlink" Target="https://www.ncbi.nlm.nih.gov/pubmed/?term=Deutsch%20MB%5bAuthor%5d&amp;cauthor=true&amp;cauthor_uid=26614965" TargetMode="External"/><Relationship Id="rId9" Type="http://schemas.openxmlformats.org/officeDocument/2006/relationships/hyperlink" Target="https://www.ncbi.nlm.nih.gov/pubmed/?term=Guanira%20J%5bAuthor%5d&amp;cauthor=true&amp;cauthor_uid=2661496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health.ny.gov/diseases/aids/ending_the_epidemic/"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a01.safelinks.protection.outlook.com/?url=http://mv.ecuo.org/en/hiv-vaginal-sex-and-prep-initiation-what-should-you-tell-your-patients-or-clients/&amp;data=02|01|Allison.Eliscu@stonybrookmedicine.edu|ca1b204b05d942908f5908d4eb45f608|eafa1b31b194425db36656c215b7760c|0|0|636392133846248557&amp;sdata=o8lzIOmr5KVX22P7tFhNliO9FS/Lzgh/X5fVftbgBsc=&amp;reserved=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1.nyc.gov/assets/doh/downloads/pdf/ah/prep-pep-pocket-guide.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healthyyouth/data/profil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dc.gov/healthyyouth/data/yrbs/index.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ids.gov/federal-resources/national-hiv-aids-strategy/nhas-updat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This module was developed in part with funding provided by the NYS Department of Health, Bureau of Maternal &amp; Child Health, Division of Family Health, C-027009 to Columbia University HDPFH.  Its contents are solely the responsibility of Columbia University HDPFH and do not necessarily represent the official views of the New York State Department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latin typeface="Franklin Gothic Medium" pitchFamily="34"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The </a:t>
            </a:r>
            <a:r>
              <a:rPr lang="en-US" sz="1200" dirty="0" smtClean="0">
                <a:solidFill>
                  <a:srgbClr val="000000"/>
                </a:solidFill>
                <a:latin typeface="Franklin Gothic Medium" pitchFamily="34" charset="0"/>
                <a:cs typeface="Arial" charset="0"/>
              </a:rPr>
              <a:t>three </a:t>
            </a:r>
            <a:r>
              <a:rPr lang="en-US" sz="1200" dirty="0" smtClean="0">
                <a:solidFill>
                  <a:srgbClr val="000000"/>
                </a:solidFill>
                <a:latin typeface="Franklin Gothic Medium" pitchFamily="34" charset="0"/>
                <a:cs typeface="Arial" charset="0"/>
              </a:rPr>
              <a:t>main contributors</a:t>
            </a:r>
            <a:r>
              <a:rPr lang="en-US" sz="1200" baseline="0" dirty="0" smtClean="0">
                <a:solidFill>
                  <a:srgbClr val="000000"/>
                </a:solidFill>
                <a:latin typeface="Franklin Gothic Medium" pitchFamily="34" charset="0"/>
                <a:cs typeface="Arial" charset="0"/>
              </a:rPr>
              <a:t> on the development of this module are ARSHEP faculty: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i="1" u="none" strike="noStrike" kern="1200" baseline="0" dirty="0" err="1" smtClean="0">
                <a:solidFill>
                  <a:schemeClr val="tx1"/>
                </a:solidFill>
                <a:latin typeface="+mn-lt"/>
                <a:ea typeface="+mn-ea"/>
                <a:cs typeface="+mn-cs"/>
              </a:rPr>
              <a:t>Renata</a:t>
            </a:r>
            <a:r>
              <a:rPr lang="en-US" sz="1200" b="1" i="1" u="none" strike="noStrike" kern="1200" baseline="0" dirty="0" smtClean="0">
                <a:solidFill>
                  <a:schemeClr val="tx1"/>
                </a:solidFill>
                <a:latin typeface="+mn-lt"/>
                <a:ea typeface="+mn-ea"/>
                <a:cs typeface="+mn-cs"/>
              </a:rPr>
              <a:t> Arrington-Sanders, MD</a:t>
            </a:r>
            <a:r>
              <a:rPr lang="en-US" sz="1200" b="1" i="1" u="none" strike="noStrike" kern="1200" baseline="0" smtClean="0">
                <a:solidFill>
                  <a:schemeClr val="tx1"/>
                </a:solidFill>
                <a:latin typeface="+mn-lt"/>
                <a:ea typeface="+mn-ea"/>
                <a:cs typeface="+mn-cs"/>
              </a:rPr>
              <a:t>, MPH</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Assistant Professor </a:t>
            </a:r>
          </a:p>
          <a:p>
            <a:r>
              <a:rPr lang="en-US" sz="1200" b="0" i="0" u="none" strike="noStrike" kern="1200" baseline="0" dirty="0" smtClean="0">
                <a:solidFill>
                  <a:schemeClr val="tx1"/>
                </a:solidFill>
                <a:latin typeface="+mn-lt"/>
                <a:ea typeface="+mn-ea"/>
                <a:cs typeface="+mn-cs"/>
              </a:rPr>
              <a:t>Division of General Pediatrics and Adolescent Medicine </a:t>
            </a:r>
          </a:p>
          <a:p>
            <a:r>
              <a:rPr lang="en-US" sz="1200" b="0" i="0" u="none" strike="noStrike" kern="1200" baseline="0" dirty="0" smtClean="0">
                <a:solidFill>
                  <a:schemeClr val="tx1"/>
                </a:solidFill>
                <a:latin typeface="+mn-lt"/>
                <a:ea typeface="+mn-ea"/>
                <a:cs typeface="+mn-cs"/>
              </a:rPr>
              <a:t>Bloomberg School of Public Health </a:t>
            </a:r>
          </a:p>
          <a:p>
            <a:r>
              <a:rPr lang="en-US" sz="1200" b="0" i="0" u="none" strike="noStrike" kern="1200" baseline="0" dirty="0" smtClean="0">
                <a:solidFill>
                  <a:schemeClr val="tx1"/>
                </a:solidFill>
                <a:latin typeface="+mn-lt"/>
                <a:ea typeface="+mn-ea"/>
                <a:cs typeface="+mn-cs"/>
              </a:rPr>
              <a:t>Johns Hopkins School of Medicine </a:t>
            </a:r>
          </a:p>
          <a:p>
            <a:r>
              <a:rPr lang="en-US" sz="1200" b="0" i="0" u="none" strike="noStrike" kern="1200" baseline="0" dirty="0" smtClean="0">
                <a:solidFill>
                  <a:schemeClr val="tx1"/>
                </a:solidFill>
                <a:latin typeface="+mn-lt"/>
                <a:ea typeface="+mn-ea"/>
                <a:cs typeface="+mn-cs"/>
              </a:rPr>
              <a:t>Baltimore, MD </a:t>
            </a:r>
            <a:endParaRPr lang="en-US" sz="1200" b="1" dirty="0" smtClean="0">
              <a:solidFill>
                <a:srgbClr val="000000"/>
              </a:solidFill>
              <a:latin typeface="Franklin Gothic Medium" pitchFamily="34"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latin typeface="Franklin Gothic Medium" pitchFamily="34"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Franklin Gothic Medium" pitchFamily="34" charset="0"/>
                <a:cs typeface="Arial" charset="0"/>
              </a:rPr>
              <a:t>Veenod Chulani, MD, MSED, FSAHM,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Franklin Gothic Medium" pitchFamily="34" charset="0"/>
                <a:cs typeface="Arial" charset="0"/>
              </a:rPr>
              <a:t>CEDS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Medical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Homeless Youth Outreach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Section Chief, Adolescent Medicine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Division of General Pediatrics 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Adolescent Medicine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Phoenix Children’s Hospital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ranklin Gothic Medium" pitchFamily="34" charset="0"/>
                <a:cs typeface="Arial" charset="0"/>
              </a:rPr>
              <a:t>Phoenix, AZ</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latin typeface="Franklin Gothic Medium" pitchFamily="34" charset="0"/>
              <a:cs typeface="Arial" charset="0"/>
            </a:endParaRPr>
          </a:p>
          <a:p>
            <a:r>
              <a:rPr lang="en-US" sz="1200" b="1" i="1" u="none" strike="noStrike" kern="1200" baseline="0" dirty="0" smtClean="0">
                <a:solidFill>
                  <a:schemeClr val="tx1"/>
                </a:solidFill>
                <a:latin typeface="+mn-lt"/>
                <a:ea typeface="+mn-ea"/>
                <a:cs typeface="+mn-cs"/>
              </a:rPr>
              <a:t>Allison Eliscu, MD, FAAP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Clinical Assistant Professor of Pediatrics </a:t>
            </a:r>
          </a:p>
          <a:p>
            <a:r>
              <a:rPr lang="en-US" sz="1200" b="0" i="0" u="none" strike="noStrike" kern="1200" baseline="0" dirty="0" smtClean="0">
                <a:solidFill>
                  <a:schemeClr val="tx1"/>
                </a:solidFill>
                <a:latin typeface="+mn-lt"/>
                <a:ea typeface="+mn-ea"/>
                <a:cs typeface="+mn-cs"/>
              </a:rPr>
              <a:t>Division Chief of Adolescent Medicine </a:t>
            </a:r>
          </a:p>
          <a:p>
            <a:r>
              <a:rPr lang="en-US" sz="1200" b="0" i="0" u="none" strike="noStrike" kern="1200" baseline="0" dirty="0" smtClean="0">
                <a:solidFill>
                  <a:schemeClr val="tx1"/>
                </a:solidFill>
                <a:latin typeface="+mn-lt"/>
                <a:ea typeface="+mn-ea"/>
                <a:cs typeface="+mn-cs"/>
              </a:rPr>
              <a:t>Stony Brook School of Medicine, </a:t>
            </a:r>
          </a:p>
          <a:p>
            <a:r>
              <a:rPr lang="en-US" sz="1200" b="0" i="0" u="none" strike="noStrike" kern="1200" baseline="0" dirty="0" smtClean="0">
                <a:solidFill>
                  <a:schemeClr val="tx1"/>
                </a:solidFill>
                <a:latin typeface="+mn-lt"/>
                <a:ea typeface="+mn-ea"/>
                <a:cs typeface="+mn-cs"/>
              </a:rPr>
              <a:t>Stony Brook Children’s Hospital </a:t>
            </a:r>
          </a:p>
          <a:p>
            <a:r>
              <a:rPr lang="en-US" sz="1200" b="0" i="0" u="none" strike="noStrike" kern="1200" baseline="0" dirty="0" smtClean="0">
                <a:solidFill>
                  <a:schemeClr val="tx1"/>
                </a:solidFill>
                <a:latin typeface="+mn-lt"/>
                <a:ea typeface="+mn-ea"/>
                <a:cs typeface="+mn-cs"/>
              </a:rPr>
              <a:t>Stony Brook, NY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dirty="0" smtClean="0">
              <a:solidFill>
                <a:srgbClr val="000000"/>
              </a:solidFill>
              <a:latin typeface="Franklin Gothic Medium" pitchFamily="34"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latin typeface="Franklin Gothic Medium" pitchFamily="34"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t>
            </a:r>
            <a:endParaRPr lang="en-US" dirty="0" smtClean="0"/>
          </a:p>
          <a:p>
            <a:pPr eaLnBrk="1" hangingPunct="1"/>
            <a:endParaRPr lang="en-US" dirty="0" smtClean="0"/>
          </a:p>
        </p:txBody>
      </p:sp>
      <p:sp>
        <p:nvSpPr>
          <p:cNvPr id="113668" name="Slide Number Placeholder 3"/>
          <p:cNvSpPr>
            <a:spLocks noGrp="1"/>
          </p:cNvSpPr>
          <p:nvPr>
            <p:ph type="sldNum" sz="quarter" idx="5"/>
          </p:nvPr>
        </p:nvSpPr>
        <p:spPr bwMode="auto">
          <a:noFill/>
          <a:ln>
            <a:miter lim="800000"/>
            <a:headEnd/>
            <a:tailEnd/>
          </a:ln>
        </p:spPr>
        <p:txBody>
          <a:bodyPr/>
          <a:lstStyle/>
          <a:p>
            <a:fld id="{54C619D5-31E7-4185-B5B9-22999A9745E1}" type="slidenum">
              <a:rPr lang="en-US" smtClean="0"/>
              <a:pPr/>
              <a:t>1</a:t>
            </a:fld>
            <a:endParaRPr lang="en-US" dirty="0" smtClean="0"/>
          </a:p>
        </p:txBody>
      </p:sp>
    </p:spTree>
    <p:extLst>
      <p:ext uri="{BB962C8B-B14F-4D97-AF65-F5344CB8AC3E}">
        <p14:creationId xmlns:p14="http://schemas.microsoft.com/office/powerpoint/2010/main" val="391408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obamawhitehouse.archives.gov</a:t>
            </a:r>
            <a:r>
              <a:rPr lang="en-US" dirty="0" smtClean="0"/>
              <a:t>/the-press-office/2015/07/30/fact-sheet-national-hivaids-strategy-updated-2020</a:t>
            </a:r>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12</a:t>
            </a:fld>
            <a:endParaRPr lang="en-US"/>
          </a:p>
        </p:txBody>
      </p:sp>
    </p:spTree>
    <p:extLst>
      <p:ext uri="{BB962C8B-B14F-4D97-AF65-F5344CB8AC3E}">
        <p14:creationId xmlns:p14="http://schemas.microsoft.com/office/powerpoint/2010/main" val="146819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spcAft>
                <a:spcPts val="1000"/>
              </a:spcAft>
              <a:buFont typeface="Arial" charset="0"/>
              <a:buChar char="•"/>
            </a:pPr>
            <a:r>
              <a:rPr lang="en-US" sz="1200" dirty="0" smtClean="0"/>
              <a:t>Widespread testing and linkage to care, enabling people living with HIV to access treatment early.</a:t>
            </a:r>
          </a:p>
          <a:p>
            <a:pPr>
              <a:spcBef>
                <a:spcPts val="0"/>
              </a:spcBef>
              <a:spcAft>
                <a:spcPts val="1000"/>
              </a:spcAft>
              <a:buFont typeface="Arial" charset="0"/>
              <a:buChar char="•"/>
            </a:pPr>
            <a:r>
              <a:rPr lang="en-US" sz="1200" dirty="0" smtClean="0"/>
              <a:t>Broad support for people living with HIV to remain engaged in comprehensive care, including support for treatment adherence.</a:t>
            </a:r>
          </a:p>
          <a:p>
            <a:pPr>
              <a:spcBef>
                <a:spcPts val="0"/>
              </a:spcBef>
              <a:spcAft>
                <a:spcPts val="1000"/>
              </a:spcAft>
              <a:buFont typeface="Arial" charset="0"/>
              <a:buChar char="•"/>
            </a:pPr>
            <a:r>
              <a:rPr lang="en-US" sz="1200" dirty="0" smtClean="0"/>
              <a:t>Universal viral suppression among people living with HIV.</a:t>
            </a:r>
          </a:p>
          <a:p>
            <a:pPr>
              <a:spcBef>
                <a:spcPts val="0"/>
              </a:spcBef>
              <a:spcAft>
                <a:spcPts val="1000"/>
              </a:spcAft>
              <a:buFont typeface="Arial" charset="0"/>
              <a:buChar char="•"/>
            </a:pPr>
            <a:r>
              <a:rPr lang="en-US" sz="1200" dirty="0" smtClean="0"/>
              <a:t>Full access to comprehensive </a:t>
            </a:r>
            <a:r>
              <a:rPr lang="en-US" sz="1200" dirty="0" err="1" smtClean="0"/>
              <a:t>PrEP</a:t>
            </a:r>
            <a:r>
              <a:rPr lang="en-US" sz="1200" dirty="0" smtClean="0"/>
              <a:t> services for those whom it is appropriate and desired, with support for medication adherence for those using </a:t>
            </a:r>
            <a:r>
              <a:rPr lang="en-US" sz="1200" dirty="0" err="1" smtClean="0"/>
              <a:t>PrEP</a:t>
            </a:r>
            <a:endParaRPr lang="en-US" sz="1200" dirty="0" smtClean="0"/>
          </a:p>
          <a:p>
            <a:endParaRPr lang="en-US" dirty="0" smtClean="0"/>
          </a:p>
          <a:p>
            <a:r>
              <a:rPr lang="en-US" sz="1200" dirty="0" smtClean="0"/>
              <a:t>. </a:t>
            </a:r>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13</a:t>
            </a:fld>
            <a:endParaRPr lang="en-US"/>
          </a:p>
        </p:txBody>
      </p:sp>
    </p:spTree>
    <p:extLst>
      <p:ext uri="{BB962C8B-B14F-4D97-AF65-F5344CB8AC3E}">
        <p14:creationId xmlns:p14="http://schemas.microsoft.com/office/powerpoint/2010/main" val="41332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FDA approved to treat HIV </a:t>
            </a:r>
            <a:r>
              <a:rPr lang="en-US" sz="1200" dirty="0" smtClean="0"/>
              <a:t>adolescents living with HIV if weight ≥ 35 kg and SMR 4 or 5</a:t>
            </a:r>
          </a:p>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407149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30B3348-B79B-4AD0-8524-F975D0014730}" type="slidenum">
              <a:rPr lang="en-US">
                <a:solidFill>
                  <a:srgbClr val="000000"/>
                </a:solidFill>
              </a:rPr>
              <a:pPr/>
              <a:t>17</a:t>
            </a:fld>
            <a:endParaRPr lang="en-US">
              <a:solidFill>
                <a:srgbClr val="000000"/>
              </a:solidFill>
            </a:endParaRPr>
          </a:p>
        </p:txBody>
      </p:sp>
      <p:sp>
        <p:nvSpPr>
          <p:cNvPr id="1825794" name="Rectangle 2"/>
          <p:cNvSpPr>
            <a:spLocks noGrp="1" noRot="1" noChangeAspect="1" noChangeArrowheads="1" noTextEdit="1"/>
          </p:cNvSpPr>
          <p:nvPr>
            <p:ph type="sldImg"/>
          </p:nvPr>
        </p:nvSpPr>
        <p:spPr>
          <a:xfrm>
            <a:off x="685800" y="1143000"/>
            <a:ext cx="5486400" cy="3086100"/>
          </a:xfrm>
          <a:ln/>
        </p:spPr>
      </p:sp>
      <p:sp>
        <p:nvSpPr>
          <p:cNvPr id="1825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6651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potential </a:t>
            </a:r>
            <a:r>
              <a:rPr lang="en-US" baseline="0" dirty="0" err="1" smtClean="0"/>
              <a:t>PrEP</a:t>
            </a:r>
            <a:r>
              <a:rPr lang="en-US" baseline="0" dirty="0" smtClean="0"/>
              <a:t> populations that should be targeted. Please consider your catchment or service area to determine need for PrEP.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There is one study showing efficacy for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for IVDUs from Thailand. Limited experience with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for IDUs in the US. </a:t>
            </a:r>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19</a:t>
            </a:fld>
            <a:endParaRPr lang="en-US"/>
          </a:p>
        </p:txBody>
      </p:sp>
    </p:spTree>
    <p:extLst>
      <p:ext uri="{BB962C8B-B14F-4D97-AF65-F5344CB8AC3E}">
        <p14:creationId xmlns:p14="http://schemas.microsoft.com/office/powerpoint/2010/main" val="87431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Taken 7 days a week in males 99% effective. The 99% came from the STRAND study where subjects were actually observed taking the medication.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were differences noted in transgender women and </a:t>
            </a:r>
            <a:r>
              <a:rPr lang="en-US" dirty="0" smtClean="0"/>
              <a:t>adolescents/young adults ≤ 25 years.</a:t>
            </a:r>
            <a:r>
              <a:rPr lang="en-US" baseline="0" dirty="0" smtClean="0"/>
              <a:t> Higher numbers of receptive anal intercourse partners in both groups and lower blood levels. Lower blood levels were sub therapeutic in transgender women that may be the result of interaction with hormones.</a:t>
            </a:r>
            <a:endParaRPr lang="en-US"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Ref: Anderson PL, et al. </a:t>
            </a:r>
            <a:r>
              <a:rPr lang="en-US" sz="1200" b="0" i="0" kern="1200" dirty="0" err="1" smtClean="0">
                <a:solidFill>
                  <a:schemeClr val="tx1"/>
                </a:solidFill>
                <a:effectLst/>
                <a:latin typeface="+mn-lt"/>
                <a:ea typeface="+mn-ea"/>
                <a:cs typeface="+mn-cs"/>
              </a:rPr>
              <a:t>Emtricitabine-Tenofovir</a:t>
            </a:r>
            <a:r>
              <a:rPr lang="en-US" sz="1200" b="0" i="0" kern="1200" dirty="0" smtClean="0">
                <a:solidFill>
                  <a:schemeClr val="tx1"/>
                </a:solidFill>
                <a:effectLst/>
                <a:latin typeface="+mn-lt"/>
                <a:ea typeface="+mn-ea"/>
                <a:cs typeface="+mn-cs"/>
              </a:rPr>
              <a:t> Concentrations and Pre-Exposure Prophylaxis Efficacy in Men Who Have Sex with Men. Science Translational Medicine 2012; Vol. 4, Issue 151, pp. 151ra125. DOI: 10.1126/scitranslmed.3004006</a:t>
            </a:r>
            <a:r>
              <a:rPr lang="en-US" dirty="0" smtClean="0"/>
              <a:t/>
            </a:r>
            <a:br>
              <a:rPr lang="en-US" dirty="0" smtClean="0"/>
            </a:br>
            <a:endParaRPr lang="en-US" dirty="0" smtClean="0"/>
          </a:p>
          <a:p>
            <a:r>
              <a:rPr lang="en-US" sz="1200" b="0" i="0" u="sng" kern="1200" dirty="0" smtClean="0">
                <a:solidFill>
                  <a:schemeClr val="tx1"/>
                </a:solidFill>
                <a:effectLst/>
                <a:latin typeface="+mn-lt"/>
                <a:ea typeface="+mn-ea"/>
                <a:cs typeface="+mn-cs"/>
                <a:hlinkClick r:id="rId3" tooltip="The lancet. HIV."/>
              </a:rPr>
              <a:t>Lancet HIV.</a:t>
            </a:r>
            <a:r>
              <a:rPr lang="en-US" sz="1200" b="0" i="0" kern="1200" dirty="0" smtClean="0">
                <a:solidFill>
                  <a:schemeClr val="tx1"/>
                </a:solidFill>
                <a:effectLst/>
                <a:latin typeface="+mn-lt"/>
                <a:ea typeface="+mn-ea"/>
                <a:cs typeface="+mn-cs"/>
              </a:rPr>
              <a:t> 2015 Dec;2(12):e512-9.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10.1016/S2352-3018(15)00206-4.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2015 Nov 6.</a:t>
            </a:r>
          </a:p>
          <a:p>
            <a:r>
              <a:rPr lang="en-US" sz="1200" b="1" i="0" kern="1200" dirty="0" smtClean="0">
                <a:solidFill>
                  <a:schemeClr val="tx1"/>
                </a:solidFill>
                <a:effectLst/>
                <a:latin typeface="+mn-lt"/>
                <a:ea typeface="+mn-ea"/>
                <a:cs typeface="+mn-cs"/>
              </a:rPr>
              <a:t>HIV pre-exposure prophylaxis in transgender women: a subgroup analysis of the </a:t>
            </a:r>
            <a:r>
              <a:rPr lang="en-US" sz="1200" b="1" i="0" kern="1200" dirty="0" err="1" smtClean="0">
                <a:solidFill>
                  <a:schemeClr val="tx1"/>
                </a:solidFill>
                <a:effectLst/>
                <a:latin typeface="+mn-lt"/>
                <a:ea typeface="+mn-ea"/>
                <a:cs typeface="+mn-cs"/>
              </a:rPr>
              <a:t>iPrEx</a:t>
            </a:r>
            <a:r>
              <a:rPr lang="en-US" sz="1200" b="1" i="0" kern="1200" dirty="0" smtClean="0">
                <a:solidFill>
                  <a:schemeClr val="tx1"/>
                </a:solidFill>
                <a:effectLst/>
                <a:latin typeface="+mn-lt"/>
                <a:ea typeface="+mn-ea"/>
                <a:cs typeface="+mn-cs"/>
              </a:rPr>
              <a:t> trial.</a:t>
            </a:r>
          </a:p>
          <a:p>
            <a:r>
              <a:rPr lang="en-US" sz="1200" b="0" i="0" u="sng" kern="1200" dirty="0" smtClean="0">
                <a:solidFill>
                  <a:schemeClr val="tx1"/>
                </a:solidFill>
                <a:effectLst/>
                <a:latin typeface="+mn-lt"/>
                <a:ea typeface="+mn-ea"/>
                <a:cs typeface="+mn-cs"/>
                <a:hlinkClick r:id="rId4" invalidUrl="https://www.ncbi.nlm.nih.gov/pubmed/?term=Deutsch MB[Author]&amp;cauthor=true&amp;cauthor_uid=26614965"/>
              </a:rPr>
              <a:t>Deutsch MB</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5" invalidUrl="https://www.ncbi.nlm.nih.gov/pubmed/?term=Glidden DV[Author]&amp;cauthor=true&amp;cauthor_uid=26614965"/>
              </a:rPr>
              <a:t>Glidden DV</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6" invalidUrl="https://www.ncbi.nlm.nih.gov/pubmed/?term=Sevelius J[Author]&amp;cauthor=true&amp;cauthor_uid=26614965"/>
              </a:rPr>
              <a:t>Sevelius J</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7" invalidUrl="https://www.ncbi.nlm.nih.gov/pubmed/?term=Keatley J[Author]&amp;cauthor=true&amp;cauthor_uid=26614965"/>
              </a:rPr>
              <a:t>Keatley J</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8" invalidUrl="https://www.ncbi.nlm.nih.gov/pubmed/?term=McMahan V[Author]&amp;cauthor=true&amp;cauthor_uid=26614965"/>
              </a:rPr>
              <a:t>McMahan V</a:t>
            </a:r>
            <a:r>
              <a:rPr lang="en-US" sz="1200" b="0" i="0" kern="1200" baseline="30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9" invalidUrl="https://www.ncbi.nlm.nih.gov/pubmed/?term=Guanira J[Author]&amp;cauthor=true&amp;cauthor_uid=26614965"/>
              </a:rPr>
              <a:t>Guanira J</a:t>
            </a:r>
            <a:r>
              <a:rPr lang="en-US" sz="1200" b="0" i="0" kern="1200" baseline="30000" dirty="0" smtClean="0">
                <a:solidFill>
                  <a:schemeClr val="tx1"/>
                </a:solidFill>
                <a:effectLst/>
                <a:latin typeface="+mn-lt"/>
                <a:ea typeface="+mn-ea"/>
                <a:cs typeface="+mn-cs"/>
              </a:rPr>
              <a:t>4</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10" invalidUrl="https://www.ncbi.nlm.nih.gov/pubmed/?term=Kallas EG[Author]&amp;cauthor=true&amp;cauthor_uid=26614965"/>
              </a:rPr>
              <a:t>Kallas EG</a:t>
            </a:r>
            <a:r>
              <a:rPr lang="en-US" sz="1200" b="0" i="0" kern="1200" baseline="30000" dirty="0" smtClean="0">
                <a:solidFill>
                  <a:schemeClr val="tx1"/>
                </a:solidFill>
                <a:effectLst/>
                <a:latin typeface="+mn-lt"/>
                <a:ea typeface="+mn-ea"/>
                <a:cs typeface="+mn-cs"/>
              </a:rPr>
              <a:t>5</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11" invalidUrl="https://www.ncbi.nlm.nih.gov/pubmed/?term=Chariyalertsak S[Author]&amp;cauthor=true&amp;cauthor_uid=26614965"/>
              </a:rPr>
              <a:t>Chariyalertsak S</a:t>
            </a:r>
            <a:r>
              <a:rPr lang="en-US" sz="1200" b="0" i="0" kern="1200" baseline="30000" dirty="0" smtClean="0">
                <a:solidFill>
                  <a:schemeClr val="tx1"/>
                </a:solidFill>
                <a:effectLst/>
                <a:latin typeface="+mn-lt"/>
                <a:ea typeface="+mn-ea"/>
                <a:cs typeface="+mn-cs"/>
              </a:rPr>
              <a:t>6</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12" invalidUrl="https://www.ncbi.nlm.nih.gov/pubmed/?term=Grant RM[Author]&amp;cauthor=true&amp;cauthor_uid=26614965"/>
              </a:rPr>
              <a:t>Grant RM</a:t>
            </a:r>
            <a:r>
              <a:rPr lang="en-US" sz="1200" b="0" i="0" kern="1200" baseline="30000" dirty="0" smtClean="0">
                <a:solidFill>
                  <a:schemeClr val="tx1"/>
                </a:solidFill>
                <a:effectLst/>
                <a:latin typeface="+mn-lt"/>
                <a:ea typeface="+mn-ea"/>
                <a:cs typeface="+mn-cs"/>
              </a:rPr>
              <a:t>7</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13" invalidUrl="https://www.ncbi.nlm.nih.gov/pubmed/?term=iPrEx investigators[Corporate Author]"/>
              </a:rPr>
              <a:t>iPrEx investigators</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23</a:t>
            </a:fld>
            <a:endParaRPr lang="en-US"/>
          </a:p>
        </p:txBody>
      </p:sp>
    </p:spTree>
    <p:extLst>
      <p:ext uri="{BB962C8B-B14F-4D97-AF65-F5344CB8AC3E}">
        <p14:creationId xmlns:p14="http://schemas.microsoft.com/office/powerpoint/2010/main" val="78032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175024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men and transgender women who have sex with men previously enrolled in </a:t>
            </a:r>
            <a:r>
              <a:rPr lang="en-US" altLang="en-US" dirty="0" err="1" smtClean="0"/>
              <a:t>PrEP</a:t>
            </a:r>
            <a:r>
              <a:rPr lang="en-US" altLang="en-US" dirty="0" smtClean="0"/>
              <a:t> trials (ATN 082, </a:t>
            </a:r>
            <a:r>
              <a:rPr lang="en-US" altLang="en-US" dirty="0" err="1" smtClean="0"/>
              <a:t>iPrEx</a:t>
            </a:r>
            <a:r>
              <a:rPr lang="en-US" altLang="en-US" dirty="0" smtClean="0"/>
              <a:t>, and US Safety Study) were enrolled in a 72 week open-label extension.</a:t>
            </a:r>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Women,</a:t>
            </a:r>
            <a:r>
              <a:rPr lang="en-US" altLang="en-US" baseline="0" dirty="0" smtClean="0"/>
              <a:t> IVDU and </a:t>
            </a:r>
            <a:r>
              <a:rPr lang="en-US" altLang="en-US" baseline="0" dirty="0" err="1" smtClean="0"/>
              <a:t>insertive</a:t>
            </a:r>
            <a:r>
              <a:rPr lang="en-US" altLang="en-US" baseline="0" dirty="0" smtClean="0"/>
              <a:t> anal intercourse requires higher </a:t>
            </a:r>
            <a:r>
              <a:rPr lang="en-US" sz="1200" dirty="0" smtClean="0"/>
              <a:t>serum levels to detect effective drug levels in vagina, cervix, urethra and blood</a:t>
            </a:r>
          </a:p>
          <a:p>
            <a:endParaRPr lang="en-US" altLang="en-US" dirty="0"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617">
              <a:defRPr>
                <a:solidFill>
                  <a:schemeClr val="tx1"/>
                </a:solidFill>
                <a:latin typeface="Garamond" pitchFamily="18" charset="0"/>
                <a:cs typeface="Arial" pitchFamily="34" charset="0"/>
              </a:defRPr>
            </a:lvl1pPr>
            <a:lvl2pPr marL="727749" indent="-278120" defTabSz="911617">
              <a:defRPr>
                <a:solidFill>
                  <a:schemeClr val="tx1"/>
                </a:solidFill>
                <a:latin typeface="Garamond" pitchFamily="18" charset="0"/>
                <a:cs typeface="Arial" pitchFamily="34" charset="0"/>
              </a:defRPr>
            </a:lvl2pPr>
            <a:lvl3pPr marL="1118662" indent="-222496" defTabSz="911617">
              <a:defRPr>
                <a:solidFill>
                  <a:schemeClr val="tx1"/>
                </a:solidFill>
                <a:latin typeface="Garamond" pitchFamily="18" charset="0"/>
                <a:cs typeface="Arial" pitchFamily="34" charset="0"/>
              </a:defRPr>
            </a:lvl3pPr>
            <a:lvl4pPr marL="1568291" indent="-222496" defTabSz="911617">
              <a:defRPr>
                <a:solidFill>
                  <a:schemeClr val="tx1"/>
                </a:solidFill>
                <a:latin typeface="Garamond" pitchFamily="18" charset="0"/>
                <a:cs typeface="Arial" pitchFamily="34" charset="0"/>
              </a:defRPr>
            </a:lvl4pPr>
            <a:lvl5pPr marL="2017919" indent="-222496" defTabSz="911617">
              <a:defRPr>
                <a:solidFill>
                  <a:schemeClr val="tx1"/>
                </a:solidFill>
                <a:latin typeface="Garamond" pitchFamily="18" charset="0"/>
                <a:cs typeface="Arial" pitchFamily="34" charset="0"/>
              </a:defRPr>
            </a:lvl5pPr>
            <a:lvl6pPr marL="2462911" indent="-222496" defTabSz="911617" eaLnBrk="0" fontAlgn="base" hangingPunct="0">
              <a:spcBef>
                <a:spcPct val="0"/>
              </a:spcBef>
              <a:spcAft>
                <a:spcPct val="0"/>
              </a:spcAft>
              <a:defRPr>
                <a:solidFill>
                  <a:schemeClr val="tx1"/>
                </a:solidFill>
                <a:latin typeface="Garamond" pitchFamily="18" charset="0"/>
                <a:cs typeface="Arial" pitchFamily="34" charset="0"/>
              </a:defRPr>
            </a:lvl6pPr>
            <a:lvl7pPr marL="2907904" indent="-222496" defTabSz="911617" eaLnBrk="0" fontAlgn="base" hangingPunct="0">
              <a:spcBef>
                <a:spcPct val="0"/>
              </a:spcBef>
              <a:spcAft>
                <a:spcPct val="0"/>
              </a:spcAft>
              <a:defRPr>
                <a:solidFill>
                  <a:schemeClr val="tx1"/>
                </a:solidFill>
                <a:latin typeface="Garamond" pitchFamily="18" charset="0"/>
                <a:cs typeface="Arial" pitchFamily="34" charset="0"/>
              </a:defRPr>
            </a:lvl7pPr>
            <a:lvl8pPr marL="3352897" indent="-222496" defTabSz="911617" eaLnBrk="0" fontAlgn="base" hangingPunct="0">
              <a:spcBef>
                <a:spcPct val="0"/>
              </a:spcBef>
              <a:spcAft>
                <a:spcPct val="0"/>
              </a:spcAft>
              <a:defRPr>
                <a:solidFill>
                  <a:schemeClr val="tx1"/>
                </a:solidFill>
                <a:latin typeface="Garamond" pitchFamily="18" charset="0"/>
                <a:cs typeface="Arial" pitchFamily="34" charset="0"/>
              </a:defRPr>
            </a:lvl8pPr>
            <a:lvl9pPr marL="3797890" indent="-222496" defTabSz="911617" eaLnBrk="0" fontAlgn="base" hangingPunct="0">
              <a:spcBef>
                <a:spcPct val="0"/>
              </a:spcBef>
              <a:spcAft>
                <a:spcPct val="0"/>
              </a:spcAft>
              <a:defRPr>
                <a:solidFill>
                  <a:schemeClr val="tx1"/>
                </a:solidFill>
                <a:latin typeface="Garamond" pitchFamily="18" charset="0"/>
                <a:cs typeface="Arial" pitchFamily="34" charset="0"/>
              </a:defRPr>
            </a:lvl9pPr>
          </a:lstStyle>
          <a:p>
            <a:fld id="{597F0AED-5810-413A-B225-8A2603C73A84}" type="slidenum">
              <a:rPr lang="en-US" altLang="en-US">
                <a:solidFill>
                  <a:prstClr val="black"/>
                </a:solidFill>
                <a:latin typeface="Arial" pitchFamily="34" charset="0"/>
              </a:rPr>
              <a:pPr/>
              <a:t>25</a:t>
            </a:fld>
            <a:endParaRPr lang="en-US" altLang="en-US">
              <a:solidFill>
                <a:prstClr val="black"/>
              </a:solidFill>
              <a:latin typeface="Arial" pitchFamily="34" charset="0"/>
            </a:endParaRPr>
          </a:p>
        </p:txBody>
      </p:sp>
    </p:spTree>
    <p:extLst>
      <p:ext uri="{BB962C8B-B14F-4D97-AF65-F5344CB8AC3E}">
        <p14:creationId xmlns:p14="http://schemas.microsoft.com/office/powerpoint/2010/main" val="897359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At baseline,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high rates of </a:t>
            </a:r>
            <a:r>
              <a:rPr lang="en-US" sz="1200" b="0" i="0" kern="1200" baseline="0" dirty="0" err="1" smtClean="0">
                <a:solidFill>
                  <a:schemeClr val="tx1"/>
                </a:solidFill>
                <a:effectLst/>
                <a:latin typeface="+mn-lt"/>
                <a:ea typeface="+mn-ea"/>
                <a:cs typeface="+mn-cs"/>
              </a:rPr>
              <a:t>condomless</a:t>
            </a:r>
            <a:r>
              <a:rPr lang="en-US" sz="1200" b="0" i="0" kern="1200" baseline="0" dirty="0" smtClean="0">
                <a:solidFill>
                  <a:schemeClr val="tx1"/>
                </a:solidFill>
                <a:effectLst/>
                <a:latin typeface="+mn-lt"/>
                <a:ea typeface="+mn-ea"/>
                <a:cs typeface="+mn-cs"/>
              </a:rPr>
              <a:t> receptive anal intercourse (ATN </a:t>
            </a:r>
            <a:r>
              <a:rPr lang="en-US" sz="1200" b="0" i="0" kern="1200" baseline="0" smtClean="0">
                <a:solidFill>
                  <a:schemeClr val="tx1"/>
                </a:solidFill>
                <a:effectLst/>
                <a:latin typeface="+mn-lt"/>
                <a:ea typeface="+mn-ea"/>
                <a:cs typeface="+mn-cs"/>
              </a:rPr>
              <a:t>110: 58</a:t>
            </a:r>
            <a:r>
              <a:rPr lang="en-US" sz="1200" b="0" i="0" kern="1200" baseline="0" dirty="0" smtClean="0">
                <a:solidFill>
                  <a:schemeClr val="tx1"/>
                </a:solidFill>
                <a:effectLst/>
                <a:latin typeface="+mn-lt"/>
                <a:ea typeface="+mn-ea"/>
                <a:cs typeface="+mn-cs"/>
              </a:rPr>
              <a:t>%; ATN 113 </a:t>
            </a:r>
            <a:r>
              <a:rPr lang="en-US" sz="1200" b="0" i="0" kern="1200" baseline="0" smtClean="0">
                <a:solidFill>
                  <a:schemeClr val="tx1"/>
                </a:solidFill>
                <a:effectLst/>
                <a:latin typeface="+mn-lt"/>
                <a:ea typeface="+mn-ea"/>
                <a:cs typeface="+mn-cs"/>
              </a:rPr>
              <a:t>60%)</a:t>
            </a:r>
            <a:endParaRPr lang="en-US"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history of STIs</a:t>
            </a:r>
            <a:r>
              <a:rPr lang="en-US" sz="1200" baseline="0" dirty="0" smtClean="0">
                <a:latin typeface="Arial" charset="0"/>
                <a:ea typeface="Arial" charset="0"/>
                <a:cs typeface="Arial" charset="0"/>
              </a:rPr>
              <a:t> </a:t>
            </a:r>
            <a:r>
              <a:rPr lang="en-US" sz="1200" dirty="0" smtClean="0">
                <a:latin typeface="Arial" charset="0"/>
                <a:ea typeface="Arial" charset="0"/>
                <a:cs typeface="Arial" charset="0"/>
              </a:rPr>
              <a:t>(ATN 110: </a:t>
            </a:r>
            <a:r>
              <a:rPr lang="en-US" sz="1200" b="0" i="0" kern="1200" dirty="0" smtClean="0">
                <a:solidFill>
                  <a:schemeClr val="tx1"/>
                </a:solidFill>
                <a:effectLst/>
                <a:latin typeface="+mn-lt"/>
                <a:ea typeface="+mn-ea"/>
                <a:cs typeface="+mn-cs"/>
              </a:rPr>
              <a:t>22%</a:t>
            </a:r>
            <a:r>
              <a:rPr lang="en-US" sz="1200" b="0" i="0" kern="1200" baseline="0" dirty="0" smtClean="0">
                <a:solidFill>
                  <a:schemeClr val="tx1"/>
                </a:solidFill>
                <a:effectLst/>
                <a:latin typeface="+mn-lt"/>
                <a:ea typeface="+mn-ea"/>
                <a:cs typeface="+mn-cs"/>
              </a:rPr>
              <a:t>; ATN 113: 15%)</a:t>
            </a:r>
            <a:endParaRPr lang="en-US"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exchange sex</a:t>
            </a:r>
            <a:r>
              <a:rPr lang="en-US" sz="1200" baseline="0" dirty="0" smtClean="0">
                <a:latin typeface="Arial" charset="0"/>
                <a:ea typeface="Arial" charset="0"/>
                <a:cs typeface="Arial" charset="0"/>
              </a:rPr>
              <a:t> </a:t>
            </a:r>
            <a:r>
              <a:rPr lang="en-US" sz="1200" dirty="0" smtClean="0">
                <a:latin typeface="Arial" charset="0"/>
                <a:ea typeface="Arial" charset="0"/>
                <a:cs typeface="Arial" charset="0"/>
              </a:rPr>
              <a:t>(ATN 110: </a:t>
            </a:r>
            <a:r>
              <a:rPr lang="en-US" sz="1200" b="0" i="0" kern="1200" dirty="0" smtClean="0">
                <a:solidFill>
                  <a:schemeClr val="tx1"/>
                </a:solidFill>
                <a:effectLst/>
                <a:latin typeface="+mn-lt"/>
                <a:ea typeface="+mn-ea"/>
                <a:cs typeface="+mn-cs"/>
              </a:rPr>
              <a:t>29%</a:t>
            </a:r>
            <a:r>
              <a:rPr lang="en-US" sz="1200" b="0" i="0" kern="1200" baseline="0" dirty="0" smtClean="0">
                <a:solidFill>
                  <a:schemeClr val="tx1"/>
                </a:solidFill>
                <a:effectLst/>
                <a:latin typeface="+mn-lt"/>
                <a:ea typeface="+mn-ea"/>
                <a:cs typeface="+mn-cs"/>
              </a:rPr>
              <a:t>; ATN 113: 17%)</a:t>
            </a:r>
            <a:endParaRPr lang="en-US"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being kicked out of home (ATN 110: </a:t>
            </a:r>
            <a:r>
              <a:rPr lang="en-US" sz="1200" b="0" i="0" kern="1200" dirty="0" smtClean="0">
                <a:solidFill>
                  <a:schemeClr val="tx1"/>
                </a:solidFill>
                <a:effectLst/>
                <a:latin typeface="+mn-lt"/>
                <a:ea typeface="+mn-ea"/>
                <a:cs typeface="+mn-cs"/>
              </a:rPr>
              <a:t>17%</a:t>
            </a:r>
            <a:r>
              <a:rPr lang="en-US" sz="1200" b="0" i="0" kern="1200" baseline="0" dirty="0" smtClean="0">
                <a:solidFill>
                  <a:schemeClr val="tx1"/>
                </a:solidFill>
                <a:effectLst/>
                <a:latin typeface="+mn-lt"/>
                <a:ea typeface="+mn-ea"/>
                <a:cs typeface="+mn-cs"/>
              </a:rPr>
              <a:t>; ATN 113: 15%)</a:t>
            </a:r>
            <a:endParaRPr lang="en-US"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TFV-DP levels dropped</a:t>
            </a:r>
            <a:r>
              <a:rPr lang="en-US" sz="1200" baseline="0" dirty="0" smtClean="0"/>
              <a:t> below protected levels (&gt;4 doses per week=700 </a:t>
            </a:r>
            <a:r>
              <a:rPr lang="en-US" sz="1200" baseline="0" dirty="0" err="1" smtClean="0"/>
              <a:t>fmole</a:t>
            </a:r>
            <a:r>
              <a:rPr lang="en-US" sz="1200" baseline="0" dirty="0" smtClean="0"/>
              <a:t>/punch) at week 12, but there were notable differences by race/ethnicity with </a:t>
            </a:r>
            <a:r>
              <a:rPr lang="en-US" sz="1200" dirty="0" smtClean="0"/>
              <a:t>African-American MSM having lower blood levels across all time points and never reaching</a:t>
            </a:r>
            <a:r>
              <a:rPr lang="en-US" sz="1200" baseline="0" dirty="0" smtClean="0"/>
              <a:t> an adequate level of protection</a:t>
            </a:r>
            <a:endParaRPr lang="en-US" sz="1200" dirty="0" smtClean="0"/>
          </a:p>
          <a:p>
            <a:endParaRPr lang="en-US" dirty="0" smtClean="0"/>
          </a:p>
          <a:p>
            <a:r>
              <a:rPr lang="en-US" dirty="0" smtClean="0"/>
              <a:t>http</a:t>
            </a:r>
            <a:r>
              <a:rPr lang="en-US" dirty="0"/>
              <a:t>://programme.aids2016.org/Abstract/Abstract/10118</a:t>
            </a:r>
          </a:p>
        </p:txBody>
      </p:sp>
      <p:sp>
        <p:nvSpPr>
          <p:cNvPr id="4" name="Slide Number Placeholder 3"/>
          <p:cNvSpPr>
            <a:spLocks noGrp="1"/>
          </p:cNvSpPr>
          <p:nvPr>
            <p:ph type="sldNum" sz="quarter" idx="10"/>
          </p:nvPr>
        </p:nvSpPr>
        <p:spPr/>
        <p:txBody>
          <a:bodyPr/>
          <a:lstStyle/>
          <a:p>
            <a:fld id="{C496B743-7EBE-4B47-9151-3DB85E81AB06}" type="slidenum">
              <a:rPr lang="en-US" smtClean="0"/>
              <a:pPr/>
              <a:t>27</a:t>
            </a:fld>
            <a:endParaRPr lang="en-US" dirty="0"/>
          </a:p>
        </p:txBody>
      </p:sp>
    </p:spTree>
    <p:extLst>
      <p:ext uri="{BB962C8B-B14F-4D97-AF65-F5344CB8AC3E}">
        <p14:creationId xmlns:p14="http://schemas.microsoft.com/office/powerpoint/2010/main" val="1238026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CHAMPS </a:t>
            </a:r>
            <a:r>
              <a:rPr lang="en-US" sz="1200" b="0" i="0" kern="1200" dirty="0" err="1" smtClean="0">
                <a:solidFill>
                  <a:schemeClr val="tx1"/>
                </a:solidFill>
                <a:effectLst/>
                <a:latin typeface="+mn-lt"/>
                <a:ea typeface="+mn-ea"/>
                <a:cs typeface="+mn-cs"/>
              </a:rPr>
              <a:t>PlusPills</a:t>
            </a:r>
            <a:r>
              <a:rPr lang="en-US" sz="1200" b="0" i="0" kern="1200" dirty="0" smtClean="0">
                <a:solidFill>
                  <a:schemeClr val="tx1"/>
                </a:solidFill>
                <a:effectLst/>
                <a:latin typeface="+mn-lt"/>
                <a:ea typeface="+mn-ea"/>
                <a:cs typeface="+mn-cs"/>
              </a:rPr>
              <a:t> involved 148 healthy, sexually active, HIV-uninfected South African 15- to 19-year-olds in Cape Town and Johannesburg. The group included 99 girls and 49 boys. Participants were asked to take daily oral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for at least three months and up to one year if they chose to do so.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researchers found that most participants chose to take daily oral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which was safe and tolerable for the adolescents. Although the number of participants who actually took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as prescribed was lower than the number who opted in and decreased over time, nearly 40 percent were adherent by the end of the study. Only one participant became infected with HIV during the trial, a 19-year-old who had stopped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three months before her HIV diagnosis.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During the first three months of the trial, participants had monthly study visits, and subsequent visits occurred quarterly. Participants could choose to opt out of, continue or resume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for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at every quarterly visit. All participants were followed for the entire study year. At each visit, researchers monitored participants’ health and collected blood samples to test for evidence of adherence to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which contains the drugs </a:t>
            </a:r>
            <a:r>
              <a:rPr lang="en-US" sz="1200" b="0" i="0" kern="1200" dirty="0" err="1" smtClean="0">
                <a:solidFill>
                  <a:schemeClr val="tx1"/>
                </a:solidFill>
                <a:effectLst/>
                <a:latin typeface="+mn-lt"/>
                <a:ea typeface="+mn-ea"/>
                <a:cs typeface="+mn-cs"/>
              </a:rPr>
              <a:t>tenofovir</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emtricitabine</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three months, </a:t>
            </a:r>
            <a:r>
              <a:rPr lang="en-US" sz="1200" b="0" i="0" kern="1200" dirty="0" err="1" smtClean="0">
                <a:solidFill>
                  <a:schemeClr val="tx1"/>
                </a:solidFill>
                <a:effectLst/>
                <a:latin typeface="+mn-lt"/>
                <a:ea typeface="+mn-ea"/>
                <a:cs typeface="+mn-cs"/>
              </a:rPr>
              <a:t>tenofovir</a:t>
            </a:r>
            <a:r>
              <a:rPr lang="en-US" sz="1200" b="0" i="0" kern="1200" dirty="0" smtClean="0">
                <a:solidFill>
                  <a:schemeClr val="tx1"/>
                </a:solidFill>
                <a:effectLst/>
                <a:latin typeface="+mn-lt"/>
                <a:ea typeface="+mn-ea"/>
                <a:cs typeface="+mn-cs"/>
              </a:rPr>
              <a:t> was detectable in the blood samples of 57 percent of participants, and 82 percent of participants opted to continue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for PrEP. At six months, </a:t>
            </a:r>
            <a:r>
              <a:rPr lang="en-US" sz="1200" b="0" i="0" kern="1200" dirty="0" err="1" smtClean="0">
                <a:solidFill>
                  <a:schemeClr val="tx1"/>
                </a:solidFill>
                <a:effectLst/>
                <a:latin typeface="+mn-lt"/>
                <a:ea typeface="+mn-ea"/>
                <a:cs typeface="+mn-cs"/>
              </a:rPr>
              <a:t>tenofovir</a:t>
            </a:r>
            <a:r>
              <a:rPr lang="en-US" sz="1200" b="0" i="0" kern="1200" dirty="0" smtClean="0">
                <a:solidFill>
                  <a:schemeClr val="tx1"/>
                </a:solidFill>
                <a:effectLst/>
                <a:latin typeface="+mn-lt"/>
                <a:ea typeface="+mn-ea"/>
                <a:cs typeface="+mn-cs"/>
              </a:rPr>
              <a:t> was detectable in the blood samples of 38 percent of participants, and 64 percent opted to continue or resume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Sixty-four percent of participants also opted to continue or resume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at nine months. At the end of the year, 38 percent of participants tested positive for </a:t>
            </a:r>
            <a:r>
              <a:rPr lang="en-US" sz="1200" b="0" i="0" kern="1200" dirty="0" err="1" smtClean="0">
                <a:solidFill>
                  <a:schemeClr val="tx1"/>
                </a:solidFill>
                <a:effectLst/>
                <a:latin typeface="+mn-lt"/>
                <a:ea typeface="+mn-ea"/>
                <a:cs typeface="+mn-cs"/>
              </a:rPr>
              <a:t>tenofovir</a:t>
            </a:r>
            <a:r>
              <a:rPr lang="en-US" sz="1200" b="0" i="0" kern="1200" dirty="0" smtClean="0">
                <a:solidFill>
                  <a:schemeClr val="tx1"/>
                </a:solidFill>
                <a:effectLst/>
                <a:latin typeface="+mn-lt"/>
                <a:ea typeface="+mn-ea"/>
                <a:cs typeface="+mn-cs"/>
              </a:rPr>
              <a:t>. Participants frequently cited low-grade side effects, such as nausea or headache, as the reason they stopped taking </a:t>
            </a:r>
            <a:r>
              <a:rPr lang="en-US" sz="1200" b="0" i="0" kern="1200" dirty="0" err="1" smtClean="0">
                <a:solidFill>
                  <a:schemeClr val="tx1"/>
                </a:solidFill>
                <a:effectLst/>
                <a:latin typeface="+mn-lt"/>
                <a:ea typeface="+mn-ea"/>
                <a:cs typeface="+mn-cs"/>
              </a:rPr>
              <a:t>Truvada</a:t>
            </a:r>
            <a:r>
              <a:rPr lang="en-US" sz="1200" b="0" i="0" kern="1200" dirty="0" smtClean="0">
                <a:solidFill>
                  <a:schemeClr val="tx1"/>
                </a:solidFill>
                <a:effectLst/>
                <a:latin typeface="+mn-lt"/>
                <a:ea typeface="+mn-ea"/>
                <a:cs typeface="+mn-cs"/>
              </a:rPr>
              <a:t> as oral PrEP. </a:t>
            </a:r>
          </a:p>
          <a:p>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28</a:t>
            </a:fld>
            <a:endParaRPr lang="en-US"/>
          </a:p>
        </p:txBody>
      </p:sp>
    </p:spTree>
    <p:extLst>
      <p:ext uri="{BB962C8B-B14F-4D97-AF65-F5344CB8AC3E}">
        <p14:creationId xmlns:p14="http://schemas.microsoft.com/office/powerpoint/2010/main" val="38302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866456">
              <a:defRPr/>
            </a:pPr>
            <a:r>
              <a:rPr lang="en-US" dirty="0" smtClean="0"/>
              <a:t>This slide presents percentages of diagnoses of HIV infection by age group for 2015 in the United States.</a:t>
            </a:r>
            <a:r>
              <a:rPr lang="en-US" baseline="0" dirty="0" smtClean="0"/>
              <a:t> Of </a:t>
            </a:r>
            <a:r>
              <a:rPr lang="en-US" b="0" baseline="0" dirty="0" smtClean="0"/>
              <a:t>the 39,393 </a:t>
            </a:r>
            <a:r>
              <a:rPr lang="en-US" b="0" dirty="0" smtClean="0">
                <a:solidFill>
                  <a:srgbClr val="000000"/>
                </a:solidFill>
              </a:rPr>
              <a:t>diagnoses </a:t>
            </a:r>
            <a:r>
              <a:rPr lang="en-US" b="0" dirty="0">
                <a:solidFill>
                  <a:srgbClr val="000000"/>
                </a:solidFill>
              </a:rPr>
              <a:t>of HIV </a:t>
            </a:r>
            <a:r>
              <a:rPr lang="en-US" b="0" dirty="0" smtClean="0">
                <a:solidFill>
                  <a:srgbClr val="000000"/>
                </a:solidFill>
              </a:rPr>
              <a:t>infection </a:t>
            </a:r>
            <a:r>
              <a:rPr lang="en-US" dirty="0" smtClean="0"/>
              <a:t>among adults</a:t>
            </a:r>
            <a:r>
              <a:rPr lang="en-US" baseline="0" dirty="0" smtClean="0"/>
              <a:t> and adolescents</a:t>
            </a:r>
            <a:r>
              <a:rPr lang="en-US" b="0" dirty="0" smtClean="0">
                <a:solidFill>
                  <a:srgbClr val="000000"/>
                </a:solidFill>
              </a:rPr>
              <a:t>, 33% </a:t>
            </a:r>
            <a:r>
              <a:rPr lang="en-US" b="0" dirty="0">
                <a:solidFill>
                  <a:srgbClr val="000000"/>
                </a:solidFill>
              </a:rPr>
              <a:t>were among p</a:t>
            </a:r>
            <a:r>
              <a:rPr lang="en-US" b="0" dirty="0" smtClean="0"/>
              <a:t>ersons aged 25–34 years, 22% </a:t>
            </a:r>
            <a:r>
              <a:rPr lang="en-US" b="0" baseline="0" dirty="0" smtClean="0"/>
              <a:t>among persons aged 13–24 years, 19% among persons aged 35–44 years, 16% among persons aged 45–54 years, and 9% among persons aged </a:t>
            </a:r>
            <a:r>
              <a:rPr lang="en-US" baseline="0" dirty="0" smtClean="0"/>
              <a:t>≥55 years. </a:t>
            </a:r>
            <a:endParaRPr lang="en-US" dirty="0" smtClean="0"/>
          </a:p>
          <a:p>
            <a:endParaRPr lang="en-US" dirty="0" smtClean="0"/>
          </a:p>
          <a:p>
            <a:pPr defTabSz="864908">
              <a:defRPr/>
            </a:pPr>
            <a:r>
              <a:rPr lang="en-US" dirty="0">
                <a:solidFill>
                  <a:srgbClr val="000000"/>
                </a:solidFill>
              </a:rPr>
              <a:t>Data include persons with a diagnosis of HIV infection regardless of stage of disease at diagnosis. </a:t>
            </a:r>
            <a:r>
              <a:rPr lang="en-US" dirty="0"/>
              <a:t>Data for the year 2015 are preliminary and based on 6 months reporting delay.</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3554347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 meta-analysis</a:t>
            </a:r>
            <a:r>
              <a:rPr lang="en-US" baseline="0" dirty="0" smtClean="0"/>
              <a:t> compared MSM on </a:t>
            </a:r>
            <a:r>
              <a:rPr lang="en-US" baseline="0" dirty="0" err="1" smtClean="0"/>
              <a:t>PrEP</a:t>
            </a:r>
            <a:r>
              <a:rPr lang="en-US" baseline="0" dirty="0" smtClean="0"/>
              <a:t> vs not on </a:t>
            </a:r>
            <a:r>
              <a:rPr lang="en-US" baseline="0" dirty="0" err="1" smtClean="0"/>
              <a:t>PrEP</a:t>
            </a:r>
            <a:endParaRPr lang="en-US" baseline="0" dirty="0" smtClean="0"/>
          </a:p>
          <a:p>
            <a:r>
              <a:rPr lang="en-US" baseline="0" dirty="0" err="1" smtClean="0"/>
              <a:t>PrEP</a:t>
            </a:r>
            <a:r>
              <a:rPr lang="en-US" baseline="0" dirty="0" smtClean="0"/>
              <a:t> users: </a:t>
            </a:r>
          </a:p>
          <a:p>
            <a:r>
              <a:rPr lang="en-US" baseline="0" dirty="0" smtClean="0"/>
              <a:t>-25x more likely to contract GC</a:t>
            </a:r>
          </a:p>
          <a:p>
            <a:r>
              <a:rPr lang="en-US" baseline="0" dirty="0" smtClean="0"/>
              <a:t>-11x more likely to contract CT</a:t>
            </a:r>
          </a:p>
          <a:p>
            <a:r>
              <a:rPr lang="en-US" baseline="0" dirty="0" smtClean="0"/>
              <a:t>-45x more likely to contract syphilis</a:t>
            </a:r>
          </a:p>
          <a:p>
            <a:endParaRPr lang="en-US" baseline="0" dirty="0" smtClean="0"/>
          </a:p>
          <a:p>
            <a:r>
              <a:rPr lang="en-US" baseline="0" dirty="0" smtClean="0"/>
              <a:t>-some may be related to </a:t>
            </a:r>
            <a:r>
              <a:rPr lang="en-US" baseline="0" dirty="0" err="1" smtClean="0"/>
              <a:t>inc</a:t>
            </a:r>
            <a:r>
              <a:rPr lang="en-US" baseline="0" dirty="0" smtClean="0"/>
              <a:t> screening </a:t>
            </a:r>
            <a:r>
              <a:rPr lang="en-US" baseline="0" dirty="0" err="1" smtClean="0"/>
              <a:t>freq</a:t>
            </a:r>
            <a:r>
              <a:rPr lang="en-US" baseline="0" dirty="0" smtClean="0"/>
              <a:t> and detecting asymptomatic infections</a:t>
            </a:r>
          </a:p>
          <a:p>
            <a:r>
              <a:rPr lang="en-US" baseline="0" dirty="0" smtClean="0"/>
              <a:t>-But significant </a:t>
            </a:r>
            <a:r>
              <a:rPr lang="en-US" baseline="0" dirty="0" err="1" smtClean="0"/>
              <a:t>dec</a:t>
            </a:r>
            <a:r>
              <a:rPr lang="en-US" baseline="0" dirty="0" smtClean="0"/>
              <a:t> in HIV infections</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252372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Based on data from the placebo arm of a recent </a:t>
            </a:r>
            <a:r>
              <a:rPr lang="en-US" sz="1200" b="0" i="0" u="none" strike="noStrike" kern="1200" baseline="0" dirty="0" err="1" smtClean="0">
                <a:solidFill>
                  <a:schemeClr val="tx1"/>
                </a:solidFill>
                <a:latin typeface="Arial" pitchFamily="34" charset="0"/>
                <a:ea typeface="+mn-ea"/>
                <a:cs typeface="+mn-cs"/>
              </a:rPr>
              <a:t>PrEP</a:t>
            </a:r>
            <a:r>
              <a:rPr lang="en-US" sz="1200" b="0" i="0" u="none" strike="noStrike" kern="1200" baseline="0" dirty="0" smtClean="0">
                <a:solidFill>
                  <a:schemeClr val="tx1"/>
                </a:solidFill>
                <a:latin typeface="Arial" pitchFamily="34" charset="0"/>
                <a:ea typeface="+mn-ea"/>
                <a:cs typeface="+mn-cs"/>
              </a:rPr>
              <a:t> trial with a similarly high rate of rectal STIs [7], we would have expected an HIV incidence as high as 8.9 per 100 person-years in our study population in the absence of effective </a:t>
            </a:r>
            <a:r>
              <a:rPr lang="en-US" sz="1200" b="0" i="0" u="none" strike="noStrike" kern="1200" baseline="0" dirty="0" err="1" smtClean="0">
                <a:solidFill>
                  <a:schemeClr val="tx1"/>
                </a:solidFill>
                <a:latin typeface="Arial" pitchFamily="34" charset="0"/>
                <a:ea typeface="+mn-ea"/>
                <a:cs typeface="+mn-cs"/>
              </a:rPr>
              <a:t>PrEP</a:t>
            </a:r>
            <a:r>
              <a:rPr lang="en-US" sz="1200" b="0" i="0" u="none" strike="noStrike" kern="1200" baseline="0" dirty="0" smtClean="0">
                <a:solidFill>
                  <a:schemeClr val="tx1"/>
                </a:solidFill>
                <a:latin typeface="Arial" pitchFamily="34" charset="0"/>
                <a:ea typeface="+mn-ea"/>
                <a:cs typeface="+mn-cs"/>
              </a:rPr>
              <a:t> use. </a:t>
            </a:r>
          </a:p>
          <a:p>
            <a:r>
              <a:rPr lang="en-US" sz="1200" b="0" i="0" u="none" strike="noStrike" kern="1200" baseline="0" dirty="0" smtClean="0">
                <a:solidFill>
                  <a:schemeClr val="tx1"/>
                </a:solidFill>
                <a:latin typeface="Arial" pitchFamily="34" charset="0"/>
                <a:ea typeface="+mn-ea"/>
                <a:cs typeface="+mn-cs"/>
              </a:rPr>
              <a:t>This study evaluated 657 </a:t>
            </a:r>
            <a:r>
              <a:rPr lang="en-US" sz="1200" b="0" i="0" u="none" strike="noStrike" kern="1200" baseline="0" dirty="0" err="1" smtClean="0">
                <a:solidFill>
                  <a:schemeClr val="tx1"/>
                </a:solidFill>
                <a:latin typeface="Arial" pitchFamily="34" charset="0"/>
                <a:ea typeface="+mn-ea"/>
                <a:cs typeface="+mn-cs"/>
              </a:rPr>
              <a:t>PrEP</a:t>
            </a:r>
            <a:r>
              <a:rPr lang="en-US" sz="1200" b="0" i="0" u="none" strike="noStrike" kern="1200" baseline="0" dirty="0" smtClean="0">
                <a:solidFill>
                  <a:schemeClr val="tx1"/>
                </a:solidFill>
                <a:latin typeface="Arial" pitchFamily="34" charset="0"/>
                <a:ea typeface="+mn-ea"/>
                <a:cs typeface="+mn-cs"/>
              </a:rPr>
              <a:t> users, mean time of 7.2 months, total of 388 person-years of </a:t>
            </a:r>
            <a:r>
              <a:rPr lang="en-US" sz="1200" b="0" i="0" u="none" strike="noStrike" kern="1200" baseline="0" dirty="0" err="1" smtClean="0">
                <a:solidFill>
                  <a:schemeClr val="tx1"/>
                </a:solidFill>
                <a:latin typeface="Arial" pitchFamily="34" charset="0"/>
                <a:ea typeface="+mn-ea"/>
                <a:cs typeface="+mn-cs"/>
              </a:rPr>
              <a:t>PrEP</a:t>
            </a:r>
            <a:r>
              <a:rPr lang="en-US" sz="1200" b="0" i="0" u="none" strike="noStrike" kern="1200" baseline="0" dirty="0" smtClean="0">
                <a:solidFill>
                  <a:schemeClr val="tx1"/>
                </a:solidFill>
                <a:latin typeface="Arial" pitchFamily="34" charset="0"/>
                <a:ea typeface="+mn-ea"/>
                <a:cs typeface="+mn-cs"/>
              </a:rPr>
              <a:t> use</a:t>
            </a:r>
            <a:endParaRPr lang="en-US" dirty="0" smtClean="0"/>
          </a:p>
          <a:p>
            <a:endParaRPr lang="en-US" dirty="0" smtClean="0"/>
          </a:p>
          <a:p>
            <a:r>
              <a:rPr lang="en-US" dirty="0" smtClean="0"/>
              <a:t>Another </a:t>
            </a:r>
            <a:r>
              <a:rPr lang="en-US" dirty="0" err="1" smtClean="0"/>
              <a:t>metaanalysis</a:t>
            </a:r>
            <a:r>
              <a:rPr lang="en-US" baseline="0" dirty="0" smtClean="0"/>
              <a:t> compared MSM on </a:t>
            </a:r>
            <a:r>
              <a:rPr lang="en-US" baseline="0" dirty="0" err="1" smtClean="0"/>
              <a:t>PrEP</a:t>
            </a:r>
            <a:r>
              <a:rPr lang="en-US" baseline="0" dirty="0" smtClean="0"/>
              <a:t> vs not on </a:t>
            </a:r>
            <a:r>
              <a:rPr lang="en-US" baseline="0" dirty="0" err="1" smtClean="0"/>
              <a:t>PrEP</a:t>
            </a:r>
            <a:endParaRPr lang="en-US" baseline="0" dirty="0" smtClean="0"/>
          </a:p>
          <a:p>
            <a:r>
              <a:rPr lang="en-US" baseline="0" dirty="0" err="1" smtClean="0"/>
              <a:t>PrEP</a:t>
            </a:r>
            <a:r>
              <a:rPr lang="en-US" baseline="0" dirty="0" smtClean="0"/>
              <a:t> users: </a:t>
            </a:r>
          </a:p>
          <a:p>
            <a:r>
              <a:rPr lang="en-US" baseline="0" dirty="0" smtClean="0"/>
              <a:t>-25x more likely to contract GC</a:t>
            </a:r>
          </a:p>
          <a:p>
            <a:r>
              <a:rPr lang="en-US" baseline="0" dirty="0" smtClean="0"/>
              <a:t>-11x more likely to contract CT</a:t>
            </a:r>
          </a:p>
          <a:p>
            <a:r>
              <a:rPr lang="en-US" baseline="0" dirty="0" smtClean="0"/>
              <a:t>-45x more likely to contract syphilis</a:t>
            </a:r>
          </a:p>
          <a:p>
            <a:endParaRPr lang="en-US" baseline="0" dirty="0" smtClean="0"/>
          </a:p>
          <a:p>
            <a:r>
              <a:rPr lang="en-US" baseline="0" dirty="0" smtClean="0"/>
              <a:t>-some may be related to </a:t>
            </a:r>
            <a:r>
              <a:rPr lang="en-US" baseline="0" dirty="0" err="1" smtClean="0"/>
              <a:t>inc</a:t>
            </a:r>
            <a:r>
              <a:rPr lang="en-US" baseline="0" dirty="0" smtClean="0"/>
              <a:t> screening </a:t>
            </a:r>
            <a:r>
              <a:rPr lang="en-US" baseline="0" dirty="0" err="1" smtClean="0"/>
              <a:t>freq</a:t>
            </a:r>
            <a:r>
              <a:rPr lang="en-US" baseline="0" dirty="0" smtClean="0"/>
              <a:t> and detecting asymptomatic infections</a:t>
            </a:r>
          </a:p>
          <a:p>
            <a:r>
              <a:rPr lang="en-US" baseline="0" dirty="0" smtClean="0"/>
              <a:t>-But significant </a:t>
            </a:r>
            <a:r>
              <a:rPr lang="en-US" baseline="0" dirty="0" err="1" smtClean="0"/>
              <a:t>dec</a:t>
            </a:r>
            <a:r>
              <a:rPr lang="en-US" baseline="0" dirty="0" smtClean="0"/>
              <a:t> in HIV infections</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353659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mn-lt"/>
              </a:rPr>
              <a:t>a six-pronged</a:t>
            </a:r>
          </a:p>
          <a:p>
            <a:r>
              <a:rPr lang="en-US" dirty="0">
                <a:latin typeface="+mn-lt"/>
              </a:rPr>
              <a:t>intervention for people who are HIV-negative and at high risk for infection</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349509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Comprehensive assessment that</a:t>
            </a:r>
            <a:r>
              <a:rPr lang="en-US" baseline="0" dirty="0" smtClean="0"/>
              <a:t> includes demographic, biological, psychological, social, sexual health, gender identity, </a:t>
            </a:r>
            <a:r>
              <a:rPr lang="en-US" baseline="0" dirty="0" err="1" smtClean="0"/>
              <a:t>PrEP</a:t>
            </a:r>
            <a:r>
              <a:rPr lang="en-US" baseline="0" dirty="0" smtClean="0"/>
              <a:t>, and referrals needed </a:t>
            </a:r>
            <a:endParaRPr lang="en-US" dirty="0"/>
          </a:p>
        </p:txBody>
      </p:sp>
      <p:sp>
        <p:nvSpPr>
          <p:cNvPr id="4" name="Slide Number Placeholder 3"/>
          <p:cNvSpPr>
            <a:spLocks noGrp="1"/>
          </p:cNvSpPr>
          <p:nvPr>
            <p:ph type="sldNum" sz="quarter" idx="10"/>
          </p:nvPr>
        </p:nvSpPr>
        <p:spPr/>
        <p:txBody>
          <a:bodyPr/>
          <a:lstStyle/>
          <a:p>
            <a:fld id="{DE92A0CA-3A74-4A9D-90E7-A79E301D9F75}" type="slidenum">
              <a:rPr lang="en-US" smtClean="0"/>
              <a:pPr/>
              <a:t>33</a:t>
            </a:fld>
            <a:endParaRPr lang="en-US" dirty="0"/>
          </a:p>
        </p:txBody>
      </p:sp>
    </p:spTree>
    <p:extLst>
      <p:ext uri="{BB962C8B-B14F-4D97-AF65-F5344CB8AC3E}">
        <p14:creationId xmlns:p14="http://schemas.microsoft.com/office/powerpoint/2010/main" val="156681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The CDC recommends</a:t>
            </a:r>
            <a:r>
              <a:rPr lang="en-US" baseline="0" dirty="0" smtClean="0"/>
              <a:t> using a </a:t>
            </a:r>
            <a:r>
              <a:rPr lang="en-US" sz="1200" dirty="0" smtClean="0"/>
              <a:t>4</a:t>
            </a:r>
            <a:r>
              <a:rPr lang="en-US" sz="1200" baseline="30000" dirty="0" smtClean="0"/>
              <a:t>th</a:t>
            </a:r>
            <a:r>
              <a:rPr lang="en-US" sz="1200" dirty="0" smtClean="0"/>
              <a:t> generation Ab/Ag test within 1 week of starting</a:t>
            </a:r>
            <a:r>
              <a:rPr lang="en-US" sz="1200" baseline="0" dirty="0" smtClean="0"/>
              <a:t> PrEP. If that is not available, some providers consider using a 3</a:t>
            </a:r>
            <a:r>
              <a:rPr lang="en-US" sz="1200" baseline="30000" dirty="0" smtClean="0"/>
              <a:t>rd</a:t>
            </a:r>
            <a:r>
              <a:rPr lang="en-US" sz="1200" baseline="0" dirty="0" smtClean="0"/>
              <a:t> generation with viral load RNA PCR and stopping the </a:t>
            </a:r>
            <a:r>
              <a:rPr lang="en-US" sz="1200" baseline="0" dirty="0" err="1" smtClean="0"/>
              <a:t>PrEP</a:t>
            </a:r>
            <a:r>
              <a:rPr lang="en-US" sz="1200" baseline="0" dirty="0" smtClean="0"/>
              <a:t> if the person is diagnosed with HIV and starting </a:t>
            </a:r>
            <a:r>
              <a:rPr lang="en-US" sz="1200" baseline="0" dirty="0" err="1" smtClean="0"/>
              <a:t>antiretrovirals</a:t>
            </a:r>
            <a:r>
              <a:rPr lang="en-US" sz="1200" baseline="0" dirty="0" smtClean="0"/>
              <a:t>.  A creatinine may also not be available on the same day as screening. One may consider starting </a:t>
            </a:r>
            <a:r>
              <a:rPr lang="en-US" sz="1200" baseline="0" dirty="0" err="1" smtClean="0"/>
              <a:t>PrEP</a:t>
            </a:r>
            <a:r>
              <a:rPr lang="en-US" sz="1200" baseline="0" dirty="0" smtClean="0"/>
              <a:t> and discontinuing </a:t>
            </a:r>
            <a:r>
              <a:rPr lang="en-US" sz="1200" baseline="0" dirty="0" err="1" smtClean="0"/>
              <a:t>PrEP</a:t>
            </a:r>
            <a:r>
              <a:rPr lang="en-US" sz="1200" baseline="0" dirty="0" smtClean="0"/>
              <a:t> if creatinine is abnormal. </a:t>
            </a:r>
          </a:p>
          <a:p>
            <a:endParaRPr lang="en-US" sz="1200" baseline="0" dirty="0" smtClean="0"/>
          </a:p>
          <a:p>
            <a:r>
              <a:rPr lang="en-US" sz="1200" baseline="0" dirty="0" smtClean="0"/>
              <a:t>Ref:</a:t>
            </a:r>
          </a:p>
          <a:p>
            <a:r>
              <a:rPr lang="en-US" sz="1200" b="0" i="0" kern="1200" dirty="0" smtClean="0">
                <a:solidFill>
                  <a:schemeClr val="tx1"/>
                </a:solidFill>
                <a:effectLst/>
                <a:latin typeface="+mn-lt"/>
                <a:ea typeface="+mn-ea"/>
                <a:cs typeface="+mn-cs"/>
              </a:rPr>
              <a:t>https://</a:t>
            </a:r>
            <a:r>
              <a:rPr lang="en-US" sz="1200" b="0" i="0" kern="1200" dirty="0" err="1" smtClean="0">
                <a:solidFill>
                  <a:schemeClr val="tx1"/>
                </a:solidFill>
                <a:effectLst/>
                <a:latin typeface="+mn-lt"/>
                <a:ea typeface="+mn-ea"/>
                <a:cs typeface="+mn-cs"/>
              </a:rPr>
              <a:t>www.cdc.gov</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hiv</a:t>
            </a:r>
            <a:r>
              <a:rPr lang="en-US" sz="1200" b="0" i="0" kern="1200" dirty="0" smtClean="0">
                <a:solidFill>
                  <a:schemeClr val="tx1"/>
                </a:solidFill>
                <a:effectLst/>
                <a:latin typeface="+mn-lt"/>
                <a:ea typeface="+mn-ea"/>
                <a:cs typeface="+mn-cs"/>
              </a:rPr>
              <a:t>/pdf/guidelines/PrEPguidelines2014.pdf</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205508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http://www.hivguidelines.org/clinical-guidelines/pre-exposure-prophylaxis/guidance-for-the-use-of-pre-exposure-prophylaxis-prep-to-prevent-hiv-transmission/</a:t>
            </a:r>
          </a:p>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1708356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38</a:t>
            </a:fld>
            <a:endParaRPr lang="en-US">
              <a:solidFill>
                <a:srgbClr val="000000"/>
              </a:solidFill>
            </a:endParaRPr>
          </a:p>
        </p:txBody>
      </p:sp>
    </p:spTree>
    <p:extLst>
      <p:ext uri="{BB962C8B-B14F-4D97-AF65-F5344CB8AC3E}">
        <p14:creationId xmlns:p14="http://schemas.microsoft.com/office/powerpoint/2010/main" val="79823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preferred regimen for otherwise healthy adults and adolescents</a:t>
            </a:r>
            <a:br>
              <a:rPr lang="en-US" sz="1200" kern="1200" dirty="0" smtClean="0">
                <a:solidFill>
                  <a:schemeClr val="tx1"/>
                </a:solidFill>
                <a:effectLst/>
                <a:latin typeface="+mn-lt"/>
                <a:ea typeface="+mn-ea"/>
                <a:cs typeface="+mn-cs"/>
              </a:rPr>
            </a:br>
            <a:r>
              <a:rPr lang="en-US" sz="1200" dirty="0" smtClean="0">
                <a:effectLst/>
                <a:latin typeface="Wingdings" charset="2"/>
              </a:rPr>
              <a:t>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disoproxil</a:t>
            </a:r>
            <a:r>
              <a:rPr lang="en-US" sz="1200" kern="1200" dirty="0" smtClean="0">
                <a:solidFill>
                  <a:schemeClr val="tx1"/>
                </a:solidFill>
                <a:effectLst/>
                <a:latin typeface="+mn-lt"/>
                <a:ea typeface="+mn-ea"/>
                <a:cs typeface="+mn-cs"/>
              </a:rPr>
              <a:t> fumarate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DF or TDF) (300 mg) with </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(200 </a:t>
            </a:r>
            <a:endParaRPr lang="en-US" dirty="0" smtClean="0"/>
          </a:p>
          <a:p>
            <a:r>
              <a:rPr lang="en-US" sz="1200" kern="1200" dirty="0" smtClean="0">
                <a:solidFill>
                  <a:schemeClr val="tx1"/>
                </a:solidFill>
                <a:effectLst/>
                <a:latin typeface="+mn-lt"/>
                <a:ea typeface="+mn-ea"/>
                <a:cs typeface="+mn-cs"/>
              </a:rPr>
              <a:t>mg) once daily </a:t>
            </a:r>
            <a:r>
              <a:rPr lang="en-US" sz="1200" b="1" i="1" kern="1200" dirty="0" smtClean="0">
                <a:solidFill>
                  <a:schemeClr val="tx1"/>
                </a:solidFill>
                <a:effectLst/>
                <a:latin typeface="+mn-lt"/>
                <a:ea typeface="+mn-ea"/>
                <a:cs typeface="+mn-cs"/>
              </a:rPr>
              <a:t>plus</a:t>
            </a:r>
            <a:br>
              <a:rPr lang="en-US" sz="1200" b="1" i="1"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raltegravir</a:t>
            </a:r>
            <a:r>
              <a:rPr lang="en-US" sz="1200" kern="1200" dirty="0" smtClean="0">
                <a:solidFill>
                  <a:schemeClr val="tx1"/>
                </a:solidFill>
                <a:effectLst/>
                <a:latin typeface="+mn-lt"/>
                <a:ea typeface="+mn-ea"/>
                <a:cs typeface="+mn-cs"/>
              </a:rPr>
              <a:t> (RAL) 400 mg twice daily or </a:t>
            </a:r>
            <a:r>
              <a:rPr lang="en-US" sz="1200" kern="1200" dirty="0" err="1" smtClean="0">
                <a:solidFill>
                  <a:schemeClr val="tx1"/>
                </a:solidFill>
                <a:effectLst/>
                <a:latin typeface="+mn-lt"/>
                <a:ea typeface="+mn-ea"/>
                <a:cs typeface="+mn-cs"/>
              </a:rPr>
              <a:t>dolutegravir</a:t>
            </a:r>
            <a:r>
              <a:rPr lang="en-US" sz="1200" kern="1200" dirty="0" smtClean="0">
                <a:solidFill>
                  <a:schemeClr val="tx1"/>
                </a:solidFill>
                <a:effectLst/>
                <a:latin typeface="+mn-lt"/>
                <a:ea typeface="+mn-ea"/>
                <a:cs typeface="+mn-cs"/>
              </a:rPr>
              <a:t> (DTG) 50 mg daily. [VI-A2ci] </a:t>
            </a:r>
            <a:endParaRPr lang="en-US" dirty="0" smtClean="0"/>
          </a:p>
          <a:p>
            <a:r>
              <a:rPr lang="en-US" sz="1200" kern="1200" dirty="0" smtClean="0">
                <a:solidFill>
                  <a:schemeClr val="tx1"/>
                </a:solidFill>
                <a:effectLst/>
                <a:latin typeface="+mn-lt"/>
                <a:ea typeface="+mn-ea"/>
                <a:cs typeface="+mn-cs"/>
              </a:rPr>
              <a:t>[VII-C] </a:t>
            </a:r>
            <a:endParaRPr lang="en-US" dirty="0" smtClean="0"/>
          </a:p>
          <a:p>
            <a:r>
              <a:rPr lang="en-US" sz="1200" kern="1200" dirty="0" smtClean="0">
                <a:solidFill>
                  <a:schemeClr val="tx1"/>
                </a:solidFill>
                <a:effectLst/>
                <a:latin typeface="+mn-lt"/>
                <a:ea typeface="+mn-ea"/>
                <a:cs typeface="+mn-cs"/>
              </a:rPr>
              <a:t>o Alternative regimen for otherwise healthy adults and adolescents is</a:t>
            </a:r>
            <a:br>
              <a:rPr lang="en-US" sz="1200" kern="1200" dirty="0" smtClean="0">
                <a:solidFill>
                  <a:schemeClr val="tx1"/>
                </a:solidFill>
                <a:effectLst/>
                <a:latin typeface="+mn-lt"/>
                <a:ea typeface="+mn-ea"/>
                <a:cs typeface="+mn-cs"/>
              </a:rPr>
            </a:br>
            <a:r>
              <a:rPr lang="en-US" sz="1200" dirty="0" smtClean="0">
                <a:effectLst/>
                <a:latin typeface="Wingdings" charset="2"/>
              </a:rPr>
              <a:t>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DF (300 mg) with </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(FTC) (200 mg) once daily </a:t>
            </a:r>
            <a:r>
              <a:rPr lang="en-US" sz="1200" b="1" i="1" kern="1200" dirty="0" smtClean="0">
                <a:solidFill>
                  <a:schemeClr val="tx1"/>
                </a:solidFill>
                <a:effectLst/>
                <a:latin typeface="+mn-lt"/>
                <a:ea typeface="+mn-ea"/>
                <a:cs typeface="+mn-cs"/>
              </a:rPr>
              <a:t>plus </a:t>
            </a:r>
            <a:endParaRPr lang="en-US" dirty="0" smtClean="0"/>
          </a:p>
          <a:p>
            <a:r>
              <a:rPr lang="en-US" sz="1200" kern="1200" dirty="0" err="1" smtClean="0">
                <a:solidFill>
                  <a:schemeClr val="tx1"/>
                </a:solidFill>
                <a:effectLst/>
                <a:latin typeface="+mn-lt"/>
                <a:ea typeface="+mn-ea"/>
                <a:cs typeface="+mn-cs"/>
              </a:rPr>
              <a:t>darunavir</a:t>
            </a:r>
            <a:r>
              <a:rPr lang="en-US" sz="1200" kern="1200" dirty="0" smtClean="0">
                <a:solidFill>
                  <a:schemeClr val="tx1"/>
                </a:solidFill>
                <a:effectLst/>
                <a:latin typeface="+mn-lt"/>
                <a:ea typeface="+mn-ea"/>
                <a:cs typeface="+mn-cs"/>
              </a:rPr>
              <a:t> (DRV) (800 mg) and </a:t>
            </a:r>
            <a:r>
              <a:rPr lang="en-US" sz="1200" kern="1200" dirty="0" err="1" smtClean="0">
                <a:solidFill>
                  <a:schemeClr val="tx1"/>
                </a:solidFill>
                <a:effectLst/>
                <a:latin typeface="+mn-lt"/>
                <a:ea typeface="+mn-ea"/>
                <a:cs typeface="+mn-cs"/>
              </a:rPr>
              <a:t>ritonavira</a:t>
            </a:r>
            <a:r>
              <a:rPr lang="en-US" sz="1200" kern="1200" dirty="0" smtClean="0">
                <a:solidFill>
                  <a:schemeClr val="tx1"/>
                </a:solidFill>
                <a:effectLst/>
                <a:latin typeface="+mn-lt"/>
                <a:ea typeface="+mn-ea"/>
                <a:cs typeface="+mn-cs"/>
              </a:rPr>
              <a:t> (RTV) (100 mg) once daily. [VII-C] </a:t>
            </a:r>
            <a:endParaRPr lang="en-US" dirty="0" smtClean="0"/>
          </a:p>
          <a:p>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40</a:t>
            </a:fld>
            <a:endParaRPr lang="en-US"/>
          </a:p>
        </p:txBody>
      </p:sp>
    </p:spTree>
    <p:extLst>
      <p:ext uri="{BB962C8B-B14F-4D97-AF65-F5344CB8AC3E}">
        <p14:creationId xmlns:p14="http://schemas.microsoft.com/office/powerpoint/2010/main" val="238021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MMWR Nov 27, 2015</a:t>
            </a:r>
          </a:p>
          <a:p>
            <a:r>
              <a:rPr lang="en-US" dirty="0" smtClean="0"/>
              <a:t>Considered</a:t>
            </a:r>
            <a:r>
              <a:rPr lang="en-US" baseline="0" dirty="0" smtClean="0"/>
              <a:t> possible prep user:</a:t>
            </a:r>
          </a:p>
          <a:p>
            <a:r>
              <a:rPr lang="en-US" baseline="0" dirty="0" smtClean="0"/>
              <a:t>-MSM: &gt;=2 partners and </a:t>
            </a:r>
            <a:r>
              <a:rPr lang="en-US" baseline="0" dirty="0" err="1" smtClean="0"/>
              <a:t>condomless</a:t>
            </a:r>
            <a:r>
              <a:rPr lang="en-US" baseline="0" dirty="0" smtClean="0"/>
              <a:t> sex and/or STI in past year</a:t>
            </a:r>
          </a:p>
          <a:p>
            <a:r>
              <a:rPr lang="en-US" baseline="0" dirty="0" smtClean="0"/>
              <a:t>-IVDU: injects drugs and has shared needles</a:t>
            </a:r>
          </a:p>
          <a:p>
            <a:r>
              <a:rPr lang="en-US" baseline="0" dirty="0" smtClean="0"/>
              <a:t>-Hetero: &gt;=2 partners and at least 1 of: sex with HIV+ </a:t>
            </a:r>
            <a:r>
              <a:rPr lang="en-US" baseline="0" dirty="0" err="1" smtClean="0"/>
              <a:t>indiv</a:t>
            </a:r>
            <a:r>
              <a:rPr lang="en-US" baseline="0" dirty="0" smtClean="0"/>
              <a:t>; </a:t>
            </a:r>
            <a:r>
              <a:rPr lang="en-US" baseline="0" dirty="0" err="1" smtClean="0"/>
              <a:t>condomless</a:t>
            </a:r>
            <a:r>
              <a:rPr lang="en-US" baseline="0" dirty="0" smtClean="0"/>
              <a:t> sex in past 4 </a:t>
            </a:r>
            <a:r>
              <a:rPr lang="en-US" baseline="0" dirty="0" err="1" smtClean="0"/>
              <a:t>wks</a:t>
            </a:r>
            <a:r>
              <a:rPr lang="en-US" baseline="0" dirty="0" smtClean="0"/>
              <a:t>; sex with IVDU or bisexual male</a:t>
            </a:r>
            <a:endParaRPr lang="en-US" dirty="0" smtClean="0"/>
          </a:p>
          <a:p>
            <a:endParaRPr lang="en-US" dirty="0" smtClean="0"/>
          </a:p>
          <a:p>
            <a:endParaRPr lang="en-US" dirty="0" smtClean="0"/>
          </a:p>
          <a:p>
            <a:r>
              <a:rPr lang="en-US" dirty="0" smtClean="0"/>
              <a:t>PMDs have more</a:t>
            </a:r>
            <a:r>
              <a:rPr lang="en-US" baseline="0" dirty="0" smtClean="0"/>
              <a:t> access to appropriate patients, should be screening all patients regularly</a:t>
            </a:r>
          </a:p>
          <a:p>
            <a:r>
              <a:rPr lang="en-US" baseline="0" dirty="0" smtClean="0"/>
              <a:t>BUT, PMDs </a:t>
            </a:r>
            <a:r>
              <a:rPr lang="en-US" baseline="0" dirty="0" err="1" smtClean="0"/>
              <a:t>freq</a:t>
            </a:r>
            <a:r>
              <a:rPr lang="en-US" baseline="0" dirty="0" smtClean="0"/>
              <a:t> have time crunches, discomfort screening pts to determine if appropriate candidates for </a:t>
            </a:r>
            <a:r>
              <a:rPr lang="en-US" baseline="0" dirty="0" err="1" smtClean="0"/>
              <a:t>PrEP</a:t>
            </a:r>
            <a:r>
              <a:rPr lang="en-US" baseline="0" dirty="0" smtClean="0"/>
              <a:t>, don’t know where to send them or how to Rx or don’t know about </a:t>
            </a:r>
            <a:r>
              <a:rPr lang="en-US" baseline="0" dirty="0" err="1" smtClean="0"/>
              <a:t>PrEP</a:t>
            </a:r>
            <a:r>
              <a:rPr lang="en-US" baseline="0" dirty="0" smtClean="0"/>
              <a:t> to begin with and discomfort with </a:t>
            </a:r>
            <a:r>
              <a:rPr lang="en-US" baseline="0" dirty="0" err="1" smtClean="0"/>
              <a:t>Rx’ing</a:t>
            </a:r>
            <a:r>
              <a:rPr lang="en-US" baseline="0" dirty="0" smtClean="0"/>
              <a:t> </a:t>
            </a:r>
            <a:r>
              <a:rPr lang="en-US" baseline="0" dirty="0" err="1" smtClean="0"/>
              <a:t>truvada</a:t>
            </a:r>
            <a:endParaRPr lang="en-US" baseline="0" dirty="0" smtClean="0"/>
          </a:p>
          <a:p>
            <a:endParaRPr lang="en-US" baseline="0" dirty="0" smtClean="0"/>
          </a:p>
          <a:p>
            <a:r>
              <a:rPr lang="en-US" baseline="0" dirty="0" smtClean="0"/>
              <a:t>Specialists (Adolescent docs, ID docs) </a:t>
            </a:r>
            <a:r>
              <a:rPr lang="en-US" baseline="0" dirty="0" err="1" smtClean="0"/>
              <a:t>freq</a:t>
            </a:r>
            <a:r>
              <a:rPr lang="en-US" baseline="0" dirty="0" smtClean="0"/>
              <a:t> don’t have access to general population, won’t be </a:t>
            </a:r>
            <a:r>
              <a:rPr lang="en-US" baseline="0" dirty="0" err="1" smtClean="0"/>
              <a:t>abe</a:t>
            </a:r>
            <a:r>
              <a:rPr lang="en-US" baseline="0" dirty="0" smtClean="0"/>
              <a:t> to get the numbers like PMDs can to screen</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294045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402940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864908">
              <a:defRPr/>
            </a:pPr>
            <a:r>
              <a:rPr lang="en-US" dirty="0"/>
              <a:t>This slide </a:t>
            </a:r>
            <a:r>
              <a:rPr lang="en-US" dirty="0" smtClean="0"/>
              <a:t>presents the </a:t>
            </a:r>
            <a:r>
              <a:rPr lang="en-US" dirty="0"/>
              <a:t>rates of diagnoses of HIV infection by age group among adults and adolescents in the United States from </a:t>
            </a:r>
            <a:r>
              <a:rPr lang="en-US" dirty="0" smtClean="0"/>
              <a:t>2010 </a:t>
            </a:r>
            <a:r>
              <a:rPr lang="en-US" dirty="0"/>
              <a:t>though </a:t>
            </a:r>
            <a:r>
              <a:rPr lang="en-US" dirty="0" smtClean="0"/>
              <a:t>2014. </a:t>
            </a:r>
            <a:endParaRPr lang="en-US" dirty="0"/>
          </a:p>
          <a:p>
            <a:pPr defTabSz="864908">
              <a:defRPr/>
            </a:pPr>
            <a:endParaRPr lang="en-US" dirty="0"/>
          </a:p>
          <a:p>
            <a:pPr defTabSz="864908">
              <a:defRPr/>
            </a:pPr>
            <a:r>
              <a:rPr lang="en-US" b="0" dirty="0"/>
              <a:t>Persons aged 25–34 years accounted for the highest rates of diagnoses of HIV infection each year; whereas, persons aged ≥55 years accounted for the lowest rates of diagnoses of HIV infection each year.</a:t>
            </a:r>
          </a:p>
          <a:p>
            <a:pPr defTabSz="864908">
              <a:defRPr/>
            </a:pPr>
            <a:endParaRPr lang="en-US" b="1" dirty="0"/>
          </a:p>
          <a:p>
            <a:r>
              <a:rPr lang="en-US" b="0" dirty="0"/>
              <a:t>From </a:t>
            </a:r>
            <a:r>
              <a:rPr lang="en-US" b="0" dirty="0" smtClean="0"/>
              <a:t>2010 </a:t>
            </a:r>
            <a:r>
              <a:rPr lang="en-US" b="0" dirty="0"/>
              <a:t>though </a:t>
            </a:r>
            <a:r>
              <a:rPr lang="en-US" b="0" dirty="0" smtClean="0"/>
              <a:t>2014, </a:t>
            </a:r>
            <a:r>
              <a:rPr lang="en-US" b="0" dirty="0"/>
              <a:t>r</a:t>
            </a:r>
            <a:r>
              <a:rPr lang="en-US" b="0" baseline="0" dirty="0" smtClean="0"/>
              <a:t>ates of diagnoses of HIV infection remained stable among persons aged 13</a:t>
            </a:r>
            <a:r>
              <a:rPr lang="en-US" b="0" dirty="0" smtClean="0"/>
              <a:t>–</a:t>
            </a:r>
            <a:r>
              <a:rPr lang="en-US" b="0" baseline="0" dirty="0" smtClean="0"/>
              <a:t>24 years and </a:t>
            </a:r>
            <a:r>
              <a:rPr lang="en-US" b="0" dirty="0" smtClean="0"/>
              <a:t>25–34 </a:t>
            </a:r>
            <a:r>
              <a:rPr lang="en-US" b="0" dirty="0"/>
              <a:t>years</a:t>
            </a:r>
            <a:r>
              <a:rPr lang="en-US" b="0" baseline="0" dirty="0" smtClean="0"/>
              <a:t>.</a:t>
            </a:r>
            <a:r>
              <a:rPr lang="en-US" b="0" dirty="0"/>
              <a:t> </a:t>
            </a:r>
            <a:r>
              <a:rPr lang="en-US" b="0" dirty="0" smtClean="0"/>
              <a:t>D</a:t>
            </a:r>
            <a:r>
              <a:rPr lang="en-US" b="0" baseline="0" dirty="0" smtClean="0"/>
              <a:t>ecreases were seen in rates among persons aged 35–44 years (-21.0%), 45–54 years (-19.3%), and ≥55 years (-15.7).</a:t>
            </a:r>
          </a:p>
          <a:p>
            <a:pPr defTabSz="864908">
              <a:defRPr/>
            </a:pPr>
            <a:endParaRPr lang="en-US" dirty="0"/>
          </a:p>
          <a:p>
            <a:pPr defTabSz="864908">
              <a:defRPr/>
            </a:pPr>
            <a:r>
              <a:rPr lang="en-US" dirty="0"/>
              <a:t>Data include persons with a diagnosis of HIV infection regardless of stage of disease at diagnosis.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dirty="0"/>
          </a:p>
        </p:txBody>
      </p:sp>
    </p:spTree>
    <p:extLst>
      <p:ext uri="{BB962C8B-B14F-4D97-AF65-F5344CB8AC3E}">
        <p14:creationId xmlns:p14="http://schemas.microsoft.com/office/powerpoint/2010/main" val="711762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4029400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dirty="0" smtClean="0"/>
              <a:t>Use</a:t>
            </a:r>
            <a:r>
              <a:rPr lang="en-US" baseline="0" dirty="0" smtClean="0"/>
              <a:t> NYS Prep as an example and advice audience to refer to options which may be available in their state</a:t>
            </a:r>
            <a:endParaRPr lang="en-US" dirty="0" smtClean="0"/>
          </a:p>
        </p:txBody>
      </p:sp>
      <p:sp>
        <p:nvSpPr>
          <p:cNvPr id="4" name="Slide Number Placeholder 3"/>
          <p:cNvSpPr>
            <a:spLocks noGrp="1"/>
          </p:cNvSpPr>
          <p:nvPr>
            <p:ph type="sldNum" sz="quarter" idx="10"/>
          </p:nvPr>
        </p:nvSpPr>
        <p:spPr/>
        <p:txBody>
          <a:bodyPr/>
          <a:lstStyle/>
          <a:p>
            <a:fld id="{90BF31FC-8F56-43B4-BA41-FC12399596AF}" type="slidenum">
              <a:rPr lang="en-US" smtClean="0"/>
              <a:t>45</a:t>
            </a:fld>
            <a:endParaRPr lang="en-US"/>
          </a:p>
        </p:txBody>
      </p:sp>
    </p:spTree>
    <p:extLst>
      <p:ext uri="{BB962C8B-B14F-4D97-AF65-F5344CB8AC3E}">
        <p14:creationId xmlns:p14="http://schemas.microsoft.com/office/powerpoint/2010/main" val="4154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745435" y="4422098"/>
            <a:ext cx="5486400" cy="4114800"/>
          </a:xfrm>
        </p:spPr>
        <p:txBody>
          <a:bodyPr/>
          <a:lstStyle/>
          <a:p>
            <a:pPr defTabSz="897301">
              <a:defRPr/>
            </a:pPr>
            <a:r>
              <a:rPr lang="en-US" dirty="0" smtClean="0">
                <a:latin typeface="Calibri" pitchFamily="34" charset="0"/>
              </a:rPr>
              <a:t>To date, no efficacy or safety studies have been published on the use of </a:t>
            </a:r>
            <a:r>
              <a:rPr lang="en-US" dirty="0" err="1" smtClean="0">
                <a:latin typeface="Calibri" pitchFamily="34" charset="0"/>
              </a:rPr>
              <a:t>PrEP</a:t>
            </a:r>
            <a:r>
              <a:rPr lang="en-US" dirty="0" smtClean="0">
                <a:latin typeface="Calibri" pitchFamily="34" charset="0"/>
              </a:rPr>
              <a:t> in individuals younger than 18 years of age, but studies in this population are underway. Since the time of licensing for treatment of HIV in adolescents, TDF/FTC has been used without any indication of unique toxicity in this population. Off-label use of TDF/FTC as part of a PEP regimen is recommended for adolescents 13-18 years of age to prevent HIV infection after a high-risk exposure. On </a:t>
            </a:r>
            <a:r>
              <a:rPr lang="en-US" dirty="0">
                <a:latin typeface="Calibri" pitchFamily="34" charset="0"/>
              </a:rPr>
              <a:t>April 29, 2015, Governor Andrew Cuomo unveiled the </a:t>
            </a:r>
            <a:r>
              <a:rPr lang="en-US" dirty="0">
                <a:latin typeface="Calibri" pitchFamily="34" charset="0"/>
                <a:hlinkClick r:id="rId3"/>
              </a:rPr>
              <a:t>Blueprint to End AIDS Epidemic by 2020</a:t>
            </a:r>
            <a:r>
              <a:rPr lang="en-US" dirty="0">
                <a:latin typeface="Calibri" pitchFamily="34" charset="0"/>
              </a:rPr>
              <a:t>, which contained the statewide task force’s recommended strategies to end the AIDS epidemic in New York State</a:t>
            </a:r>
            <a:r>
              <a:rPr lang="en-US" dirty="0" smtClean="0">
                <a:latin typeface="Calibri" pitchFamily="34" charset="0"/>
              </a:rPr>
              <a:t>. </a:t>
            </a:r>
            <a:r>
              <a:rPr lang="en-US" dirty="0">
                <a:latin typeface="Calibri" pitchFamily="34" charset="0"/>
              </a:rPr>
              <a:t>The recommendations include an exhortation that </a:t>
            </a:r>
            <a:r>
              <a:rPr lang="en-US" dirty="0" err="1">
                <a:latin typeface="Calibri" pitchFamily="34" charset="0"/>
              </a:rPr>
              <a:t>PrEP</a:t>
            </a:r>
            <a:r>
              <a:rPr lang="en-US" dirty="0">
                <a:latin typeface="Calibri" pitchFamily="34" charset="0"/>
              </a:rPr>
              <a:t> should be offered to adolescents at high risk for HIV infection. </a:t>
            </a:r>
          </a:p>
          <a:p>
            <a:endParaRPr lang="en-US" dirty="0">
              <a:latin typeface="Calibri" pitchFamily="34" charset="0"/>
            </a:endParaRPr>
          </a:p>
          <a:p>
            <a:r>
              <a:rPr lang="en-US" dirty="0">
                <a:latin typeface="Calibri" pitchFamily="34" charset="0"/>
              </a:rPr>
              <a:t>To date, no efficacy or safety studies have been published on the use of </a:t>
            </a:r>
            <a:r>
              <a:rPr lang="en-US" dirty="0" err="1">
                <a:latin typeface="Calibri" pitchFamily="34" charset="0"/>
              </a:rPr>
              <a:t>PrEP</a:t>
            </a:r>
            <a:r>
              <a:rPr lang="en-US" dirty="0">
                <a:latin typeface="Calibri" pitchFamily="34" charset="0"/>
              </a:rPr>
              <a:t> in individuals younger than 18 years of age, but studies in this population are underway. Since the time of licensing for treatment of HIV in adolescents, TDF/FTC has been used without any indication of unique toxicity in this population. Off-label use of TDF/FTC as part of a PEP regimen is recommended for adolescents 13-18 years of age to prevent HIV infection after a high-risk exposure. </a:t>
            </a:r>
            <a:r>
              <a:rPr lang="en-US" dirty="0" smtClean="0">
                <a:latin typeface="Calibri" pitchFamily="34" charset="0"/>
              </a:rPr>
              <a:t>The </a:t>
            </a:r>
            <a:r>
              <a:rPr lang="en-US" dirty="0">
                <a:latin typeface="Calibri" pitchFamily="34" charset="0"/>
              </a:rPr>
              <a:t>CDC and the International Antiviral Society-USA have now extended the use of TDF/FTC to include </a:t>
            </a:r>
            <a:r>
              <a:rPr lang="en-US" dirty="0" err="1">
                <a:latin typeface="Calibri" pitchFamily="34" charset="0"/>
              </a:rPr>
              <a:t>PrEP</a:t>
            </a:r>
            <a:r>
              <a:rPr lang="en-US" dirty="0">
                <a:latin typeface="Calibri" pitchFamily="34" charset="0"/>
              </a:rPr>
              <a:t> for adolescents in sexual or other behavioral situations that put them at high risk for HIV </a:t>
            </a:r>
            <a:r>
              <a:rPr lang="en-US" dirty="0" smtClean="0">
                <a:latin typeface="Calibri" pitchFamily="34" charset="0"/>
              </a:rPr>
              <a:t>infection. </a:t>
            </a:r>
          </a:p>
          <a:p>
            <a:endParaRPr lang="en-US" dirty="0" smtClean="0">
              <a:latin typeface="Calibri" pitchFamily="34" charset="0"/>
            </a:endParaRPr>
          </a:p>
          <a:p>
            <a:r>
              <a:rPr lang="en-US" dirty="0" smtClean="0">
                <a:latin typeface="Calibri" pitchFamily="34" charset="0"/>
              </a:rPr>
              <a:t>Providers should carefully weigh the potential benefits and risks, including acquiring HIV infection, before prescribing </a:t>
            </a:r>
            <a:r>
              <a:rPr lang="en-US" dirty="0" err="1" smtClean="0">
                <a:latin typeface="Calibri" pitchFamily="34" charset="0"/>
              </a:rPr>
              <a:t>PrEP</a:t>
            </a:r>
            <a:r>
              <a:rPr lang="en-US" dirty="0" smtClean="0">
                <a:latin typeface="Calibri" pitchFamily="34" charset="0"/>
              </a:rPr>
              <a:t> to a younger adolescent and should make clear that the efficacy of </a:t>
            </a:r>
            <a:r>
              <a:rPr lang="en-US" dirty="0" err="1" smtClean="0">
                <a:latin typeface="Calibri" pitchFamily="34" charset="0"/>
              </a:rPr>
              <a:t>PrEP</a:t>
            </a:r>
            <a:r>
              <a:rPr lang="en-US" dirty="0" smtClean="0">
                <a:latin typeface="Calibri" pitchFamily="34" charset="0"/>
              </a:rPr>
              <a:t> is highly dependent on </a:t>
            </a:r>
            <a:r>
              <a:rPr lang="en-US" dirty="0">
                <a:latin typeface="Calibri" pitchFamily="34" charset="0"/>
              </a:rPr>
              <a:t>strict adherence. Clinicians should refer to their institution’s policy or consult with the institution’s legal department about consent to care for adolescents under 18 years of </a:t>
            </a:r>
            <a:r>
              <a:rPr lang="en-US" dirty="0" smtClean="0">
                <a:latin typeface="Calibri" pitchFamily="34" charset="0"/>
              </a:rPr>
              <a:t>age</a:t>
            </a:r>
            <a:endParaRPr lang="en-US" sz="1300" dirty="0">
              <a:latin typeface="Calibri" pitchFamily="34" charset="0"/>
            </a:endParaRPr>
          </a:p>
        </p:txBody>
      </p:sp>
      <p:sp>
        <p:nvSpPr>
          <p:cNvPr id="4" name="Slide Number Placeholder 3"/>
          <p:cNvSpPr>
            <a:spLocks noGrp="1"/>
          </p:cNvSpPr>
          <p:nvPr>
            <p:ph type="sldNum" sz="quarter" idx="10"/>
          </p:nvPr>
        </p:nvSpPr>
        <p:spPr/>
        <p:txBody>
          <a:bodyPr/>
          <a:lstStyle/>
          <a:p>
            <a:fld id="{E07B51E4-A5D7-F44E-9533-5044EF0B2493}" type="slidenum">
              <a:rPr lang="en-US" smtClean="0"/>
              <a:pPr/>
              <a:t>46</a:t>
            </a:fld>
            <a:endParaRPr lang="en-US"/>
          </a:p>
        </p:txBody>
      </p:sp>
    </p:spTree>
    <p:extLst>
      <p:ext uri="{BB962C8B-B14F-4D97-AF65-F5344CB8AC3E}">
        <p14:creationId xmlns:p14="http://schemas.microsoft.com/office/powerpoint/2010/main" val="3985418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dirty="0"/>
              <a:t>State law in a number of states allow minors to consent to </a:t>
            </a:r>
            <a:r>
              <a:rPr lang="en-US" i="1" dirty="0"/>
              <a:t>preventive</a:t>
            </a:r>
            <a:r>
              <a:rPr lang="en-US" dirty="0"/>
              <a:t> care for STDs, in addition to consenting for STD treatment.  This absolutely includes consent to </a:t>
            </a:r>
            <a:r>
              <a:rPr lang="en-US" dirty="0" err="1"/>
              <a:t>PrEP</a:t>
            </a:r>
            <a:r>
              <a:rPr lang="en-US" dirty="0"/>
              <a:t> in some states.  So, it is important to look at state law where you practice and consult your legal counsel on whether minors can consent to </a:t>
            </a:r>
            <a:r>
              <a:rPr lang="en-US" dirty="0" err="1"/>
              <a:t>PrEP</a:t>
            </a:r>
            <a:r>
              <a:rPr lang="en-US" dirty="0"/>
              <a:t> in your state, and if they can, what parameters, if any, your state law puts on that (e.g. age limits).    </a:t>
            </a:r>
            <a:br>
              <a:rPr lang="en-US" dirty="0"/>
            </a:br>
            <a:endParaRPr lang="en-US" dirty="0"/>
          </a:p>
          <a:p>
            <a:pPr rtl="0"/>
            <a:r>
              <a:rPr lang="en-US" dirty="0"/>
              <a:t>Separate from consent rules, its also important to know what confidentiality law applies and whether a minor patient has the right to keep information about </a:t>
            </a:r>
            <a:r>
              <a:rPr lang="en-US" dirty="0" err="1"/>
              <a:t>PrEP</a:t>
            </a:r>
            <a:r>
              <a:rPr lang="en-US" dirty="0"/>
              <a:t> services private in your state.  It is possible to have a right to consent but not an absolute right to keep the related health information private from parents.</a:t>
            </a:r>
            <a:br>
              <a:rPr lang="en-US" dirty="0"/>
            </a:br>
            <a:endParaRPr lang="en-US" dirty="0"/>
          </a:p>
          <a:p>
            <a:pPr rtl="0"/>
            <a:r>
              <a:rPr lang="en-US" dirty="0"/>
              <a:t>On the insurance question: If a minor patient is covered by parent's insurance and wants to use that insurance to cover </a:t>
            </a:r>
            <a:r>
              <a:rPr lang="en-US" dirty="0" err="1"/>
              <a:t>PrEP</a:t>
            </a:r>
            <a:r>
              <a:rPr lang="en-US" dirty="0"/>
              <a:t>, there is a risk of confidential health information getting out to parents via an EOB or other communication, even where the minor normally has a right to confidentiality in the information.  There are some options though:</a:t>
            </a:r>
          </a:p>
          <a:p>
            <a:pPr rtl="0"/>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7503729C-4E0C-4F06-B638-7F2C4AD37E22}" type="slidenum">
              <a:rPr lang="en-US" smtClean="0"/>
              <a:t>47</a:t>
            </a:fld>
            <a:endParaRPr lang="en-US"/>
          </a:p>
        </p:txBody>
      </p:sp>
    </p:spTree>
    <p:extLst>
      <p:ext uri="{BB962C8B-B14F-4D97-AF65-F5344CB8AC3E}">
        <p14:creationId xmlns:p14="http://schemas.microsoft.com/office/powerpoint/2010/main" val="570671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MMWR Nov 27, 2015</a:t>
            </a:r>
          </a:p>
          <a:p>
            <a:endParaRPr lang="en-US" dirty="0" smtClean="0"/>
          </a:p>
          <a:p>
            <a:r>
              <a:rPr lang="en-US" dirty="0" smtClean="0"/>
              <a:t>PMDs have more</a:t>
            </a:r>
            <a:r>
              <a:rPr lang="en-US" baseline="0" dirty="0" smtClean="0"/>
              <a:t> access to appropriate patients, should be screening all patients regularly</a:t>
            </a:r>
          </a:p>
          <a:p>
            <a:r>
              <a:rPr lang="en-US" baseline="0" dirty="0" smtClean="0"/>
              <a:t>BUT, PMDs </a:t>
            </a:r>
            <a:r>
              <a:rPr lang="en-US" baseline="0" dirty="0" err="1" smtClean="0"/>
              <a:t>freq</a:t>
            </a:r>
            <a:r>
              <a:rPr lang="en-US" baseline="0" dirty="0" smtClean="0"/>
              <a:t> have time crunches, discomfort screening pts to determine if appropriate candidates for </a:t>
            </a:r>
            <a:r>
              <a:rPr lang="en-US" baseline="0" dirty="0" err="1" smtClean="0"/>
              <a:t>PrEP</a:t>
            </a:r>
            <a:r>
              <a:rPr lang="en-US" baseline="0" dirty="0" smtClean="0"/>
              <a:t>, don’t know where to send them or how to Rx or don’t know about </a:t>
            </a:r>
            <a:r>
              <a:rPr lang="en-US" baseline="0" dirty="0" err="1" smtClean="0"/>
              <a:t>PrEP</a:t>
            </a:r>
            <a:r>
              <a:rPr lang="en-US" baseline="0" dirty="0" smtClean="0"/>
              <a:t> to begin with and discomfort with </a:t>
            </a:r>
            <a:r>
              <a:rPr lang="en-US" baseline="0" dirty="0" err="1" smtClean="0"/>
              <a:t>Rx’ing</a:t>
            </a:r>
            <a:r>
              <a:rPr lang="en-US" baseline="0" dirty="0" smtClean="0"/>
              <a:t> </a:t>
            </a:r>
            <a:r>
              <a:rPr lang="en-US" baseline="0" dirty="0" err="1" smtClean="0"/>
              <a:t>truvada</a:t>
            </a:r>
            <a:endParaRPr lang="en-US" baseline="0" dirty="0" smtClean="0"/>
          </a:p>
          <a:p>
            <a:endParaRPr lang="en-US" baseline="0" dirty="0" smtClean="0"/>
          </a:p>
          <a:p>
            <a:r>
              <a:rPr lang="en-US" baseline="0" dirty="0" smtClean="0"/>
              <a:t>Specialists (Adolescent docs, ID docs) </a:t>
            </a:r>
            <a:r>
              <a:rPr lang="en-US" baseline="0" dirty="0" err="1" smtClean="0"/>
              <a:t>freq</a:t>
            </a:r>
            <a:r>
              <a:rPr lang="en-US" baseline="0" dirty="0" smtClean="0"/>
              <a:t> don’t have access to general population, won’t be </a:t>
            </a:r>
            <a:r>
              <a:rPr lang="en-US" baseline="0" dirty="0" err="1" smtClean="0"/>
              <a:t>abe</a:t>
            </a:r>
            <a:r>
              <a:rPr lang="en-US" baseline="0" dirty="0" smtClean="0"/>
              <a:t> to get the numbers like PMDs can to screen</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2617775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50</a:t>
            </a:fld>
            <a:endParaRPr lang="en-US"/>
          </a:p>
        </p:txBody>
      </p:sp>
    </p:spTree>
    <p:extLst>
      <p:ext uri="{BB962C8B-B14F-4D97-AF65-F5344CB8AC3E}">
        <p14:creationId xmlns:p14="http://schemas.microsoft.com/office/powerpoint/2010/main" val="2455758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71B823E-178D-4043-996E-D92ACA99971D}" type="slidenum">
              <a:rPr lang="en-US" altLang="en-US">
                <a:solidFill>
                  <a:srgbClr val="000000"/>
                </a:solidFill>
                <a:latin typeface="Calibri" pitchFamily="34" charset="0"/>
              </a:rPr>
              <a:pPr/>
              <a:t>53</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897514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https://www.cdc.gov/std/treatment/sexualhistory.pdf</a:t>
            </a:r>
          </a:p>
        </p:txBody>
      </p:sp>
      <p:sp>
        <p:nvSpPr>
          <p:cNvPr id="4" name="Slide Number Placeholder 3"/>
          <p:cNvSpPr>
            <a:spLocks noGrp="1"/>
          </p:cNvSpPr>
          <p:nvPr>
            <p:ph type="sldNum" sz="quarter" idx="10"/>
          </p:nvPr>
        </p:nvSpPr>
        <p:spPr/>
        <p:txBody>
          <a:bodyPr/>
          <a:lstStyle/>
          <a:p>
            <a:fld id="{C496B743-7EBE-4B47-9151-3DB85E81AB06}" type="slidenum">
              <a:rPr lang="en-US" smtClean="0"/>
              <a:pPr/>
              <a:t>54</a:t>
            </a:fld>
            <a:endParaRPr lang="en-US" dirty="0"/>
          </a:p>
        </p:txBody>
      </p:sp>
    </p:spTree>
    <p:extLst>
      <p:ext uri="{BB962C8B-B14F-4D97-AF65-F5344CB8AC3E}">
        <p14:creationId xmlns:p14="http://schemas.microsoft.com/office/powerpoint/2010/main" val="2096449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2716353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Twenty days is an estimate from cervical</a:t>
            </a:r>
            <a:r>
              <a:rPr lang="en-US" baseline="0" dirty="0" smtClean="0"/>
              <a:t> specimens. It may not accurately reflect tissue concentrations on penile surface. </a:t>
            </a:r>
          </a:p>
          <a:p>
            <a:endParaRPr lang="en-US" baseline="0" dirty="0" smtClean="0"/>
          </a:p>
          <a:p>
            <a:r>
              <a:rPr lang="en-US" sz="1200" b="0" i="0" kern="1200" dirty="0" smtClean="0">
                <a:solidFill>
                  <a:schemeClr val="tx1"/>
                </a:solidFill>
                <a:effectLst/>
                <a:latin typeface="+mn-lt"/>
                <a:ea typeface="+mn-ea"/>
                <a:cs typeface="+mn-cs"/>
              </a:rPr>
              <a:t>Tissue levels are not equivalent in </a:t>
            </a:r>
            <a:r>
              <a:rPr lang="en-US" sz="1200" b="0" i="0" kern="1200" dirty="0" err="1" smtClean="0">
                <a:solidFill>
                  <a:schemeClr val="tx1"/>
                </a:solidFill>
                <a:effectLst/>
                <a:latin typeface="+mn-lt"/>
                <a:ea typeface="+mn-ea"/>
                <a:cs typeface="+mn-cs"/>
              </a:rPr>
              <a:t>insertive</a:t>
            </a:r>
            <a:r>
              <a:rPr lang="en-US" sz="1200" b="0" i="0" kern="1200" dirty="0" smtClean="0">
                <a:solidFill>
                  <a:schemeClr val="tx1"/>
                </a:solidFill>
                <a:effectLst/>
                <a:latin typeface="+mn-lt"/>
                <a:ea typeface="+mn-ea"/>
                <a:cs typeface="+mn-cs"/>
              </a:rPr>
              <a:t> anal sex and vaginal sex. And, there continues to be a debate about this. </a:t>
            </a:r>
            <a:r>
              <a:rPr lang="en-US" sz="1200" b="0" i="0" kern="1200" dirty="0" smtClean="0">
                <a:solidFill>
                  <a:schemeClr val="tx1"/>
                </a:solidFill>
                <a:effectLst/>
                <a:latin typeface="+mn-lt"/>
                <a:ea typeface="+mn-ea"/>
                <a:cs typeface="+mn-cs"/>
                <a:hlinkClick r:id="rId3"/>
              </a:rPr>
              <a:t>https://na01.safelinks.protection.outlook.com/?url=http%3A%2F%2Fmv.ecuo.org%2Fen%2Fhiv-vaginal-sex-and-prep-initiation-what-should-you-tell-your-patients-or-clients%2F&amp;data=02%7C01%7CAllison.Eliscu%40stonybrookmedicine.edu%7Cca1b204b05d942908f5908d4eb45f608%7Ceafa1b31b194425db36656c215b7760c%7C0%7C0%7C636392133846248557&amp;sdata=o8lzIOmr5KVX22P7tFhNliO9FS%2FLzgh%2FX5fVftbgBsc%3D&amp;reserved=0</a:t>
            </a:r>
            <a:r>
              <a:rPr lang="en-US" sz="1200" b="0" i="0" kern="1200" dirty="0" smtClean="0">
                <a:solidFill>
                  <a:schemeClr val="tx1"/>
                </a:solidFill>
                <a:effectLst/>
                <a:latin typeface="+mn-lt"/>
                <a:ea typeface="+mn-ea"/>
                <a:cs typeface="+mn-cs"/>
              </a:rPr>
              <a:t>. The penile tissue offers more protection than vaginal mucosa and cervical areas. We may want to provide 20 days for vaginal tissue on the notes only and not the slide. No specific research has evaluated </a:t>
            </a:r>
            <a:r>
              <a:rPr lang="en-US" sz="1200" b="0" i="0" kern="1200" dirty="0" err="1" smtClean="0">
                <a:solidFill>
                  <a:schemeClr val="tx1"/>
                </a:solidFill>
                <a:effectLst/>
                <a:latin typeface="+mn-lt"/>
                <a:ea typeface="+mn-ea"/>
                <a:cs typeface="+mn-cs"/>
              </a:rPr>
              <a:t>PrEP</a:t>
            </a:r>
            <a:r>
              <a:rPr lang="en-US" sz="1200" b="0" i="0" kern="1200" dirty="0" smtClean="0">
                <a:solidFill>
                  <a:schemeClr val="tx1"/>
                </a:solidFill>
                <a:effectLst/>
                <a:latin typeface="+mn-lt"/>
                <a:ea typeface="+mn-ea"/>
                <a:cs typeface="+mn-cs"/>
              </a:rPr>
              <a:t> levels in vaginal or rectal tissue of transgender women or transgender men.</a:t>
            </a:r>
            <a:endParaRPr lang="en-US" dirty="0"/>
          </a:p>
        </p:txBody>
      </p:sp>
      <p:sp>
        <p:nvSpPr>
          <p:cNvPr id="4" name="Slide Number Placeholder 3"/>
          <p:cNvSpPr>
            <a:spLocks noGrp="1"/>
          </p:cNvSpPr>
          <p:nvPr>
            <p:ph type="sldNum" sz="quarter" idx="10"/>
          </p:nvPr>
        </p:nvSpPr>
        <p:spPr/>
        <p:txBody>
          <a:bodyPr/>
          <a:lstStyle/>
          <a:p>
            <a:fld id="{EFE45311-059B-4675-AB83-60D61DBAEB40}"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2723754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r>
              <a:rPr lang="en-US" dirty="0" smtClean="0"/>
              <a:t>At the end of 2014, 38,356 adolescents and young adults 13</a:t>
            </a:r>
            <a:r>
              <a:rPr lang="en-US" b="0" dirty="0" smtClean="0"/>
              <a:t>–</a:t>
            </a:r>
            <a:r>
              <a:rPr lang="en-US" dirty="0" smtClean="0"/>
              <a:t>24 years of age were living with diagnosed HIV infection in the United States and 6 dependent areas.  </a:t>
            </a:r>
          </a:p>
          <a:p>
            <a:r>
              <a:rPr lang="en-US" dirty="0" smtClean="0"/>
              <a:t> </a:t>
            </a:r>
          </a:p>
          <a:p>
            <a:r>
              <a:rPr lang="en-US" dirty="0" smtClean="0"/>
              <a:t>Of the 29,115 male adolescents and young adults living with diagnosed HIV infection, 59% were black/African American, 22% were Hispanic/Latino, 14% were white, 4% were of multiple races, and 1% were Asian. Less than 1% each were American Indian/Alaska Native and Native Hawaiian/other Pacific Islander.</a:t>
            </a:r>
          </a:p>
          <a:p>
            <a:r>
              <a:rPr lang="en-US" dirty="0" smtClean="0"/>
              <a:t> </a:t>
            </a:r>
          </a:p>
          <a:p>
            <a:r>
              <a:rPr lang="en-US" dirty="0" smtClean="0"/>
              <a:t>Among female adolescents and young adults living with diagnosed HIV infection, 64% were black/African American, 19% were Hispanic/Latino, 12% were white, 4% were of multiple races, and 1% were Asian. Less than 1% each were American Indian/Alaska Native and Native Hawaiian/other Pacific Islander. </a:t>
            </a:r>
          </a:p>
          <a:p>
            <a:r>
              <a:rPr lang="en-US" dirty="0" smtClean="0"/>
              <a:t> </a:t>
            </a:r>
          </a:p>
          <a:p>
            <a:pPr defTabSz="864908">
              <a:defRPr/>
            </a:pPr>
            <a:r>
              <a:rPr lang="en-US" dirty="0" smtClean="0"/>
              <a:t>Data include persons with a diagnosis of HIV infection regardless of stage of disease at diagnosis.  </a:t>
            </a:r>
          </a:p>
          <a:p>
            <a:pPr defTabSz="864908">
              <a:defRPr/>
            </a:pPr>
            <a:endParaRPr lang="en-US" dirty="0" smtClean="0"/>
          </a:p>
          <a:p>
            <a:r>
              <a:rPr lang="en-US" dirty="0" smtClean="0"/>
              <a:t>The Asian category includes Asian/Pacific Islander legacy cases (cases that were diagnosed and reported under the pre-1997 Office of Management and Budget race/ethnicity classification system). </a:t>
            </a:r>
          </a:p>
          <a:p>
            <a:r>
              <a:rPr lang="en-US" dirty="0" smtClean="0"/>
              <a:t> </a:t>
            </a:r>
          </a:p>
          <a:p>
            <a:r>
              <a:rPr lang="en-US" dirty="0" smtClean="0"/>
              <a:t>Hispanics/Latinos can be of any race.</a:t>
            </a:r>
          </a:p>
          <a:p>
            <a:r>
              <a:rPr lang="en-US" dirty="0" smtClean="0"/>
              <a:t> </a:t>
            </a:r>
          </a:p>
          <a:p>
            <a:r>
              <a:rPr lang="en-US" dirty="0" smtClean="0"/>
              <a:t>Persons living with diagnosed HIV infection are classified as adult or adolescent based on age at year-end 2014.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924310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22B598-F1B1-45B2-9C1A-729EE2DA1B9A}" type="slidenum">
              <a:rPr lang="en-US" smtClean="0"/>
              <a:t>61</a:t>
            </a:fld>
            <a:endParaRPr lang="en-US" dirty="0"/>
          </a:p>
        </p:txBody>
      </p:sp>
    </p:spTree>
    <p:extLst>
      <p:ext uri="{BB962C8B-B14F-4D97-AF65-F5344CB8AC3E}">
        <p14:creationId xmlns:p14="http://schemas.microsoft.com/office/powerpoint/2010/main" val="3972890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hlinkClick r:id="rId3"/>
              </a:rPr>
              <a:t>https://www1.nyc.gov/assets/doh/downloads/pdf/ah/prep-pep-pocket-guide.pdf</a:t>
            </a:r>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62</a:t>
            </a:fld>
            <a:endParaRPr lang="en-US"/>
          </a:p>
        </p:txBody>
      </p:sp>
    </p:spTree>
    <p:extLst>
      <p:ext uri="{BB962C8B-B14F-4D97-AF65-F5344CB8AC3E}">
        <p14:creationId xmlns:p14="http://schemas.microsoft.com/office/powerpoint/2010/main" val="1783841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Add the references at the end</a:t>
            </a:r>
            <a:r>
              <a:rPr lang="en-US" baseline="0" dirty="0" smtClean="0"/>
              <a:t> and have a different resource list: pocket guide for </a:t>
            </a:r>
            <a:r>
              <a:rPr lang="en-US" baseline="0" dirty="0" err="1" smtClean="0"/>
              <a:t>PrEP</a:t>
            </a:r>
            <a:r>
              <a:rPr lang="en-US" baseline="0" dirty="0" smtClean="0"/>
              <a:t> from the NY state project; </a:t>
            </a:r>
            <a:endParaRPr lang="en-US" dirty="0"/>
          </a:p>
        </p:txBody>
      </p:sp>
      <p:sp>
        <p:nvSpPr>
          <p:cNvPr id="4" name="Slide Number Placeholder 3"/>
          <p:cNvSpPr>
            <a:spLocks noGrp="1"/>
          </p:cNvSpPr>
          <p:nvPr>
            <p:ph type="sldNum" sz="quarter" idx="10"/>
          </p:nvPr>
        </p:nvSpPr>
        <p:spPr/>
        <p:txBody>
          <a:bodyPr/>
          <a:lstStyle/>
          <a:p>
            <a:fld id="{7503729C-4E0C-4F06-B638-7F2C4AD37E22}" type="slidenum">
              <a:rPr lang="en-US" smtClean="0"/>
              <a:t>63</a:t>
            </a:fld>
            <a:endParaRPr lang="en-US"/>
          </a:p>
        </p:txBody>
      </p:sp>
    </p:spTree>
    <p:extLst>
      <p:ext uri="{BB962C8B-B14F-4D97-AF65-F5344CB8AC3E}">
        <p14:creationId xmlns:p14="http://schemas.microsoft.com/office/powerpoint/2010/main" val="57067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lnSpcReduction="10000"/>
          </a:bodyPr>
          <a:lstStyle/>
          <a:p>
            <a:r>
              <a:rPr lang="en-US" dirty="0"/>
              <a:t>This slide presents the distribution of diagnoses of HIV infection by transmission category for adolescents and young adults aged </a:t>
            </a:r>
            <a:r>
              <a:rPr lang="en-US" b="0" baseline="0" dirty="0" smtClean="0"/>
              <a:t>13</a:t>
            </a:r>
            <a:r>
              <a:rPr lang="en-US" b="0" dirty="0" smtClean="0"/>
              <a:t>–</a:t>
            </a:r>
            <a:r>
              <a:rPr lang="en-US" b="0" baseline="0" dirty="0" smtClean="0"/>
              <a:t>24</a:t>
            </a:r>
            <a:r>
              <a:rPr lang="en-US" dirty="0"/>
              <a:t> years with HIV diagnosed from 2010 through 2014 in the United States and 6 dependent areas.</a:t>
            </a:r>
          </a:p>
          <a:p>
            <a:endParaRPr lang="en-US" dirty="0"/>
          </a:p>
          <a:p>
            <a:pPr defTabSz="897301" fontAlgn="base">
              <a:spcBef>
                <a:spcPct val="30000"/>
              </a:spcBef>
              <a:spcAft>
                <a:spcPct val="0"/>
              </a:spcAft>
              <a:defRPr/>
            </a:pPr>
            <a:r>
              <a:rPr lang="en-US" dirty="0"/>
              <a:t>Among adolescents and young adults, the percentage of diagnosed HIV infections attributed to male-to-male sexual contact increased from 75% in 2010 to 80% in 2014. The percentage of diagnosed HIV infections attributed to heterosexual contact decreased from 18% to 14% during this time. The percentage of diagnosed HIV infections attributed to injection drug use, and male-to-male sexual contact and injection drug use also decreased from 2010 through 2014. The “Other” transmission category is not displayed as it comprises less than 1% of cases. The category includes hemophilia, perinatal exposure, and risk factor not reported or not identified. </a:t>
            </a:r>
          </a:p>
          <a:p>
            <a:r>
              <a:rPr lang="en-US" dirty="0"/>
              <a:t> </a:t>
            </a:r>
          </a:p>
          <a:p>
            <a:r>
              <a:rPr lang="en-US" dirty="0"/>
              <a:t>Data include persons with a diagnosis of HIV infection regardless of stage of disease at diagnosis. Data have been statistical adjustment to account for missing transmission category.</a:t>
            </a:r>
          </a:p>
          <a:p>
            <a:r>
              <a:rPr lang="en-US" dirty="0"/>
              <a:t> </a:t>
            </a:r>
          </a:p>
          <a:p>
            <a:r>
              <a:rPr lang="en-US" dirty="0"/>
              <a:t>Heterosexual contact is with a person known to have, or to be at high risk for, HIV infection.</a:t>
            </a:r>
          </a:p>
          <a:p>
            <a:endParaRPr lang="en-US" dirty="0" smtClean="0">
              <a:solidFill>
                <a:srgbClr val="000000"/>
              </a:solidFill>
            </a:endParaRP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6</a:t>
            </a:fld>
            <a:endParaRPr lang="en-US" dirty="0"/>
          </a:p>
        </p:txBody>
      </p:sp>
    </p:spTree>
    <p:extLst>
      <p:ext uri="{BB962C8B-B14F-4D97-AF65-F5344CB8AC3E}">
        <p14:creationId xmlns:p14="http://schemas.microsoft.com/office/powerpoint/2010/main" val="1700151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2015, there were 1,729 adolescents aged 13</a:t>
            </a:r>
            <a:r>
              <a:rPr lang="en-US" b="0" dirty="0" smtClean="0"/>
              <a:t>–</a:t>
            </a:r>
            <a:r>
              <a:rPr lang="en-US" dirty="0" smtClean="0"/>
              <a:t>19 years with HIV infection diagnosed in the United States and 6 dependent areas. The rate of diagnoses of HIV infection in adolescents was 5.8 per 100,000 population. The rates of diagnoses of HIV infection among adolescents in 2015 were highest in the District of Columbia (38.0), Mississippi (16.3), Louisiana (16.0), Georgia (12.8), and Florida (12.1). </a:t>
            </a:r>
          </a:p>
          <a:p>
            <a:r>
              <a:rPr lang="en-US" b="1" dirty="0" smtClean="0"/>
              <a:t> </a:t>
            </a:r>
          </a:p>
          <a:p>
            <a:r>
              <a:rPr lang="en-US" dirty="0" smtClean="0"/>
              <a:t>The District of Columbia (i.e., Washington, DC) is a city; use caution when comparing the HIV diagnosis rate in DC with the rates in states.</a:t>
            </a:r>
          </a:p>
          <a:p>
            <a:r>
              <a:rPr lang="en-US" dirty="0" smtClean="0"/>
              <a:t> </a:t>
            </a:r>
          </a:p>
          <a:p>
            <a:pPr lvl="0">
              <a:defRPr/>
            </a:pPr>
            <a:r>
              <a:rPr lang="en-US" dirty="0" smtClean="0"/>
              <a:t>Data include persons with a diagnosis of HIV infection regardless of stage of disease at diagnosis. </a:t>
            </a:r>
            <a:r>
              <a:rPr lang="en-US" dirty="0" smtClean="0">
                <a:solidFill>
                  <a:srgbClr val="5F5F5F"/>
                </a:solidFill>
                <a:latin typeface="Calibri" panose="020F0502020204030204" pitchFamily="34" charset="0"/>
              </a:rPr>
              <a:t>Data for the year 2015 are preliminary and based on 6 months reporting delay.</a:t>
            </a:r>
          </a:p>
          <a:p>
            <a:endParaRPr lang="en-US" dirty="0" smtClean="0"/>
          </a:p>
          <a:p>
            <a:r>
              <a:rPr lang="en-US" dirty="0" smtClean="0"/>
              <a:t>In 2015, there were 7,151 young adults aged 20</a:t>
            </a:r>
            <a:r>
              <a:rPr lang="en-US" b="0" dirty="0" smtClean="0"/>
              <a:t>–</a:t>
            </a:r>
            <a:r>
              <a:rPr lang="en-US" dirty="0" smtClean="0"/>
              <a:t>24 years with HIV infection diagnosed in the United States and 6 dependent areas. The rate of diagnoses of HIV infection in young adults was 31.1 per 100,000 population. The rates of diagnoses of HIV infection among young adults in 2015 were highest in the South; specifically, the District of Columbia (93.3), Louisiana (64.0 ), Georgia (63.3 ), Mississippi (61.1 ), Florida (56.2), and Maryland (52.1).</a:t>
            </a:r>
          </a:p>
          <a:p>
            <a:endParaRPr lang="en-US" b="1" dirty="0" smtClean="0"/>
          </a:p>
          <a:p>
            <a:r>
              <a:rPr lang="en-US" dirty="0" smtClean="0"/>
              <a:t>The District of Columbia (i.e., Washington, DC) is a city; use caution when comparing the HIV diagnosis rate in DC with the rates in states.</a:t>
            </a:r>
          </a:p>
          <a:p>
            <a:r>
              <a:rPr lang="en-US" dirty="0" smtClean="0"/>
              <a:t> </a:t>
            </a:r>
          </a:p>
          <a:p>
            <a:pPr lvl="0">
              <a:defRPr/>
            </a:pPr>
            <a:r>
              <a:rPr lang="en-US" dirty="0" smtClean="0"/>
              <a:t>Data include persons with a diagnosis of HIV infection regardless of stage of disease at diagnosis. </a:t>
            </a:r>
            <a:r>
              <a:rPr lang="en-US" dirty="0" smtClean="0">
                <a:solidFill>
                  <a:srgbClr val="5F5F5F"/>
                </a:solidFill>
                <a:latin typeface="Calibri" panose="020F0502020204030204" pitchFamily="34" charset="0"/>
              </a:rPr>
              <a:t>Data for the year 2015 are preliminary and based on 6 months reporting delay.</a:t>
            </a:r>
            <a:endParaRPr lang="en-US" dirty="0"/>
          </a:p>
        </p:txBody>
      </p:sp>
      <p:sp>
        <p:nvSpPr>
          <p:cNvPr id="4" name="Slide Number Placeholder 3"/>
          <p:cNvSpPr>
            <a:spLocks noGrp="1"/>
          </p:cNvSpPr>
          <p:nvPr>
            <p:ph type="sldNum" sz="quarter" idx="10"/>
          </p:nvPr>
        </p:nvSpPr>
        <p:spPr/>
        <p:txBody>
          <a:bodyPr/>
          <a:lstStyle/>
          <a:p>
            <a:fld id="{6505D353-1430-4CA8-B696-35569935E51E}" type="slidenum">
              <a:rPr lang="en-US" smtClean="0"/>
              <a:pPr/>
              <a:t>7</a:t>
            </a:fld>
            <a:endParaRPr lang="en-US"/>
          </a:p>
        </p:txBody>
      </p:sp>
    </p:spTree>
    <p:extLst>
      <p:ext uri="{BB962C8B-B14F-4D97-AF65-F5344CB8AC3E}">
        <p14:creationId xmlns:p14="http://schemas.microsoft.com/office/powerpoint/2010/main" val="378930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effectLst/>
              </a:rPr>
              <a:t>Inadequate Sex Education. </a:t>
            </a:r>
            <a:r>
              <a:rPr lang="en-US" dirty="0" smtClean="0">
                <a:effectLst/>
              </a:rPr>
              <a:t>The status of sexual health education varies substantially throughout the United States and is insufficient in many areas according to </a:t>
            </a:r>
            <a:r>
              <a:rPr lang="en-US" dirty="0" smtClean="0">
                <a:effectLst/>
                <a:hlinkClick r:id="rId3"/>
              </a:rPr>
              <a:t>CDC’s 2014 School Health Profiles.(https://www.cdc.gov/healthyyouth/data/profiles)</a:t>
            </a:r>
            <a:r>
              <a:rPr lang="en-US" dirty="0" smtClean="0">
                <a:effectLst/>
              </a:rPr>
              <a:t> In most states, fewer than half of high schools teach all 16 critical topics that CDC recommends for inclusion in curriculums. Specifically, many curricula do not include prevention information that relates to the needs of young gay and bisexual men. In addition, sex education is not starting early enough: in no state did more than half of middle schools meet goals put forth by CDC. Finally, sex education has been declining over time across the country. </a:t>
            </a:r>
          </a:p>
          <a:p>
            <a:r>
              <a:rPr lang="en-US" dirty="0" smtClean="0">
                <a:effectLst/>
              </a:rPr>
              <a:t>The percentage of US schools in which students are required to receive instruction on HIV prevention decreased from 64% in 2000 to 41% in 2014.</a:t>
            </a:r>
          </a:p>
          <a:p>
            <a:r>
              <a:rPr lang="en-US" dirty="0" smtClean="0">
                <a:effectLst/>
              </a:rPr>
              <a:t>2015 data from the </a:t>
            </a:r>
            <a:r>
              <a:rPr lang="en-US" dirty="0" smtClean="0">
                <a:effectLst/>
                <a:hlinkClick r:id="rId4"/>
              </a:rPr>
              <a:t>Youth Risk Behavior Surveillance System (YRBS)(https://www.cdc.gov/healthyyouth/data/yrbs/index.htm)</a:t>
            </a:r>
            <a:r>
              <a:rPr lang="en-US" dirty="0" smtClean="0">
                <a:effectLst/>
              </a:rPr>
              <a:t>, which monitors health risk behaviors that contribute to the leading causes of death and disability among youth reveal:</a:t>
            </a:r>
          </a:p>
          <a:p>
            <a:endParaRPr lang="en-US" b="1" dirty="0" smtClean="0">
              <a:effectLst/>
            </a:endParaRPr>
          </a:p>
          <a:p>
            <a:r>
              <a:rPr lang="en-US" b="1" dirty="0" smtClean="0">
                <a:effectLst/>
              </a:rPr>
              <a:t>Low rates of testing. Low rates of condom use. </a:t>
            </a:r>
            <a:r>
              <a:rPr lang="en-US" dirty="0" smtClean="0">
                <a:effectLst/>
              </a:rPr>
              <a:t>Of the 30.1% of high school students reporting sexual intercourse during the previous 3 months, 43.1% did not use a condom the last time they had sexual intercourse.</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Substance use.</a:t>
            </a:r>
            <a:r>
              <a:rPr lang="en-US" dirty="0" smtClean="0">
                <a:effectLst/>
              </a:rPr>
              <a:t>.</a:t>
            </a:r>
            <a:r>
              <a:rPr lang="en-US" dirty="0" smtClean="0">
                <a:latin typeface="Arial" panose="020B0604020202020204" pitchFamily="34" charset="0"/>
              </a:rPr>
              <a:t> </a:t>
            </a:r>
            <a:r>
              <a:rPr lang="en-US" dirty="0" smtClean="0"/>
              <a:t>Of the 30% of high school students reporting sexual intercourse during the previous 3 months, </a:t>
            </a:r>
            <a:r>
              <a:rPr lang="en-US" dirty="0" smtClean="0">
                <a:latin typeface="Arial" panose="020B0604020202020204" pitchFamily="34" charset="0"/>
              </a:rPr>
              <a:t>20.6% drank alcohol or used drugs before last sexual intercourse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rPr>
              <a:t> </a:t>
            </a:r>
          </a:p>
          <a:p>
            <a:endParaRPr lang="en-US" dirty="0" smtClean="0">
              <a:effectLst/>
            </a:endParaRPr>
          </a:p>
          <a:p>
            <a:r>
              <a:rPr lang="en-US" b="1" dirty="0" smtClean="0">
                <a:effectLst/>
              </a:rPr>
              <a:t>High rates of sexually transmitted diseases (STDs). </a:t>
            </a:r>
            <a:r>
              <a:rPr lang="en-US" dirty="0" smtClean="0">
                <a:effectLst/>
              </a:rPr>
              <a:t>Some of the highest STD rates are among youth aged 20 to 24, especially youth of color. The presence of another STD greatly increases a person’s likelihood of getting or transmitting HIV.</a:t>
            </a:r>
          </a:p>
          <a:p>
            <a:endParaRPr lang="en-US" dirty="0" smtClean="0">
              <a:effectLst/>
            </a:endParaRPr>
          </a:p>
          <a:p>
            <a:r>
              <a:rPr lang="en-US" b="1" dirty="0" smtClean="0">
                <a:effectLst/>
              </a:rPr>
              <a:t>Stigma around HIV. </a:t>
            </a:r>
            <a:r>
              <a:rPr lang="en-US" dirty="0" smtClean="0">
                <a:effectLst/>
              </a:rPr>
              <a:t>In a 2012 Kaiser Family Foundation survey, 84% of youth aged 15 to 24 said there is stigma around HIV in the United States, which means they may not be comfortable discussing their status with others and agreeing on measures to protect themselves and their partners. For gay and bisexual youth who are just beginning to explore their sexuality, homophobia can pose obstacles to HIV testing and treatment.</a:t>
            </a:r>
          </a:p>
          <a:p>
            <a:endParaRPr lang="en-US" dirty="0" smtClean="0">
              <a:effectLst/>
            </a:endParaRPr>
          </a:p>
          <a:p>
            <a:r>
              <a:rPr lang="en-US" b="1" dirty="0" smtClean="0">
                <a:effectLst/>
              </a:rPr>
              <a:t>Feelings of isolation. </a:t>
            </a:r>
            <a:r>
              <a:rPr lang="en-US" dirty="0" smtClean="0">
                <a:effectLst/>
              </a:rPr>
              <a:t>Gay and bisexual high school students may engage in risky sexual behaviors and substance abuse because they feel isolated and lack support. They are more likely to experience bullying and other forms of violence, which can lead to mental distress and engagement in risk behaviors that are associated with getting HIV</a:t>
            </a:r>
          </a:p>
          <a:p>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Homophobia/Transphobia.</a:t>
            </a:r>
            <a:r>
              <a:rPr lang="en-US" b="1" baseline="0" dirty="0" smtClean="0">
                <a:effectLst/>
              </a:rPr>
              <a:t> </a:t>
            </a:r>
            <a:r>
              <a:rPr lang="en-US" b="0" baseline="0" dirty="0" smtClean="0">
                <a:effectLst/>
              </a:rPr>
              <a:t>Homophobia </a:t>
            </a:r>
            <a:r>
              <a:rPr lang="en-US" b="1" baseline="0" dirty="0" smtClean="0">
                <a:effectLst/>
              </a:rPr>
              <a:t>r</a:t>
            </a:r>
            <a:r>
              <a:rPr lang="en-US" sz="1200" dirty="0" smtClean="0"/>
              <a:t>efers to irrational fear and resulting hatred of homosexuality and homosexual persons.</a:t>
            </a:r>
            <a:r>
              <a:rPr lang="en-US" sz="1200" baseline="0" dirty="0" smtClean="0"/>
              <a:t> It e</a:t>
            </a:r>
            <a:r>
              <a:rPr lang="en-US" sz="1200" dirty="0" smtClean="0"/>
              <a:t>ngenders assault on personhood.</a:t>
            </a:r>
            <a:r>
              <a:rPr lang="en-US" sz="1200" b="1" baseline="0" dirty="0" smtClean="0">
                <a:effectLst/>
              </a:rPr>
              <a:t>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Transphobia is a reaction of fear, loathing, and discriminatory treatment of people whose identity or gender presentation (or perceived gender or gender identity) does not “match,” in the societally accepted way, the sex they were assigned at birth. (Glick and Golden, 2010)</a:t>
            </a:r>
          </a:p>
          <a:p>
            <a:endParaRPr kumimoji="0" lang="en-US" sz="1200" b="0" i="0" u="none" strike="noStrike" kern="1200" cap="none" spc="0" normalizeH="0" baseline="0" noProof="0" dirty="0" smtClean="0">
              <a:ln>
                <a:noFill/>
              </a:ln>
              <a:solidFill>
                <a:prstClr val="black"/>
              </a:solidFill>
              <a:effectLst/>
              <a:uLnTx/>
              <a:uFillTx/>
              <a:latin typeface="Arial"/>
              <a:ea typeface="+mn-ea"/>
              <a:cs typeface="+mn-cs"/>
            </a:endParaRPr>
          </a:p>
          <a:p>
            <a:endParaRPr lang="en-US" b="1" dirty="0" smtClean="0">
              <a:effectLst/>
            </a:endParaRPr>
          </a:p>
          <a:p>
            <a:r>
              <a:rPr lang="en-US" b="1" dirty="0" smtClean="0">
                <a:latin typeface="ScalaSansOT-Light" charset="-95"/>
              </a:rPr>
              <a:t>Minority Stress. </a:t>
            </a:r>
            <a:r>
              <a:rPr lang="en-US" dirty="0" smtClean="0">
                <a:latin typeface="ScalaSansOT-Light" charset="-95"/>
              </a:rPr>
              <a:t>Unfortunately, there is stigma attached to sexual orientation</a:t>
            </a:r>
            <a:r>
              <a:rPr lang="en-US" baseline="0" dirty="0" smtClean="0">
                <a:latin typeface="ScalaSansOT-Light" charset="-95"/>
              </a:rPr>
              <a:t> and </a:t>
            </a:r>
            <a:r>
              <a:rPr lang="en-US" dirty="0" smtClean="0">
                <a:latin typeface="ScalaSansOT-Light" charset="-95"/>
              </a:rPr>
              <a:t>gender nonconformity in many societies around the world. Such stigma can lead to prejudice and discrimination, resulting in “minority stress” (I. H. Meyer, 2003). Minority stress is unique (additive to general stressors experienced by all people), socially based, and chronic, and may make transsexual, transgender, and gender nonconforming individuals more vulnerable to acquiring HIV/STIs</a:t>
            </a:r>
            <a:r>
              <a:rPr lang="en-US" baseline="0" dirty="0" smtClean="0">
                <a:latin typeface="ScalaSansOT-Light" charset="-95"/>
              </a:rPr>
              <a:t> and </a:t>
            </a:r>
            <a:r>
              <a:rPr lang="en-US" dirty="0" smtClean="0">
                <a:latin typeface="ScalaSansOT-Light" charset="-95"/>
              </a:rPr>
              <a:t>developing mental health concerns such as anxiety and depression (Institute of Medicine, 2011).</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8</a:t>
            </a:fld>
            <a:endParaRPr lang="en-US"/>
          </a:p>
        </p:txBody>
      </p:sp>
    </p:spTree>
    <p:extLst>
      <p:ext uri="{BB962C8B-B14F-4D97-AF65-F5344CB8AC3E}">
        <p14:creationId xmlns:p14="http://schemas.microsoft.com/office/powerpoint/2010/main" val="1613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National HIV/AIDS Strategy (NHAS) is a comprehensive coordinated HIV/AIDS roadmap for policymakers and the general public with clear and measurable targets. </a:t>
            </a:r>
            <a:r>
              <a:rPr lang="en-US" dirty="0" smtClean="0">
                <a:effectLst/>
              </a:rPr>
              <a:t>First released on July 13, 2010, the Strategy identified a set of priorities and strategic action steps tied to measurable outcomes for moving the Nation forward in addressing the domestic HIV epidemic. In July 2015, the </a:t>
            </a:r>
            <a:r>
              <a:rPr lang="en-US" dirty="0" smtClean="0">
                <a:effectLst/>
                <a:hlinkClick r:id="rId3"/>
              </a:rPr>
              <a:t>National HIV/AIDS Strategy for the United States: Updated to 2020</a:t>
            </a:r>
            <a:r>
              <a:rPr lang="en-US" dirty="0" smtClean="0">
                <a:effectLst/>
              </a:rPr>
              <a:t> was released. The updated Strategy reflects the work accomplished and the new scientific developments since 2010 and charts a course for collective action across the Federal government and all sectors of society to move us close to the Strategy’s vision.</a:t>
            </a:r>
            <a:r>
              <a:rPr lang="en-US" sz="1200" dirty="0" smtClean="0"/>
              <a:t>. </a:t>
            </a:r>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10</a:t>
            </a:fld>
            <a:endParaRPr lang="en-US"/>
          </a:p>
        </p:txBody>
      </p:sp>
    </p:spTree>
    <p:extLst>
      <p:ext uri="{BB962C8B-B14F-4D97-AF65-F5344CB8AC3E}">
        <p14:creationId xmlns:p14="http://schemas.microsoft.com/office/powerpoint/2010/main" val="319462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primary goals of the NHAS include reducing HIV incidence, increasing access to care and optimizing health outcomes, reducing HIV-related health disparities, and ac</a:t>
            </a:r>
            <a:r>
              <a:rPr lang="en-US" sz="1200" dirty="0" smtClean="0"/>
              <a:t>hieving a more coordinated national response to the HIV epidemic. </a:t>
            </a:r>
            <a:endParaRPr lang="en-US" dirty="0"/>
          </a:p>
        </p:txBody>
      </p:sp>
      <p:sp>
        <p:nvSpPr>
          <p:cNvPr id="4" name="Slide Number Placeholder 3"/>
          <p:cNvSpPr>
            <a:spLocks noGrp="1"/>
          </p:cNvSpPr>
          <p:nvPr>
            <p:ph type="sldNum" sz="quarter" idx="10"/>
          </p:nvPr>
        </p:nvSpPr>
        <p:spPr/>
        <p:txBody>
          <a:bodyPr/>
          <a:lstStyle/>
          <a:p>
            <a:fld id="{90BF31FC-8F56-43B4-BA41-FC12399596AF}" type="slidenum">
              <a:rPr lang="en-US" smtClean="0"/>
              <a:t>11</a:t>
            </a:fld>
            <a:endParaRPr lang="en-US"/>
          </a:p>
        </p:txBody>
      </p:sp>
    </p:spTree>
    <p:extLst>
      <p:ext uri="{BB962C8B-B14F-4D97-AF65-F5344CB8AC3E}">
        <p14:creationId xmlns:p14="http://schemas.microsoft.com/office/powerpoint/2010/main" val="3194623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7867" y="1593175"/>
            <a:ext cx="2597348" cy="4757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10"/>
          <p:cNvSpPr>
            <a:spLocks noGrp="1"/>
          </p:cNvSpPr>
          <p:nvPr>
            <p:ph type="ftr" sz="quarter" idx="11"/>
          </p:nvPr>
        </p:nvSpPr>
        <p:spPr/>
        <p:txBody>
          <a:bodyPr/>
          <a:lstStyle/>
          <a:p>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39313"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6386995"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7" name="Content Placeholder 2"/>
          <p:cNvSpPr>
            <a:spLocks noGrp="1"/>
          </p:cNvSpPr>
          <p:nvPr>
            <p:ph sz="half" idx="13"/>
          </p:nvPr>
        </p:nvSpPr>
        <p:spPr>
          <a:xfrm>
            <a:off x="9134677" y="864108"/>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3863144" y="3621419"/>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3"/>
          </p:nvPr>
        </p:nvSpPr>
        <p:spPr>
          <a:xfrm>
            <a:off x="7813352" y="3621419"/>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85446" y="86868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4580678" y="362141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5" name="Rectangle 4"/>
          <p:cNvSpPr/>
          <p:nvPr userDrawn="1"/>
        </p:nvSpPr>
        <p:spPr>
          <a:xfrm>
            <a:off x="3950248" y="712064"/>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1. </a:t>
            </a:r>
            <a:endParaRPr lang="en-US" sz="4800" dirty="0"/>
          </a:p>
        </p:txBody>
      </p:sp>
      <p:sp>
        <p:nvSpPr>
          <p:cNvPr id="10" name="Rectangle 9"/>
          <p:cNvSpPr/>
          <p:nvPr userDrawn="1"/>
        </p:nvSpPr>
        <p:spPr>
          <a:xfrm>
            <a:off x="3985942" y="3439092"/>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3. </a:t>
            </a:r>
            <a:endParaRPr lang="en-US" sz="4800" dirty="0"/>
          </a:p>
        </p:txBody>
      </p:sp>
      <p:sp>
        <p:nvSpPr>
          <p:cNvPr id="11" name="Content Placeholder 2"/>
          <p:cNvSpPr>
            <a:spLocks noGrp="1"/>
          </p:cNvSpPr>
          <p:nvPr>
            <p:ph sz="half" idx="13"/>
          </p:nvPr>
        </p:nvSpPr>
        <p:spPr>
          <a:xfrm>
            <a:off x="8368550" y="88661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12" name="Content Placeholder 2"/>
          <p:cNvSpPr>
            <a:spLocks noGrp="1"/>
          </p:cNvSpPr>
          <p:nvPr>
            <p:ph sz="half" idx="14"/>
          </p:nvPr>
        </p:nvSpPr>
        <p:spPr>
          <a:xfrm>
            <a:off x="8363782" y="363934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13" name="Rectangle 12"/>
          <p:cNvSpPr/>
          <p:nvPr userDrawn="1"/>
        </p:nvSpPr>
        <p:spPr>
          <a:xfrm>
            <a:off x="7733352" y="729994"/>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2. </a:t>
            </a:r>
            <a:endParaRPr lang="en-US" sz="4800" dirty="0"/>
          </a:p>
        </p:txBody>
      </p:sp>
      <p:sp>
        <p:nvSpPr>
          <p:cNvPr id="14" name="Rectangle 13"/>
          <p:cNvSpPr/>
          <p:nvPr userDrawn="1"/>
        </p:nvSpPr>
        <p:spPr>
          <a:xfrm>
            <a:off x="7769046" y="3457022"/>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4. </a:t>
            </a:r>
            <a:endParaRPr lang="en-US" sz="4800" dirty="0"/>
          </a:p>
        </p:txBody>
      </p:sp>
      <p:sp>
        <p:nvSpPr>
          <p:cNvPr id="15"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ck Photo + Content">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smtClean="0"/>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smtClean="0"/>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ck Photo + Content/Two Points">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smtClean="0"/>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4" y="1914521"/>
            <a:ext cx="3598770" cy="22002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smtClean="0"/>
              <a:t>Drag picture to placeholder or click icon to add</a:t>
            </a:r>
            <a:endParaRPr lang="en-US" dirty="0"/>
          </a:p>
        </p:txBody>
      </p:sp>
      <p:sp>
        <p:nvSpPr>
          <p:cNvPr id="8" name="Text Placeholder 3"/>
          <p:cNvSpPr>
            <a:spLocks noGrp="1"/>
          </p:cNvSpPr>
          <p:nvPr>
            <p:ph type="body" sz="quarter" idx="14"/>
          </p:nvPr>
        </p:nvSpPr>
        <p:spPr>
          <a:xfrm>
            <a:off x="7714685" y="1927968"/>
            <a:ext cx="3598770" cy="22002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Photo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4" y="766483"/>
            <a:ext cx="8115230" cy="529814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Graphs/Photos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3" y="767419"/>
            <a:ext cx="405479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smtClean="0"/>
              <a:t>Click to edit Master title style</a:t>
            </a:r>
            <a:endParaRPr lang="en-US" dirty="0"/>
          </a:p>
        </p:txBody>
      </p:sp>
      <p:sp>
        <p:nvSpPr>
          <p:cNvPr id="5" name="Picture Placeholder 2"/>
          <p:cNvSpPr>
            <a:spLocks noGrp="1" noChangeAspect="1"/>
          </p:cNvSpPr>
          <p:nvPr>
            <p:ph type="pic" idx="12"/>
          </p:nvPr>
        </p:nvSpPr>
        <p:spPr>
          <a:xfrm>
            <a:off x="7750757" y="772860"/>
            <a:ext cx="396228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Roadmap">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Title 1"/>
          <p:cNvSpPr>
            <a:spLocks noGrp="1"/>
          </p:cNvSpPr>
          <p:nvPr>
            <p:ph type="title" hasCustomPrompt="1"/>
          </p:nvPr>
        </p:nvSpPr>
        <p:spPr>
          <a:xfrm>
            <a:off x="1007446" y="708608"/>
            <a:ext cx="4515850" cy="776578"/>
          </a:xfrm>
        </p:spPr>
        <p:txBody>
          <a:bodyPr anchor="t"/>
          <a:lstStyle>
            <a:lvl1pPr>
              <a:defRPr>
                <a:solidFill>
                  <a:schemeClr val="accent1"/>
                </a:solidFill>
              </a:defRPr>
            </a:lvl1pPr>
          </a:lstStyle>
          <a:p>
            <a:r>
              <a:rPr lang="en-US" dirty="0" smtClean="0"/>
              <a:t>Table of Contents</a:t>
            </a:r>
            <a:endParaRPr lang="en-US" dirty="0"/>
          </a:p>
        </p:txBody>
      </p:sp>
      <p:sp>
        <p:nvSpPr>
          <p:cNvPr id="10" name="Content Placeholder 2"/>
          <p:cNvSpPr>
            <a:spLocks noGrp="1"/>
          </p:cNvSpPr>
          <p:nvPr>
            <p:ph sz="half" idx="1"/>
          </p:nvPr>
        </p:nvSpPr>
        <p:spPr>
          <a:xfrm>
            <a:off x="1460281"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Rectangle 10"/>
          <p:cNvSpPr/>
          <p:nvPr userDrawn="1"/>
        </p:nvSpPr>
        <p:spPr>
          <a:xfrm>
            <a:off x="894533" y="1742211"/>
            <a:ext cx="1072843" cy="707886"/>
          </a:xfrm>
          <a:prstGeom prst="rect">
            <a:avLst/>
          </a:prstGeom>
        </p:spPr>
        <p:txBody>
          <a:bodyPr wrap="square">
            <a:spAutoFit/>
          </a:bodyPr>
          <a:lstStyle/>
          <a:p>
            <a:r>
              <a:rPr lang="en-US" sz="4000" b="1" i="0" dirty="0" smtClean="0">
                <a:solidFill>
                  <a:schemeClr val="bg2"/>
                </a:solidFill>
                <a:latin typeface="Times New Roman" charset="0"/>
                <a:ea typeface="Times New Roman" charset="0"/>
                <a:cs typeface="Times New Roman" charset="0"/>
              </a:rPr>
              <a:t>1. </a:t>
            </a:r>
            <a:endParaRPr lang="en-US" sz="4000" dirty="0"/>
          </a:p>
        </p:txBody>
      </p:sp>
      <p:sp>
        <p:nvSpPr>
          <p:cNvPr id="4" name="Text Placeholder 3"/>
          <p:cNvSpPr>
            <a:spLocks noGrp="1"/>
          </p:cNvSpPr>
          <p:nvPr>
            <p:ph type="body" sz="quarter" idx="12" hasCustomPrompt="1"/>
          </p:nvPr>
        </p:nvSpPr>
        <p:spPr>
          <a:xfrm>
            <a:off x="1460282"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ONE</a:t>
            </a:r>
            <a:endParaRPr lang="en-US" dirty="0"/>
          </a:p>
        </p:txBody>
      </p:sp>
      <p:sp>
        <p:nvSpPr>
          <p:cNvPr id="12" name="Text Placeholder 11"/>
          <p:cNvSpPr>
            <a:spLocks noGrp="1"/>
          </p:cNvSpPr>
          <p:nvPr>
            <p:ph type="body" sz="quarter" idx="13" hasCustomPrompt="1"/>
          </p:nvPr>
        </p:nvSpPr>
        <p:spPr>
          <a:xfrm>
            <a:off x="4552136"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2.</a:t>
            </a:r>
            <a:endParaRPr lang="en-US" dirty="0"/>
          </a:p>
        </p:txBody>
      </p:sp>
      <p:sp>
        <p:nvSpPr>
          <p:cNvPr id="13" name="Content Placeholder 2"/>
          <p:cNvSpPr>
            <a:spLocks noGrp="1"/>
          </p:cNvSpPr>
          <p:nvPr>
            <p:ph sz="half" idx="14"/>
          </p:nvPr>
        </p:nvSpPr>
        <p:spPr>
          <a:xfrm>
            <a:off x="5116008"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3"/>
          <p:cNvSpPr>
            <a:spLocks noGrp="1"/>
          </p:cNvSpPr>
          <p:nvPr>
            <p:ph type="body" sz="quarter" idx="15" hasCustomPrompt="1"/>
          </p:nvPr>
        </p:nvSpPr>
        <p:spPr>
          <a:xfrm>
            <a:off x="5116009" y="1829084"/>
            <a:ext cx="2796988" cy="477838"/>
          </a:xfrm>
          <a:solidFill>
            <a:schemeClr val="accent1"/>
          </a:solidFill>
        </p:spPr>
        <p:txBody>
          <a:bodyPr/>
          <a:lstStyle>
            <a:lvl2pPr marL="0" indent="0" algn="ctr">
              <a:buNone/>
              <a:defRPr b="1" baseline="0">
                <a:solidFill>
                  <a:schemeClr val="bg1"/>
                </a:solidFill>
              </a:defRPr>
            </a:lvl2pPr>
          </a:lstStyle>
          <a:p>
            <a:pPr lvl="1"/>
            <a:r>
              <a:rPr lang="en-US" smtClean="0"/>
              <a:t>TOPIC TWO</a:t>
            </a:r>
            <a:endParaRPr lang="en-US" dirty="0"/>
          </a:p>
        </p:txBody>
      </p:sp>
      <p:sp>
        <p:nvSpPr>
          <p:cNvPr id="15" name="Text Placeholder 11"/>
          <p:cNvSpPr>
            <a:spLocks noGrp="1"/>
          </p:cNvSpPr>
          <p:nvPr>
            <p:ph type="body" sz="quarter" idx="16" hasCustomPrompt="1"/>
          </p:nvPr>
        </p:nvSpPr>
        <p:spPr>
          <a:xfrm>
            <a:off x="8207862"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3.</a:t>
            </a:r>
            <a:endParaRPr lang="en-US" dirty="0"/>
          </a:p>
        </p:txBody>
      </p:sp>
      <p:sp>
        <p:nvSpPr>
          <p:cNvPr id="16" name="Content Placeholder 2"/>
          <p:cNvSpPr>
            <a:spLocks noGrp="1"/>
          </p:cNvSpPr>
          <p:nvPr>
            <p:ph sz="half" idx="17"/>
          </p:nvPr>
        </p:nvSpPr>
        <p:spPr>
          <a:xfrm>
            <a:off x="8771734"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3"/>
          <p:cNvSpPr>
            <a:spLocks noGrp="1"/>
          </p:cNvSpPr>
          <p:nvPr>
            <p:ph type="body" sz="quarter" idx="18" hasCustomPrompt="1"/>
          </p:nvPr>
        </p:nvSpPr>
        <p:spPr>
          <a:xfrm>
            <a:off x="8771735"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THREE</a:t>
            </a:r>
            <a:endParaRPr lang="en-US" dirty="0"/>
          </a:p>
        </p:txBody>
      </p:sp>
      <p:sp>
        <p:nvSpPr>
          <p:cNvPr id="18" name="Content Placeholder 2"/>
          <p:cNvSpPr>
            <a:spLocks noGrp="1"/>
          </p:cNvSpPr>
          <p:nvPr>
            <p:ph sz="half" idx="19"/>
          </p:nvPr>
        </p:nvSpPr>
        <p:spPr>
          <a:xfrm>
            <a:off x="1460280"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Rectangle 18"/>
          <p:cNvSpPr/>
          <p:nvPr userDrawn="1"/>
        </p:nvSpPr>
        <p:spPr>
          <a:xfrm>
            <a:off x="894532" y="4112946"/>
            <a:ext cx="1072843" cy="707886"/>
          </a:xfrm>
          <a:prstGeom prst="rect">
            <a:avLst/>
          </a:prstGeom>
        </p:spPr>
        <p:txBody>
          <a:bodyPr wrap="square">
            <a:spAutoFit/>
          </a:bodyPr>
          <a:lstStyle/>
          <a:p>
            <a:r>
              <a:rPr lang="en-US" sz="4000" b="1" i="0" dirty="0" smtClean="0">
                <a:solidFill>
                  <a:schemeClr val="bg2"/>
                </a:solidFill>
                <a:latin typeface="Times New Roman" charset="0"/>
                <a:ea typeface="Times New Roman" charset="0"/>
                <a:cs typeface="Times New Roman" charset="0"/>
              </a:rPr>
              <a:t>1. </a:t>
            </a:r>
            <a:endParaRPr lang="en-US" sz="4000" dirty="0"/>
          </a:p>
        </p:txBody>
      </p:sp>
      <p:sp>
        <p:nvSpPr>
          <p:cNvPr id="20" name="Text Placeholder 3"/>
          <p:cNvSpPr>
            <a:spLocks noGrp="1"/>
          </p:cNvSpPr>
          <p:nvPr>
            <p:ph type="body" sz="quarter" idx="20" hasCustomPrompt="1"/>
          </p:nvPr>
        </p:nvSpPr>
        <p:spPr>
          <a:xfrm>
            <a:off x="1460281"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ONE</a:t>
            </a:r>
            <a:endParaRPr lang="en-US" dirty="0"/>
          </a:p>
        </p:txBody>
      </p:sp>
      <p:sp>
        <p:nvSpPr>
          <p:cNvPr id="21" name="Text Placeholder 11"/>
          <p:cNvSpPr>
            <a:spLocks noGrp="1"/>
          </p:cNvSpPr>
          <p:nvPr>
            <p:ph type="body" sz="quarter" idx="21" hasCustomPrompt="1"/>
          </p:nvPr>
        </p:nvSpPr>
        <p:spPr>
          <a:xfrm>
            <a:off x="4552135"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2.</a:t>
            </a:r>
            <a:endParaRPr lang="en-US" dirty="0"/>
          </a:p>
        </p:txBody>
      </p:sp>
      <p:sp>
        <p:nvSpPr>
          <p:cNvPr id="22" name="Content Placeholder 2"/>
          <p:cNvSpPr>
            <a:spLocks noGrp="1"/>
          </p:cNvSpPr>
          <p:nvPr>
            <p:ph sz="half" idx="22"/>
          </p:nvPr>
        </p:nvSpPr>
        <p:spPr>
          <a:xfrm>
            <a:off x="5116007"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3"/>
          <p:cNvSpPr>
            <a:spLocks noGrp="1"/>
          </p:cNvSpPr>
          <p:nvPr>
            <p:ph type="body" sz="quarter" idx="23" hasCustomPrompt="1"/>
          </p:nvPr>
        </p:nvSpPr>
        <p:spPr>
          <a:xfrm>
            <a:off x="5116008" y="4199819"/>
            <a:ext cx="2796988" cy="477838"/>
          </a:xfrm>
          <a:solidFill>
            <a:schemeClr val="accent1"/>
          </a:solidFill>
        </p:spPr>
        <p:txBody>
          <a:bodyPr/>
          <a:lstStyle>
            <a:lvl2pPr marL="0" indent="0" algn="ctr">
              <a:buNone/>
              <a:defRPr b="1" baseline="0">
                <a:solidFill>
                  <a:schemeClr val="bg1"/>
                </a:solidFill>
              </a:defRPr>
            </a:lvl2pPr>
          </a:lstStyle>
          <a:p>
            <a:pPr lvl="1"/>
            <a:r>
              <a:rPr lang="en-US" smtClean="0"/>
              <a:t>TOPIC TWO</a:t>
            </a:r>
            <a:endParaRPr lang="en-US" dirty="0"/>
          </a:p>
        </p:txBody>
      </p:sp>
      <p:sp>
        <p:nvSpPr>
          <p:cNvPr id="24" name="Text Placeholder 11"/>
          <p:cNvSpPr>
            <a:spLocks noGrp="1"/>
          </p:cNvSpPr>
          <p:nvPr>
            <p:ph type="body" sz="quarter" idx="24" hasCustomPrompt="1"/>
          </p:nvPr>
        </p:nvSpPr>
        <p:spPr>
          <a:xfrm>
            <a:off x="8207861"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3.</a:t>
            </a:r>
            <a:endParaRPr lang="en-US" dirty="0"/>
          </a:p>
        </p:txBody>
      </p:sp>
      <p:sp>
        <p:nvSpPr>
          <p:cNvPr id="25" name="Content Placeholder 2"/>
          <p:cNvSpPr>
            <a:spLocks noGrp="1"/>
          </p:cNvSpPr>
          <p:nvPr>
            <p:ph sz="half" idx="25"/>
          </p:nvPr>
        </p:nvSpPr>
        <p:spPr>
          <a:xfrm>
            <a:off x="8771733"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3"/>
          <p:cNvSpPr>
            <a:spLocks noGrp="1"/>
          </p:cNvSpPr>
          <p:nvPr>
            <p:ph type="body" sz="quarter" idx="26" hasCustomPrompt="1"/>
          </p:nvPr>
        </p:nvSpPr>
        <p:spPr>
          <a:xfrm>
            <a:off x="8771734"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THREE</a:t>
            </a:r>
            <a:endParaRPr lang="en-US" dirty="0"/>
          </a:p>
        </p:txBody>
      </p:sp>
      <p:sp>
        <p:nvSpPr>
          <p:cNvPr id="27" name="Slide Number Placeholder 4"/>
          <p:cNvSpPr>
            <a:spLocks noGrp="1"/>
          </p:cNvSpPr>
          <p:nvPr>
            <p:ph type="sldNum" sz="quarter" idx="27"/>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PRH">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929743" y="783768"/>
            <a:ext cx="5867400" cy="1064837"/>
          </a:xfrm>
        </p:spPr>
        <p:txBody>
          <a:bodyPr/>
          <a:lstStyle>
            <a:lvl1pPr>
              <a:defRPr>
                <a:solidFill>
                  <a:schemeClr val="accent1"/>
                </a:solidFill>
              </a:defRPr>
            </a:lvl1pPr>
          </a:lstStyle>
          <a:p>
            <a:r>
              <a:rPr lang="en-US" dirty="0" smtClean="0"/>
              <a:t>About Physicians for Reproductive Health </a:t>
            </a:r>
            <a:endParaRPr lang="en-US" dirty="0"/>
          </a:p>
        </p:txBody>
      </p:sp>
      <p:sp>
        <p:nvSpPr>
          <p:cNvPr id="7" name="Footer Placeholder 6"/>
          <p:cNvSpPr>
            <a:spLocks noGrp="1"/>
          </p:cNvSpPr>
          <p:nvPr>
            <p:ph type="ftr" sz="quarter" idx="11"/>
          </p:nvPr>
        </p:nvSpPr>
        <p:spPr/>
        <p:txBody>
          <a:bodyPr/>
          <a:lstStyle/>
          <a:p>
            <a:endParaRPr lang="en-US" dirty="0"/>
          </a:p>
        </p:txBody>
      </p:sp>
      <p:sp>
        <p:nvSpPr>
          <p:cNvPr id="2" name="Rectangle 1"/>
          <p:cNvSpPr/>
          <p:nvPr userDrawn="1"/>
        </p:nvSpPr>
        <p:spPr>
          <a:xfrm>
            <a:off x="3929743" y="2204863"/>
            <a:ext cx="6971620" cy="2577629"/>
          </a:xfrm>
          <a:prstGeom prst="rect">
            <a:avLst/>
          </a:prstGeom>
        </p:spPr>
        <p:txBody>
          <a:bodyPr wrap="square">
            <a:spAutoFit/>
          </a:bodyPr>
          <a:lstStyle/>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bring the physician’s distinctive voice to debates over reproductive health care.</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provide leadership and tools so that physicians can speak up and take action.</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use scientific expertise and our patients’ real-life experiences to influence legislation, medical practice, and public opinion.</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advocate for inclusion of reproductive health training in all medical curricula.</a:t>
            </a:r>
            <a:endParaRPr lang="en-US" sz="1800" b="0" dirty="0">
              <a:solidFill>
                <a:srgbClr val="007FC5"/>
              </a:solidFill>
              <a:latin typeface="Arial" charset="0"/>
              <a:ea typeface="Arial" charset="0"/>
              <a:cs typeface="Arial"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6868" t="-445" r="30127" b="445"/>
          <a:stretch/>
        </p:blipFill>
        <p:spPr>
          <a:xfrm>
            <a:off x="0" y="731520"/>
            <a:ext cx="3445329" cy="5363961"/>
          </a:xfrm>
          <a:prstGeom prst="rect">
            <a:avLst/>
          </a:prstGeom>
        </p:spPr>
      </p:pic>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smtClean="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the Presenter(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12" name="Rectangle 11"/>
          <p:cNvSpPr/>
          <p:nvPr userDrawn="1"/>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Picture Placeholder 20"/>
          <p:cNvSpPr>
            <a:spLocks noGrp="1"/>
          </p:cNvSpPr>
          <p:nvPr>
            <p:ph type="pic" sz="quarter" idx="12" hasCustomPrompt="1"/>
          </p:nvPr>
        </p:nvSpPr>
        <p:spPr>
          <a:xfrm>
            <a:off x="3721100" y="1738314"/>
            <a:ext cx="1639886" cy="1639886"/>
          </a:xfrm>
        </p:spPr>
        <p:txBody>
          <a:bodyPr/>
          <a:lstStyle>
            <a:lvl1pPr marL="0" indent="0" algn="ctr">
              <a:buNone/>
              <a:defRPr/>
            </a:lvl1pPr>
          </a:lstStyle>
          <a:p>
            <a:r>
              <a:rPr lang="en-US" dirty="0" smtClean="0"/>
              <a:t>Square headshot</a:t>
            </a:r>
            <a:endParaRPr lang="en-US" dirty="0"/>
          </a:p>
        </p:txBody>
      </p:sp>
      <p:sp>
        <p:nvSpPr>
          <p:cNvPr id="28" name="Picture Placeholder 20"/>
          <p:cNvSpPr>
            <a:spLocks noGrp="1"/>
          </p:cNvSpPr>
          <p:nvPr>
            <p:ph type="pic" sz="quarter" idx="16" hasCustomPrompt="1"/>
          </p:nvPr>
        </p:nvSpPr>
        <p:spPr>
          <a:xfrm>
            <a:off x="6170614" y="1738314"/>
            <a:ext cx="1639886" cy="1639886"/>
          </a:xfrm>
        </p:spPr>
        <p:txBody>
          <a:bodyPr/>
          <a:lstStyle>
            <a:lvl1pPr marL="0" indent="0" algn="ctr">
              <a:buNone/>
              <a:defRPr/>
            </a:lvl1pPr>
          </a:lstStyle>
          <a:p>
            <a:r>
              <a:rPr lang="en-US" dirty="0" smtClean="0"/>
              <a:t>Square headshot</a:t>
            </a:r>
            <a:endParaRPr lang="en-US" dirty="0"/>
          </a:p>
        </p:txBody>
      </p:sp>
      <p:sp>
        <p:nvSpPr>
          <p:cNvPr id="30" name="Picture Placeholder 20"/>
          <p:cNvSpPr>
            <a:spLocks noGrp="1"/>
          </p:cNvSpPr>
          <p:nvPr>
            <p:ph type="pic" sz="quarter" idx="18" hasCustomPrompt="1"/>
          </p:nvPr>
        </p:nvSpPr>
        <p:spPr>
          <a:xfrm>
            <a:off x="8585177" y="1738314"/>
            <a:ext cx="1639886" cy="1639886"/>
          </a:xfrm>
        </p:spPr>
        <p:txBody>
          <a:bodyPr/>
          <a:lstStyle>
            <a:lvl1pPr marL="0" indent="0" algn="ctr">
              <a:buNone/>
              <a:defRPr/>
            </a:lvl1pPr>
          </a:lstStyle>
          <a:p>
            <a:r>
              <a:rPr lang="en-US" dirty="0" smtClean="0"/>
              <a:t>Square headshot</a:t>
            </a:r>
            <a:endParaRPr lang="en-US" dirty="0"/>
          </a:p>
        </p:txBody>
      </p:sp>
      <p:sp>
        <p:nvSpPr>
          <p:cNvPr id="13" name="Rectangle 12"/>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5"/>
          <p:cNvSpPr txBox="1">
            <a:spLocks/>
          </p:cNvSpPr>
          <p:nvPr userDrawn="1"/>
        </p:nvSpPr>
        <p:spPr>
          <a:xfrm>
            <a:off x="3564867" y="636495"/>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smtClean="0"/>
              <a:t>Click to edit Master title style</a:t>
            </a:r>
            <a:endParaRPr lang="en-US" dirty="0"/>
          </a:p>
        </p:txBody>
      </p:sp>
      <p:sp>
        <p:nvSpPr>
          <p:cNvPr id="15" name="Content Placeholder 2"/>
          <p:cNvSpPr>
            <a:spLocks noGrp="1"/>
          </p:cNvSpPr>
          <p:nvPr>
            <p:ph sz="half" idx="20" hasCustomPrompt="1"/>
          </p:nvPr>
        </p:nvSpPr>
        <p:spPr>
          <a:xfrm>
            <a:off x="3564868"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18" name="Content Placeholder 2"/>
          <p:cNvSpPr>
            <a:spLocks noGrp="1"/>
          </p:cNvSpPr>
          <p:nvPr>
            <p:ph sz="half" idx="21" hasCustomPrompt="1"/>
          </p:nvPr>
        </p:nvSpPr>
        <p:spPr>
          <a:xfrm>
            <a:off x="5991481" y="3586822"/>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20" name="Content Placeholder 2"/>
          <p:cNvSpPr>
            <a:spLocks noGrp="1"/>
          </p:cNvSpPr>
          <p:nvPr>
            <p:ph sz="half" idx="22" hasCustomPrompt="1"/>
          </p:nvPr>
        </p:nvSpPr>
        <p:spPr>
          <a:xfrm>
            <a:off x="8391266"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7" name="Text Placeholder 6"/>
          <p:cNvSpPr>
            <a:spLocks noGrp="1"/>
          </p:cNvSpPr>
          <p:nvPr>
            <p:ph type="body" sz="quarter" idx="23" hasCustomPrompt="1"/>
          </p:nvPr>
        </p:nvSpPr>
        <p:spPr>
          <a:xfrm>
            <a:off x="3565787"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27" name="Text Placeholder 6"/>
          <p:cNvSpPr>
            <a:spLocks noGrp="1"/>
          </p:cNvSpPr>
          <p:nvPr>
            <p:ph type="body" sz="quarter" idx="24" hasCustomPrompt="1"/>
          </p:nvPr>
        </p:nvSpPr>
        <p:spPr>
          <a:xfrm>
            <a:off x="6006009"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32" name="Text Placeholder 6"/>
          <p:cNvSpPr>
            <a:spLocks noGrp="1"/>
          </p:cNvSpPr>
          <p:nvPr>
            <p:ph type="body" sz="quarter" idx="25" hasCustomPrompt="1"/>
          </p:nvPr>
        </p:nvSpPr>
        <p:spPr>
          <a:xfrm>
            <a:off x="8392185"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16" name="Slide Number Placeholder 4"/>
          <p:cNvSpPr>
            <a:spLocks noGrp="1"/>
          </p:cNvSpPr>
          <p:nvPr>
            <p:ph type="sldNum" sz="quarter" idx="26"/>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mple Thought, Point, Statement, et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3" name="Rectangle 2"/>
          <p:cNvSpPr/>
          <p:nvPr userDrawn="1"/>
        </p:nvSpPr>
        <p:spPr>
          <a:xfrm>
            <a:off x="1479180" y="1869140"/>
            <a:ext cx="376518" cy="2985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2097558" y="1869140"/>
            <a:ext cx="6737350" cy="2984500"/>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lowchart, Graph, Smart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martArt Placeholder 11"/>
          <p:cNvSpPr>
            <a:spLocks noGrp="1"/>
          </p:cNvSpPr>
          <p:nvPr>
            <p:ph type="dgm" sz="quarter" idx="13"/>
          </p:nvPr>
        </p:nvSpPr>
        <p:spPr>
          <a:xfrm>
            <a:off x="1008063" y="2095500"/>
            <a:ext cx="9964737" cy="3495675"/>
          </a:xfrm>
        </p:spPr>
        <p:txBody>
          <a:bodyPr/>
          <a:lstStyle>
            <a:lvl1pPr marL="0" indent="0">
              <a:buNone/>
              <a:defRPr/>
            </a:lvl1pPr>
          </a:lstStyle>
          <a:p>
            <a:r>
              <a:rPr lang="en-US" smtClean="0"/>
              <a:t>Click icon to add SmartArt graphic</a:t>
            </a:r>
            <a:endParaRPr lang="en-US" dirty="0"/>
          </a:p>
        </p:txBody>
      </p:sp>
      <p:sp>
        <p:nvSpPr>
          <p:cNvPr id="10"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Quote">
    <p:bg>
      <p:bgPr>
        <a:solidFill>
          <a:schemeClr val="accent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191688" y="2259107"/>
            <a:ext cx="6737350" cy="2984500"/>
          </a:xfrm>
        </p:spPr>
        <p:txBody>
          <a:bodyPr anchor="t">
            <a:normAutofit/>
          </a:bodyPr>
          <a:lstStyle>
            <a:lvl1pPr marL="0" indent="0">
              <a:buNone/>
              <a:defRPr sz="3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24253" y="-322729"/>
            <a:ext cx="2581836" cy="2581836"/>
          </a:xfrm>
          <a:prstGeom prst="rect">
            <a:avLst/>
          </a:prstGeom>
        </p:spPr>
      </p:pic>
      <p:sp>
        <p:nvSpPr>
          <p:cNvPr id="4"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bg1"/>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Take Awa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5"/>
          <p:cNvSpPr txBox="1">
            <a:spLocks/>
          </p:cNvSpPr>
          <p:nvPr userDrawn="1"/>
        </p:nvSpPr>
        <p:spPr>
          <a:xfrm>
            <a:off x="3820031" y="976204"/>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smtClean="0"/>
              <a:t>Click to edit Master title style</a:t>
            </a:r>
            <a:endParaRPr lang="en-US" dirty="0"/>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baseline="0">
                <a:solidFill>
                  <a:schemeClr val="accent1"/>
                </a:solidFill>
              </a:defRPr>
            </a:lvl1pPr>
          </a:lstStyle>
          <a:p>
            <a:r>
              <a:rPr lang="en-US" dirty="0" smtClean="0"/>
              <a:t>Contact Us</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4389484" y="2228340"/>
            <a:ext cx="6813548" cy="498479"/>
          </a:xfrm>
        </p:spPr>
        <p:txBody>
          <a:bodyPr anchor="t"/>
          <a:lstStyle/>
          <a:p>
            <a:pPr lvl="0"/>
            <a:r>
              <a:rPr lang="en-US" smtClean="0"/>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163" y="2228340"/>
            <a:ext cx="474976" cy="3562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3225795"/>
            <a:ext cx="539745" cy="53974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7063" y="4375155"/>
            <a:ext cx="539745" cy="539745"/>
          </a:xfrm>
          <a:prstGeom prst="rect">
            <a:avLst/>
          </a:prstGeom>
        </p:spPr>
      </p:pic>
      <p:sp>
        <p:nvSpPr>
          <p:cNvPr id="10" name="Text Placeholder 3"/>
          <p:cNvSpPr>
            <a:spLocks noGrp="1"/>
          </p:cNvSpPr>
          <p:nvPr>
            <p:ph type="body" sz="quarter" idx="13"/>
          </p:nvPr>
        </p:nvSpPr>
        <p:spPr>
          <a:xfrm>
            <a:off x="4389484" y="3267061"/>
            <a:ext cx="6813548" cy="498479"/>
          </a:xfrm>
        </p:spPr>
        <p:txBody>
          <a:bodyPr anchor="t"/>
          <a:lstStyle/>
          <a:p>
            <a:pPr lvl="0"/>
            <a:r>
              <a:rPr lang="en-US" smtClean="0"/>
              <a:t>Click to edit Master text styles</a:t>
            </a:r>
          </a:p>
        </p:txBody>
      </p:sp>
      <p:sp>
        <p:nvSpPr>
          <p:cNvPr id="11" name="Text Placeholder 3"/>
          <p:cNvSpPr>
            <a:spLocks noGrp="1"/>
          </p:cNvSpPr>
          <p:nvPr>
            <p:ph type="body" sz="quarter" idx="14" hasCustomPrompt="1"/>
          </p:nvPr>
        </p:nvSpPr>
        <p:spPr>
          <a:xfrm>
            <a:off x="4389484" y="4395787"/>
            <a:ext cx="6813548" cy="498479"/>
          </a:xfrm>
        </p:spPr>
        <p:txBody>
          <a:bodyPr anchor="t"/>
          <a:lstStyle/>
          <a:p>
            <a:pPr lvl="0"/>
            <a:r>
              <a:rPr lang="en-US" dirty="0" err="1" smtClean="0"/>
              <a:t>www.PRH.org</a:t>
            </a:r>
            <a:endParaRPr lang="en-US" dirty="0" smtClean="0"/>
          </a:p>
        </p:txBody>
      </p:sp>
      <p:sp>
        <p:nvSpPr>
          <p:cNvPr id="12"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49132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 Custom Layou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quarter" idx="13"/>
          </p:nvPr>
        </p:nvSpPr>
        <p:spPr>
          <a:xfrm>
            <a:off x="1008063" y="2014538"/>
            <a:ext cx="8877300" cy="3622675"/>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79827"/>
            <a:ext cx="1403682" cy="318693"/>
          </a:xfrm>
          <a:prstGeom prst="rect">
            <a:avLst/>
          </a:prstGeom>
        </p:spPr>
      </p:pic>
      <p:sp>
        <p:nvSpPr>
          <p:cNvPr id="11"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smtClean="0"/>
              <a:t>Questions?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smtClean="0"/>
              <a:t>Thank You!</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831" y="1561800"/>
            <a:ext cx="358440" cy="35844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2867" y="-144632"/>
            <a:ext cx="487680" cy="48768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05920" y="1074120"/>
            <a:ext cx="487680" cy="487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39857" y="53040"/>
            <a:ext cx="448235" cy="448235"/>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70547" y="466238"/>
            <a:ext cx="566569" cy="56656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2227" y="544978"/>
            <a:ext cx="166222" cy="16622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1040881" y="450497"/>
            <a:ext cx="638118" cy="63811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106967" y="74930"/>
            <a:ext cx="487680" cy="48768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700000" flipV="1">
            <a:off x="1430020" y="1293682"/>
            <a:ext cx="487680" cy="48768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1425586" y="-155556"/>
            <a:ext cx="448235" cy="448235"/>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16464" y="1201190"/>
            <a:ext cx="409721" cy="40972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48273" y="739140"/>
            <a:ext cx="166222" cy="166222"/>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213513" y="130426"/>
            <a:ext cx="277812" cy="277812"/>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2881103" y="-243841"/>
            <a:ext cx="487680" cy="48768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2454953" y="904821"/>
            <a:ext cx="328421" cy="32842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3228327" y="586740"/>
            <a:ext cx="166222" cy="166222"/>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72979" y="-144632"/>
            <a:ext cx="566569" cy="566569"/>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3800178" y="990199"/>
            <a:ext cx="261142" cy="261142"/>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226" y="688695"/>
            <a:ext cx="358440" cy="358440"/>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5181048" y="207920"/>
            <a:ext cx="341739" cy="341739"/>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5785519" y="-204477"/>
            <a:ext cx="487680" cy="487680"/>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6465187" y="156086"/>
            <a:ext cx="461865" cy="461865"/>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5688861" y="822825"/>
            <a:ext cx="487680" cy="487680"/>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227" y="989478"/>
            <a:ext cx="166222" cy="166222"/>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7596161" y="684796"/>
            <a:ext cx="448235" cy="448235"/>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7503610" y="-332891"/>
            <a:ext cx="638118" cy="6381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8487693" y="366890"/>
            <a:ext cx="487680" cy="487680"/>
          </a:xfrm>
          <a:prstGeom prst="rect">
            <a:avLst/>
          </a:prstGeom>
        </p:spPr>
      </p:pic>
      <p:pic>
        <p:nvPicPr>
          <p:cNvPr id="34" name="Picture 3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9223625" y="1075989"/>
            <a:ext cx="277812" cy="27781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9298755" y="-265370"/>
            <a:ext cx="448235" cy="4482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ection Divider - Phot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smtClean="0"/>
          </a:p>
        </p:txBody>
      </p:sp>
      <p:sp>
        <p:nvSpPr>
          <p:cNvPr id="10" name="Picture Placeholder 2"/>
          <p:cNvSpPr>
            <a:spLocks noGrp="1" noChangeAspect="1"/>
          </p:cNvSpPr>
          <p:nvPr>
            <p:ph type="pic" idx="12"/>
          </p:nvPr>
        </p:nvSpPr>
        <p:spPr>
          <a:xfrm>
            <a:off x="0" y="751090"/>
            <a:ext cx="344532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016414" y="1295400"/>
            <a:ext cx="7261185" cy="4267200"/>
          </a:xfrm>
          <a:prstGeom prst="rect">
            <a:avLst/>
          </a:prstGeom>
        </p:spPr>
        <p:txBody>
          <a:bodyPr/>
          <a:lstStyle>
            <a:lvl1pPr>
              <a:buClr>
                <a:schemeClr val="accent2"/>
              </a:buClr>
              <a:defRPr sz="2400">
                <a:latin typeface="Arial" charset="0"/>
                <a:ea typeface="Arial" charset="0"/>
                <a:cs typeface="Arial" charset="0"/>
              </a:defRPr>
            </a:lvl1pPr>
            <a:lvl2pPr>
              <a:buClr>
                <a:schemeClr val="accent1"/>
              </a:buClr>
              <a:defRPr sz="2000">
                <a:latin typeface="Arial" charset="0"/>
                <a:ea typeface="Arial" charset="0"/>
                <a:cs typeface="Arial" charset="0"/>
              </a:defRPr>
            </a:lvl2pPr>
            <a:lvl3pPr>
              <a:defRPr sz="2000">
                <a:latin typeface="Arial" charset="0"/>
                <a:ea typeface="Arial" charset="0"/>
                <a:cs typeface="Arial" charset="0"/>
              </a:defRPr>
            </a:lvl3pPr>
            <a:lvl4pPr>
              <a:buClr>
                <a:schemeClr val="accent1"/>
              </a:buClr>
              <a:defRPr sz="1800">
                <a:latin typeface="Arial" charset="0"/>
                <a:ea typeface="Arial" charset="0"/>
                <a:cs typeface="Arial" charset="0"/>
              </a:defRPr>
            </a:lvl4pPr>
            <a:lvl5pPr>
              <a:defRPr sz="16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109766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943402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521312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4" name="Rectangle 5"/>
          <p:cNvSpPr>
            <a:spLocks noGrp="1" noChangeArrowheads="1"/>
          </p:cNvSpPr>
          <p:nvPr>
            <p:ph type="ftr" sz="quarter" idx="11"/>
          </p:nvPr>
        </p:nvSpPr>
        <p:spPr>
          <a:xfrm>
            <a:off x="4690533" y="6284914"/>
            <a:ext cx="6299200" cy="274637"/>
          </a:xfrm>
          <a:prstGeom prst="rect">
            <a:avLst/>
          </a:prstGeom>
        </p:spPr>
        <p:txBody>
          <a:bodyPr/>
          <a:lstStyle>
            <a:lvl1pPr>
              <a:defRPr sz="1400">
                <a:latin typeface="Adobe Garamond Pro" panose="02020502060506020403" pitchFamily="18" charset="0"/>
                <a:cs typeface="Arial"/>
              </a:defRPr>
            </a:lvl1pPr>
          </a:lstStyle>
          <a:p>
            <a:pPr>
              <a:defRPr/>
            </a:pP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7654410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2"/>
          <p:cNvSpPr>
            <a:spLocks noGrp="1"/>
          </p:cNvSpPr>
          <p:nvPr>
            <p:ph idx="1"/>
          </p:nvPr>
        </p:nvSpPr>
        <p:spPr>
          <a:xfrm>
            <a:off x="3993266" y="1994037"/>
            <a:ext cx="7589134" cy="3946879"/>
          </a:xfrm>
          <a:prstGeom prst="rect">
            <a:avLst/>
          </a:prstGeom>
        </p:spPr>
        <p:txBody>
          <a:bodyPr vert="horz" lIns="91440" tIns="45720" rIns="91440" bIns="45720" rtlCol="0">
            <a:normAutofit/>
          </a:bodyPr>
          <a:lstStyle>
            <a:lvl1pPr>
              <a:defRPr sz="2400">
                <a:latin typeface="Arial" charset="0"/>
                <a:ea typeface="Arial" charset="0"/>
                <a:cs typeface="Arial" charset="0"/>
              </a:defRPr>
            </a:lvl1pPr>
            <a:lvl2pPr>
              <a:defRPr sz="2200">
                <a:latin typeface="Arial" charset="0"/>
                <a:ea typeface="Arial" charset="0"/>
                <a:cs typeface="Arial" charset="0"/>
              </a:defRPr>
            </a:lvl2pPr>
            <a:lvl3pPr>
              <a:defRPr sz="2000">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340648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9" name="Group 8"/>
          <p:cNvGrpSpPr/>
          <p:nvPr/>
        </p:nvGrpSpPr>
        <p:grpSpPr>
          <a:xfrm>
            <a:off x="914400" y="6094416"/>
            <a:ext cx="1524000" cy="611187"/>
            <a:chOff x="685800" y="6094413"/>
            <a:chExt cx="1143000" cy="611187"/>
          </a:xfrm>
        </p:grpSpPr>
        <p:pic>
          <p:nvPicPr>
            <p:cNvPr id="5" name="Picture 13" descr="PRH LOGO_CMYK"/>
            <p:cNvPicPr>
              <a:picLocks noChangeAspect="1" noChangeArrowheads="1"/>
            </p:cNvPicPr>
            <p:nvPr userDrawn="1"/>
          </p:nvPicPr>
          <p:blipFill>
            <a:blip r:embed="rId2" cstate="print"/>
            <a:srcRect l="33769" t="21548" r="30827" b="60190"/>
            <a:stretch>
              <a:fillRect/>
            </a:stretch>
          </p:blipFill>
          <p:spPr bwMode="auto">
            <a:xfrm>
              <a:off x="685800" y="6094413"/>
              <a:ext cx="914400" cy="611187"/>
            </a:xfrm>
            <a:prstGeom prst="rect">
              <a:avLst/>
            </a:prstGeom>
            <a:noFill/>
            <a:ln w="9525">
              <a:noFill/>
              <a:miter lim="800000"/>
              <a:headEnd/>
              <a:tailEnd/>
            </a:ln>
          </p:spPr>
        </p:pic>
        <p:sp>
          <p:nvSpPr>
            <p:cNvPr id="6" name="Text Box 15"/>
            <p:cNvSpPr txBox="1">
              <a:spLocks noChangeArrowheads="1"/>
            </p:cNvSpPr>
            <p:nvPr userDrawn="1"/>
          </p:nvSpPr>
          <p:spPr bwMode="auto">
            <a:xfrm>
              <a:off x="1600200" y="6096000"/>
              <a:ext cx="228600" cy="57708"/>
            </a:xfrm>
            <a:prstGeom prst="rect">
              <a:avLst/>
            </a:prstGeom>
            <a:noFill/>
            <a:ln w="9525">
              <a:noFill/>
              <a:miter lim="800000"/>
              <a:headEnd/>
              <a:tailEnd/>
            </a:ln>
          </p:spPr>
          <p:txBody>
            <a:bodyPr lIns="0" tIns="0" rIns="0" bIns="0">
              <a:spAutoFit/>
            </a:bodyPr>
            <a:lstStyle/>
            <a:p>
              <a:r>
                <a:rPr lang="en-US" sz="375" dirty="0">
                  <a:solidFill>
                    <a:srgbClr val="196AB0"/>
                  </a:solidFill>
                  <a:latin typeface="Adobe Garamond Pro" pitchFamily="32" charset="0"/>
                  <a:sym typeface="Symbol" pitchFamily="32" charset="2"/>
                </a:rPr>
                <a:t></a:t>
              </a:r>
              <a:endParaRPr lang="en-US" sz="375" dirty="0">
                <a:solidFill>
                  <a:srgbClr val="196AB0"/>
                </a:solidFill>
                <a:latin typeface="Adobe Garamond Pro" pitchFamily="32" charset="0"/>
              </a:endParaRPr>
            </a:p>
          </p:txBody>
        </p:sp>
      </p:grpSp>
      <p:sp>
        <p:nvSpPr>
          <p:cNvPr id="8" name="Line 12"/>
          <p:cNvSpPr>
            <a:spLocks noChangeShapeType="1"/>
          </p:cNvSpPr>
          <p:nvPr/>
        </p:nvSpPr>
        <p:spPr bwMode="auto">
          <a:xfrm>
            <a:off x="914400" y="5943600"/>
            <a:ext cx="10363200" cy="0"/>
          </a:xfrm>
          <a:prstGeom prst="line">
            <a:avLst/>
          </a:prstGeom>
          <a:noFill/>
          <a:ln w="9525">
            <a:solidFill>
              <a:srgbClr val="EEA33C"/>
            </a:solidFill>
            <a:round/>
            <a:headEnd/>
            <a:tailEnd/>
          </a:ln>
        </p:spPr>
        <p:txBody>
          <a:bodyPr wrap="none" anchor="ctr"/>
          <a:lstStyle/>
          <a:p>
            <a:endParaRPr lang="en-US" sz="1350"/>
          </a:p>
        </p:txBody>
      </p:sp>
    </p:spTree>
    <p:extLst>
      <p:ext uri="{BB962C8B-B14F-4D97-AF65-F5344CB8AC3E}">
        <p14:creationId xmlns:p14="http://schemas.microsoft.com/office/powerpoint/2010/main" val="1763269356"/>
      </p:ext>
    </p:extLst>
  </p:cSld>
  <p:clrMapOvr>
    <a:masterClrMapping/>
  </p:clrMapOvr>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200" baseline="0"/>
            </a:lvl1pPr>
          </a:lstStyle>
          <a:p>
            <a:r>
              <a:rPr lang="en-US"/>
              <a:t>Click to edit Master title style</a:t>
            </a:r>
            <a:endParaRPr lang="en-US" dirty="0"/>
          </a:p>
        </p:txBody>
      </p:sp>
      <p:sp>
        <p:nvSpPr>
          <p:cNvPr id="3" name="Content Placeholder 2"/>
          <p:cNvSpPr>
            <a:spLocks noGrp="1"/>
          </p:cNvSpPr>
          <p:nvPr>
            <p:ph idx="1"/>
          </p:nvPr>
        </p:nvSpPr>
        <p:spPr>
          <a:xfrm>
            <a:off x="1079500" y="1981200"/>
            <a:ext cx="10363200" cy="4114800"/>
          </a:xfrm>
          <a:prstGeom prst="rect">
            <a:avLst/>
          </a:prstGeom>
        </p:spPr>
        <p:txBody>
          <a:bodyPr/>
          <a:lstStyle>
            <a:lvl1pPr>
              <a:spcBef>
                <a:spcPts val="500"/>
              </a:spcBef>
              <a:defRPr kern="1200" baseline="0"/>
            </a:lvl1pPr>
            <a:lvl2pPr>
              <a:defRPr kern="1200" baseline="0"/>
            </a:lvl2pPr>
            <a:lvl3pPr>
              <a:defRPr kern="1200" baseline="0"/>
            </a:lvl3pPr>
            <a:lvl4pPr>
              <a:defRPr kern="1200" baseline="0"/>
            </a:lvl4pPr>
            <a:lvl5pPr>
              <a:defRPr kern="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1" y="6210300"/>
            <a:ext cx="12192000" cy="647700"/>
          </a:xfrm>
          <a:prstGeom prst="rect">
            <a:avLst/>
          </a:prstGeom>
        </p:spPr>
        <p:txBody>
          <a:bodyPr anchor="b"/>
          <a:lstStyle>
            <a:lvl1pPr algn="r">
              <a:buNone/>
              <a:defRPr sz="1200">
                <a:solidFill>
                  <a:schemeClr val="tx1"/>
                </a:solidFill>
              </a:defRPr>
            </a:lvl1pPr>
            <a:lvl2pPr algn="r">
              <a:buNone/>
              <a:defRPr sz="1200">
                <a:solidFill>
                  <a:schemeClr val="tx1"/>
                </a:solidFill>
              </a:defRPr>
            </a:lvl2pPr>
            <a:lvl3pPr algn="r">
              <a:buNone/>
              <a:defRPr sz="1200">
                <a:solidFill>
                  <a:schemeClr val="tx1"/>
                </a:solidFill>
              </a:defRPr>
            </a:lvl3pPr>
            <a:lvl4pPr algn="r">
              <a:buFont typeface="Arial" pitchFamily="34" charset="0"/>
              <a:buNone/>
              <a:defRPr sz="1200">
                <a:solidFill>
                  <a:schemeClr val="tx1"/>
                </a:solidFill>
              </a:defRPr>
            </a:lvl4pPr>
            <a:lvl5pPr algn="r">
              <a:buNone/>
              <a:defRPr sz="12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41221339"/>
      </p:ext>
    </p:extLst>
  </p:cSld>
  <p:clrMapOvr>
    <a:masterClrMapping/>
  </p:clrMapOvr>
  <p:extLst mod="1">
    <p:ext uri="{DCECCB84-F9BA-43D5-87BE-67443E8EF086}">
      <p15:sldGuideLst xmlns:p15="http://schemas.microsoft.com/office/powerpoint/2012/main">
        <p15:guide id="1" orient="horz" pos="1056">
          <p15:clr>
            <a:srgbClr val="FBAE40"/>
          </p15:clr>
        </p15:guide>
        <p15:guide id="2" pos="6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200" baseline="0"/>
            </a:lvl1pPr>
          </a:lstStyle>
          <a:p>
            <a:r>
              <a:rPr lang="en-US"/>
              <a:t>Click to edit Master title style</a:t>
            </a:r>
            <a:endParaRPr lang="en-US" dirty="0"/>
          </a:p>
        </p:txBody>
      </p:sp>
      <p:sp>
        <p:nvSpPr>
          <p:cNvPr id="3" name="Content Placeholder 2"/>
          <p:cNvSpPr>
            <a:spLocks noGrp="1"/>
          </p:cNvSpPr>
          <p:nvPr>
            <p:ph idx="1"/>
          </p:nvPr>
        </p:nvSpPr>
        <p:spPr>
          <a:xfrm>
            <a:off x="1079500" y="1981200"/>
            <a:ext cx="10363200" cy="4114800"/>
          </a:xfrm>
          <a:prstGeom prst="rect">
            <a:avLst/>
          </a:prstGeom>
        </p:spPr>
        <p:txBody>
          <a:bodyPr/>
          <a:lstStyle>
            <a:lvl1pPr>
              <a:spcBef>
                <a:spcPts val="500"/>
              </a:spcBef>
              <a:defRPr kern="1200" baseline="0"/>
            </a:lvl1pPr>
            <a:lvl2pPr>
              <a:defRPr kern="1200" baseline="0"/>
            </a:lvl2pPr>
            <a:lvl3pPr>
              <a:defRPr kern="1200" baseline="0"/>
            </a:lvl3pPr>
            <a:lvl4pPr>
              <a:defRPr kern="1200" baseline="0"/>
            </a:lvl4pPr>
            <a:lvl5pPr>
              <a:defRPr kern="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1" y="6210300"/>
            <a:ext cx="12192000" cy="647700"/>
          </a:xfrm>
          <a:prstGeom prst="rect">
            <a:avLst/>
          </a:prstGeom>
        </p:spPr>
        <p:txBody>
          <a:bodyPr anchor="b"/>
          <a:lstStyle>
            <a:lvl1pPr algn="r">
              <a:buNone/>
              <a:defRPr sz="1200">
                <a:solidFill>
                  <a:schemeClr val="tx1"/>
                </a:solidFill>
              </a:defRPr>
            </a:lvl1pPr>
            <a:lvl2pPr algn="r">
              <a:buNone/>
              <a:defRPr sz="1200">
                <a:solidFill>
                  <a:schemeClr val="tx1"/>
                </a:solidFill>
              </a:defRPr>
            </a:lvl2pPr>
            <a:lvl3pPr algn="r">
              <a:buNone/>
              <a:defRPr sz="1200">
                <a:solidFill>
                  <a:schemeClr val="tx1"/>
                </a:solidFill>
              </a:defRPr>
            </a:lvl3pPr>
            <a:lvl4pPr algn="r">
              <a:buFont typeface="Arial" pitchFamily="34" charset="0"/>
              <a:buNone/>
              <a:defRPr sz="1200">
                <a:solidFill>
                  <a:schemeClr val="tx1"/>
                </a:solidFill>
              </a:defRPr>
            </a:lvl4pPr>
            <a:lvl5pPr algn="r">
              <a:buNone/>
              <a:defRPr sz="12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23571794"/>
      </p:ext>
    </p:extLst>
  </p:cSld>
  <p:clrMapOvr>
    <a:masterClrMapping/>
  </p:clrMapOvr>
  <p:extLst mod="1">
    <p:ext uri="{DCECCB84-F9BA-43D5-87BE-67443E8EF086}">
      <p15:sldGuideLst xmlns:p15="http://schemas.microsoft.com/office/powerpoint/2012/main">
        <p15:guide id="1" orient="horz" pos="1056">
          <p15:clr>
            <a:srgbClr val="FBAE40"/>
          </p15:clr>
        </p15:guide>
        <p15:guide id="2" pos="6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200" baseline="0"/>
            </a:lvl1pPr>
          </a:lstStyle>
          <a:p>
            <a:r>
              <a:rPr lang="en-US"/>
              <a:t>Click to edit Master title style</a:t>
            </a:r>
            <a:endParaRPr lang="en-US" dirty="0"/>
          </a:p>
        </p:txBody>
      </p:sp>
      <p:sp>
        <p:nvSpPr>
          <p:cNvPr id="3" name="Content Placeholder 2"/>
          <p:cNvSpPr>
            <a:spLocks noGrp="1"/>
          </p:cNvSpPr>
          <p:nvPr>
            <p:ph idx="1"/>
          </p:nvPr>
        </p:nvSpPr>
        <p:spPr>
          <a:xfrm>
            <a:off x="1079500" y="1981200"/>
            <a:ext cx="10363200" cy="4114800"/>
          </a:xfrm>
          <a:prstGeom prst="rect">
            <a:avLst/>
          </a:prstGeom>
        </p:spPr>
        <p:txBody>
          <a:bodyPr/>
          <a:lstStyle>
            <a:lvl1pPr>
              <a:spcBef>
                <a:spcPts val="500"/>
              </a:spcBef>
              <a:defRPr kern="1200" baseline="0"/>
            </a:lvl1pPr>
            <a:lvl2pPr>
              <a:defRPr kern="1200" baseline="0"/>
            </a:lvl2pPr>
            <a:lvl3pPr>
              <a:defRPr kern="1200" baseline="0"/>
            </a:lvl3pPr>
            <a:lvl4pPr>
              <a:defRPr kern="1200" baseline="0"/>
            </a:lvl4pPr>
            <a:lvl5pPr>
              <a:defRPr kern="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1" y="6210300"/>
            <a:ext cx="12192000" cy="647700"/>
          </a:xfrm>
          <a:prstGeom prst="rect">
            <a:avLst/>
          </a:prstGeom>
        </p:spPr>
        <p:txBody>
          <a:bodyPr anchor="b"/>
          <a:lstStyle>
            <a:lvl1pPr algn="r">
              <a:buNone/>
              <a:defRPr sz="1200">
                <a:solidFill>
                  <a:schemeClr val="tx1"/>
                </a:solidFill>
              </a:defRPr>
            </a:lvl1pPr>
            <a:lvl2pPr algn="r">
              <a:buNone/>
              <a:defRPr sz="1200">
                <a:solidFill>
                  <a:schemeClr val="tx1"/>
                </a:solidFill>
              </a:defRPr>
            </a:lvl2pPr>
            <a:lvl3pPr algn="r">
              <a:buNone/>
              <a:defRPr sz="1200">
                <a:solidFill>
                  <a:schemeClr val="tx1"/>
                </a:solidFill>
              </a:defRPr>
            </a:lvl3pPr>
            <a:lvl4pPr algn="r">
              <a:buFont typeface="Arial" pitchFamily="34" charset="0"/>
              <a:buNone/>
              <a:defRPr sz="1200">
                <a:solidFill>
                  <a:schemeClr val="tx1"/>
                </a:solidFill>
              </a:defRPr>
            </a:lvl4pPr>
            <a:lvl5pPr algn="r">
              <a:buNone/>
              <a:defRPr sz="12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840412265"/>
      </p:ext>
    </p:extLst>
  </p:cSld>
  <p:clrMapOvr>
    <a:masterClrMapping/>
  </p:clrMapOvr>
  <p:extLst mod="1">
    <p:ext uri="{DCECCB84-F9BA-43D5-87BE-67443E8EF086}">
      <p15:sldGuideLst xmlns:p15="http://schemas.microsoft.com/office/powerpoint/2012/main">
        <p15:guide id="1" orient="horz" pos="1056">
          <p15:clr>
            <a:srgbClr val="FBAE40"/>
          </p15:clr>
        </p15:guide>
        <p15:guide id="2" pos="6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200" baseline="0"/>
            </a:lvl1pPr>
          </a:lstStyle>
          <a:p>
            <a:r>
              <a:rPr lang="en-US"/>
              <a:t>Click to edit Master title style</a:t>
            </a:r>
            <a:endParaRPr lang="en-US" dirty="0"/>
          </a:p>
        </p:txBody>
      </p:sp>
      <p:sp>
        <p:nvSpPr>
          <p:cNvPr id="3" name="Content Placeholder 2"/>
          <p:cNvSpPr>
            <a:spLocks noGrp="1"/>
          </p:cNvSpPr>
          <p:nvPr>
            <p:ph idx="1"/>
          </p:nvPr>
        </p:nvSpPr>
        <p:spPr>
          <a:xfrm>
            <a:off x="1079500" y="1981200"/>
            <a:ext cx="10363200" cy="4114800"/>
          </a:xfrm>
          <a:prstGeom prst="rect">
            <a:avLst/>
          </a:prstGeom>
        </p:spPr>
        <p:txBody>
          <a:bodyPr/>
          <a:lstStyle>
            <a:lvl1pPr>
              <a:spcBef>
                <a:spcPts val="500"/>
              </a:spcBef>
              <a:defRPr kern="1200" baseline="0"/>
            </a:lvl1pPr>
            <a:lvl2pPr>
              <a:defRPr kern="1200" baseline="0"/>
            </a:lvl2pPr>
            <a:lvl3pPr>
              <a:defRPr kern="1200" baseline="0"/>
            </a:lvl3pPr>
            <a:lvl4pPr>
              <a:defRPr kern="1200" baseline="0"/>
            </a:lvl4pPr>
            <a:lvl5pPr>
              <a:defRPr kern="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1" y="6210300"/>
            <a:ext cx="12192000" cy="647700"/>
          </a:xfrm>
          <a:prstGeom prst="rect">
            <a:avLst/>
          </a:prstGeom>
        </p:spPr>
        <p:txBody>
          <a:bodyPr anchor="b"/>
          <a:lstStyle>
            <a:lvl1pPr algn="r">
              <a:buNone/>
              <a:defRPr sz="1200">
                <a:solidFill>
                  <a:schemeClr val="tx1"/>
                </a:solidFill>
              </a:defRPr>
            </a:lvl1pPr>
            <a:lvl2pPr algn="r">
              <a:buNone/>
              <a:defRPr sz="1200">
                <a:solidFill>
                  <a:schemeClr val="tx1"/>
                </a:solidFill>
              </a:defRPr>
            </a:lvl2pPr>
            <a:lvl3pPr algn="r">
              <a:buNone/>
              <a:defRPr sz="1200">
                <a:solidFill>
                  <a:schemeClr val="tx1"/>
                </a:solidFill>
              </a:defRPr>
            </a:lvl3pPr>
            <a:lvl4pPr algn="r">
              <a:buFont typeface="Arial" pitchFamily="34" charset="0"/>
              <a:buNone/>
              <a:defRPr sz="1200">
                <a:solidFill>
                  <a:schemeClr val="tx1"/>
                </a:solidFill>
              </a:defRPr>
            </a:lvl4pPr>
            <a:lvl5pPr algn="r">
              <a:buNone/>
              <a:defRPr sz="12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601970114"/>
      </p:ext>
    </p:extLst>
  </p:cSld>
  <p:clrMapOvr>
    <a:masterClrMapping/>
  </p:clrMapOvr>
  <p:extLst mod="1">
    <p:ext uri="{DCECCB84-F9BA-43D5-87BE-67443E8EF086}">
      <p15:sldGuideLst xmlns:p15="http://schemas.microsoft.com/office/powerpoint/2012/main">
        <p15:guide id="1" orient="horz" pos="1056">
          <p15:clr>
            <a:srgbClr val="FBAE40"/>
          </p15:clr>
        </p15:guide>
        <p15:guide id="2" pos="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is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a:solidFill>
                  <a:schemeClr val="accent1"/>
                </a:solidFill>
              </a:defRPr>
            </a:lvl1pPr>
          </a:lstStyle>
          <a:p>
            <a:r>
              <a:rPr lang="en-US" dirty="0" smtClean="0"/>
              <a:t>About This Presentation</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p>
            <a:r>
              <a:rPr lang="en-US" smtClean="0"/>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smtClean="0"/>
              <a:t>Acknowledgements</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s of Interes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smtClean="0"/>
              <a:t>Conflicts of Interest</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dditional Resources/Link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a:lvl1pPr>
          </a:lstStyle>
          <a:p>
            <a:r>
              <a:rPr lang="en-US" dirty="0" smtClean="0"/>
              <a:t>Additional Resources / Links</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 Two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nchor="ct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a:ln>
            <a:noFill/>
          </a:ln>
        </p:spPr>
        <p:txBody>
          <a:bodyPr anchor="ct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557363" y="6358853"/>
            <a:ext cx="650266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9" name="Picture 8"/>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
        <p:nvSpPr>
          <p:cNvPr id="10" name="Slide Number Placeholder 4"/>
          <p:cNvSpPr>
            <a:spLocks noGrp="1"/>
          </p:cNvSpPr>
          <p:nvPr>
            <p:ph type="sldNum" sz="quarter" idx="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3" r:id="rId2"/>
    <p:sldLayoutId id="2147483854" r:id="rId3"/>
    <p:sldLayoutId id="2147483864" r:id="rId4"/>
    <p:sldLayoutId id="2147483868" r:id="rId5"/>
    <p:sldLayoutId id="2147483869" r:id="rId6"/>
    <p:sldLayoutId id="2147483842" r:id="rId7"/>
    <p:sldLayoutId id="2147483871" r:id="rId8"/>
    <p:sldLayoutId id="2147483844" r:id="rId9"/>
    <p:sldLayoutId id="2147483845" r:id="rId10"/>
    <p:sldLayoutId id="2147483857" r:id="rId11"/>
    <p:sldLayoutId id="2147483855" r:id="rId12"/>
    <p:sldLayoutId id="2147483859" r:id="rId13"/>
    <p:sldLayoutId id="2147483846" r:id="rId14"/>
    <p:sldLayoutId id="2147483856" r:id="rId15"/>
    <p:sldLayoutId id="2147483849" r:id="rId16"/>
    <p:sldLayoutId id="2147483850" r:id="rId17"/>
    <p:sldLayoutId id="2147483870" r:id="rId18"/>
    <p:sldLayoutId id="2147483852" r:id="rId19"/>
    <p:sldLayoutId id="2147483862" r:id="rId20"/>
    <p:sldLayoutId id="2147483847" r:id="rId21"/>
    <p:sldLayoutId id="2147483873" r:id="rId22"/>
    <p:sldLayoutId id="2147483858" r:id="rId23"/>
    <p:sldLayoutId id="2147483860" r:id="rId24"/>
    <p:sldLayoutId id="2147483865" r:id="rId25"/>
    <p:sldLayoutId id="2147483861" r:id="rId26"/>
    <p:sldLayoutId id="2147483866" r:id="rId27"/>
    <p:sldLayoutId id="2147483867" r:id="rId28"/>
    <p:sldLayoutId id="2147483863" r:id="rId29"/>
    <p:sldLayoutId id="2147483875" r:id="rId30"/>
    <p:sldLayoutId id="2147483876" r:id="rId31"/>
    <p:sldLayoutId id="2147483881" r:id="rId32"/>
    <p:sldLayoutId id="2147483882" r:id="rId33"/>
    <p:sldLayoutId id="2147483883" r:id="rId34"/>
    <p:sldLayoutId id="2147483885" r:id="rId35"/>
    <p:sldLayoutId id="2147483886" r:id="rId36"/>
    <p:sldLayoutId id="2147483887" r:id="rId37"/>
    <p:sldLayoutId id="2147483888" r:id="rId38"/>
    <p:sldLayoutId id="2147483889" r:id="rId39"/>
  </p:sldLayoutIdLst>
  <p:hf hdr="0" ftr="0" dt="0"/>
  <p:txStyles>
    <p:title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ih.gov/news-events/" TargetMode="External"/><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hiv/pdf/programresources/cdc-hiv-npep-guidelines.pdf" TargetMode="External"/><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hyperlink" Target="https://www.health.ny.gov/diseases/aids/general/pre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ahUKEwjGmbLQq_jNAhXJNz4KHTLAA4cQjRwIBw&amp;url=http://www.shutterstock.com/pic-120834523/stock-vector-hand-with-pointing-finger-left-and-right.html&amp;bvm=bv.127178174,d.cWw&amp;psig=AFQjCNERRnMOpJr7o4hXfXqkAWvc3Yj-yg&amp;ust=1468770682922793"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nccc.ucsf.edu/" TargetMode="External"/><Relationship Id="rId2" Type="http://schemas.openxmlformats.org/officeDocument/2006/relationships/hyperlink" Target="https://preplocator.org/" TargetMode="External"/><Relationship Id="rId1" Type="http://schemas.openxmlformats.org/officeDocument/2006/relationships/slideLayout" Target="../slideLayouts/slideLayout30.xml"/><Relationship Id="rId4" Type="http://schemas.openxmlformats.org/officeDocument/2006/relationships/hyperlink" Target="https://www.greaterthan.org/get-prep/"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truvada.com/truvada-patient-assistance" TargetMode="External"/><Relationship Id="rId2" Type="http://schemas.openxmlformats.org/officeDocument/2006/relationships/hyperlink" Target="http://www.goodrx.com/truvada"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mailto:hip@pcdc.or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www.pcdc.og/hip"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ctrTitle"/>
          </p:nvPr>
        </p:nvSpPr>
        <p:spPr>
          <a:xfrm>
            <a:off x="725422" y="3141104"/>
            <a:ext cx="6461441" cy="1840375"/>
          </a:xfrm>
        </p:spPr>
        <p:txBody>
          <a:bodyPr>
            <a:noAutofit/>
          </a:bodyPr>
          <a:lstStyle/>
          <a:p>
            <a:r>
              <a:rPr lang="en-US" sz="4800" dirty="0"/>
              <a:t>HIV Pre-Exposure Prophylaxis (</a:t>
            </a:r>
            <a:r>
              <a:rPr lang="en-US" sz="4800" dirty="0" err="1"/>
              <a:t>PrEP</a:t>
            </a:r>
            <a:r>
              <a:rPr lang="en-US" sz="4800" dirty="0"/>
              <a:t>) </a:t>
            </a:r>
            <a:r>
              <a:rPr lang="en-US" sz="4800" i="1" dirty="0">
                <a:ea typeface="Adobe Garamond Pro" charset="0"/>
                <a:cs typeface="Adobe Garamond Pro" charset="0"/>
              </a:rPr>
              <a:t>and</a:t>
            </a:r>
            <a:r>
              <a:rPr lang="en-US" sz="4800" dirty="0"/>
              <a:t> Adolescents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992" y="2672648"/>
            <a:ext cx="2039350" cy="20393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90" y="1498091"/>
            <a:ext cx="3371554" cy="765862"/>
          </a:xfrm>
          <a:prstGeom prst="rect">
            <a:avLst/>
          </a:prstGeom>
        </p:spPr>
      </p:pic>
    </p:spTree>
    <p:extLst>
      <p:ext uri="{BB962C8B-B14F-4D97-AF65-F5344CB8AC3E}">
        <p14:creationId xmlns:p14="http://schemas.microsoft.com/office/powerpoint/2010/main" val="10799153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National HIV/AIDS Strategy Vision</a:t>
            </a:r>
          </a:p>
        </p:txBody>
      </p:sp>
      <p:sp>
        <p:nvSpPr>
          <p:cNvPr id="3" name="Content Placeholder 2"/>
          <p:cNvSpPr>
            <a:spLocks noGrp="1"/>
          </p:cNvSpPr>
          <p:nvPr>
            <p:ph sz="quarter" idx="10"/>
          </p:nvPr>
        </p:nvSpPr>
        <p:spPr>
          <a:xfrm>
            <a:off x="3673641" y="1123837"/>
            <a:ext cx="6769769" cy="4738801"/>
          </a:xfrm>
        </p:spPr>
        <p:txBody>
          <a:bodyPr/>
          <a:lstStyle/>
          <a:p>
            <a:pPr marL="342900" indent="-342900">
              <a:buFont typeface="Arial" panose="020B0604020202020204" pitchFamily="34" charset="0"/>
              <a:buChar char="•"/>
            </a:pPr>
            <a:r>
              <a:rPr lang="en-US" sz="2100" dirty="0"/>
              <a:t>The United States will become a place where </a:t>
            </a:r>
            <a:r>
              <a:rPr lang="en-US" sz="2100" b="1" dirty="0">
                <a:solidFill>
                  <a:schemeClr val="accent4"/>
                </a:solidFill>
              </a:rPr>
              <a:t>new HIV infections are rare</a:t>
            </a:r>
            <a:r>
              <a:rPr lang="en-US" sz="2100" dirty="0"/>
              <a:t> and when they do occur, every person regardless of age, gender, race/ethnicity, sexual orientation, gender identity or socio-economic circumstance, will have </a:t>
            </a:r>
            <a:r>
              <a:rPr lang="en-US" sz="2100" b="1" dirty="0">
                <a:solidFill>
                  <a:schemeClr val="accent4"/>
                </a:solidFill>
              </a:rPr>
              <a:t>unfettered access</a:t>
            </a:r>
            <a:r>
              <a:rPr lang="en-US" sz="2100" b="1" dirty="0">
                <a:solidFill>
                  <a:srgbClr val="FF0000"/>
                </a:solidFill>
              </a:rPr>
              <a:t> </a:t>
            </a:r>
            <a:r>
              <a:rPr lang="en-US" sz="2100" dirty="0"/>
              <a:t>to high quality, life-extending care, </a:t>
            </a:r>
            <a:r>
              <a:rPr lang="en-US" sz="2100" b="1" dirty="0">
                <a:solidFill>
                  <a:schemeClr val="accent4"/>
                </a:solidFill>
              </a:rPr>
              <a:t>free from stigma and discrimination</a:t>
            </a:r>
          </a:p>
        </p:txBody>
      </p:sp>
    </p:spTree>
    <p:extLst>
      <p:ext uri="{BB962C8B-B14F-4D97-AF65-F5344CB8AC3E}">
        <p14:creationId xmlns:p14="http://schemas.microsoft.com/office/powerpoint/2010/main" val="2484588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National HIV/AIDS Strategy Goals</a:t>
            </a:r>
          </a:p>
        </p:txBody>
      </p:sp>
      <p:sp>
        <p:nvSpPr>
          <p:cNvPr id="3" name="Content Placeholder 2"/>
          <p:cNvSpPr>
            <a:spLocks noGrp="1"/>
          </p:cNvSpPr>
          <p:nvPr>
            <p:ph sz="quarter" idx="10"/>
          </p:nvPr>
        </p:nvSpPr>
        <p:spPr>
          <a:xfrm>
            <a:off x="3689683" y="1780674"/>
            <a:ext cx="7154780" cy="3733800"/>
          </a:xfrm>
        </p:spPr>
        <p:txBody>
          <a:bodyPr/>
          <a:lstStyle/>
          <a:p>
            <a:pPr marL="342900" indent="-342900">
              <a:spcAft>
                <a:spcPts val="1000"/>
              </a:spcAft>
              <a:buFont typeface="Arial" panose="020B0604020202020204" pitchFamily="34" charset="0"/>
              <a:buChar char="•"/>
            </a:pPr>
            <a:r>
              <a:rPr lang="en-US" dirty="0"/>
              <a:t>Reducing new HIV infections</a:t>
            </a:r>
          </a:p>
          <a:p>
            <a:pPr marL="342900" indent="-342900">
              <a:spcAft>
                <a:spcPts val="1000"/>
              </a:spcAft>
              <a:buFont typeface="Arial" panose="020B0604020202020204" pitchFamily="34" charset="0"/>
              <a:buChar char="•"/>
            </a:pPr>
            <a:r>
              <a:rPr lang="en-US" dirty="0"/>
              <a:t>Increasing access to care and improving health outcomes for people living with HIV</a:t>
            </a:r>
          </a:p>
          <a:p>
            <a:pPr marL="342900" indent="-342900">
              <a:spcAft>
                <a:spcPts val="1000"/>
              </a:spcAft>
              <a:buFont typeface="Arial" panose="020B0604020202020204" pitchFamily="34" charset="0"/>
              <a:buChar char="•"/>
            </a:pPr>
            <a:r>
              <a:rPr lang="en-US" dirty="0"/>
              <a:t>Reducing HIV-related disparities and health inequities</a:t>
            </a:r>
          </a:p>
          <a:p>
            <a:pPr marL="342900" indent="-342900">
              <a:spcAft>
                <a:spcPts val="1000"/>
              </a:spcAft>
              <a:buFont typeface="Arial" panose="020B0604020202020204" pitchFamily="34" charset="0"/>
              <a:buChar char="•"/>
            </a:pPr>
            <a:r>
              <a:rPr lang="en-US" dirty="0"/>
              <a:t>Achieving a more coordinated national response to the HIV epidemic</a:t>
            </a:r>
          </a:p>
        </p:txBody>
      </p:sp>
    </p:spTree>
    <p:extLst>
      <p:ext uri="{BB962C8B-B14F-4D97-AF65-F5344CB8AC3E}">
        <p14:creationId xmlns:p14="http://schemas.microsoft.com/office/powerpoint/2010/main" val="913799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28" y="1556950"/>
            <a:ext cx="2952398" cy="3712921"/>
          </a:xfrm>
        </p:spPr>
        <p:txBody>
          <a:bodyPr>
            <a:noAutofit/>
          </a:bodyPr>
          <a:lstStyle/>
          <a:p>
            <a:r>
              <a:rPr lang="en-US" sz="4400" dirty="0"/>
              <a:t>National HIV/AIDS Strategy Prevention Related Outcomes by 2020</a:t>
            </a:r>
          </a:p>
        </p:txBody>
      </p:sp>
      <p:sp>
        <p:nvSpPr>
          <p:cNvPr id="3" name="Content Placeholder 2"/>
          <p:cNvSpPr>
            <a:spLocks noGrp="1"/>
          </p:cNvSpPr>
          <p:nvPr>
            <p:ph sz="quarter" idx="10"/>
          </p:nvPr>
        </p:nvSpPr>
        <p:spPr>
          <a:xfrm>
            <a:off x="3817437" y="144378"/>
            <a:ext cx="7541537" cy="5895473"/>
          </a:xfrm>
        </p:spPr>
        <p:txBody>
          <a:bodyPr>
            <a:normAutofit/>
          </a:bodyPr>
          <a:lstStyle/>
          <a:p>
            <a:endParaRPr lang="en-US" b="0" dirty="0"/>
          </a:p>
          <a:p>
            <a:pPr>
              <a:buFont typeface="Arial" panose="020B0604020202020204" pitchFamily="34" charset="0"/>
              <a:buChar char="•"/>
            </a:pPr>
            <a:r>
              <a:rPr lang="en-US" sz="2100" dirty="0"/>
              <a:t>Reduce the number of new diagnoses by at least 25%</a:t>
            </a:r>
          </a:p>
          <a:p>
            <a:pPr>
              <a:buFont typeface="Arial" panose="020B0604020202020204" pitchFamily="34" charset="0"/>
              <a:buChar char="•"/>
            </a:pPr>
            <a:endParaRPr lang="en-US" sz="2100" dirty="0"/>
          </a:p>
          <a:p>
            <a:pPr>
              <a:buFont typeface="Arial" panose="020B0604020202020204" pitchFamily="34" charset="0"/>
              <a:buChar char="•"/>
            </a:pPr>
            <a:r>
              <a:rPr lang="en-US" sz="2100" dirty="0"/>
              <a:t>Reduce the percentage of young gay and bisexual men who have engaged in HIV-risk behaviors by at least 10%</a:t>
            </a:r>
          </a:p>
          <a:p>
            <a:pPr>
              <a:buFont typeface="Arial" panose="020B0604020202020204" pitchFamily="34" charset="0"/>
              <a:buChar char="•"/>
            </a:pPr>
            <a:endParaRPr lang="en-US" sz="2100" dirty="0"/>
          </a:p>
          <a:p>
            <a:pPr>
              <a:buFont typeface="Arial" panose="020B0604020202020204" pitchFamily="34" charset="0"/>
              <a:buChar char="•"/>
            </a:pPr>
            <a:r>
              <a:rPr lang="en-US" sz="2100" dirty="0"/>
              <a:t>Reduce disparities in the rate of new diagnoses by at least 15% among:</a:t>
            </a:r>
          </a:p>
          <a:p>
            <a:pPr lvl="1">
              <a:buFont typeface="Arial" panose="020B0604020202020204" pitchFamily="34" charset="0"/>
              <a:buChar char="•"/>
            </a:pPr>
            <a:r>
              <a:rPr lang="en-US" dirty="0" smtClean="0"/>
              <a:t>Gay </a:t>
            </a:r>
            <a:r>
              <a:rPr lang="en-US" dirty="0"/>
              <a:t>and </a:t>
            </a:r>
            <a:r>
              <a:rPr lang="en-US" dirty="0" smtClean="0"/>
              <a:t>bisexual men</a:t>
            </a:r>
          </a:p>
          <a:p>
            <a:pPr lvl="1">
              <a:buFont typeface="Arial" panose="020B0604020202020204" pitchFamily="34" charset="0"/>
              <a:buChar char="•"/>
            </a:pPr>
            <a:r>
              <a:rPr lang="en-US" dirty="0"/>
              <a:t>Y</a:t>
            </a:r>
            <a:r>
              <a:rPr lang="en-US" dirty="0" smtClean="0"/>
              <a:t>oung </a:t>
            </a:r>
            <a:r>
              <a:rPr lang="en-US" dirty="0"/>
              <a:t>Black gay and bisexual </a:t>
            </a:r>
            <a:r>
              <a:rPr lang="en-US" dirty="0" smtClean="0"/>
              <a:t>men</a:t>
            </a:r>
          </a:p>
          <a:p>
            <a:pPr lvl="1">
              <a:buFont typeface="Arial" panose="020B0604020202020204" pitchFamily="34" charset="0"/>
              <a:buChar char="•"/>
            </a:pPr>
            <a:r>
              <a:rPr lang="en-US" dirty="0"/>
              <a:t>B</a:t>
            </a:r>
            <a:r>
              <a:rPr lang="en-US" dirty="0" smtClean="0"/>
              <a:t>lack females</a:t>
            </a:r>
          </a:p>
          <a:p>
            <a:pPr lvl="1">
              <a:buFont typeface="Arial" panose="020B0604020202020204" pitchFamily="34" charset="0"/>
              <a:buChar char="•"/>
            </a:pPr>
            <a:r>
              <a:rPr lang="en-US" dirty="0" smtClean="0"/>
              <a:t>Transgender women, especially Black transgender women</a:t>
            </a:r>
          </a:p>
          <a:p>
            <a:pPr lvl="1">
              <a:buFont typeface="Arial" panose="020B0604020202020204" pitchFamily="34" charset="0"/>
              <a:buChar char="•"/>
            </a:pPr>
            <a:r>
              <a:rPr lang="en-US" dirty="0"/>
              <a:t>P</a:t>
            </a:r>
            <a:r>
              <a:rPr lang="en-US" dirty="0" smtClean="0"/>
              <a:t>ersons </a:t>
            </a:r>
            <a:r>
              <a:rPr lang="en-US" dirty="0"/>
              <a:t>living in the Southern United </a:t>
            </a:r>
            <a:r>
              <a:rPr lang="en-US" dirty="0" smtClean="0"/>
              <a:t>States</a:t>
            </a:r>
          </a:p>
          <a:p>
            <a:pPr lvl="1">
              <a:buFont typeface="Arial" panose="020B0604020202020204" pitchFamily="34" charset="0"/>
              <a:buChar char="•"/>
            </a:pPr>
            <a:r>
              <a:rPr lang="en-US" dirty="0" smtClean="0"/>
              <a:t>Latinos/</a:t>
            </a:r>
            <a:r>
              <a:rPr lang="en-US" dirty="0"/>
              <a:t>L</a:t>
            </a:r>
            <a:r>
              <a:rPr lang="en-US" dirty="0" smtClean="0"/>
              <a:t>atinas</a:t>
            </a:r>
            <a:endParaRPr lang="en-US" dirty="0"/>
          </a:p>
        </p:txBody>
      </p:sp>
    </p:spTree>
    <p:extLst>
      <p:ext uri="{BB962C8B-B14F-4D97-AF65-F5344CB8AC3E}">
        <p14:creationId xmlns:p14="http://schemas.microsoft.com/office/powerpoint/2010/main" val="3610103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61" y="1123837"/>
            <a:ext cx="3061781" cy="4601183"/>
          </a:xfrm>
        </p:spPr>
        <p:txBody>
          <a:bodyPr>
            <a:normAutofit/>
          </a:bodyPr>
          <a:lstStyle/>
          <a:p>
            <a:r>
              <a:rPr lang="en-US" sz="4400" dirty="0"/>
              <a:t>National HIV/AIDS Strategy Key Areas of Focus</a:t>
            </a:r>
          </a:p>
        </p:txBody>
      </p:sp>
      <p:sp>
        <p:nvSpPr>
          <p:cNvPr id="3" name="Content Placeholder 2"/>
          <p:cNvSpPr>
            <a:spLocks noGrp="1"/>
          </p:cNvSpPr>
          <p:nvPr>
            <p:ph sz="quarter" idx="10"/>
          </p:nvPr>
        </p:nvSpPr>
        <p:spPr>
          <a:xfrm>
            <a:off x="3846286" y="1508621"/>
            <a:ext cx="7738759" cy="4216399"/>
          </a:xfrm>
        </p:spPr>
        <p:txBody>
          <a:bodyPr/>
          <a:lstStyle/>
          <a:p>
            <a:pPr>
              <a:spcBef>
                <a:spcPts val="0"/>
              </a:spcBef>
              <a:spcAft>
                <a:spcPts val="1400"/>
              </a:spcAft>
              <a:buFont typeface="Arial" charset="0"/>
              <a:buChar char="•"/>
            </a:pPr>
            <a:r>
              <a:rPr lang="en-US" dirty="0"/>
              <a:t>Widespread testing and linkage to care with early access to treatment</a:t>
            </a:r>
          </a:p>
          <a:p>
            <a:pPr>
              <a:spcBef>
                <a:spcPts val="0"/>
              </a:spcBef>
              <a:spcAft>
                <a:spcPts val="1400"/>
              </a:spcAft>
              <a:buFont typeface="Arial" charset="0"/>
              <a:buChar char="•"/>
            </a:pPr>
            <a:r>
              <a:rPr lang="en-US" dirty="0"/>
              <a:t>Broad support for people living with HIV to remain engaged in comprehensive care</a:t>
            </a:r>
          </a:p>
          <a:p>
            <a:pPr>
              <a:spcBef>
                <a:spcPts val="0"/>
              </a:spcBef>
              <a:spcAft>
                <a:spcPts val="1400"/>
              </a:spcAft>
              <a:buFont typeface="Arial" charset="0"/>
              <a:buChar char="•"/>
            </a:pPr>
            <a:r>
              <a:rPr lang="en-US" dirty="0"/>
              <a:t>Universal viral suppression</a:t>
            </a:r>
          </a:p>
          <a:p>
            <a:pPr>
              <a:spcBef>
                <a:spcPts val="0"/>
              </a:spcBef>
              <a:spcAft>
                <a:spcPts val="1400"/>
              </a:spcAft>
              <a:buFont typeface="Arial" charset="0"/>
              <a:buChar char="•"/>
            </a:pPr>
            <a:r>
              <a:rPr lang="en-US" dirty="0">
                <a:solidFill>
                  <a:schemeClr val="accent4"/>
                </a:solidFill>
              </a:rPr>
              <a:t>Full access to comprehensive </a:t>
            </a:r>
            <a:r>
              <a:rPr lang="en-US" dirty="0" err="1">
                <a:solidFill>
                  <a:schemeClr val="accent4"/>
                </a:solidFill>
              </a:rPr>
              <a:t>PrEP</a:t>
            </a:r>
            <a:r>
              <a:rPr lang="en-US" dirty="0">
                <a:solidFill>
                  <a:schemeClr val="accent4"/>
                </a:solidFill>
              </a:rPr>
              <a:t> services</a:t>
            </a:r>
          </a:p>
          <a:p>
            <a:pPr lvl="1">
              <a:spcBef>
                <a:spcPts val="0"/>
              </a:spcBef>
              <a:spcAft>
                <a:spcPts val="1400"/>
              </a:spcAft>
              <a:buFont typeface="Arial" charset="0"/>
              <a:buChar char="•"/>
            </a:pPr>
            <a:r>
              <a:rPr lang="en-US" dirty="0" smtClean="0">
                <a:solidFill>
                  <a:schemeClr val="accent4"/>
                </a:solidFill>
              </a:rPr>
              <a:t>Increase provider training</a:t>
            </a:r>
          </a:p>
          <a:p>
            <a:pPr lvl="1">
              <a:spcBef>
                <a:spcPts val="0"/>
              </a:spcBef>
              <a:spcAft>
                <a:spcPts val="1400"/>
              </a:spcAft>
              <a:buFont typeface="Arial" charset="0"/>
              <a:buChar char="•"/>
            </a:pPr>
            <a:r>
              <a:rPr lang="en-US" dirty="0" smtClean="0">
                <a:solidFill>
                  <a:schemeClr val="accent4"/>
                </a:solidFill>
              </a:rPr>
              <a:t>Reduce barriers to </a:t>
            </a:r>
            <a:r>
              <a:rPr lang="en-US" dirty="0" err="1" smtClean="0">
                <a:solidFill>
                  <a:schemeClr val="accent4"/>
                </a:solidFill>
              </a:rPr>
              <a:t>PrEP</a:t>
            </a:r>
            <a:endParaRPr lang="en-US" dirty="0" smtClean="0">
              <a:solidFill>
                <a:schemeClr val="accent4"/>
              </a:solidFill>
            </a:endParaRPr>
          </a:p>
          <a:p>
            <a:pPr lvl="1">
              <a:spcBef>
                <a:spcPts val="0"/>
              </a:spcBef>
              <a:spcAft>
                <a:spcPts val="1400"/>
              </a:spcAft>
              <a:buFont typeface="Arial" charset="0"/>
              <a:buChar char="•"/>
            </a:pPr>
            <a:r>
              <a:rPr lang="en-US" dirty="0" smtClean="0">
                <a:solidFill>
                  <a:schemeClr val="accent4"/>
                </a:solidFill>
              </a:rPr>
              <a:t>Increase uptake of </a:t>
            </a:r>
            <a:r>
              <a:rPr lang="en-US" dirty="0" err="1" smtClean="0">
                <a:solidFill>
                  <a:schemeClr val="accent4"/>
                </a:solidFill>
              </a:rPr>
              <a:t>PrEP</a:t>
            </a:r>
            <a:endParaRPr lang="en-US" dirty="0">
              <a:solidFill>
                <a:schemeClr val="accent4"/>
              </a:solidFill>
            </a:endParaRPr>
          </a:p>
        </p:txBody>
      </p:sp>
    </p:spTree>
    <p:extLst>
      <p:ext uri="{BB962C8B-B14F-4D97-AF65-F5344CB8AC3E}">
        <p14:creationId xmlns:p14="http://schemas.microsoft.com/office/powerpoint/2010/main" val="243688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2"/>
            <p:extLst>
              <p:ext uri="{D42A27DB-BD31-4B8C-83A1-F6EECF244321}">
                <p14:modId xmlns:p14="http://schemas.microsoft.com/office/powerpoint/2010/main" val="1939674739"/>
              </p:ext>
            </p:extLst>
          </p:nvPr>
        </p:nvGraphicFramePr>
        <p:xfrm>
          <a:off x="994610" y="2324100"/>
          <a:ext cx="9753599" cy="308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idx="4294967295"/>
          </p:nvPr>
        </p:nvSpPr>
        <p:spPr>
          <a:xfrm>
            <a:off x="679072" y="898342"/>
            <a:ext cx="10764253" cy="914400"/>
          </a:xfrm>
        </p:spPr>
        <p:txBody>
          <a:bodyPr>
            <a:noAutofit/>
          </a:bodyPr>
          <a:lstStyle/>
          <a:p>
            <a:r>
              <a:rPr lang="en-US" dirty="0">
                <a:solidFill>
                  <a:schemeClr val="accent1"/>
                </a:solidFill>
              </a:rPr>
              <a:t>What is HIV Pre-Exposure Prophylaxis (</a:t>
            </a:r>
            <a:r>
              <a:rPr lang="en-US" dirty="0" err="1">
                <a:solidFill>
                  <a:schemeClr val="accent1"/>
                </a:solidFill>
              </a:rPr>
              <a:t>PrEP</a:t>
            </a:r>
            <a:r>
              <a:rPr lang="en-US" dirty="0">
                <a:solidFill>
                  <a:schemeClr val="accent1"/>
                </a:solidFill>
              </a:rPr>
              <a:t>)?</a:t>
            </a:r>
          </a:p>
        </p:txBody>
      </p:sp>
    </p:spTree>
    <p:extLst>
      <p:ext uri="{BB962C8B-B14F-4D97-AF65-F5344CB8AC3E}">
        <p14:creationId xmlns:p14="http://schemas.microsoft.com/office/powerpoint/2010/main" val="250873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62CD3AE-9F98-4EF3-8B53-63254B61289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09CC154-E4EA-4C24-8CF4-E03D1652E9A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1DE93CB0-CC14-43A8-97F9-1112F3C0A1C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791B8782-BD45-4A05-9FC3-35E644D29BE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5B91C2BB-36B0-4A17-99F7-18E40C20DB6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0AF48BE8-1641-4890-8790-DC9989E3970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156D144A-1E0F-4DF8-820B-7060CDA1ED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391" y="867163"/>
            <a:ext cx="6500807" cy="1217659"/>
          </a:xfrm>
        </p:spPr>
        <p:txBody>
          <a:bodyPr>
            <a:normAutofit/>
          </a:bodyPr>
          <a:lstStyle/>
          <a:p>
            <a:r>
              <a:rPr lang="en-US" dirty="0">
                <a:solidFill>
                  <a:schemeClr val="accent1"/>
                </a:solidFill>
              </a:rPr>
              <a:t>Meet Jackson…</a:t>
            </a:r>
          </a:p>
        </p:txBody>
      </p:sp>
      <p:sp>
        <p:nvSpPr>
          <p:cNvPr id="3" name="Content Placeholder 2"/>
          <p:cNvSpPr>
            <a:spLocks noGrp="1"/>
          </p:cNvSpPr>
          <p:nvPr>
            <p:ph sz="quarter" idx="10"/>
          </p:nvPr>
        </p:nvSpPr>
        <p:spPr>
          <a:xfrm>
            <a:off x="3862391" y="1841979"/>
            <a:ext cx="6181307" cy="3171491"/>
          </a:xfrm>
        </p:spPr>
        <p:txBody>
          <a:bodyPr>
            <a:normAutofit/>
          </a:bodyPr>
          <a:lstStyle/>
          <a:p>
            <a:pPr>
              <a:spcBef>
                <a:spcPts val="0"/>
              </a:spcBef>
              <a:buFont typeface="Arial" charset="0"/>
              <a:buChar char="•"/>
            </a:pPr>
            <a:r>
              <a:rPr lang="en-US" dirty="0"/>
              <a:t>Jackson is an 18 year old bisexual male </a:t>
            </a:r>
          </a:p>
          <a:p>
            <a:pPr lvl="1">
              <a:spcBef>
                <a:spcPts val="0"/>
              </a:spcBef>
              <a:buFont typeface="Arial" charset="0"/>
              <a:buChar char="•"/>
            </a:pPr>
            <a:r>
              <a:rPr lang="en-US" sz="2200" dirty="0"/>
              <a:t>Recently treated for syphilis.  </a:t>
            </a:r>
          </a:p>
          <a:p>
            <a:pPr lvl="1">
              <a:spcBef>
                <a:spcPts val="0"/>
              </a:spcBef>
              <a:buFont typeface="Arial" charset="0"/>
              <a:buChar char="•"/>
            </a:pPr>
            <a:r>
              <a:rPr lang="en-US" sz="2200" dirty="0"/>
              <a:t>Jackson and his partner are in an open relationship and do not use condoms consistently.  </a:t>
            </a:r>
          </a:p>
          <a:p>
            <a:pPr lvl="1">
              <a:spcBef>
                <a:spcPts val="0"/>
              </a:spcBef>
              <a:buFont typeface="Arial" charset="0"/>
              <a:buChar char="•"/>
            </a:pPr>
            <a:r>
              <a:rPr lang="en-US" sz="2200" dirty="0"/>
              <a:t>His partner was recently diagnosed with HIV and is currently undetectable, though is not always adherent with his medication.  </a:t>
            </a:r>
          </a:p>
        </p:txBody>
      </p:sp>
      <p:sp>
        <p:nvSpPr>
          <p:cNvPr id="4" name="Shape 195"/>
          <p:cNvSpPr>
            <a:spLocks noChangeArrowheads="1"/>
          </p:cNvSpPr>
          <p:nvPr/>
        </p:nvSpPr>
        <p:spPr bwMode="auto">
          <a:xfrm>
            <a:off x="465221" y="1765015"/>
            <a:ext cx="2484113" cy="3248455"/>
          </a:xfrm>
          <a:prstGeom prst="rect">
            <a:avLst/>
          </a:prstGeom>
          <a:blipFill dpi="0" rotWithShape="1">
            <a:blip r:embed="rId2" cstate="print"/>
            <a:srcRect/>
            <a:stretch>
              <a:fillRect l="-7692" t="-1287" b="-7168"/>
            </a:stretch>
          </a:blipFill>
          <a:ln w="9525">
            <a:no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endParaRPr lang="en-US" altLang="en-US" sz="1350" dirty="0">
              <a:solidFill>
                <a:srgbClr val="000000"/>
              </a:solidFill>
              <a:latin typeface="Adobe Garamond Pro"/>
              <a:ea typeface="MS PGothic" pitchFamily="34" charset="-128"/>
            </a:endParaRPr>
          </a:p>
        </p:txBody>
      </p:sp>
      <p:sp>
        <p:nvSpPr>
          <p:cNvPr id="5" name="Title 1"/>
          <p:cNvSpPr txBox="1">
            <a:spLocks/>
          </p:cNvSpPr>
          <p:nvPr/>
        </p:nvSpPr>
        <p:spPr>
          <a:xfrm>
            <a:off x="4020237" y="5013470"/>
            <a:ext cx="6727974"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000" b="1" dirty="0">
                <a:solidFill>
                  <a:schemeClr val="accent4"/>
                </a:solidFill>
                <a:latin typeface="Arial" charset="0"/>
                <a:ea typeface="Arial" charset="0"/>
                <a:cs typeface="Arial" charset="0"/>
              </a:rPr>
              <a:t>Jackson is interested in learning more about </a:t>
            </a:r>
            <a:r>
              <a:rPr lang="en-US" sz="2000" b="1" dirty="0" err="1">
                <a:solidFill>
                  <a:schemeClr val="accent4"/>
                </a:solidFill>
                <a:latin typeface="Arial" charset="0"/>
                <a:ea typeface="Arial" charset="0"/>
                <a:cs typeface="Arial" charset="0"/>
              </a:rPr>
              <a:t>PrEP</a:t>
            </a:r>
            <a:r>
              <a:rPr lang="en-US" sz="2000" b="1" dirty="0">
                <a:solidFill>
                  <a:schemeClr val="accent4"/>
                </a:solidFill>
                <a:latin typeface="Arial" charset="0"/>
                <a:ea typeface="Arial" charset="0"/>
                <a:cs typeface="Arial" charset="0"/>
              </a:rPr>
              <a:t>…</a:t>
            </a:r>
          </a:p>
        </p:txBody>
      </p:sp>
    </p:spTree>
    <p:extLst>
      <p:ext uri="{BB962C8B-B14F-4D97-AF65-F5344CB8AC3E}">
        <p14:creationId xmlns:p14="http://schemas.microsoft.com/office/powerpoint/2010/main" val="18900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is the </a:t>
            </a:r>
            <a:r>
              <a:rPr lang="en-US" sz="4400" dirty="0" err="1" smtClean="0"/>
              <a:t>P</a:t>
            </a:r>
            <a:r>
              <a:rPr lang="en-US" sz="4400" cap="none" dirty="0" err="1" smtClean="0"/>
              <a:t>r</a:t>
            </a:r>
            <a:r>
              <a:rPr lang="en-US" sz="4400" dirty="0" err="1" smtClean="0"/>
              <a:t>EP</a:t>
            </a:r>
            <a:r>
              <a:rPr lang="en-US" sz="4400" dirty="0" smtClean="0"/>
              <a:t> Pill?</a:t>
            </a:r>
            <a:endParaRPr lang="en-US" sz="4400" dirty="0"/>
          </a:p>
        </p:txBody>
      </p:sp>
      <p:sp>
        <p:nvSpPr>
          <p:cNvPr id="3" name="Content Placeholder 2"/>
          <p:cNvSpPr>
            <a:spLocks noGrp="1"/>
          </p:cNvSpPr>
          <p:nvPr>
            <p:ph sz="quarter" idx="10"/>
          </p:nvPr>
        </p:nvSpPr>
        <p:spPr>
          <a:xfrm>
            <a:off x="3797969" y="3024916"/>
            <a:ext cx="7772400" cy="1815584"/>
          </a:xfrm>
        </p:spPr>
        <p:txBody>
          <a:bodyPr>
            <a:noAutofit/>
          </a:bodyPr>
          <a:lstStyle/>
          <a:p>
            <a:pPr>
              <a:spcAft>
                <a:spcPts val="1000"/>
              </a:spcAft>
              <a:buFont typeface="Arial" charset="0"/>
              <a:buChar char="•"/>
            </a:pPr>
            <a:r>
              <a:rPr lang="en-US" dirty="0"/>
              <a:t>TDF+FTC</a:t>
            </a:r>
            <a:endParaRPr lang="en-US" u="sng" dirty="0"/>
          </a:p>
          <a:p>
            <a:pPr lvl="2">
              <a:spcAft>
                <a:spcPts val="1000"/>
              </a:spcAft>
            </a:pPr>
            <a:r>
              <a:rPr lang="en-US" sz="2400" dirty="0" err="1"/>
              <a:t>Tenofovir</a:t>
            </a:r>
            <a:r>
              <a:rPr lang="en-US" sz="2400" dirty="0"/>
              <a:t> </a:t>
            </a:r>
            <a:r>
              <a:rPr lang="en-US" sz="2400" dirty="0" err="1"/>
              <a:t>disoproxil</a:t>
            </a:r>
            <a:r>
              <a:rPr lang="en-US" sz="2400" dirty="0"/>
              <a:t> fumarate (300mg)</a:t>
            </a:r>
          </a:p>
          <a:p>
            <a:pPr lvl="2">
              <a:spcAft>
                <a:spcPts val="1000"/>
              </a:spcAft>
            </a:pPr>
            <a:r>
              <a:rPr lang="en-US" sz="2400" dirty="0" err="1"/>
              <a:t>Emtricitabine</a:t>
            </a:r>
            <a:r>
              <a:rPr lang="en-US" sz="2400" dirty="0"/>
              <a:t> (200mg)</a:t>
            </a:r>
          </a:p>
          <a:p>
            <a:pPr>
              <a:spcAft>
                <a:spcPts val="1000"/>
              </a:spcAft>
              <a:buFont typeface="Arial" charset="0"/>
              <a:buChar char="•"/>
            </a:pPr>
            <a:r>
              <a:rPr lang="en-US" dirty="0"/>
              <a:t>1 pill taken once daily</a:t>
            </a:r>
          </a:p>
          <a:p>
            <a:pPr>
              <a:spcAft>
                <a:spcPts val="1000"/>
              </a:spcAft>
              <a:buFont typeface="Arial" charset="0"/>
              <a:buChar char="•"/>
            </a:pPr>
            <a:r>
              <a:rPr lang="en-US" dirty="0"/>
              <a:t>FDA Approved to treat HIV in adolescents living with HIV if weight ≥ 35 kg and SMR 4 or 5 in 2004</a:t>
            </a:r>
          </a:p>
          <a:p>
            <a:pPr>
              <a:spcAft>
                <a:spcPts val="1000"/>
              </a:spcAft>
              <a:buFont typeface="Arial" charset="0"/>
              <a:buChar char="•"/>
            </a:pPr>
            <a:r>
              <a:rPr lang="en-US" dirty="0"/>
              <a:t>FDA Approved for HIV </a:t>
            </a:r>
            <a:r>
              <a:rPr lang="en-US" dirty="0" err="1"/>
              <a:t>PrEP</a:t>
            </a:r>
            <a:r>
              <a:rPr lang="en-US" dirty="0"/>
              <a:t> &gt;18yo in 2012</a:t>
            </a:r>
          </a:p>
          <a:p>
            <a:pPr>
              <a:spcAft>
                <a:spcPts val="1000"/>
              </a:spcAft>
              <a:buFont typeface="Arial" charset="0"/>
              <a:buChar char="•"/>
            </a:pPr>
            <a:endParaRPr lang="en-US" b="1" dirty="0"/>
          </a:p>
          <a:p>
            <a:pPr>
              <a:buFont typeface="Arial" charset="0"/>
              <a:buChar char="•"/>
            </a:pPr>
            <a:endParaRPr lang="en-US" dirty="0"/>
          </a:p>
        </p:txBody>
      </p:sp>
    </p:spTree>
    <p:extLst>
      <p:ext uri="{BB962C8B-B14F-4D97-AF65-F5344CB8AC3E}">
        <p14:creationId xmlns:p14="http://schemas.microsoft.com/office/powerpoint/2010/main" val="320577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82" name="Picture 2"/>
          <p:cNvPicPr>
            <a:picLocks noChangeAspect="1" noChangeArrowheads="1"/>
          </p:cNvPicPr>
          <p:nvPr/>
        </p:nvPicPr>
        <p:blipFill>
          <a:blip r:embed="rId3" cstate="print">
            <a:duotone>
              <a:schemeClr val="accent1">
                <a:shade val="45000"/>
                <a:satMod val="135000"/>
              </a:schemeClr>
              <a:prstClr val="white"/>
            </a:duotone>
          </a:blip>
          <a:srcRect t="6505"/>
          <a:stretch>
            <a:fillRect/>
          </a:stretch>
        </p:blipFill>
        <p:spPr bwMode="auto">
          <a:xfrm>
            <a:off x="4106779" y="1164018"/>
            <a:ext cx="6944551" cy="4201216"/>
          </a:xfrm>
          <a:prstGeom prst="rect">
            <a:avLst/>
          </a:prstGeom>
          <a:solidFill>
            <a:schemeClr val="accent1">
              <a:lumMod val="40000"/>
              <a:lumOff val="60000"/>
              <a:alpha val="87000"/>
            </a:schemeClr>
          </a:solidFill>
          <a:ln w="9525">
            <a:noFill/>
            <a:miter lim="800000"/>
            <a:headEnd/>
            <a:tailEnd/>
          </a:ln>
          <a:effectLst/>
        </p:spPr>
      </p:pic>
      <p:sp>
        <p:nvSpPr>
          <p:cNvPr id="3" name="Up Arrow 2"/>
          <p:cNvSpPr/>
          <p:nvPr/>
        </p:nvSpPr>
        <p:spPr>
          <a:xfrm rot="9853940" flipV="1">
            <a:off x="7358534" y="4783801"/>
            <a:ext cx="257111" cy="923664"/>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4" name="TextBox 3"/>
          <p:cNvSpPr txBox="1"/>
          <p:nvPr/>
        </p:nvSpPr>
        <p:spPr>
          <a:xfrm>
            <a:off x="4482603" y="5795472"/>
            <a:ext cx="6507404" cy="369332"/>
          </a:xfrm>
          <a:prstGeom prst="rect">
            <a:avLst/>
          </a:prstGeom>
          <a:noFill/>
        </p:spPr>
        <p:txBody>
          <a:bodyPr wrap="square" rtlCol="0">
            <a:spAutoFit/>
          </a:bodyPr>
          <a:lstStyle/>
          <a:p>
            <a:pPr fontAlgn="base">
              <a:spcBef>
                <a:spcPct val="0"/>
              </a:spcBef>
              <a:spcAft>
                <a:spcPct val="0"/>
              </a:spcAft>
            </a:pPr>
            <a:r>
              <a:rPr lang="en-US" b="1" dirty="0">
                <a:solidFill>
                  <a:srgbClr val="C00000"/>
                </a:solidFill>
                <a:cs typeface="Arial" charset="0"/>
              </a:rPr>
              <a:t>TDF+FTC</a:t>
            </a:r>
            <a:r>
              <a:rPr lang="en-US" sz="1350" dirty="0">
                <a:solidFill>
                  <a:srgbClr val="C00000"/>
                </a:solidFill>
                <a:cs typeface="Arial" charset="0"/>
              </a:rPr>
              <a:t> </a:t>
            </a:r>
            <a:r>
              <a:rPr lang="en-US" sz="1350" b="1" dirty="0">
                <a:solidFill>
                  <a:srgbClr val="C00000"/>
                </a:solidFill>
                <a:cs typeface="Arial" charset="0"/>
              </a:rPr>
              <a:t>interferes with reverse transcriptase and prevents viral replication</a:t>
            </a:r>
          </a:p>
        </p:txBody>
      </p:sp>
      <p:sp>
        <p:nvSpPr>
          <p:cNvPr id="5" name="Multiply 4"/>
          <p:cNvSpPr/>
          <p:nvPr/>
        </p:nvSpPr>
        <p:spPr>
          <a:xfrm>
            <a:off x="7064245" y="3966675"/>
            <a:ext cx="272335" cy="81700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2" name="Title 1"/>
          <p:cNvSpPr>
            <a:spLocks noGrp="1"/>
          </p:cNvSpPr>
          <p:nvPr>
            <p:ph type="title"/>
          </p:nvPr>
        </p:nvSpPr>
        <p:spPr/>
        <p:txBody>
          <a:bodyPr>
            <a:normAutofit/>
          </a:bodyPr>
          <a:lstStyle/>
          <a:p>
            <a:r>
              <a:rPr lang="en-US" sz="4400" dirty="0"/>
              <a:t>How Does </a:t>
            </a:r>
            <a:r>
              <a:rPr lang="en-US" sz="4400" dirty="0" err="1"/>
              <a:t>PrEP</a:t>
            </a:r>
            <a:r>
              <a:rPr lang="en-US" sz="4400" dirty="0"/>
              <a:t> Work?</a:t>
            </a:r>
          </a:p>
        </p:txBody>
      </p:sp>
    </p:spTree>
    <p:extLst>
      <p:ext uri="{BB962C8B-B14F-4D97-AF65-F5344CB8AC3E}">
        <p14:creationId xmlns:p14="http://schemas.microsoft.com/office/powerpoint/2010/main" val="115824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400" dirty="0" smtClean="0">
                <a:solidFill>
                  <a:schemeClr val="bg1"/>
                </a:solidFill>
              </a:rPr>
              <a:t>Case: Jackson…</a:t>
            </a:r>
            <a:endParaRPr lang="en-US" sz="4400" dirty="0">
              <a:solidFill>
                <a:schemeClr val="bg1"/>
              </a:solidFill>
            </a:endParaRPr>
          </a:p>
        </p:txBody>
      </p:sp>
      <p:sp>
        <p:nvSpPr>
          <p:cNvPr id="5" name="Title 1"/>
          <p:cNvSpPr txBox="1">
            <a:spLocks/>
          </p:cNvSpPr>
          <p:nvPr/>
        </p:nvSpPr>
        <p:spPr>
          <a:xfrm>
            <a:off x="7476605" y="1813524"/>
            <a:ext cx="3608489" cy="324845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600" dirty="0">
                <a:solidFill>
                  <a:schemeClr val="accent4"/>
                </a:solidFill>
                <a:latin typeface="Arial" charset="0"/>
                <a:ea typeface="Arial" charset="0"/>
                <a:cs typeface="Arial" charset="0"/>
              </a:rPr>
              <a:t>Is Jackson an appropriate candidate for </a:t>
            </a:r>
            <a:r>
              <a:rPr lang="en-US" sz="3600" dirty="0" err="1">
                <a:solidFill>
                  <a:schemeClr val="accent4"/>
                </a:solidFill>
                <a:latin typeface="Arial" charset="0"/>
                <a:ea typeface="Arial" charset="0"/>
                <a:cs typeface="Arial" charset="0"/>
              </a:rPr>
              <a:t>PrEP</a:t>
            </a:r>
            <a:r>
              <a:rPr lang="en-US" sz="3600" dirty="0">
                <a:solidFill>
                  <a:schemeClr val="accent4"/>
                </a:solidFill>
                <a:latin typeface="Arial" charset="0"/>
                <a:ea typeface="Arial" charset="0"/>
                <a:cs typeface="Arial" charset="0"/>
              </a:rPr>
              <a:t>?</a:t>
            </a:r>
          </a:p>
        </p:txBody>
      </p:sp>
      <p:sp>
        <p:nvSpPr>
          <p:cNvPr id="6" name="Shape 195"/>
          <p:cNvSpPr>
            <a:spLocks noChangeArrowheads="1"/>
          </p:cNvSpPr>
          <p:nvPr/>
        </p:nvSpPr>
        <p:spPr bwMode="auto">
          <a:xfrm>
            <a:off x="4407590" y="1813141"/>
            <a:ext cx="2484113" cy="3248455"/>
          </a:xfrm>
          <a:prstGeom prst="rect">
            <a:avLst/>
          </a:prstGeom>
          <a:blipFill dpi="0" rotWithShape="1">
            <a:blip r:embed="rId2" cstate="print"/>
            <a:srcRect/>
            <a:stretch>
              <a:fillRect l="-7692" t="-1287" b="-7168"/>
            </a:stretch>
          </a:blipFill>
          <a:ln w="9525">
            <a:no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endParaRPr lang="en-US" altLang="en-US" sz="1350" dirty="0">
              <a:solidFill>
                <a:srgbClr val="000000"/>
              </a:solidFill>
              <a:latin typeface="Adobe Garamond Pro"/>
              <a:ea typeface="MS PGothic" pitchFamily="34" charset="-128"/>
            </a:endParaRPr>
          </a:p>
        </p:txBody>
      </p:sp>
    </p:spTree>
    <p:extLst>
      <p:ext uri="{BB962C8B-B14F-4D97-AF65-F5344CB8AC3E}">
        <p14:creationId xmlns:p14="http://schemas.microsoft.com/office/powerpoint/2010/main" val="16880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2"/>
            <p:extLst>
              <p:ext uri="{D42A27DB-BD31-4B8C-83A1-F6EECF244321}">
                <p14:modId xmlns:p14="http://schemas.microsoft.com/office/powerpoint/2010/main" val="455891581"/>
              </p:ext>
            </p:extLst>
          </p:nvPr>
        </p:nvGraphicFramePr>
        <p:xfrm>
          <a:off x="433139" y="938462"/>
          <a:ext cx="7700211" cy="4957012"/>
        </p:xfrm>
        <a:graphic>
          <a:graphicData uri="http://schemas.openxmlformats.org/drawingml/2006/table">
            <a:tbl>
              <a:tblPr firstRow="1" bandRow="1">
                <a:tableStyleId>{46F890A9-2807-4EBB-B81D-B2AA78EC7F39}</a:tableStyleId>
              </a:tblPr>
              <a:tblGrid>
                <a:gridCol w="2566737"/>
                <a:gridCol w="2566737"/>
                <a:gridCol w="2566737"/>
              </a:tblGrid>
              <a:tr h="783718">
                <a:tc>
                  <a:txBody>
                    <a:bodyPr/>
                    <a:lstStyle/>
                    <a:p>
                      <a:pPr algn="ctr"/>
                      <a:r>
                        <a:rPr lang="en-US" sz="1400" dirty="0" smtClean="0">
                          <a:solidFill>
                            <a:schemeClr val="bg1"/>
                          </a:solidFill>
                        </a:rPr>
                        <a:t>Men who have sex with men (MSM)</a:t>
                      </a:r>
                      <a:endParaRPr lang="en-US" sz="1400" dirty="0">
                        <a:solidFill>
                          <a:schemeClr val="bg1"/>
                        </a:solidFill>
                      </a:endParaRPr>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400" dirty="0" smtClean="0">
                          <a:solidFill>
                            <a:schemeClr val="bg1"/>
                          </a:solidFill>
                        </a:rPr>
                        <a:t>Heterosexual women and men</a:t>
                      </a:r>
                      <a:endParaRPr lang="en-US" sz="1400" dirty="0">
                        <a:solidFill>
                          <a:schemeClr val="bg1"/>
                        </a:solidFill>
                      </a:endParaRPr>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400" dirty="0" smtClean="0">
                          <a:solidFill>
                            <a:schemeClr val="bg1"/>
                          </a:solidFill>
                        </a:rPr>
                        <a:t>Injection</a:t>
                      </a:r>
                      <a:r>
                        <a:rPr lang="en-US" sz="1400" baseline="0" dirty="0" smtClean="0">
                          <a:solidFill>
                            <a:schemeClr val="bg1"/>
                          </a:solidFill>
                        </a:rPr>
                        <a:t> Drug Users (IDU)</a:t>
                      </a:r>
                      <a:endParaRPr lang="en-US" sz="1400" dirty="0">
                        <a:solidFill>
                          <a:schemeClr val="bg1"/>
                        </a:solidFill>
                      </a:endParaRPr>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783718">
                <a:tc>
                  <a:txBody>
                    <a:bodyPr/>
                    <a:lstStyle/>
                    <a:p>
                      <a:pPr algn="ctr"/>
                      <a:r>
                        <a:rPr lang="en-US" sz="1400" dirty="0" smtClean="0"/>
                        <a:t>HIV+</a:t>
                      </a:r>
                      <a:r>
                        <a:rPr lang="en-US" sz="1400" baseline="0" dirty="0" smtClean="0"/>
                        <a:t> sex partner</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HIV+</a:t>
                      </a:r>
                      <a:r>
                        <a:rPr lang="en-US" sz="1400" baseline="0" dirty="0" smtClean="0"/>
                        <a:t> sex partner</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400" dirty="0" smtClean="0"/>
                        <a:t>HIV+ injecting partners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783718">
                <a:tc>
                  <a:txBody>
                    <a:bodyPr/>
                    <a:lstStyle/>
                    <a:p>
                      <a:pPr algn="ctr"/>
                      <a:r>
                        <a:rPr lang="en-US" sz="1400" dirty="0" smtClean="0"/>
                        <a:t>Recent bacterial STI </a:t>
                      </a:r>
                    </a:p>
                    <a:p>
                      <a:pPr algn="ctr"/>
                      <a:r>
                        <a:rPr lang="en-US" sz="1400" dirty="0" smtClean="0"/>
                        <a:t>(6 months)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Recent bacterial STI</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(6 months)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400" dirty="0" smtClean="0"/>
                        <a:t>Sharing injection equipment or needles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11070">
                <a:tc>
                  <a:txBody>
                    <a:bodyPr/>
                    <a:lstStyle/>
                    <a:p>
                      <a:pPr algn="ctr"/>
                      <a:r>
                        <a:rPr lang="en-US" sz="1400" dirty="0" smtClean="0"/>
                        <a:t>Multiple sex partners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Multiple sex partners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lang="en-US" sz="1400" dirty="0" smtClean="0"/>
                        <a:t>Recent drug treatment but currently injecting</a:t>
                      </a:r>
                    </a:p>
                    <a:p>
                      <a:pPr algn="ct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11070">
                <a:tc>
                  <a:txBody>
                    <a:bodyPr/>
                    <a:lstStyle/>
                    <a:p>
                      <a:pPr algn="ctr"/>
                      <a:r>
                        <a:rPr lang="en-US" sz="1400" dirty="0" smtClean="0"/>
                        <a:t>Inconsistent condom use</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Inconsistent condom use</a:t>
                      </a:r>
                    </a:p>
                    <a:p>
                      <a:pPr algn="ctr"/>
                      <a:r>
                        <a:rPr lang="en-US" sz="1400" dirty="0" smtClean="0"/>
                        <a:t>(with MSM, IDU, high risk partners)</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smtClean="0"/>
                        <a:t>Risk of sexual acquisition (see columns on left)</a:t>
                      </a:r>
                    </a:p>
                    <a:p>
                      <a:pPr algn="ct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7837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Commercial</a:t>
                      </a:r>
                      <a:r>
                        <a:rPr lang="en-US" sz="1400" baseline="0" dirty="0" smtClean="0"/>
                        <a:t> sex worker</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400" dirty="0" smtClean="0"/>
                        <a:t>Commercial</a:t>
                      </a:r>
                      <a:r>
                        <a:rPr lang="en-US" sz="1400" baseline="0" dirty="0" smtClean="0"/>
                        <a:t> sex worker</a:t>
                      </a: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endParaRPr lang="en-US" sz="1400" dirty="0"/>
                    </a:p>
                  </a:txBody>
                  <a:tcPr marL="70676" marR="7067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
        <p:nvSpPr>
          <p:cNvPr id="5" name="Title 1"/>
          <p:cNvSpPr>
            <a:spLocks noGrp="1"/>
          </p:cNvSpPr>
          <p:nvPr>
            <p:ph type="title" idx="4294967295"/>
          </p:nvPr>
        </p:nvSpPr>
        <p:spPr>
          <a:xfrm>
            <a:off x="454612" y="-71699"/>
            <a:ext cx="7957851" cy="1250282"/>
          </a:xfrm>
        </p:spPr>
        <p:txBody>
          <a:bodyPr>
            <a:normAutofit/>
          </a:bodyPr>
          <a:lstStyle/>
          <a:p>
            <a:r>
              <a:rPr lang="en-US" sz="4400" dirty="0" smtClean="0">
                <a:solidFill>
                  <a:schemeClr val="accent1"/>
                </a:solidFill>
              </a:rPr>
              <a:t>Potential </a:t>
            </a:r>
            <a:r>
              <a:rPr lang="en-US" sz="4400" dirty="0" err="1" smtClean="0">
                <a:solidFill>
                  <a:schemeClr val="accent1"/>
                </a:solidFill>
              </a:rPr>
              <a:t>PrEP</a:t>
            </a:r>
            <a:r>
              <a:rPr lang="en-US" sz="4400" dirty="0" smtClean="0">
                <a:solidFill>
                  <a:schemeClr val="accent1"/>
                </a:solidFill>
              </a:rPr>
              <a:t> Target </a:t>
            </a:r>
            <a:r>
              <a:rPr lang="en-US" sz="4400" dirty="0">
                <a:solidFill>
                  <a:schemeClr val="accent1"/>
                </a:solidFill>
              </a:rPr>
              <a:t>Populations:</a:t>
            </a:r>
          </a:p>
        </p:txBody>
      </p:sp>
      <p:sp>
        <p:nvSpPr>
          <p:cNvPr id="6" name="TextBox 5"/>
          <p:cNvSpPr txBox="1"/>
          <p:nvPr/>
        </p:nvSpPr>
        <p:spPr>
          <a:xfrm>
            <a:off x="8133350" y="2594625"/>
            <a:ext cx="3617491" cy="1400383"/>
          </a:xfrm>
          <a:prstGeom prst="rect">
            <a:avLst/>
          </a:prstGeom>
          <a:solidFill>
            <a:schemeClr val="accent1">
              <a:lumMod val="20000"/>
              <a:lumOff val="80000"/>
            </a:schemeClr>
          </a:solidFill>
          <a:ln w="22225">
            <a:solidFill>
              <a:schemeClr val="tx2"/>
            </a:solidFill>
          </a:ln>
        </p:spPr>
        <p:txBody>
          <a:bodyPr wrap="square" rtlCol="0">
            <a:spAutoFit/>
          </a:bodyPr>
          <a:lstStyle/>
          <a:p>
            <a:pPr fontAlgn="base">
              <a:spcBef>
                <a:spcPct val="0"/>
              </a:spcBef>
              <a:spcAft>
                <a:spcPts val="600"/>
              </a:spcAft>
            </a:pPr>
            <a:r>
              <a:rPr lang="en-US" sz="1600" b="1" dirty="0">
                <a:solidFill>
                  <a:srgbClr val="000000"/>
                </a:solidFill>
                <a:cs typeface="Arial" charset="0"/>
              </a:rPr>
              <a:t>Additional high risk individuals: </a:t>
            </a:r>
            <a:endParaRPr lang="en-US" sz="1600" dirty="0">
              <a:solidFill>
                <a:srgbClr val="000000"/>
              </a:solidFill>
              <a:cs typeface="Arial" charset="0"/>
            </a:endParaRPr>
          </a:p>
          <a:p>
            <a:pPr marL="377190" indent="-171450" fontAlgn="base">
              <a:spcBef>
                <a:spcPct val="0"/>
              </a:spcBef>
              <a:spcAft>
                <a:spcPct val="0"/>
              </a:spcAft>
              <a:buFont typeface="Arial" charset="0"/>
              <a:buChar char="•"/>
            </a:pPr>
            <a:r>
              <a:rPr lang="en-US" sz="1600" dirty="0">
                <a:solidFill>
                  <a:srgbClr val="000000"/>
                </a:solidFill>
                <a:cs typeface="Arial" charset="0"/>
              </a:rPr>
              <a:t>Individuals receiving PEP (especially if &gt;1 course)</a:t>
            </a:r>
          </a:p>
          <a:p>
            <a:pPr marL="377190" indent="-171450" fontAlgn="base">
              <a:spcBef>
                <a:spcPct val="0"/>
              </a:spcBef>
              <a:spcAft>
                <a:spcPct val="0"/>
              </a:spcAft>
              <a:buFont typeface="Arial" charset="0"/>
              <a:buChar char="•"/>
            </a:pPr>
            <a:r>
              <a:rPr lang="en-US" sz="1600" dirty="0">
                <a:solidFill>
                  <a:srgbClr val="000000"/>
                </a:solidFill>
                <a:cs typeface="Arial" charset="0"/>
              </a:rPr>
              <a:t>Transgender individuals</a:t>
            </a:r>
          </a:p>
          <a:p>
            <a:pPr marL="377190" indent="-171450" fontAlgn="base">
              <a:spcBef>
                <a:spcPct val="0"/>
              </a:spcBef>
              <a:spcAft>
                <a:spcPct val="0"/>
              </a:spcAft>
              <a:buFont typeface="Arial" charset="0"/>
              <a:buChar char="•"/>
            </a:pPr>
            <a:r>
              <a:rPr lang="en-US" sz="1600" dirty="0">
                <a:solidFill>
                  <a:srgbClr val="000000"/>
                </a:solidFill>
                <a:cs typeface="Arial" charset="0"/>
              </a:rPr>
              <a:t>Individuals using stimulant drugs</a:t>
            </a:r>
          </a:p>
        </p:txBody>
      </p:sp>
      <p:sp>
        <p:nvSpPr>
          <p:cNvPr id="7" name="TextBox 6"/>
          <p:cNvSpPr txBox="1"/>
          <p:nvPr/>
        </p:nvSpPr>
        <p:spPr>
          <a:xfrm>
            <a:off x="8965913" y="4085556"/>
            <a:ext cx="2528256" cy="369332"/>
          </a:xfrm>
          <a:prstGeom prst="rect">
            <a:avLst/>
          </a:prstGeom>
          <a:noFill/>
        </p:spPr>
        <p:txBody>
          <a:bodyPr wrap="none" rtlCol="0">
            <a:spAutoFit/>
          </a:bodyPr>
          <a:lstStyle/>
          <a:p>
            <a:pPr fontAlgn="base">
              <a:spcBef>
                <a:spcPct val="0"/>
              </a:spcBef>
              <a:spcAft>
                <a:spcPct val="0"/>
              </a:spcAft>
            </a:pPr>
            <a:r>
              <a:rPr lang="en-US" sz="900" b="1" dirty="0">
                <a:cs typeface="Arial" charset="0"/>
              </a:rPr>
              <a:t>CDC HIV </a:t>
            </a:r>
            <a:r>
              <a:rPr lang="en-US" sz="900" b="1" dirty="0" err="1">
                <a:cs typeface="Arial" charset="0"/>
              </a:rPr>
              <a:t>PrEP</a:t>
            </a:r>
            <a:r>
              <a:rPr lang="en-US" sz="900" b="1" dirty="0">
                <a:cs typeface="Arial" charset="0"/>
              </a:rPr>
              <a:t> Clinical Practice Guidelines, 2014</a:t>
            </a:r>
          </a:p>
          <a:p>
            <a:pPr fontAlgn="base">
              <a:spcBef>
                <a:spcPct val="0"/>
              </a:spcBef>
              <a:spcAft>
                <a:spcPct val="0"/>
              </a:spcAft>
            </a:pPr>
            <a:r>
              <a:rPr lang="en-US" sz="900" b="1" u="sng" dirty="0">
                <a:cs typeface="Arial" charset="0"/>
              </a:rPr>
              <a:t>www.cdc.gov/hiv/pdf/prepguidelines2014.pdf </a:t>
            </a:r>
            <a:endParaRPr lang="en-US" sz="900" b="1" dirty="0">
              <a:cs typeface="Arial" charset="0"/>
            </a:endParaRPr>
          </a:p>
        </p:txBody>
      </p:sp>
    </p:spTree>
    <p:extLst>
      <p:ext uri="{BB962C8B-B14F-4D97-AF65-F5344CB8AC3E}">
        <p14:creationId xmlns:p14="http://schemas.microsoft.com/office/powerpoint/2010/main" val="17349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Learning Objectives </a:t>
            </a:r>
          </a:p>
        </p:txBody>
      </p:sp>
      <p:sp>
        <p:nvSpPr>
          <p:cNvPr id="7" name="Content Placeholder 6"/>
          <p:cNvSpPr>
            <a:spLocks noGrp="1"/>
          </p:cNvSpPr>
          <p:nvPr>
            <p:ph idx="1"/>
          </p:nvPr>
        </p:nvSpPr>
        <p:spPr/>
        <p:txBody>
          <a:bodyPr>
            <a:noAutofit/>
          </a:bodyPr>
          <a:lstStyle/>
          <a:p>
            <a:pPr marL="342900" indent="-342900">
              <a:buFont typeface="Arial" panose="020B0604020202020204" pitchFamily="34" charset="0"/>
              <a:buChar char="•"/>
            </a:pPr>
            <a:r>
              <a:rPr lang="en-US" dirty="0" smtClean="0"/>
              <a:t>Describe the Epidemic of HIV in the United States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Discuss role of </a:t>
            </a:r>
            <a:r>
              <a:rPr lang="en-US" dirty="0" err="1" smtClean="0"/>
              <a:t>PrEP</a:t>
            </a:r>
            <a:r>
              <a:rPr lang="en-US" dirty="0" smtClean="0"/>
              <a:t> in National HIV/AIDS Strategy</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Identify populations eligible for </a:t>
            </a:r>
            <a:r>
              <a:rPr lang="en-US" dirty="0" err="1" smtClean="0"/>
              <a:t>PrEP</a:t>
            </a: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Discuss </a:t>
            </a:r>
            <a:r>
              <a:rPr lang="en-US" dirty="0" err="1" smtClean="0"/>
              <a:t>PreP</a:t>
            </a:r>
            <a:r>
              <a:rPr lang="en-US" dirty="0" smtClean="0"/>
              <a:t> initiation and monitoring</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Discuss systems-based challenges and consideration in delivering </a:t>
            </a:r>
            <a:r>
              <a:rPr lang="en-US" dirty="0" err="1" smtClean="0"/>
              <a:t>PrEP</a:t>
            </a:r>
            <a:r>
              <a:rPr lang="en-US" dirty="0" smtClean="0"/>
              <a:t> services, including minors’ consent, and cost considerations</a:t>
            </a:r>
            <a:endParaRPr lang="en-US" dirty="0"/>
          </a:p>
        </p:txBody>
      </p:sp>
    </p:spTree>
    <p:extLst>
      <p:ext uri="{BB962C8B-B14F-4D97-AF65-F5344CB8AC3E}">
        <p14:creationId xmlns:p14="http://schemas.microsoft.com/office/powerpoint/2010/main" val="1468140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Who Should </a:t>
            </a:r>
            <a:r>
              <a:rPr lang="en-US" sz="4400" u="sng" dirty="0"/>
              <a:t>NOT</a:t>
            </a:r>
            <a:r>
              <a:rPr lang="en-US" sz="4400" dirty="0"/>
              <a:t> Receive </a:t>
            </a:r>
            <a:r>
              <a:rPr lang="en-US" sz="4400" dirty="0" err="1"/>
              <a:t>PrEP</a:t>
            </a:r>
            <a:r>
              <a:rPr lang="en-US" sz="4400" dirty="0"/>
              <a:t>?</a:t>
            </a:r>
          </a:p>
        </p:txBody>
      </p:sp>
      <p:sp>
        <p:nvSpPr>
          <p:cNvPr id="3" name="Content Placeholder 2"/>
          <p:cNvSpPr>
            <a:spLocks noGrp="1"/>
          </p:cNvSpPr>
          <p:nvPr>
            <p:ph sz="quarter" idx="10"/>
          </p:nvPr>
        </p:nvSpPr>
        <p:spPr>
          <a:xfrm>
            <a:off x="3882188" y="1540042"/>
            <a:ext cx="6100011" cy="4022558"/>
          </a:xfrm>
        </p:spPr>
        <p:txBody>
          <a:bodyPr/>
          <a:lstStyle/>
          <a:p>
            <a:pPr>
              <a:buFont typeface="Arial" charset="0"/>
              <a:buChar char="•"/>
            </a:pPr>
            <a:r>
              <a:rPr lang="en-US" dirty="0"/>
              <a:t>HIV positive individuals</a:t>
            </a:r>
          </a:p>
          <a:p>
            <a:pPr>
              <a:buFont typeface="Arial" charset="0"/>
              <a:buChar char="•"/>
            </a:pPr>
            <a:endParaRPr lang="en-US" dirty="0"/>
          </a:p>
          <a:p>
            <a:pPr>
              <a:buFont typeface="Arial" charset="0"/>
              <a:buChar char="•"/>
            </a:pPr>
            <a:r>
              <a:rPr lang="en-US" dirty="0"/>
              <a:t>Renal insufficiency</a:t>
            </a:r>
          </a:p>
        </p:txBody>
      </p:sp>
    </p:spTree>
    <p:extLst>
      <p:ext uri="{BB962C8B-B14F-4D97-AF65-F5344CB8AC3E}">
        <p14:creationId xmlns:p14="http://schemas.microsoft.com/office/powerpoint/2010/main" val="3231863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Case: Jackson…</a:t>
            </a:r>
          </a:p>
        </p:txBody>
      </p:sp>
      <p:sp>
        <p:nvSpPr>
          <p:cNvPr id="5" name="Title 1"/>
          <p:cNvSpPr txBox="1">
            <a:spLocks/>
          </p:cNvSpPr>
          <p:nvPr/>
        </p:nvSpPr>
        <p:spPr>
          <a:xfrm>
            <a:off x="7366362" y="2383696"/>
            <a:ext cx="3957311" cy="208146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600" dirty="0">
                <a:solidFill>
                  <a:schemeClr val="accent4"/>
                </a:solidFill>
                <a:latin typeface="Arial" charset="0"/>
                <a:ea typeface="Arial" charset="0"/>
                <a:cs typeface="Arial" charset="0"/>
              </a:rPr>
              <a:t>Jackson asks, “How Effective is </a:t>
            </a:r>
            <a:r>
              <a:rPr lang="en-US" sz="3600" dirty="0" err="1">
                <a:solidFill>
                  <a:schemeClr val="accent4"/>
                </a:solidFill>
                <a:latin typeface="Arial" charset="0"/>
                <a:ea typeface="Arial" charset="0"/>
                <a:cs typeface="Arial" charset="0"/>
              </a:rPr>
              <a:t>PrEP</a:t>
            </a:r>
            <a:r>
              <a:rPr lang="en-US" sz="3600" dirty="0">
                <a:solidFill>
                  <a:schemeClr val="accent4"/>
                </a:solidFill>
                <a:latin typeface="Arial" charset="0"/>
                <a:ea typeface="Arial" charset="0"/>
                <a:cs typeface="Arial" charset="0"/>
              </a:rPr>
              <a:t>?”</a:t>
            </a:r>
          </a:p>
        </p:txBody>
      </p:sp>
      <p:sp>
        <p:nvSpPr>
          <p:cNvPr id="9" name="Shape 195"/>
          <p:cNvSpPr>
            <a:spLocks noChangeArrowheads="1"/>
          </p:cNvSpPr>
          <p:nvPr/>
        </p:nvSpPr>
        <p:spPr bwMode="auto">
          <a:xfrm>
            <a:off x="4407590" y="1813141"/>
            <a:ext cx="2484113" cy="3248455"/>
          </a:xfrm>
          <a:prstGeom prst="rect">
            <a:avLst/>
          </a:prstGeom>
          <a:blipFill dpi="0" rotWithShape="1">
            <a:blip r:embed="rId2" cstate="print"/>
            <a:srcRect/>
            <a:stretch>
              <a:fillRect l="-7692" t="-1287" b="-7168"/>
            </a:stretch>
          </a:blipFill>
          <a:ln w="9525">
            <a:no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endParaRPr lang="en-US" altLang="en-US" sz="1350" dirty="0">
              <a:solidFill>
                <a:srgbClr val="000000"/>
              </a:solidFill>
              <a:latin typeface="Adobe Garamond Pro"/>
              <a:ea typeface="MS PGothic" pitchFamily="34" charset="-128"/>
            </a:endParaRPr>
          </a:p>
        </p:txBody>
      </p:sp>
    </p:spTree>
    <p:extLst>
      <p:ext uri="{BB962C8B-B14F-4D97-AF65-F5344CB8AC3E}">
        <p14:creationId xmlns:p14="http://schemas.microsoft.com/office/powerpoint/2010/main" val="397728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4694" y="1962880"/>
            <a:ext cx="3328737" cy="2946003"/>
          </a:xfrm>
        </p:spPr>
        <p:txBody>
          <a:bodyPr>
            <a:noAutofit/>
          </a:bodyPr>
          <a:lstStyle/>
          <a:p>
            <a:r>
              <a:rPr lang="en-US" sz="4400" dirty="0">
                <a:solidFill>
                  <a:schemeClr val="bg1"/>
                </a:solidFill>
              </a:rPr>
              <a:t>What’s the Evidence for </a:t>
            </a:r>
            <a:r>
              <a:rPr lang="en-US" sz="4400" dirty="0" err="1">
                <a:solidFill>
                  <a:schemeClr val="bg1"/>
                </a:solidFill>
              </a:rPr>
              <a:t>PrEP</a:t>
            </a:r>
            <a:r>
              <a:rPr lang="en-US" sz="4400" dirty="0">
                <a:solidFill>
                  <a:schemeClr val="bg1"/>
                </a:solidFill>
              </a:rPr>
              <a:t>?</a:t>
            </a:r>
            <a:br>
              <a:rPr lang="en-US" sz="4400" dirty="0">
                <a:solidFill>
                  <a:schemeClr val="bg1"/>
                </a:solidFill>
              </a:rPr>
            </a:br>
            <a:r>
              <a:rPr lang="en-US" sz="4400" dirty="0">
                <a:solidFill>
                  <a:schemeClr val="bg1"/>
                </a:solidFill>
              </a:rPr>
              <a:t>The </a:t>
            </a:r>
            <a:r>
              <a:rPr lang="en-US" sz="4400" dirty="0" err="1">
                <a:solidFill>
                  <a:schemeClr val="bg1"/>
                </a:solidFill>
              </a:rPr>
              <a:t>iPrEX</a:t>
            </a:r>
            <a:r>
              <a:rPr lang="en-US" sz="4400" dirty="0">
                <a:solidFill>
                  <a:schemeClr val="bg1"/>
                </a:solidFill>
              </a:rPr>
              <a:t> Trial</a:t>
            </a:r>
          </a:p>
        </p:txBody>
      </p:sp>
      <p:sp>
        <p:nvSpPr>
          <p:cNvPr id="6" name="Content Placeholder 5"/>
          <p:cNvSpPr>
            <a:spLocks noGrp="1"/>
          </p:cNvSpPr>
          <p:nvPr>
            <p:ph sz="quarter" idx="10"/>
          </p:nvPr>
        </p:nvSpPr>
        <p:spPr>
          <a:xfrm>
            <a:off x="3878179" y="1473596"/>
            <a:ext cx="7284308" cy="4267200"/>
          </a:xfrm>
        </p:spPr>
        <p:txBody>
          <a:bodyPr/>
          <a:lstStyle/>
          <a:p>
            <a:pPr>
              <a:buFont typeface="Arial" charset="0"/>
              <a:buChar char="•"/>
            </a:pPr>
            <a:r>
              <a:rPr lang="en-US" dirty="0"/>
              <a:t>2500 </a:t>
            </a:r>
            <a:r>
              <a:rPr lang="en-US" dirty="0" smtClean="0"/>
              <a:t>MSM and transgender women </a:t>
            </a:r>
            <a:r>
              <a:rPr lang="en-US" dirty="0"/>
              <a:t>in Peru, Ecuador, Thailand, Brazil, South Africa and United States</a:t>
            </a:r>
          </a:p>
          <a:p>
            <a:pPr>
              <a:buFont typeface="Arial" charset="0"/>
              <a:buChar char="•"/>
            </a:pPr>
            <a:r>
              <a:rPr lang="en-US" dirty="0"/>
              <a:t>Age ≥18 years old</a:t>
            </a:r>
          </a:p>
          <a:p>
            <a:pPr>
              <a:buFont typeface="Arial" charset="0"/>
              <a:buChar char="•"/>
            </a:pPr>
            <a:r>
              <a:rPr lang="en-US" dirty="0"/>
              <a:t>Randomized to daily TDF-FTC or placebo</a:t>
            </a:r>
          </a:p>
          <a:p>
            <a:pPr>
              <a:buFont typeface="Arial" charset="0"/>
              <a:buChar char="•"/>
            </a:pPr>
            <a:r>
              <a:rPr lang="en-US" dirty="0"/>
              <a:t>Evaluated every 4 weeks</a:t>
            </a:r>
          </a:p>
          <a:p>
            <a:pPr lvl="3"/>
            <a:r>
              <a:rPr lang="en-US" sz="2000" dirty="0"/>
              <a:t>HIV test</a:t>
            </a:r>
          </a:p>
          <a:p>
            <a:pPr lvl="3"/>
            <a:r>
              <a:rPr lang="en-US" sz="2000" dirty="0"/>
              <a:t>Risk reduction and adherence counseling </a:t>
            </a:r>
          </a:p>
          <a:p>
            <a:pPr lvl="3"/>
            <a:r>
              <a:rPr lang="en-US" sz="2000" dirty="0"/>
              <a:t>Given new Rx and condoms</a:t>
            </a:r>
          </a:p>
        </p:txBody>
      </p:sp>
    </p:spTree>
    <p:extLst>
      <p:ext uri="{BB962C8B-B14F-4D97-AF65-F5344CB8AC3E}">
        <p14:creationId xmlns:p14="http://schemas.microsoft.com/office/powerpoint/2010/main" val="883345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Results of the </a:t>
            </a:r>
            <a:r>
              <a:rPr lang="en-US" sz="4400" dirty="0" err="1"/>
              <a:t>iPrEX</a:t>
            </a:r>
            <a:r>
              <a:rPr lang="en-US" sz="4400" dirty="0"/>
              <a:t> Trial</a:t>
            </a:r>
          </a:p>
        </p:txBody>
      </p:sp>
      <p:sp>
        <p:nvSpPr>
          <p:cNvPr id="3" name="Content Placeholder 2"/>
          <p:cNvSpPr>
            <a:spLocks noGrp="1"/>
          </p:cNvSpPr>
          <p:nvPr>
            <p:ph sz="quarter" idx="10"/>
          </p:nvPr>
        </p:nvSpPr>
        <p:spPr>
          <a:xfrm>
            <a:off x="3801980" y="820153"/>
            <a:ext cx="8005010" cy="4267200"/>
          </a:xfrm>
        </p:spPr>
        <p:txBody>
          <a:bodyPr>
            <a:normAutofit lnSpcReduction="10000"/>
          </a:bodyPr>
          <a:lstStyle/>
          <a:p>
            <a:pPr>
              <a:buFont typeface="Arial" charset="0"/>
              <a:buChar char="•"/>
            </a:pPr>
            <a:r>
              <a:rPr lang="en-US" dirty="0"/>
              <a:t>Overall 44% reduced risk of acquiring HIV</a:t>
            </a:r>
            <a:endParaRPr lang="en-US" u="sng" dirty="0"/>
          </a:p>
          <a:p>
            <a:pPr>
              <a:buFont typeface="Arial" charset="0"/>
              <a:buChar char="•"/>
            </a:pPr>
            <a:r>
              <a:rPr lang="en-US" u="sng" dirty="0"/>
              <a:t>Efficacy depends on compliance</a:t>
            </a:r>
          </a:p>
          <a:p>
            <a:pPr lvl="3">
              <a:buFont typeface="Arial" charset="0"/>
              <a:buChar char="•"/>
            </a:pPr>
            <a:r>
              <a:rPr lang="en-US" dirty="0"/>
              <a:t>50% reduction if &gt;50% compliance</a:t>
            </a:r>
          </a:p>
          <a:p>
            <a:pPr lvl="3">
              <a:buFont typeface="Arial" charset="0"/>
              <a:buChar char="•"/>
            </a:pPr>
            <a:r>
              <a:rPr lang="en-US" dirty="0"/>
              <a:t>73% reduction if &gt;90% compliance</a:t>
            </a:r>
          </a:p>
          <a:p>
            <a:pPr lvl="1">
              <a:spcBef>
                <a:spcPts val="0"/>
              </a:spcBef>
              <a:buFont typeface="Arial" charset="0"/>
              <a:buChar char="•"/>
            </a:pPr>
            <a:endParaRPr lang="en-US" sz="975" dirty="0"/>
          </a:p>
          <a:p>
            <a:pPr>
              <a:buFont typeface="Arial" charset="0"/>
              <a:buChar char="•"/>
            </a:pPr>
            <a:r>
              <a:rPr lang="en-US" dirty="0">
                <a:solidFill>
                  <a:srgbClr val="1069B1"/>
                </a:solidFill>
              </a:rPr>
              <a:t>92-99% reduction in acquiring HIV if drug level detectable in blood</a:t>
            </a:r>
            <a:endParaRPr lang="en-US" dirty="0">
              <a:solidFill>
                <a:srgbClr val="FF0000"/>
              </a:solidFill>
            </a:endParaRPr>
          </a:p>
          <a:p>
            <a:pPr>
              <a:buFont typeface="Arial" charset="0"/>
              <a:buChar char="•"/>
            </a:pPr>
            <a:r>
              <a:rPr lang="en-US" dirty="0"/>
              <a:t>Behavior changes in BOTH </a:t>
            </a:r>
            <a:r>
              <a:rPr lang="en-US" dirty="0" smtClean="0"/>
              <a:t>groups</a:t>
            </a:r>
          </a:p>
          <a:p>
            <a:pPr lvl="3">
              <a:buFont typeface="Arial" charset="0"/>
              <a:buChar char="•"/>
            </a:pPr>
            <a:r>
              <a:rPr lang="en-US" dirty="0"/>
              <a:t>Fewer # receptive anal intercourse partners</a:t>
            </a:r>
          </a:p>
          <a:p>
            <a:pPr lvl="3">
              <a:buFont typeface="Arial" charset="0"/>
              <a:buChar char="•"/>
            </a:pPr>
            <a:r>
              <a:rPr lang="en-US" dirty="0"/>
              <a:t>Increased condom </a:t>
            </a:r>
            <a:r>
              <a:rPr lang="en-US" dirty="0" smtClean="0"/>
              <a:t>use</a:t>
            </a:r>
          </a:p>
          <a:p>
            <a:pPr>
              <a:buFont typeface="Arial" charset="0"/>
              <a:buChar char="•"/>
            </a:pPr>
            <a:r>
              <a:rPr lang="en-US" dirty="0" smtClean="0"/>
              <a:t>Differences seen in transgender women and adolescents/young adults ≤ 25 years </a:t>
            </a:r>
            <a:endParaRPr lang="en-US" dirty="0"/>
          </a:p>
        </p:txBody>
      </p:sp>
      <p:sp>
        <p:nvSpPr>
          <p:cNvPr id="5" name="TextBox 4"/>
          <p:cNvSpPr txBox="1"/>
          <p:nvPr/>
        </p:nvSpPr>
        <p:spPr>
          <a:xfrm>
            <a:off x="3939005" y="5424938"/>
            <a:ext cx="6588626" cy="600164"/>
          </a:xfrm>
          <a:prstGeom prst="rect">
            <a:avLst/>
          </a:prstGeom>
          <a:solidFill>
            <a:schemeClr val="bg1"/>
          </a:solidFill>
          <a:ln w="38100">
            <a:solidFill>
              <a:schemeClr val="accent4"/>
            </a:solidFill>
          </a:ln>
        </p:spPr>
        <p:txBody>
          <a:bodyPr wrap="square" lIns="0" tIns="91440" rIns="274320" rtlCol="0">
            <a:spAutoFit/>
          </a:bodyPr>
          <a:lstStyle/>
          <a:p>
            <a:pPr lvl="1" algn="ctr" fontAlgn="base">
              <a:spcBef>
                <a:spcPct val="0"/>
              </a:spcBef>
              <a:spcAft>
                <a:spcPct val="0"/>
              </a:spcAft>
            </a:pPr>
            <a:r>
              <a:rPr lang="en-US" sz="1500" b="1" dirty="0" smtClean="0">
                <a:solidFill>
                  <a:schemeClr val="accent3"/>
                </a:solidFill>
                <a:cs typeface="Arial" charset="0"/>
              </a:rPr>
              <a:t>Participants received HIV </a:t>
            </a:r>
            <a:r>
              <a:rPr lang="en-US" sz="1500" b="1" dirty="0">
                <a:solidFill>
                  <a:schemeClr val="accent3"/>
                </a:solidFill>
                <a:cs typeface="Arial" charset="0"/>
              </a:rPr>
              <a:t>testing, risk reduction counseling and condoms every 3 </a:t>
            </a:r>
            <a:r>
              <a:rPr lang="en-US" sz="1500" b="1" dirty="0" smtClean="0">
                <a:solidFill>
                  <a:schemeClr val="accent3"/>
                </a:solidFill>
                <a:cs typeface="Arial" charset="0"/>
              </a:rPr>
              <a:t>months</a:t>
            </a:r>
            <a:endParaRPr lang="en-US" sz="1500" b="1" dirty="0">
              <a:solidFill>
                <a:schemeClr val="accent3"/>
              </a:solidFill>
              <a:cs typeface="Arial" charset="0"/>
            </a:endParaRPr>
          </a:p>
        </p:txBody>
      </p:sp>
    </p:spTree>
    <p:extLst>
      <p:ext uri="{BB962C8B-B14F-4D97-AF65-F5344CB8AC3E}">
        <p14:creationId xmlns:p14="http://schemas.microsoft.com/office/powerpoint/2010/main" val="18732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2"/>
            <p:extLst>
              <p:ext uri="{D42A27DB-BD31-4B8C-83A1-F6EECF244321}">
                <p14:modId xmlns:p14="http://schemas.microsoft.com/office/powerpoint/2010/main" val="1286679656"/>
              </p:ext>
            </p:extLst>
          </p:nvPr>
        </p:nvGraphicFramePr>
        <p:xfrm>
          <a:off x="2" y="0"/>
          <a:ext cx="12191997" cy="7124699"/>
        </p:xfrm>
        <a:graphic>
          <a:graphicData uri="http://schemas.openxmlformats.org/drawingml/2006/table">
            <a:tbl>
              <a:tblPr firstRow="1" bandRow="1">
                <a:tableStyleId>{5C22544A-7EE6-4342-B048-85BDC9FD1C3A}</a:tableStyleId>
              </a:tblPr>
              <a:tblGrid>
                <a:gridCol w="1696278"/>
                <a:gridCol w="3835278"/>
                <a:gridCol w="4063998"/>
                <a:gridCol w="2596443"/>
              </a:tblGrid>
              <a:tr h="582099">
                <a:tc>
                  <a:txBody>
                    <a:bodyPr/>
                    <a:lstStyle/>
                    <a:p>
                      <a:pPr algn="ctr"/>
                      <a:r>
                        <a:rPr lang="en-US" sz="1600" dirty="0" smtClean="0"/>
                        <a:t>Study</a:t>
                      </a:r>
                      <a:endParaRPr lang="en-US" sz="1600" dirty="0"/>
                    </a:p>
                  </a:txBody>
                  <a:tcPr marL="67374" marR="67374" marT="34290" marB="34290" anchor="ctr"/>
                </a:tc>
                <a:tc>
                  <a:txBody>
                    <a:bodyPr/>
                    <a:lstStyle/>
                    <a:p>
                      <a:pPr algn="ctr"/>
                      <a:r>
                        <a:rPr lang="en-US" sz="1600" dirty="0" smtClean="0"/>
                        <a:t>Population</a:t>
                      </a:r>
                      <a:endParaRPr lang="en-US" sz="1600" dirty="0"/>
                    </a:p>
                  </a:txBody>
                  <a:tcPr marL="67374" marR="67374" marT="34290" marB="34290" anchor="ctr"/>
                </a:tc>
                <a:tc>
                  <a:txBody>
                    <a:bodyPr/>
                    <a:lstStyle/>
                    <a:p>
                      <a:pPr algn="ctr"/>
                      <a:r>
                        <a:rPr lang="en-US" sz="1600" dirty="0" smtClean="0"/>
                        <a:t>Efficacy</a:t>
                      </a:r>
                      <a:endParaRPr lang="en-US" sz="1600" dirty="0"/>
                    </a:p>
                  </a:txBody>
                  <a:tcPr marL="67374" marR="67374" marT="34290" marB="34290" anchor="ctr"/>
                </a:tc>
                <a:tc>
                  <a:txBody>
                    <a:bodyPr/>
                    <a:lstStyle/>
                    <a:p>
                      <a:pPr algn="ctr"/>
                      <a:r>
                        <a:rPr lang="en-US" sz="1600" dirty="0" smtClean="0"/>
                        <a:t>HIV+ Conversion</a:t>
                      </a:r>
                      <a:endParaRPr lang="en-US" sz="1600" dirty="0"/>
                    </a:p>
                  </a:txBody>
                  <a:tcPr marL="67374" marR="67374" marT="34290" marB="34290" anchor="ctr"/>
                </a:tc>
              </a:tr>
              <a:tr h="1971608">
                <a:tc>
                  <a:txBody>
                    <a:bodyPr/>
                    <a:lstStyle/>
                    <a:p>
                      <a:pPr algn="ctr"/>
                      <a:r>
                        <a:rPr lang="en-US" sz="1600" dirty="0" smtClean="0"/>
                        <a:t>Partners </a:t>
                      </a:r>
                      <a:r>
                        <a:rPr lang="en-US" sz="1600" dirty="0" err="1" smtClean="0"/>
                        <a:t>PrEP</a:t>
                      </a:r>
                      <a:r>
                        <a:rPr lang="en-US" sz="1600" dirty="0" smtClean="0"/>
                        <a:t> Trial</a:t>
                      </a:r>
                      <a:endParaRPr lang="en-US" sz="1600" dirty="0"/>
                    </a:p>
                  </a:txBody>
                  <a:tcPr marL="67374" marR="67374" marT="34290" marB="34290" anchor="ctr"/>
                </a:tc>
                <a:tc>
                  <a:txBody>
                    <a:bodyPr/>
                    <a:lstStyle/>
                    <a:p>
                      <a:pPr algn="l"/>
                      <a:r>
                        <a:rPr lang="en-US" sz="1600" dirty="0" smtClean="0"/>
                        <a:t>4758 </a:t>
                      </a:r>
                      <a:r>
                        <a:rPr lang="en-US" sz="1600" dirty="0" smtClean="0">
                          <a:solidFill>
                            <a:srgbClr val="FF0000"/>
                          </a:solidFill>
                        </a:rPr>
                        <a:t>heterosexual males and females</a:t>
                      </a:r>
                      <a:r>
                        <a:rPr lang="en-US" sz="1600" baseline="0" dirty="0" smtClean="0">
                          <a:solidFill>
                            <a:srgbClr val="FF0000"/>
                          </a:solidFill>
                        </a:rPr>
                        <a:t> in sexual </a:t>
                      </a:r>
                      <a:r>
                        <a:rPr lang="en-US" sz="1600" dirty="0" smtClean="0">
                          <a:solidFill>
                            <a:srgbClr val="FF0000"/>
                          </a:solidFill>
                        </a:rPr>
                        <a:t>HIV</a:t>
                      </a:r>
                      <a:r>
                        <a:rPr lang="en-US" sz="1600" baseline="0" dirty="0" smtClean="0">
                          <a:solidFill>
                            <a:srgbClr val="FF0000"/>
                          </a:solidFill>
                        </a:rPr>
                        <a:t> discordant relationship </a:t>
                      </a:r>
                      <a:r>
                        <a:rPr lang="en-US" sz="1600" baseline="0" dirty="0" smtClean="0"/>
                        <a:t>in Kenya and Uganda </a:t>
                      </a:r>
                    </a:p>
                    <a:p>
                      <a:pPr algn="l"/>
                      <a:endParaRPr lang="en-US" sz="1600" baseline="0" dirty="0" smtClean="0"/>
                    </a:p>
                    <a:p>
                      <a:pPr algn="l"/>
                      <a:r>
                        <a:rPr lang="en-US" sz="1600" b="0" kern="1200" dirty="0" smtClean="0">
                          <a:solidFill>
                            <a:schemeClr val="dk1"/>
                          </a:solidFill>
                          <a:effectLst/>
                          <a:latin typeface="+mn-lt"/>
                          <a:ea typeface="+mn-ea"/>
                          <a:cs typeface="+mn-cs"/>
                        </a:rPr>
                        <a:t>TDF+FTC</a:t>
                      </a:r>
                      <a:r>
                        <a:rPr lang="en-US" sz="1600" baseline="0" dirty="0" smtClean="0"/>
                        <a:t> vs. </a:t>
                      </a:r>
                      <a:r>
                        <a:rPr lang="en-US" sz="1600" baseline="0" dirty="0" err="1" smtClean="0"/>
                        <a:t>Tenofovir</a:t>
                      </a:r>
                      <a:r>
                        <a:rPr lang="en-US" sz="1600" baseline="0" dirty="0" smtClean="0"/>
                        <a:t> vs. Placebo</a:t>
                      </a:r>
                      <a:endParaRPr lang="en-US" sz="1600" dirty="0"/>
                    </a:p>
                  </a:txBody>
                  <a:tcPr marL="67374" marR="67374" marT="34290" marB="34290" anchor="ctr"/>
                </a:tc>
                <a:tc>
                  <a:txBody>
                    <a:bodyPr/>
                    <a:lstStyle/>
                    <a:p>
                      <a:pPr algn="l"/>
                      <a:r>
                        <a:rPr lang="en-US" sz="1600" dirty="0" smtClean="0"/>
                        <a:t>Overall 67% reduction</a:t>
                      </a:r>
                      <a:r>
                        <a:rPr lang="en-US" sz="1600" baseline="0" dirty="0" smtClean="0"/>
                        <a:t> with </a:t>
                      </a:r>
                      <a:r>
                        <a:rPr lang="en-US" sz="1600" baseline="0" dirty="0" err="1" smtClean="0"/>
                        <a:t>Tenofovir</a:t>
                      </a:r>
                      <a:endParaRPr lang="en-US" sz="1600" baseline="0" dirty="0" smtClean="0"/>
                    </a:p>
                    <a:p>
                      <a:pPr algn="l"/>
                      <a:r>
                        <a:rPr lang="en-US" sz="1600" baseline="0" dirty="0" smtClean="0"/>
                        <a:t>75% reduction with </a:t>
                      </a:r>
                      <a:r>
                        <a:rPr lang="en-US" sz="1600" b="0" kern="1200" dirty="0" smtClean="0">
                          <a:solidFill>
                            <a:schemeClr val="dk1"/>
                          </a:solidFill>
                          <a:effectLst/>
                          <a:latin typeface="+mn-lt"/>
                          <a:ea typeface="+mn-ea"/>
                          <a:cs typeface="+mn-cs"/>
                        </a:rPr>
                        <a:t>TDF+FTC</a:t>
                      </a:r>
                      <a:endParaRPr lang="en-US" sz="1600" baseline="0" dirty="0" smtClean="0"/>
                    </a:p>
                    <a:p>
                      <a:pPr marL="171450" indent="-171450" algn="l">
                        <a:buFont typeface="Arial" panose="020B0604020202020204" pitchFamily="34" charset="0"/>
                        <a:buChar char="•"/>
                      </a:pPr>
                      <a:r>
                        <a:rPr lang="en-US" sz="1600" b="1" dirty="0" smtClean="0"/>
                        <a:t>Men: 84% </a:t>
                      </a:r>
                    </a:p>
                    <a:p>
                      <a:pPr marL="171450" indent="-171450" algn="l">
                        <a:buFont typeface="Arial" panose="020B0604020202020204" pitchFamily="34" charset="0"/>
                        <a:buChar char="•"/>
                      </a:pPr>
                      <a:r>
                        <a:rPr lang="en-US" sz="1600" b="1" dirty="0" smtClean="0"/>
                        <a:t>Women: 66%</a:t>
                      </a:r>
                    </a:p>
                    <a:p>
                      <a:pPr algn="l"/>
                      <a:endParaRPr lang="en-US" sz="1600" dirty="0" smtClean="0"/>
                    </a:p>
                    <a:p>
                      <a:pPr algn="l"/>
                      <a:r>
                        <a:rPr lang="en-US" sz="1600" dirty="0" smtClean="0"/>
                        <a:t>Placebo stopped early b/c not</a:t>
                      </a:r>
                      <a:r>
                        <a:rPr lang="en-US" sz="1600" baseline="0" dirty="0" smtClean="0"/>
                        <a:t> as effective</a:t>
                      </a:r>
                      <a:endParaRPr lang="en-US" sz="1600" dirty="0"/>
                    </a:p>
                  </a:txBody>
                  <a:tcPr marL="67374" marR="67374" marT="34290" marB="34290" anchor="ctr"/>
                </a:tc>
                <a:tc>
                  <a:txBody>
                    <a:bodyPr/>
                    <a:lstStyle/>
                    <a:p>
                      <a:pPr algn="l"/>
                      <a:r>
                        <a:rPr lang="en-US" sz="1600" dirty="0" smtClean="0"/>
                        <a:t>27</a:t>
                      </a:r>
                      <a:r>
                        <a:rPr lang="en-US" sz="1600" baseline="0" dirty="0" smtClean="0"/>
                        <a:t> infected after baseline in both </a:t>
                      </a:r>
                      <a:r>
                        <a:rPr lang="en-US" sz="1600" baseline="0" dirty="0" err="1" smtClean="0"/>
                        <a:t>tx</a:t>
                      </a:r>
                      <a:r>
                        <a:rPr lang="en-US" sz="1600" baseline="0" dirty="0" smtClean="0"/>
                        <a:t> groups</a:t>
                      </a:r>
                    </a:p>
                    <a:p>
                      <a:pPr algn="l"/>
                      <a:endParaRPr lang="en-US" sz="1600" baseline="0" dirty="0" smtClean="0"/>
                    </a:p>
                    <a:p>
                      <a:pPr algn="l"/>
                      <a:r>
                        <a:rPr lang="en-US" sz="1600" baseline="0" dirty="0" smtClean="0"/>
                        <a:t>No resistant organisms detected</a:t>
                      </a:r>
                      <a:endParaRPr lang="en-US" sz="1600" dirty="0"/>
                    </a:p>
                  </a:txBody>
                  <a:tcPr marL="67374" marR="67374" marT="34290" marB="34290" anchor="ctr"/>
                </a:tc>
              </a:tr>
              <a:tr h="2285496">
                <a:tc>
                  <a:txBody>
                    <a:bodyPr/>
                    <a:lstStyle/>
                    <a:p>
                      <a:pPr algn="ctr"/>
                      <a:r>
                        <a:rPr lang="en-US" sz="1600" dirty="0" smtClean="0"/>
                        <a:t>TDF2</a:t>
                      </a:r>
                      <a:endParaRPr lang="en-US" sz="1600" dirty="0"/>
                    </a:p>
                  </a:txBody>
                  <a:tcPr marL="67374" marR="67374" marT="34290" marB="34290" anchor="ctr"/>
                </a:tc>
                <a:tc>
                  <a:txBody>
                    <a:bodyPr/>
                    <a:lstStyle/>
                    <a:p>
                      <a:pPr algn="l"/>
                      <a:r>
                        <a:rPr lang="en-US" sz="1600" dirty="0" smtClean="0"/>
                        <a:t>1219 </a:t>
                      </a:r>
                      <a:r>
                        <a:rPr lang="en-US" sz="1600" dirty="0" smtClean="0">
                          <a:solidFill>
                            <a:srgbClr val="FF0000"/>
                          </a:solidFill>
                        </a:rPr>
                        <a:t>heterosexual males and females </a:t>
                      </a:r>
                      <a:r>
                        <a:rPr lang="en-US" sz="1600" dirty="0" smtClean="0"/>
                        <a:t>in Botswana</a:t>
                      </a:r>
                    </a:p>
                    <a:p>
                      <a:pPr algn="l"/>
                      <a:endParaRPr lang="en-US" sz="1600" dirty="0" smtClean="0"/>
                    </a:p>
                    <a:p>
                      <a:pPr algn="l"/>
                      <a:r>
                        <a:rPr lang="en-US" sz="1600" b="0" kern="1200" dirty="0" smtClean="0">
                          <a:solidFill>
                            <a:schemeClr val="dk1"/>
                          </a:solidFill>
                          <a:effectLst/>
                          <a:latin typeface="+mn-lt"/>
                          <a:ea typeface="+mn-ea"/>
                          <a:cs typeface="+mn-cs"/>
                        </a:rPr>
                        <a:t>TDF+FTC</a:t>
                      </a:r>
                      <a:r>
                        <a:rPr lang="en-US" sz="1600" dirty="0" smtClean="0"/>
                        <a:t> vs. placebo</a:t>
                      </a:r>
                      <a:endParaRPr lang="en-US" sz="1600" dirty="0"/>
                    </a:p>
                  </a:txBody>
                  <a:tcPr marL="67374" marR="67374" marT="34290" marB="34290" anchor="ctr"/>
                </a:tc>
                <a:tc>
                  <a:txBody>
                    <a:bodyPr/>
                    <a:lstStyle/>
                    <a:p>
                      <a:pPr algn="l"/>
                      <a:r>
                        <a:rPr lang="en-US" sz="1600" dirty="0" smtClean="0"/>
                        <a:t>Overall 62% reduction </a:t>
                      </a:r>
                    </a:p>
                    <a:p>
                      <a:pPr marL="171450" indent="-171450" algn="l">
                        <a:buFont typeface="Arial" panose="020B0604020202020204" pitchFamily="34" charset="0"/>
                        <a:buChar char="•"/>
                      </a:pPr>
                      <a:r>
                        <a:rPr lang="en-US" sz="1600" b="1" dirty="0" smtClean="0"/>
                        <a:t>Men: 80%</a:t>
                      </a:r>
                    </a:p>
                    <a:p>
                      <a:pPr marL="171450" indent="-171450" algn="l">
                        <a:buFont typeface="Arial" panose="020B0604020202020204" pitchFamily="34" charset="0"/>
                        <a:buChar char="•"/>
                      </a:pPr>
                      <a:r>
                        <a:rPr lang="en-US" sz="1600" b="1" dirty="0" smtClean="0"/>
                        <a:t>Women: 49%</a:t>
                      </a:r>
                    </a:p>
                    <a:p>
                      <a:pPr algn="l"/>
                      <a:endParaRPr lang="en-US" sz="1600" dirty="0" smtClean="0"/>
                    </a:p>
                    <a:p>
                      <a:pPr algn="l"/>
                      <a:r>
                        <a:rPr lang="en-US" sz="1600" dirty="0" smtClean="0"/>
                        <a:t>Study Limitations:</a:t>
                      </a:r>
                    </a:p>
                    <a:p>
                      <a:pPr marL="171450" indent="-171450" algn="l">
                        <a:buFont typeface="Arial" panose="020B0604020202020204" pitchFamily="34" charset="0"/>
                        <a:buChar char="•"/>
                      </a:pPr>
                      <a:r>
                        <a:rPr lang="en-US" sz="1600" dirty="0" smtClean="0"/>
                        <a:t>Decreased adherence</a:t>
                      </a:r>
                    </a:p>
                    <a:p>
                      <a:pPr marL="171450" indent="-171450" algn="l">
                        <a:buFont typeface="Arial" panose="020B0604020202020204" pitchFamily="34" charset="0"/>
                        <a:buChar char="•"/>
                      </a:pPr>
                      <a:r>
                        <a:rPr lang="en-US" sz="1600" dirty="0" smtClean="0"/>
                        <a:t>Poor study</a:t>
                      </a:r>
                      <a:r>
                        <a:rPr lang="en-US" sz="1600" baseline="0" dirty="0" smtClean="0"/>
                        <a:t> completion rates</a:t>
                      </a:r>
                      <a:endParaRPr lang="en-US" sz="1600" dirty="0"/>
                    </a:p>
                  </a:txBody>
                  <a:tcPr marL="67374" marR="67374" marT="34290" marB="34290" anchor="ctr"/>
                </a:tc>
                <a:tc>
                  <a:txBody>
                    <a:bodyPr/>
                    <a:lstStyle/>
                    <a:p>
                      <a:pPr algn="l"/>
                      <a:r>
                        <a:rPr lang="en-US" sz="1600" dirty="0" smtClean="0"/>
                        <a:t>9/601 in study group</a:t>
                      </a:r>
                    </a:p>
                    <a:p>
                      <a:pPr algn="l"/>
                      <a:endParaRPr lang="en-US" sz="1600" dirty="0" smtClean="0"/>
                    </a:p>
                    <a:p>
                      <a:pPr algn="l"/>
                      <a:r>
                        <a:rPr lang="en-US" sz="1600" dirty="0" smtClean="0"/>
                        <a:t>No resistant organisms detected</a:t>
                      </a:r>
                      <a:endParaRPr lang="en-US" sz="1600" dirty="0"/>
                    </a:p>
                  </a:txBody>
                  <a:tcPr marL="67374" marR="67374" marT="34290" marB="34290" anchor="ctr"/>
                </a:tc>
              </a:tr>
              <a:tr h="2285496">
                <a:tc>
                  <a:txBody>
                    <a:bodyPr/>
                    <a:lstStyle/>
                    <a:p>
                      <a:pPr algn="ctr"/>
                      <a:r>
                        <a:rPr lang="en-US" sz="1600" dirty="0" smtClean="0"/>
                        <a:t>Bangkok</a:t>
                      </a:r>
                      <a:r>
                        <a:rPr lang="en-US" sz="1600" baseline="0" dirty="0" smtClean="0"/>
                        <a:t> </a:t>
                      </a:r>
                      <a:r>
                        <a:rPr lang="en-US" sz="1600" baseline="0" dirty="0" err="1" smtClean="0"/>
                        <a:t>Tenofovir</a:t>
                      </a:r>
                      <a:r>
                        <a:rPr lang="en-US" sz="1600" baseline="0" dirty="0" smtClean="0"/>
                        <a:t> Study</a:t>
                      </a:r>
                      <a:endParaRPr lang="en-US" sz="1600" dirty="0"/>
                    </a:p>
                  </a:txBody>
                  <a:tcPr marL="67374" marR="67374" marT="34290" marB="34290" anchor="ctr"/>
                </a:tc>
                <a:tc>
                  <a:txBody>
                    <a:bodyPr/>
                    <a:lstStyle/>
                    <a:p>
                      <a:pPr algn="l"/>
                      <a:r>
                        <a:rPr lang="en-US" sz="1600" dirty="0" smtClean="0"/>
                        <a:t>2413 </a:t>
                      </a:r>
                      <a:r>
                        <a:rPr lang="en-US" sz="1600" dirty="0" smtClean="0">
                          <a:solidFill>
                            <a:srgbClr val="FF3300"/>
                          </a:solidFill>
                        </a:rPr>
                        <a:t>injection drug </a:t>
                      </a:r>
                      <a:r>
                        <a:rPr lang="en-US" sz="1600" dirty="0" smtClean="0"/>
                        <a:t>users</a:t>
                      </a:r>
                      <a:r>
                        <a:rPr lang="en-US" sz="1600" baseline="0" dirty="0" smtClean="0"/>
                        <a:t> in Bangkok</a:t>
                      </a:r>
                    </a:p>
                    <a:p>
                      <a:pPr algn="l"/>
                      <a:endParaRPr lang="en-US" sz="1600" baseline="0" dirty="0" smtClean="0"/>
                    </a:p>
                    <a:p>
                      <a:pPr algn="l"/>
                      <a:r>
                        <a:rPr lang="en-US" sz="1600" baseline="0" dirty="0" err="1" smtClean="0"/>
                        <a:t>Tenofovier</a:t>
                      </a:r>
                      <a:r>
                        <a:rPr lang="en-US" sz="1600" baseline="0" dirty="0" smtClean="0"/>
                        <a:t> vs. Placebo</a:t>
                      </a:r>
                      <a:endParaRPr lang="en-US" sz="1600" dirty="0"/>
                    </a:p>
                  </a:txBody>
                  <a:tcPr marL="67374" marR="67374" marT="34290" marB="34290" anchor="ctr"/>
                </a:tc>
                <a:tc>
                  <a:txBody>
                    <a:bodyPr/>
                    <a:lstStyle/>
                    <a:p>
                      <a:pPr algn="l"/>
                      <a:r>
                        <a:rPr lang="en-US" sz="1600" dirty="0" smtClean="0"/>
                        <a:t>49% reduction in acquiring</a:t>
                      </a:r>
                      <a:r>
                        <a:rPr lang="en-US" sz="1600" baseline="0" dirty="0" smtClean="0"/>
                        <a:t> HIV</a:t>
                      </a:r>
                    </a:p>
                    <a:p>
                      <a:pPr algn="l">
                        <a:buFont typeface="Arial" pitchFamily="34" charset="0"/>
                        <a:buNone/>
                      </a:pPr>
                      <a:endParaRPr lang="en-US" sz="1600" dirty="0" smtClean="0"/>
                    </a:p>
                    <a:p>
                      <a:pPr algn="l">
                        <a:buFont typeface="Arial" pitchFamily="34" charset="0"/>
                        <a:buNone/>
                      </a:pPr>
                      <a:r>
                        <a:rPr lang="en-US" sz="1600" dirty="0" smtClean="0"/>
                        <a:t>70% reduction in individuals</a:t>
                      </a:r>
                      <a:r>
                        <a:rPr lang="en-US" sz="1600" baseline="0" dirty="0" smtClean="0"/>
                        <a:t> with detectable drug levels</a:t>
                      </a:r>
                    </a:p>
                    <a:p>
                      <a:pPr algn="l">
                        <a:buFont typeface="Arial" pitchFamily="34" charset="0"/>
                        <a:buNone/>
                      </a:pPr>
                      <a:endParaRPr lang="en-US" sz="1600" baseline="0" dirty="0" smtClean="0">
                        <a:solidFill>
                          <a:schemeClr val="tx1"/>
                        </a:solidFill>
                      </a:endParaRPr>
                    </a:p>
                    <a:p>
                      <a:pPr algn="l">
                        <a:buFont typeface="Arial" pitchFamily="34" charset="0"/>
                        <a:buNone/>
                      </a:pPr>
                      <a:r>
                        <a:rPr lang="en-US" sz="1600" b="1" baseline="0" dirty="0" smtClean="0">
                          <a:solidFill>
                            <a:schemeClr val="tx1"/>
                          </a:solidFill>
                        </a:rPr>
                        <a:t>*Decreased IDU, needle sharing and high risk sexual behaviors in both groups</a:t>
                      </a:r>
                      <a:endParaRPr lang="en-US" sz="1600" b="1" dirty="0">
                        <a:solidFill>
                          <a:schemeClr val="tx1"/>
                        </a:solidFill>
                      </a:endParaRPr>
                    </a:p>
                  </a:txBody>
                  <a:tcPr marL="67374" marR="67374" marT="34290" marB="34290" anchor="ctr"/>
                </a:tc>
                <a:tc>
                  <a:txBody>
                    <a:bodyPr/>
                    <a:lstStyle/>
                    <a:p>
                      <a:pPr algn="l"/>
                      <a:r>
                        <a:rPr lang="en-US" sz="1600" dirty="0" smtClean="0"/>
                        <a:t>17/1204 in study</a:t>
                      </a:r>
                      <a:r>
                        <a:rPr lang="en-US" sz="1600" baseline="0" dirty="0" smtClean="0"/>
                        <a:t> group</a:t>
                      </a:r>
                    </a:p>
                    <a:p>
                      <a:pPr algn="l"/>
                      <a:endParaRPr lang="en-US" sz="1600" baseline="0" dirty="0" smtClean="0"/>
                    </a:p>
                    <a:p>
                      <a:pPr algn="l"/>
                      <a:r>
                        <a:rPr lang="en-US" sz="1600" baseline="0" dirty="0" smtClean="0"/>
                        <a:t>No resistant organisms detected</a:t>
                      </a:r>
                      <a:endParaRPr lang="en-US" sz="1600" dirty="0"/>
                    </a:p>
                  </a:txBody>
                  <a:tcPr marL="67374" marR="67374" marT="34290" marB="34290" anchor="ctr"/>
                </a:tc>
              </a:tr>
            </a:tbl>
          </a:graphicData>
        </a:graphic>
      </p:graphicFrame>
    </p:spTree>
    <p:extLst>
      <p:ext uri="{BB962C8B-B14F-4D97-AF65-F5344CB8AC3E}">
        <p14:creationId xmlns:p14="http://schemas.microsoft.com/office/powerpoint/2010/main" val="2796608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09" y="1341783"/>
            <a:ext cx="7688180" cy="491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2"/>
          </p:nvPr>
        </p:nvSpPr>
        <p:spPr>
          <a:xfrm>
            <a:off x="3266161" y="2319317"/>
            <a:ext cx="6047706" cy="826150"/>
          </a:xfrm>
          <a:prstGeom prst="rect">
            <a:avLst/>
          </a:prstGeom>
          <a:solidFill>
            <a:schemeClr val="accent5"/>
          </a:solidFill>
          <a:ln w="34925">
            <a:noFill/>
          </a:ln>
        </p:spPr>
        <p:txBody>
          <a:bodyPr anchor="ctr">
            <a:normAutofit fontScale="92500" lnSpcReduction="20000"/>
          </a:bodyPr>
          <a:lstStyle/>
          <a:p>
            <a:pPr marL="342900" indent="-342900">
              <a:lnSpc>
                <a:spcPct val="100000"/>
              </a:lnSpc>
              <a:spcAft>
                <a:spcPts val="600"/>
              </a:spcAft>
              <a:buClr>
                <a:srgbClr val="002060"/>
              </a:buClr>
              <a:buFont typeface="Arial" charset="0"/>
              <a:buChar char="•"/>
              <a:defRPr/>
            </a:pPr>
            <a:r>
              <a:rPr lang="en-US" sz="2000" dirty="0">
                <a:solidFill>
                  <a:schemeClr val="accent3"/>
                </a:solidFill>
                <a:latin typeface="Arial" charset="0"/>
                <a:ea typeface="Arial" charset="0"/>
                <a:cs typeface="Arial" charset="0"/>
              </a:rPr>
              <a:t> Efficacy improves as adherence improves</a:t>
            </a:r>
          </a:p>
          <a:p>
            <a:pPr marL="342900" indent="-342900">
              <a:lnSpc>
                <a:spcPct val="100000"/>
              </a:lnSpc>
              <a:spcAft>
                <a:spcPts val="600"/>
              </a:spcAft>
              <a:buClr>
                <a:srgbClr val="002060"/>
              </a:buClr>
              <a:buFont typeface="Arial" charset="0"/>
              <a:buChar char="•"/>
              <a:defRPr/>
            </a:pPr>
            <a:r>
              <a:rPr lang="en-US" sz="2000" dirty="0">
                <a:solidFill>
                  <a:schemeClr val="accent3"/>
                </a:solidFill>
                <a:latin typeface="Arial" charset="0"/>
                <a:ea typeface="Arial" charset="0"/>
                <a:cs typeface="Arial" charset="0"/>
              </a:rPr>
              <a:t> 2-4 tabs/week may be acceptable for males</a:t>
            </a:r>
          </a:p>
        </p:txBody>
      </p:sp>
      <p:sp>
        <p:nvSpPr>
          <p:cNvPr id="6" name="Title 5"/>
          <p:cNvSpPr>
            <a:spLocks noGrp="1"/>
          </p:cNvSpPr>
          <p:nvPr>
            <p:ph type="title" idx="4294967295"/>
          </p:nvPr>
        </p:nvSpPr>
        <p:spPr>
          <a:xfrm>
            <a:off x="733926" y="425096"/>
            <a:ext cx="8229600" cy="914400"/>
          </a:xfrm>
        </p:spPr>
        <p:txBody>
          <a:bodyPr>
            <a:normAutofit/>
          </a:bodyPr>
          <a:lstStyle/>
          <a:p>
            <a:r>
              <a:rPr lang="en-US" sz="2800" dirty="0">
                <a:solidFill>
                  <a:schemeClr val="accent1"/>
                </a:solidFill>
              </a:rPr>
              <a:t>Estimated HIV Incidence </a:t>
            </a:r>
            <a:r>
              <a:rPr lang="en-US" sz="2800" u="sng" dirty="0">
                <a:solidFill>
                  <a:schemeClr val="accent1"/>
                </a:solidFill>
              </a:rPr>
              <a:t>IN MSM</a:t>
            </a:r>
            <a:r>
              <a:rPr lang="en-US" sz="2800" dirty="0">
                <a:solidFill>
                  <a:schemeClr val="accent1"/>
                </a:solidFill>
              </a:rPr>
              <a:t> (&gt;18 yo)</a:t>
            </a:r>
          </a:p>
        </p:txBody>
      </p:sp>
      <p:sp>
        <p:nvSpPr>
          <p:cNvPr id="4" name="TextBox 3"/>
          <p:cNvSpPr txBox="1"/>
          <p:nvPr/>
        </p:nvSpPr>
        <p:spPr>
          <a:xfrm>
            <a:off x="7431678" y="6430368"/>
            <a:ext cx="2758897" cy="307777"/>
          </a:xfrm>
          <a:prstGeom prst="rect">
            <a:avLst/>
          </a:prstGeom>
          <a:noFill/>
        </p:spPr>
        <p:txBody>
          <a:bodyPr wrap="none">
            <a:spAutoFit/>
          </a:bodyPr>
          <a:lstStyle/>
          <a:p>
            <a:pPr fontAlgn="base">
              <a:spcBef>
                <a:spcPct val="0"/>
              </a:spcBef>
              <a:spcAft>
                <a:spcPct val="0"/>
              </a:spcAft>
              <a:defRPr/>
            </a:pPr>
            <a:r>
              <a:rPr lang="en-US" sz="1400" b="1" dirty="0">
                <a:solidFill>
                  <a:srgbClr val="FFFFFF"/>
                </a:solidFill>
                <a:cs typeface="Arial" charset="0"/>
              </a:rPr>
              <a:t>Grant, Lancet Infect Disease 2014</a:t>
            </a:r>
          </a:p>
        </p:txBody>
      </p:sp>
      <p:sp>
        <p:nvSpPr>
          <p:cNvPr id="5" name="TextBox 4"/>
          <p:cNvSpPr txBox="1"/>
          <p:nvPr/>
        </p:nvSpPr>
        <p:spPr>
          <a:xfrm>
            <a:off x="4908888" y="3733801"/>
            <a:ext cx="1641796" cy="584775"/>
          </a:xfrm>
          <a:prstGeom prst="rect">
            <a:avLst/>
          </a:prstGeom>
          <a:noFill/>
        </p:spPr>
        <p:txBody>
          <a:bodyPr wrap="none">
            <a:spAutoFit/>
          </a:bodyPr>
          <a:lstStyle/>
          <a:p>
            <a:pPr fontAlgn="base">
              <a:spcBef>
                <a:spcPct val="0"/>
              </a:spcBef>
              <a:spcAft>
                <a:spcPct val="0"/>
              </a:spcAft>
              <a:defRPr/>
            </a:pPr>
            <a:r>
              <a:rPr lang="en-US" sz="3200" b="1" dirty="0">
                <a:solidFill>
                  <a:srgbClr val="000000"/>
                </a:solidFill>
                <a:cs typeface="Arial" charset="0"/>
              </a:rPr>
              <a:t>Efficacy</a:t>
            </a:r>
            <a:r>
              <a:rPr lang="en-US" b="1" dirty="0">
                <a:solidFill>
                  <a:srgbClr val="000000"/>
                </a:solidFill>
                <a:cs typeface="Arial" charset="0"/>
              </a:rPr>
              <a:t>:</a:t>
            </a:r>
          </a:p>
        </p:txBody>
      </p:sp>
      <p:sp>
        <p:nvSpPr>
          <p:cNvPr id="7" name="TextBox 6"/>
          <p:cNvSpPr txBox="1"/>
          <p:nvPr/>
        </p:nvSpPr>
        <p:spPr>
          <a:xfrm>
            <a:off x="4170702" y="4310064"/>
            <a:ext cx="962123" cy="584775"/>
          </a:xfrm>
          <a:prstGeom prst="rect">
            <a:avLst/>
          </a:prstGeom>
          <a:noFill/>
        </p:spPr>
        <p:txBody>
          <a:bodyPr wrap="none">
            <a:spAutoFit/>
          </a:bodyPr>
          <a:lstStyle/>
          <a:p>
            <a:pPr fontAlgn="base">
              <a:spcBef>
                <a:spcPct val="0"/>
              </a:spcBef>
              <a:spcAft>
                <a:spcPct val="0"/>
              </a:spcAft>
              <a:defRPr/>
            </a:pPr>
            <a:r>
              <a:rPr lang="en-US" sz="3200" b="1" dirty="0">
                <a:solidFill>
                  <a:srgbClr val="000000"/>
                </a:solidFill>
                <a:cs typeface="Arial" charset="0"/>
              </a:rPr>
              <a:t>90%</a:t>
            </a:r>
            <a:endParaRPr lang="en-US" b="1" dirty="0">
              <a:solidFill>
                <a:srgbClr val="000000"/>
              </a:solidFill>
              <a:cs typeface="Arial" charset="0"/>
            </a:endParaRPr>
          </a:p>
        </p:txBody>
      </p:sp>
      <p:sp>
        <p:nvSpPr>
          <p:cNvPr id="8" name="TextBox 7"/>
          <p:cNvSpPr txBox="1"/>
          <p:nvPr/>
        </p:nvSpPr>
        <p:spPr>
          <a:xfrm>
            <a:off x="6290014" y="4437064"/>
            <a:ext cx="1151277" cy="584775"/>
          </a:xfrm>
          <a:prstGeom prst="rect">
            <a:avLst/>
          </a:prstGeom>
          <a:noFill/>
        </p:spPr>
        <p:txBody>
          <a:bodyPr wrap="none">
            <a:spAutoFit/>
          </a:bodyPr>
          <a:lstStyle/>
          <a:p>
            <a:pPr fontAlgn="base">
              <a:spcBef>
                <a:spcPct val="0"/>
              </a:spcBef>
              <a:spcAft>
                <a:spcPct val="0"/>
              </a:spcAft>
              <a:defRPr/>
            </a:pPr>
            <a:r>
              <a:rPr lang="en-US" sz="3200" b="1" dirty="0">
                <a:solidFill>
                  <a:srgbClr val="000000"/>
                </a:solidFill>
                <a:cs typeface="Arial" charset="0"/>
              </a:rPr>
              <a:t>100%</a:t>
            </a:r>
            <a:endParaRPr lang="en-US" b="1" dirty="0">
              <a:solidFill>
                <a:srgbClr val="000000"/>
              </a:solidFill>
              <a:cs typeface="Arial" charset="0"/>
            </a:endParaRPr>
          </a:p>
        </p:txBody>
      </p:sp>
      <p:sp>
        <p:nvSpPr>
          <p:cNvPr id="9" name="Title 1"/>
          <p:cNvSpPr txBox="1">
            <a:spLocks/>
          </p:cNvSpPr>
          <p:nvPr/>
        </p:nvSpPr>
        <p:spPr>
          <a:xfrm>
            <a:off x="1981200" y="-228600"/>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endParaRPr lang="en-US" sz="2800" b="1" u="sng" cap="all" dirty="0">
              <a:solidFill>
                <a:schemeClr val="bg1"/>
              </a:solidFill>
            </a:endParaRPr>
          </a:p>
        </p:txBody>
      </p:sp>
      <p:sp>
        <p:nvSpPr>
          <p:cNvPr id="11" name="TextBox 10"/>
          <p:cNvSpPr txBox="1"/>
          <p:nvPr/>
        </p:nvSpPr>
        <p:spPr>
          <a:xfrm>
            <a:off x="2556200" y="3597405"/>
            <a:ext cx="7988968" cy="707886"/>
          </a:xfrm>
          <a:prstGeom prst="rect">
            <a:avLst/>
          </a:prstGeom>
          <a:solidFill>
            <a:schemeClr val="accent2">
              <a:lumMod val="40000"/>
              <a:lumOff val="60000"/>
            </a:schemeClr>
          </a:solidFill>
          <a:ln w="25400">
            <a:noFill/>
          </a:ln>
        </p:spPr>
        <p:txBody>
          <a:bodyPr wrap="square" rtlCol="0">
            <a:spAutoFit/>
          </a:bodyPr>
          <a:lstStyle/>
          <a:p>
            <a:pPr marL="342900" indent="-342900">
              <a:buClr>
                <a:srgbClr val="002060"/>
              </a:buClr>
              <a:buFont typeface="Arial" charset="0"/>
              <a:buChar char="•"/>
              <a:defRPr/>
            </a:pPr>
            <a:r>
              <a:rPr lang="en-US" sz="2000" b="1" dirty="0">
                <a:solidFill>
                  <a:schemeClr val="accent4"/>
                </a:solidFill>
                <a:latin typeface="Arial" charset="0"/>
                <a:ea typeface="Arial" charset="0"/>
                <a:cs typeface="Arial" charset="0"/>
              </a:rPr>
              <a:t> Females, IVDU </a:t>
            </a:r>
            <a:r>
              <a:rPr lang="en-US" sz="2000" dirty="0">
                <a:solidFill>
                  <a:schemeClr val="accent4"/>
                </a:solidFill>
                <a:latin typeface="Arial" charset="0"/>
                <a:ea typeface="Arial" charset="0"/>
                <a:cs typeface="Arial" charset="0"/>
              </a:rPr>
              <a:t>and </a:t>
            </a:r>
            <a:r>
              <a:rPr lang="en-US" sz="2000" b="1" dirty="0" err="1">
                <a:solidFill>
                  <a:schemeClr val="accent4"/>
                </a:solidFill>
                <a:latin typeface="Arial" charset="0"/>
                <a:ea typeface="Arial" charset="0"/>
                <a:cs typeface="Arial" charset="0"/>
              </a:rPr>
              <a:t>insertive</a:t>
            </a:r>
            <a:r>
              <a:rPr lang="en-US" sz="2000" b="1" dirty="0">
                <a:solidFill>
                  <a:schemeClr val="accent4"/>
                </a:solidFill>
                <a:latin typeface="Arial" charset="0"/>
                <a:ea typeface="Arial" charset="0"/>
                <a:cs typeface="Arial" charset="0"/>
              </a:rPr>
              <a:t> anal intercourse</a:t>
            </a:r>
            <a:r>
              <a:rPr lang="en-US" sz="2000" dirty="0">
                <a:solidFill>
                  <a:schemeClr val="accent4"/>
                </a:solidFill>
                <a:latin typeface="Arial" charset="0"/>
                <a:ea typeface="Arial" charset="0"/>
                <a:cs typeface="Arial" charset="0"/>
              </a:rPr>
              <a:t> require 6 tabs/week for similar efficacy</a:t>
            </a:r>
          </a:p>
        </p:txBody>
      </p:sp>
      <p:sp>
        <p:nvSpPr>
          <p:cNvPr id="13" name="TextBox 12"/>
          <p:cNvSpPr txBox="1"/>
          <p:nvPr/>
        </p:nvSpPr>
        <p:spPr>
          <a:xfrm>
            <a:off x="6851916" y="6430368"/>
            <a:ext cx="2116285" cy="246221"/>
          </a:xfrm>
          <a:prstGeom prst="rect">
            <a:avLst/>
          </a:prstGeom>
          <a:noFill/>
        </p:spPr>
        <p:txBody>
          <a:bodyPr wrap="none">
            <a:spAutoFit/>
          </a:bodyPr>
          <a:lstStyle/>
          <a:p>
            <a:pPr fontAlgn="base">
              <a:spcBef>
                <a:spcPct val="0"/>
              </a:spcBef>
              <a:spcAft>
                <a:spcPct val="0"/>
              </a:spcAft>
              <a:defRPr/>
            </a:pPr>
            <a:r>
              <a:rPr lang="en-US" sz="1000" dirty="0">
                <a:latin typeface="Arial" charset="0"/>
                <a:ea typeface="Arial" charset="0"/>
                <a:cs typeface="Arial" charset="0"/>
              </a:rPr>
              <a:t>Grant, Lancet Infect Disease 2014</a:t>
            </a:r>
          </a:p>
        </p:txBody>
      </p:sp>
    </p:spTree>
    <p:extLst>
      <p:ext uri="{BB962C8B-B14F-4D97-AF65-F5344CB8AC3E}">
        <p14:creationId xmlns:p14="http://schemas.microsoft.com/office/powerpoint/2010/main" val="292229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additive="base">
                                        <p:cTn id="1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3">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p:bldP spid="7" grpId="0"/>
      <p:bldP spid="8"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570" y="1925091"/>
            <a:ext cx="3112861" cy="3400887"/>
          </a:xfrm>
        </p:spPr>
        <p:txBody>
          <a:bodyPr>
            <a:normAutofit fontScale="90000"/>
          </a:bodyPr>
          <a:lstStyle/>
          <a:p>
            <a:r>
              <a:rPr lang="en-US" dirty="0"/>
              <a:t>Clinical Studies of PrEP for HIV </a:t>
            </a:r>
            <a:br>
              <a:rPr lang="en-US" dirty="0"/>
            </a:br>
            <a:r>
              <a:rPr lang="en-US" dirty="0"/>
              <a:t>Prevention Among Youth in the U.S.</a:t>
            </a:r>
          </a:p>
        </p:txBody>
      </p:sp>
      <p:sp>
        <p:nvSpPr>
          <p:cNvPr id="3" name="Content Placeholder 2"/>
          <p:cNvSpPr>
            <a:spLocks noGrp="1"/>
          </p:cNvSpPr>
          <p:nvPr>
            <p:ph idx="1"/>
          </p:nvPr>
        </p:nvSpPr>
        <p:spPr>
          <a:xfrm>
            <a:off x="3798317" y="1359587"/>
            <a:ext cx="6516757" cy="4114800"/>
          </a:xfrm>
        </p:spPr>
        <p:txBody>
          <a:bodyPr/>
          <a:lstStyle/>
          <a:p>
            <a:r>
              <a:rPr lang="en-US" sz="2400" dirty="0"/>
              <a:t>HIV Pre-Exposure Prophylaxis Demonstration Project and Safety Study for Young MSM</a:t>
            </a:r>
          </a:p>
          <a:p>
            <a:pPr lvl="1"/>
            <a:r>
              <a:rPr lang="en-US" sz="2000" dirty="0"/>
              <a:t>ATN 110: ages 18-22</a:t>
            </a:r>
          </a:p>
          <a:p>
            <a:pPr lvl="1"/>
            <a:r>
              <a:rPr lang="en-US" sz="2000" dirty="0"/>
              <a:t>ATN 113: ages 15-17</a:t>
            </a:r>
          </a:p>
          <a:p>
            <a:r>
              <a:rPr lang="en-US" sz="2400" dirty="0"/>
              <a:t>Key Objectives: </a:t>
            </a:r>
          </a:p>
          <a:p>
            <a:pPr lvl="1"/>
            <a:r>
              <a:rPr lang="en-US" sz="2000" dirty="0"/>
              <a:t>TDF/FTC safety data</a:t>
            </a:r>
          </a:p>
          <a:p>
            <a:pPr lvl="1"/>
            <a:r>
              <a:rPr lang="en-US" sz="2000" dirty="0"/>
              <a:t>Examine acceptability, adherence, and measured levels of drug exposure when YMSM are provided open-label TDF/FTC</a:t>
            </a:r>
          </a:p>
          <a:p>
            <a:pPr lvl="1"/>
            <a:r>
              <a:rPr lang="en-US" sz="2000" dirty="0"/>
              <a:t>Examine patterns of sexual behavior</a:t>
            </a:r>
          </a:p>
        </p:txBody>
      </p:sp>
      <p:sp>
        <p:nvSpPr>
          <p:cNvPr id="4" name="Text Placeholder 3"/>
          <p:cNvSpPr>
            <a:spLocks noGrp="1"/>
          </p:cNvSpPr>
          <p:nvPr>
            <p:ph type="body" sz="quarter" idx="10"/>
          </p:nvPr>
        </p:nvSpPr>
        <p:spPr>
          <a:xfrm>
            <a:off x="7940841" y="5474387"/>
            <a:ext cx="5807243" cy="647700"/>
          </a:xfrm>
        </p:spPr>
        <p:txBody>
          <a:bodyPr>
            <a:normAutofit fontScale="55000" lnSpcReduction="20000"/>
          </a:bodyPr>
          <a:lstStyle/>
          <a:p>
            <a:pPr algn="l"/>
            <a:r>
              <a:rPr lang="en-US" dirty="0"/>
              <a:t>Hosek SG, et al. </a:t>
            </a:r>
            <a:r>
              <a:rPr lang="en-US" i="1" dirty="0"/>
              <a:t>J Acquir Immune Defic Syndr</a:t>
            </a:r>
            <a:r>
              <a:rPr lang="en-US" dirty="0"/>
              <a:t>. </a:t>
            </a:r>
            <a:r>
              <a:rPr lang="en-US" dirty="0" smtClean="0"/>
              <a:t>2017;74:21-9</a:t>
            </a:r>
            <a:r>
              <a:rPr lang="en-US" dirty="0"/>
              <a:t>;</a:t>
            </a:r>
          </a:p>
          <a:p>
            <a:pPr algn="l"/>
            <a:r>
              <a:rPr lang="en-US" dirty="0"/>
              <a:t>Hosek SG, et al. </a:t>
            </a:r>
            <a:r>
              <a:rPr lang="en-US" dirty="0" smtClean="0"/>
              <a:t>AIDS</a:t>
            </a:r>
            <a:r>
              <a:rPr lang="en-US" dirty="0"/>
              <a:t>. Durban, South Africa. July 22-26, 2016. Abstract TUAX0104LB; </a:t>
            </a:r>
          </a:p>
          <a:p>
            <a:pPr algn="l"/>
            <a:r>
              <a:rPr lang="en-US" dirty="0"/>
              <a:t>Hosek SG, et </a:t>
            </a:r>
            <a:r>
              <a:rPr lang="en-US" dirty="0" smtClean="0"/>
              <a:t>al. </a:t>
            </a:r>
            <a:r>
              <a:rPr lang="en-US" dirty="0"/>
              <a:t>IAS. Vancouver, Canada. July 19-22, 2015. Abstract TUAC0204LB.</a:t>
            </a:r>
          </a:p>
        </p:txBody>
      </p:sp>
    </p:spTree>
    <p:extLst>
      <p:ext uri="{BB962C8B-B14F-4D97-AF65-F5344CB8AC3E}">
        <p14:creationId xmlns:p14="http://schemas.microsoft.com/office/powerpoint/2010/main" val="969027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2"/>
            <p:extLst>
              <p:ext uri="{D42A27DB-BD31-4B8C-83A1-F6EECF244321}">
                <p14:modId xmlns:p14="http://schemas.microsoft.com/office/powerpoint/2010/main" val="510616708"/>
              </p:ext>
            </p:extLst>
          </p:nvPr>
        </p:nvGraphicFramePr>
        <p:xfrm>
          <a:off x="946486" y="1243013"/>
          <a:ext cx="7780420" cy="4673600"/>
        </p:xfrm>
        <a:graphic>
          <a:graphicData uri="http://schemas.openxmlformats.org/drawingml/2006/table">
            <a:tbl>
              <a:tblPr firstRow="1" bandRow="1">
                <a:tableStyleId>{00A15C55-8517-42AA-B614-E9B94910E393}</a:tableStyleId>
              </a:tblPr>
              <a:tblGrid>
                <a:gridCol w="2188244">
                  <a:extLst>
                    <a:ext uri="{9D8B030D-6E8A-4147-A177-3AD203B41FA5}">
                      <a16:colId xmlns="" xmlns:a16="http://schemas.microsoft.com/office/drawing/2014/main" val="20000"/>
                    </a:ext>
                  </a:extLst>
                </a:gridCol>
                <a:gridCol w="2674519">
                  <a:extLst>
                    <a:ext uri="{9D8B030D-6E8A-4147-A177-3AD203B41FA5}">
                      <a16:colId xmlns="" xmlns:a16="http://schemas.microsoft.com/office/drawing/2014/main" val="20001"/>
                    </a:ext>
                  </a:extLst>
                </a:gridCol>
                <a:gridCol w="2917657">
                  <a:extLst>
                    <a:ext uri="{9D8B030D-6E8A-4147-A177-3AD203B41FA5}">
                      <a16:colId xmlns="" xmlns:a16="http://schemas.microsoft.com/office/drawing/2014/main" val="20002"/>
                    </a:ext>
                  </a:extLst>
                </a:gridCol>
              </a:tblGrid>
              <a:tr h="370840">
                <a:tc>
                  <a:txBody>
                    <a:bodyPr/>
                    <a:lstStyle/>
                    <a:p>
                      <a:endParaRPr lang="en-US" dirty="0">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ATN 110</a:t>
                      </a:r>
                    </a:p>
                  </a:txBody>
                  <a:tcPr marL="74173" marR="74173"/>
                </a:tc>
                <a:tc>
                  <a:txBody>
                    <a:bodyPr/>
                    <a:lstStyle/>
                    <a:p>
                      <a:pPr algn="ctr"/>
                      <a:r>
                        <a:rPr lang="en-US" dirty="0">
                          <a:latin typeface="Arial" charset="0"/>
                          <a:ea typeface="Arial" charset="0"/>
                          <a:cs typeface="Arial" charset="0"/>
                        </a:rPr>
                        <a:t>ATN 113 </a:t>
                      </a:r>
                    </a:p>
                  </a:txBody>
                  <a:tcPr marL="74173" marR="74173"/>
                </a:tc>
                <a:extLst>
                  <a:ext uri="{0D108BD9-81ED-4DB2-BD59-A6C34878D82A}">
                    <a16:rowId xmlns="" xmlns:a16="http://schemas.microsoft.com/office/drawing/2014/main" val="10000"/>
                  </a:ext>
                </a:extLst>
              </a:tr>
              <a:tr h="370840">
                <a:tc>
                  <a:txBody>
                    <a:bodyPr/>
                    <a:lstStyle/>
                    <a:p>
                      <a:r>
                        <a:rPr lang="en-US" dirty="0">
                          <a:latin typeface="Arial" charset="0"/>
                          <a:ea typeface="Arial" charset="0"/>
                          <a:cs typeface="Arial" charset="0"/>
                        </a:rPr>
                        <a:t>Ages</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18-22</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15-17</a:t>
                      </a:r>
                      <a:endParaRPr lang="en-US" dirty="0">
                        <a:solidFill>
                          <a:schemeClr val="tx1"/>
                        </a:solidFill>
                        <a:latin typeface="Arial" charset="0"/>
                        <a:ea typeface="Arial" charset="0"/>
                        <a:cs typeface="Arial" charset="0"/>
                      </a:endParaRPr>
                    </a:p>
                  </a:txBody>
                  <a:tcPr marL="74173" marR="74173"/>
                </a:tc>
                <a:extLst>
                  <a:ext uri="{0D108BD9-81ED-4DB2-BD59-A6C34878D82A}">
                    <a16:rowId xmlns="" xmlns:a16="http://schemas.microsoft.com/office/drawing/2014/main" val="10001"/>
                  </a:ext>
                </a:extLst>
              </a:tr>
              <a:tr h="370840">
                <a:tc>
                  <a:txBody>
                    <a:bodyPr/>
                    <a:lstStyle/>
                    <a:p>
                      <a:r>
                        <a:rPr lang="en-US" dirty="0">
                          <a:latin typeface="Arial" charset="0"/>
                          <a:ea typeface="Arial" charset="0"/>
                          <a:cs typeface="Arial" charset="0"/>
                        </a:rPr>
                        <a:t>Enrolled</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200 enrolled,</a:t>
                      </a:r>
                      <a:r>
                        <a:rPr lang="en-US" baseline="0" dirty="0">
                          <a:latin typeface="Arial" charset="0"/>
                          <a:ea typeface="Arial" charset="0"/>
                          <a:cs typeface="Arial" charset="0"/>
                        </a:rPr>
                        <a:t> 58 prematurely discontinued</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smtClean="0">
                          <a:latin typeface="Arial" charset="0"/>
                          <a:ea typeface="Arial" charset="0"/>
                          <a:cs typeface="Arial" charset="0"/>
                        </a:rPr>
                        <a:t>79 </a:t>
                      </a:r>
                      <a:r>
                        <a:rPr lang="en-US" dirty="0">
                          <a:latin typeface="Arial" charset="0"/>
                          <a:ea typeface="Arial" charset="0"/>
                          <a:cs typeface="Arial" charset="0"/>
                        </a:rPr>
                        <a:t>enrolled, </a:t>
                      </a:r>
                      <a:r>
                        <a:rPr lang="en-US" dirty="0" smtClean="0">
                          <a:latin typeface="Arial" charset="0"/>
                          <a:ea typeface="Arial" charset="0"/>
                          <a:cs typeface="Arial" charset="0"/>
                        </a:rPr>
                        <a:t>32 </a:t>
                      </a:r>
                      <a:r>
                        <a:rPr lang="en-US" dirty="0">
                          <a:latin typeface="Arial" charset="0"/>
                          <a:ea typeface="Arial" charset="0"/>
                          <a:cs typeface="Arial" charset="0"/>
                        </a:rPr>
                        <a:t>prematurely discontinued</a:t>
                      </a:r>
                      <a:endParaRPr lang="en-US" dirty="0">
                        <a:solidFill>
                          <a:schemeClr val="tx1"/>
                        </a:solidFill>
                        <a:latin typeface="Arial" charset="0"/>
                        <a:ea typeface="Arial" charset="0"/>
                        <a:cs typeface="Arial" charset="0"/>
                      </a:endParaRPr>
                    </a:p>
                  </a:txBody>
                  <a:tcPr marL="74173" marR="74173"/>
                </a:tc>
                <a:extLst>
                  <a:ext uri="{0D108BD9-81ED-4DB2-BD59-A6C34878D82A}">
                    <a16:rowId xmlns="" xmlns:a16="http://schemas.microsoft.com/office/drawing/2014/main" val="10002"/>
                  </a:ext>
                </a:extLst>
              </a:tr>
              <a:tr h="370840">
                <a:tc>
                  <a:txBody>
                    <a:bodyPr/>
                    <a:lstStyle/>
                    <a:p>
                      <a:r>
                        <a:rPr lang="en-US" dirty="0">
                          <a:latin typeface="Arial" charset="0"/>
                          <a:ea typeface="Arial" charset="0"/>
                          <a:cs typeface="Arial" charset="0"/>
                        </a:rPr>
                        <a:t>Racial</a:t>
                      </a:r>
                      <a:r>
                        <a:rPr lang="en-US" baseline="0" dirty="0">
                          <a:latin typeface="Arial" charset="0"/>
                          <a:ea typeface="Arial" charset="0"/>
                          <a:cs typeface="Arial" charset="0"/>
                        </a:rPr>
                        <a:t> demographics</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53% Black</a:t>
                      </a:r>
                    </a:p>
                    <a:p>
                      <a:pPr algn="ctr"/>
                      <a:r>
                        <a:rPr lang="en-US" dirty="0">
                          <a:latin typeface="Arial" charset="0"/>
                          <a:ea typeface="Arial" charset="0"/>
                          <a:cs typeface="Arial" charset="0"/>
                        </a:rPr>
                        <a:t>21%</a:t>
                      </a:r>
                      <a:r>
                        <a:rPr lang="en-US" baseline="0" dirty="0">
                          <a:latin typeface="Arial" charset="0"/>
                          <a:ea typeface="Arial" charset="0"/>
                          <a:cs typeface="Arial" charset="0"/>
                        </a:rPr>
                        <a:t> White</a:t>
                      </a:r>
                    </a:p>
                    <a:p>
                      <a:pPr algn="ctr"/>
                      <a:r>
                        <a:rPr lang="en-US" baseline="0" dirty="0">
                          <a:latin typeface="Arial" charset="0"/>
                          <a:ea typeface="Arial" charset="0"/>
                          <a:cs typeface="Arial" charset="0"/>
                        </a:rPr>
                        <a:t>17% Latino</a:t>
                      </a:r>
                    </a:p>
                    <a:p>
                      <a:pPr algn="ctr"/>
                      <a:r>
                        <a:rPr lang="en-US" baseline="0" dirty="0">
                          <a:latin typeface="Arial" charset="0"/>
                          <a:ea typeface="Arial" charset="0"/>
                          <a:cs typeface="Arial" charset="0"/>
                        </a:rPr>
                        <a:t>7% Other/Mixed</a:t>
                      </a:r>
                    </a:p>
                    <a:p>
                      <a:pPr algn="ctr"/>
                      <a:r>
                        <a:rPr lang="en-US" baseline="0" dirty="0">
                          <a:latin typeface="Arial" charset="0"/>
                          <a:ea typeface="Arial" charset="0"/>
                          <a:cs typeface="Arial" charset="0"/>
                        </a:rPr>
                        <a:t>2% Asian</a:t>
                      </a:r>
                      <a:endParaRPr lang="en-US" dirty="0">
                        <a:solidFill>
                          <a:schemeClr val="tx1"/>
                        </a:solidFill>
                        <a:latin typeface="Arial" charset="0"/>
                        <a:ea typeface="Arial" charset="0"/>
                        <a:cs typeface="Arial" charset="0"/>
                      </a:endParaRPr>
                    </a:p>
                  </a:txBody>
                  <a:tcPr marL="74173" marR="74173"/>
                </a:tc>
                <a:tc>
                  <a:txBody>
                    <a:bodyPr/>
                    <a:lstStyle/>
                    <a:p>
                      <a:pPr algn="ctr"/>
                      <a:r>
                        <a:rPr lang="en-US" dirty="0">
                          <a:latin typeface="Arial" charset="0"/>
                          <a:ea typeface="Arial" charset="0"/>
                          <a:cs typeface="Arial" charset="0"/>
                        </a:rPr>
                        <a:t>33% Other/Mixed</a:t>
                      </a:r>
                    </a:p>
                    <a:p>
                      <a:pPr algn="ctr"/>
                      <a:r>
                        <a:rPr lang="en-US" dirty="0" smtClean="0">
                          <a:latin typeface="Arial" charset="0"/>
                          <a:ea typeface="Arial" charset="0"/>
                          <a:cs typeface="Arial" charset="0"/>
                        </a:rPr>
                        <a:t>29%</a:t>
                      </a:r>
                      <a:r>
                        <a:rPr lang="en-US" baseline="0" dirty="0" smtClean="0">
                          <a:latin typeface="Arial" charset="0"/>
                          <a:ea typeface="Arial" charset="0"/>
                          <a:cs typeface="Arial" charset="0"/>
                        </a:rPr>
                        <a:t> </a:t>
                      </a:r>
                      <a:r>
                        <a:rPr lang="en-US" baseline="0" dirty="0">
                          <a:latin typeface="Arial" charset="0"/>
                          <a:ea typeface="Arial" charset="0"/>
                          <a:cs typeface="Arial" charset="0"/>
                        </a:rPr>
                        <a:t>Black</a:t>
                      </a:r>
                    </a:p>
                    <a:p>
                      <a:pPr algn="ctr"/>
                      <a:r>
                        <a:rPr lang="en-US" baseline="0" dirty="0" smtClean="0">
                          <a:latin typeface="Arial" charset="0"/>
                          <a:ea typeface="Arial" charset="0"/>
                          <a:cs typeface="Arial" charset="0"/>
                        </a:rPr>
                        <a:t>21% </a:t>
                      </a:r>
                      <a:r>
                        <a:rPr lang="en-US" baseline="0" dirty="0">
                          <a:latin typeface="Arial" charset="0"/>
                          <a:ea typeface="Arial" charset="0"/>
                          <a:cs typeface="Arial" charset="0"/>
                        </a:rPr>
                        <a:t>Latino</a:t>
                      </a:r>
                      <a:endParaRPr lang="en-US" dirty="0">
                        <a:solidFill>
                          <a:schemeClr val="tx1"/>
                        </a:solidFill>
                        <a:latin typeface="Arial" charset="0"/>
                        <a:ea typeface="Arial" charset="0"/>
                        <a:cs typeface="Arial" charset="0"/>
                      </a:endParaRPr>
                    </a:p>
                  </a:txBody>
                  <a:tcPr marL="74173" marR="74173"/>
                </a:tc>
                <a:extLst>
                  <a:ext uri="{0D108BD9-81ED-4DB2-BD59-A6C34878D82A}">
                    <a16:rowId xmlns="" xmlns:a16="http://schemas.microsoft.com/office/drawing/2014/main" val="10003"/>
                  </a:ext>
                </a:extLst>
              </a:tr>
              <a:tr h="370840">
                <a:tc>
                  <a:txBody>
                    <a:bodyPr/>
                    <a:lstStyle/>
                    <a:p>
                      <a:r>
                        <a:rPr lang="en-US" dirty="0" smtClean="0">
                          <a:latin typeface="Arial" charset="0"/>
                          <a:ea typeface="Arial" charset="0"/>
                          <a:cs typeface="Arial" charset="0"/>
                        </a:rPr>
                        <a:t>STI Incidence</a:t>
                      </a:r>
                      <a:endParaRPr lang="en-US" dirty="0">
                        <a:solidFill>
                          <a:schemeClr val="tx1"/>
                        </a:solidFill>
                        <a:latin typeface="Arial" charset="0"/>
                        <a:ea typeface="Arial" charset="0"/>
                        <a:cs typeface="Arial" charset="0"/>
                      </a:endParaRPr>
                    </a:p>
                  </a:txBody>
                  <a:tcPr marL="74173" marR="74173"/>
                </a:tc>
                <a:tc>
                  <a:txBody>
                    <a:bodyPr/>
                    <a:lstStyle/>
                    <a:p>
                      <a:pPr algn="ctr"/>
                      <a:r>
                        <a:rPr lang="en-US" sz="1800" dirty="0" smtClean="0">
                          <a:latin typeface="Arial" charset="0"/>
                          <a:ea typeface="Arial" charset="0"/>
                          <a:cs typeface="Arial" charset="0"/>
                        </a:rPr>
                        <a:t>66.4 per 100 person-years</a:t>
                      </a:r>
                      <a:endParaRPr lang="en-US" dirty="0">
                        <a:solidFill>
                          <a:schemeClr val="tx1"/>
                        </a:solidFill>
                        <a:latin typeface="Arial" charset="0"/>
                        <a:ea typeface="Arial" charset="0"/>
                        <a:cs typeface="Arial" charset="0"/>
                      </a:endParaRPr>
                    </a:p>
                  </a:txBody>
                  <a:tcPr marL="74173" marR="7417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28.5 per 100 person-years</a:t>
                      </a:r>
                    </a:p>
                  </a:txBody>
                  <a:tcPr marL="74173" marR="74173"/>
                </a:tc>
              </a:tr>
              <a:tr h="370840">
                <a:tc>
                  <a:txBody>
                    <a:bodyPr/>
                    <a:lstStyle/>
                    <a:p>
                      <a:r>
                        <a:rPr lang="en-US" dirty="0" smtClean="0">
                          <a:latin typeface="Arial" charset="0"/>
                          <a:ea typeface="Arial" charset="0"/>
                          <a:cs typeface="Arial" charset="0"/>
                        </a:rPr>
                        <a:t>HIV Incidence</a:t>
                      </a:r>
                      <a:endParaRPr lang="en-US" dirty="0">
                        <a:solidFill>
                          <a:schemeClr val="tx1"/>
                        </a:solidFill>
                        <a:latin typeface="Arial" charset="0"/>
                        <a:ea typeface="Arial" charset="0"/>
                        <a:cs typeface="Arial" charset="0"/>
                      </a:endParaRPr>
                    </a:p>
                  </a:txBody>
                  <a:tcPr marL="74173" marR="74173"/>
                </a:tc>
                <a:tc>
                  <a:txBody>
                    <a:bodyPr/>
                    <a:lstStyle/>
                    <a:p>
                      <a:pPr algn="ctr"/>
                      <a:r>
                        <a:rPr lang="en-US" sz="1800" dirty="0" smtClean="0">
                          <a:latin typeface="Arial" charset="0"/>
                          <a:ea typeface="Arial" charset="0"/>
                          <a:cs typeface="Arial" charset="0"/>
                        </a:rPr>
                        <a:t>3.29 per 100 person-years (95% CI 0.07-6.52)</a:t>
                      </a:r>
                      <a:endParaRPr lang="en-US" dirty="0">
                        <a:solidFill>
                          <a:schemeClr val="tx1"/>
                        </a:solidFill>
                        <a:latin typeface="Arial" charset="0"/>
                        <a:ea typeface="Arial" charset="0"/>
                        <a:cs typeface="Arial" charset="0"/>
                      </a:endParaRPr>
                    </a:p>
                  </a:txBody>
                  <a:tcPr marL="74173" marR="7417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6.41 per 100 person-years (95% CI: 4.9-25.8)</a:t>
                      </a:r>
                    </a:p>
                    <a:p>
                      <a:pPr algn="ctr"/>
                      <a:endParaRPr lang="en-US" dirty="0">
                        <a:solidFill>
                          <a:schemeClr val="tx1"/>
                        </a:solidFill>
                        <a:latin typeface="Arial" charset="0"/>
                        <a:ea typeface="Arial" charset="0"/>
                        <a:cs typeface="Arial" charset="0"/>
                      </a:endParaRPr>
                    </a:p>
                  </a:txBody>
                  <a:tcPr marL="74173" marR="74173"/>
                </a:tc>
              </a:tr>
            </a:tbl>
          </a:graphicData>
        </a:graphic>
      </p:graphicFrame>
      <p:sp>
        <p:nvSpPr>
          <p:cNvPr id="2" name="Title 1"/>
          <p:cNvSpPr>
            <a:spLocks noGrp="1"/>
          </p:cNvSpPr>
          <p:nvPr>
            <p:ph type="title" idx="4294967295"/>
          </p:nvPr>
        </p:nvSpPr>
        <p:spPr>
          <a:xfrm>
            <a:off x="946485" y="325555"/>
            <a:ext cx="8334375" cy="1143000"/>
          </a:xfrm>
        </p:spPr>
        <p:txBody>
          <a:bodyPr>
            <a:normAutofit fontScale="90000"/>
          </a:bodyPr>
          <a:lstStyle/>
          <a:p>
            <a:r>
              <a:rPr lang="en-US" dirty="0">
                <a:solidFill>
                  <a:schemeClr val="accent1"/>
                </a:solidFill>
              </a:rPr>
              <a:t>ATN 100/113: Baseline Demographics</a:t>
            </a:r>
          </a:p>
        </p:txBody>
      </p:sp>
      <p:sp>
        <p:nvSpPr>
          <p:cNvPr id="8" name="Text Placeholder 3"/>
          <p:cNvSpPr>
            <a:spLocks noGrp="1"/>
          </p:cNvSpPr>
          <p:nvPr>
            <p:ph type="body" sz="quarter" idx="4294967295"/>
          </p:nvPr>
        </p:nvSpPr>
        <p:spPr>
          <a:xfrm>
            <a:off x="8967532" y="4718284"/>
            <a:ext cx="2598824" cy="1198329"/>
          </a:xfrm>
        </p:spPr>
        <p:txBody>
          <a:bodyPr>
            <a:normAutofit fontScale="47500" lnSpcReduction="20000"/>
          </a:bodyPr>
          <a:lstStyle/>
          <a:p>
            <a:pPr marL="0" indent="0" algn="l">
              <a:buNone/>
            </a:pPr>
            <a:r>
              <a:rPr lang="en-US" dirty="0"/>
              <a:t>Hosek SG, et al. </a:t>
            </a:r>
            <a:r>
              <a:rPr lang="en-US" i="1" dirty="0"/>
              <a:t>J Acquir Immune Defic Syndr</a:t>
            </a:r>
            <a:r>
              <a:rPr lang="en-US" dirty="0"/>
              <a:t>. </a:t>
            </a:r>
            <a:r>
              <a:rPr lang="en-US" dirty="0" smtClean="0"/>
              <a:t>2017;74:21-9</a:t>
            </a:r>
            <a:r>
              <a:rPr lang="en-US" dirty="0"/>
              <a:t>;</a:t>
            </a:r>
          </a:p>
          <a:p>
            <a:pPr marL="0" indent="0" algn="l">
              <a:buNone/>
            </a:pPr>
            <a:r>
              <a:rPr lang="en-US" dirty="0"/>
              <a:t>Hosek SG, et al. </a:t>
            </a:r>
            <a:r>
              <a:rPr lang="en-US" dirty="0" smtClean="0"/>
              <a:t>AIDS</a:t>
            </a:r>
            <a:r>
              <a:rPr lang="en-US" dirty="0"/>
              <a:t>. Durban, South Africa. July 22-26, 2016. Abstract TUAX0104LB; </a:t>
            </a:r>
          </a:p>
          <a:p>
            <a:pPr marL="0" indent="0" algn="l">
              <a:buNone/>
            </a:pPr>
            <a:r>
              <a:rPr lang="en-US" dirty="0"/>
              <a:t>Hosek SG, et </a:t>
            </a:r>
            <a:r>
              <a:rPr lang="en-US" dirty="0" smtClean="0"/>
              <a:t>al. </a:t>
            </a:r>
            <a:r>
              <a:rPr lang="en-US" dirty="0"/>
              <a:t>IAS. Vancouver, Canada. July 19-22, 2015. Abstract TUAC0204LB.</a:t>
            </a:r>
          </a:p>
        </p:txBody>
      </p:sp>
      <p:sp>
        <p:nvSpPr>
          <p:cNvPr id="7" name="Content Placeholder 2"/>
          <p:cNvSpPr txBox="1">
            <a:spLocks/>
          </p:cNvSpPr>
          <p:nvPr/>
        </p:nvSpPr>
        <p:spPr bwMode="auto">
          <a:xfrm>
            <a:off x="8871281" y="1754456"/>
            <a:ext cx="2791327" cy="3218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500"/>
              </a:spcBef>
              <a:spcAft>
                <a:spcPct val="0"/>
              </a:spcAft>
              <a:buChar char="•"/>
              <a:defRPr sz="2400" kern="1200" baseline="0">
                <a:solidFill>
                  <a:schemeClr val="tx1"/>
                </a:solidFill>
                <a:latin typeface="+mn-lt"/>
                <a:ea typeface="+mn-ea"/>
                <a:cs typeface="+mn-cs"/>
              </a:defRPr>
            </a:lvl1pPr>
            <a:lvl2pPr marL="742950" indent="-285750" algn="l" rtl="0" eaLnBrk="1" fontAlgn="base" hangingPunct="1">
              <a:spcBef>
                <a:spcPct val="0"/>
              </a:spcBef>
              <a:spcAft>
                <a:spcPct val="0"/>
              </a:spcAft>
              <a:buChar char="–"/>
              <a:defRPr sz="2400" kern="1200" baseline="0">
                <a:solidFill>
                  <a:schemeClr val="tx1"/>
                </a:solidFill>
                <a:latin typeface="+mn-lt"/>
              </a:defRPr>
            </a:lvl2pPr>
            <a:lvl3pPr marL="1143000" indent="-228600" algn="l" rtl="0" eaLnBrk="1" fontAlgn="base" hangingPunct="1">
              <a:spcBef>
                <a:spcPct val="0"/>
              </a:spcBef>
              <a:spcAft>
                <a:spcPct val="0"/>
              </a:spcAft>
              <a:buChar char="•"/>
              <a:defRPr sz="2400" kern="1200" baseline="0">
                <a:solidFill>
                  <a:schemeClr val="tx1"/>
                </a:solidFill>
                <a:latin typeface="+mn-lt"/>
              </a:defRPr>
            </a:lvl3pPr>
            <a:lvl4pPr marL="1600200" indent="-228600" algn="l" rtl="0" eaLnBrk="1" fontAlgn="base" hangingPunct="1">
              <a:spcBef>
                <a:spcPct val="0"/>
              </a:spcBef>
              <a:spcAft>
                <a:spcPct val="0"/>
              </a:spcAft>
              <a:defRPr sz="2000" kern="1200" baseline="0">
                <a:solidFill>
                  <a:schemeClr val="tx1"/>
                </a:solidFill>
                <a:latin typeface="+mn-lt"/>
              </a:defRPr>
            </a:lvl4pPr>
            <a:lvl5pPr marL="2057400" indent="-228600" algn="l" rtl="0" eaLnBrk="1" fontAlgn="base" hangingPunct="1">
              <a:spcBef>
                <a:spcPct val="0"/>
              </a:spcBef>
              <a:spcAft>
                <a:spcPct val="0"/>
              </a:spcAft>
              <a:buChar char="»"/>
              <a:defRPr sz="2000" kern="1200" baseline="0">
                <a:solidFill>
                  <a:schemeClr val="tx1"/>
                </a:solidFill>
                <a:latin typeface="+mn-lt"/>
              </a:defRPr>
            </a:lvl5pPr>
            <a:lvl6pPr marL="2514600" indent="-228600" algn="l" rtl="0" eaLnBrk="1" fontAlgn="base" hangingPunct="1">
              <a:spcBef>
                <a:spcPct val="0"/>
              </a:spcBef>
              <a:spcAft>
                <a:spcPct val="0"/>
              </a:spcAft>
              <a:buChar char="»"/>
              <a:defRPr sz="2000">
                <a:solidFill>
                  <a:schemeClr val="tx1"/>
                </a:solidFill>
                <a:latin typeface="+mn-lt"/>
              </a:defRPr>
            </a:lvl6pPr>
            <a:lvl7pPr marL="2971800" indent="-228600" algn="l" rtl="0" eaLnBrk="1" fontAlgn="base" hangingPunct="1">
              <a:spcBef>
                <a:spcPct val="0"/>
              </a:spcBef>
              <a:spcAft>
                <a:spcPct val="0"/>
              </a:spcAft>
              <a:buChar char="»"/>
              <a:defRPr sz="2000">
                <a:solidFill>
                  <a:schemeClr val="tx1"/>
                </a:solidFill>
                <a:latin typeface="+mn-lt"/>
              </a:defRPr>
            </a:lvl7pPr>
            <a:lvl8pPr marL="3429000" indent="-228600" algn="l" rtl="0" eaLnBrk="1" fontAlgn="base" hangingPunct="1">
              <a:spcBef>
                <a:spcPct val="0"/>
              </a:spcBef>
              <a:spcAft>
                <a:spcPct val="0"/>
              </a:spcAft>
              <a:buChar char="»"/>
              <a:defRPr sz="2000">
                <a:solidFill>
                  <a:schemeClr val="tx1"/>
                </a:solidFill>
                <a:latin typeface="+mn-lt"/>
              </a:defRPr>
            </a:lvl8pPr>
            <a:lvl9pPr marL="3886200" indent="-228600" algn="l" rtl="0" eaLnBrk="1" fontAlgn="base" hangingPunct="1">
              <a:spcBef>
                <a:spcPct val="0"/>
              </a:spcBef>
              <a:spcAft>
                <a:spcPct val="0"/>
              </a:spcAft>
              <a:buChar char="»"/>
              <a:defRPr sz="2000">
                <a:solidFill>
                  <a:schemeClr val="tx1"/>
                </a:solidFill>
                <a:latin typeface="+mn-lt"/>
              </a:defRPr>
            </a:lvl9pPr>
          </a:lstStyle>
          <a:p>
            <a:r>
              <a:rPr lang="en-US" sz="1800" dirty="0">
                <a:latin typeface="Arial" charset="0"/>
                <a:ea typeface="Arial" charset="0"/>
                <a:cs typeface="Arial" charset="0"/>
              </a:rPr>
              <a:t>At baseline, high rates of condomless anal sex, history of STIs, exchange sex, and being kicked out of home </a:t>
            </a:r>
          </a:p>
          <a:p>
            <a:r>
              <a:rPr lang="en-US" sz="1800" dirty="0">
                <a:latin typeface="Arial" charset="0"/>
                <a:ea typeface="Arial" charset="0"/>
                <a:cs typeface="Arial" charset="0"/>
              </a:rPr>
              <a:t>Lower TFV-DP levels across all time points in African-American MSM</a:t>
            </a:r>
          </a:p>
        </p:txBody>
      </p:sp>
    </p:spTree>
    <p:extLst>
      <p:ext uri="{BB962C8B-B14F-4D97-AF65-F5344CB8AC3E}">
        <p14:creationId xmlns:p14="http://schemas.microsoft.com/office/powerpoint/2010/main" val="9326900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CHAMPS </a:t>
            </a:r>
            <a:r>
              <a:rPr lang="en-US" dirty="0" err="1" smtClean="0"/>
              <a:t>PlusPills</a:t>
            </a:r>
            <a:endParaRPr lang="en-US" dirty="0"/>
          </a:p>
        </p:txBody>
      </p:sp>
      <p:sp>
        <p:nvSpPr>
          <p:cNvPr id="3" name="Content Placeholder 2"/>
          <p:cNvSpPr>
            <a:spLocks noGrp="1"/>
          </p:cNvSpPr>
          <p:nvPr>
            <p:ph idx="1"/>
          </p:nvPr>
        </p:nvSpPr>
        <p:spPr>
          <a:xfrm>
            <a:off x="3866146" y="1515130"/>
            <a:ext cx="7608637" cy="4114800"/>
          </a:xfrm>
        </p:spPr>
        <p:txBody>
          <a:bodyPr/>
          <a:lstStyle/>
          <a:p>
            <a:r>
              <a:rPr lang="en-US" dirty="0" smtClean="0"/>
              <a:t>CHAMPS - </a:t>
            </a:r>
            <a:r>
              <a:rPr lang="en-US" dirty="0"/>
              <a:t>Choices for Adolescent Prevention Methods for South Africa</a:t>
            </a:r>
            <a:endParaRPr lang="en-US" dirty="0" smtClean="0"/>
          </a:p>
          <a:p>
            <a:r>
              <a:rPr lang="en-US" dirty="0" smtClean="0"/>
              <a:t>148 healthy sexually active HIV-uninfected South African 15-19 year olds</a:t>
            </a:r>
          </a:p>
          <a:p>
            <a:pPr lvl="1"/>
            <a:r>
              <a:rPr lang="en-US" sz="1400" dirty="0"/>
              <a:t>99 females and 49 males</a:t>
            </a:r>
            <a:endParaRPr lang="en-US" dirty="0" smtClean="0"/>
          </a:p>
          <a:p>
            <a:r>
              <a:rPr lang="en-US" dirty="0" smtClean="0"/>
              <a:t>Open label study of TDF/FTC</a:t>
            </a:r>
          </a:p>
          <a:p>
            <a:pPr lvl="1"/>
            <a:r>
              <a:rPr lang="en-US" dirty="0" smtClean="0"/>
              <a:t>1 HIV diagnosis (discontinued use 3 months prior)</a:t>
            </a:r>
          </a:p>
          <a:p>
            <a:r>
              <a:rPr lang="en-US" dirty="0" smtClean="0"/>
              <a:t>Followed for up to 1 year</a:t>
            </a:r>
          </a:p>
          <a:p>
            <a:pPr lvl="1"/>
            <a:r>
              <a:rPr lang="en-US" dirty="0" smtClean="0"/>
              <a:t>Detectable blood levels in 38% of participants</a:t>
            </a:r>
          </a:p>
          <a:p>
            <a:pPr lvl="1"/>
            <a:r>
              <a:rPr lang="en-US" dirty="0" smtClean="0"/>
              <a:t>Reasons for discontinuing use was nausea, headache</a:t>
            </a:r>
            <a:endParaRPr lang="en-US" dirty="0"/>
          </a:p>
        </p:txBody>
      </p:sp>
      <p:sp>
        <p:nvSpPr>
          <p:cNvPr id="5" name="TextBox 4"/>
          <p:cNvSpPr txBox="1"/>
          <p:nvPr/>
        </p:nvSpPr>
        <p:spPr>
          <a:xfrm>
            <a:off x="3866146" y="5368320"/>
            <a:ext cx="5346335" cy="430887"/>
          </a:xfrm>
          <a:prstGeom prst="rect">
            <a:avLst/>
          </a:prstGeom>
          <a:noFill/>
        </p:spPr>
        <p:txBody>
          <a:bodyPr wrap="none" rtlCol="0">
            <a:spAutoFit/>
          </a:bodyPr>
          <a:lstStyle/>
          <a:p>
            <a:r>
              <a:rPr lang="en-US" sz="1100" dirty="0">
                <a:hlinkClick r:id="rId3"/>
              </a:rPr>
              <a:t>https://www.nih.gov/news-events/</a:t>
            </a:r>
            <a:endParaRPr lang="en-US" sz="1100" dirty="0"/>
          </a:p>
          <a:p>
            <a:r>
              <a:rPr lang="en-US" sz="1100" dirty="0"/>
              <a:t>news-releases/adolescents-oral-truvada-vaginal-ring-hiv-prevention-are-safe-acceptable</a:t>
            </a:r>
          </a:p>
        </p:txBody>
      </p:sp>
    </p:spTree>
    <p:extLst>
      <p:ext uri="{BB962C8B-B14F-4D97-AF65-F5344CB8AC3E}">
        <p14:creationId xmlns:p14="http://schemas.microsoft.com/office/powerpoint/2010/main" val="1008919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a:t>
            </a:r>
            <a:r>
              <a:rPr lang="en-US" dirty="0" err="1"/>
              <a:t>PrEP</a:t>
            </a:r>
            <a:r>
              <a:rPr lang="en-US" dirty="0"/>
              <a:t> Users Engage in Riskier Behavior?</a:t>
            </a:r>
          </a:p>
        </p:txBody>
      </p:sp>
      <p:sp>
        <p:nvSpPr>
          <p:cNvPr id="4" name="Shape 195"/>
          <p:cNvSpPr>
            <a:spLocks noChangeArrowheads="1"/>
          </p:cNvSpPr>
          <p:nvPr/>
        </p:nvSpPr>
        <p:spPr bwMode="auto">
          <a:xfrm>
            <a:off x="8382084" y="1752038"/>
            <a:ext cx="2628900" cy="334477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fontAlgn="base">
              <a:spcBef>
                <a:spcPct val="0"/>
              </a:spcBef>
              <a:spcAft>
                <a:spcPct val="0"/>
              </a:spcAft>
            </a:pPr>
            <a:endParaRPr lang="en-US" altLang="en-US">
              <a:solidFill>
                <a:srgbClr val="000000"/>
              </a:solidFill>
              <a:latin typeface="Adobe Garamond Pro" pitchFamily="18" charset="0"/>
              <a:ea typeface="MS PGothic" pitchFamily="34" charset="-128"/>
            </a:endParaRPr>
          </a:p>
        </p:txBody>
      </p:sp>
      <p:sp>
        <p:nvSpPr>
          <p:cNvPr id="5" name="Content Placeholder 5"/>
          <p:cNvSpPr>
            <a:spLocks noGrp="1"/>
          </p:cNvSpPr>
          <p:nvPr>
            <p:ph idx="4294967295"/>
          </p:nvPr>
        </p:nvSpPr>
        <p:spPr>
          <a:xfrm>
            <a:off x="3874169" y="1637654"/>
            <a:ext cx="4018547" cy="3459163"/>
          </a:xfrm>
          <a:prstGeom prst="rect">
            <a:avLst/>
          </a:prstGeom>
        </p:spPr>
        <p:txBody>
          <a:bodyPr/>
          <a:lstStyle/>
          <a:p>
            <a:pPr marL="0" indent="0">
              <a:buNone/>
            </a:pPr>
            <a:r>
              <a:rPr lang="en-US" altLang="en-US" sz="2400" dirty="0"/>
              <a:t>Jackson starts on </a:t>
            </a:r>
            <a:r>
              <a:rPr lang="en-US" altLang="en-US" sz="2400" dirty="0" err="1"/>
              <a:t>PrEP</a:t>
            </a:r>
            <a:r>
              <a:rPr lang="en-US" altLang="en-US" sz="2400" dirty="0"/>
              <a:t> and within the first year, he is diagnosed with gonorrhea twice and syphilis once. Is that typical?</a:t>
            </a:r>
          </a:p>
        </p:txBody>
      </p:sp>
    </p:spTree>
    <p:extLst>
      <p:ext uri="{BB962C8B-B14F-4D97-AF65-F5344CB8AC3E}">
        <p14:creationId xmlns:p14="http://schemas.microsoft.com/office/powerpoint/2010/main" val="3799607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530783" y="609384"/>
            <a:ext cx="8399280" cy="920359"/>
          </a:xfrm>
        </p:spPr>
        <p:txBody>
          <a:bodyPr>
            <a:noAutofit/>
          </a:bodyPr>
          <a:lstStyle/>
          <a:p>
            <a:pPr>
              <a:lnSpc>
                <a:spcPct val="100000"/>
              </a:lnSpc>
            </a:pPr>
            <a:r>
              <a:rPr lang="en-US" sz="2800" dirty="0"/>
              <a:t>Diagnoses of HIV Infection among US Adults and Adolescents by Age at Diagnosis, 2015</a:t>
            </a:r>
            <a:r>
              <a:rPr lang="en-US" sz="2800" dirty="0">
                <a:cs typeface="Arial"/>
              </a:rPr>
              <a:t/>
            </a:r>
            <a:br>
              <a:rPr lang="en-US" sz="2800" dirty="0">
                <a:cs typeface="Arial"/>
              </a:rPr>
            </a:br>
            <a:endParaRPr lang="en-US" sz="2800" dirty="0"/>
          </a:p>
        </p:txBody>
      </p:sp>
      <p:pic>
        <p:nvPicPr>
          <p:cNvPr id="2" name="Picture 1" descr="This slide presents percentages of diagnoses of HIV infection by age group for 2015 in the United States. Of the 39,393 diagnoses of HIV infection among adults and adolescents, 33% were among persons aged 25–34 years, 22% among persons aged 13–24 years, 19% among persons aged 35–44 years, 16% among persons aged 45–54 years, and 9% among persons aged ≥55 years. &#10;&#10;Data include persons with a diagnosis of HIV infection regardless of stage of disease at diagnosis. Data for the year 2015 are preliminary and based on 6 months reporting delay.&#10;"/>
          <p:cNvPicPr>
            <a:picLocks noChangeAspect="1"/>
          </p:cNvPicPr>
          <p:nvPr/>
        </p:nvPicPr>
        <p:blipFill>
          <a:blip r:embed="rId3"/>
          <a:stretch>
            <a:fillRect/>
          </a:stretch>
        </p:blipFill>
        <p:spPr>
          <a:xfrm>
            <a:off x="465220" y="1529743"/>
            <a:ext cx="10988842" cy="4963733"/>
          </a:xfrm>
          <a:prstGeom prst="rect">
            <a:avLst/>
          </a:prstGeom>
        </p:spPr>
      </p:pic>
      <p:sp>
        <p:nvSpPr>
          <p:cNvPr id="11" name="Text Placeholder 3"/>
          <p:cNvSpPr txBox="1">
            <a:spLocks/>
          </p:cNvSpPr>
          <p:nvPr/>
        </p:nvSpPr>
        <p:spPr>
          <a:xfrm>
            <a:off x="3936932" y="6273228"/>
            <a:ext cx="5399573" cy="440495"/>
          </a:xfrm>
          <a:prstGeom prst="rect">
            <a:avLst/>
          </a:prstGeom>
        </p:spPr>
        <p:txBody>
          <a:bodyPr lIns="91438" tIns="45719" rIns="91438" bIns="45719"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3457">
              <a:lnSpc>
                <a:spcPts val="900"/>
              </a:lnSpc>
              <a:spcBef>
                <a:spcPts val="0"/>
              </a:spcBef>
              <a:defRPr/>
            </a:pPr>
            <a:r>
              <a:rPr lang="en-US" sz="900" i="1" dirty="0">
                <a:solidFill>
                  <a:srgbClr val="5F5F5F"/>
                </a:solidFill>
                <a:latin typeface="Calibri" panose="020F0502020204030204" pitchFamily="34" charset="0"/>
              </a:rPr>
              <a:t>Note. </a:t>
            </a:r>
            <a:r>
              <a:rPr lang="en-US" sz="900" dirty="0">
                <a:solidFill>
                  <a:srgbClr val="5F5F5F"/>
                </a:solidFill>
                <a:latin typeface="Calibri" panose="020F0502020204030204" pitchFamily="34" charset="0"/>
              </a:rPr>
              <a:t>Data include persons with a diagnosis of HIV infection regardless of stage of disease at diagnosis. Data for the year 2015 are preliminary and based on 6 months reporting delay.; </a:t>
            </a:r>
            <a:r>
              <a:rPr lang="en-US" sz="900" dirty="0"/>
              <a:t>N = 39,393</a:t>
            </a:r>
            <a:endParaRPr lang="en-US" sz="900" dirty="0">
              <a:solidFill>
                <a:srgbClr val="5F5F5F"/>
              </a:solidFill>
              <a:latin typeface="Calibri" panose="020F0502020204030204" pitchFamily="34" charset="0"/>
            </a:endParaRPr>
          </a:p>
        </p:txBody>
      </p:sp>
    </p:spTree>
    <p:extLst>
      <p:ext uri="{BB962C8B-B14F-4D97-AF65-F5344CB8AC3E}">
        <p14:creationId xmlns:p14="http://schemas.microsoft.com/office/powerpoint/2010/main" val="355732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 </a:t>
            </a:r>
            <a:r>
              <a:rPr lang="en-US" dirty="0" err="1"/>
              <a:t>PrEP</a:t>
            </a:r>
            <a:r>
              <a:rPr lang="en-US" dirty="0"/>
              <a:t> Users Engage in Riskier Behavior?</a:t>
            </a:r>
          </a:p>
        </p:txBody>
      </p:sp>
      <p:sp>
        <p:nvSpPr>
          <p:cNvPr id="3" name="Content Placeholder 2"/>
          <p:cNvSpPr>
            <a:spLocks noGrp="1"/>
          </p:cNvSpPr>
          <p:nvPr>
            <p:ph sz="quarter" idx="10"/>
          </p:nvPr>
        </p:nvSpPr>
        <p:spPr>
          <a:xfrm>
            <a:off x="3958390" y="1452461"/>
            <a:ext cx="7772400" cy="3709086"/>
          </a:xfrm>
        </p:spPr>
        <p:txBody>
          <a:bodyPr/>
          <a:lstStyle/>
          <a:p>
            <a:pPr marL="0" indent="0">
              <a:buNone/>
            </a:pPr>
            <a:r>
              <a:rPr lang="en-US" b="1" dirty="0"/>
              <a:t>Kaiser Permanente study of </a:t>
            </a:r>
            <a:r>
              <a:rPr lang="en-US" b="1" dirty="0" err="1"/>
              <a:t>PrEP</a:t>
            </a:r>
            <a:r>
              <a:rPr lang="en-US" b="1" dirty="0"/>
              <a:t> Users</a:t>
            </a:r>
            <a:endParaRPr lang="en-US" dirty="0"/>
          </a:p>
          <a:p>
            <a:pPr>
              <a:buFont typeface="Arial" charset="0"/>
              <a:buChar char="•"/>
            </a:pPr>
            <a:r>
              <a:rPr lang="en-US" dirty="0"/>
              <a:t>657 </a:t>
            </a:r>
            <a:r>
              <a:rPr lang="en-US" dirty="0" err="1"/>
              <a:t>PrEP</a:t>
            </a:r>
            <a:r>
              <a:rPr lang="en-US" dirty="0"/>
              <a:t> users (majority MSM)</a:t>
            </a:r>
          </a:p>
          <a:p>
            <a:pPr>
              <a:buFont typeface="Arial" charset="0"/>
              <a:buChar char="•"/>
            </a:pPr>
            <a:r>
              <a:rPr lang="en-US" dirty="0"/>
              <a:t>84% had multiple partners</a:t>
            </a:r>
          </a:p>
          <a:p>
            <a:pPr>
              <a:buFont typeface="Arial" charset="0"/>
              <a:buChar char="•"/>
            </a:pPr>
            <a:r>
              <a:rPr lang="en-US" dirty="0"/>
              <a:t>Behaviors changes after 6 months of </a:t>
            </a:r>
            <a:r>
              <a:rPr lang="en-US" dirty="0" err="1"/>
              <a:t>PrEP</a:t>
            </a:r>
            <a:r>
              <a:rPr lang="en-US" dirty="0"/>
              <a:t>:</a:t>
            </a:r>
          </a:p>
          <a:p>
            <a:pPr lvl="2"/>
            <a:r>
              <a:rPr lang="en-US" sz="1800" dirty="0"/>
              <a:t>74% unchanged number of partners</a:t>
            </a:r>
          </a:p>
          <a:p>
            <a:pPr lvl="2"/>
            <a:r>
              <a:rPr lang="en-US" sz="1800" dirty="0"/>
              <a:t>56% unchanged condom use</a:t>
            </a:r>
          </a:p>
          <a:p>
            <a:pPr lvl="2"/>
            <a:r>
              <a:rPr lang="en-US" sz="1800" dirty="0"/>
              <a:t>41% decreased condoms use</a:t>
            </a:r>
          </a:p>
        </p:txBody>
      </p:sp>
      <p:sp>
        <p:nvSpPr>
          <p:cNvPr id="6" name="TextBox 5"/>
          <p:cNvSpPr txBox="1"/>
          <p:nvPr/>
        </p:nvSpPr>
        <p:spPr>
          <a:xfrm>
            <a:off x="9157280" y="5161547"/>
            <a:ext cx="1914307" cy="253916"/>
          </a:xfrm>
          <a:prstGeom prst="rect">
            <a:avLst/>
          </a:prstGeom>
          <a:noFill/>
        </p:spPr>
        <p:txBody>
          <a:bodyPr wrap="none" rtlCol="0">
            <a:spAutoFit/>
          </a:bodyPr>
          <a:lstStyle/>
          <a:p>
            <a:pPr fontAlgn="base">
              <a:spcBef>
                <a:spcPct val="0"/>
              </a:spcBef>
              <a:spcAft>
                <a:spcPct val="0"/>
              </a:spcAft>
            </a:pPr>
            <a:r>
              <a:rPr lang="en-US" sz="1050" dirty="0">
                <a:solidFill>
                  <a:srgbClr val="000000"/>
                </a:solidFill>
                <a:cs typeface="Arial" charset="0"/>
              </a:rPr>
              <a:t>Volk, et al.  </a:t>
            </a:r>
            <a:r>
              <a:rPr lang="en-US" sz="1050" dirty="0" err="1">
                <a:solidFill>
                  <a:srgbClr val="000000"/>
                </a:solidFill>
                <a:cs typeface="Arial" charset="0"/>
              </a:rPr>
              <a:t>Clin</a:t>
            </a:r>
            <a:r>
              <a:rPr lang="en-US" sz="1050" dirty="0">
                <a:solidFill>
                  <a:srgbClr val="000000"/>
                </a:solidFill>
                <a:cs typeface="Arial" charset="0"/>
              </a:rPr>
              <a:t> Infect Dis 2015</a:t>
            </a:r>
          </a:p>
        </p:txBody>
      </p:sp>
    </p:spTree>
    <p:extLst>
      <p:ext uri="{BB962C8B-B14F-4D97-AF65-F5344CB8AC3E}">
        <p14:creationId xmlns:p14="http://schemas.microsoft.com/office/powerpoint/2010/main" val="1126360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32" y="1454510"/>
            <a:ext cx="3044415" cy="3967492"/>
          </a:xfrm>
        </p:spPr>
        <p:txBody>
          <a:bodyPr>
            <a:noAutofit/>
          </a:bodyPr>
          <a:lstStyle/>
          <a:p>
            <a:r>
              <a:rPr lang="en-US" dirty="0"/>
              <a:t>Kaiser Permanente Study STI and HIV Findings</a:t>
            </a:r>
          </a:p>
        </p:txBody>
      </p:sp>
      <p:sp>
        <p:nvSpPr>
          <p:cNvPr id="3" name="Content Placeholder 2"/>
          <p:cNvSpPr>
            <a:spLocks noGrp="1"/>
          </p:cNvSpPr>
          <p:nvPr>
            <p:ph sz="quarter" idx="10"/>
          </p:nvPr>
        </p:nvSpPr>
        <p:spPr>
          <a:xfrm>
            <a:off x="3775193" y="838373"/>
            <a:ext cx="7772400" cy="4267200"/>
          </a:xfrm>
        </p:spPr>
        <p:txBody>
          <a:bodyPr/>
          <a:lstStyle/>
          <a:p>
            <a:pPr>
              <a:buFont typeface="Arial" charset="0"/>
              <a:buChar char="•"/>
            </a:pPr>
            <a:r>
              <a:rPr lang="en-US" dirty="0"/>
              <a:t>STI Diagnoses:</a:t>
            </a:r>
          </a:p>
          <a:p>
            <a:pPr lvl="2">
              <a:buClr>
                <a:schemeClr val="tx2"/>
              </a:buClr>
            </a:pPr>
            <a:r>
              <a:rPr lang="en-US" sz="1800" dirty="0"/>
              <a:t>30% diagnosed with an STI at 6 months</a:t>
            </a:r>
          </a:p>
          <a:p>
            <a:pPr lvl="2">
              <a:buClr>
                <a:schemeClr val="tx2"/>
              </a:buClr>
            </a:pPr>
            <a:r>
              <a:rPr lang="en-US" sz="1800" dirty="0"/>
              <a:t>50% diagnosed with an STI at 12 months</a:t>
            </a:r>
            <a:r>
              <a:rPr lang="en-US" sz="1800" baseline="30000" dirty="0"/>
              <a:t>1</a:t>
            </a:r>
          </a:p>
          <a:p>
            <a:pPr lvl="2">
              <a:buClr>
                <a:schemeClr val="tx2"/>
              </a:buClr>
            </a:pPr>
            <a:endParaRPr lang="en-US" sz="1800" dirty="0"/>
          </a:p>
          <a:p>
            <a:pPr marL="342900" lvl="1" indent="0">
              <a:spcBef>
                <a:spcPts val="900"/>
              </a:spcBef>
              <a:buClrTx/>
              <a:buNone/>
            </a:pPr>
            <a:endParaRPr lang="en-US" sz="2400" dirty="0"/>
          </a:p>
          <a:p>
            <a:pPr marL="342900" lvl="1" indent="0">
              <a:spcBef>
                <a:spcPts val="900"/>
              </a:spcBef>
              <a:buClrTx/>
              <a:buNone/>
            </a:pPr>
            <a:r>
              <a:rPr lang="en-US" sz="2400" dirty="0"/>
              <a:t>Would have expected as many as 34 new HIV infections</a:t>
            </a:r>
            <a:r>
              <a:rPr lang="en-US" sz="2400" baseline="30000" dirty="0"/>
              <a:t>2</a:t>
            </a:r>
            <a:endParaRPr lang="en-US" sz="2400" dirty="0"/>
          </a:p>
          <a:p>
            <a:pPr marL="0" lvl="1" indent="0">
              <a:buNone/>
            </a:pPr>
            <a:endParaRPr lang="en-US" sz="1800" dirty="0"/>
          </a:p>
        </p:txBody>
      </p:sp>
      <p:sp>
        <p:nvSpPr>
          <p:cNvPr id="4" name="TextBox 3"/>
          <p:cNvSpPr txBox="1"/>
          <p:nvPr/>
        </p:nvSpPr>
        <p:spPr>
          <a:xfrm>
            <a:off x="6018054" y="5777304"/>
            <a:ext cx="6897129" cy="415498"/>
          </a:xfrm>
          <a:prstGeom prst="rect">
            <a:avLst/>
          </a:prstGeom>
          <a:noFill/>
        </p:spPr>
        <p:txBody>
          <a:bodyPr wrap="square" rtlCol="0">
            <a:spAutoFit/>
          </a:bodyPr>
          <a:lstStyle/>
          <a:p>
            <a:pPr fontAlgn="base">
              <a:spcBef>
                <a:spcPct val="0"/>
              </a:spcBef>
              <a:spcAft>
                <a:spcPct val="0"/>
              </a:spcAft>
            </a:pPr>
            <a:r>
              <a:rPr lang="en-US" sz="1050" baseline="30000" dirty="0">
                <a:solidFill>
                  <a:srgbClr val="000000"/>
                </a:solidFill>
                <a:cs typeface="Arial" charset="0"/>
              </a:rPr>
              <a:t>2</a:t>
            </a:r>
            <a:r>
              <a:rPr lang="en-US" sz="1050" dirty="0">
                <a:solidFill>
                  <a:srgbClr val="000000"/>
                </a:solidFill>
                <a:cs typeface="Arial" charset="0"/>
              </a:rPr>
              <a:t>Based on data from placebo arm of </a:t>
            </a:r>
            <a:r>
              <a:rPr lang="en-US" sz="1050" dirty="0" err="1">
                <a:solidFill>
                  <a:srgbClr val="000000"/>
                </a:solidFill>
                <a:cs typeface="Arial" charset="0"/>
              </a:rPr>
              <a:t>PrEP</a:t>
            </a:r>
            <a:r>
              <a:rPr lang="en-US" sz="1050" dirty="0">
                <a:solidFill>
                  <a:srgbClr val="000000"/>
                </a:solidFill>
                <a:cs typeface="Arial" charset="0"/>
              </a:rPr>
              <a:t> trial with  similar high rates of anal STIs</a:t>
            </a:r>
          </a:p>
          <a:p>
            <a:pPr fontAlgn="base">
              <a:spcBef>
                <a:spcPct val="0"/>
              </a:spcBef>
              <a:spcAft>
                <a:spcPct val="0"/>
              </a:spcAft>
            </a:pPr>
            <a:r>
              <a:rPr lang="en-US" sz="1050" dirty="0">
                <a:solidFill>
                  <a:srgbClr val="000000"/>
                </a:solidFill>
                <a:cs typeface="Arial" charset="0"/>
              </a:rPr>
              <a:t>McCormack, et al. Lancet Jan 2016</a:t>
            </a:r>
          </a:p>
        </p:txBody>
      </p:sp>
      <p:sp>
        <p:nvSpPr>
          <p:cNvPr id="6" name="Rectangle 5"/>
          <p:cNvSpPr/>
          <p:nvPr/>
        </p:nvSpPr>
        <p:spPr>
          <a:xfrm>
            <a:off x="6018054" y="5558400"/>
            <a:ext cx="6668529" cy="253916"/>
          </a:xfrm>
          <a:prstGeom prst="rect">
            <a:avLst/>
          </a:prstGeom>
        </p:spPr>
        <p:txBody>
          <a:bodyPr wrap="square">
            <a:spAutoFit/>
          </a:bodyPr>
          <a:lstStyle/>
          <a:p>
            <a:pPr fontAlgn="base">
              <a:spcBef>
                <a:spcPct val="0"/>
              </a:spcBef>
              <a:spcAft>
                <a:spcPct val="0"/>
              </a:spcAft>
            </a:pPr>
            <a:r>
              <a:rPr lang="en-US" sz="1050" baseline="30000" dirty="0">
                <a:solidFill>
                  <a:srgbClr val="000000"/>
                </a:solidFill>
                <a:cs typeface="Arial" charset="0"/>
              </a:rPr>
              <a:t>1</a:t>
            </a:r>
            <a:r>
              <a:rPr lang="en-US" sz="1050" dirty="0">
                <a:solidFill>
                  <a:srgbClr val="000000"/>
                </a:solidFill>
                <a:cs typeface="Arial" charset="0"/>
              </a:rPr>
              <a:t>Volk, et al.  </a:t>
            </a:r>
            <a:r>
              <a:rPr lang="en-US" sz="1050" dirty="0" err="1">
                <a:solidFill>
                  <a:srgbClr val="000000"/>
                </a:solidFill>
                <a:cs typeface="Arial" charset="0"/>
              </a:rPr>
              <a:t>Clin</a:t>
            </a:r>
            <a:r>
              <a:rPr lang="en-US" sz="1050" dirty="0">
                <a:solidFill>
                  <a:srgbClr val="000000"/>
                </a:solidFill>
                <a:cs typeface="Arial" charset="0"/>
              </a:rPr>
              <a:t> Infect Dis 2015</a:t>
            </a:r>
          </a:p>
        </p:txBody>
      </p:sp>
      <p:sp>
        <p:nvSpPr>
          <p:cNvPr id="7" name="Rectangle 6"/>
          <p:cNvSpPr/>
          <p:nvPr/>
        </p:nvSpPr>
        <p:spPr>
          <a:xfrm>
            <a:off x="4879064" y="2582762"/>
            <a:ext cx="4977027" cy="461665"/>
          </a:xfrm>
          <a:prstGeom prst="rect">
            <a:avLst/>
          </a:prstGeom>
        </p:spPr>
        <p:txBody>
          <a:bodyPr wrap="square">
            <a:spAutoFit/>
          </a:bodyPr>
          <a:lstStyle/>
          <a:p>
            <a:pPr fontAlgn="base">
              <a:spcBef>
                <a:spcPct val="0"/>
              </a:spcBef>
              <a:spcAft>
                <a:spcPct val="0"/>
              </a:spcAft>
            </a:pPr>
            <a:r>
              <a:rPr lang="en-US" sz="2400" b="1" dirty="0">
                <a:solidFill>
                  <a:srgbClr val="1069B1"/>
                </a:solidFill>
                <a:latin typeface="+mj-lt"/>
                <a:ea typeface="Arial Black" charset="0"/>
                <a:cs typeface="Arial Black" charset="0"/>
              </a:rPr>
              <a:t>BUT NO NEW HIV INFECTIONS!</a:t>
            </a:r>
          </a:p>
        </p:txBody>
      </p:sp>
      <p:sp>
        <p:nvSpPr>
          <p:cNvPr id="5" name="TextBox 4"/>
          <p:cNvSpPr txBox="1"/>
          <p:nvPr/>
        </p:nvSpPr>
        <p:spPr>
          <a:xfrm>
            <a:off x="4145220" y="4498672"/>
            <a:ext cx="6444713" cy="923330"/>
          </a:xfrm>
          <a:prstGeom prst="rect">
            <a:avLst/>
          </a:prstGeom>
          <a:solidFill>
            <a:schemeClr val="accent1">
              <a:lumMod val="20000"/>
              <a:lumOff val="80000"/>
            </a:schemeClr>
          </a:solidFill>
          <a:ln w="25400">
            <a:solidFill>
              <a:schemeClr val="tx2"/>
            </a:solidFill>
          </a:ln>
        </p:spPr>
        <p:txBody>
          <a:bodyPr wrap="none" rtlCol="0">
            <a:spAutoFit/>
          </a:bodyPr>
          <a:lstStyle/>
          <a:p>
            <a:r>
              <a:rPr lang="en-US" dirty="0"/>
              <a:t>Many individuals on </a:t>
            </a:r>
            <a:r>
              <a:rPr lang="en-US" dirty="0" err="1"/>
              <a:t>PrEP</a:t>
            </a:r>
            <a:r>
              <a:rPr lang="en-US" dirty="0"/>
              <a:t> engage in high risk activities</a:t>
            </a:r>
          </a:p>
          <a:p>
            <a:pPr marL="457200" indent="-91440">
              <a:buClr>
                <a:srgbClr val="FFCC00"/>
              </a:buClr>
              <a:buFont typeface="Wingdings" panose="05000000000000000000" pitchFamily="2" charset="2"/>
              <a:buChar char="v"/>
            </a:pPr>
            <a:r>
              <a:rPr lang="en-US" dirty="0"/>
              <a:t> Undergo more frequent screening</a:t>
            </a:r>
          </a:p>
          <a:p>
            <a:pPr marL="457200" indent="-91440">
              <a:buClr>
                <a:srgbClr val="FFCC00"/>
              </a:buClr>
              <a:buFont typeface="Wingdings" panose="05000000000000000000" pitchFamily="2" charset="2"/>
              <a:buChar char="v"/>
            </a:pPr>
            <a:r>
              <a:rPr lang="en-US" dirty="0"/>
              <a:t> Asymptomatic infections are diagnosed and treated quickly</a:t>
            </a:r>
          </a:p>
        </p:txBody>
      </p:sp>
    </p:spTree>
    <p:extLst>
      <p:ext uri="{BB962C8B-B14F-4D97-AF65-F5344CB8AC3E}">
        <p14:creationId xmlns:p14="http://schemas.microsoft.com/office/powerpoint/2010/main" val="187298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HIV </a:t>
            </a:r>
            <a:r>
              <a:rPr lang="en-US" dirty="0" err="1"/>
              <a:t>PrEP</a:t>
            </a:r>
            <a:r>
              <a:rPr lang="en-US" dirty="0"/>
              <a:t>: More Than a Daily Medication</a:t>
            </a:r>
          </a:p>
        </p:txBody>
      </p:sp>
      <p:sp>
        <p:nvSpPr>
          <p:cNvPr id="5" name="Content Placeholder 4"/>
          <p:cNvSpPr>
            <a:spLocks noGrp="1"/>
          </p:cNvSpPr>
          <p:nvPr>
            <p:ph sz="quarter" idx="10"/>
          </p:nvPr>
        </p:nvSpPr>
        <p:spPr>
          <a:xfrm>
            <a:off x="3733800" y="1390461"/>
            <a:ext cx="7772400" cy="3931508"/>
          </a:xfrm>
        </p:spPr>
        <p:txBody>
          <a:bodyPr>
            <a:normAutofit fontScale="92500" lnSpcReduction="10000"/>
          </a:bodyPr>
          <a:lstStyle/>
          <a:p>
            <a:pPr marL="385763" indent="-385763">
              <a:buFont typeface="+mj-lt"/>
              <a:buAutoNum type="arabicPeriod"/>
            </a:pPr>
            <a:r>
              <a:rPr lang="en-US" dirty="0"/>
              <a:t>Once daily pill</a:t>
            </a:r>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r>
              <a:rPr lang="en-US" dirty="0"/>
              <a:t>Periodic HIV tests</a:t>
            </a:r>
          </a:p>
          <a:p>
            <a:pPr marL="385763" indent="-385763">
              <a:buFont typeface="+mj-lt"/>
              <a:buAutoNum type="arabicPeriod"/>
            </a:pPr>
            <a:r>
              <a:rPr lang="en-US" dirty="0"/>
              <a:t>Periodic STI </a:t>
            </a:r>
            <a:r>
              <a:rPr lang="en-US" dirty="0" smtClean="0"/>
              <a:t>screens</a:t>
            </a:r>
          </a:p>
          <a:p>
            <a:pPr marL="385763" indent="-385763">
              <a:buFont typeface="+mj-lt"/>
              <a:buAutoNum type="arabicPeriod"/>
            </a:pPr>
            <a:r>
              <a:rPr lang="en-US" dirty="0"/>
              <a:t>Multidisciplinary team </a:t>
            </a:r>
            <a:r>
              <a:rPr lang="en-US" dirty="0" smtClean="0"/>
              <a:t>provide risk reduction (</a:t>
            </a:r>
            <a:r>
              <a:rPr lang="en-US" sz="1800" dirty="0"/>
              <a:t>Psychiatrist, SW, Navigators)</a:t>
            </a:r>
          </a:p>
          <a:p>
            <a:pPr marL="685801" lvl="1" indent="-385763">
              <a:buFont typeface="+mj-lt"/>
              <a:buAutoNum type="arabicPeriod"/>
            </a:pPr>
            <a:r>
              <a:rPr lang="en-US" dirty="0" smtClean="0"/>
              <a:t>Counseling </a:t>
            </a:r>
            <a:r>
              <a:rPr lang="en-US" dirty="0"/>
              <a:t>about condom use</a:t>
            </a:r>
          </a:p>
          <a:p>
            <a:pPr marL="685801" lvl="1" indent="-385763">
              <a:buFont typeface="+mj-lt"/>
              <a:buAutoNum type="arabicPeriod"/>
            </a:pPr>
            <a:r>
              <a:rPr lang="en-US" dirty="0"/>
              <a:t>Education about harm reduction</a:t>
            </a:r>
          </a:p>
          <a:p>
            <a:pPr marL="685801" lvl="1" indent="-385763">
              <a:buFont typeface="+mj-lt"/>
              <a:buAutoNum type="arabicPeriod"/>
            </a:pPr>
            <a:r>
              <a:rPr lang="en-US" dirty="0"/>
              <a:t>Counseling to promote adherence to </a:t>
            </a:r>
            <a:r>
              <a:rPr lang="en-US" dirty="0" err="1" smtClean="0"/>
              <a:t>PrEP</a:t>
            </a:r>
            <a:endParaRPr lang="en-US" dirty="0" smtClean="0"/>
          </a:p>
          <a:p>
            <a:pPr marL="685801" lvl="1" indent="-385763">
              <a:buFont typeface="+mj-lt"/>
              <a:buAutoNum type="arabicPeriod"/>
            </a:pPr>
            <a:r>
              <a:rPr lang="en-US" dirty="0" smtClean="0"/>
              <a:t>Assessing other needs </a:t>
            </a:r>
            <a:endParaRPr lang="en-US" dirty="0"/>
          </a:p>
        </p:txBody>
      </p:sp>
      <p:sp>
        <p:nvSpPr>
          <p:cNvPr id="7" name="TextBox 6"/>
          <p:cNvSpPr txBox="1"/>
          <p:nvPr/>
        </p:nvSpPr>
        <p:spPr>
          <a:xfrm>
            <a:off x="4227377" y="1781244"/>
            <a:ext cx="5718728" cy="553998"/>
          </a:xfrm>
          <a:prstGeom prst="rect">
            <a:avLst/>
          </a:prstGeom>
          <a:noFill/>
          <a:ln w="22225">
            <a:solidFill>
              <a:schemeClr val="accent4"/>
            </a:solidFill>
          </a:ln>
        </p:spPr>
        <p:txBody>
          <a:bodyPr wrap="square" rtlCol="0">
            <a:spAutoFit/>
          </a:bodyPr>
          <a:lstStyle/>
          <a:p>
            <a:pPr algn="ctr" fontAlgn="base">
              <a:spcBef>
                <a:spcPct val="0"/>
              </a:spcBef>
              <a:spcAft>
                <a:spcPct val="0"/>
              </a:spcAft>
            </a:pPr>
            <a:r>
              <a:rPr lang="en-US" sz="1500" dirty="0">
                <a:solidFill>
                  <a:srgbClr val="000000"/>
                </a:solidFill>
                <a:latin typeface="Arial" charset="0"/>
                <a:ea typeface="Arial" charset="0"/>
                <a:cs typeface="Arial" charset="0"/>
              </a:rPr>
              <a:t>BUT…</a:t>
            </a:r>
            <a:r>
              <a:rPr lang="en-US" sz="1500" dirty="0" err="1">
                <a:solidFill>
                  <a:srgbClr val="000000"/>
                </a:solidFill>
                <a:latin typeface="Arial" charset="0"/>
                <a:ea typeface="Arial" charset="0"/>
                <a:cs typeface="Arial" charset="0"/>
              </a:rPr>
              <a:t>PrEP</a:t>
            </a:r>
            <a:r>
              <a:rPr lang="en-US" sz="1500" dirty="0">
                <a:solidFill>
                  <a:srgbClr val="000000"/>
                </a:solidFill>
                <a:latin typeface="Arial" charset="0"/>
                <a:ea typeface="Arial" charset="0"/>
                <a:cs typeface="Arial" charset="0"/>
              </a:rPr>
              <a:t> Involves More Than Just A Pill…</a:t>
            </a:r>
            <a:endParaRPr lang="en-US" sz="1500" b="1" dirty="0">
              <a:solidFill>
                <a:srgbClr val="000000"/>
              </a:solidFill>
              <a:latin typeface="Arial" charset="0"/>
              <a:ea typeface="Arial" charset="0"/>
              <a:cs typeface="Arial" charset="0"/>
            </a:endParaRPr>
          </a:p>
          <a:p>
            <a:pPr algn="ctr" fontAlgn="base">
              <a:spcBef>
                <a:spcPct val="0"/>
              </a:spcBef>
              <a:spcAft>
                <a:spcPct val="0"/>
              </a:spcAft>
            </a:pPr>
            <a:r>
              <a:rPr lang="en-US" sz="1500" b="1" dirty="0">
                <a:solidFill>
                  <a:srgbClr val="000000"/>
                </a:solidFill>
                <a:latin typeface="Arial" charset="0"/>
                <a:ea typeface="Arial" charset="0"/>
                <a:cs typeface="Arial" charset="0"/>
              </a:rPr>
              <a:t>Approach to keep at-risk HIV negative individuals healthy </a:t>
            </a:r>
          </a:p>
        </p:txBody>
      </p:sp>
      <p:sp>
        <p:nvSpPr>
          <p:cNvPr id="8" name="TextBox 7"/>
          <p:cNvSpPr txBox="1"/>
          <p:nvPr/>
        </p:nvSpPr>
        <p:spPr>
          <a:xfrm>
            <a:off x="3973880" y="4929136"/>
            <a:ext cx="6757520" cy="646331"/>
          </a:xfrm>
          <a:prstGeom prst="rect">
            <a:avLst/>
          </a:prstGeom>
          <a:solidFill>
            <a:schemeClr val="bg1"/>
          </a:solidFill>
          <a:ln w="31750">
            <a:noFill/>
          </a:ln>
        </p:spPr>
        <p:txBody>
          <a:bodyPr wrap="square" rtlCol="0">
            <a:spAutoFit/>
          </a:bodyPr>
          <a:lstStyle/>
          <a:p>
            <a:pPr algn="ctr" fontAlgn="base">
              <a:spcBef>
                <a:spcPct val="0"/>
              </a:spcBef>
              <a:spcAft>
                <a:spcPct val="0"/>
              </a:spcAft>
            </a:pPr>
            <a:r>
              <a:rPr lang="en-US" b="1" dirty="0">
                <a:solidFill>
                  <a:srgbClr val="1069B1"/>
                </a:solidFill>
                <a:cs typeface="Arial" charset="0"/>
              </a:rPr>
              <a:t>Great Opportunity to Provide Screening and Counseling </a:t>
            </a:r>
          </a:p>
          <a:p>
            <a:pPr algn="ctr" fontAlgn="base">
              <a:spcBef>
                <a:spcPct val="0"/>
              </a:spcBef>
              <a:spcAft>
                <a:spcPct val="0"/>
              </a:spcAft>
            </a:pPr>
            <a:r>
              <a:rPr lang="en-US" b="1" dirty="0">
                <a:solidFill>
                  <a:srgbClr val="1069B1"/>
                </a:solidFill>
                <a:cs typeface="Arial" charset="0"/>
              </a:rPr>
              <a:t>to Healthy High Risk Individuals Every 3 Months!</a:t>
            </a:r>
          </a:p>
        </p:txBody>
      </p:sp>
    </p:spTree>
    <p:extLst>
      <p:ext uri="{BB962C8B-B14F-4D97-AF65-F5344CB8AC3E}">
        <p14:creationId xmlns:p14="http://schemas.microsoft.com/office/powerpoint/2010/main" val="3306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50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50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nodeType="afterEffect">
                                  <p:stCondLst>
                                    <p:cond delay="50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nodeType="afterEffect">
                                  <p:stCondLst>
                                    <p:cond delay="50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nodeType="afterEffect">
                                  <p:stCondLst>
                                    <p:cond delay="500"/>
                                  </p:stCondLst>
                                  <p:childTnLst>
                                    <p:set>
                                      <p:cBhvr>
                                        <p:cTn id="31" dur="1" fill="hold">
                                          <p:stCondLst>
                                            <p:cond delay="0"/>
                                          </p:stCondLst>
                                        </p:cTn>
                                        <p:tgtEl>
                                          <p:spTgt spid="5">
                                            <p:txEl>
                                              <p:pRg st="8" end="8"/>
                                            </p:txEl>
                                          </p:spTgt>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nodeType="afterEffect">
                                  <p:stCondLst>
                                    <p:cond delay="50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01414" y="529387"/>
            <a:ext cx="6404556" cy="1797242"/>
          </a:xfrm>
        </p:spPr>
        <p:txBody>
          <a:bodyPr/>
          <a:lstStyle/>
          <a:p>
            <a:r>
              <a:rPr lang="en-US" dirty="0" smtClean="0">
                <a:solidFill>
                  <a:schemeClr val="accent1"/>
                </a:solidFill>
              </a:rPr>
              <a:t>Psychosocial Assessment</a:t>
            </a:r>
            <a:endParaRPr lang="en-US" dirty="0">
              <a:solidFill>
                <a:schemeClr val="accent1"/>
              </a:solidFill>
            </a:endParaRPr>
          </a:p>
        </p:txBody>
      </p:sp>
      <p:pic>
        <p:nvPicPr>
          <p:cNvPr id="5" name="Picture 4"/>
          <p:cNvPicPr>
            <a:picLocks noChangeAspect="1"/>
          </p:cNvPicPr>
          <p:nvPr/>
        </p:nvPicPr>
        <p:blipFill>
          <a:blip r:embed="rId3"/>
          <a:stretch>
            <a:fillRect/>
          </a:stretch>
        </p:blipFill>
        <p:spPr>
          <a:xfrm>
            <a:off x="310790" y="1873770"/>
            <a:ext cx="2810279" cy="3102964"/>
          </a:xfrm>
          <a:prstGeom prst="rect">
            <a:avLst/>
          </a:prstGeom>
        </p:spPr>
      </p:pic>
      <p:sp>
        <p:nvSpPr>
          <p:cNvPr id="2" name="Content Placeholder 1"/>
          <p:cNvSpPr>
            <a:spLocks noGrp="1"/>
          </p:cNvSpPr>
          <p:nvPr>
            <p:ph idx="1"/>
          </p:nvPr>
        </p:nvSpPr>
        <p:spPr>
          <a:xfrm>
            <a:off x="5301414" y="1266157"/>
            <a:ext cx="5655343" cy="5033794"/>
          </a:xfrm>
        </p:spPr>
        <p:txBody>
          <a:bodyPr/>
          <a:lstStyle/>
          <a:p>
            <a:r>
              <a:rPr lang="en-US" sz="2400" dirty="0"/>
              <a:t>Comprehensive assessment used to assess and understand a patient’s immediate and secondary needs </a:t>
            </a:r>
          </a:p>
          <a:p>
            <a:pPr marL="845820" lvl="1" indent="-342900">
              <a:buFont typeface="Arial" charset="0"/>
              <a:buChar char="•"/>
            </a:pPr>
            <a:r>
              <a:rPr lang="en-US" sz="2000" dirty="0"/>
              <a:t>Housing</a:t>
            </a:r>
          </a:p>
          <a:p>
            <a:pPr marL="845820" lvl="1" indent="-342900">
              <a:buFont typeface="Arial" charset="0"/>
              <a:buChar char="•"/>
            </a:pPr>
            <a:r>
              <a:rPr lang="en-US" sz="2000" dirty="0"/>
              <a:t>Insurance</a:t>
            </a:r>
          </a:p>
          <a:p>
            <a:pPr marL="845820" lvl="1" indent="-342900">
              <a:buFont typeface="Arial" charset="0"/>
              <a:buChar char="•"/>
            </a:pPr>
            <a:r>
              <a:rPr lang="en-US" sz="2000" dirty="0"/>
              <a:t>Mental health</a:t>
            </a:r>
          </a:p>
          <a:p>
            <a:pPr marL="845820" lvl="1" indent="-342900">
              <a:buFont typeface="Arial" charset="0"/>
              <a:buChar char="•"/>
            </a:pPr>
            <a:r>
              <a:rPr lang="en-US" sz="2000" dirty="0"/>
              <a:t>Substance use</a:t>
            </a:r>
          </a:p>
          <a:p>
            <a:r>
              <a:rPr lang="en-US" sz="2400" dirty="0"/>
              <a:t>Assess readiness to </a:t>
            </a:r>
            <a:r>
              <a:rPr lang="en-US" sz="2400" dirty="0" smtClean="0"/>
              <a:t>start </a:t>
            </a:r>
            <a:r>
              <a:rPr lang="en-US" sz="2400" dirty="0" err="1"/>
              <a:t>PrEP</a:t>
            </a:r>
            <a:endParaRPr lang="en-US" sz="2400" dirty="0"/>
          </a:p>
          <a:p>
            <a:r>
              <a:rPr lang="en-US" sz="2400" dirty="0"/>
              <a:t>Identify barriers, risk perception and other conflicting needs</a:t>
            </a:r>
          </a:p>
        </p:txBody>
      </p:sp>
    </p:spTree>
    <p:extLst>
      <p:ext uri="{BB962C8B-B14F-4D97-AF65-F5344CB8AC3E}">
        <p14:creationId xmlns:p14="http://schemas.microsoft.com/office/powerpoint/2010/main" val="1576558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Mental Health Assessment</a:t>
            </a:r>
            <a:endParaRPr lang="en-US" sz="4400" dirty="0"/>
          </a:p>
        </p:txBody>
      </p:sp>
      <p:sp>
        <p:nvSpPr>
          <p:cNvPr id="3" name="Content Placeholder 2"/>
          <p:cNvSpPr>
            <a:spLocks noGrp="1"/>
          </p:cNvSpPr>
          <p:nvPr>
            <p:ph sz="quarter" idx="10"/>
          </p:nvPr>
        </p:nvSpPr>
        <p:spPr>
          <a:xfrm>
            <a:off x="3862137" y="1150830"/>
            <a:ext cx="7772400" cy="3842084"/>
          </a:xfrm>
        </p:spPr>
        <p:txBody>
          <a:bodyPr/>
          <a:lstStyle/>
          <a:p>
            <a:pPr>
              <a:spcAft>
                <a:spcPts val="600"/>
              </a:spcAft>
              <a:buFont typeface="Arial" panose="020B0604020202020204" pitchFamily="34" charset="0"/>
              <a:buChar char="•"/>
            </a:pPr>
            <a:r>
              <a:rPr lang="en-US" dirty="0"/>
              <a:t>Anxiety</a:t>
            </a:r>
          </a:p>
          <a:p>
            <a:pPr>
              <a:spcAft>
                <a:spcPts val="600"/>
              </a:spcAft>
              <a:buFont typeface="Arial" panose="020B0604020202020204" pitchFamily="34" charset="0"/>
              <a:buChar char="•"/>
            </a:pPr>
            <a:r>
              <a:rPr lang="en-US" dirty="0"/>
              <a:t>Depression</a:t>
            </a:r>
          </a:p>
          <a:p>
            <a:pPr>
              <a:spcAft>
                <a:spcPts val="600"/>
              </a:spcAft>
              <a:buFont typeface="Arial" panose="020B0604020202020204" pitchFamily="34" charset="0"/>
              <a:buChar char="•"/>
            </a:pPr>
            <a:r>
              <a:rPr lang="en-US" dirty="0"/>
              <a:t>Substance Use</a:t>
            </a:r>
          </a:p>
          <a:p>
            <a:pPr>
              <a:spcAft>
                <a:spcPts val="600"/>
              </a:spcAft>
              <a:buFont typeface="Arial" panose="020B0604020202020204" pitchFamily="34" charset="0"/>
              <a:buChar char="•"/>
            </a:pPr>
            <a:r>
              <a:rPr lang="en-US" dirty="0"/>
              <a:t>Post-Traumatic Stress Disorder</a:t>
            </a:r>
          </a:p>
          <a:p>
            <a:pPr lvl="1">
              <a:spcAft>
                <a:spcPts val="600"/>
              </a:spcAft>
              <a:buFont typeface="Arial" panose="020B0604020202020204" pitchFamily="34" charset="0"/>
              <a:buChar char="•"/>
            </a:pPr>
            <a:r>
              <a:rPr lang="en-US" sz="2100" dirty="0"/>
              <a:t>Nightmares, flashbacks, difficulty functioning, avoiding specific situations</a:t>
            </a:r>
          </a:p>
          <a:p>
            <a:pPr>
              <a:spcAft>
                <a:spcPts val="600"/>
              </a:spcAft>
              <a:buFont typeface="Arial" panose="020B0604020202020204" pitchFamily="34" charset="0"/>
              <a:buChar char="•"/>
            </a:pPr>
            <a:r>
              <a:rPr lang="en-US" dirty="0" smtClean="0"/>
              <a:t>Intimate partner violence</a:t>
            </a:r>
            <a:endParaRPr lang="en-US" dirty="0"/>
          </a:p>
        </p:txBody>
      </p:sp>
      <p:sp>
        <p:nvSpPr>
          <p:cNvPr id="4" name="Rounded Rectangle 3"/>
          <p:cNvSpPr/>
          <p:nvPr/>
        </p:nvSpPr>
        <p:spPr>
          <a:xfrm>
            <a:off x="4411579" y="5121250"/>
            <a:ext cx="6256421" cy="76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dirty="0">
                <a:solidFill>
                  <a:schemeClr val="bg1"/>
                </a:solidFill>
                <a:latin typeface="Arial" charset="0"/>
                <a:ea typeface="Arial" charset="0"/>
                <a:cs typeface="Arial" charset="0"/>
              </a:rPr>
              <a:t>Refer to Social Work or Psychiatrist if Appropriate</a:t>
            </a:r>
          </a:p>
        </p:txBody>
      </p:sp>
    </p:spTree>
    <p:extLst>
      <p:ext uri="{BB962C8B-B14F-4D97-AF65-F5344CB8AC3E}">
        <p14:creationId xmlns:p14="http://schemas.microsoft.com/office/powerpoint/2010/main" val="42701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574" y="943492"/>
            <a:ext cx="7400036" cy="865602"/>
          </a:xfrm>
        </p:spPr>
        <p:txBody>
          <a:bodyPr>
            <a:normAutofit/>
          </a:bodyPr>
          <a:lstStyle/>
          <a:p>
            <a:r>
              <a:rPr lang="en-US" sz="4400" dirty="0">
                <a:solidFill>
                  <a:schemeClr val="accent1"/>
                </a:solidFill>
              </a:rPr>
              <a:t>Now meet Layne…</a:t>
            </a:r>
          </a:p>
        </p:txBody>
      </p:sp>
      <p:sp>
        <p:nvSpPr>
          <p:cNvPr id="3" name="Content Placeholder 2"/>
          <p:cNvSpPr>
            <a:spLocks noGrp="1"/>
          </p:cNvSpPr>
          <p:nvPr>
            <p:ph sz="quarter" idx="10"/>
          </p:nvPr>
        </p:nvSpPr>
        <p:spPr>
          <a:xfrm>
            <a:off x="4336573" y="1747308"/>
            <a:ext cx="6556015" cy="3931597"/>
          </a:xfrm>
          <a:prstGeom prst="rect">
            <a:avLst/>
          </a:prstGeom>
        </p:spPr>
        <p:txBody>
          <a:bodyPr>
            <a:normAutofit/>
          </a:bodyPr>
          <a:lstStyle/>
          <a:p>
            <a:pPr>
              <a:buFont typeface="Arial" charset="0"/>
              <a:buChar char="•"/>
            </a:pPr>
            <a:r>
              <a:rPr lang="en-US" dirty="0"/>
              <a:t>18 year old transgender female referred to your clinic to initiate </a:t>
            </a:r>
            <a:r>
              <a:rPr lang="en-US" dirty="0" err="1"/>
              <a:t>PrEP</a:t>
            </a:r>
            <a:r>
              <a:rPr lang="en-US" dirty="0"/>
              <a:t> after having been recently diagnosed with rectal chlamydia. </a:t>
            </a:r>
          </a:p>
          <a:p>
            <a:pPr>
              <a:buFont typeface="Arial" charset="0"/>
              <a:buChar char="•"/>
            </a:pPr>
            <a:r>
              <a:rPr lang="en-US" dirty="0"/>
              <a:t>She is struggling with anxiety, depression, and substance use. </a:t>
            </a:r>
          </a:p>
          <a:p>
            <a:pPr>
              <a:buFont typeface="Arial" charset="0"/>
              <a:buChar char="•"/>
            </a:pPr>
            <a:r>
              <a:rPr lang="en-US" dirty="0"/>
              <a:t>She is reports male partners with inconsistent condom use.  </a:t>
            </a:r>
          </a:p>
          <a:p>
            <a:pPr marL="0" indent="0"/>
            <a:endParaRPr lang="en-US" dirty="0"/>
          </a:p>
        </p:txBody>
      </p:sp>
      <p:pic>
        <p:nvPicPr>
          <p:cNvPr id="4" name="Picture 3" descr="Picture 209.JPG"/>
          <p:cNvPicPr>
            <a:picLocks noChangeAspect="1" noChangeArrowheads="1"/>
          </p:cNvPicPr>
          <p:nvPr/>
        </p:nvPicPr>
        <p:blipFill>
          <a:blip r:embed="rId2" cstate="print"/>
          <a:srcRect r="23077"/>
          <a:stretch>
            <a:fillRect/>
          </a:stretch>
        </p:blipFill>
        <p:spPr bwMode="auto">
          <a:xfrm>
            <a:off x="-401056" y="735554"/>
            <a:ext cx="4432827" cy="5382719"/>
          </a:xfrm>
          <a:prstGeom prst="rect">
            <a:avLst/>
          </a:prstGeom>
          <a:noFill/>
          <a:ln w="9525">
            <a:noFill/>
            <a:miter lim="800000"/>
            <a:headEnd/>
            <a:tailEnd/>
          </a:ln>
        </p:spPr>
      </p:pic>
      <p:pic>
        <p:nvPicPr>
          <p:cNvPr id="1026" name="Picture 2" descr="https://upload.wikimedia.org/wikipedia/commons/thumb/f/fb/A_TransGender-Symbol_Plain1.png/103px-A_TransGender-Symbol_Plai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152" y="5046370"/>
            <a:ext cx="1085850" cy="126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12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573" y="494924"/>
            <a:ext cx="6489932" cy="914400"/>
          </a:xfrm>
        </p:spPr>
        <p:txBody>
          <a:bodyPr>
            <a:noAutofit/>
          </a:bodyPr>
          <a:lstStyle/>
          <a:p>
            <a:r>
              <a:rPr lang="en-US" sz="3600" dirty="0">
                <a:solidFill>
                  <a:schemeClr val="accent1"/>
                </a:solidFill>
              </a:rPr>
              <a:t>What should Layne expect at her initial </a:t>
            </a:r>
            <a:r>
              <a:rPr lang="en-US" sz="3600" dirty="0" err="1">
                <a:solidFill>
                  <a:schemeClr val="accent1"/>
                </a:solidFill>
              </a:rPr>
              <a:t>PrEP</a:t>
            </a:r>
            <a:r>
              <a:rPr lang="en-US" sz="3600" dirty="0">
                <a:solidFill>
                  <a:schemeClr val="accent1"/>
                </a:solidFill>
              </a:rPr>
              <a:t> appointment?</a:t>
            </a:r>
          </a:p>
        </p:txBody>
      </p:sp>
      <p:sp>
        <p:nvSpPr>
          <p:cNvPr id="3" name="Content Placeholder 2"/>
          <p:cNvSpPr>
            <a:spLocks noGrp="1"/>
          </p:cNvSpPr>
          <p:nvPr>
            <p:ph sz="quarter" idx="10"/>
          </p:nvPr>
        </p:nvSpPr>
        <p:spPr>
          <a:xfrm>
            <a:off x="4459705" y="1722143"/>
            <a:ext cx="7264255" cy="4042433"/>
          </a:xfrm>
        </p:spPr>
        <p:txBody>
          <a:bodyPr>
            <a:normAutofit fontScale="92500" lnSpcReduction="10000"/>
          </a:bodyPr>
          <a:lstStyle/>
          <a:p>
            <a:pPr>
              <a:buFont typeface="Arial" charset="0"/>
              <a:buChar char="•"/>
            </a:pPr>
            <a:r>
              <a:rPr lang="en-US" dirty="0" smtClean="0"/>
              <a:t>Determine baseline knowledge of </a:t>
            </a:r>
            <a:r>
              <a:rPr lang="en-US" dirty="0" err="1" smtClean="0"/>
              <a:t>PrEP</a:t>
            </a:r>
            <a:endParaRPr lang="en-US" dirty="0" smtClean="0"/>
          </a:p>
          <a:p>
            <a:pPr>
              <a:buFont typeface="Arial" charset="0"/>
              <a:buChar char="•"/>
            </a:pPr>
            <a:r>
              <a:rPr lang="en-US" dirty="0" smtClean="0"/>
              <a:t>Discuss </a:t>
            </a:r>
            <a:r>
              <a:rPr lang="en-US" dirty="0" err="1"/>
              <a:t>PrEP</a:t>
            </a:r>
            <a:r>
              <a:rPr lang="en-US" dirty="0"/>
              <a:t>, answer questions</a:t>
            </a:r>
          </a:p>
          <a:p>
            <a:pPr>
              <a:buFont typeface="Arial" charset="0"/>
              <a:buChar char="•"/>
            </a:pPr>
            <a:r>
              <a:rPr lang="en-US" dirty="0"/>
              <a:t>Assess readiness for taking daily pill</a:t>
            </a:r>
          </a:p>
          <a:p>
            <a:pPr>
              <a:buFont typeface="Arial" charset="0"/>
              <a:buChar char="•"/>
            </a:pPr>
            <a:r>
              <a:rPr lang="en-US" dirty="0"/>
              <a:t>Labs:	</a:t>
            </a:r>
          </a:p>
          <a:p>
            <a:pPr lvl="1">
              <a:buFont typeface="Arial" charset="0"/>
              <a:buChar char="•"/>
            </a:pPr>
            <a:r>
              <a:rPr lang="en-US" sz="1800" dirty="0"/>
              <a:t>HIV test (4</a:t>
            </a:r>
            <a:r>
              <a:rPr lang="en-US" sz="1800" baseline="30000" dirty="0"/>
              <a:t>th</a:t>
            </a:r>
            <a:r>
              <a:rPr lang="en-US" sz="1800" dirty="0"/>
              <a:t> generation Ab/Ag test)</a:t>
            </a:r>
          </a:p>
          <a:p>
            <a:pPr lvl="1">
              <a:buFont typeface="Arial" charset="0"/>
              <a:buChar char="•"/>
            </a:pPr>
            <a:r>
              <a:rPr lang="en-US" sz="1800" dirty="0"/>
              <a:t>Creatinine</a:t>
            </a:r>
          </a:p>
          <a:p>
            <a:pPr lvl="1">
              <a:buFont typeface="Arial" charset="0"/>
              <a:buChar char="•"/>
            </a:pPr>
            <a:r>
              <a:rPr lang="en-US" sz="1800" dirty="0"/>
              <a:t>Hepatitis A, B, C serology</a:t>
            </a:r>
          </a:p>
          <a:p>
            <a:pPr lvl="1">
              <a:buFont typeface="Arial" charset="0"/>
              <a:buChar char="•"/>
            </a:pPr>
            <a:r>
              <a:rPr lang="en-US" sz="1800" dirty="0"/>
              <a:t>Gonorrhea/Chlamydia </a:t>
            </a:r>
            <a:r>
              <a:rPr lang="en-US" sz="1800" dirty="0" smtClean="0"/>
              <a:t>(oral, rectal, urine)</a:t>
            </a:r>
            <a:endParaRPr lang="en-US" sz="1800" dirty="0"/>
          </a:p>
          <a:p>
            <a:pPr lvl="1">
              <a:buFont typeface="Arial" charset="0"/>
              <a:buChar char="•"/>
            </a:pPr>
            <a:r>
              <a:rPr lang="en-US" sz="1800" dirty="0"/>
              <a:t>Syphilis RPR </a:t>
            </a:r>
          </a:p>
          <a:p>
            <a:pPr lvl="1">
              <a:buFont typeface="Arial" charset="0"/>
              <a:buChar char="•"/>
            </a:pPr>
            <a:r>
              <a:rPr lang="en-US" sz="1800" dirty="0"/>
              <a:t>Urine HCG (for biologic females)</a:t>
            </a:r>
          </a:p>
          <a:p>
            <a:r>
              <a:rPr lang="en-US" dirty="0"/>
              <a:t>M</a:t>
            </a:r>
            <a:r>
              <a:rPr lang="en-US" dirty="0" smtClean="0"/>
              <a:t>ay need more frequent (monthly) visits because of age</a:t>
            </a:r>
            <a:endParaRPr lang="en-US" dirty="0"/>
          </a:p>
        </p:txBody>
      </p:sp>
      <p:sp>
        <p:nvSpPr>
          <p:cNvPr id="6" name="TextBox 5"/>
          <p:cNvSpPr txBox="1"/>
          <p:nvPr/>
        </p:nvSpPr>
        <p:spPr>
          <a:xfrm>
            <a:off x="5450142" y="5913168"/>
            <a:ext cx="4763971" cy="369332"/>
          </a:xfrm>
          <a:prstGeom prst="rect">
            <a:avLst/>
          </a:prstGeom>
          <a:solidFill>
            <a:schemeClr val="bg1"/>
          </a:solidFill>
          <a:ln w="22225">
            <a:solidFill>
              <a:schemeClr val="accent4"/>
            </a:solidFill>
          </a:ln>
        </p:spPr>
        <p:txBody>
          <a:bodyPr wrap="square" rtlCol="0">
            <a:spAutoFit/>
          </a:bodyPr>
          <a:lstStyle/>
          <a:p>
            <a:pPr algn="ctr" fontAlgn="base">
              <a:spcBef>
                <a:spcPct val="0"/>
              </a:spcBef>
              <a:spcAft>
                <a:spcPct val="0"/>
              </a:spcAft>
            </a:pPr>
            <a:r>
              <a:rPr lang="en-US" b="1" dirty="0">
                <a:solidFill>
                  <a:srgbClr val="000000"/>
                </a:solidFill>
                <a:latin typeface="Arial" charset="0"/>
                <a:ea typeface="Arial" charset="0"/>
                <a:cs typeface="Arial" charset="0"/>
              </a:rPr>
              <a:t>If HIV negative, Rx given for 30 days only</a:t>
            </a:r>
          </a:p>
        </p:txBody>
      </p:sp>
      <p:pic>
        <p:nvPicPr>
          <p:cNvPr id="7" name="Picture 6" descr="Picture 209.JPG"/>
          <p:cNvPicPr>
            <a:picLocks noChangeAspect="1" noChangeArrowheads="1"/>
          </p:cNvPicPr>
          <p:nvPr/>
        </p:nvPicPr>
        <p:blipFill>
          <a:blip r:embed="rId3" cstate="print"/>
          <a:srcRect r="23077"/>
          <a:stretch>
            <a:fillRect/>
          </a:stretch>
        </p:blipFill>
        <p:spPr bwMode="auto">
          <a:xfrm>
            <a:off x="-401056" y="735554"/>
            <a:ext cx="4432827" cy="5382719"/>
          </a:xfrm>
          <a:prstGeom prst="rect">
            <a:avLst/>
          </a:prstGeom>
          <a:noFill/>
          <a:ln w="9525">
            <a:noFill/>
            <a:miter lim="800000"/>
            <a:headEnd/>
            <a:tailEnd/>
          </a:ln>
        </p:spPr>
      </p:pic>
    </p:spTree>
    <p:extLst>
      <p:ext uri="{BB962C8B-B14F-4D97-AF65-F5344CB8AC3E}">
        <p14:creationId xmlns:p14="http://schemas.microsoft.com/office/powerpoint/2010/main" val="16884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22689" y="6505646"/>
            <a:ext cx="2161169" cy="242374"/>
          </a:xfrm>
          <a:prstGeom prst="rect">
            <a:avLst/>
          </a:prstGeom>
          <a:noFill/>
        </p:spPr>
        <p:txBody>
          <a:bodyPr wrap="none" rtlCol="0">
            <a:spAutoFit/>
          </a:bodyPr>
          <a:lstStyle/>
          <a:p>
            <a:pPr fontAlgn="base">
              <a:spcBef>
                <a:spcPct val="0"/>
              </a:spcBef>
              <a:spcAft>
                <a:spcPct val="0"/>
              </a:spcAft>
            </a:pPr>
            <a:r>
              <a:rPr lang="en-US" sz="975" dirty="0">
                <a:solidFill>
                  <a:srgbClr val="000000"/>
                </a:solidFill>
                <a:latin typeface="Garamond" pitchFamily="18" charset="0"/>
                <a:cs typeface="Arial" charset="0"/>
              </a:rPr>
              <a:t>NY State Dept of Health AIDS Institute</a:t>
            </a:r>
          </a:p>
        </p:txBody>
      </p:sp>
      <p:sp>
        <p:nvSpPr>
          <p:cNvPr id="2" name="Title 1"/>
          <p:cNvSpPr>
            <a:spLocks noGrp="1"/>
          </p:cNvSpPr>
          <p:nvPr>
            <p:ph type="title"/>
          </p:nvPr>
        </p:nvSpPr>
        <p:spPr/>
        <p:txBody>
          <a:bodyPr>
            <a:noAutofit/>
          </a:bodyPr>
          <a:lstStyle/>
          <a:p>
            <a:r>
              <a:rPr lang="en-US" sz="3600" dirty="0" smtClean="0">
                <a:solidFill>
                  <a:schemeClr val="bg1"/>
                </a:solidFill>
              </a:rPr>
              <a:t>Minimum Recommended </a:t>
            </a:r>
            <a:r>
              <a:rPr lang="en-US" sz="3600" dirty="0" err="1" smtClean="0">
                <a:solidFill>
                  <a:schemeClr val="bg1"/>
                </a:solidFill>
              </a:rPr>
              <a:t>PrEP</a:t>
            </a:r>
            <a:r>
              <a:rPr lang="en-US" sz="3600" dirty="0" smtClean="0">
                <a:solidFill>
                  <a:schemeClr val="bg1"/>
                </a:solidFill>
              </a:rPr>
              <a:t> Follow Up</a:t>
            </a:r>
            <a:endParaRPr lang="en-US" sz="3600" dirty="0">
              <a:solidFill>
                <a:schemeClr val="bg1"/>
              </a:solidFill>
            </a:endParaRPr>
          </a:p>
        </p:txBody>
      </p:sp>
      <p:sp>
        <p:nvSpPr>
          <p:cNvPr id="3" name="Content Placeholder 2"/>
          <p:cNvSpPr>
            <a:spLocks noGrp="1"/>
          </p:cNvSpPr>
          <p:nvPr>
            <p:ph idx="1"/>
          </p:nvPr>
        </p:nvSpPr>
        <p:spPr>
          <a:xfrm>
            <a:off x="3753134" y="286603"/>
            <a:ext cx="8011236" cy="6045958"/>
          </a:xfrm>
        </p:spPr>
        <p:txBody>
          <a:bodyPr>
            <a:normAutofit fontScale="92500" lnSpcReduction="10000"/>
          </a:bodyPr>
          <a:lstStyle/>
          <a:p>
            <a:pPr marL="342900" indent="-342900">
              <a:buFont typeface="Arial" panose="020B0604020202020204" pitchFamily="34" charset="0"/>
              <a:buChar char="•"/>
            </a:pPr>
            <a:r>
              <a:rPr lang="en-US" dirty="0" smtClean="0"/>
              <a:t>Follow-up appointments 1 month and 3 months after </a:t>
            </a:r>
            <a:r>
              <a:rPr lang="en-US" dirty="0" err="1" smtClean="0"/>
              <a:t>PrEP</a:t>
            </a:r>
            <a:r>
              <a:rPr lang="en-US" dirty="0" smtClean="0"/>
              <a:t> start, then at least every 3 months</a:t>
            </a:r>
          </a:p>
          <a:p>
            <a:pPr marL="342900" indent="-342900">
              <a:buFont typeface="Arial" panose="020B0604020202020204" pitchFamily="34" charset="0"/>
              <a:buChar char="•"/>
            </a:pPr>
            <a:r>
              <a:rPr lang="en-US" dirty="0" smtClean="0"/>
              <a:t>Only </a:t>
            </a:r>
            <a:r>
              <a:rPr lang="en-US" dirty="0"/>
              <a:t>90 day supply of medication prescribed </a:t>
            </a:r>
          </a:p>
          <a:p>
            <a:pPr marL="342900" indent="-342900">
              <a:buFont typeface="Arial" panose="020B0604020202020204" pitchFamily="34" charset="0"/>
              <a:buChar char="•"/>
            </a:pPr>
            <a:endParaRPr lang="en-US" dirty="0" smtClean="0"/>
          </a:p>
          <a:p>
            <a:pPr marL="342900" indent="-342900">
              <a:spcBef>
                <a:spcPts val="1800"/>
              </a:spcBef>
              <a:buFont typeface="Arial" panose="020B0604020202020204" pitchFamily="34" charset="0"/>
              <a:buChar char="•"/>
            </a:pPr>
            <a:r>
              <a:rPr lang="en-US" b="1" dirty="0" smtClean="0"/>
              <a:t>At each appointment</a:t>
            </a:r>
          </a:p>
          <a:p>
            <a:pPr marL="845820" lvl="1" indent="-342900">
              <a:buFont typeface="Arial" panose="020B0604020202020204" pitchFamily="34" charset="0"/>
              <a:buChar char="•"/>
            </a:pPr>
            <a:r>
              <a:rPr lang="en-US" dirty="0" smtClean="0"/>
              <a:t>Screen for difficulties with daily adherence</a:t>
            </a:r>
          </a:p>
          <a:p>
            <a:pPr marL="845820" lvl="1" indent="-342900">
              <a:buFont typeface="Arial" panose="020B0604020202020204" pitchFamily="34" charset="0"/>
              <a:buChar char="•"/>
            </a:pPr>
            <a:r>
              <a:rPr lang="en-US" dirty="0" smtClean="0"/>
              <a:t>Screen for adverse effects</a:t>
            </a:r>
          </a:p>
          <a:p>
            <a:pPr marL="845820" lvl="1" indent="-342900">
              <a:buFont typeface="Arial" panose="020B0604020202020204" pitchFamily="34" charset="0"/>
              <a:buChar char="•"/>
            </a:pPr>
            <a:r>
              <a:rPr lang="en-US" dirty="0"/>
              <a:t>Screen for STI </a:t>
            </a:r>
            <a:r>
              <a:rPr lang="en-US" dirty="0" smtClean="0"/>
              <a:t>symptoms</a:t>
            </a:r>
          </a:p>
          <a:p>
            <a:pPr marL="845820" lvl="1" indent="-342900">
              <a:buFont typeface="Arial" panose="020B0604020202020204" pitchFamily="34" charset="0"/>
              <a:buChar char="•"/>
            </a:pPr>
            <a:r>
              <a:rPr lang="en-US" dirty="0"/>
              <a:t>Discuss risk reduction and provide condoms</a:t>
            </a:r>
            <a:endParaRPr lang="en-US" dirty="0" smtClean="0"/>
          </a:p>
          <a:p>
            <a:pPr marL="342900" indent="-342900">
              <a:spcBef>
                <a:spcPts val="1800"/>
              </a:spcBef>
              <a:buFont typeface="Arial" panose="020B0604020202020204" pitchFamily="34" charset="0"/>
              <a:buChar char="•"/>
            </a:pPr>
            <a:r>
              <a:rPr lang="en-US" b="1" dirty="0" smtClean="0"/>
              <a:t>Recommended testing every 3 months</a:t>
            </a:r>
          </a:p>
          <a:p>
            <a:pPr marL="845820" lvl="1" indent="-342900">
              <a:buFont typeface="Arial" panose="020B0604020202020204" pitchFamily="34" charset="0"/>
              <a:buChar char="•"/>
            </a:pPr>
            <a:r>
              <a:rPr lang="en-US" dirty="0" smtClean="0"/>
              <a:t>HIV test</a:t>
            </a:r>
          </a:p>
          <a:p>
            <a:pPr marL="845820" lvl="1" indent="-342900">
              <a:buFont typeface="Arial" panose="020B0604020202020204" pitchFamily="34" charset="0"/>
              <a:buChar char="•"/>
            </a:pPr>
            <a:r>
              <a:rPr lang="en-US" dirty="0"/>
              <a:t>Pregnancy </a:t>
            </a:r>
            <a:r>
              <a:rPr lang="en-US" dirty="0" smtClean="0"/>
              <a:t>test</a:t>
            </a:r>
          </a:p>
          <a:p>
            <a:pPr marL="342900" indent="-342900">
              <a:spcBef>
                <a:spcPts val="1800"/>
              </a:spcBef>
              <a:buFont typeface="Arial" panose="020B0604020202020204" pitchFamily="34" charset="0"/>
              <a:buChar char="•"/>
            </a:pPr>
            <a:r>
              <a:rPr lang="en-US" b="1" dirty="0" smtClean="0"/>
              <a:t>Recommended testing every 6 months</a:t>
            </a:r>
          </a:p>
          <a:p>
            <a:pPr marL="845820" lvl="1" indent="-342900">
              <a:buFont typeface="Arial" panose="020B0604020202020204" pitchFamily="34" charset="0"/>
              <a:buChar char="•"/>
            </a:pPr>
            <a:r>
              <a:rPr lang="en-US" dirty="0" smtClean="0"/>
              <a:t>Serum creatinine and Creatinine (starting 3 months after </a:t>
            </a:r>
            <a:r>
              <a:rPr lang="en-US" dirty="0" err="1" smtClean="0"/>
              <a:t>PrEP</a:t>
            </a:r>
            <a:r>
              <a:rPr lang="en-US" dirty="0" smtClean="0"/>
              <a:t> start)</a:t>
            </a:r>
          </a:p>
          <a:p>
            <a:pPr marL="845820" lvl="1" indent="-342900">
              <a:buFont typeface="Arial" panose="020B0604020202020204" pitchFamily="34" charset="0"/>
              <a:buChar char="•"/>
            </a:pPr>
            <a:r>
              <a:rPr lang="en-US" dirty="0" smtClean="0"/>
              <a:t>STI tests (Triple Screen) </a:t>
            </a:r>
          </a:p>
          <a:p>
            <a:pPr marL="342900" indent="-342900">
              <a:buFont typeface="Arial" panose="020B0604020202020204" pitchFamily="34" charset="0"/>
              <a:buChar char="•"/>
            </a:pPr>
            <a:r>
              <a:rPr lang="en-US" dirty="0" smtClean="0"/>
              <a:t>Hepatitis C serology – annually</a:t>
            </a:r>
          </a:p>
          <a:p>
            <a:pPr marL="342900" indent="-342900">
              <a:buFont typeface="Arial" panose="020B0604020202020204" pitchFamily="34" charset="0"/>
              <a:buChar char="•"/>
            </a:pPr>
            <a:r>
              <a:rPr lang="en-US" dirty="0" smtClean="0">
                <a:solidFill>
                  <a:srgbClr val="FF0000"/>
                </a:solidFill>
              </a:rPr>
              <a:t>Adolescents on </a:t>
            </a:r>
            <a:r>
              <a:rPr lang="en-US" dirty="0" err="1" smtClean="0">
                <a:solidFill>
                  <a:srgbClr val="FF0000"/>
                </a:solidFill>
              </a:rPr>
              <a:t>PrEP</a:t>
            </a:r>
            <a:r>
              <a:rPr lang="en-US" dirty="0" smtClean="0">
                <a:solidFill>
                  <a:srgbClr val="FF0000"/>
                </a:solidFill>
              </a:rPr>
              <a:t> frequently benefit from more frequent appointments</a:t>
            </a:r>
          </a:p>
        </p:txBody>
      </p:sp>
    </p:spTree>
    <p:extLst>
      <p:ext uri="{BB962C8B-B14F-4D97-AF65-F5344CB8AC3E}">
        <p14:creationId xmlns:p14="http://schemas.microsoft.com/office/powerpoint/2010/main" val="530488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Adverse Effects of </a:t>
            </a:r>
            <a:r>
              <a:rPr lang="en-US" sz="4400" dirty="0" err="1"/>
              <a:t>PrEP</a:t>
            </a:r>
            <a:endParaRPr lang="en-US" sz="4400" dirty="0"/>
          </a:p>
        </p:txBody>
      </p:sp>
      <p:sp>
        <p:nvSpPr>
          <p:cNvPr id="3" name="Content Placeholder 2"/>
          <p:cNvSpPr>
            <a:spLocks noGrp="1"/>
          </p:cNvSpPr>
          <p:nvPr>
            <p:ph sz="quarter" idx="10"/>
          </p:nvPr>
        </p:nvSpPr>
        <p:spPr>
          <a:xfrm>
            <a:off x="3815465" y="1577215"/>
            <a:ext cx="7772400" cy="4001429"/>
          </a:xfrm>
        </p:spPr>
        <p:txBody>
          <a:bodyPr>
            <a:noAutofit/>
          </a:bodyPr>
          <a:lstStyle/>
          <a:p>
            <a:pPr>
              <a:buFont typeface="Arial" charset="0"/>
              <a:buChar char="•"/>
            </a:pPr>
            <a:r>
              <a:rPr lang="en-US" dirty="0" smtClean="0"/>
              <a:t>Mild GI affects (Nausea, Diarrhea, Gas) in ~9% of individuals </a:t>
            </a:r>
          </a:p>
          <a:p>
            <a:pPr>
              <a:buFont typeface="Arial" charset="0"/>
              <a:buChar char="•"/>
            </a:pPr>
            <a:r>
              <a:rPr lang="en-US" dirty="0" smtClean="0"/>
              <a:t>Occasional Headache or dizziness</a:t>
            </a:r>
          </a:p>
          <a:p>
            <a:pPr>
              <a:buFont typeface="Arial" charset="0"/>
              <a:buChar char="•"/>
            </a:pPr>
            <a:endParaRPr lang="en-US" dirty="0"/>
          </a:p>
          <a:p>
            <a:pPr>
              <a:buFont typeface="Arial" charset="0"/>
              <a:buChar char="•"/>
            </a:pPr>
            <a:endParaRPr lang="en-US" dirty="0" smtClean="0"/>
          </a:p>
          <a:p>
            <a:pPr>
              <a:buFont typeface="Arial" charset="0"/>
              <a:buChar char="•"/>
            </a:pPr>
            <a:r>
              <a:rPr lang="en-US" dirty="0" smtClean="0"/>
              <a:t>Renal toxicity (&lt;4%) * </a:t>
            </a:r>
          </a:p>
          <a:p>
            <a:pPr lvl="3">
              <a:buFont typeface="Arial" charset="0"/>
              <a:buChar char="•"/>
            </a:pPr>
            <a:r>
              <a:rPr lang="en-US" sz="1600" dirty="0" smtClean="0"/>
              <a:t>Reversible if medication stopped</a:t>
            </a:r>
          </a:p>
          <a:p>
            <a:pPr lvl="1">
              <a:buFont typeface="Arial" charset="0"/>
              <a:buChar char="•"/>
            </a:pPr>
            <a:endParaRPr lang="en-US" sz="700" dirty="0"/>
          </a:p>
          <a:p>
            <a:pPr>
              <a:buFont typeface="Arial" charset="0"/>
              <a:buChar char="•"/>
            </a:pPr>
            <a:r>
              <a:rPr lang="en-US" dirty="0" smtClean="0"/>
              <a:t> Slight decreased bone mineral density* </a:t>
            </a:r>
          </a:p>
          <a:p>
            <a:pPr lvl="3">
              <a:buFont typeface="Arial" charset="0"/>
              <a:buChar char="•"/>
            </a:pPr>
            <a:r>
              <a:rPr lang="en-US" sz="1600" dirty="0" smtClean="0"/>
              <a:t>Most self-resolved</a:t>
            </a:r>
          </a:p>
          <a:p>
            <a:pPr>
              <a:buFont typeface="Arial" charset="0"/>
              <a:buChar char="•"/>
            </a:pPr>
            <a:endParaRPr lang="en-US" sz="700" dirty="0"/>
          </a:p>
          <a:p>
            <a:pPr>
              <a:buFont typeface="Arial" charset="0"/>
              <a:buChar char="•"/>
            </a:pPr>
            <a:r>
              <a:rPr lang="en-US" dirty="0" smtClean="0"/>
              <a:t>Pregnancy Category B</a:t>
            </a:r>
            <a:endParaRPr lang="en-US" dirty="0"/>
          </a:p>
          <a:p>
            <a:pPr>
              <a:buFont typeface="Arial" charset="0"/>
              <a:buChar char="•"/>
            </a:pPr>
            <a:endParaRPr lang="en-US" sz="700" dirty="0"/>
          </a:p>
          <a:p>
            <a:pPr>
              <a:buFont typeface="Arial" charset="0"/>
              <a:buChar char="•"/>
            </a:pPr>
            <a:r>
              <a:rPr lang="en-US" dirty="0" smtClean="0"/>
              <a:t>*Noted in HIV+ individuals on </a:t>
            </a:r>
            <a:r>
              <a:rPr lang="en-US" dirty="0"/>
              <a:t>TDF-FTC</a:t>
            </a:r>
          </a:p>
        </p:txBody>
      </p:sp>
      <p:sp>
        <p:nvSpPr>
          <p:cNvPr id="5" name="TextBox 4"/>
          <p:cNvSpPr txBox="1"/>
          <p:nvPr/>
        </p:nvSpPr>
        <p:spPr>
          <a:xfrm>
            <a:off x="3815465" y="2378158"/>
            <a:ext cx="5104282" cy="400110"/>
          </a:xfrm>
          <a:prstGeom prst="rect">
            <a:avLst/>
          </a:prstGeom>
          <a:solidFill>
            <a:schemeClr val="bg1"/>
          </a:solidFill>
          <a:ln w="25400">
            <a:solidFill>
              <a:schemeClr val="accent4"/>
            </a:solidFill>
          </a:ln>
        </p:spPr>
        <p:txBody>
          <a:bodyPr wrap="none" rtlCol="0">
            <a:spAutoFit/>
          </a:bodyPr>
          <a:lstStyle/>
          <a:p>
            <a:pPr fontAlgn="base">
              <a:spcBef>
                <a:spcPct val="0"/>
              </a:spcBef>
              <a:spcAft>
                <a:spcPct val="0"/>
              </a:spcAft>
            </a:pPr>
            <a:r>
              <a:rPr lang="en-US" sz="2000" dirty="0">
                <a:solidFill>
                  <a:srgbClr val="000000"/>
                </a:solidFill>
                <a:latin typeface="Arial" charset="0"/>
                <a:ea typeface="Arial" charset="0"/>
                <a:cs typeface="Arial" charset="0"/>
              </a:rPr>
              <a:t>Symptoms usually improve within 1</a:t>
            </a:r>
            <a:r>
              <a:rPr lang="en-US" sz="2000" baseline="30000" dirty="0">
                <a:solidFill>
                  <a:srgbClr val="000000"/>
                </a:solidFill>
                <a:latin typeface="Arial" charset="0"/>
                <a:ea typeface="Arial" charset="0"/>
                <a:cs typeface="Arial" charset="0"/>
              </a:rPr>
              <a:t>st</a:t>
            </a:r>
            <a:r>
              <a:rPr lang="en-US" sz="2000" dirty="0">
                <a:solidFill>
                  <a:srgbClr val="000000"/>
                </a:solidFill>
                <a:latin typeface="Arial" charset="0"/>
                <a:ea typeface="Arial" charset="0"/>
                <a:cs typeface="Arial" charset="0"/>
              </a:rPr>
              <a:t> month</a:t>
            </a:r>
          </a:p>
        </p:txBody>
      </p:sp>
    </p:spTree>
    <p:extLst>
      <p:ext uri="{BB962C8B-B14F-4D97-AF65-F5344CB8AC3E}">
        <p14:creationId xmlns:p14="http://schemas.microsoft.com/office/powerpoint/2010/main" val="34359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13" y="1300357"/>
            <a:ext cx="5939335" cy="656837"/>
          </a:xfrm>
        </p:spPr>
        <p:txBody>
          <a:bodyPr>
            <a:normAutofit fontScale="90000"/>
          </a:bodyPr>
          <a:lstStyle/>
          <a:p>
            <a:r>
              <a:rPr lang="en-US" sz="4400" dirty="0">
                <a:solidFill>
                  <a:schemeClr val="accent1"/>
                </a:solidFill>
              </a:rPr>
              <a:t>Layne – Fast Forward</a:t>
            </a:r>
          </a:p>
        </p:txBody>
      </p:sp>
      <p:sp>
        <p:nvSpPr>
          <p:cNvPr id="3" name="Content Placeholder 2"/>
          <p:cNvSpPr>
            <a:spLocks noGrp="1"/>
          </p:cNvSpPr>
          <p:nvPr>
            <p:ph sz="quarter" idx="10"/>
          </p:nvPr>
        </p:nvSpPr>
        <p:spPr>
          <a:xfrm>
            <a:off x="4896595" y="1316340"/>
            <a:ext cx="6533405" cy="4846953"/>
          </a:xfrm>
        </p:spPr>
        <p:txBody>
          <a:bodyPr/>
          <a:lstStyle/>
          <a:p>
            <a:endParaRPr lang="en-US" dirty="0" smtClean="0"/>
          </a:p>
          <a:p>
            <a:pPr>
              <a:buFont typeface="Arial" charset="0"/>
              <a:buChar char="•"/>
            </a:pPr>
            <a:r>
              <a:rPr lang="en-US" dirty="0" smtClean="0"/>
              <a:t>1 </a:t>
            </a:r>
            <a:r>
              <a:rPr lang="en-US" dirty="0"/>
              <a:t>year later, </a:t>
            </a:r>
            <a:r>
              <a:rPr lang="en-US" dirty="0" smtClean="0"/>
              <a:t>Layne says that she stopped taking </a:t>
            </a:r>
            <a:r>
              <a:rPr lang="en-US" dirty="0" err="1" smtClean="0"/>
              <a:t>PrEP</a:t>
            </a:r>
            <a:endParaRPr lang="en-US" dirty="0" smtClean="0"/>
          </a:p>
          <a:p>
            <a:pPr>
              <a:buFont typeface="Arial" charset="0"/>
              <a:buChar char="•"/>
            </a:pPr>
            <a:r>
              <a:rPr lang="en-US" dirty="0" smtClean="0"/>
              <a:t>She </a:t>
            </a:r>
            <a:r>
              <a:rPr lang="en-US" dirty="0"/>
              <a:t>presents </a:t>
            </a:r>
            <a:r>
              <a:rPr lang="en-US" dirty="0" smtClean="0"/>
              <a:t>with </a:t>
            </a:r>
            <a:r>
              <a:rPr lang="en-US" dirty="0" err="1" smtClean="0"/>
              <a:t>ano</a:t>
            </a:r>
            <a:r>
              <a:rPr lang="en-US" dirty="0" smtClean="0"/>
              <a:t>-rectal pain after anal sex without a condom </a:t>
            </a:r>
          </a:p>
          <a:p>
            <a:pPr>
              <a:buFont typeface="Arial" charset="0"/>
              <a:buChar char="•"/>
            </a:pPr>
            <a:r>
              <a:rPr lang="en-US" dirty="0" smtClean="0"/>
              <a:t>HIV </a:t>
            </a:r>
            <a:r>
              <a:rPr lang="en-US" dirty="0"/>
              <a:t>test </a:t>
            </a:r>
            <a:r>
              <a:rPr lang="en-US" dirty="0" smtClean="0"/>
              <a:t>negative</a:t>
            </a:r>
          </a:p>
          <a:p>
            <a:pPr>
              <a:buFont typeface="Arial" charset="0"/>
              <a:buChar char="•"/>
            </a:pPr>
            <a:r>
              <a:rPr lang="en-US" dirty="0" smtClean="0"/>
              <a:t>Met partner on an anonymous online sex partner meeting site, his status is unknown</a:t>
            </a:r>
            <a:endParaRPr lang="en-US" dirty="0"/>
          </a:p>
          <a:p>
            <a:pPr>
              <a:buFont typeface="Arial" charset="0"/>
              <a:buChar char="•"/>
            </a:pPr>
            <a:r>
              <a:rPr lang="en-US" dirty="0" smtClean="0">
                <a:solidFill>
                  <a:srgbClr val="FF0000"/>
                </a:solidFill>
              </a:rPr>
              <a:t>What else should you think about?</a:t>
            </a:r>
            <a:endParaRPr lang="en-US" dirty="0">
              <a:solidFill>
                <a:srgbClr val="FF0000"/>
              </a:solidFill>
            </a:endParaRPr>
          </a:p>
        </p:txBody>
      </p:sp>
      <p:pic>
        <p:nvPicPr>
          <p:cNvPr id="6" name="Picture 5" descr="Picture 209.JPG"/>
          <p:cNvPicPr>
            <a:picLocks noChangeAspect="1" noChangeArrowheads="1"/>
          </p:cNvPicPr>
          <p:nvPr/>
        </p:nvPicPr>
        <p:blipFill>
          <a:blip r:embed="rId2" cstate="print"/>
          <a:srcRect r="23077"/>
          <a:stretch>
            <a:fillRect/>
          </a:stretch>
        </p:blipFill>
        <p:spPr bwMode="auto">
          <a:xfrm>
            <a:off x="-224593" y="657031"/>
            <a:ext cx="4534569" cy="5506263"/>
          </a:xfrm>
          <a:prstGeom prst="rect">
            <a:avLst/>
          </a:prstGeom>
          <a:noFill/>
          <a:ln w="9525">
            <a:noFill/>
            <a:miter lim="800000"/>
            <a:headEnd/>
            <a:tailEnd/>
          </a:ln>
        </p:spPr>
      </p:pic>
    </p:spTree>
    <p:extLst>
      <p:ext uri="{BB962C8B-B14F-4D97-AF65-F5344CB8AC3E}">
        <p14:creationId xmlns:p14="http://schemas.microsoft.com/office/powerpoint/2010/main" val="388853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007445" y="908441"/>
            <a:ext cx="8938659" cy="920359"/>
          </a:xfrm>
        </p:spPr>
        <p:txBody>
          <a:bodyPr>
            <a:normAutofit fontScale="85000" lnSpcReduction="10000"/>
          </a:bodyPr>
          <a:lstStyle/>
          <a:p>
            <a:r>
              <a:rPr lang="en-US" dirty="0"/>
              <a:t>Rates of Diagnoses of HIV Infection among US Adults and Adolescents by Age at Diagnosis, 2010–2014</a:t>
            </a:r>
          </a:p>
        </p:txBody>
      </p:sp>
      <p:pic>
        <p:nvPicPr>
          <p:cNvPr id="3" name="Picture 2" descr="This slide presents the rates of diagnoses of HIV infection by age group among adults and adolescents in the United States from 2010 though 2014. &#10;&#10;Persons aged 25–34 years accounted for the highest rates of diagnoses of HIV infection each year; whereas, persons aged ≥55 years accounted for the lowest rates of diagnoses of HIV infection each year.&#10;&#10;From 2010 though 2014, rates of diagnoses of HIV infection remained stable among persons aged 13–24 years and 25–34 years. Decreases were seen in rates among persons aged 35–44 years (-21.0%), 45–54 years (-19.3%), and ≥55 years (-15.7).&#10;&#10;Data include persons with a diagnosis of HIV infection regardless of stage of disease at diagnosis. &#10;"/>
          <p:cNvPicPr>
            <a:picLocks noChangeAspect="1"/>
          </p:cNvPicPr>
          <p:nvPr/>
        </p:nvPicPr>
        <p:blipFill>
          <a:blip r:embed="rId3"/>
          <a:stretch>
            <a:fillRect/>
          </a:stretch>
        </p:blipFill>
        <p:spPr>
          <a:xfrm>
            <a:off x="830983" y="1992279"/>
            <a:ext cx="10102148" cy="4537078"/>
          </a:xfrm>
          <a:prstGeom prst="rect">
            <a:avLst/>
          </a:prstGeom>
        </p:spPr>
      </p:pic>
      <p:sp>
        <p:nvSpPr>
          <p:cNvPr id="12" name="Text Placeholder 3"/>
          <p:cNvSpPr txBox="1">
            <a:spLocks/>
          </p:cNvSpPr>
          <p:nvPr/>
        </p:nvSpPr>
        <p:spPr>
          <a:xfrm>
            <a:off x="3595588" y="6238532"/>
            <a:ext cx="6781800" cy="454304"/>
          </a:xfrm>
          <a:prstGeom prst="rect">
            <a:avLst/>
          </a:prstGeom>
        </p:spPr>
        <p:txBody>
          <a:bodyPr lIns="91438" tIns="45719" rIns="91438" bIns="45719"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43" indent="-285743" defTabSz="914378">
              <a:lnSpc>
                <a:spcPts val="900"/>
              </a:lnSpc>
              <a:spcBef>
                <a:spcPts val="0"/>
              </a:spcBef>
              <a:defRPr/>
            </a:pPr>
            <a:r>
              <a:rPr lang="en-US" sz="900" i="1" dirty="0">
                <a:solidFill>
                  <a:srgbClr val="5F5F5F"/>
                </a:solidFill>
                <a:latin typeface="Calibri" panose="020F0502020204030204" pitchFamily="34" charset="0"/>
              </a:rPr>
              <a:t>Note</a:t>
            </a:r>
            <a:r>
              <a:rPr lang="en-US" sz="900" dirty="0">
                <a:solidFill>
                  <a:srgbClr val="5F5F5F"/>
                </a:solidFill>
                <a:latin typeface="Calibri" panose="020F0502020204030204" pitchFamily="34" charset="0"/>
              </a:rPr>
              <a:t>. Data include persons with a diagnosis of HIV infection regardless of stage of  disease at diagnosis. </a:t>
            </a:r>
          </a:p>
        </p:txBody>
      </p:sp>
    </p:spTree>
    <p:extLst>
      <p:ext uri="{BB962C8B-B14F-4D97-AF65-F5344CB8AC3E}">
        <p14:creationId xmlns:p14="http://schemas.microsoft.com/office/powerpoint/2010/main" val="990800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1007446" y="595622"/>
            <a:ext cx="6737350" cy="920359"/>
          </a:xfrm>
        </p:spPr>
        <p:txBody>
          <a:bodyPr/>
          <a:lstStyle/>
          <a:p>
            <a:r>
              <a:rPr lang="en-US" dirty="0" smtClean="0"/>
              <a:t>Post-exposure prophylaxis (PEP)</a:t>
            </a:r>
            <a:endParaRPr lang="en-US" dirty="0"/>
          </a:p>
        </p:txBody>
      </p:sp>
      <p:sp>
        <p:nvSpPr>
          <p:cNvPr id="6" name="Content Placeholder 5"/>
          <p:cNvSpPr>
            <a:spLocks noGrp="1"/>
          </p:cNvSpPr>
          <p:nvPr>
            <p:ph sz="quarter" idx="13"/>
          </p:nvPr>
        </p:nvSpPr>
        <p:spPr>
          <a:xfrm>
            <a:off x="1032126" y="1299413"/>
            <a:ext cx="9603790" cy="5197641"/>
          </a:xfrm>
        </p:spPr>
        <p:txBody>
          <a:bodyPr>
            <a:normAutofit/>
          </a:bodyPr>
          <a:lstStyle/>
          <a:p>
            <a:r>
              <a:rPr lang="en-US" dirty="0" smtClean="0"/>
              <a:t>Taking medications after possible exposure to HIV</a:t>
            </a:r>
          </a:p>
          <a:p>
            <a:r>
              <a:rPr lang="en-US" dirty="0" smtClean="0"/>
              <a:t>Must be started within 72 hours of exposure</a:t>
            </a:r>
          </a:p>
          <a:p>
            <a:r>
              <a:rPr lang="en-US" dirty="0" smtClean="0"/>
              <a:t>Eligibility for PEP:</a:t>
            </a:r>
          </a:p>
          <a:p>
            <a:pPr lvl="1"/>
            <a:r>
              <a:rPr lang="en-US" sz="2000" dirty="0" smtClean="0"/>
              <a:t>Sexual assault</a:t>
            </a:r>
          </a:p>
          <a:p>
            <a:pPr lvl="1"/>
            <a:r>
              <a:rPr lang="en-US" sz="2000" dirty="0" smtClean="0"/>
              <a:t>Unprotected anal or vaginal sex</a:t>
            </a:r>
          </a:p>
          <a:p>
            <a:pPr lvl="1"/>
            <a:r>
              <a:rPr lang="en-US" sz="2000" dirty="0" smtClean="0"/>
              <a:t>Needle sharing (drug use, hormones)</a:t>
            </a:r>
          </a:p>
          <a:p>
            <a:r>
              <a:rPr lang="en-US" dirty="0" smtClean="0"/>
              <a:t>28-day regimens</a:t>
            </a:r>
          </a:p>
          <a:p>
            <a:pPr lvl="1"/>
            <a:r>
              <a:rPr lang="en-US" sz="2000" b="1" u="sng" dirty="0" smtClean="0"/>
              <a:t>Preferred: </a:t>
            </a:r>
            <a:r>
              <a:rPr lang="en-US" sz="2000" dirty="0" err="1" smtClean="0"/>
              <a:t>Tenofovir</a:t>
            </a:r>
            <a:r>
              <a:rPr lang="en-US" sz="2000" dirty="0" smtClean="0"/>
              <a:t> </a:t>
            </a:r>
            <a:r>
              <a:rPr lang="en-US" sz="2000" dirty="0" err="1"/>
              <a:t>disoproxil</a:t>
            </a:r>
            <a:r>
              <a:rPr lang="en-US" sz="2000" dirty="0"/>
              <a:t> fumarate (</a:t>
            </a:r>
            <a:r>
              <a:rPr lang="en-US" sz="2000" dirty="0" err="1"/>
              <a:t>tenofovir</a:t>
            </a:r>
            <a:r>
              <a:rPr lang="en-US" sz="2000" dirty="0"/>
              <a:t> DF or TDF) (300 mg) with </a:t>
            </a:r>
            <a:r>
              <a:rPr lang="en-US" sz="2000" dirty="0" err="1"/>
              <a:t>emtricitabine</a:t>
            </a:r>
            <a:r>
              <a:rPr lang="en-US" sz="2000" dirty="0"/>
              <a:t> (200 </a:t>
            </a:r>
            <a:r>
              <a:rPr lang="en-US" sz="2000" dirty="0" smtClean="0"/>
              <a:t>mg</a:t>
            </a:r>
            <a:r>
              <a:rPr lang="en-US" sz="2000" dirty="0"/>
              <a:t>) once daily </a:t>
            </a:r>
            <a:r>
              <a:rPr lang="en-US" sz="2000" b="1" i="1" dirty="0" smtClean="0"/>
              <a:t>plus </a:t>
            </a:r>
            <a:r>
              <a:rPr lang="en-US" sz="2000" dirty="0" err="1" smtClean="0"/>
              <a:t>raltegravir</a:t>
            </a:r>
            <a:r>
              <a:rPr lang="en-US" sz="2000" dirty="0" smtClean="0"/>
              <a:t> </a:t>
            </a:r>
            <a:r>
              <a:rPr lang="en-US" sz="2000" dirty="0"/>
              <a:t>(RAL) 400 mg twice daily or </a:t>
            </a:r>
            <a:r>
              <a:rPr lang="en-US" sz="2000" dirty="0" err="1"/>
              <a:t>dolutegravir</a:t>
            </a:r>
            <a:r>
              <a:rPr lang="en-US" sz="2000" dirty="0"/>
              <a:t> (DTG) 50 mg daily. </a:t>
            </a:r>
            <a:endParaRPr lang="en-US" sz="2000" dirty="0" smtClean="0"/>
          </a:p>
          <a:p>
            <a:pPr lvl="1"/>
            <a:endParaRPr lang="en-US" sz="2000" dirty="0" smtClean="0"/>
          </a:p>
          <a:p>
            <a:pPr lvl="1"/>
            <a:r>
              <a:rPr lang="en-US" sz="2000" b="1" u="sng" dirty="0" smtClean="0"/>
              <a:t>Alternative:</a:t>
            </a:r>
            <a:r>
              <a:rPr lang="en-US" sz="2000" b="1" dirty="0" smtClean="0"/>
              <a:t> </a:t>
            </a:r>
            <a:r>
              <a:rPr lang="en-US" sz="2000" dirty="0" err="1"/>
              <a:t>T</a:t>
            </a:r>
            <a:r>
              <a:rPr lang="en-US" sz="2000" dirty="0" err="1" smtClean="0"/>
              <a:t>enofovir</a:t>
            </a:r>
            <a:r>
              <a:rPr lang="en-US" sz="2000" dirty="0" smtClean="0"/>
              <a:t> </a:t>
            </a:r>
            <a:r>
              <a:rPr lang="en-US" sz="2000" dirty="0"/>
              <a:t>DF (300 mg) with </a:t>
            </a:r>
            <a:r>
              <a:rPr lang="en-US" sz="2000" dirty="0" err="1"/>
              <a:t>emtricitabine</a:t>
            </a:r>
            <a:r>
              <a:rPr lang="en-US" sz="2000" dirty="0"/>
              <a:t> (FTC) (200 mg) once daily </a:t>
            </a:r>
            <a:r>
              <a:rPr lang="en-US" sz="2000" b="1" i="1" dirty="0"/>
              <a:t>plus </a:t>
            </a:r>
            <a:r>
              <a:rPr lang="en-US" sz="2000" dirty="0" err="1" smtClean="0"/>
              <a:t>darunavir</a:t>
            </a:r>
            <a:r>
              <a:rPr lang="en-US" sz="2000" dirty="0" smtClean="0"/>
              <a:t> </a:t>
            </a:r>
            <a:r>
              <a:rPr lang="en-US" sz="2000" dirty="0"/>
              <a:t>(DRV) (800 mg) and </a:t>
            </a:r>
            <a:r>
              <a:rPr lang="en-US" sz="2000" dirty="0" err="1"/>
              <a:t>ritonavira</a:t>
            </a:r>
            <a:r>
              <a:rPr lang="en-US" sz="2000" dirty="0"/>
              <a:t> (RTV) (100 mg) once daily. [VII-C] </a:t>
            </a:r>
          </a:p>
        </p:txBody>
      </p:sp>
      <p:sp>
        <p:nvSpPr>
          <p:cNvPr id="4" name="Slide Number Placeholder 3"/>
          <p:cNvSpPr>
            <a:spLocks noGrp="1"/>
          </p:cNvSpPr>
          <p:nvPr>
            <p:ph type="sldNum" sz="quarter" idx="14"/>
          </p:nvPr>
        </p:nvSpPr>
        <p:spPr/>
        <p:txBody>
          <a:bodyPr/>
          <a:lstStyle/>
          <a:p>
            <a:fld id="{B51F072F-37B6-45A2-9687-725991B954A3}" type="slidenum">
              <a:rPr lang="en-US" smtClean="0"/>
              <a:pPr/>
              <a:t>40</a:t>
            </a:fld>
            <a:endParaRPr lang="en-US"/>
          </a:p>
        </p:txBody>
      </p:sp>
      <p:sp>
        <p:nvSpPr>
          <p:cNvPr id="7" name="TextBox 6"/>
          <p:cNvSpPr txBox="1"/>
          <p:nvPr/>
        </p:nvSpPr>
        <p:spPr>
          <a:xfrm>
            <a:off x="2286003" y="6260099"/>
            <a:ext cx="7424918" cy="923330"/>
          </a:xfrm>
          <a:prstGeom prst="rect">
            <a:avLst/>
          </a:prstGeom>
          <a:noFill/>
        </p:spPr>
        <p:txBody>
          <a:bodyPr wrap="none" rtlCol="0">
            <a:spAutoFit/>
          </a:bodyPr>
          <a:lstStyle/>
          <a:p>
            <a:r>
              <a:rPr lang="en-US" dirty="0">
                <a:hlinkClick r:id="rId3"/>
              </a:rPr>
              <a:t>https://</a:t>
            </a:r>
            <a:r>
              <a:rPr lang="en-US" dirty="0" smtClean="0">
                <a:hlinkClick r:id="rId3"/>
              </a:rPr>
              <a:t>www.cdc.gov/hiv/pdf/programresources/cdc-hiv-npep-guidelines.pdf</a:t>
            </a:r>
            <a:endParaRPr lang="en-US" dirty="0" smtClean="0"/>
          </a:p>
          <a:p>
            <a:r>
              <a:rPr lang="en-US" dirty="0">
                <a:hlinkClick r:id="rId4"/>
              </a:rPr>
              <a:t>https://www.health.ny.gov/diseases/aids/general/prep</a:t>
            </a:r>
            <a:r>
              <a:rPr lang="en-US" dirty="0" smtClean="0">
                <a:hlinkClick r:id="rId4"/>
              </a:rPr>
              <a:t>/</a:t>
            </a:r>
            <a:endParaRPr lang="en-US" dirty="0" smtClean="0"/>
          </a:p>
          <a:p>
            <a:endParaRPr lang="en-US" dirty="0"/>
          </a:p>
        </p:txBody>
      </p:sp>
      <p:pic>
        <p:nvPicPr>
          <p:cNvPr id="8" name="Picture 7"/>
          <p:cNvPicPr>
            <a:picLocks noChangeAspect="1"/>
          </p:cNvPicPr>
          <p:nvPr/>
        </p:nvPicPr>
        <p:blipFill>
          <a:blip r:embed="rId5"/>
          <a:stretch>
            <a:fillRect/>
          </a:stretch>
        </p:blipFill>
        <p:spPr>
          <a:xfrm>
            <a:off x="7038376" y="2178085"/>
            <a:ext cx="5153624" cy="1118563"/>
          </a:xfrm>
          <a:prstGeom prst="rect">
            <a:avLst/>
          </a:prstGeom>
        </p:spPr>
      </p:pic>
      <p:pic>
        <p:nvPicPr>
          <p:cNvPr id="9" name="Picture 8"/>
          <p:cNvPicPr>
            <a:picLocks noChangeAspect="1"/>
          </p:cNvPicPr>
          <p:nvPr/>
        </p:nvPicPr>
        <p:blipFill>
          <a:blip r:embed="rId6"/>
          <a:stretch>
            <a:fillRect/>
          </a:stretch>
        </p:blipFill>
        <p:spPr>
          <a:xfrm>
            <a:off x="10348911" y="29580"/>
            <a:ext cx="1402703" cy="2090821"/>
          </a:xfrm>
          <a:prstGeom prst="rect">
            <a:avLst/>
          </a:prstGeom>
        </p:spPr>
      </p:pic>
    </p:spTree>
    <p:extLst>
      <p:ext uri="{BB962C8B-B14F-4D97-AF65-F5344CB8AC3E}">
        <p14:creationId xmlns:p14="http://schemas.microsoft.com/office/powerpoint/2010/main" val="519571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PrEP</a:t>
            </a:r>
            <a:r>
              <a:rPr lang="en-US" sz="4400" dirty="0"/>
              <a:t> Use </a:t>
            </a:r>
          </a:p>
        </p:txBody>
      </p:sp>
      <p:sp>
        <p:nvSpPr>
          <p:cNvPr id="3" name="Content Placeholder 2"/>
          <p:cNvSpPr>
            <a:spLocks noGrp="1"/>
          </p:cNvSpPr>
          <p:nvPr>
            <p:ph sz="quarter" idx="10"/>
          </p:nvPr>
        </p:nvSpPr>
        <p:spPr>
          <a:xfrm>
            <a:off x="3717758" y="1331347"/>
            <a:ext cx="6654114" cy="3795584"/>
          </a:xfrm>
        </p:spPr>
        <p:txBody>
          <a:bodyPr>
            <a:normAutofit/>
          </a:bodyPr>
          <a:lstStyle/>
          <a:p>
            <a:pPr marL="256032" lvl="1">
              <a:buClr>
                <a:schemeClr val="accent2"/>
              </a:buClr>
              <a:buFont typeface="Arial" charset="0"/>
              <a:buChar char="•"/>
            </a:pPr>
            <a:r>
              <a:rPr lang="en-US" sz="2400" dirty="0">
                <a:latin typeface="+mj-lt"/>
              </a:rPr>
              <a:t>CDC estimates 1.2 million possible </a:t>
            </a:r>
            <a:r>
              <a:rPr lang="en-US" sz="2400" dirty="0" err="1">
                <a:latin typeface="+mj-lt"/>
              </a:rPr>
              <a:t>PrEP</a:t>
            </a:r>
            <a:r>
              <a:rPr lang="en-US" sz="2400" dirty="0">
                <a:latin typeface="+mj-lt"/>
              </a:rPr>
              <a:t> users in U.S. in 2014 (Based on NHANES data)</a:t>
            </a:r>
          </a:p>
          <a:p>
            <a:pPr marL="642938" lvl="2" indent="-342900">
              <a:buFont typeface="Arial" charset="0"/>
              <a:buChar char="•"/>
            </a:pPr>
            <a:r>
              <a:rPr lang="en-US" sz="1800" dirty="0">
                <a:latin typeface="+mj-lt"/>
              </a:rPr>
              <a:t>25% of sexually active MSM</a:t>
            </a:r>
          </a:p>
          <a:p>
            <a:pPr marL="642938" lvl="2" indent="-342900">
              <a:buFont typeface="Arial" charset="0"/>
              <a:buChar char="•"/>
            </a:pPr>
            <a:r>
              <a:rPr lang="en-US" sz="1800" dirty="0">
                <a:latin typeface="+mj-lt"/>
              </a:rPr>
              <a:t>19% of IVDU</a:t>
            </a:r>
          </a:p>
          <a:p>
            <a:pPr marL="642938" lvl="2" indent="-342900">
              <a:buFont typeface="Arial" charset="0"/>
              <a:buChar char="•"/>
            </a:pPr>
            <a:r>
              <a:rPr lang="en-US" sz="1800" dirty="0">
                <a:latin typeface="+mj-lt"/>
              </a:rPr>
              <a:t>0.5% of heterosexual adults</a:t>
            </a:r>
          </a:p>
          <a:p>
            <a:pPr>
              <a:buFont typeface="Arial" charset="0"/>
              <a:buChar char="•"/>
            </a:pPr>
            <a:endParaRPr lang="en-US" sz="900" dirty="0"/>
          </a:p>
          <a:p>
            <a:pPr>
              <a:buFont typeface="Arial" charset="0"/>
              <a:buChar char="•"/>
            </a:pPr>
            <a:r>
              <a:rPr lang="en-US" dirty="0"/>
              <a:t>BUT there are only 40,000 </a:t>
            </a:r>
          </a:p>
          <a:p>
            <a:pPr marL="0" indent="0">
              <a:spcBef>
                <a:spcPts val="0"/>
              </a:spcBef>
              <a:buNone/>
            </a:pPr>
            <a:r>
              <a:rPr lang="en-US" dirty="0"/>
              <a:t>    </a:t>
            </a:r>
            <a:r>
              <a:rPr lang="en-US" dirty="0" err="1"/>
              <a:t>PrEP</a:t>
            </a:r>
            <a:r>
              <a:rPr lang="en-US" dirty="0"/>
              <a:t> users currently</a:t>
            </a:r>
          </a:p>
        </p:txBody>
      </p:sp>
      <p:pic>
        <p:nvPicPr>
          <p:cNvPr id="8" name="Picture 7" descr="graphic_1185px.jpg"/>
          <p:cNvPicPr>
            <a:picLocks noChangeAspect="1"/>
          </p:cNvPicPr>
          <p:nvPr/>
        </p:nvPicPr>
        <p:blipFill>
          <a:blip r:embed="rId3" cstate="print"/>
          <a:srcRect l="35241" t="13585" r="3038" b="3019"/>
          <a:stretch>
            <a:fillRect/>
          </a:stretch>
        </p:blipFill>
        <p:spPr>
          <a:xfrm>
            <a:off x="7724980" y="3424428"/>
            <a:ext cx="3785230" cy="2159127"/>
          </a:xfrm>
          <a:prstGeom prst="rect">
            <a:avLst/>
          </a:prstGeom>
        </p:spPr>
      </p:pic>
    </p:spTree>
    <p:extLst>
      <p:ext uri="{BB962C8B-B14F-4D97-AF65-F5344CB8AC3E}">
        <p14:creationId xmlns:p14="http://schemas.microsoft.com/office/powerpoint/2010/main" val="2942167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2"/>
          </p:nvPr>
        </p:nvSpPr>
        <p:spPr>
          <a:xfrm>
            <a:off x="6048375" y="5990390"/>
            <a:ext cx="5038548" cy="1074821"/>
          </a:xfrm>
        </p:spPr>
        <p:txBody>
          <a:bodyPr>
            <a:normAutofit/>
          </a:bodyPr>
          <a:lstStyle/>
          <a:p>
            <a:pPr>
              <a:lnSpc>
                <a:spcPct val="120000"/>
              </a:lnSpc>
            </a:pPr>
            <a:r>
              <a:rPr lang="en-US" sz="1000" dirty="0">
                <a:solidFill>
                  <a:schemeClr val="tx1"/>
                </a:solidFill>
                <a:latin typeface="Arial" charset="0"/>
                <a:ea typeface="Arial" charset="0"/>
                <a:cs typeface="Arial" charset="0"/>
              </a:rPr>
              <a:t>Bush S, et al. Racial characteristics of FTC/TDF for pre-exposure prophylaxis (PrEP) users in the US. ASM Microbe. Boston, MA. June 16-20. Abstract #2651. </a:t>
            </a:r>
          </a:p>
        </p:txBody>
      </p:sp>
      <p:sp>
        <p:nvSpPr>
          <p:cNvPr id="2" name="Title 1"/>
          <p:cNvSpPr>
            <a:spLocks noGrp="1"/>
          </p:cNvSpPr>
          <p:nvPr>
            <p:ph type="title" idx="4294967295"/>
          </p:nvPr>
        </p:nvSpPr>
        <p:spPr>
          <a:xfrm>
            <a:off x="882315" y="321845"/>
            <a:ext cx="9849853" cy="1644567"/>
          </a:xfrm>
        </p:spPr>
        <p:txBody>
          <a:bodyPr>
            <a:normAutofit/>
          </a:bodyPr>
          <a:lstStyle/>
          <a:p>
            <a:r>
              <a:rPr lang="en-US" dirty="0" smtClean="0">
                <a:solidFill>
                  <a:schemeClr val="accent1"/>
                </a:solidFill>
              </a:rPr>
              <a:t> </a:t>
            </a:r>
            <a:r>
              <a:rPr lang="en-US" dirty="0">
                <a:solidFill>
                  <a:schemeClr val="accent1"/>
                </a:solidFill>
              </a:rPr>
              <a:t>FTC/TDF for </a:t>
            </a:r>
            <a:r>
              <a:rPr lang="en-US" dirty="0" err="1">
                <a:solidFill>
                  <a:schemeClr val="accent1"/>
                </a:solidFill>
              </a:rPr>
              <a:t>PrEP</a:t>
            </a:r>
            <a:r>
              <a:rPr lang="en-US" dirty="0">
                <a:solidFill>
                  <a:schemeClr val="accent1"/>
                </a:solidFill>
              </a:rPr>
              <a:t> </a:t>
            </a:r>
            <a:r>
              <a:rPr lang="en-US" dirty="0" smtClean="0">
                <a:solidFill>
                  <a:schemeClr val="accent1"/>
                </a:solidFill>
              </a:rPr>
              <a:t>by </a:t>
            </a:r>
            <a:r>
              <a:rPr lang="en-US" dirty="0">
                <a:solidFill>
                  <a:schemeClr val="accent1"/>
                </a:solidFill>
              </a:rPr>
              <a:t>Age* and Race</a:t>
            </a:r>
          </a:p>
        </p:txBody>
      </p:sp>
      <p:sp>
        <p:nvSpPr>
          <p:cNvPr id="6" name="TextBox 5"/>
          <p:cNvSpPr txBox="1"/>
          <p:nvPr/>
        </p:nvSpPr>
        <p:spPr>
          <a:xfrm>
            <a:off x="1800226" y="5636562"/>
            <a:ext cx="7528215" cy="276999"/>
          </a:xfrm>
          <a:prstGeom prst="rect">
            <a:avLst/>
          </a:prstGeom>
          <a:noFill/>
        </p:spPr>
        <p:txBody>
          <a:bodyPr wrap="none" rtlCol="0">
            <a:spAutoFit/>
          </a:bodyPr>
          <a:lstStyle/>
          <a:p>
            <a:r>
              <a:rPr lang="en-US" sz="1200" dirty="0"/>
              <a:t>*These data represent 44% (n = 21,463) of unique individuals who have started FTC/TDF for PrEP from 2012-3Q2015.</a:t>
            </a:r>
          </a:p>
        </p:txBody>
      </p:sp>
      <p:pic>
        <p:nvPicPr>
          <p:cNvPr id="3" name="Picture 2"/>
          <p:cNvPicPr>
            <a:picLocks noChangeAspect="1"/>
          </p:cNvPicPr>
          <p:nvPr/>
        </p:nvPicPr>
        <p:blipFill>
          <a:blip r:embed="rId2"/>
          <a:stretch>
            <a:fillRect/>
          </a:stretch>
        </p:blipFill>
        <p:spPr>
          <a:xfrm>
            <a:off x="1752600" y="1533024"/>
            <a:ext cx="8591550" cy="4133850"/>
          </a:xfrm>
          <a:prstGeom prst="rect">
            <a:avLst/>
          </a:prstGeom>
        </p:spPr>
      </p:pic>
    </p:spTree>
    <p:extLst>
      <p:ext uri="{BB962C8B-B14F-4D97-AF65-F5344CB8AC3E}">
        <p14:creationId xmlns:p14="http://schemas.microsoft.com/office/powerpoint/2010/main" val="1609691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19" y="1931924"/>
            <a:ext cx="3189401" cy="3679611"/>
          </a:xfrm>
        </p:spPr>
        <p:txBody>
          <a:bodyPr>
            <a:noAutofit/>
          </a:bodyPr>
          <a:lstStyle/>
          <a:p>
            <a:pPr lvl="0">
              <a:defRPr/>
            </a:pPr>
            <a:r>
              <a:rPr lang="en-US" sz="4400" dirty="0"/>
              <a:t>Why isn’t </a:t>
            </a:r>
            <a:r>
              <a:rPr lang="en-US" sz="4400" dirty="0" err="1"/>
              <a:t>PrEP</a:t>
            </a:r>
            <a:r>
              <a:rPr lang="en-US" sz="4400" dirty="0"/>
              <a:t> Use More Widespread?</a:t>
            </a:r>
            <a:br>
              <a:rPr lang="en-US" sz="4400" dirty="0"/>
            </a:br>
            <a:r>
              <a:rPr lang="en-US" sz="4400" u="sng" dirty="0"/>
              <a:t>Patient Issues</a:t>
            </a:r>
            <a:r>
              <a:rPr lang="en-US" sz="6000" u="sng" dirty="0">
                <a:solidFill>
                  <a:schemeClr val="accent1"/>
                </a:solidFill>
              </a:rPr>
              <a:t/>
            </a:r>
            <a:br>
              <a:rPr lang="en-US" sz="6000" u="sng" dirty="0">
                <a:solidFill>
                  <a:schemeClr val="accent1"/>
                </a:solidFill>
              </a:rPr>
            </a:br>
            <a:endParaRPr lang="en-US" sz="6000" u="sng" dirty="0">
              <a:solidFill>
                <a:schemeClr val="accent1"/>
              </a:solidFill>
            </a:endParaRPr>
          </a:p>
        </p:txBody>
      </p:sp>
      <p:sp>
        <p:nvSpPr>
          <p:cNvPr id="3" name="Content Placeholder 2"/>
          <p:cNvSpPr>
            <a:spLocks noGrp="1"/>
          </p:cNvSpPr>
          <p:nvPr>
            <p:ph sz="quarter" idx="10"/>
          </p:nvPr>
        </p:nvSpPr>
        <p:spPr>
          <a:xfrm>
            <a:off x="3733800" y="1732920"/>
            <a:ext cx="7772400" cy="3770870"/>
          </a:xfrm>
        </p:spPr>
        <p:txBody>
          <a:bodyPr>
            <a:normAutofit fontScale="92500" lnSpcReduction="10000"/>
          </a:bodyPr>
          <a:lstStyle/>
          <a:p>
            <a:pPr>
              <a:buFont typeface="Arial" charset="0"/>
              <a:buChar char="•"/>
            </a:pPr>
            <a:r>
              <a:rPr lang="en-US" dirty="0"/>
              <a:t>Patients unaware that </a:t>
            </a:r>
            <a:r>
              <a:rPr lang="en-US" dirty="0" err="1"/>
              <a:t>PrEP</a:t>
            </a:r>
            <a:r>
              <a:rPr lang="en-US" dirty="0"/>
              <a:t> exists</a:t>
            </a:r>
          </a:p>
          <a:p>
            <a:pPr lvl="2">
              <a:buFont typeface="Arial" charset="0"/>
              <a:buChar char="•"/>
            </a:pPr>
            <a:r>
              <a:rPr lang="en-US" sz="1800" dirty="0"/>
              <a:t>8% of sample of YBMSM age 15-24 heard about PrEP</a:t>
            </a:r>
            <a:r>
              <a:rPr lang="en-US" sz="1800" baseline="30000" dirty="0"/>
              <a:t>1</a:t>
            </a:r>
            <a:endParaRPr lang="en-US" sz="1800" dirty="0"/>
          </a:p>
          <a:p>
            <a:pPr lvl="3">
              <a:buFont typeface="Arial" charset="0"/>
              <a:buChar char="•"/>
            </a:pPr>
            <a:r>
              <a:rPr lang="en-US" sz="1650" dirty="0"/>
              <a:t>Awareness associated with having disclosed sexual orientation </a:t>
            </a:r>
          </a:p>
          <a:p>
            <a:pPr lvl="2">
              <a:buFont typeface="Arial" charset="0"/>
              <a:buChar char="•"/>
            </a:pPr>
            <a:r>
              <a:rPr lang="en-US" sz="1800" dirty="0"/>
              <a:t>Only 31% of high risk transgender women had heard of PrEP</a:t>
            </a:r>
            <a:r>
              <a:rPr lang="en-US" sz="1800" baseline="30000" dirty="0"/>
              <a:t>2</a:t>
            </a:r>
            <a:endParaRPr lang="en-US" sz="1800" dirty="0"/>
          </a:p>
          <a:p>
            <a:pPr lvl="2">
              <a:buFont typeface="Arial" charset="0"/>
              <a:buChar char="•"/>
            </a:pPr>
            <a:r>
              <a:rPr lang="en-US" sz="1800" dirty="0"/>
              <a:t>After explanation, 69% were interested in taking PrEP</a:t>
            </a:r>
            <a:r>
              <a:rPr lang="en-US" sz="1800" baseline="30000" dirty="0"/>
              <a:t>2</a:t>
            </a:r>
            <a:endParaRPr lang="en-US" sz="1800" dirty="0"/>
          </a:p>
          <a:p>
            <a:pPr>
              <a:buFont typeface="Arial" charset="0"/>
              <a:buChar char="•"/>
            </a:pPr>
            <a:r>
              <a:rPr lang="en-US" altLang="en-US" dirty="0"/>
              <a:t>Lack of perceived risk</a:t>
            </a:r>
            <a:r>
              <a:rPr lang="en-US" altLang="en-US" baseline="30000" dirty="0"/>
              <a:t>3</a:t>
            </a:r>
            <a:endParaRPr lang="en-US" altLang="en-US" dirty="0"/>
          </a:p>
          <a:p>
            <a:pPr>
              <a:buFont typeface="Arial" charset="0"/>
              <a:buChar char="•"/>
            </a:pPr>
            <a:r>
              <a:rPr lang="en-US" altLang="en-US" dirty="0"/>
              <a:t>Concern about need for consistent adherence</a:t>
            </a:r>
            <a:r>
              <a:rPr lang="en-US" altLang="en-US" baseline="30000" dirty="0"/>
              <a:t>3</a:t>
            </a:r>
          </a:p>
          <a:p>
            <a:pPr>
              <a:buFont typeface="Arial" charset="0"/>
              <a:buChar char="•"/>
            </a:pPr>
            <a:r>
              <a:rPr lang="en-US" altLang="en-US" dirty="0"/>
              <a:t>Concern about long term side-effects</a:t>
            </a:r>
            <a:r>
              <a:rPr lang="en-US" altLang="en-US" baseline="30000" dirty="0"/>
              <a:t>3</a:t>
            </a:r>
          </a:p>
          <a:p>
            <a:pPr>
              <a:buFont typeface="Arial" charset="0"/>
              <a:buChar char="•"/>
            </a:pPr>
            <a:r>
              <a:rPr lang="en-US" altLang="en-US" dirty="0"/>
              <a:t>Concern about social disinhibition</a:t>
            </a:r>
            <a:r>
              <a:rPr lang="en-US" altLang="en-US" baseline="30000" dirty="0"/>
              <a:t>3</a:t>
            </a:r>
          </a:p>
          <a:p>
            <a:pPr>
              <a:buFont typeface="Arial" charset="0"/>
              <a:buChar char="•"/>
            </a:pPr>
            <a:r>
              <a:rPr lang="en-US" altLang="en-US" dirty="0"/>
              <a:t>Race-based medical mistrust</a:t>
            </a:r>
            <a:r>
              <a:rPr lang="en-US" altLang="en-US" baseline="30000" dirty="0"/>
              <a:t>4</a:t>
            </a:r>
            <a:endParaRPr lang="en-US" sz="1800" dirty="0"/>
          </a:p>
          <a:p>
            <a:pPr>
              <a:buFont typeface="Wingdings" panose="05000000000000000000" pitchFamily="2" charset="2"/>
              <a:buChar char="Ø"/>
            </a:pPr>
            <a:endParaRPr lang="en-US" dirty="0"/>
          </a:p>
        </p:txBody>
      </p:sp>
      <p:sp>
        <p:nvSpPr>
          <p:cNvPr id="4" name="TextBox 3"/>
          <p:cNvSpPr txBox="1"/>
          <p:nvPr/>
        </p:nvSpPr>
        <p:spPr>
          <a:xfrm>
            <a:off x="7868592" y="4965204"/>
            <a:ext cx="3279729" cy="646331"/>
          </a:xfrm>
          <a:prstGeom prst="rect">
            <a:avLst/>
          </a:prstGeom>
          <a:noFill/>
        </p:spPr>
        <p:txBody>
          <a:bodyPr wrap="square" rtlCol="0">
            <a:spAutoFit/>
          </a:bodyPr>
          <a:lstStyle/>
          <a:p>
            <a:pPr marL="747522" lvl="2" fontAlgn="base">
              <a:spcBef>
                <a:spcPct val="0"/>
              </a:spcBef>
              <a:spcAft>
                <a:spcPct val="0"/>
              </a:spcAft>
              <a:buClr>
                <a:srgbClr val="7030A0"/>
              </a:buClr>
              <a:defRPr/>
            </a:pPr>
            <a:r>
              <a:rPr lang="en-US" sz="900" baseline="30000" dirty="0">
                <a:cs typeface="Arial" charset="0"/>
              </a:rPr>
              <a:t>1 </a:t>
            </a:r>
            <a:r>
              <a:rPr lang="en-US" sz="900" dirty="0">
                <a:cs typeface="Arial" charset="0"/>
              </a:rPr>
              <a:t>Sanders R et al. Journal of </a:t>
            </a:r>
            <a:r>
              <a:rPr lang="en-US" sz="900" dirty="0" err="1">
                <a:cs typeface="Arial" charset="0"/>
              </a:rPr>
              <a:t>Adolesc</a:t>
            </a:r>
            <a:r>
              <a:rPr lang="en-US" sz="900" dirty="0">
                <a:cs typeface="Arial" charset="0"/>
              </a:rPr>
              <a:t> Health  2016; 59: 725-28</a:t>
            </a:r>
          </a:p>
          <a:p>
            <a:pPr marL="747522" lvl="2" fontAlgn="base">
              <a:spcBef>
                <a:spcPct val="0"/>
              </a:spcBef>
              <a:spcAft>
                <a:spcPct val="0"/>
              </a:spcAft>
              <a:buClr>
                <a:srgbClr val="7030A0"/>
              </a:buClr>
              <a:defRPr/>
            </a:pPr>
            <a:r>
              <a:rPr lang="en-US" sz="900" baseline="30000" dirty="0">
                <a:cs typeface="Arial" charset="0"/>
              </a:rPr>
              <a:t>2 </a:t>
            </a:r>
            <a:r>
              <a:rPr lang="en-US" sz="900" dirty="0" err="1">
                <a:cs typeface="Arial" charset="0"/>
              </a:rPr>
              <a:t>Kuhns</a:t>
            </a:r>
            <a:r>
              <a:rPr lang="en-US" sz="900" dirty="0">
                <a:cs typeface="Arial" charset="0"/>
              </a:rPr>
              <a:t> L et al. AIDS </a:t>
            </a:r>
            <a:r>
              <a:rPr lang="en-US" sz="900" dirty="0" err="1">
                <a:cs typeface="Arial" charset="0"/>
              </a:rPr>
              <a:t>Behav</a:t>
            </a:r>
            <a:r>
              <a:rPr lang="en-US" sz="900" dirty="0">
                <a:cs typeface="Arial" charset="0"/>
              </a:rPr>
              <a:t>  July 2016</a:t>
            </a:r>
          </a:p>
          <a:p>
            <a:pPr marL="747522" lvl="2" fontAlgn="base">
              <a:spcBef>
                <a:spcPct val="0"/>
              </a:spcBef>
              <a:spcAft>
                <a:spcPct val="0"/>
              </a:spcAft>
              <a:buClr>
                <a:srgbClr val="7030A0"/>
              </a:buClr>
              <a:defRPr/>
            </a:pPr>
            <a:endParaRPr lang="en-US" sz="900" dirty="0">
              <a:cs typeface="Arial" charset="0"/>
            </a:endParaRPr>
          </a:p>
        </p:txBody>
      </p:sp>
      <p:sp>
        <p:nvSpPr>
          <p:cNvPr id="5" name="TextBox 4"/>
          <p:cNvSpPr txBox="1"/>
          <p:nvPr/>
        </p:nvSpPr>
        <p:spPr>
          <a:xfrm>
            <a:off x="7879682" y="5449475"/>
            <a:ext cx="3257550" cy="507831"/>
          </a:xfrm>
          <a:prstGeom prst="rect">
            <a:avLst/>
          </a:prstGeom>
          <a:noFill/>
        </p:spPr>
        <p:txBody>
          <a:bodyPr wrap="square" rtlCol="0">
            <a:spAutoFit/>
          </a:bodyPr>
          <a:lstStyle/>
          <a:p>
            <a:pPr marL="747522" lvl="2" fontAlgn="base">
              <a:spcBef>
                <a:spcPct val="0"/>
              </a:spcBef>
              <a:spcAft>
                <a:spcPct val="0"/>
              </a:spcAft>
              <a:buClr>
                <a:srgbClr val="7030A0"/>
              </a:buClr>
              <a:defRPr/>
            </a:pPr>
            <a:r>
              <a:rPr lang="en-US" altLang="en-US" sz="900" baseline="30000" dirty="0">
                <a:cs typeface="Arial" charset="0"/>
              </a:rPr>
              <a:t>3</a:t>
            </a:r>
            <a:r>
              <a:rPr lang="en-US" altLang="en-US" sz="900" dirty="0">
                <a:cs typeface="Arial" charset="0"/>
              </a:rPr>
              <a:t>Perez-Figueroa, et al AIDS </a:t>
            </a:r>
            <a:r>
              <a:rPr lang="en-US" altLang="en-US" sz="900" dirty="0" err="1">
                <a:cs typeface="Arial" charset="0"/>
              </a:rPr>
              <a:t>Educ</a:t>
            </a:r>
            <a:r>
              <a:rPr lang="en-US" altLang="en-US" sz="900" dirty="0">
                <a:cs typeface="Arial" charset="0"/>
              </a:rPr>
              <a:t> </a:t>
            </a:r>
            <a:r>
              <a:rPr lang="en-US" altLang="en-US" sz="900" dirty="0" err="1">
                <a:cs typeface="Arial" charset="0"/>
              </a:rPr>
              <a:t>Prev</a:t>
            </a:r>
            <a:r>
              <a:rPr lang="en-US" altLang="en-US" sz="900" dirty="0">
                <a:cs typeface="Arial" charset="0"/>
              </a:rPr>
              <a:t> Apr 2015</a:t>
            </a:r>
          </a:p>
          <a:p>
            <a:pPr marL="747522" lvl="2" fontAlgn="base">
              <a:spcBef>
                <a:spcPct val="0"/>
              </a:spcBef>
              <a:spcAft>
                <a:spcPct val="0"/>
              </a:spcAft>
              <a:buClr>
                <a:srgbClr val="7030A0"/>
              </a:buClr>
              <a:defRPr/>
            </a:pPr>
            <a:r>
              <a:rPr lang="en-US" sz="900" baseline="30000" dirty="0">
                <a:cs typeface="Arial" charset="0"/>
              </a:rPr>
              <a:t>4</a:t>
            </a:r>
            <a:r>
              <a:rPr lang="en-US" sz="900" dirty="0"/>
              <a:t>Eaton LA, et al. </a:t>
            </a:r>
            <a:r>
              <a:rPr lang="en-US" sz="900" i="1" dirty="0"/>
              <a:t>Sex Health</a:t>
            </a:r>
            <a:r>
              <a:rPr lang="en-US" sz="900" dirty="0"/>
              <a:t>. 2014;11:244-51.</a:t>
            </a:r>
          </a:p>
          <a:p>
            <a:pPr marL="747522" lvl="2" fontAlgn="base">
              <a:spcBef>
                <a:spcPct val="0"/>
              </a:spcBef>
              <a:spcAft>
                <a:spcPct val="0"/>
              </a:spcAft>
              <a:buClr>
                <a:srgbClr val="7030A0"/>
              </a:buClr>
              <a:defRPr/>
            </a:pPr>
            <a:endParaRPr lang="en-US" sz="900" dirty="0">
              <a:cs typeface="Arial" charset="0"/>
            </a:endParaRPr>
          </a:p>
        </p:txBody>
      </p:sp>
    </p:spTree>
    <p:extLst>
      <p:ext uri="{BB962C8B-B14F-4D97-AF65-F5344CB8AC3E}">
        <p14:creationId xmlns:p14="http://schemas.microsoft.com/office/powerpoint/2010/main" val="2770461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85" y="1914066"/>
            <a:ext cx="3200400" cy="3712703"/>
          </a:xfrm>
        </p:spPr>
        <p:txBody>
          <a:bodyPr>
            <a:noAutofit/>
          </a:bodyPr>
          <a:lstStyle/>
          <a:p>
            <a:pPr lvl="0">
              <a:defRPr/>
            </a:pPr>
            <a:r>
              <a:rPr lang="en-US" sz="4400" dirty="0"/>
              <a:t>Why isn’t </a:t>
            </a:r>
            <a:r>
              <a:rPr lang="en-US" sz="4400" dirty="0" err="1"/>
              <a:t>PrEP</a:t>
            </a:r>
            <a:r>
              <a:rPr lang="en-US" sz="4400" dirty="0"/>
              <a:t> Use More Widespread?</a:t>
            </a:r>
            <a:br>
              <a:rPr lang="en-US" sz="4400" dirty="0"/>
            </a:br>
            <a:r>
              <a:rPr lang="en-US" sz="4400" u="sng" dirty="0"/>
              <a:t>Patient Issues</a:t>
            </a:r>
            <a:r>
              <a:rPr lang="en-US" sz="6000" u="sng" dirty="0">
                <a:solidFill>
                  <a:schemeClr val="accent1"/>
                </a:solidFill>
              </a:rPr>
              <a:t/>
            </a:r>
            <a:br>
              <a:rPr lang="en-US" sz="6000" u="sng" dirty="0">
                <a:solidFill>
                  <a:schemeClr val="accent1"/>
                </a:solidFill>
              </a:rPr>
            </a:br>
            <a:endParaRPr lang="en-US" sz="6000" u="sng" dirty="0">
              <a:solidFill>
                <a:schemeClr val="accent1"/>
              </a:solidFill>
            </a:endParaRPr>
          </a:p>
        </p:txBody>
      </p:sp>
      <p:sp>
        <p:nvSpPr>
          <p:cNvPr id="3" name="Content Placeholder 2"/>
          <p:cNvSpPr>
            <a:spLocks noGrp="1"/>
          </p:cNvSpPr>
          <p:nvPr>
            <p:ph sz="quarter" idx="10"/>
          </p:nvPr>
        </p:nvSpPr>
        <p:spPr>
          <a:xfrm>
            <a:off x="3699454" y="1253172"/>
            <a:ext cx="7841091" cy="4020671"/>
          </a:xfrm>
        </p:spPr>
        <p:txBody>
          <a:bodyPr>
            <a:normAutofit lnSpcReduction="10000"/>
          </a:bodyPr>
          <a:lstStyle/>
          <a:p>
            <a:pPr>
              <a:spcBef>
                <a:spcPts val="0"/>
              </a:spcBef>
              <a:buFont typeface="Arial" charset="0"/>
              <a:buChar char="•"/>
            </a:pPr>
            <a:endParaRPr lang="en-US" dirty="0"/>
          </a:p>
          <a:p>
            <a:pPr>
              <a:spcBef>
                <a:spcPts val="0"/>
              </a:spcBef>
              <a:buFont typeface="Arial" charset="0"/>
              <a:buChar char="•"/>
            </a:pPr>
            <a:r>
              <a:rPr lang="en-US" dirty="0"/>
              <a:t>Personal reasons to stop use:</a:t>
            </a:r>
          </a:p>
          <a:p>
            <a:pPr lvl="1">
              <a:spcBef>
                <a:spcPts val="0"/>
              </a:spcBef>
              <a:buFont typeface="Arial" charset="0"/>
              <a:buChar char="•"/>
            </a:pPr>
            <a:r>
              <a:rPr lang="en-US" sz="2100" dirty="0"/>
              <a:t>Personal choice</a:t>
            </a:r>
          </a:p>
          <a:p>
            <a:pPr lvl="1">
              <a:spcBef>
                <a:spcPts val="0"/>
              </a:spcBef>
              <a:buFont typeface="Arial" charset="0"/>
              <a:buChar char="•"/>
            </a:pPr>
            <a:r>
              <a:rPr lang="en-US" sz="2100" dirty="0"/>
              <a:t>Life change (not sexually active)</a:t>
            </a:r>
          </a:p>
          <a:p>
            <a:pPr lvl="1">
              <a:spcBef>
                <a:spcPts val="0"/>
              </a:spcBef>
              <a:buFont typeface="Arial" charset="0"/>
              <a:buChar char="•"/>
            </a:pPr>
            <a:r>
              <a:rPr lang="en-US" sz="2100" dirty="0"/>
              <a:t>Fear of disclosure</a:t>
            </a:r>
          </a:p>
          <a:p>
            <a:pPr lvl="1">
              <a:spcBef>
                <a:spcPts val="0"/>
              </a:spcBef>
              <a:buFont typeface="Arial" charset="0"/>
              <a:buChar char="•"/>
            </a:pPr>
            <a:r>
              <a:rPr lang="en-US" sz="2100" dirty="0"/>
              <a:t>Stigma associated with </a:t>
            </a:r>
            <a:r>
              <a:rPr lang="en-US" sz="2100" dirty="0" err="1"/>
              <a:t>PrEP</a:t>
            </a:r>
            <a:endParaRPr lang="en-US" sz="2100" dirty="0"/>
          </a:p>
          <a:p>
            <a:pPr lvl="1">
              <a:spcBef>
                <a:spcPts val="0"/>
              </a:spcBef>
              <a:buFont typeface="Arial" charset="0"/>
              <a:buChar char="•"/>
            </a:pPr>
            <a:r>
              <a:rPr lang="en-US" sz="2100" dirty="0"/>
              <a:t>Too busy</a:t>
            </a:r>
          </a:p>
          <a:p>
            <a:pPr lvl="1">
              <a:spcBef>
                <a:spcPts val="0"/>
              </a:spcBef>
              <a:buFont typeface="Arial" charset="0"/>
              <a:buChar char="•"/>
            </a:pPr>
            <a:r>
              <a:rPr lang="en-US" sz="2100" dirty="0"/>
              <a:t>Unable to take pills daily</a:t>
            </a:r>
          </a:p>
          <a:p>
            <a:pPr lvl="1">
              <a:spcBef>
                <a:spcPts val="0"/>
              </a:spcBef>
              <a:buFont typeface="Arial" charset="0"/>
              <a:buChar char="•"/>
            </a:pPr>
            <a:r>
              <a:rPr lang="en-US" sz="2100" dirty="0"/>
              <a:t>Unable to maintain every 3 month appointments for laboratory tests</a:t>
            </a:r>
          </a:p>
          <a:p>
            <a:pPr lvl="1">
              <a:spcBef>
                <a:spcPts val="0"/>
              </a:spcBef>
              <a:buFont typeface="Arial" charset="0"/>
              <a:buChar char="•"/>
            </a:pPr>
            <a:r>
              <a:rPr lang="en-US" sz="2100" dirty="0"/>
              <a:t>Cost </a:t>
            </a:r>
          </a:p>
          <a:p>
            <a:pPr lvl="1">
              <a:spcBef>
                <a:spcPts val="0"/>
              </a:spcBef>
              <a:buFont typeface="Arial" charset="0"/>
              <a:buChar char="•"/>
            </a:pPr>
            <a:endParaRPr lang="en-US" sz="2100" dirty="0"/>
          </a:p>
          <a:p>
            <a:pPr>
              <a:spcBef>
                <a:spcPts val="0"/>
              </a:spcBef>
              <a:buFont typeface="Arial" charset="0"/>
              <a:buChar char="•"/>
            </a:pPr>
            <a:r>
              <a:rPr lang="en-US" dirty="0" err="1"/>
              <a:t>Truvada</a:t>
            </a:r>
            <a:r>
              <a:rPr lang="en-US" dirty="0"/>
              <a:t> costs $1,540 per month.  </a:t>
            </a:r>
          </a:p>
          <a:p>
            <a:pPr>
              <a:spcBef>
                <a:spcPts val="0"/>
              </a:spcBef>
              <a:buFont typeface="Arial" charset="0"/>
              <a:buChar char="•"/>
            </a:pPr>
            <a:endParaRPr lang="en-US" dirty="0"/>
          </a:p>
          <a:p>
            <a:pPr>
              <a:spcBef>
                <a:spcPts val="0"/>
              </a:spcBef>
              <a:buFont typeface="Arial" charset="0"/>
              <a:buChar char="•"/>
            </a:pPr>
            <a:endParaRPr lang="en-US" dirty="0"/>
          </a:p>
          <a:p>
            <a:pPr>
              <a:spcBef>
                <a:spcPts val="0"/>
              </a:spcBef>
            </a:pPr>
            <a:endParaRPr lang="en-US" dirty="0"/>
          </a:p>
        </p:txBody>
      </p:sp>
      <p:sp>
        <p:nvSpPr>
          <p:cNvPr id="4" name="Text Placeholder 3"/>
          <p:cNvSpPr txBox="1">
            <a:spLocks/>
          </p:cNvSpPr>
          <p:nvPr/>
        </p:nvSpPr>
        <p:spPr>
          <a:xfrm>
            <a:off x="5929306" y="5238751"/>
            <a:ext cx="6096001" cy="647700"/>
          </a:xfrm>
          <a:prstGeom prst="rect">
            <a:avLst/>
          </a:prstGeom>
        </p:spPr>
        <p:txBody>
          <a:bodyPr/>
          <a:lstStyle>
            <a:lvl1pPr marL="257175" marR="0" indent="-257175" algn="l" defTabSz="685800" rtl="0" eaLnBrk="1" fontAlgn="auto" latinLnBrk="0" hangingPunct="1">
              <a:lnSpc>
                <a:spcPct val="100000"/>
              </a:lnSpc>
              <a:spcBef>
                <a:spcPct val="20000"/>
              </a:spcBef>
              <a:spcAft>
                <a:spcPts val="0"/>
              </a:spcAft>
              <a:buClr>
                <a:schemeClr val="accent2"/>
              </a:buClr>
              <a:buSzTx/>
              <a:buFont typeface="Wingdings 3" pitchFamily="32" charset="2"/>
              <a:buChar char=""/>
              <a:tabLst/>
              <a:defRPr kumimoji="0" lang="en-US" sz="1800" b="0" i="0" u="none" strike="noStrike" kern="1200" cap="none" spc="0" normalizeH="0" baseline="0" noProof="0">
                <a:ln>
                  <a:noFill/>
                </a:ln>
                <a:solidFill>
                  <a:schemeClr val="tx1"/>
                </a:solidFill>
                <a:effectLst/>
                <a:uLnTx/>
                <a:uFillTx/>
                <a:latin typeface="+mn-lt"/>
                <a:ea typeface="+mn-ea"/>
                <a:cs typeface="+mn-cs"/>
              </a:defRPr>
            </a:lvl1pPr>
            <a:lvl2pPr marL="557213" marR="0" indent="-214313" algn="l" defTabSz="685800" rtl="0" eaLnBrk="1" fontAlgn="auto" latinLnBrk="0" hangingPunct="1">
              <a:lnSpc>
                <a:spcPct val="100000"/>
              </a:lnSpc>
              <a:spcBef>
                <a:spcPct val="20000"/>
              </a:spcBef>
              <a:spcAft>
                <a:spcPts val="0"/>
              </a:spcAft>
              <a:buClr>
                <a:schemeClr val="accent1"/>
              </a:buClr>
              <a:buSzTx/>
              <a:buFont typeface="Wingdings 3" pitchFamily="32" charset="2"/>
              <a:buChar char=""/>
              <a:tabLst/>
              <a:defRPr kumimoji="0" lang="en-US" sz="1500" b="0" i="0" u="none" strike="noStrike" kern="1200" cap="none" spc="0" normalizeH="0" baseline="0" noProof="0">
                <a:ln>
                  <a:noFill/>
                </a:ln>
                <a:solidFill>
                  <a:schemeClr val="tx1"/>
                </a:solidFill>
                <a:effectLst/>
                <a:uLnTx/>
                <a:uFillTx/>
                <a:latin typeface="+mn-lt"/>
                <a:ea typeface="+mn-ea"/>
                <a:cs typeface="+mn-cs"/>
              </a:defRPr>
            </a:lvl2pPr>
            <a:lvl3pPr marL="857250" indent="-171450" algn="l" defTabSz="685800" rtl="0" eaLnBrk="1" latinLnBrk="0" hangingPunct="1">
              <a:spcBef>
                <a:spcPct val="20000"/>
              </a:spcBef>
              <a:buClr>
                <a:srgbClr val="FFC000"/>
              </a:buClr>
              <a:buFont typeface="Arial"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000" dirty="0" err="1">
                <a:latin typeface="Arial" charset="0"/>
                <a:ea typeface="Arial" charset="0"/>
                <a:cs typeface="Arial" charset="0"/>
              </a:rPr>
              <a:t>Hosek</a:t>
            </a:r>
            <a:r>
              <a:rPr lang="en-US" sz="1000" dirty="0">
                <a:latin typeface="Arial" charset="0"/>
                <a:ea typeface="Arial" charset="0"/>
                <a:cs typeface="Arial" charset="0"/>
              </a:rPr>
              <a:t> SG, et al. AIDS. Durban, South Africa. July 22-26, 2016. Abstract TUAX0104LB.</a:t>
            </a:r>
          </a:p>
        </p:txBody>
      </p:sp>
    </p:spTree>
    <p:extLst>
      <p:ext uri="{BB962C8B-B14F-4D97-AF65-F5344CB8AC3E}">
        <p14:creationId xmlns:p14="http://schemas.microsoft.com/office/powerpoint/2010/main" val="2006108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8063" y="-195823"/>
            <a:ext cx="7475621" cy="1105903"/>
          </a:xfrm>
        </p:spPr>
        <p:txBody>
          <a:bodyPr>
            <a:normAutofit/>
          </a:bodyPr>
          <a:lstStyle/>
          <a:p>
            <a:r>
              <a:rPr lang="en-US" sz="4800" dirty="0">
                <a:solidFill>
                  <a:schemeClr val="accent1"/>
                </a:solidFill>
              </a:rPr>
              <a:t>Payment Options for </a:t>
            </a:r>
            <a:r>
              <a:rPr lang="en-US" sz="4800" dirty="0" err="1">
                <a:solidFill>
                  <a:schemeClr val="accent1"/>
                </a:solidFill>
              </a:rPr>
              <a:t>PrEP</a:t>
            </a:r>
            <a:endParaRPr lang="en-US" sz="4800" dirty="0">
              <a:solidFill>
                <a:schemeClr val="accent1"/>
              </a:solidFill>
            </a:endParaRPr>
          </a:p>
        </p:txBody>
      </p:sp>
      <p:sp>
        <p:nvSpPr>
          <p:cNvPr id="7" name="TextBox 6"/>
          <p:cNvSpPr txBox="1"/>
          <p:nvPr/>
        </p:nvSpPr>
        <p:spPr>
          <a:xfrm>
            <a:off x="2194084" y="6403013"/>
            <a:ext cx="6858000" cy="300082"/>
          </a:xfrm>
          <a:prstGeom prst="rect">
            <a:avLst/>
          </a:prstGeom>
          <a:noFill/>
          <a:ln w="12700">
            <a:solidFill>
              <a:schemeClr val="accent4"/>
            </a:solidFill>
          </a:ln>
        </p:spPr>
        <p:txBody>
          <a:bodyPr wrap="square" rtlCol="0">
            <a:spAutoFit/>
          </a:bodyPr>
          <a:lstStyle/>
          <a:p>
            <a:pPr algn="ctr" fontAlgn="base">
              <a:spcBef>
                <a:spcPct val="0"/>
              </a:spcBef>
              <a:spcAft>
                <a:spcPct val="0"/>
              </a:spcAft>
            </a:pPr>
            <a:r>
              <a:rPr lang="en-US" sz="1350" b="1" dirty="0">
                <a:solidFill>
                  <a:schemeClr val="accent3"/>
                </a:solidFill>
                <a:cs typeface="Arial" charset="0"/>
              </a:rPr>
              <a:t>Many </a:t>
            </a:r>
            <a:r>
              <a:rPr lang="en-US" sz="1350" b="1" dirty="0" err="1">
                <a:solidFill>
                  <a:schemeClr val="accent3"/>
                </a:solidFill>
                <a:cs typeface="Arial" charset="0"/>
              </a:rPr>
              <a:t>PrEP</a:t>
            </a:r>
            <a:r>
              <a:rPr lang="en-US" sz="1350" b="1" dirty="0">
                <a:solidFill>
                  <a:schemeClr val="accent3"/>
                </a:solidFill>
                <a:cs typeface="Arial" charset="0"/>
              </a:rPr>
              <a:t> Programs have </a:t>
            </a:r>
            <a:r>
              <a:rPr lang="en-US" sz="1350" b="1" dirty="0" err="1">
                <a:solidFill>
                  <a:schemeClr val="accent3"/>
                </a:solidFill>
                <a:cs typeface="Arial" charset="0"/>
              </a:rPr>
              <a:t>PrEP</a:t>
            </a:r>
            <a:r>
              <a:rPr lang="en-US" sz="1350" b="1" dirty="0">
                <a:solidFill>
                  <a:schemeClr val="accent3"/>
                </a:solidFill>
                <a:cs typeface="Arial" charset="0"/>
              </a:rPr>
              <a:t> Specialists to help navigate these programs</a:t>
            </a:r>
          </a:p>
        </p:txBody>
      </p:sp>
      <p:graphicFrame>
        <p:nvGraphicFramePr>
          <p:cNvPr id="8" name="Content Placeholder 3"/>
          <p:cNvGraphicFramePr>
            <a:graphicFrameLocks noGrp="1"/>
          </p:cNvGraphicFramePr>
          <p:nvPr>
            <p:ph sz="quarter" idx="12"/>
            <p:extLst>
              <p:ext uri="{D42A27DB-BD31-4B8C-83A1-F6EECF244321}">
                <p14:modId xmlns:p14="http://schemas.microsoft.com/office/powerpoint/2010/main" val="2090379772"/>
              </p:ext>
            </p:extLst>
          </p:nvPr>
        </p:nvGraphicFramePr>
        <p:xfrm>
          <a:off x="1066155" y="762000"/>
          <a:ext cx="9487545" cy="5486400"/>
        </p:xfrm>
        <a:graphic>
          <a:graphicData uri="http://schemas.openxmlformats.org/drawingml/2006/table">
            <a:tbl>
              <a:tblPr firstRow="1" bandRow="1">
                <a:tableStyleId>{69CF1AB2-1976-4502-BF36-3FF5EA218861}</a:tableStyleId>
              </a:tblPr>
              <a:tblGrid>
                <a:gridCol w="2013286">
                  <a:extLst>
                    <a:ext uri="{9D8B030D-6E8A-4147-A177-3AD203B41FA5}">
                      <a16:colId xmlns:a16="http://schemas.microsoft.com/office/drawing/2014/main" xmlns="" val="20000"/>
                    </a:ext>
                  </a:extLst>
                </a:gridCol>
                <a:gridCol w="2181062">
                  <a:extLst>
                    <a:ext uri="{9D8B030D-6E8A-4147-A177-3AD203B41FA5}">
                      <a16:colId xmlns:a16="http://schemas.microsoft.com/office/drawing/2014/main" xmlns="" val="20001"/>
                    </a:ext>
                  </a:extLst>
                </a:gridCol>
                <a:gridCol w="5293197">
                  <a:extLst>
                    <a:ext uri="{9D8B030D-6E8A-4147-A177-3AD203B41FA5}">
                      <a16:colId xmlns:a16="http://schemas.microsoft.com/office/drawing/2014/main" xmlns="" val="20002"/>
                    </a:ext>
                  </a:extLst>
                </a:gridCol>
              </a:tblGrid>
              <a:tr h="1147818">
                <a:tc rowSpan="3">
                  <a:txBody>
                    <a:bodyPr/>
                    <a:lstStyle/>
                    <a:p>
                      <a:pPr algn="ctr"/>
                      <a:r>
                        <a:rPr lang="en-US" sz="2400" b="1" dirty="0">
                          <a:solidFill>
                            <a:schemeClr val="tx1"/>
                          </a:solidFill>
                        </a:rPr>
                        <a:t>INSURED PATIENTS</a:t>
                      </a:r>
                    </a:p>
                  </a:txBody>
                  <a:tcPr marL="50469" marR="50469" marT="34290" marB="34290" anchor="ctr">
                    <a:lnB w="38100" cap="flat" cmpd="sng" algn="ctr">
                      <a:solidFill>
                        <a:schemeClr val="tx1"/>
                      </a:solidFill>
                      <a:prstDash val="solid"/>
                      <a:round/>
                      <a:headEnd type="none" w="med" len="med"/>
                      <a:tailEnd type="none" w="med" len="med"/>
                    </a:lnB>
                  </a:tcPr>
                </a:tc>
                <a:tc>
                  <a:txBody>
                    <a:bodyPr/>
                    <a:lstStyle/>
                    <a:p>
                      <a:r>
                        <a:rPr lang="en-US" sz="2400" b="1" dirty="0"/>
                        <a:t>Medicaid</a:t>
                      </a:r>
                    </a:p>
                  </a:txBody>
                  <a:tcPr marL="50469" marR="50469" marT="34290" marB="34290" anchor="ctr"/>
                </a:tc>
                <a:tc>
                  <a:txBody>
                    <a:bodyPr/>
                    <a:lstStyle/>
                    <a:p>
                      <a:pPr marL="285750" indent="-285750">
                        <a:buFont typeface="Arial" panose="020B0604020202020204" pitchFamily="34" charset="0"/>
                        <a:buChar char="•"/>
                      </a:pPr>
                      <a:r>
                        <a:rPr lang="en-US" sz="2400" b="1" dirty="0"/>
                        <a:t>Covers all</a:t>
                      </a:r>
                      <a:r>
                        <a:rPr lang="en-US" sz="2400" b="1" baseline="0" dirty="0"/>
                        <a:t> </a:t>
                      </a:r>
                      <a:r>
                        <a:rPr lang="en-US" sz="2400" b="1" baseline="0" dirty="0" err="1"/>
                        <a:t>PrEP</a:t>
                      </a:r>
                      <a:r>
                        <a:rPr lang="en-US" sz="2400" b="1" baseline="0" dirty="0"/>
                        <a:t> costs</a:t>
                      </a:r>
                    </a:p>
                    <a:p>
                      <a:pPr marL="285750" indent="-285750">
                        <a:buFont typeface="Arial" panose="020B0604020202020204" pitchFamily="34" charset="0"/>
                        <a:buChar char="•"/>
                      </a:pPr>
                      <a:r>
                        <a:rPr lang="en-US" sz="2400" b="0" baseline="0" dirty="0"/>
                        <a:t>Prior approval may be required with renewal every 3 months</a:t>
                      </a:r>
                      <a:endParaRPr lang="en-US" sz="2400" b="0" dirty="0"/>
                    </a:p>
                  </a:txBody>
                  <a:tcPr marL="79263" marR="79263" marT="91440" marB="91440" anchor="ctr"/>
                </a:tc>
                <a:extLst>
                  <a:ext uri="{0D108BD9-81ED-4DB2-BD59-A6C34878D82A}">
                    <a16:rowId xmlns:a16="http://schemas.microsoft.com/office/drawing/2014/main" xmlns="" val="10000"/>
                  </a:ext>
                </a:extLst>
              </a:tr>
              <a:tr h="819870">
                <a:tc vMerge="1">
                  <a:txBody>
                    <a:bodyPr/>
                    <a:lstStyle/>
                    <a:p>
                      <a:endParaRPr lang="en-US" b="1" dirty="0"/>
                    </a:p>
                  </a:txBody>
                  <a:tcPr marL="68580" marR="68580"/>
                </a:tc>
                <a:tc>
                  <a:txBody>
                    <a:bodyPr/>
                    <a:lstStyle/>
                    <a:p>
                      <a:r>
                        <a:rPr lang="en-US" sz="2400" b="1" dirty="0"/>
                        <a:t>Private Insurance</a:t>
                      </a:r>
                    </a:p>
                  </a:txBody>
                  <a:tcPr marL="50469" marR="50469" marT="34290" marB="34290" anchor="ctr"/>
                </a:tc>
                <a:tc>
                  <a:txBody>
                    <a:bodyPr/>
                    <a:lstStyle/>
                    <a:p>
                      <a:pPr marL="285750" indent="-285750">
                        <a:buFont typeface="Arial" panose="020B0604020202020204" pitchFamily="34" charset="0"/>
                        <a:buChar char="•"/>
                      </a:pPr>
                      <a:r>
                        <a:rPr lang="en-US" sz="2400" dirty="0"/>
                        <a:t>Many cover</a:t>
                      </a:r>
                      <a:r>
                        <a:rPr lang="en-US" sz="2400" baseline="0" dirty="0"/>
                        <a:t> </a:t>
                      </a:r>
                      <a:r>
                        <a:rPr lang="en-US" sz="2400" baseline="0" dirty="0" err="1"/>
                        <a:t>PrEP</a:t>
                      </a:r>
                      <a:r>
                        <a:rPr lang="en-US" sz="2400" baseline="0" dirty="0"/>
                        <a:t> costs</a:t>
                      </a:r>
                    </a:p>
                    <a:p>
                      <a:pPr marL="285750" indent="-285750">
                        <a:buFont typeface="Arial" panose="020B0604020202020204" pitchFamily="34" charset="0"/>
                        <a:buChar char="•"/>
                      </a:pPr>
                      <a:r>
                        <a:rPr lang="en-US" sz="2400" baseline="0" dirty="0"/>
                        <a:t>Copays and deductibles apply</a:t>
                      </a:r>
                      <a:endParaRPr lang="en-US" sz="2400" dirty="0"/>
                    </a:p>
                  </a:txBody>
                  <a:tcPr marL="79263" marR="79263" marT="91440" marB="91440" anchor="ctr"/>
                </a:tc>
                <a:extLst>
                  <a:ext uri="{0D108BD9-81ED-4DB2-BD59-A6C34878D82A}">
                    <a16:rowId xmlns:a16="http://schemas.microsoft.com/office/drawing/2014/main" xmlns="" val="10001"/>
                  </a:ext>
                </a:extLst>
              </a:tr>
              <a:tr h="1475766">
                <a:tc vMerge="1">
                  <a:txBody>
                    <a:bodyPr/>
                    <a:lstStyle/>
                    <a:p>
                      <a:endParaRPr lang="en-US" b="1" dirty="0"/>
                    </a:p>
                  </a:txBody>
                  <a:tcPr marL="68580" marR="68580"/>
                </a:tc>
                <a:tc>
                  <a:txBody>
                    <a:bodyPr/>
                    <a:lstStyle/>
                    <a:p>
                      <a:r>
                        <a:rPr lang="en-US" sz="2400" b="1" dirty="0"/>
                        <a:t>Gilead:</a:t>
                      </a:r>
                      <a:r>
                        <a:rPr lang="en-US" sz="2400" b="1" baseline="0" dirty="0"/>
                        <a:t> Co-Pay Coupon Card</a:t>
                      </a:r>
                      <a:endParaRPr lang="en-US" sz="2400" b="1" dirty="0"/>
                    </a:p>
                  </a:txBody>
                  <a:tcPr marL="50469" marR="50469" marT="34290" marB="34290" anchor="ctr">
                    <a:lnB w="381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400" dirty="0"/>
                        <a:t>Patient must have insurance</a:t>
                      </a:r>
                      <a:r>
                        <a:rPr lang="en-US" sz="2400" baseline="0" dirty="0"/>
                        <a:t> (NOT Medicaid or Medicare)</a:t>
                      </a:r>
                      <a:endParaRPr lang="en-US" sz="2400" dirty="0"/>
                    </a:p>
                    <a:p>
                      <a:pPr marL="285750" indent="-285750">
                        <a:buFont typeface="Arial" panose="020B0604020202020204" pitchFamily="34" charset="0"/>
                        <a:buChar char="•"/>
                      </a:pPr>
                      <a:r>
                        <a:rPr lang="en-US" sz="2400" b="1" dirty="0"/>
                        <a:t>Covers up to $300/month for prescription copays </a:t>
                      </a:r>
                    </a:p>
                  </a:txBody>
                  <a:tcPr marL="79263" marR="79263" marT="91440" marB="91440"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475766">
                <a:tc>
                  <a:txBody>
                    <a:bodyPr/>
                    <a:lstStyle/>
                    <a:p>
                      <a:endParaRPr lang="en-US" b="1" dirty="0"/>
                    </a:p>
                  </a:txBody>
                  <a:tcPr marL="68580" marR="68580">
                    <a:lnT w="38100" cap="flat" cmpd="sng" algn="ctr">
                      <a:solidFill>
                        <a:schemeClr val="tx1"/>
                      </a:solidFill>
                      <a:prstDash val="solid"/>
                      <a:round/>
                      <a:headEnd type="none" w="med" len="med"/>
                      <a:tailEnd type="none" w="med" len="med"/>
                    </a:lnT>
                  </a:tcPr>
                </a:tc>
                <a:tc>
                  <a:txBody>
                    <a:bodyPr/>
                    <a:lstStyle/>
                    <a:p>
                      <a:r>
                        <a:rPr lang="en-US" sz="2400" b="1" dirty="0"/>
                        <a:t>Gilead:</a:t>
                      </a:r>
                      <a:r>
                        <a:rPr lang="en-US" sz="2400" b="1" baseline="0" dirty="0"/>
                        <a:t> Medication Assistance Program</a:t>
                      </a:r>
                      <a:endParaRPr lang="en-US" sz="2400" b="1" dirty="0"/>
                    </a:p>
                  </a:txBody>
                  <a:tcPr marL="50469" marR="50469" marT="34290" marB="34290" anchor="ctr">
                    <a:lnT w="381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2400" dirty="0"/>
                        <a:t>Patient </a:t>
                      </a:r>
                      <a:r>
                        <a:rPr lang="en-US" sz="2400" b="1" dirty="0">
                          <a:solidFill>
                            <a:srgbClr val="006600"/>
                          </a:solidFill>
                        </a:rPr>
                        <a:t>must be uninsured </a:t>
                      </a:r>
                      <a:r>
                        <a:rPr lang="en-US" sz="2400" dirty="0"/>
                        <a:t>or have NO</a:t>
                      </a:r>
                      <a:r>
                        <a:rPr lang="en-US" sz="2400" baseline="0" dirty="0"/>
                        <a:t> prescription coverage, under 500% FPL</a:t>
                      </a:r>
                    </a:p>
                    <a:p>
                      <a:pPr marL="285750" indent="-285750">
                        <a:buFont typeface="Arial" panose="020B0604020202020204" pitchFamily="34" charset="0"/>
                        <a:buChar char="•"/>
                      </a:pPr>
                      <a:r>
                        <a:rPr lang="en-US" sz="2400" b="1" baseline="0" dirty="0">
                          <a:solidFill>
                            <a:srgbClr val="FF0066"/>
                          </a:solidFill>
                        </a:rPr>
                        <a:t>Covers prescription cost</a:t>
                      </a:r>
                      <a:endParaRPr lang="en-US" sz="2400" b="1" dirty="0">
                        <a:solidFill>
                          <a:srgbClr val="FF0066"/>
                        </a:solidFill>
                      </a:endParaRPr>
                    </a:p>
                  </a:txBody>
                  <a:tcPr marL="79263" marR="79263" marT="91440" marB="91440"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430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isn’t </a:t>
            </a:r>
            <a:r>
              <a:rPr lang="en-US" dirty="0" err="1"/>
              <a:t>PrEP</a:t>
            </a:r>
            <a:r>
              <a:rPr lang="en-US" dirty="0"/>
              <a:t> Use More Widespread?</a:t>
            </a:r>
            <a:br>
              <a:rPr lang="en-US" dirty="0"/>
            </a:br>
            <a:r>
              <a:rPr lang="en-US" u="sng" dirty="0"/>
              <a:t>Barriers for Adolescents</a:t>
            </a:r>
            <a:endParaRPr lang="en-US" dirty="0"/>
          </a:p>
        </p:txBody>
      </p:sp>
      <p:sp>
        <p:nvSpPr>
          <p:cNvPr id="3" name="Content Placeholder 2"/>
          <p:cNvSpPr>
            <a:spLocks noGrp="1"/>
          </p:cNvSpPr>
          <p:nvPr>
            <p:ph sz="quarter" idx="10"/>
          </p:nvPr>
        </p:nvSpPr>
        <p:spPr>
          <a:xfrm>
            <a:off x="3685673" y="1552943"/>
            <a:ext cx="7772400" cy="4018005"/>
          </a:xfrm>
        </p:spPr>
        <p:txBody>
          <a:bodyPr>
            <a:normAutofit/>
          </a:bodyPr>
          <a:lstStyle/>
          <a:p>
            <a:endParaRPr lang="en-US" sz="2100" dirty="0"/>
          </a:p>
          <a:p>
            <a:pPr>
              <a:buFont typeface="Arial" charset="0"/>
              <a:buChar char="•"/>
            </a:pPr>
            <a:r>
              <a:rPr lang="en-US" sz="2100" dirty="0"/>
              <a:t>Data on the efficacy and safety of </a:t>
            </a:r>
            <a:r>
              <a:rPr lang="en-US" sz="2100" dirty="0" err="1"/>
              <a:t>PrEP</a:t>
            </a:r>
            <a:r>
              <a:rPr lang="en-US" sz="2100" dirty="0"/>
              <a:t> for adolescents are insufficient</a:t>
            </a:r>
          </a:p>
          <a:p>
            <a:pPr>
              <a:buFont typeface="Arial" charset="0"/>
              <a:buChar char="•"/>
            </a:pPr>
            <a:endParaRPr lang="en-US" sz="2100" dirty="0"/>
          </a:p>
          <a:p>
            <a:pPr>
              <a:buFont typeface="Arial" charset="0"/>
              <a:buChar char="•"/>
            </a:pPr>
            <a:r>
              <a:rPr lang="en-US" sz="2100" dirty="0"/>
              <a:t>Risks and benefits of </a:t>
            </a:r>
            <a:r>
              <a:rPr lang="en-US" sz="2100" dirty="0" err="1"/>
              <a:t>PrEP</a:t>
            </a:r>
            <a:r>
              <a:rPr lang="en-US" sz="2100" dirty="0"/>
              <a:t> for adolescents should be weighed carefully in the context of local laws and regulations about autonomy in health care decision-making by minors</a:t>
            </a:r>
          </a:p>
          <a:p>
            <a:endParaRPr lang="en-US" sz="2100" dirty="0"/>
          </a:p>
          <a:p>
            <a:endParaRPr lang="en-US" sz="2100" dirty="0"/>
          </a:p>
          <a:p>
            <a:endParaRPr lang="en-US" sz="2100" dirty="0"/>
          </a:p>
        </p:txBody>
      </p:sp>
      <p:sp>
        <p:nvSpPr>
          <p:cNvPr id="4" name="TextBox 3"/>
          <p:cNvSpPr txBox="1"/>
          <p:nvPr/>
        </p:nvSpPr>
        <p:spPr>
          <a:xfrm>
            <a:off x="4850247" y="5009474"/>
            <a:ext cx="6477000" cy="300082"/>
          </a:xfrm>
          <a:prstGeom prst="rect">
            <a:avLst/>
          </a:prstGeom>
          <a:noFill/>
        </p:spPr>
        <p:txBody>
          <a:bodyPr wrap="square" rtlCol="0">
            <a:spAutoFit/>
          </a:bodyPr>
          <a:lstStyle/>
          <a:p>
            <a:pPr algn="r"/>
            <a:r>
              <a:rPr lang="en-US" sz="1350" dirty="0"/>
              <a:t>http://</a:t>
            </a:r>
            <a:r>
              <a:rPr lang="en-US" sz="1350" dirty="0" err="1"/>
              <a:t>www.cdc.gov</a:t>
            </a:r>
            <a:r>
              <a:rPr lang="en-US" sz="1350" dirty="0"/>
              <a:t>/</a:t>
            </a:r>
            <a:r>
              <a:rPr lang="en-US" sz="1350" dirty="0" err="1"/>
              <a:t>hiv</a:t>
            </a:r>
            <a:r>
              <a:rPr lang="en-US" sz="1350" dirty="0"/>
              <a:t>/</a:t>
            </a:r>
            <a:r>
              <a:rPr lang="en-US" sz="1350" dirty="0" err="1"/>
              <a:t>pdf</a:t>
            </a:r>
            <a:r>
              <a:rPr lang="en-US" sz="1350" dirty="0"/>
              <a:t>/guidelines/PrEPguidelines2014.pdf</a:t>
            </a:r>
          </a:p>
        </p:txBody>
      </p:sp>
    </p:spTree>
    <p:extLst>
      <p:ext uri="{BB962C8B-B14F-4D97-AF65-F5344CB8AC3E}">
        <p14:creationId xmlns:p14="http://schemas.microsoft.com/office/powerpoint/2010/main" val="3733659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2630905"/>
            <a:ext cx="2947482" cy="3094115"/>
          </a:xfrm>
        </p:spPr>
        <p:txBody>
          <a:bodyPr>
            <a:noAutofit/>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Why isn’t </a:t>
            </a:r>
            <a:r>
              <a:rPr lang="en-US" dirty="0" err="1"/>
              <a:t>PrEP</a:t>
            </a:r>
            <a:r>
              <a:rPr lang="en-US" dirty="0"/>
              <a:t> Use More Widespread?</a:t>
            </a:r>
            <a:br>
              <a:rPr lang="en-US" dirty="0"/>
            </a:br>
            <a:r>
              <a:rPr lang="en-US" u="sng" dirty="0"/>
              <a:t>Barriers for Adolescents</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Why isn’t </a:t>
            </a:r>
            <a:r>
              <a:rPr lang="en-US" dirty="0" err="1"/>
              <a:t>PrEP</a:t>
            </a:r>
            <a:r>
              <a:rPr lang="en-US" dirty="0"/>
              <a:t> Use More Widespread?</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0"/>
          </p:nvPr>
        </p:nvSpPr>
        <p:spPr>
          <a:xfrm>
            <a:off x="3701716" y="1217301"/>
            <a:ext cx="7772400" cy="4485672"/>
          </a:xfrm>
        </p:spPr>
        <p:txBody>
          <a:bodyPr>
            <a:noAutofit/>
          </a:bodyPr>
          <a:lstStyle/>
          <a:p>
            <a:pPr marL="342900" lvl="3" indent="-342900">
              <a:buClr>
                <a:srgbClr val="FF0000"/>
              </a:buClr>
              <a:buFont typeface="Arial" charset="0"/>
              <a:buChar char="•"/>
            </a:pPr>
            <a:r>
              <a:rPr lang="en-US" sz="2400" dirty="0" err="1"/>
              <a:t>PrEP</a:t>
            </a:r>
            <a:r>
              <a:rPr lang="en-US" sz="2400" dirty="0"/>
              <a:t> and Minor Consent Laws </a:t>
            </a:r>
          </a:p>
          <a:p>
            <a:pPr marL="736600" lvl="4" indent="-228600">
              <a:buFont typeface="Arial" charset="0"/>
              <a:buChar char="•"/>
            </a:pPr>
            <a:r>
              <a:rPr lang="en-US" sz="2000" dirty="0"/>
              <a:t>No state expressly prohibits minors’ access to </a:t>
            </a:r>
            <a:r>
              <a:rPr lang="en-US" sz="2000" dirty="0" err="1"/>
              <a:t>PrEP</a:t>
            </a:r>
            <a:r>
              <a:rPr lang="en-US" sz="2000" dirty="0"/>
              <a:t> or other HIV prevention methods</a:t>
            </a:r>
          </a:p>
          <a:p>
            <a:pPr marL="736600" lvl="4" indent="-228600">
              <a:buFont typeface="Arial" charset="0"/>
              <a:buChar char="•"/>
            </a:pPr>
            <a:r>
              <a:rPr lang="en-US" sz="2000" dirty="0"/>
              <a:t>50 states + DC expressly allow some minors to consent to diagnosis or treatment of STI</a:t>
            </a:r>
          </a:p>
          <a:p>
            <a:pPr marL="457200" indent="-457200">
              <a:buClr>
                <a:srgbClr val="FF0000"/>
              </a:buClr>
              <a:buFont typeface="Arial" charset="0"/>
              <a:buChar char="•"/>
            </a:pPr>
            <a:r>
              <a:rPr lang="en-US" dirty="0"/>
              <a:t>State minor consent laws vary</a:t>
            </a:r>
          </a:p>
          <a:p>
            <a:pPr lvl="1">
              <a:spcAft>
                <a:spcPts val="600"/>
              </a:spcAft>
              <a:buFont typeface="Arial" charset="0"/>
              <a:buChar char="•"/>
            </a:pPr>
            <a:r>
              <a:rPr lang="en-US" dirty="0"/>
              <a:t>Prevention </a:t>
            </a:r>
            <a:r>
              <a:rPr lang="en-US" dirty="0" err="1"/>
              <a:t>vs</a:t>
            </a:r>
            <a:r>
              <a:rPr lang="en-US" dirty="0"/>
              <a:t> Testing </a:t>
            </a:r>
            <a:r>
              <a:rPr lang="en-US" dirty="0" err="1"/>
              <a:t>vs</a:t>
            </a:r>
            <a:r>
              <a:rPr lang="en-US" dirty="0"/>
              <a:t> Treatment </a:t>
            </a:r>
          </a:p>
          <a:p>
            <a:pPr lvl="1">
              <a:spcAft>
                <a:spcPts val="600"/>
              </a:spcAft>
              <a:buFont typeface="Arial" charset="0"/>
              <a:buChar char="•"/>
            </a:pPr>
            <a:r>
              <a:rPr lang="en-US" dirty="0"/>
              <a:t>HIV explicitly stated as STI</a:t>
            </a:r>
          </a:p>
          <a:p>
            <a:pPr lvl="1">
              <a:spcAft>
                <a:spcPts val="600"/>
              </a:spcAft>
              <a:buFont typeface="Arial" charset="0"/>
              <a:buChar char="•"/>
            </a:pPr>
            <a:r>
              <a:rPr lang="en-US" dirty="0"/>
              <a:t>Statutory Conditions</a:t>
            </a:r>
          </a:p>
          <a:p>
            <a:pPr lvl="3">
              <a:lnSpc>
                <a:spcPts val="1600"/>
              </a:lnSpc>
              <a:spcAft>
                <a:spcPts val="600"/>
              </a:spcAft>
              <a:buFont typeface="Arial" charset="0"/>
              <a:buChar char="•"/>
            </a:pPr>
            <a:r>
              <a:rPr lang="en-US" sz="2000" dirty="0"/>
              <a:t>Age </a:t>
            </a:r>
          </a:p>
          <a:p>
            <a:pPr lvl="3">
              <a:lnSpc>
                <a:spcPts val="1600"/>
              </a:lnSpc>
              <a:spcAft>
                <a:spcPts val="600"/>
              </a:spcAft>
              <a:buFont typeface="Arial" charset="0"/>
              <a:buChar char="•"/>
            </a:pPr>
            <a:r>
              <a:rPr lang="en-US" sz="2000" dirty="0"/>
              <a:t>STI Exposure</a:t>
            </a:r>
          </a:p>
          <a:p>
            <a:pPr lvl="3">
              <a:lnSpc>
                <a:spcPts val="1600"/>
              </a:lnSpc>
              <a:spcAft>
                <a:spcPts val="600"/>
              </a:spcAft>
              <a:buFont typeface="Arial" charset="0"/>
              <a:buChar char="•"/>
            </a:pPr>
            <a:endParaRPr lang="en-US" sz="1500" dirty="0"/>
          </a:p>
          <a:p>
            <a:pPr marL="548640" lvl="3" indent="0">
              <a:spcAft>
                <a:spcPts val="600"/>
              </a:spcAft>
              <a:buNone/>
            </a:pPr>
            <a:endParaRPr lang="en-US" sz="1950" dirty="0"/>
          </a:p>
        </p:txBody>
      </p:sp>
    </p:spTree>
    <p:extLst>
      <p:ext uri="{BB962C8B-B14F-4D97-AF65-F5344CB8AC3E}">
        <p14:creationId xmlns:p14="http://schemas.microsoft.com/office/powerpoint/2010/main" val="1046418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isn’t </a:t>
            </a:r>
            <a:r>
              <a:rPr lang="en-US" dirty="0" err="1" smtClean="0"/>
              <a:t>PrEP</a:t>
            </a:r>
            <a:r>
              <a:rPr lang="en-US" dirty="0" smtClean="0"/>
              <a:t> Use More Widespread?</a:t>
            </a:r>
            <a:endParaRPr lang="en-US" dirty="0"/>
          </a:p>
        </p:txBody>
      </p:sp>
      <p:pic>
        <p:nvPicPr>
          <p:cNvPr id="4" name="Content Placeholder 6" descr="200299267-001.jpg"/>
          <p:cNvPicPr>
            <a:picLocks noChangeAspect="1"/>
          </p:cNvPicPr>
          <p:nvPr/>
        </p:nvPicPr>
        <p:blipFill>
          <a:blip r:embed="rId2">
            <a:extLst>
              <a:ext uri="{28A0092B-C50C-407E-A947-70E740481C1C}">
                <a14:useLocalDpi xmlns:a14="http://schemas.microsoft.com/office/drawing/2010/main" val="0"/>
              </a:ext>
            </a:extLst>
          </a:blip>
          <a:srcRect t="12695" b="12695"/>
          <a:stretch>
            <a:fillRect/>
          </a:stretch>
        </p:blipFill>
        <p:spPr bwMode="auto">
          <a:xfrm>
            <a:off x="8694821" y="2853484"/>
            <a:ext cx="2871538" cy="32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0"/>
          </p:nvPr>
        </p:nvSpPr>
        <p:spPr>
          <a:xfrm>
            <a:off x="3830053" y="1874915"/>
            <a:ext cx="6228347" cy="3850105"/>
          </a:xfrm>
        </p:spPr>
        <p:txBody>
          <a:bodyPr>
            <a:noAutofit/>
          </a:bodyPr>
          <a:lstStyle/>
          <a:p>
            <a:pPr marL="0" indent="0">
              <a:buNone/>
            </a:pPr>
            <a:r>
              <a:rPr lang="en-US" b="1" dirty="0" smtClean="0">
                <a:solidFill>
                  <a:schemeClr val="accent4"/>
                </a:solidFill>
              </a:rPr>
              <a:t>Meet Kim…</a:t>
            </a:r>
          </a:p>
          <a:p>
            <a:pPr marL="0" indent="0">
              <a:buNone/>
            </a:pPr>
            <a:r>
              <a:rPr lang="en-US" dirty="0" smtClean="0"/>
              <a:t>19 </a:t>
            </a:r>
            <a:r>
              <a:rPr lang="en-US" dirty="0"/>
              <a:t>year old female </a:t>
            </a:r>
            <a:r>
              <a:rPr lang="en-US" dirty="0" smtClean="0"/>
              <a:t>in </a:t>
            </a:r>
            <a:r>
              <a:rPr lang="en-US" dirty="0"/>
              <a:t>a monogamous relationship with an HIV infected </a:t>
            </a:r>
            <a:r>
              <a:rPr lang="en-US" dirty="0" smtClean="0"/>
              <a:t/>
            </a:r>
            <a:br>
              <a:rPr lang="en-US" dirty="0" smtClean="0"/>
            </a:br>
            <a:r>
              <a:rPr lang="en-US" dirty="0" smtClean="0"/>
              <a:t>male who is not compliant with his medication.  </a:t>
            </a:r>
            <a:r>
              <a:rPr lang="en-US" dirty="0"/>
              <a:t>She almost always </a:t>
            </a:r>
            <a:r>
              <a:rPr lang="en-US" dirty="0" smtClean="0"/>
              <a:t/>
            </a:r>
            <a:br>
              <a:rPr lang="en-US" dirty="0" smtClean="0"/>
            </a:br>
            <a:r>
              <a:rPr lang="en-US" dirty="0" smtClean="0"/>
              <a:t>uses </a:t>
            </a:r>
            <a:r>
              <a:rPr lang="en-US" dirty="0"/>
              <a:t>condoms.  She heard about </a:t>
            </a:r>
            <a:r>
              <a:rPr lang="en-US" dirty="0" smtClean="0"/>
              <a:t/>
            </a:r>
            <a:br>
              <a:rPr lang="en-US" dirty="0" smtClean="0"/>
            </a:br>
            <a:r>
              <a:rPr lang="en-US" dirty="0" err="1" smtClean="0"/>
              <a:t>PrEP</a:t>
            </a:r>
            <a:r>
              <a:rPr lang="en-US" dirty="0" smtClean="0"/>
              <a:t> </a:t>
            </a:r>
            <a:r>
              <a:rPr lang="en-US" dirty="0"/>
              <a:t>on a TV commercial and </a:t>
            </a:r>
            <a:r>
              <a:rPr lang="en-US" dirty="0" smtClean="0"/>
              <a:t/>
            </a:r>
            <a:br>
              <a:rPr lang="en-US" dirty="0" smtClean="0"/>
            </a:br>
            <a:r>
              <a:rPr lang="en-US" dirty="0" smtClean="0"/>
              <a:t>went </a:t>
            </a:r>
            <a:r>
              <a:rPr lang="en-US" dirty="0"/>
              <a:t>to speak to her primary care </a:t>
            </a:r>
            <a:r>
              <a:rPr lang="en-US" dirty="0" smtClean="0"/>
              <a:t/>
            </a:r>
            <a:br>
              <a:rPr lang="en-US" dirty="0" smtClean="0"/>
            </a:br>
            <a:r>
              <a:rPr lang="en-US" dirty="0" smtClean="0"/>
              <a:t>doctor </a:t>
            </a:r>
            <a:r>
              <a:rPr lang="en-US" dirty="0"/>
              <a:t>about it.  </a:t>
            </a:r>
          </a:p>
          <a:p>
            <a:pPr marL="0" indent="0">
              <a:buNone/>
            </a:pPr>
            <a:r>
              <a:rPr lang="en-US" dirty="0" smtClean="0"/>
              <a:t>Kim’s </a:t>
            </a:r>
            <a:r>
              <a:rPr lang="en-US" dirty="0"/>
              <a:t>doctor told her </a:t>
            </a:r>
            <a:r>
              <a:rPr lang="en-US" dirty="0" smtClean="0"/>
              <a:t>there is </a:t>
            </a:r>
            <a:r>
              <a:rPr lang="en-US" dirty="0"/>
              <a:t>no </a:t>
            </a:r>
            <a:r>
              <a:rPr lang="en-US" dirty="0" smtClean="0"/>
              <a:t/>
            </a:r>
            <a:br>
              <a:rPr lang="en-US" dirty="0" smtClean="0"/>
            </a:br>
            <a:r>
              <a:rPr lang="en-US" dirty="0" smtClean="0"/>
              <a:t>medication </a:t>
            </a:r>
            <a:r>
              <a:rPr lang="en-US" dirty="0"/>
              <a:t>to prevent HIV, only </a:t>
            </a:r>
            <a:r>
              <a:rPr lang="en-US" dirty="0" smtClean="0"/>
              <a:t/>
            </a:r>
            <a:br>
              <a:rPr lang="en-US" dirty="0" smtClean="0"/>
            </a:br>
            <a:r>
              <a:rPr lang="en-US" dirty="0" smtClean="0"/>
              <a:t>condoms</a:t>
            </a:r>
            <a:r>
              <a:rPr lang="en-US" dirty="0"/>
              <a:t>.</a:t>
            </a:r>
          </a:p>
          <a:p>
            <a:pPr marL="0" indent="0">
              <a:buNone/>
            </a:pPr>
            <a:endParaRPr lang="en-US" dirty="0"/>
          </a:p>
        </p:txBody>
      </p:sp>
    </p:spTree>
    <p:extLst>
      <p:ext uri="{BB962C8B-B14F-4D97-AF65-F5344CB8AC3E}">
        <p14:creationId xmlns:p14="http://schemas.microsoft.com/office/powerpoint/2010/main" val="1965441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717758" y="658817"/>
            <a:ext cx="7772400" cy="3882081"/>
          </a:xfrm>
        </p:spPr>
        <p:txBody>
          <a:bodyPr>
            <a:normAutofit/>
          </a:bodyPr>
          <a:lstStyle/>
          <a:p>
            <a:pPr>
              <a:buFont typeface="Arial" charset="0"/>
              <a:buChar char="•"/>
            </a:pPr>
            <a:r>
              <a:rPr lang="en-US" dirty="0"/>
              <a:t>Providers unaware that </a:t>
            </a:r>
            <a:r>
              <a:rPr lang="en-US" dirty="0" err="1"/>
              <a:t>PrEP</a:t>
            </a:r>
            <a:r>
              <a:rPr lang="en-US" dirty="0"/>
              <a:t> exists</a:t>
            </a:r>
          </a:p>
          <a:p>
            <a:pPr lvl="3">
              <a:buFont typeface="Arial" charset="0"/>
              <a:buChar char="•"/>
            </a:pPr>
            <a:r>
              <a:rPr lang="en-US" sz="1500" dirty="0"/>
              <a:t>34% primary care docs and nurses haven’t heard of HIV PrEP</a:t>
            </a:r>
            <a:r>
              <a:rPr lang="en-US" sz="1500" baseline="30000" dirty="0"/>
              <a:t>1</a:t>
            </a:r>
          </a:p>
          <a:p>
            <a:pPr>
              <a:buFont typeface="Arial" charset="0"/>
              <a:buChar char="•"/>
            </a:pPr>
            <a:r>
              <a:rPr lang="en-US" dirty="0"/>
              <a:t>Discomfort performing sexual </a:t>
            </a:r>
            <a:r>
              <a:rPr lang="en-US" dirty="0" smtClean="0"/>
              <a:t>history</a:t>
            </a:r>
          </a:p>
          <a:p>
            <a:pPr>
              <a:buFont typeface="Arial" charset="0"/>
              <a:buChar char="•"/>
            </a:pPr>
            <a:r>
              <a:rPr lang="en-US" dirty="0" smtClean="0"/>
              <a:t>Discomfort caring for sexual and gender minority groups</a:t>
            </a:r>
            <a:endParaRPr lang="en-US" dirty="0"/>
          </a:p>
          <a:p>
            <a:pPr>
              <a:buFont typeface="Arial" charset="0"/>
              <a:buChar char="•"/>
            </a:pPr>
            <a:r>
              <a:rPr lang="en-US" dirty="0"/>
              <a:t>Discomfort prescribing HIV medication</a:t>
            </a:r>
          </a:p>
          <a:p>
            <a:pPr>
              <a:buFont typeface="Arial" charset="0"/>
              <a:buChar char="•"/>
            </a:pPr>
            <a:r>
              <a:rPr lang="en-US" dirty="0"/>
              <a:t>Concern that patients on </a:t>
            </a:r>
            <a:r>
              <a:rPr lang="en-US" dirty="0" err="1"/>
              <a:t>PrEP</a:t>
            </a:r>
            <a:r>
              <a:rPr lang="en-US" dirty="0"/>
              <a:t> may engage in riskier behaviors</a:t>
            </a:r>
          </a:p>
        </p:txBody>
      </p:sp>
      <p:sp>
        <p:nvSpPr>
          <p:cNvPr id="7" name="Rectangle 6"/>
          <p:cNvSpPr/>
          <p:nvPr/>
        </p:nvSpPr>
        <p:spPr>
          <a:xfrm>
            <a:off x="8601484" y="5022159"/>
            <a:ext cx="1885950" cy="96385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rgbClr val="000000"/>
                </a:solidFill>
              </a:rPr>
              <a:t>Subspecialists</a:t>
            </a:r>
          </a:p>
        </p:txBody>
      </p:sp>
      <p:pic>
        <p:nvPicPr>
          <p:cNvPr id="2050" name="Picture 2" descr="http://image.shutterstock.com/z/stock-vector-hand-with-pointing-finger-left-and-right-120834523.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062"/>
          <a:stretch/>
        </p:blipFill>
        <p:spPr bwMode="auto">
          <a:xfrm>
            <a:off x="7046609" y="5054242"/>
            <a:ext cx="1148196" cy="90597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07342" y="5042467"/>
            <a:ext cx="2000250" cy="935386"/>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rgbClr val="000000"/>
                </a:solidFill>
              </a:rPr>
              <a:t>Primary Care Docs</a:t>
            </a:r>
          </a:p>
        </p:txBody>
      </p:sp>
      <p:sp>
        <p:nvSpPr>
          <p:cNvPr id="9" name="TextBox 8"/>
          <p:cNvSpPr txBox="1"/>
          <p:nvPr/>
        </p:nvSpPr>
        <p:spPr>
          <a:xfrm>
            <a:off x="5495173" y="4472261"/>
            <a:ext cx="3944350" cy="461665"/>
          </a:xfrm>
          <a:prstGeom prst="rect">
            <a:avLst/>
          </a:prstGeom>
          <a:noFill/>
        </p:spPr>
        <p:txBody>
          <a:bodyPr wrap="none" rtlCol="0">
            <a:spAutoFit/>
          </a:bodyPr>
          <a:lstStyle/>
          <a:p>
            <a:pPr algn="ctr" fontAlgn="base">
              <a:spcBef>
                <a:spcPct val="0"/>
              </a:spcBef>
              <a:spcAft>
                <a:spcPct val="0"/>
              </a:spcAft>
            </a:pPr>
            <a:r>
              <a:rPr lang="en-US" sz="2400" b="1" dirty="0">
                <a:solidFill>
                  <a:schemeClr val="accent4"/>
                </a:solidFill>
                <a:cs typeface="Arial" charset="0"/>
              </a:rPr>
              <a:t>Who Should Prescribe </a:t>
            </a:r>
            <a:r>
              <a:rPr lang="en-US" sz="2400" b="1" dirty="0" err="1">
                <a:solidFill>
                  <a:schemeClr val="accent4"/>
                </a:solidFill>
                <a:cs typeface="Arial" charset="0"/>
              </a:rPr>
              <a:t>PrEP</a:t>
            </a:r>
            <a:r>
              <a:rPr lang="en-US" sz="2400" b="1" dirty="0">
                <a:solidFill>
                  <a:schemeClr val="accent4"/>
                </a:solidFill>
                <a:cs typeface="Arial" charset="0"/>
              </a:rPr>
              <a:t>?</a:t>
            </a:r>
          </a:p>
        </p:txBody>
      </p:sp>
      <p:sp>
        <p:nvSpPr>
          <p:cNvPr id="10" name="Title 3"/>
          <p:cNvSpPr txBox="1">
            <a:spLocks/>
          </p:cNvSpPr>
          <p:nvPr/>
        </p:nvSpPr>
        <p:spPr>
          <a:xfrm>
            <a:off x="68588" y="1799634"/>
            <a:ext cx="3426683" cy="3189616"/>
          </a:xfrm>
          <a:prstGeom prst="rect">
            <a:avLst/>
          </a:prstGeom>
        </p:spPr>
        <p:txBody>
          <a:bodyPr vert="horz" lIns="68580" tIns="34290" rIns="68580" bIns="34290" rtlCol="0" anchor="ctr">
            <a:noAutofit/>
          </a:bodyPr>
          <a:lstStyle/>
          <a:p>
            <a:pPr>
              <a:spcBef>
                <a:spcPct val="0"/>
              </a:spcBef>
              <a:defRPr/>
            </a:pPr>
            <a:r>
              <a:rPr lang="en-US" sz="4000" dirty="0">
                <a:solidFill>
                  <a:schemeClr val="bg1"/>
                </a:solidFill>
                <a:latin typeface="Times New Roman" charset="0"/>
                <a:ea typeface="Times New Roman" charset="0"/>
                <a:cs typeface="Times New Roman" charset="0"/>
              </a:rPr>
              <a:t>Why Isn’t </a:t>
            </a:r>
            <a:r>
              <a:rPr lang="en-US" sz="4000" dirty="0" err="1">
                <a:solidFill>
                  <a:schemeClr val="bg1"/>
                </a:solidFill>
                <a:latin typeface="Times New Roman" charset="0"/>
                <a:ea typeface="Times New Roman" charset="0"/>
                <a:cs typeface="Times New Roman" charset="0"/>
              </a:rPr>
              <a:t>PrEP</a:t>
            </a:r>
            <a:r>
              <a:rPr lang="en-US" sz="4000" dirty="0">
                <a:solidFill>
                  <a:schemeClr val="bg1"/>
                </a:solidFill>
                <a:latin typeface="Times New Roman" charset="0"/>
                <a:ea typeface="Times New Roman" charset="0"/>
                <a:cs typeface="Times New Roman" charset="0"/>
              </a:rPr>
              <a:t> Use More Widespread?</a:t>
            </a:r>
          </a:p>
          <a:p>
            <a:pPr>
              <a:spcBef>
                <a:spcPct val="0"/>
              </a:spcBef>
              <a:defRPr/>
            </a:pPr>
            <a:r>
              <a:rPr lang="en-US" sz="4000" u="sng" dirty="0">
                <a:solidFill>
                  <a:schemeClr val="bg1"/>
                </a:solidFill>
                <a:latin typeface="Times New Roman" charset="0"/>
                <a:ea typeface="Times New Roman" charset="0"/>
                <a:cs typeface="Times New Roman" charset="0"/>
              </a:rPr>
              <a:t>Provider Issues</a:t>
            </a:r>
          </a:p>
        </p:txBody>
      </p:sp>
      <p:sp>
        <p:nvSpPr>
          <p:cNvPr id="13" name="TextBox 12"/>
          <p:cNvSpPr txBox="1"/>
          <p:nvPr/>
        </p:nvSpPr>
        <p:spPr>
          <a:xfrm>
            <a:off x="6789937" y="6441086"/>
            <a:ext cx="2531270" cy="300082"/>
          </a:xfrm>
          <a:prstGeom prst="rect">
            <a:avLst/>
          </a:prstGeom>
          <a:noFill/>
        </p:spPr>
        <p:txBody>
          <a:bodyPr wrap="none" rtlCol="0">
            <a:spAutoFit/>
          </a:bodyPr>
          <a:lstStyle/>
          <a:p>
            <a:pPr fontAlgn="base">
              <a:spcBef>
                <a:spcPct val="0"/>
              </a:spcBef>
              <a:spcAft>
                <a:spcPct val="0"/>
              </a:spcAft>
            </a:pPr>
            <a:r>
              <a:rPr lang="en-US" sz="1350" baseline="30000" dirty="0">
                <a:cs typeface="Arial" charset="0"/>
              </a:rPr>
              <a:t>1</a:t>
            </a:r>
            <a:r>
              <a:rPr lang="en-US" sz="1350" dirty="0">
                <a:cs typeface="Arial" charset="0"/>
              </a:rPr>
              <a:t>www.cdc.gov/</a:t>
            </a:r>
            <a:r>
              <a:rPr lang="en-US" sz="1350" dirty="0" err="1">
                <a:cs typeface="Arial" charset="0"/>
              </a:rPr>
              <a:t>vitalsigns</a:t>
            </a:r>
            <a:r>
              <a:rPr lang="en-US" sz="1350" dirty="0">
                <a:cs typeface="Arial" charset="0"/>
              </a:rPr>
              <a:t>/</a:t>
            </a:r>
            <a:r>
              <a:rPr lang="en-US" sz="1350" dirty="0" err="1">
                <a:cs typeface="Arial" charset="0"/>
              </a:rPr>
              <a:t>hivprep</a:t>
            </a:r>
            <a:r>
              <a:rPr lang="en-US" sz="750" dirty="0">
                <a:cs typeface="Arial" charset="0"/>
              </a:rPr>
              <a:t>/</a:t>
            </a:r>
          </a:p>
        </p:txBody>
      </p:sp>
    </p:spTree>
    <p:extLst>
      <p:ext uri="{BB962C8B-B14F-4D97-AF65-F5344CB8AC3E}">
        <p14:creationId xmlns:p14="http://schemas.microsoft.com/office/powerpoint/2010/main" val="318532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2050"/>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6182627" y="5928596"/>
            <a:ext cx="5662863" cy="454569"/>
          </a:xfrm>
          <a:prstGeom prst="rect">
            <a:avLst/>
          </a:prstGeom>
        </p:spPr>
        <p:txBody>
          <a:bodyPr lIns="91438" tIns="45719" rIns="91438" bIns="45719"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43" indent="-285743">
              <a:lnSpc>
                <a:spcPts val="900"/>
              </a:lnSpc>
              <a:spcBef>
                <a:spcPts val="0"/>
              </a:spcBef>
            </a:pPr>
            <a:r>
              <a:rPr lang="en-US" sz="900" i="1" dirty="0">
                <a:solidFill>
                  <a:srgbClr val="5F5F5F"/>
                </a:solidFill>
                <a:latin typeface="Calibri" panose="020F0502020204030204" pitchFamily="34" charset="0"/>
              </a:rPr>
              <a:t>Note.</a:t>
            </a:r>
            <a:r>
              <a:rPr lang="en-US" sz="900" dirty="0">
                <a:solidFill>
                  <a:srgbClr val="5F5F5F"/>
                </a:solidFill>
                <a:latin typeface="Calibri" panose="020F0502020204030204" pitchFamily="34" charset="0"/>
              </a:rPr>
              <a:t> Data include persons with a diagnosis of HIV infection regardless of stage of disease at diagnosis. </a:t>
            </a:r>
          </a:p>
          <a:p>
            <a:pPr>
              <a:lnSpc>
                <a:spcPts val="900"/>
              </a:lnSpc>
              <a:spcBef>
                <a:spcPts val="0"/>
              </a:spcBef>
            </a:pPr>
            <a:r>
              <a:rPr lang="en-US" sz="900" baseline="30000" dirty="0">
                <a:solidFill>
                  <a:srgbClr val="5F5F5F"/>
                </a:solidFill>
                <a:latin typeface="Calibri" panose="020F0502020204030204" pitchFamily="34" charset="0"/>
              </a:rPr>
              <a:t>a</a:t>
            </a:r>
            <a:r>
              <a:rPr lang="en-US" sz="900" dirty="0">
                <a:solidFill>
                  <a:srgbClr val="5F5F5F"/>
                </a:solidFill>
                <a:latin typeface="Calibri" panose="020F0502020204030204" pitchFamily="34" charset="0"/>
              </a:rPr>
              <a:t> Includes Asian/Pacific Islander legacy cases.</a:t>
            </a:r>
          </a:p>
          <a:p>
            <a:pPr>
              <a:lnSpc>
                <a:spcPts val="900"/>
              </a:lnSpc>
              <a:spcBef>
                <a:spcPts val="0"/>
              </a:spcBef>
            </a:pPr>
            <a:r>
              <a:rPr lang="en-US" sz="900" baseline="30000" dirty="0">
                <a:solidFill>
                  <a:srgbClr val="5F5F5F"/>
                </a:solidFill>
                <a:latin typeface="Calibri" panose="020F0502020204030204" pitchFamily="34" charset="0"/>
              </a:rPr>
              <a:t>b</a:t>
            </a:r>
            <a:r>
              <a:rPr lang="en-US" sz="900" dirty="0">
                <a:solidFill>
                  <a:srgbClr val="5F5F5F"/>
                </a:solidFill>
                <a:latin typeface="Calibri" panose="020F0502020204030204" pitchFamily="34" charset="0"/>
              </a:rPr>
              <a:t> Hispanics/Latinos can be of any race.   </a:t>
            </a:r>
          </a:p>
        </p:txBody>
      </p:sp>
      <p:pic>
        <p:nvPicPr>
          <p:cNvPr id="3" name="Picture 2" descr="At the end of 2014, 38,356 adolescents and young adults 13–24 years of age were living with diagnosed HIV infection in the United States and 6 dependent areas.  &#10; &#10;Of the 29,115 male adolescents and young adults living with diagnosed HIV infection, 59% were black/African American, 22% were Hispanic/Latino, 14% were white, 4% were of multiple races, and 1% were Asian. Less than 1% each were American Indian/Alaska Native and Native Hawaiian/other Pacific Islander.&#10; &#10;Among female adolescents and young adults living with diagnosed HIV infection, 64% were black/African American, 19% were Hispanic/Latino, 12% were white, 4% were of multiple races, and 1% were Asian. Less than 1% each were American Indian/Alaska Native and Native Hawaiian/other Pacific Islander. &#10; &#10;Data include persons with a diagnosis of HIV infection regardless of stage of disease at diagnosis.  &#10;&#10;The Asian category includes Asian/Pacific Islander legacy cases (cases that were diagnosed and reported under the pre-1997 Office of Management and Budget race/ethnicity classification system). &#10; &#10;Hispanics/Latinos can be of any race.&#10; &#10;Persons living with diagnosed HIV infection are classified as adult or adolescent based on age at year-end 2014. &#10;" title="Adolescents and Young Adults Aged 13–24 Years Living with Diagnosed HIV Infection, by Sex and Race/Ethnicity, Year-end 2014—United States and 6 Dependent Areas"/>
          <p:cNvPicPr>
            <a:picLocks noChangeAspect="1"/>
          </p:cNvPicPr>
          <p:nvPr/>
        </p:nvPicPr>
        <p:blipFill>
          <a:blip r:embed="rId3"/>
          <a:stretch>
            <a:fillRect/>
          </a:stretch>
        </p:blipFill>
        <p:spPr>
          <a:xfrm>
            <a:off x="823096" y="1798260"/>
            <a:ext cx="10149704" cy="4130336"/>
          </a:xfrm>
          <a:prstGeom prst="rect">
            <a:avLst/>
          </a:prstGeom>
        </p:spPr>
      </p:pic>
      <p:sp>
        <p:nvSpPr>
          <p:cNvPr id="7" name="Title 1"/>
          <p:cNvSpPr>
            <a:spLocks noGrp="1"/>
          </p:cNvSpPr>
          <p:nvPr>
            <p:ph sz="quarter" idx="12"/>
          </p:nvPr>
        </p:nvSpPr>
        <p:spPr>
          <a:xfrm>
            <a:off x="1007445" y="609601"/>
            <a:ext cx="10350365" cy="1219200"/>
          </a:xfrm>
        </p:spPr>
        <p:txBody>
          <a:bodyPr>
            <a:noAutofit/>
          </a:bodyPr>
          <a:lstStyle/>
          <a:p>
            <a:pPr>
              <a:lnSpc>
                <a:spcPts val="2600"/>
              </a:lnSpc>
            </a:pPr>
            <a:r>
              <a:rPr lang="en-US" sz="2800" dirty="0"/>
              <a:t>US Adolescents and Young Adults Aged 13–24 Years Living with Diagnosed HIV Infection, by Sex and Race/Ethnicity, Year-end 2014</a:t>
            </a:r>
          </a:p>
        </p:txBody>
      </p:sp>
    </p:spTree>
    <p:extLst>
      <p:ext uri="{BB962C8B-B14F-4D97-AF65-F5344CB8AC3E}">
        <p14:creationId xmlns:p14="http://schemas.microsoft.com/office/powerpoint/2010/main" val="19026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Docs Already Prescribe Preventative Medications</a:t>
            </a:r>
            <a:endParaRPr lang="en-US" dirty="0"/>
          </a:p>
        </p:txBody>
      </p:sp>
      <p:sp>
        <p:nvSpPr>
          <p:cNvPr id="3" name="Content Placeholder 2"/>
          <p:cNvSpPr>
            <a:spLocks noGrp="1"/>
          </p:cNvSpPr>
          <p:nvPr>
            <p:ph sz="quarter" idx="10"/>
          </p:nvPr>
        </p:nvSpPr>
        <p:spPr>
          <a:xfrm>
            <a:off x="3781926" y="1760622"/>
            <a:ext cx="7772400" cy="3818021"/>
          </a:xfrm>
        </p:spPr>
        <p:txBody>
          <a:bodyPr/>
          <a:lstStyle/>
          <a:p>
            <a:pPr>
              <a:buFont typeface="Arial" panose="020B0604020202020204" pitchFamily="34" charset="0"/>
              <a:buChar char="•"/>
              <a:defRPr/>
            </a:pPr>
            <a:r>
              <a:rPr lang="en-US" dirty="0"/>
              <a:t>Prescribe </a:t>
            </a:r>
            <a:r>
              <a:rPr lang="en-US" dirty="0">
                <a:solidFill>
                  <a:schemeClr val="accent1">
                    <a:lumMod val="75000"/>
                  </a:schemeClr>
                </a:solidFill>
              </a:rPr>
              <a:t>malaria prophylaxis</a:t>
            </a:r>
            <a:r>
              <a:rPr lang="en-US" dirty="0"/>
              <a:t> for individuals before traveling overseas</a:t>
            </a:r>
          </a:p>
          <a:p>
            <a:pPr marL="731520" lvl="3">
              <a:spcBef>
                <a:spcPts val="1200"/>
              </a:spcBef>
              <a:spcAft>
                <a:spcPts val="600"/>
              </a:spcAft>
              <a:buFont typeface="Arial" panose="020B0604020202020204" pitchFamily="34" charset="0"/>
              <a:buChar char="•"/>
              <a:defRPr/>
            </a:pPr>
            <a:r>
              <a:rPr lang="en-US" sz="2000" dirty="0"/>
              <a:t>Still recommend mosquito nets and insect repellant</a:t>
            </a:r>
          </a:p>
          <a:p>
            <a:pPr marL="731520" lvl="3">
              <a:spcBef>
                <a:spcPts val="0"/>
              </a:spcBef>
              <a:buFont typeface="Arial" panose="020B0604020202020204" pitchFamily="34" charset="0"/>
              <a:buChar char="•"/>
              <a:defRPr/>
            </a:pPr>
            <a:r>
              <a:rPr lang="en-US" sz="2000" dirty="0"/>
              <a:t>Don’t withhold prophylaxis if an individual refuses to use insect repellant</a:t>
            </a:r>
          </a:p>
          <a:p>
            <a:pPr lvl="3">
              <a:spcBef>
                <a:spcPts val="0"/>
              </a:spcBef>
              <a:defRPr/>
            </a:pPr>
            <a:endParaRPr lang="en-US" sz="2000" dirty="0"/>
          </a:p>
          <a:p>
            <a:pPr>
              <a:buFont typeface="Arial" panose="020B0604020202020204" pitchFamily="34" charset="0"/>
              <a:buChar char="•"/>
              <a:defRPr/>
            </a:pPr>
            <a:r>
              <a:rPr lang="en-US" dirty="0"/>
              <a:t>Prescribing </a:t>
            </a:r>
            <a:r>
              <a:rPr lang="en-US" dirty="0">
                <a:solidFill>
                  <a:srgbClr val="FF0000"/>
                </a:solidFill>
              </a:rPr>
              <a:t>statins </a:t>
            </a:r>
            <a:r>
              <a:rPr lang="en-US" dirty="0"/>
              <a:t>for individuals at risk for having a heart attack</a:t>
            </a:r>
          </a:p>
          <a:p>
            <a:pPr marL="731520" lvl="3">
              <a:spcBef>
                <a:spcPts val="1200"/>
              </a:spcBef>
              <a:buFont typeface="Arial" panose="020B0604020202020204" pitchFamily="34" charset="0"/>
              <a:buChar char="•"/>
              <a:defRPr/>
            </a:pPr>
            <a:r>
              <a:rPr lang="en-US" sz="2000" dirty="0"/>
              <a:t>Even if patients continue to eat poorly and not exercise</a:t>
            </a:r>
          </a:p>
          <a:p>
            <a:endParaRPr lang="en-US" dirty="0"/>
          </a:p>
        </p:txBody>
      </p:sp>
    </p:spTree>
    <p:extLst>
      <p:ext uri="{BB962C8B-B14F-4D97-AF65-F5344CB8AC3E}">
        <p14:creationId xmlns:p14="http://schemas.microsoft.com/office/powerpoint/2010/main" val="275675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Primary Care Docs Partner with Specialists to Prescribe Medications</a:t>
            </a:r>
            <a:endParaRPr lang="en-US" dirty="0"/>
          </a:p>
        </p:txBody>
      </p:sp>
      <p:sp>
        <p:nvSpPr>
          <p:cNvPr id="3" name="Content Placeholder 2"/>
          <p:cNvSpPr>
            <a:spLocks noGrp="1"/>
          </p:cNvSpPr>
          <p:nvPr>
            <p:ph sz="quarter" idx="10"/>
          </p:nvPr>
        </p:nvSpPr>
        <p:spPr>
          <a:xfrm>
            <a:off x="3862137" y="1652337"/>
            <a:ext cx="7772400" cy="3926305"/>
          </a:xfrm>
        </p:spPr>
        <p:txBody>
          <a:bodyPr/>
          <a:lstStyle/>
          <a:p>
            <a:pPr>
              <a:spcBef>
                <a:spcPts val="0"/>
              </a:spcBef>
              <a:buFont typeface="Arial" panose="020B0604020202020204" pitchFamily="34" charset="0"/>
              <a:buChar char="•"/>
              <a:defRPr/>
            </a:pPr>
            <a:endParaRPr lang="en-US" dirty="0"/>
          </a:p>
          <a:p>
            <a:pPr>
              <a:spcBef>
                <a:spcPts val="0"/>
              </a:spcBef>
              <a:buFont typeface="Arial" panose="020B0604020202020204" pitchFamily="34" charset="0"/>
              <a:buChar char="•"/>
              <a:defRPr/>
            </a:pPr>
            <a:r>
              <a:rPr lang="en-US" dirty="0"/>
              <a:t>Adolescent with </a:t>
            </a:r>
            <a:r>
              <a:rPr lang="en-US" dirty="0">
                <a:solidFill>
                  <a:schemeClr val="accent1">
                    <a:lumMod val="75000"/>
                  </a:schemeClr>
                </a:solidFill>
              </a:rPr>
              <a:t>mental health issues </a:t>
            </a:r>
          </a:p>
          <a:p>
            <a:pPr lvl="3">
              <a:spcBef>
                <a:spcPts val="1200"/>
              </a:spcBef>
              <a:spcAft>
                <a:spcPts val="600"/>
              </a:spcAft>
              <a:buFont typeface="Arial" panose="020B0604020202020204" pitchFamily="34" charset="0"/>
              <a:buChar char="•"/>
              <a:defRPr/>
            </a:pPr>
            <a:r>
              <a:rPr lang="en-US" sz="2000" dirty="0"/>
              <a:t>Psychiatrist evaluates patient and starts medication</a:t>
            </a:r>
          </a:p>
          <a:p>
            <a:pPr lvl="3">
              <a:spcBef>
                <a:spcPts val="0"/>
              </a:spcBef>
              <a:buFont typeface="Arial" panose="020B0604020202020204" pitchFamily="34" charset="0"/>
              <a:buChar char="•"/>
              <a:defRPr/>
            </a:pPr>
            <a:r>
              <a:rPr lang="en-US" sz="2000" dirty="0"/>
              <a:t>Once stable, PMD may continue medication</a:t>
            </a:r>
          </a:p>
          <a:p>
            <a:endParaRPr lang="en-US" dirty="0"/>
          </a:p>
        </p:txBody>
      </p:sp>
    </p:spTree>
    <p:extLst>
      <p:ext uri="{BB962C8B-B14F-4D97-AF65-F5344CB8AC3E}">
        <p14:creationId xmlns:p14="http://schemas.microsoft.com/office/powerpoint/2010/main" val="27867739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 on Kim…</a:t>
            </a:r>
            <a:endParaRPr lang="en-US" dirty="0"/>
          </a:p>
        </p:txBody>
      </p:sp>
      <p:sp>
        <p:nvSpPr>
          <p:cNvPr id="3" name="Content Placeholder 2"/>
          <p:cNvSpPr>
            <a:spLocks noGrp="1"/>
          </p:cNvSpPr>
          <p:nvPr>
            <p:ph sz="quarter" idx="10"/>
          </p:nvPr>
        </p:nvSpPr>
        <p:spPr>
          <a:xfrm>
            <a:off x="3823223" y="1091753"/>
            <a:ext cx="4390335" cy="3296306"/>
          </a:xfrm>
        </p:spPr>
        <p:txBody>
          <a:bodyPr>
            <a:noAutofit/>
          </a:bodyPr>
          <a:lstStyle/>
          <a:p>
            <a:pPr marL="0" indent="0">
              <a:buNone/>
            </a:pPr>
            <a:r>
              <a:rPr lang="en-US" dirty="0" smtClean="0"/>
              <a:t>6 months after asking her PMD, Kim finally found a </a:t>
            </a:r>
            <a:r>
              <a:rPr lang="en-US" dirty="0" err="1" smtClean="0"/>
              <a:t>PrEP</a:t>
            </a:r>
            <a:r>
              <a:rPr lang="en-US" dirty="0" smtClean="0"/>
              <a:t> provider.</a:t>
            </a:r>
          </a:p>
          <a:p>
            <a:pPr marL="0" indent="0">
              <a:buNone/>
            </a:pPr>
            <a:r>
              <a:rPr lang="en-US" dirty="0" smtClean="0"/>
              <a:t>At her initial </a:t>
            </a:r>
            <a:r>
              <a:rPr lang="en-US" dirty="0" err="1" smtClean="0"/>
              <a:t>PrEP</a:t>
            </a:r>
            <a:r>
              <a:rPr lang="en-US" dirty="0" smtClean="0"/>
              <a:t> screen, her HIV test was </a:t>
            </a:r>
            <a:r>
              <a:rPr lang="en-US" b="1" dirty="0" smtClean="0">
                <a:solidFill>
                  <a:schemeClr val="accent4"/>
                </a:solidFill>
              </a:rPr>
              <a:t>POSITIVE</a:t>
            </a:r>
            <a:endParaRPr lang="en-US" dirty="0"/>
          </a:p>
          <a:p>
            <a:pPr marL="0" indent="0">
              <a:buNone/>
            </a:pPr>
            <a:r>
              <a:rPr lang="en-US" dirty="0" smtClean="0"/>
              <a:t>Kim was linked to care with an Adolescent HIV Specialized Care Center</a:t>
            </a:r>
            <a:endParaRPr lang="en-US" dirty="0"/>
          </a:p>
        </p:txBody>
      </p:sp>
      <p:pic>
        <p:nvPicPr>
          <p:cNvPr id="4" name="Content Placeholder 6" descr="200299267-001.jpg"/>
          <p:cNvPicPr>
            <a:picLocks noChangeAspect="1"/>
          </p:cNvPicPr>
          <p:nvPr/>
        </p:nvPicPr>
        <p:blipFill>
          <a:blip r:embed="rId2">
            <a:extLst>
              <a:ext uri="{28A0092B-C50C-407E-A947-70E740481C1C}">
                <a14:useLocalDpi xmlns:a14="http://schemas.microsoft.com/office/drawing/2010/main" val="0"/>
              </a:ext>
            </a:extLst>
          </a:blip>
          <a:srcRect t="12695" b="12695"/>
          <a:stretch>
            <a:fillRect/>
          </a:stretch>
        </p:blipFill>
        <p:spPr bwMode="auto">
          <a:xfrm>
            <a:off x="8534401" y="1150381"/>
            <a:ext cx="3007199" cy="336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23222" y="4839656"/>
            <a:ext cx="7718378" cy="1015663"/>
          </a:xfrm>
          <a:prstGeom prst="rect">
            <a:avLst/>
          </a:prstGeom>
          <a:solidFill>
            <a:schemeClr val="accent2">
              <a:lumMod val="20000"/>
              <a:lumOff val="80000"/>
            </a:schemeClr>
          </a:solidFill>
          <a:ln w="25400">
            <a:noFill/>
          </a:ln>
        </p:spPr>
        <p:txBody>
          <a:bodyPr wrap="square" rtlCol="0">
            <a:spAutoFit/>
          </a:bodyPr>
          <a:lstStyle/>
          <a:p>
            <a:pPr algn="ctr"/>
            <a:r>
              <a:rPr lang="en-US" sz="2000" b="1" dirty="0">
                <a:solidFill>
                  <a:schemeClr val="accent4"/>
                </a:solidFill>
                <a:latin typeface="Arial" charset="0"/>
                <a:ea typeface="Arial" charset="0"/>
                <a:cs typeface="Arial" charset="0"/>
              </a:rPr>
              <a:t>Screening, testing and prescribing </a:t>
            </a:r>
            <a:r>
              <a:rPr lang="en-US" sz="2000" b="1" dirty="0" err="1">
                <a:solidFill>
                  <a:schemeClr val="accent4"/>
                </a:solidFill>
                <a:latin typeface="Arial" charset="0"/>
                <a:ea typeface="Arial" charset="0"/>
                <a:cs typeface="Arial" charset="0"/>
              </a:rPr>
              <a:t>PrEP</a:t>
            </a:r>
            <a:r>
              <a:rPr lang="en-US" sz="2000" b="1" dirty="0">
                <a:solidFill>
                  <a:schemeClr val="accent4"/>
                </a:solidFill>
                <a:latin typeface="Arial" charset="0"/>
                <a:ea typeface="Arial" charset="0"/>
                <a:cs typeface="Arial" charset="0"/>
              </a:rPr>
              <a:t> by her PMD</a:t>
            </a:r>
          </a:p>
          <a:p>
            <a:pPr algn="ctr"/>
            <a:r>
              <a:rPr lang="en-US" sz="2000" b="1" dirty="0">
                <a:solidFill>
                  <a:schemeClr val="accent4"/>
                </a:solidFill>
                <a:latin typeface="Arial" charset="0"/>
                <a:ea typeface="Arial" charset="0"/>
                <a:cs typeface="Arial" charset="0"/>
              </a:rPr>
              <a:t>(or referral to </a:t>
            </a:r>
            <a:r>
              <a:rPr lang="en-US" sz="2000" b="1" dirty="0" err="1">
                <a:solidFill>
                  <a:schemeClr val="accent4"/>
                </a:solidFill>
                <a:latin typeface="Arial" charset="0"/>
                <a:ea typeface="Arial" charset="0"/>
                <a:cs typeface="Arial" charset="0"/>
              </a:rPr>
              <a:t>PrEP</a:t>
            </a:r>
            <a:r>
              <a:rPr lang="en-US" sz="2000" b="1" dirty="0">
                <a:solidFill>
                  <a:schemeClr val="accent4"/>
                </a:solidFill>
                <a:latin typeface="Arial" charset="0"/>
                <a:ea typeface="Arial" charset="0"/>
                <a:cs typeface="Arial" charset="0"/>
              </a:rPr>
              <a:t> Provider) </a:t>
            </a:r>
          </a:p>
          <a:p>
            <a:pPr algn="ctr"/>
            <a:r>
              <a:rPr lang="en-US" sz="2000" b="1" dirty="0">
                <a:solidFill>
                  <a:schemeClr val="accent4"/>
                </a:solidFill>
                <a:latin typeface="Arial" charset="0"/>
                <a:ea typeface="Arial" charset="0"/>
                <a:cs typeface="Arial" charset="0"/>
              </a:rPr>
              <a:t>6 months ago may have prevented this diagnosis</a:t>
            </a:r>
          </a:p>
        </p:txBody>
      </p:sp>
    </p:spTree>
    <p:extLst>
      <p:ext uri="{BB962C8B-B14F-4D97-AF65-F5344CB8AC3E}">
        <p14:creationId xmlns:p14="http://schemas.microsoft.com/office/powerpoint/2010/main" val="303657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148007" cy="4601183"/>
          </a:xfrm>
        </p:spPr>
        <p:txBody>
          <a:bodyPr>
            <a:noAutofit/>
          </a:bodyPr>
          <a:lstStyle/>
          <a:p>
            <a:pPr>
              <a:defRPr/>
            </a:pPr>
            <a:r>
              <a:rPr lang="en-US" sz="4400" dirty="0"/>
              <a:t>Primary Care Providers and Sexual History Taking</a:t>
            </a:r>
          </a:p>
        </p:txBody>
      </p:sp>
      <p:sp>
        <p:nvSpPr>
          <p:cNvPr id="54275" name="Content Placeholder 2"/>
          <p:cNvSpPr>
            <a:spLocks noGrp="1"/>
          </p:cNvSpPr>
          <p:nvPr>
            <p:ph sz="quarter" idx="10"/>
          </p:nvPr>
        </p:nvSpPr>
        <p:spPr>
          <a:xfrm>
            <a:off x="3717757" y="1862185"/>
            <a:ext cx="7772400" cy="3684373"/>
          </a:xfrm>
        </p:spPr>
        <p:txBody>
          <a:bodyPr/>
          <a:lstStyle/>
          <a:p>
            <a:pPr eaLnBrk="1" hangingPunct="1">
              <a:buFont typeface="Arial" charset="0"/>
              <a:buChar char="•"/>
            </a:pPr>
            <a:r>
              <a:rPr lang="en-US" altLang="en-US" sz="2100" dirty="0"/>
              <a:t>Provider discomfort in asking “sensitive questions” and  taking sexual histories </a:t>
            </a:r>
          </a:p>
          <a:p>
            <a:pPr eaLnBrk="1" hangingPunct="1">
              <a:buFont typeface="Arial" charset="0"/>
              <a:buChar char="•"/>
            </a:pPr>
            <a:r>
              <a:rPr lang="en-US" altLang="en-US" sz="2100" dirty="0">
                <a:ea typeface="MS PGothic" pitchFamily="34" charset="-128"/>
              </a:rPr>
              <a:t>Studies indicate that only about </a:t>
            </a:r>
            <a:r>
              <a:rPr lang="en-US" altLang="en-US" sz="2100" u="sng" dirty="0">
                <a:ea typeface="MS PGothic" pitchFamily="34" charset="-128"/>
              </a:rPr>
              <a:t>10-33% </a:t>
            </a:r>
            <a:r>
              <a:rPr lang="en-US" altLang="en-US" sz="2100" dirty="0">
                <a:ea typeface="MS PGothic" pitchFamily="34" charset="-128"/>
              </a:rPr>
              <a:t>of providers obtain routine sexual histories</a:t>
            </a:r>
          </a:p>
          <a:p>
            <a:pPr eaLnBrk="1" hangingPunct="1">
              <a:buFont typeface="Arial" charset="0"/>
              <a:buChar char="•"/>
            </a:pPr>
            <a:r>
              <a:rPr lang="en-US" altLang="en-US" sz="2100" dirty="0">
                <a:ea typeface="MS PGothic" pitchFamily="34" charset="-128"/>
              </a:rPr>
              <a:t>And, when they do…</a:t>
            </a:r>
          </a:p>
          <a:p>
            <a:pPr lvl="3" eaLnBrk="1" hangingPunct="1">
              <a:buFont typeface="Arial" charset="0"/>
              <a:buChar char="•"/>
            </a:pPr>
            <a:r>
              <a:rPr lang="en-US" altLang="en-US" dirty="0">
                <a:ea typeface="MS PGothic" pitchFamily="34" charset="-128"/>
              </a:rPr>
              <a:t>Infrequently ask about key parameters such as sexual practices</a:t>
            </a:r>
          </a:p>
          <a:p>
            <a:pPr lvl="5">
              <a:buFont typeface="Arial" charset="0"/>
              <a:buChar char="•"/>
            </a:pPr>
            <a:r>
              <a:rPr altLang="en-US" sz="1650" dirty="0" err="1">
                <a:ea typeface="MS PGothic" pitchFamily="34" charset="-128"/>
              </a:rPr>
              <a:t>Wimberly</a:t>
            </a:r>
            <a:r>
              <a:rPr altLang="en-US" sz="1650" dirty="0">
                <a:ea typeface="MS PGothic" pitchFamily="34" charset="-128"/>
              </a:rPr>
              <a:t> et al Journal National Medical Association 2006</a:t>
            </a:r>
          </a:p>
        </p:txBody>
      </p:sp>
    </p:spTree>
    <p:extLst>
      <p:ext uri="{BB962C8B-B14F-4D97-AF65-F5344CB8AC3E}">
        <p14:creationId xmlns:p14="http://schemas.microsoft.com/office/powerpoint/2010/main" val="10093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1412595"/>
            <a:ext cx="3629271" cy="4601183"/>
          </a:xfrm>
        </p:spPr>
        <p:txBody>
          <a:bodyPr>
            <a:normAutofit/>
          </a:bodyPr>
          <a:lstStyle/>
          <a:p>
            <a:r>
              <a:rPr lang="en-US" sz="4000" dirty="0"/>
              <a:t>Comprehensive Sex </a:t>
            </a:r>
            <a:r>
              <a:rPr lang="en-US" sz="4000" dirty="0" smtClean="0"/>
              <a:t>History (Modified for </a:t>
            </a:r>
            <a:r>
              <a:rPr lang="en-US" sz="4000" dirty="0" err="1" smtClean="0"/>
              <a:t>PrEP</a:t>
            </a:r>
            <a:r>
              <a:rPr lang="en-US" sz="4000" dirty="0" smtClean="0"/>
              <a:t>)</a:t>
            </a:r>
            <a:endParaRPr lang="en-US" sz="4000" dirty="0"/>
          </a:p>
        </p:txBody>
      </p:sp>
      <p:sp>
        <p:nvSpPr>
          <p:cNvPr id="3" name="Content Placeholder 2"/>
          <p:cNvSpPr>
            <a:spLocks noGrp="1"/>
          </p:cNvSpPr>
          <p:nvPr>
            <p:ph idx="1"/>
          </p:nvPr>
        </p:nvSpPr>
        <p:spPr>
          <a:xfrm>
            <a:off x="3725524" y="1338695"/>
            <a:ext cx="7772400" cy="5195455"/>
          </a:xfrm>
        </p:spPr>
        <p:txBody>
          <a:bodyPr/>
          <a:lstStyle/>
          <a:p>
            <a:r>
              <a:rPr lang="en-US" sz="2400" dirty="0"/>
              <a:t>CDC recommends use of the 5 </a:t>
            </a:r>
            <a:r>
              <a:rPr lang="en-US" sz="2400" dirty="0">
                <a:solidFill>
                  <a:schemeClr val="accent4"/>
                </a:solidFill>
              </a:rPr>
              <a:t>P</a:t>
            </a:r>
            <a:r>
              <a:rPr lang="en-US" sz="2400" dirty="0"/>
              <a:t>’s</a:t>
            </a:r>
          </a:p>
          <a:p>
            <a:pPr lvl="1"/>
            <a:r>
              <a:rPr lang="en-US" sz="2400" dirty="0">
                <a:solidFill>
                  <a:schemeClr val="accent4"/>
                </a:solidFill>
              </a:rPr>
              <a:t>P</a:t>
            </a:r>
            <a:r>
              <a:rPr lang="en-US" sz="2400" dirty="0"/>
              <a:t>artners (men, women or both; HIV+, IDU partner)</a:t>
            </a:r>
          </a:p>
          <a:p>
            <a:pPr lvl="1"/>
            <a:r>
              <a:rPr lang="en-US" sz="2400" dirty="0">
                <a:solidFill>
                  <a:schemeClr val="accent4"/>
                </a:solidFill>
              </a:rPr>
              <a:t>P</a:t>
            </a:r>
            <a:r>
              <a:rPr lang="en-US" sz="2400" dirty="0"/>
              <a:t>ractices (</a:t>
            </a:r>
            <a:r>
              <a:rPr lang="en-US" sz="2400" dirty="0" err="1"/>
              <a:t>insertive</a:t>
            </a:r>
            <a:r>
              <a:rPr lang="en-US" sz="2400" dirty="0"/>
              <a:t>, receptive intercourse (vaginal or anal; IDU; exchange sex)</a:t>
            </a:r>
          </a:p>
          <a:p>
            <a:pPr lvl="1"/>
            <a:r>
              <a:rPr lang="en-US" sz="2400" dirty="0">
                <a:solidFill>
                  <a:schemeClr val="accent4"/>
                </a:solidFill>
              </a:rPr>
              <a:t>P</a:t>
            </a:r>
            <a:r>
              <a:rPr lang="en-US" sz="2400" dirty="0"/>
              <a:t>rotection from STDs/HIV (without a condom)</a:t>
            </a:r>
          </a:p>
          <a:p>
            <a:pPr lvl="1"/>
            <a:r>
              <a:rPr lang="en-US" sz="2400" dirty="0">
                <a:solidFill>
                  <a:schemeClr val="accent4"/>
                </a:solidFill>
              </a:rPr>
              <a:t>P</a:t>
            </a:r>
            <a:r>
              <a:rPr lang="en-US" sz="2400" dirty="0"/>
              <a:t>ast history of STDs/HIV (last 6 months)</a:t>
            </a:r>
          </a:p>
          <a:p>
            <a:pPr lvl="1"/>
            <a:r>
              <a:rPr lang="en-US" sz="2400" dirty="0">
                <a:solidFill>
                  <a:schemeClr val="accent4"/>
                </a:solidFill>
              </a:rPr>
              <a:t>P</a:t>
            </a:r>
            <a:r>
              <a:rPr lang="en-US" sz="2400" dirty="0"/>
              <a:t>revention of pregnancy (without a condom)</a:t>
            </a:r>
          </a:p>
          <a:p>
            <a:pPr lvl="1"/>
            <a:endParaRPr lang="en-US" sz="2400" dirty="0"/>
          </a:p>
          <a:p>
            <a:endParaRPr lang="en-US" dirty="0"/>
          </a:p>
        </p:txBody>
      </p:sp>
      <p:sp>
        <p:nvSpPr>
          <p:cNvPr id="4" name="Text Placeholder 3"/>
          <p:cNvSpPr>
            <a:spLocks noGrp="1"/>
          </p:cNvSpPr>
          <p:nvPr>
            <p:ph type="body" sz="quarter" idx="10"/>
          </p:nvPr>
        </p:nvSpPr>
        <p:spPr/>
        <p:txBody>
          <a:bodyPr/>
          <a:lstStyle/>
          <a:p>
            <a:r>
              <a:rPr lang="en-US" dirty="0"/>
              <a:t>CDC. A Guide to Taking a Sexual History. www.cdc.gov.</a:t>
            </a:r>
          </a:p>
        </p:txBody>
      </p:sp>
    </p:spTree>
    <p:extLst>
      <p:ext uri="{BB962C8B-B14F-4D97-AF65-F5344CB8AC3E}">
        <p14:creationId xmlns:p14="http://schemas.microsoft.com/office/powerpoint/2010/main" val="1488298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Myths About HIV </a:t>
            </a:r>
            <a:r>
              <a:rPr lang="en-US" sz="4400" dirty="0" err="1"/>
              <a:t>PrEP</a:t>
            </a:r>
            <a:endParaRPr lang="en-US" sz="4400" dirty="0"/>
          </a:p>
        </p:txBody>
      </p:sp>
      <p:sp>
        <p:nvSpPr>
          <p:cNvPr id="3" name="Content Placeholder 2"/>
          <p:cNvSpPr>
            <a:spLocks noGrp="1"/>
          </p:cNvSpPr>
          <p:nvPr>
            <p:ph sz="quarter" idx="10"/>
          </p:nvPr>
        </p:nvSpPr>
        <p:spPr>
          <a:xfrm>
            <a:off x="3781444" y="950700"/>
            <a:ext cx="7772400" cy="3820297"/>
          </a:xfrm>
        </p:spPr>
        <p:txBody>
          <a:bodyPr/>
          <a:lstStyle/>
          <a:p>
            <a:pPr>
              <a:spcBef>
                <a:spcPts val="0"/>
              </a:spcBef>
              <a:buFont typeface="Arial" charset="0"/>
              <a:buChar char="•"/>
            </a:pPr>
            <a:r>
              <a:rPr lang="en-US" sz="2100" dirty="0"/>
              <a:t>Individuals on HIV </a:t>
            </a:r>
            <a:r>
              <a:rPr lang="en-US" sz="2100" dirty="0" err="1"/>
              <a:t>PrEP</a:t>
            </a:r>
            <a:r>
              <a:rPr lang="en-US" sz="2100" dirty="0"/>
              <a:t> do not also need to use condoms</a:t>
            </a:r>
          </a:p>
          <a:p>
            <a:pPr>
              <a:buFont typeface="Arial" charset="0"/>
              <a:buChar char="•"/>
            </a:pPr>
            <a:endParaRPr lang="en-US" sz="2100" dirty="0"/>
          </a:p>
          <a:p>
            <a:pPr>
              <a:buFont typeface="Arial" charset="0"/>
              <a:buChar char="•"/>
            </a:pPr>
            <a:endParaRPr lang="en-US" sz="2100" dirty="0"/>
          </a:p>
          <a:p>
            <a:pPr>
              <a:spcBef>
                <a:spcPts val="3600"/>
              </a:spcBef>
              <a:buFont typeface="Arial" charset="0"/>
              <a:buChar char="•"/>
            </a:pPr>
            <a:endParaRPr lang="en-US" sz="2100" dirty="0"/>
          </a:p>
          <a:p>
            <a:pPr>
              <a:spcBef>
                <a:spcPts val="3600"/>
              </a:spcBef>
              <a:buFont typeface="Arial" charset="0"/>
              <a:buChar char="•"/>
            </a:pPr>
            <a:r>
              <a:rPr lang="en-US" sz="2100" dirty="0"/>
              <a:t>HIV </a:t>
            </a:r>
            <a:r>
              <a:rPr lang="en-US" sz="2100" dirty="0" err="1"/>
              <a:t>PrEP</a:t>
            </a:r>
            <a:r>
              <a:rPr lang="en-US" sz="2100" dirty="0"/>
              <a:t> is  effective to treat HIV infection</a:t>
            </a:r>
          </a:p>
        </p:txBody>
      </p:sp>
      <p:sp>
        <p:nvSpPr>
          <p:cNvPr id="4" name="TextBox 3"/>
          <p:cNvSpPr txBox="1"/>
          <p:nvPr/>
        </p:nvSpPr>
        <p:spPr>
          <a:xfrm>
            <a:off x="4073828" y="2144382"/>
            <a:ext cx="6009144" cy="1246495"/>
          </a:xfrm>
          <a:prstGeom prst="rect">
            <a:avLst/>
          </a:prstGeom>
          <a:noFill/>
          <a:ln w="19050">
            <a:solidFill>
              <a:schemeClr val="accent4"/>
            </a:solidFill>
          </a:ln>
        </p:spPr>
        <p:txBody>
          <a:bodyPr wrap="square" rtlCol="0">
            <a:spAutoFit/>
          </a:bodyPr>
          <a:lstStyle/>
          <a:p>
            <a:pPr fontAlgn="base">
              <a:spcBef>
                <a:spcPct val="0"/>
              </a:spcBef>
              <a:spcAft>
                <a:spcPct val="0"/>
              </a:spcAft>
            </a:pPr>
            <a:r>
              <a:rPr lang="en-US" sz="2100" dirty="0">
                <a:solidFill>
                  <a:srgbClr val="000000"/>
                </a:solidFill>
                <a:latin typeface="Arial" charset="0"/>
                <a:ea typeface="Arial" charset="0"/>
                <a:cs typeface="Arial" charset="0"/>
              </a:rPr>
              <a:t>Condoms should be used along with </a:t>
            </a:r>
            <a:r>
              <a:rPr lang="en-US" sz="2100" dirty="0" err="1">
                <a:solidFill>
                  <a:srgbClr val="000000"/>
                </a:solidFill>
                <a:latin typeface="Arial" charset="0"/>
                <a:ea typeface="Arial" charset="0"/>
                <a:cs typeface="Arial" charset="0"/>
              </a:rPr>
              <a:t>PrEP</a:t>
            </a:r>
            <a:endParaRPr lang="en-US" sz="2100" dirty="0">
              <a:solidFill>
                <a:srgbClr val="000000"/>
              </a:solidFill>
              <a:latin typeface="Arial" charset="0"/>
              <a:ea typeface="Arial" charset="0"/>
              <a:cs typeface="Arial" charset="0"/>
            </a:endParaRPr>
          </a:p>
          <a:p>
            <a:pPr marL="600075" lvl="1" indent="-257175" fontAlgn="base">
              <a:spcBef>
                <a:spcPct val="0"/>
              </a:spcBef>
              <a:spcAft>
                <a:spcPct val="0"/>
              </a:spcAft>
              <a:buFont typeface="Arial" panose="020B0604020202020204" pitchFamily="34" charset="0"/>
              <a:buChar char="•"/>
            </a:pPr>
            <a:r>
              <a:rPr lang="en-US" dirty="0">
                <a:solidFill>
                  <a:srgbClr val="000000"/>
                </a:solidFill>
                <a:latin typeface="Arial" charset="0"/>
                <a:ea typeface="Arial" charset="0"/>
                <a:cs typeface="Arial" charset="0"/>
              </a:rPr>
              <a:t>Protect against other STIs (which </a:t>
            </a:r>
            <a:r>
              <a:rPr lang="en-US" dirty="0" err="1">
                <a:solidFill>
                  <a:srgbClr val="000000"/>
                </a:solidFill>
                <a:latin typeface="Arial" charset="0"/>
                <a:ea typeface="Arial" charset="0"/>
                <a:cs typeface="Arial" charset="0"/>
              </a:rPr>
              <a:t>PrEP</a:t>
            </a:r>
            <a:r>
              <a:rPr lang="en-US" dirty="0">
                <a:solidFill>
                  <a:srgbClr val="000000"/>
                </a:solidFill>
                <a:latin typeface="Arial" charset="0"/>
                <a:ea typeface="Arial" charset="0"/>
                <a:cs typeface="Arial" charset="0"/>
              </a:rPr>
              <a:t> does not)</a:t>
            </a:r>
          </a:p>
          <a:p>
            <a:pPr marL="600075" lvl="1" indent="-257175" fontAlgn="base">
              <a:spcBef>
                <a:spcPct val="0"/>
              </a:spcBef>
              <a:spcAft>
                <a:spcPct val="0"/>
              </a:spcAft>
              <a:buFont typeface="Arial" panose="020B0604020202020204" pitchFamily="34" charset="0"/>
              <a:buChar char="•"/>
            </a:pPr>
            <a:r>
              <a:rPr lang="en-US" dirty="0">
                <a:solidFill>
                  <a:srgbClr val="000000"/>
                </a:solidFill>
                <a:latin typeface="Arial" charset="0"/>
                <a:ea typeface="Arial" charset="0"/>
                <a:cs typeface="Arial" charset="0"/>
              </a:rPr>
              <a:t>Provide pregnancy prevention</a:t>
            </a:r>
          </a:p>
          <a:p>
            <a:pPr marL="600075" lvl="1" indent="-257175" fontAlgn="base">
              <a:spcBef>
                <a:spcPct val="0"/>
              </a:spcBef>
              <a:spcAft>
                <a:spcPct val="0"/>
              </a:spcAft>
              <a:buFont typeface="Arial" panose="020B0604020202020204" pitchFamily="34" charset="0"/>
              <a:buChar char="•"/>
            </a:pPr>
            <a:r>
              <a:rPr lang="en-US" dirty="0">
                <a:solidFill>
                  <a:srgbClr val="000000"/>
                </a:solidFill>
                <a:latin typeface="Arial" charset="0"/>
                <a:ea typeface="Arial" charset="0"/>
                <a:cs typeface="Arial" charset="0"/>
              </a:rPr>
              <a:t>Provide back-up prevention for HIV</a:t>
            </a:r>
          </a:p>
        </p:txBody>
      </p:sp>
      <p:sp>
        <p:nvSpPr>
          <p:cNvPr id="6" name="TextBox 5"/>
          <p:cNvSpPr txBox="1"/>
          <p:nvPr/>
        </p:nvSpPr>
        <p:spPr>
          <a:xfrm>
            <a:off x="4073828" y="4640086"/>
            <a:ext cx="6400800" cy="923330"/>
          </a:xfrm>
          <a:prstGeom prst="rect">
            <a:avLst/>
          </a:prstGeom>
          <a:noFill/>
          <a:ln w="19050">
            <a:solidFill>
              <a:schemeClr val="accent4"/>
            </a:solidFill>
          </a:ln>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dirty="0">
                <a:solidFill>
                  <a:srgbClr val="000000"/>
                </a:solidFill>
                <a:latin typeface="Arial" charset="0"/>
                <a:ea typeface="Arial" charset="0"/>
                <a:cs typeface="Arial" charset="0"/>
              </a:rPr>
              <a:t>TDF-FTC alone is insufficient treatment for HIV infection</a:t>
            </a:r>
          </a:p>
          <a:p>
            <a:pPr marL="342900" indent="-342900" fontAlgn="base">
              <a:spcBef>
                <a:spcPct val="0"/>
              </a:spcBef>
              <a:spcAft>
                <a:spcPct val="0"/>
              </a:spcAft>
              <a:buFont typeface="Arial" panose="020B0604020202020204" pitchFamily="34" charset="0"/>
              <a:buChar char="•"/>
            </a:pPr>
            <a:r>
              <a:rPr lang="en-US" dirty="0">
                <a:solidFill>
                  <a:srgbClr val="000000"/>
                </a:solidFill>
                <a:latin typeface="Arial" charset="0"/>
                <a:ea typeface="Arial" charset="0"/>
                <a:cs typeface="Arial" charset="0"/>
              </a:rPr>
              <a:t>Individuals infected with HIV should be linked to an</a:t>
            </a:r>
          </a:p>
          <a:p>
            <a:pPr fontAlgn="base">
              <a:spcBef>
                <a:spcPct val="0"/>
              </a:spcBef>
              <a:spcAft>
                <a:spcPct val="0"/>
              </a:spcAft>
            </a:pPr>
            <a:r>
              <a:rPr lang="en-US" dirty="0">
                <a:solidFill>
                  <a:srgbClr val="000000"/>
                </a:solidFill>
                <a:latin typeface="Arial" charset="0"/>
                <a:ea typeface="Arial" charset="0"/>
                <a:cs typeface="Arial" charset="0"/>
              </a:rPr>
              <a:t>      HIV specialist for treatment</a:t>
            </a:r>
          </a:p>
        </p:txBody>
      </p:sp>
      <p:sp>
        <p:nvSpPr>
          <p:cNvPr id="11" name="TextBox 10"/>
          <p:cNvSpPr txBox="1"/>
          <p:nvPr/>
        </p:nvSpPr>
        <p:spPr>
          <a:xfrm>
            <a:off x="5230053" y="3462293"/>
            <a:ext cx="905728" cy="369332"/>
          </a:xfrm>
          <a:prstGeom prst="rect">
            <a:avLst/>
          </a:prstGeom>
          <a:noFill/>
        </p:spPr>
        <p:txBody>
          <a:bodyPr wrap="square" rtlCol="0" anchor="b">
            <a:spAutoFit/>
          </a:bodyPr>
          <a:lstStyle/>
          <a:p>
            <a:pPr fontAlgn="base">
              <a:spcBef>
                <a:spcPct val="0"/>
              </a:spcBef>
              <a:spcAft>
                <a:spcPct val="0"/>
              </a:spcAft>
            </a:pPr>
            <a:r>
              <a:rPr lang="en-US" b="1" dirty="0">
                <a:solidFill>
                  <a:schemeClr val="accent4"/>
                </a:solidFill>
                <a:cs typeface="Arial" charset="0"/>
              </a:rPr>
              <a:t>NOT</a:t>
            </a:r>
          </a:p>
        </p:txBody>
      </p:sp>
      <p:sp>
        <p:nvSpPr>
          <p:cNvPr id="12" name="TextBox 11"/>
          <p:cNvSpPr txBox="1"/>
          <p:nvPr/>
        </p:nvSpPr>
        <p:spPr>
          <a:xfrm>
            <a:off x="5342347" y="3650647"/>
            <a:ext cx="292385" cy="507831"/>
          </a:xfrm>
          <a:prstGeom prst="rect">
            <a:avLst/>
          </a:prstGeom>
          <a:noFill/>
        </p:spPr>
        <p:txBody>
          <a:bodyPr wrap="square" rtlCol="0">
            <a:spAutoFit/>
          </a:bodyPr>
          <a:lstStyle/>
          <a:p>
            <a:pPr fontAlgn="base">
              <a:spcBef>
                <a:spcPct val="0"/>
              </a:spcBef>
              <a:spcAft>
                <a:spcPct val="0"/>
              </a:spcAft>
            </a:pPr>
            <a:r>
              <a:rPr lang="en-US" sz="2700" b="1" dirty="0">
                <a:solidFill>
                  <a:schemeClr val="accent4"/>
                </a:solidFill>
                <a:latin typeface="Garamond" pitchFamily="18" charset="0"/>
                <a:cs typeface="Arial" charset="0"/>
              </a:rPr>
              <a:t>^</a:t>
            </a:r>
          </a:p>
        </p:txBody>
      </p:sp>
      <p:cxnSp>
        <p:nvCxnSpPr>
          <p:cNvPr id="8" name="Straight Connector 7"/>
          <p:cNvCxnSpPr/>
          <p:nvPr/>
        </p:nvCxnSpPr>
        <p:spPr>
          <a:xfrm>
            <a:off x="7289854" y="1568312"/>
            <a:ext cx="468109" cy="2453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36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More Myths About HIV </a:t>
            </a:r>
            <a:r>
              <a:rPr lang="en-US" sz="4400" dirty="0" err="1"/>
              <a:t>PrEP</a:t>
            </a:r>
            <a:endParaRPr lang="en-US" sz="4400" dirty="0"/>
          </a:p>
        </p:txBody>
      </p:sp>
      <p:sp>
        <p:nvSpPr>
          <p:cNvPr id="3" name="Content Placeholder 2"/>
          <p:cNvSpPr>
            <a:spLocks noGrp="1"/>
          </p:cNvSpPr>
          <p:nvPr>
            <p:ph sz="quarter" idx="10"/>
          </p:nvPr>
        </p:nvSpPr>
        <p:spPr>
          <a:xfrm>
            <a:off x="3975733" y="1465560"/>
            <a:ext cx="7699257" cy="4042719"/>
          </a:xfrm>
        </p:spPr>
        <p:txBody>
          <a:bodyPr/>
          <a:lstStyle/>
          <a:p>
            <a:pPr>
              <a:buFont typeface="Arial" charset="0"/>
              <a:buChar char="•"/>
            </a:pPr>
            <a:r>
              <a:rPr lang="en-US" dirty="0"/>
              <a:t>Episodic </a:t>
            </a:r>
            <a:r>
              <a:rPr lang="en-US" dirty="0" err="1"/>
              <a:t>PrEP</a:t>
            </a:r>
            <a:r>
              <a:rPr lang="en-US" dirty="0"/>
              <a:t> use taken only 1 day before an expected sexual encounter </a:t>
            </a:r>
            <a:r>
              <a:rPr lang="en-US" dirty="0" smtClean="0"/>
              <a:t>is </a:t>
            </a:r>
            <a:r>
              <a:rPr lang="en-US" dirty="0"/>
              <a:t>effective</a:t>
            </a:r>
          </a:p>
          <a:p>
            <a:pPr>
              <a:buFont typeface="Arial" charset="0"/>
              <a:buChar char="•"/>
            </a:pPr>
            <a:endParaRPr lang="en-US" dirty="0"/>
          </a:p>
          <a:p>
            <a:pPr>
              <a:buFont typeface="Arial" charset="0"/>
              <a:buChar char="•"/>
            </a:pPr>
            <a:endParaRPr lang="en-US" dirty="0" smtClean="0"/>
          </a:p>
          <a:p>
            <a:pPr>
              <a:buFont typeface="Arial" charset="0"/>
              <a:buChar char="•"/>
            </a:pPr>
            <a:endParaRPr lang="en-US" dirty="0" smtClean="0"/>
          </a:p>
          <a:p>
            <a:pPr>
              <a:spcBef>
                <a:spcPts val="2250"/>
              </a:spcBef>
              <a:buFont typeface="Arial" charset="0"/>
              <a:buChar char="•"/>
            </a:pPr>
            <a:r>
              <a:rPr lang="en-US" dirty="0" smtClean="0"/>
              <a:t>As </a:t>
            </a:r>
            <a:r>
              <a:rPr lang="en-US" dirty="0"/>
              <a:t>long as </a:t>
            </a:r>
            <a:r>
              <a:rPr lang="en-US" dirty="0" err="1"/>
              <a:t>PrEP</a:t>
            </a:r>
            <a:r>
              <a:rPr lang="en-US" dirty="0"/>
              <a:t> is taken at least a few times each week it will be effective</a:t>
            </a:r>
          </a:p>
          <a:p>
            <a:endParaRPr lang="en-US" dirty="0"/>
          </a:p>
          <a:p>
            <a:endParaRPr lang="en-US" dirty="0"/>
          </a:p>
        </p:txBody>
      </p:sp>
      <p:sp>
        <p:nvSpPr>
          <p:cNvPr id="4" name="TextBox 3"/>
          <p:cNvSpPr txBox="1"/>
          <p:nvPr/>
        </p:nvSpPr>
        <p:spPr>
          <a:xfrm>
            <a:off x="3988976" y="2216147"/>
            <a:ext cx="4188940" cy="1231106"/>
          </a:xfrm>
          <a:prstGeom prst="rect">
            <a:avLst/>
          </a:prstGeom>
          <a:noFill/>
          <a:ln w="19050">
            <a:solidFill>
              <a:schemeClr val="accent4"/>
            </a:solidFill>
          </a:ln>
        </p:spPr>
        <p:txBody>
          <a:bodyPr wrap="square" rtlCol="0">
            <a:spAutoFit/>
          </a:bodyPr>
          <a:lstStyle/>
          <a:p>
            <a:pPr fontAlgn="base">
              <a:spcBef>
                <a:spcPct val="0"/>
              </a:spcBef>
              <a:spcAft>
                <a:spcPct val="0"/>
              </a:spcAft>
            </a:pPr>
            <a:r>
              <a:rPr lang="en-US" dirty="0">
                <a:solidFill>
                  <a:srgbClr val="000000"/>
                </a:solidFill>
                <a:latin typeface="Arial" charset="0"/>
                <a:ea typeface="Arial" charset="0"/>
                <a:cs typeface="Arial" charset="0"/>
              </a:rPr>
              <a:t>Maximum protection against HIV</a:t>
            </a:r>
          </a:p>
          <a:p>
            <a:pPr marL="600075" lvl="1" indent="-257175" fontAlgn="base">
              <a:spcBef>
                <a:spcPct val="0"/>
              </a:spcBef>
              <a:spcAft>
                <a:spcPct val="0"/>
              </a:spcAft>
              <a:buFont typeface="Arial" panose="020B0604020202020204" pitchFamily="34" charset="0"/>
              <a:buChar char="•"/>
            </a:pPr>
            <a:r>
              <a:rPr lang="en-US" sz="1400" b="1" dirty="0">
                <a:solidFill>
                  <a:srgbClr val="000000"/>
                </a:solidFill>
                <a:latin typeface="Arial" charset="0"/>
                <a:ea typeface="Arial" charset="0"/>
                <a:cs typeface="Arial" charset="0"/>
              </a:rPr>
              <a:t>Receptive anal sex ~7 days</a:t>
            </a:r>
          </a:p>
          <a:p>
            <a:pPr marL="600075" lvl="1" indent="-257175" fontAlgn="base">
              <a:spcBef>
                <a:spcPct val="0"/>
              </a:spcBef>
              <a:spcAft>
                <a:spcPct val="0"/>
              </a:spcAft>
              <a:buFont typeface="Arial" panose="020B0604020202020204" pitchFamily="34" charset="0"/>
              <a:buChar char="•"/>
            </a:pPr>
            <a:r>
              <a:rPr lang="en-US" sz="1400" b="1" dirty="0" err="1">
                <a:solidFill>
                  <a:srgbClr val="000000"/>
                </a:solidFill>
                <a:latin typeface="Arial" charset="0"/>
                <a:ea typeface="Arial" charset="0"/>
                <a:cs typeface="Arial" charset="0"/>
              </a:rPr>
              <a:t>Insertive</a:t>
            </a:r>
            <a:r>
              <a:rPr lang="en-US" sz="1400" b="1" dirty="0">
                <a:solidFill>
                  <a:srgbClr val="000000"/>
                </a:solidFill>
                <a:latin typeface="Arial" charset="0"/>
                <a:ea typeface="Arial" charset="0"/>
                <a:cs typeface="Arial" charset="0"/>
              </a:rPr>
              <a:t> anal sex</a:t>
            </a:r>
          </a:p>
          <a:p>
            <a:pPr marL="600075" lvl="1" indent="-257175" fontAlgn="base">
              <a:spcBef>
                <a:spcPct val="0"/>
              </a:spcBef>
              <a:spcAft>
                <a:spcPct val="0"/>
              </a:spcAft>
              <a:buFont typeface="Arial" panose="020B0604020202020204" pitchFamily="34" charset="0"/>
              <a:buChar char="•"/>
            </a:pPr>
            <a:r>
              <a:rPr lang="en-US" sz="1400" b="1" dirty="0">
                <a:solidFill>
                  <a:srgbClr val="000000"/>
                </a:solidFill>
                <a:latin typeface="Arial" charset="0"/>
                <a:ea typeface="Arial" charset="0"/>
                <a:cs typeface="Arial" charset="0"/>
              </a:rPr>
              <a:t>Vaginal sex</a:t>
            </a:r>
          </a:p>
          <a:p>
            <a:pPr marL="600075" lvl="1" indent="-257175" fontAlgn="base">
              <a:spcBef>
                <a:spcPct val="0"/>
              </a:spcBef>
              <a:spcAft>
                <a:spcPct val="0"/>
              </a:spcAft>
              <a:buFont typeface="Arial" panose="020B0604020202020204" pitchFamily="34" charset="0"/>
              <a:buChar char="•"/>
            </a:pPr>
            <a:r>
              <a:rPr lang="en-US" sz="1400" b="1" dirty="0">
                <a:solidFill>
                  <a:srgbClr val="000000"/>
                </a:solidFill>
                <a:latin typeface="Arial" charset="0"/>
                <a:ea typeface="Arial" charset="0"/>
                <a:cs typeface="Arial" charset="0"/>
              </a:rPr>
              <a:t>IV drug use</a:t>
            </a:r>
          </a:p>
        </p:txBody>
      </p:sp>
      <p:sp>
        <p:nvSpPr>
          <p:cNvPr id="5" name="Right Brace 4"/>
          <p:cNvSpPr/>
          <p:nvPr/>
        </p:nvSpPr>
        <p:spPr>
          <a:xfrm>
            <a:off x="6369864" y="2847546"/>
            <a:ext cx="342900" cy="542585"/>
          </a:xfrm>
          <a:prstGeom prst="rightBrace">
            <a:avLst>
              <a:gd name="adj1" fmla="val 62119"/>
              <a:gd name="adj2" fmla="val 50000"/>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350">
              <a:solidFill>
                <a:schemeClr val="accent4"/>
              </a:solidFill>
            </a:endParaRPr>
          </a:p>
        </p:txBody>
      </p:sp>
      <p:sp>
        <p:nvSpPr>
          <p:cNvPr id="6" name="TextBox 5"/>
          <p:cNvSpPr txBox="1"/>
          <p:nvPr/>
        </p:nvSpPr>
        <p:spPr>
          <a:xfrm>
            <a:off x="6776790" y="2934045"/>
            <a:ext cx="1165704" cy="369332"/>
          </a:xfrm>
          <a:prstGeom prst="rect">
            <a:avLst/>
          </a:prstGeom>
          <a:noFill/>
        </p:spPr>
        <p:txBody>
          <a:bodyPr wrap="none" rtlCol="0">
            <a:spAutoFit/>
          </a:bodyPr>
          <a:lstStyle/>
          <a:p>
            <a:pPr fontAlgn="base">
              <a:spcBef>
                <a:spcPct val="0"/>
              </a:spcBef>
              <a:spcAft>
                <a:spcPct val="0"/>
              </a:spcAft>
            </a:pPr>
            <a:r>
              <a:rPr lang="en-US" b="1" dirty="0">
                <a:solidFill>
                  <a:schemeClr val="accent4"/>
                </a:solidFill>
                <a:latin typeface="Arial" charset="0"/>
                <a:ea typeface="Arial" charset="0"/>
                <a:cs typeface="Arial" charset="0"/>
              </a:rPr>
              <a:t>~20 days</a:t>
            </a:r>
          </a:p>
        </p:txBody>
      </p:sp>
      <p:sp>
        <p:nvSpPr>
          <p:cNvPr id="9" name="TextBox 8"/>
          <p:cNvSpPr txBox="1"/>
          <p:nvPr/>
        </p:nvSpPr>
        <p:spPr>
          <a:xfrm>
            <a:off x="3996927" y="4659963"/>
            <a:ext cx="6115050" cy="1338828"/>
          </a:xfrm>
          <a:prstGeom prst="rect">
            <a:avLst/>
          </a:prstGeom>
          <a:noFill/>
          <a:ln w="19050">
            <a:solidFill>
              <a:schemeClr val="accent4"/>
            </a:solidFill>
          </a:ln>
        </p:spPr>
        <p:txBody>
          <a:bodyPr wrap="square" rtlCol="0">
            <a:spAutoFit/>
          </a:bodyPr>
          <a:lstStyle/>
          <a:p>
            <a:pPr marL="342900" indent="-342900" fontAlgn="base">
              <a:spcBef>
                <a:spcPct val="0"/>
              </a:spcBef>
              <a:spcAft>
                <a:spcPct val="0"/>
              </a:spcAft>
              <a:buFont typeface="Arial" charset="0"/>
              <a:buChar char="•"/>
            </a:pPr>
            <a:r>
              <a:rPr lang="en-US" dirty="0">
                <a:latin typeface="Arial" charset="0"/>
                <a:ea typeface="Arial" charset="0"/>
                <a:cs typeface="Arial" charset="0"/>
              </a:rPr>
              <a:t>Efficacy of </a:t>
            </a:r>
            <a:r>
              <a:rPr lang="en-US" dirty="0" err="1">
                <a:latin typeface="Arial" charset="0"/>
                <a:ea typeface="Arial" charset="0"/>
                <a:cs typeface="Arial" charset="0"/>
              </a:rPr>
              <a:t>PrEP</a:t>
            </a:r>
            <a:r>
              <a:rPr lang="en-US" dirty="0">
                <a:latin typeface="Arial" charset="0"/>
                <a:ea typeface="Arial" charset="0"/>
                <a:cs typeface="Arial" charset="0"/>
              </a:rPr>
              <a:t> improves with better adherence</a:t>
            </a:r>
          </a:p>
          <a:p>
            <a:pPr marL="342900" indent="-342900" fontAlgn="base">
              <a:spcBef>
                <a:spcPct val="0"/>
              </a:spcBef>
              <a:spcAft>
                <a:spcPct val="0"/>
              </a:spcAft>
              <a:buFont typeface="Arial" charset="0"/>
              <a:buChar char="•"/>
            </a:pPr>
            <a:r>
              <a:rPr lang="en-US" dirty="0">
                <a:latin typeface="Arial" charset="0"/>
                <a:ea typeface="Arial" charset="0"/>
                <a:cs typeface="Arial" charset="0"/>
              </a:rPr>
              <a:t>In males:</a:t>
            </a:r>
          </a:p>
          <a:p>
            <a:pPr marL="685800" lvl="1" indent="-342900" fontAlgn="base">
              <a:spcBef>
                <a:spcPct val="0"/>
              </a:spcBef>
              <a:spcAft>
                <a:spcPct val="0"/>
              </a:spcAft>
              <a:buFont typeface="Arial" panose="020B0604020202020204" pitchFamily="34" charset="0"/>
              <a:buChar char="•"/>
            </a:pPr>
            <a:r>
              <a:rPr lang="en-US" sz="1400" dirty="0">
                <a:latin typeface="Arial" charset="0"/>
                <a:ea typeface="Arial" charset="0"/>
                <a:cs typeface="Arial" charset="0"/>
              </a:rPr>
              <a:t>~99% decreased risk with 7 doses/week</a:t>
            </a:r>
          </a:p>
          <a:p>
            <a:pPr marL="685800" lvl="1" indent="-342900" fontAlgn="base">
              <a:spcBef>
                <a:spcPct val="0"/>
              </a:spcBef>
              <a:spcAft>
                <a:spcPct val="0"/>
              </a:spcAft>
              <a:buFont typeface="Arial" panose="020B0604020202020204" pitchFamily="34" charset="0"/>
              <a:buChar char="•"/>
            </a:pPr>
            <a:r>
              <a:rPr lang="en-US" sz="1400" dirty="0">
                <a:latin typeface="Arial" charset="0"/>
                <a:ea typeface="Arial" charset="0"/>
                <a:cs typeface="Arial" charset="0"/>
              </a:rPr>
              <a:t>~96% decreased risk with 4 doses/week</a:t>
            </a:r>
          </a:p>
          <a:p>
            <a:pPr marL="685800" lvl="1" indent="-342900" fontAlgn="base">
              <a:spcBef>
                <a:spcPct val="0"/>
              </a:spcBef>
              <a:spcAft>
                <a:spcPct val="0"/>
              </a:spcAft>
              <a:buFont typeface="Arial" panose="020B0604020202020204" pitchFamily="34" charset="0"/>
              <a:buChar char="•"/>
            </a:pPr>
            <a:r>
              <a:rPr lang="en-US" sz="1400" dirty="0">
                <a:latin typeface="Arial" charset="0"/>
                <a:ea typeface="Arial" charset="0"/>
                <a:cs typeface="Arial" charset="0"/>
              </a:rPr>
              <a:t>~76% decreased risk with 2 doses/week</a:t>
            </a:r>
          </a:p>
        </p:txBody>
      </p:sp>
      <p:sp>
        <p:nvSpPr>
          <p:cNvPr id="8" name="TextBox 7"/>
          <p:cNvSpPr txBox="1"/>
          <p:nvPr/>
        </p:nvSpPr>
        <p:spPr>
          <a:xfrm>
            <a:off x="3541643" y="893004"/>
            <a:ext cx="905728" cy="461665"/>
          </a:xfrm>
          <a:prstGeom prst="rect">
            <a:avLst/>
          </a:prstGeom>
          <a:noFill/>
        </p:spPr>
        <p:txBody>
          <a:bodyPr wrap="square" rtlCol="0" anchor="b">
            <a:spAutoFit/>
          </a:bodyPr>
          <a:lstStyle/>
          <a:p>
            <a:pPr fontAlgn="base">
              <a:spcBef>
                <a:spcPct val="0"/>
              </a:spcBef>
              <a:spcAft>
                <a:spcPct val="0"/>
              </a:spcAft>
            </a:pPr>
            <a:r>
              <a:rPr lang="en-US" sz="2400" b="1" dirty="0">
                <a:solidFill>
                  <a:schemeClr val="accent4"/>
                </a:solidFill>
                <a:latin typeface="Arial" charset="0"/>
                <a:ea typeface="Arial" charset="0"/>
                <a:cs typeface="Arial" charset="0"/>
              </a:rPr>
              <a:t>NOT</a:t>
            </a:r>
          </a:p>
        </p:txBody>
      </p:sp>
    </p:spTree>
    <p:extLst>
      <p:ext uri="{BB962C8B-B14F-4D97-AF65-F5344CB8AC3E}">
        <p14:creationId xmlns:p14="http://schemas.microsoft.com/office/powerpoint/2010/main" val="178963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9"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PrEP</a:t>
            </a:r>
            <a:r>
              <a:rPr lang="en-US" sz="4800" dirty="0"/>
              <a:t> Support</a:t>
            </a:r>
          </a:p>
        </p:txBody>
      </p:sp>
      <p:sp>
        <p:nvSpPr>
          <p:cNvPr id="4" name="TextBox 3"/>
          <p:cNvSpPr txBox="1"/>
          <p:nvPr/>
        </p:nvSpPr>
        <p:spPr>
          <a:xfrm>
            <a:off x="4312470" y="4426708"/>
            <a:ext cx="6320294" cy="784830"/>
          </a:xfrm>
          <a:prstGeom prst="rect">
            <a:avLst/>
          </a:prstGeom>
          <a:noFill/>
          <a:ln>
            <a:solidFill>
              <a:schemeClr val="accent4"/>
            </a:solidFill>
          </a:ln>
        </p:spPr>
        <p:txBody>
          <a:bodyPr wrap="square" rtlCol="0">
            <a:spAutoFit/>
          </a:bodyPr>
          <a:lstStyle/>
          <a:p>
            <a:pPr algn="ctr" fontAlgn="base">
              <a:spcBef>
                <a:spcPct val="0"/>
              </a:spcBef>
              <a:spcAft>
                <a:spcPct val="0"/>
              </a:spcAft>
            </a:pPr>
            <a:r>
              <a:rPr lang="en-US" sz="2100" b="1" dirty="0" err="1" smtClean="0">
                <a:solidFill>
                  <a:srgbClr val="000000"/>
                </a:solidFill>
                <a:cs typeface="Arial" charset="0"/>
              </a:rPr>
              <a:t>PrEP</a:t>
            </a:r>
            <a:r>
              <a:rPr lang="en-US" sz="2100" b="1" dirty="0" smtClean="0">
                <a:solidFill>
                  <a:srgbClr val="000000"/>
                </a:solidFill>
                <a:cs typeface="Arial" charset="0"/>
              </a:rPr>
              <a:t>/PEP </a:t>
            </a:r>
            <a:r>
              <a:rPr lang="en-US" sz="2100" b="1" dirty="0">
                <a:solidFill>
                  <a:srgbClr val="000000"/>
                </a:solidFill>
                <a:cs typeface="Arial" charset="0"/>
              </a:rPr>
              <a:t>Provider Voluntary Directory (by county</a:t>
            </a:r>
            <a:r>
              <a:rPr lang="en-US" sz="2100" b="1" dirty="0" smtClean="0">
                <a:solidFill>
                  <a:srgbClr val="000000"/>
                </a:solidFill>
                <a:cs typeface="Arial" charset="0"/>
              </a:rPr>
              <a:t>):</a:t>
            </a:r>
          </a:p>
          <a:p>
            <a:pPr algn="ctr" fontAlgn="base">
              <a:spcBef>
                <a:spcPct val="0"/>
              </a:spcBef>
              <a:spcAft>
                <a:spcPct val="0"/>
              </a:spcAft>
            </a:pPr>
            <a:r>
              <a:rPr lang="en-US" sz="2400" dirty="0">
                <a:hlinkClick r:id="rId2"/>
              </a:rPr>
              <a:t>https://preplocator.org/</a:t>
            </a:r>
            <a:endParaRPr lang="en-US" sz="2100" b="1" dirty="0" smtClean="0">
              <a:solidFill>
                <a:srgbClr val="000000"/>
              </a:solidFill>
              <a:cs typeface="Arial" charset="0"/>
            </a:endParaRPr>
          </a:p>
        </p:txBody>
      </p:sp>
      <p:sp>
        <p:nvSpPr>
          <p:cNvPr id="6" name="TextBox 5"/>
          <p:cNvSpPr txBox="1"/>
          <p:nvPr/>
        </p:nvSpPr>
        <p:spPr>
          <a:xfrm>
            <a:off x="4312470" y="2253103"/>
            <a:ext cx="6320294" cy="1700466"/>
          </a:xfrm>
          <a:prstGeom prst="rect">
            <a:avLst/>
          </a:prstGeom>
          <a:noFill/>
          <a:ln>
            <a:solidFill>
              <a:schemeClr val="accent4"/>
            </a:solidFill>
          </a:ln>
        </p:spPr>
        <p:txBody>
          <a:bodyPr wrap="square" rtlCol="0">
            <a:spAutoFit/>
          </a:bodyPr>
          <a:lstStyle/>
          <a:p>
            <a:pPr algn="ctr" fontAlgn="base">
              <a:spcBef>
                <a:spcPct val="0"/>
              </a:spcBef>
              <a:spcAft>
                <a:spcPct val="0"/>
              </a:spcAft>
            </a:pPr>
            <a:r>
              <a:rPr lang="en-US" sz="2100" b="1" dirty="0">
                <a:solidFill>
                  <a:srgbClr val="1069B1"/>
                </a:solidFill>
                <a:cs typeface="Arial" charset="0"/>
              </a:rPr>
              <a:t>UCSF Clinician Consultation Center</a:t>
            </a:r>
          </a:p>
          <a:p>
            <a:pPr fontAlgn="base">
              <a:spcBef>
                <a:spcPct val="0"/>
              </a:spcBef>
              <a:spcAft>
                <a:spcPct val="0"/>
              </a:spcAft>
            </a:pPr>
            <a:r>
              <a:rPr lang="en-US" sz="1350" dirty="0">
                <a:solidFill>
                  <a:srgbClr val="000000"/>
                </a:solidFill>
                <a:cs typeface="Arial" charset="0"/>
              </a:rPr>
              <a:t>National Rapid Response for HIV Management and </a:t>
            </a:r>
            <a:r>
              <a:rPr lang="en-US" sz="1350" dirty="0" err="1">
                <a:solidFill>
                  <a:srgbClr val="000000"/>
                </a:solidFill>
                <a:cs typeface="Arial" charset="0"/>
              </a:rPr>
              <a:t>Bloodborne</a:t>
            </a:r>
            <a:r>
              <a:rPr lang="en-US" sz="1350" dirty="0">
                <a:solidFill>
                  <a:srgbClr val="000000"/>
                </a:solidFill>
                <a:cs typeface="Arial" charset="0"/>
              </a:rPr>
              <a:t> Pathogen Exposures</a:t>
            </a:r>
          </a:p>
          <a:p>
            <a:pPr fontAlgn="base">
              <a:spcBef>
                <a:spcPct val="0"/>
              </a:spcBef>
              <a:spcAft>
                <a:spcPct val="0"/>
              </a:spcAft>
            </a:pPr>
            <a:endParaRPr lang="en-US" sz="1350" dirty="0">
              <a:solidFill>
                <a:srgbClr val="000000"/>
              </a:solidFill>
              <a:latin typeface="Garamond" pitchFamily="18" charset="0"/>
              <a:cs typeface="Arial" charset="0"/>
            </a:endParaRPr>
          </a:p>
          <a:p>
            <a:pPr algn="ctr" fontAlgn="base">
              <a:spcBef>
                <a:spcPct val="0"/>
              </a:spcBef>
              <a:spcAft>
                <a:spcPct val="0"/>
              </a:spcAft>
            </a:pPr>
            <a:r>
              <a:rPr lang="en-US" sz="1350" b="1" dirty="0">
                <a:solidFill>
                  <a:srgbClr val="1069B1"/>
                </a:solidFill>
                <a:cs typeface="Arial" charset="0"/>
              </a:rPr>
              <a:t>855-HIV-PREP</a:t>
            </a:r>
          </a:p>
          <a:p>
            <a:pPr algn="ctr" fontAlgn="base">
              <a:spcBef>
                <a:spcPct val="0"/>
              </a:spcBef>
              <a:spcAft>
                <a:spcPct val="0"/>
              </a:spcAft>
            </a:pPr>
            <a:r>
              <a:rPr lang="en-US" sz="1350" b="1" dirty="0">
                <a:solidFill>
                  <a:srgbClr val="1069B1"/>
                </a:solidFill>
                <a:cs typeface="Arial" charset="0"/>
              </a:rPr>
              <a:t>(855-448-7737)</a:t>
            </a:r>
          </a:p>
          <a:p>
            <a:pPr algn="ctr" fontAlgn="base">
              <a:spcBef>
                <a:spcPct val="0"/>
              </a:spcBef>
              <a:spcAft>
                <a:spcPct val="0"/>
              </a:spcAft>
            </a:pPr>
            <a:r>
              <a:rPr lang="en-US" sz="1350" b="1" dirty="0">
                <a:solidFill>
                  <a:srgbClr val="000000"/>
                </a:solidFill>
                <a:cs typeface="Arial" charset="0"/>
              </a:rPr>
              <a:t>Clinician available M-F 11a-6pm EST for consultation</a:t>
            </a:r>
          </a:p>
          <a:p>
            <a:pPr algn="ctr" fontAlgn="base">
              <a:spcBef>
                <a:spcPct val="0"/>
              </a:spcBef>
              <a:spcAft>
                <a:spcPct val="0"/>
              </a:spcAft>
            </a:pPr>
            <a:r>
              <a:rPr lang="en-US" sz="1600" dirty="0">
                <a:solidFill>
                  <a:srgbClr val="000000"/>
                </a:solidFill>
                <a:cs typeface="Arial" charset="0"/>
                <a:hlinkClick r:id="rId3"/>
              </a:rPr>
              <a:t>http://nccc.ucsf.edu/</a:t>
            </a:r>
            <a:endParaRPr lang="en-US" sz="1600" dirty="0">
              <a:solidFill>
                <a:srgbClr val="000000"/>
              </a:solidFill>
              <a:cs typeface="Arial" charset="0"/>
            </a:endParaRPr>
          </a:p>
        </p:txBody>
      </p:sp>
      <p:sp>
        <p:nvSpPr>
          <p:cNvPr id="5" name="TextBox 4"/>
          <p:cNvSpPr txBox="1"/>
          <p:nvPr/>
        </p:nvSpPr>
        <p:spPr>
          <a:xfrm>
            <a:off x="4312470" y="1130063"/>
            <a:ext cx="6320294" cy="661720"/>
          </a:xfrm>
          <a:prstGeom prst="rect">
            <a:avLst/>
          </a:prstGeom>
          <a:noFill/>
          <a:ln>
            <a:solidFill>
              <a:schemeClr val="accent4"/>
            </a:solidFill>
          </a:ln>
        </p:spPr>
        <p:txBody>
          <a:bodyPr wrap="square" rtlCol="0">
            <a:spAutoFit/>
          </a:bodyPr>
          <a:lstStyle/>
          <a:p>
            <a:pPr algn="ctr" fontAlgn="base">
              <a:spcBef>
                <a:spcPct val="0"/>
              </a:spcBef>
              <a:spcAft>
                <a:spcPct val="0"/>
              </a:spcAft>
            </a:pPr>
            <a:r>
              <a:rPr lang="en-US" sz="2100" b="1" dirty="0" smtClean="0">
                <a:solidFill>
                  <a:srgbClr val="000000"/>
                </a:solidFill>
                <a:cs typeface="Arial" charset="0"/>
              </a:rPr>
              <a:t>WE &gt; AIDS</a:t>
            </a:r>
          </a:p>
          <a:p>
            <a:pPr algn="ctr" fontAlgn="base">
              <a:spcBef>
                <a:spcPct val="0"/>
              </a:spcBef>
              <a:spcAft>
                <a:spcPct val="0"/>
              </a:spcAft>
            </a:pPr>
            <a:r>
              <a:rPr lang="en-US" sz="1600" dirty="0">
                <a:solidFill>
                  <a:srgbClr val="000000"/>
                </a:solidFill>
                <a:cs typeface="Arial" charset="0"/>
                <a:hlinkClick r:id="rId4"/>
              </a:rPr>
              <a:t>https://www.greaterthan.org/get-prep</a:t>
            </a:r>
            <a:r>
              <a:rPr lang="en-US" sz="1600" dirty="0" smtClean="0">
                <a:solidFill>
                  <a:srgbClr val="000000"/>
                </a:solidFill>
                <a:cs typeface="Arial" charset="0"/>
                <a:hlinkClick r:id="rId4"/>
              </a:rPr>
              <a:t>/</a:t>
            </a:r>
            <a:r>
              <a:rPr lang="en-US" sz="1600" dirty="0" smtClean="0">
                <a:solidFill>
                  <a:srgbClr val="000000"/>
                </a:solidFill>
                <a:cs typeface="Arial" charset="0"/>
              </a:rPr>
              <a:t> </a:t>
            </a:r>
            <a:endParaRPr lang="en-US" sz="1600" dirty="0">
              <a:solidFill>
                <a:srgbClr val="000000"/>
              </a:solidFill>
              <a:cs typeface="Arial" charset="0"/>
            </a:endParaRPr>
          </a:p>
        </p:txBody>
      </p:sp>
    </p:spTree>
    <p:extLst>
      <p:ext uri="{BB962C8B-B14F-4D97-AF65-F5344CB8AC3E}">
        <p14:creationId xmlns:p14="http://schemas.microsoft.com/office/powerpoint/2010/main" val="8292421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PrEP</a:t>
            </a:r>
            <a:r>
              <a:rPr lang="en-US" b="1" dirty="0"/>
              <a:t> Resources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700" dirty="0"/>
              <a:t>Other access for uninsured patients:</a:t>
            </a:r>
          </a:p>
          <a:p>
            <a:pPr marL="457200" indent="-457200">
              <a:buFont typeface="Arial" panose="020B0604020202020204" pitchFamily="34" charset="0"/>
              <a:buChar char="•"/>
            </a:pPr>
            <a:r>
              <a:rPr lang="en-US" sz="2700" dirty="0" err="1"/>
              <a:t>GoodRx</a:t>
            </a:r>
            <a:r>
              <a:rPr lang="en-US" sz="2700" dirty="0"/>
              <a:t>: </a:t>
            </a:r>
            <a:r>
              <a:rPr lang="en-US" sz="2700" dirty="0">
                <a:hlinkClick r:id="rId2"/>
              </a:rPr>
              <a:t>www.goodrx.com/truvada</a:t>
            </a:r>
            <a:endParaRPr lang="en-US" sz="2700" dirty="0"/>
          </a:p>
          <a:p>
            <a:pPr marL="457200" indent="-457200">
              <a:buFont typeface="Arial" panose="020B0604020202020204" pitchFamily="34" charset="0"/>
              <a:buChar char="•"/>
            </a:pPr>
            <a:r>
              <a:rPr lang="en-US" sz="2700" dirty="0"/>
              <a:t>Gilead Science Medication Assistance: </a:t>
            </a:r>
          </a:p>
          <a:p>
            <a:r>
              <a:rPr lang="en-US" sz="2700" dirty="0"/>
              <a:t>     855-330-5479</a:t>
            </a:r>
          </a:p>
          <a:p>
            <a:pPr marL="457200" indent="-457200">
              <a:buFont typeface="Arial" panose="020B0604020202020204" pitchFamily="34" charset="0"/>
              <a:buChar char="•"/>
            </a:pPr>
            <a:r>
              <a:rPr lang="en-US" sz="2700" dirty="0" err="1"/>
              <a:t>Truvada</a:t>
            </a:r>
            <a:r>
              <a:rPr lang="en-US" sz="2700" dirty="0"/>
              <a:t> co-pay assistance: </a:t>
            </a:r>
            <a:r>
              <a:rPr lang="en-US" sz="2700" dirty="0">
                <a:hlinkClick r:id="rId3"/>
              </a:rPr>
              <a:t>www.truvada.com/truvada-patient-assistance</a:t>
            </a:r>
            <a:endParaRPr lang="en-US" sz="2700" dirty="0"/>
          </a:p>
          <a:p>
            <a:endParaRPr lang="en-US" dirty="0"/>
          </a:p>
        </p:txBody>
      </p:sp>
    </p:spTree>
    <p:extLst>
      <p:ext uri="{BB962C8B-B14F-4D97-AF65-F5344CB8AC3E}">
        <p14:creationId xmlns:p14="http://schemas.microsoft.com/office/powerpoint/2010/main" val="1137774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PrEP</a:t>
            </a:r>
            <a:r>
              <a:rPr lang="en-US" sz="4800" dirty="0"/>
              <a:t> Summary Points</a:t>
            </a:r>
          </a:p>
        </p:txBody>
      </p:sp>
      <p:sp>
        <p:nvSpPr>
          <p:cNvPr id="3" name="Content Placeholder 2"/>
          <p:cNvSpPr>
            <a:spLocks noGrp="1"/>
          </p:cNvSpPr>
          <p:nvPr>
            <p:ph sz="quarter" idx="10"/>
          </p:nvPr>
        </p:nvSpPr>
        <p:spPr>
          <a:xfrm>
            <a:off x="3780183" y="2046386"/>
            <a:ext cx="7772400" cy="3536092"/>
          </a:xfrm>
        </p:spPr>
        <p:txBody>
          <a:bodyPr>
            <a:normAutofit/>
          </a:bodyPr>
          <a:lstStyle/>
          <a:p>
            <a:pPr>
              <a:spcBef>
                <a:spcPts val="450"/>
              </a:spcBef>
              <a:buFont typeface="Arial" charset="0"/>
              <a:buChar char="•"/>
            </a:pPr>
            <a:r>
              <a:rPr lang="en-US" dirty="0" err="1"/>
              <a:t>PrEP</a:t>
            </a:r>
            <a:r>
              <a:rPr lang="en-US" dirty="0"/>
              <a:t> should be part of a comprehensive prevention plan</a:t>
            </a:r>
          </a:p>
          <a:p>
            <a:pPr>
              <a:spcBef>
                <a:spcPts val="450"/>
              </a:spcBef>
              <a:buFont typeface="Arial" charset="0"/>
              <a:buChar char="•"/>
            </a:pPr>
            <a:endParaRPr lang="en-US" dirty="0"/>
          </a:p>
          <a:p>
            <a:pPr>
              <a:spcBef>
                <a:spcPts val="450"/>
              </a:spcBef>
              <a:buFont typeface="Arial" charset="0"/>
              <a:buChar char="•"/>
            </a:pPr>
            <a:r>
              <a:rPr lang="en-US" dirty="0"/>
              <a:t>Efficacy of </a:t>
            </a:r>
            <a:r>
              <a:rPr lang="en-US" dirty="0" err="1"/>
              <a:t>PrEP</a:t>
            </a:r>
            <a:r>
              <a:rPr lang="en-US" dirty="0"/>
              <a:t> depends on adherence</a:t>
            </a:r>
          </a:p>
          <a:p>
            <a:pPr>
              <a:spcBef>
                <a:spcPts val="450"/>
              </a:spcBef>
              <a:buFont typeface="Arial" charset="0"/>
              <a:buChar char="•"/>
            </a:pPr>
            <a:endParaRPr lang="en-US" dirty="0"/>
          </a:p>
          <a:p>
            <a:pPr>
              <a:spcBef>
                <a:spcPts val="450"/>
              </a:spcBef>
              <a:buFont typeface="Arial" charset="0"/>
              <a:buChar char="•"/>
            </a:pPr>
            <a:r>
              <a:rPr lang="en-US" dirty="0"/>
              <a:t>Lack of condom use is not a contraindication to </a:t>
            </a:r>
            <a:r>
              <a:rPr lang="en-US" dirty="0" err="1"/>
              <a:t>PrEP</a:t>
            </a:r>
            <a:endParaRPr lang="en-US" dirty="0"/>
          </a:p>
          <a:p>
            <a:endParaRPr lang="en-US" dirty="0" smtClean="0"/>
          </a:p>
          <a:p>
            <a:endParaRPr lang="en-US" dirty="0"/>
          </a:p>
        </p:txBody>
      </p:sp>
    </p:spTree>
    <p:extLst>
      <p:ext uri="{BB962C8B-B14F-4D97-AF65-F5344CB8AC3E}">
        <p14:creationId xmlns:p14="http://schemas.microsoft.com/office/powerpoint/2010/main" val="715809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a:xfrm>
            <a:off x="3804267" y="5990397"/>
            <a:ext cx="7419669" cy="609600"/>
          </a:xfrm>
          <a:prstGeom prst="rect">
            <a:avLst/>
          </a:prstGeom>
          <a:effectLst/>
        </p:spPr>
        <p:txBody>
          <a:bodyPr lIns="91438" tIns="45719" rIns="91438" bIns="45719"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43" indent="-285743">
              <a:lnSpc>
                <a:spcPts val="900"/>
              </a:lnSpc>
              <a:spcBef>
                <a:spcPts val="0"/>
              </a:spcBef>
              <a:defRPr/>
            </a:pPr>
            <a:r>
              <a:rPr lang="en-US" sz="900" i="1" dirty="0">
                <a:solidFill>
                  <a:srgbClr val="5F5F5F"/>
                </a:solidFill>
                <a:latin typeface="Calibri" panose="020F0502020204030204" pitchFamily="34" charset="0"/>
              </a:rPr>
              <a:t>Note</a:t>
            </a:r>
            <a:r>
              <a:rPr lang="en-US" sz="900" dirty="0">
                <a:solidFill>
                  <a:srgbClr val="5F5F5F"/>
                </a:solidFill>
                <a:latin typeface="Calibri" panose="020F0502020204030204" pitchFamily="34" charset="0"/>
              </a:rPr>
              <a:t>. Data include persons with a diagnosis of HIV infection regardless of stage of  disease at diagnosis. Data have been statistically adjusted to account for missing transmission category. “Other” transmission category not displayed as it comprises less than 1% of cases.</a:t>
            </a:r>
          </a:p>
          <a:p>
            <a:pPr marL="307967" indent="-307967" defTabSz="914378">
              <a:lnSpc>
                <a:spcPts val="900"/>
              </a:lnSpc>
              <a:spcBef>
                <a:spcPts val="0"/>
              </a:spcBef>
              <a:defRPr/>
            </a:pPr>
            <a:r>
              <a:rPr lang="en-US" sz="900" baseline="30000" dirty="0">
                <a:solidFill>
                  <a:srgbClr val="5F5F5F"/>
                </a:solidFill>
                <a:latin typeface="Calibri" panose="020F0502020204030204" pitchFamily="34" charset="0"/>
              </a:rPr>
              <a:t>a </a:t>
            </a:r>
            <a:r>
              <a:rPr lang="en-US" sz="900" dirty="0">
                <a:solidFill>
                  <a:srgbClr val="5F5F5F"/>
                </a:solidFill>
                <a:latin typeface="Calibri" panose="020F0502020204030204" pitchFamily="34" charset="0"/>
              </a:rPr>
              <a:t>Heterosexual contact with a person known to have, or to be at high risk for, HIV infection.    </a:t>
            </a:r>
          </a:p>
        </p:txBody>
      </p:sp>
      <p:pic>
        <p:nvPicPr>
          <p:cNvPr id="4" name="Picture 3" descr="This slide presents the distribution of diagnoses of HIV infection by transmission category for adolescents and young adults aged 13–24 years with HIV diagnosed from 2010 through 2014 in the United States and 6 dependent areas.&#10;&#10;Among adolescents and young adults, the percentage of diagnosed HIV infections attributed to male-to-male sexual contact increased from 75% in 2010 to 80% in 2014. The percentage of diagnosed HIV infections attributed to heterosexual contact decreased from 18% to 14% during this time. The percentage of diagnosed HIV infections attributed to injection drug use, and male-to-male sexual contact and injection drug use also decreased from 2010 through 2014. The “Other” transmission category is not displayed as it comprises less than 1% of cases. The category includes hemophilia, perinatal exposure, and risk factor not reported or not identified. &#10; &#10;Data include persons with a diagnosis of HIV infection regardless of stage of disease at diagnosis. Data have been statistical adjustment to account for missing transmission category.&#10; &#10;Heterosexual contact is with a person known to have, or to be at high risk for, HIV infection.&#10;" title="Diagnoses of HIV Infection among Adolescents and Young Adults Aged 13–24 Years, by Transmission Category, 2010–2014—United States and 6 Dependent Areas"/>
          <p:cNvPicPr>
            <a:picLocks noChangeAspect="1"/>
          </p:cNvPicPr>
          <p:nvPr/>
        </p:nvPicPr>
        <p:blipFill>
          <a:blip r:embed="rId3"/>
          <a:stretch>
            <a:fillRect/>
          </a:stretch>
        </p:blipFill>
        <p:spPr>
          <a:xfrm>
            <a:off x="1331495" y="1705328"/>
            <a:ext cx="10022772" cy="4522381"/>
          </a:xfrm>
          <a:prstGeom prst="rect">
            <a:avLst/>
          </a:prstGeom>
        </p:spPr>
      </p:pic>
      <p:sp>
        <p:nvSpPr>
          <p:cNvPr id="7" name="Title 1"/>
          <p:cNvSpPr>
            <a:spLocks noGrp="1"/>
          </p:cNvSpPr>
          <p:nvPr>
            <p:ph sz="quarter" idx="12"/>
          </p:nvPr>
        </p:nvSpPr>
        <p:spPr>
          <a:xfrm>
            <a:off x="1007446" y="593559"/>
            <a:ext cx="9307628" cy="1235242"/>
          </a:xfrm>
        </p:spPr>
        <p:txBody>
          <a:bodyPr>
            <a:noAutofit/>
          </a:bodyPr>
          <a:lstStyle/>
          <a:p>
            <a:pPr>
              <a:lnSpc>
                <a:spcPts val="2600"/>
              </a:lnSpc>
            </a:pPr>
            <a:r>
              <a:rPr lang="en-US" sz="2400" dirty="0"/>
              <a:t>Diagnoses of HIV Infection among Adolescents and Young Adults Aged 13–24 Years, by Transmission Category, 2010–2014—United States and 6 Dependent Areas</a:t>
            </a:r>
          </a:p>
        </p:txBody>
      </p:sp>
    </p:spTree>
    <p:extLst>
      <p:ext uri="{BB962C8B-B14F-4D97-AF65-F5344CB8AC3E}">
        <p14:creationId xmlns:p14="http://schemas.microsoft.com/office/powerpoint/2010/main" val="387535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PrEP</a:t>
            </a:r>
            <a:r>
              <a:rPr lang="en-US" sz="4800" dirty="0"/>
              <a:t> Summary Points</a:t>
            </a:r>
          </a:p>
        </p:txBody>
      </p:sp>
      <p:sp>
        <p:nvSpPr>
          <p:cNvPr id="3" name="Content Placeholder 2"/>
          <p:cNvSpPr>
            <a:spLocks noGrp="1"/>
          </p:cNvSpPr>
          <p:nvPr>
            <p:ph sz="quarter" idx="10"/>
          </p:nvPr>
        </p:nvSpPr>
        <p:spPr>
          <a:xfrm>
            <a:off x="3720547" y="2015934"/>
            <a:ext cx="7772400" cy="3709086"/>
          </a:xfrm>
        </p:spPr>
        <p:txBody>
          <a:bodyPr>
            <a:normAutofit/>
          </a:bodyPr>
          <a:lstStyle/>
          <a:p>
            <a:pPr>
              <a:spcBef>
                <a:spcPts val="450"/>
              </a:spcBef>
              <a:buFont typeface="Arial" charset="0"/>
              <a:buChar char="•"/>
            </a:pPr>
            <a:r>
              <a:rPr lang="en-US" dirty="0"/>
              <a:t>Patients on </a:t>
            </a:r>
            <a:r>
              <a:rPr lang="en-US" dirty="0" err="1"/>
              <a:t>PrEP</a:t>
            </a:r>
            <a:r>
              <a:rPr lang="en-US" dirty="0"/>
              <a:t> require visits at least every 3 months</a:t>
            </a:r>
          </a:p>
          <a:p>
            <a:pPr lvl="3">
              <a:spcBef>
                <a:spcPts val="450"/>
              </a:spcBef>
              <a:buFont typeface="Arial" charset="0"/>
              <a:buChar char="•"/>
            </a:pPr>
            <a:r>
              <a:rPr lang="en-US" sz="2000" dirty="0"/>
              <a:t>Monitor HIV status, adherence, and side effects</a:t>
            </a:r>
          </a:p>
          <a:p>
            <a:pPr>
              <a:spcBef>
                <a:spcPts val="1350"/>
              </a:spcBef>
              <a:buFont typeface="Arial" charset="0"/>
              <a:buChar char="•"/>
            </a:pPr>
            <a:r>
              <a:rPr lang="en-US" dirty="0"/>
              <a:t>Follow-up also includes prevention services: </a:t>
            </a:r>
          </a:p>
          <a:p>
            <a:pPr lvl="3">
              <a:spcBef>
                <a:spcPts val="450"/>
              </a:spcBef>
              <a:buFont typeface="Arial" charset="0"/>
              <a:buChar char="•"/>
            </a:pPr>
            <a:r>
              <a:rPr lang="en-US" sz="2000" dirty="0"/>
              <a:t>Risk-reduction counseling with access to condoms </a:t>
            </a:r>
          </a:p>
          <a:p>
            <a:pPr lvl="3">
              <a:spcBef>
                <a:spcPts val="450"/>
              </a:spcBef>
              <a:buFont typeface="Arial" charset="0"/>
              <a:buChar char="•"/>
            </a:pPr>
            <a:r>
              <a:rPr lang="en-US" sz="2000" dirty="0"/>
              <a:t>STI screening </a:t>
            </a:r>
          </a:p>
          <a:p>
            <a:pPr lvl="3">
              <a:spcBef>
                <a:spcPts val="450"/>
              </a:spcBef>
              <a:buFont typeface="Arial" charset="0"/>
              <a:buChar char="•"/>
            </a:pPr>
            <a:r>
              <a:rPr lang="en-US" sz="2000" dirty="0"/>
              <a:t>Mental health and substance use screening</a:t>
            </a:r>
          </a:p>
          <a:p>
            <a:pPr>
              <a:spcBef>
                <a:spcPts val="1350"/>
              </a:spcBef>
              <a:buFont typeface="Arial" charset="0"/>
              <a:buChar char="•"/>
            </a:pPr>
            <a:r>
              <a:rPr lang="en-US" dirty="0"/>
              <a:t>Individuals who become HIV+ should stop using </a:t>
            </a:r>
            <a:r>
              <a:rPr lang="en-US" dirty="0" err="1"/>
              <a:t>PrEP</a:t>
            </a:r>
            <a:endParaRPr lang="en-US" dirty="0"/>
          </a:p>
          <a:p>
            <a:pPr lvl="3">
              <a:spcBef>
                <a:spcPts val="450"/>
              </a:spcBef>
              <a:buFont typeface="Arial" charset="0"/>
              <a:buChar char="•"/>
            </a:pPr>
            <a:r>
              <a:rPr lang="en-US" sz="2000" dirty="0"/>
              <a:t>Linkage to care to specialist to begin HAART</a:t>
            </a:r>
          </a:p>
          <a:p>
            <a:endParaRPr lang="en-US" sz="2000" dirty="0"/>
          </a:p>
          <a:p>
            <a:endParaRPr lang="en-US" sz="2000" dirty="0"/>
          </a:p>
          <a:p>
            <a:endParaRPr lang="en-US" sz="2000" dirty="0"/>
          </a:p>
        </p:txBody>
      </p:sp>
    </p:spTree>
    <p:extLst>
      <p:ext uri="{BB962C8B-B14F-4D97-AF65-F5344CB8AC3E}">
        <p14:creationId xmlns:p14="http://schemas.microsoft.com/office/powerpoint/2010/main" val="1712046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918" y="1123837"/>
            <a:ext cx="3225777" cy="4601183"/>
          </a:xfrm>
          <a:noFill/>
        </p:spPr>
        <p:txBody>
          <a:bodyPr>
            <a:normAutofit/>
          </a:bodyPr>
          <a:lstStyle/>
          <a:p>
            <a:r>
              <a:rPr lang="en-US" altLang="en-US" sz="3600" dirty="0"/>
              <a:t>Primary Care Development Corporation (PCDC) Provides High Impact Prevention (HIP)</a:t>
            </a:r>
            <a:endParaRPr lang="en-US" altLang="en-US" sz="4000" dirty="0"/>
          </a:p>
        </p:txBody>
      </p:sp>
      <p:sp>
        <p:nvSpPr>
          <p:cNvPr id="6" name="Rectangle 5"/>
          <p:cNvSpPr/>
          <p:nvPr/>
        </p:nvSpPr>
        <p:spPr>
          <a:xfrm>
            <a:off x="3737114" y="654439"/>
            <a:ext cx="7633251" cy="5493812"/>
          </a:xfrm>
          <a:prstGeom prst="rect">
            <a:avLst/>
          </a:prstGeom>
        </p:spPr>
        <p:txBody>
          <a:bodyPr wrap="square">
            <a:spAutoFit/>
          </a:bodyPr>
          <a:lstStyle/>
          <a:p>
            <a:pPr marL="342900" indent="-342900">
              <a:buClr>
                <a:schemeClr val="accent1"/>
              </a:buClr>
              <a:buFont typeface="Arial" charset="0"/>
              <a:buChar char="•"/>
              <a:defRPr/>
            </a:pPr>
            <a:r>
              <a:rPr lang="en-US" sz="2000" dirty="0">
                <a:latin typeface="Arial" charset="0"/>
                <a:ea typeface="Arial" charset="0"/>
                <a:cs typeface="Arial" charset="0"/>
              </a:rPr>
              <a:t>PCDC believes that quality primary care is transformational and a cornerstone of healthy, thriving communities. PCDC catalyzes excellence in primary care through strategic community investment, capacity building, and policy initiatives to achieve health equity. </a:t>
            </a:r>
          </a:p>
          <a:p>
            <a:pPr marL="285750" indent="-285750">
              <a:buClr>
                <a:schemeClr val="accent1"/>
              </a:buClr>
              <a:buFont typeface="Arial" charset="0"/>
              <a:buChar char="•"/>
              <a:defRPr/>
            </a:pPr>
            <a:endParaRPr lang="en-US" sz="1700" dirty="0">
              <a:latin typeface="Arial" charset="0"/>
              <a:ea typeface="Arial" charset="0"/>
              <a:cs typeface="Arial" charset="0"/>
            </a:endParaRPr>
          </a:p>
          <a:p>
            <a:pPr marL="342900" indent="-342900">
              <a:buClr>
                <a:schemeClr val="accent1"/>
              </a:buClr>
              <a:buFont typeface="Arial" charset="0"/>
              <a:buChar char="•"/>
            </a:pPr>
            <a:r>
              <a:rPr lang="en-US" sz="2000" dirty="0">
                <a:latin typeface="Arial" charset="0"/>
                <a:ea typeface="Arial" charset="0"/>
                <a:cs typeface="Arial" charset="0"/>
              </a:rPr>
              <a:t>PCDC’s </a:t>
            </a:r>
            <a:r>
              <a:rPr lang="en-US" sz="2000" b="1" dirty="0">
                <a:latin typeface="Arial" charset="0"/>
                <a:ea typeface="Arial" charset="0"/>
                <a:cs typeface="Arial" charset="0"/>
              </a:rPr>
              <a:t>HIP in Health Care program </a:t>
            </a:r>
            <a:r>
              <a:rPr lang="en-US" sz="2000" dirty="0">
                <a:latin typeface="Arial" charset="0"/>
                <a:ea typeface="Arial" charset="0"/>
                <a:cs typeface="Arial" charset="0"/>
              </a:rPr>
              <a:t>is part of the Capacity Building Provider Network (CPN), a network of 21 organizations that are funded by CDC to build the capacity of the nation’s HIV prevention workforce.</a:t>
            </a:r>
          </a:p>
          <a:p>
            <a:pPr marL="285750" indent="-285750">
              <a:buClr>
                <a:schemeClr val="accent1"/>
              </a:buClr>
              <a:buFont typeface="Arial" charset="0"/>
              <a:buChar char="•"/>
            </a:pPr>
            <a:endParaRPr lang="en-US" sz="1700" dirty="0">
              <a:latin typeface="Arial" charset="0"/>
              <a:ea typeface="Arial" charset="0"/>
              <a:cs typeface="Arial" charset="0"/>
            </a:endParaRPr>
          </a:p>
          <a:p>
            <a:pPr marL="342900" indent="-342900">
              <a:buClr>
                <a:schemeClr val="accent1"/>
              </a:buClr>
              <a:buFont typeface="Arial" charset="0"/>
              <a:buChar char="•"/>
            </a:pPr>
            <a:r>
              <a:rPr lang="en-US" altLang="ja-JP" sz="2000" dirty="0">
                <a:latin typeface="Arial" charset="0"/>
                <a:ea typeface="Arial" charset="0"/>
                <a:cs typeface="Arial" charset="0"/>
              </a:rPr>
              <a:t>HIP in Healthcare provides HIV prevention training and technical assistance to healthcare organizations across the country, focused on </a:t>
            </a:r>
            <a:r>
              <a:rPr lang="en-US" altLang="ja-JP" sz="2000" b="1" dirty="0">
                <a:latin typeface="Arial" charset="0"/>
                <a:ea typeface="Arial" charset="0"/>
                <a:cs typeface="Arial" charset="0"/>
              </a:rPr>
              <a:t>HIV Testing, Prevention with Positives, and Prevention with High Risk Negatives</a:t>
            </a:r>
            <a:r>
              <a:rPr lang="en-US" altLang="ja-JP" sz="2000" b="1" dirty="0" smtClean="0">
                <a:latin typeface="Arial" charset="0"/>
                <a:ea typeface="Arial" charset="0"/>
                <a:cs typeface="Arial" charset="0"/>
              </a:rPr>
              <a:t>.</a:t>
            </a:r>
          </a:p>
          <a:p>
            <a:pPr marL="342900" indent="-342900">
              <a:buClr>
                <a:schemeClr val="accent1"/>
              </a:buClr>
              <a:buFont typeface="Arial" charset="0"/>
              <a:buChar char="•"/>
            </a:pPr>
            <a:endParaRPr lang="en-US" altLang="ja-JP" sz="1700" b="1" dirty="0" smtClean="0">
              <a:latin typeface="Arial" charset="0"/>
              <a:ea typeface="Arial" charset="0"/>
              <a:cs typeface="Arial" charset="0"/>
            </a:endParaRPr>
          </a:p>
          <a:p>
            <a:pPr marL="342900" indent="-342900">
              <a:buClr>
                <a:schemeClr val="accent1"/>
              </a:buClr>
              <a:buFont typeface="Arial" charset="0"/>
              <a:buChar char="•"/>
            </a:pPr>
            <a:r>
              <a:rPr lang="en-US" sz="2000" b="1" dirty="0" smtClean="0">
                <a:latin typeface="Arial" charset="0"/>
                <a:ea typeface="Arial" charset="0"/>
                <a:cs typeface="Arial" charset="0"/>
              </a:rPr>
              <a:t>To request </a:t>
            </a:r>
            <a:r>
              <a:rPr lang="en-US" sz="2000" b="1" dirty="0" smtClean="0">
                <a:solidFill>
                  <a:schemeClr val="accent4"/>
                </a:solidFill>
                <a:latin typeface="Arial" charset="0"/>
                <a:ea typeface="Arial" charset="0"/>
                <a:cs typeface="Arial" charset="0"/>
              </a:rPr>
              <a:t>free training and technical assistance </a:t>
            </a:r>
            <a:r>
              <a:rPr lang="en-US" sz="2000" b="1" dirty="0" smtClean="0">
                <a:latin typeface="Arial" charset="0"/>
                <a:ea typeface="Arial" charset="0"/>
                <a:cs typeface="Arial" charset="0"/>
              </a:rPr>
              <a:t>from PCDC or for more info:				</a:t>
            </a:r>
            <a:endParaRPr lang="en-US" sz="1600" dirty="0">
              <a:latin typeface="Arial" charset="0"/>
              <a:ea typeface="Arial" charset="0"/>
              <a:cs typeface="Arial" charset="0"/>
            </a:endParaRPr>
          </a:p>
        </p:txBody>
      </p:sp>
      <p:sp>
        <p:nvSpPr>
          <p:cNvPr id="7" name="TextBox 6"/>
          <p:cNvSpPr txBox="1"/>
          <p:nvPr/>
        </p:nvSpPr>
        <p:spPr>
          <a:xfrm>
            <a:off x="4311927" y="6247642"/>
            <a:ext cx="7793934" cy="369332"/>
          </a:xfrm>
          <a:prstGeom prst="rect">
            <a:avLst/>
          </a:prstGeom>
          <a:noFill/>
        </p:spPr>
        <p:txBody>
          <a:bodyPr wrap="square" rtlCol="0">
            <a:spAutoFit/>
          </a:bodyPr>
          <a:lstStyle/>
          <a:p>
            <a:r>
              <a:rPr lang="en-US" sz="1400" dirty="0">
                <a:latin typeface="Arial" charset="0"/>
                <a:ea typeface="Arial" charset="0"/>
                <a:cs typeface="Arial" charset="0"/>
              </a:rPr>
              <a:t>	</a:t>
            </a:r>
            <a:r>
              <a:rPr lang="en-US" dirty="0">
                <a:latin typeface="Arial" charset="0"/>
                <a:ea typeface="Arial" charset="0"/>
                <a:cs typeface="Arial" charset="0"/>
              </a:rPr>
              <a:t>Email: </a:t>
            </a:r>
            <a:r>
              <a:rPr lang="en-US" dirty="0">
                <a:latin typeface="Arial" charset="0"/>
                <a:ea typeface="Arial" charset="0"/>
                <a:cs typeface="Arial" charset="0"/>
                <a:hlinkClick r:id="rId3"/>
              </a:rPr>
              <a:t>hip@pcdc.org</a:t>
            </a:r>
            <a:r>
              <a:rPr lang="en-US" dirty="0">
                <a:latin typeface="Arial" charset="0"/>
                <a:ea typeface="Arial" charset="0"/>
                <a:cs typeface="Arial" charset="0"/>
              </a:rPr>
              <a:t> </a:t>
            </a:r>
            <a:r>
              <a:rPr lang="en-US" dirty="0" smtClean="0">
                <a:latin typeface="Arial" charset="0"/>
                <a:ea typeface="Arial" charset="0"/>
                <a:cs typeface="Arial" charset="0"/>
              </a:rPr>
              <a:t> Website</a:t>
            </a:r>
            <a:r>
              <a:rPr lang="en-US" dirty="0">
                <a:latin typeface="Arial" charset="0"/>
                <a:ea typeface="Arial" charset="0"/>
                <a:cs typeface="Arial" charset="0"/>
              </a:rPr>
              <a:t>: </a:t>
            </a:r>
            <a:r>
              <a:rPr lang="en-US" dirty="0">
                <a:latin typeface="Arial" charset="0"/>
                <a:ea typeface="Arial" charset="0"/>
                <a:cs typeface="Arial" charset="0"/>
                <a:hlinkClick r:id="rId4"/>
              </a:rPr>
              <a:t>www.pcdc.og/hip</a:t>
            </a:r>
            <a:endParaRPr lang="en-US" dirty="0">
              <a:latin typeface="Arial" charset="0"/>
              <a:ea typeface="Arial" charset="0"/>
              <a:cs typeface="Arial" charset="0"/>
            </a:endParaRPr>
          </a:p>
        </p:txBody>
      </p:sp>
    </p:spTree>
    <p:extLst>
      <p:ext uri="{BB962C8B-B14F-4D97-AF65-F5344CB8AC3E}">
        <p14:creationId xmlns:p14="http://schemas.microsoft.com/office/powerpoint/2010/main" val="27499135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1F072F-37B6-45A2-9687-725991B954A3}" type="slidenum">
              <a:rPr lang="en-US" smtClean="0"/>
              <a:pPr/>
              <a:t>62</a:t>
            </a:fld>
            <a:endParaRPr lang="en-US"/>
          </a:p>
        </p:txBody>
      </p:sp>
      <p:pic>
        <p:nvPicPr>
          <p:cNvPr id="5" name="Picture 4"/>
          <p:cNvPicPr>
            <a:picLocks noChangeAspect="1"/>
          </p:cNvPicPr>
          <p:nvPr/>
        </p:nvPicPr>
        <p:blipFill>
          <a:blip r:embed="rId3"/>
          <a:stretch>
            <a:fillRect/>
          </a:stretch>
        </p:blipFill>
        <p:spPr>
          <a:xfrm>
            <a:off x="5171595" y="0"/>
            <a:ext cx="4710545" cy="6858000"/>
          </a:xfrm>
          <a:prstGeom prst="rect">
            <a:avLst/>
          </a:prstGeom>
        </p:spPr>
      </p:pic>
      <p:sp>
        <p:nvSpPr>
          <p:cNvPr id="6" name="Title 5"/>
          <p:cNvSpPr>
            <a:spLocks noGrp="1"/>
          </p:cNvSpPr>
          <p:nvPr>
            <p:ph type="title"/>
          </p:nvPr>
        </p:nvSpPr>
        <p:spPr>
          <a:xfrm>
            <a:off x="252918" y="1123837"/>
            <a:ext cx="3290381" cy="4601183"/>
          </a:xfrm>
        </p:spPr>
        <p:txBody>
          <a:bodyPr>
            <a:normAutofit/>
          </a:bodyPr>
          <a:lstStyle/>
          <a:p>
            <a:r>
              <a:rPr lang="en-US" sz="3200" dirty="0" smtClean="0">
                <a:solidFill>
                  <a:schemeClr val="bg1"/>
                </a:solidFill>
              </a:rPr>
              <a:t>Https://www1.nyc.gov/assets/</a:t>
            </a:r>
            <a:r>
              <a:rPr lang="en-US" sz="3200" dirty="0" err="1" smtClean="0">
                <a:solidFill>
                  <a:schemeClr val="bg1"/>
                </a:solidFill>
              </a:rPr>
              <a:t>doh</a:t>
            </a:r>
            <a:r>
              <a:rPr lang="en-US" sz="3200" dirty="0" smtClean="0">
                <a:solidFill>
                  <a:schemeClr val="bg1"/>
                </a:solidFill>
              </a:rPr>
              <a:t>/downloads/pdf/ah/prep-pep-pocket-</a:t>
            </a:r>
            <a:r>
              <a:rPr lang="en-US" sz="3200" dirty="0" err="1" smtClean="0">
                <a:solidFill>
                  <a:schemeClr val="bg1"/>
                </a:solidFill>
              </a:rPr>
              <a:t>guide.pdf</a:t>
            </a:r>
            <a:endParaRPr lang="en-US" sz="3200" dirty="0">
              <a:solidFill>
                <a:schemeClr val="bg1"/>
              </a:solidFill>
            </a:endParaRPr>
          </a:p>
        </p:txBody>
      </p:sp>
    </p:spTree>
    <p:extLst>
      <p:ext uri="{BB962C8B-B14F-4D97-AF65-F5344CB8AC3E}">
        <p14:creationId xmlns:p14="http://schemas.microsoft.com/office/powerpoint/2010/main" val="2137387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720548" y="1726722"/>
            <a:ext cx="7772400" cy="3696730"/>
          </a:xfrm>
        </p:spPr>
        <p:txBody>
          <a:bodyPr>
            <a:noAutofit/>
          </a:bodyPr>
          <a:lstStyle/>
          <a:p>
            <a:pPr>
              <a:buFont typeface="Arial" charset="0"/>
              <a:buChar char="•"/>
            </a:pPr>
            <a:r>
              <a:rPr lang="en-US" dirty="0"/>
              <a:t>Culp L, </a:t>
            </a:r>
            <a:r>
              <a:rPr lang="en-US" dirty="0" err="1"/>
              <a:t>Caucci</a:t>
            </a:r>
            <a:r>
              <a:rPr lang="en-US" dirty="0"/>
              <a:t> L. State adolescent consent laws and implications for HIV pre-exposure prophylaxis.  Am J </a:t>
            </a:r>
            <a:r>
              <a:rPr lang="en-US" dirty="0" err="1"/>
              <a:t>Prev</a:t>
            </a:r>
            <a:r>
              <a:rPr lang="en-US" dirty="0"/>
              <a:t> Med. 2013 Jan;44(1 </a:t>
            </a:r>
            <a:r>
              <a:rPr lang="en-US" dirty="0" err="1"/>
              <a:t>Suppl</a:t>
            </a:r>
            <a:r>
              <a:rPr lang="en-US" dirty="0"/>
              <a:t> 2):S119-24.</a:t>
            </a:r>
            <a:endParaRPr lang="en-US" b="1" dirty="0"/>
          </a:p>
          <a:p>
            <a:pPr>
              <a:buFont typeface="Arial" charset="0"/>
              <a:buChar char="•"/>
            </a:pPr>
            <a:r>
              <a:rPr lang="en-US" dirty="0"/>
              <a:t>Centers for Disease Control and Prevention and Association of Public Health Laboratories. Laboratory Testing for the Diagnosis of HIV Infection: Updated Recommendations. Available at http://stacks.cdc.gov/view/cdc/23447. Published June 27, 2014. Accessed  January 30, 2016. </a:t>
            </a:r>
          </a:p>
          <a:p>
            <a:pPr>
              <a:buFont typeface="Arial" charset="0"/>
              <a:buChar char="•"/>
            </a:pPr>
            <a:r>
              <a:rPr lang="en-US" dirty="0"/>
              <a:t>Centers for Disease Control and Prevention. </a:t>
            </a:r>
            <a:r>
              <a:rPr lang="en-US" dirty="0" err="1"/>
              <a:t>Preexposure</a:t>
            </a:r>
            <a:r>
              <a:rPr lang="en-US" dirty="0"/>
              <a:t> Prophylaxis for the Prevention of HIV Infection in the United States – 2014 Clinical Practice Guideline  U.S. Department of Health and Human Services; 2015</a:t>
            </a:r>
          </a:p>
        </p:txBody>
      </p:sp>
      <p:sp>
        <p:nvSpPr>
          <p:cNvPr id="4" name="Title 1"/>
          <p:cNvSpPr txBox="1">
            <a:spLocks/>
          </p:cNvSpPr>
          <p:nvPr/>
        </p:nvSpPr>
        <p:spPr>
          <a:xfrm>
            <a:off x="503583" y="2209800"/>
            <a:ext cx="2597426" cy="2401956"/>
          </a:xfrm>
          <a:prstGeom prst="rect">
            <a:avLst/>
          </a:prstGeom>
        </p:spPr>
        <p:txBody>
          <a:bodyPr vert="horz" lIns="91440" tIns="45720" rIns="91440" bIns="45720" rtlCol="0" anchor="ctr">
            <a:normAutofit/>
          </a:bodyPr>
          <a:lstStyle>
            <a:lvl1pPr algn="l" defTabSz="685800" rtl="0" eaLnBrk="1" latinLnBrk="0" hangingPunct="1">
              <a:spcBef>
                <a:spcPct val="0"/>
              </a:spcBef>
              <a:buNone/>
              <a:defRPr kumimoji="0" lang="en-US" sz="2700" b="1" i="0" u="none" strike="noStrike" kern="1200" cap="none" spc="0" normalizeH="0" baseline="0" noProof="0">
                <a:ln>
                  <a:noFill/>
                </a:ln>
                <a:solidFill>
                  <a:schemeClr val="bg1"/>
                </a:solidFill>
                <a:effectLst/>
                <a:uLnTx/>
                <a:uFillTx/>
                <a:latin typeface="+mj-lt"/>
                <a:ea typeface="Arial" charset="0"/>
                <a:cs typeface="Arial" charset="0"/>
              </a:defRPr>
            </a:lvl1pPr>
          </a:lstStyle>
          <a:p>
            <a:r>
              <a:rPr lang="en-US" sz="4400" b="0" dirty="0">
                <a:latin typeface="Times New Roman" charset="0"/>
                <a:ea typeface="Times New Roman" charset="0"/>
                <a:cs typeface="Times New Roman" charset="0"/>
              </a:rPr>
              <a:t>Resources</a:t>
            </a:r>
          </a:p>
        </p:txBody>
      </p:sp>
    </p:spTree>
    <p:extLst>
      <p:ext uri="{BB962C8B-B14F-4D97-AF65-F5344CB8AC3E}">
        <p14:creationId xmlns:p14="http://schemas.microsoft.com/office/powerpoint/2010/main" val="39581095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Questions?</a:t>
            </a:r>
            <a:endParaRPr lang="en-US" dirty="0"/>
          </a:p>
        </p:txBody>
      </p:sp>
    </p:spTree>
    <p:extLst>
      <p:ext uri="{BB962C8B-B14F-4D97-AF65-F5344CB8AC3E}">
        <p14:creationId xmlns:p14="http://schemas.microsoft.com/office/powerpoint/2010/main" val="5995834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15375" y="6356350"/>
            <a:ext cx="3476625" cy="365125"/>
          </a:xfrm>
        </p:spPr>
        <p:txBody>
          <a:bodyPr/>
          <a:lstStyle/>
          <a:p>
            <a:fld id="{B51F072F-37B6-45A2-9687-725991B954A3}" type="slidenum">
              <a:rPr lang="en-US" smtClean="0"/>
              <a:pPr/>
              <a:t>65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63" y="1928395"/>
            <a:ext cx="8163633" cy="3172995"/>
          </a:xfrm>
          <a:prstGeom prst="rect">
            <a:avLst/>
          </a:prstGeom>
        </p:spPr>
      </p:pic>
    </p:spTree>
    <p:extLst>
      <p:ext uri="{BB962C8B-B14F-4D97-AF65-F5344CB8AC3E}">
        <p14:creationId xmlns:p14="http://schemas.microsoft.com/office/powerpoint/2010/main" val="20234955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Thank You!</a:t>
            </a:r>
            <a:endParaRPr lang="en-US" dirty="0"/>
          </a:p>
        </p:txBody>
      </p:sp>
    </p:spTree>
    <p:extLst>
      <p:ext uri="{BB962C8B-B14F-4D97-AF65-F5344CB8AC3E}">
        <p14:creationId xmlns:p14="http://schemas.microsoft.com/office/powerpoint/2010/main" val="2028771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n 2015, there were 7,151 young adults aged 20–24 years with HIV infection diagnosed in the United States and 6 dependent areas. The rate of diagnoses of HIV infection in young adults was 31.1 per 100,000 population. The rates of diagnoses of HIV infection among young adults in 2015 were highest in the South; specifically, the District of Columbia (93.3), Louisiana (64.0 ), Georgia (63.3 ), Mississippi (61.1 ), Florida (56.2), and Maryland (52.1).&#10;&#10;The District of Columbia (i.e., Washington, DC) is a city; use caution when comparing the HIV diagnosis rate in DC with the rates in states.&#10; &#10;Data include persons with a diagnosis of HIV infection regardless of stage of disease at diagnosis. Data for the year 2015 are preliminary and based on 6 months reporting delay.&#10;" title="  Rates of Diagnoses of HIV Infection among Young Adults Aged 20–24 Years 2015—United States and 6 Dependent Areas"/>
          <p:cNvPicPr>
            <a:picLocks noGrp="1" noChangeAspect="1"/>
          </p:cNvPicPr>
          <p:nvPr>
            <p:ph sz="quarter" idx="12"/>
          </p:nvPr>
        </p:nvPicPr>
        <p:blipFill>
          <a:blip r:embed="rId3">
            <a:clrChange>
              <a:clrFrom>
                <a:srgbClr val="E1E1E1"/>
              </a:clrFrom>
              <a:clrTo>
                <a:srgbClr val="E1E1E1">
                  <a:alpha val="0"/>
                </a:srgbClr>
              </a:clrTo>
            </a:clrChange>
          </a:blip>
          <a:stretch>
            <a:fillRect/>
          </a:stretch>
        </p:blipFill>
        <p:spPr>
          <a:xfrm>
            <a:off x="5213783" y="1778523"/>
            <a:ext cx="6610283" cy="3635658"/>
          </a:xfrm>
          <a:prstGeom prst="rect">
            <a:avLst/>
          </a:prstGeom>
        </p:spPr>
      </p:pic>
      <p:sp>
        <p:nvSpPr>
          <p:cNvPr id="125" name="Title 1"/>
          <p:cNvSpPr txBox="1">
            <a:spLocks noGrp="1"/>
          </p:cNvSpPr>
          <p:nvPr>
            <p:ph type="title" idx="4294967295"/>
          </p:nvPr>
        </p:nvSpPr>
        <p:spPr>
          <a:xfrm>
            <a:off x="666775" y="492116"/>
            <a:ext cx="11392637" cy="838200"/>
          </a:xfrm>
          <a:prstGeom prst="rect">
            <a:avLst/>
          </a:prstGeom>
        </p:spPr>
        <p:txBody>
          <a:bodyPr anchor="b" anchorCtr="0">
            <a:normAutofit fontScale="90000"/>
          </a:bodyPr>
          <a:lstStyle/>
          <a:p>
            <a:pPr>
              <a:lnSpc>
                <a:spcPct val="100000"/>
              </a:lnSpc>
              <a:defRPr/>
            </a:pPr>
            <a:r>
              <a:rPr lang="en-US" dirty="0" smtClean="0">
                <a:solidFill>
                  <a:schemeClr val="accent1"/>
                </a:solidFill>
              </a:rPr>
              <a:t/>
            </a:r>
            <a:br>
              <a:rPr lang="en-US" dirty="0" smtClean="0">
                <a:solidFill>
                  <a:schemeClr val="accent1"/>
                </a:solidFill>
              </a:rPr>
            </a:br>
            <a:r>
              <a:rPr lang="en-US" dirty="0">
                <a:solidFill>
                  <a:schemeClr val="accent1"/>
                </a:solidFill>
              </a:rPr>
              <a:t/>
            </a:r>
            <a:br>
              <a:rPr lang="en-US" dirty="0">
                <a:solidFill>
                  <a:schemeClr val="accent1"/>
                </a:solidFill>
              </a:rPr>
            </a:br>
            <a:r>
              <a:rPr lang="en-US" dirty="0" smtClean="0">
                <a:solidFill>
                  <a:schemeClr val="accent1"/>
                </a:solidFill>
              </a:rPr>
              <a:t/>
            </a:r>
            <a:br>
              <a:rPr lang="en-US" dirty="0" smtClean="0">
                <a:solidFill>
                  <a:schemeClr val="accent1"/>
                </a:solidFill>
              </a:rPr>
            </a:br>
            <a:r>
              <a:rPr lang="en-US" dirty="0">
                <a:solidFill>
                  <a:schemeClr val="accent1"/>
                </a:solidFill>
              </a:rPr>
              <a:t/>
            </a:r>
            <a:br>
              <a:rPr lang="en-US" dirty="0">
                <a:solidFill>
                  <a:schemeClr val="accent1"/>
                </a:solidFill>
              </a:rPr>
            </a:br>
            <a:r>
              <a:rPr lang="en-US" dirty="0" smtClean="0">
                <a:solidFill>
                  <a:schemeClr val="accent1"/>
                </a:solidFill>
              </a:rPr>
              <a:t>Rates </a:t>
            </a:r>
            <a:r>
              <a:rPr lang="en-US" dirty="0">
                <a:solidFill>
                  <a:schemeClr val="accent1"/>
                </a:solidFill>
              </a:rPr>
              <a:t>of Diagnoses of HIV Infection among </a:t>
            </a:r>
            <a:r>
              <a:rPr lang="en-US" dirty="0" smtClean="0">
                <a:solidFill>
                  <a:schemeClr val="accent1"/>
                </a:solidFill>
              </a:rPr>
              <a:t>US, 2015</a:t>
            </a:r>
            <a:endParaRPr lang="en-US" sz="1425" dirty="0">
              <a:solidFill>
                <a:schemeClr val="accent1"/>
              </a:solidFill>
            </a:endParaRPr>
          </a:p>
        </p:txBody>
      </p:sp>
      <p:grpSp>
        <p:nvGrpSpPr>
          <p:cNvPr id="162" name="Group 161"/>
          <p:cNvGrpSpPr/>
          <p:nvPr/>
        </p:nvGrpSpPr>
        <p:grpSpPr>
          <a:xfrm>
            <a:off x="1891338" y="5030451"/>
            <a:ext cx="1834121" cy="903329"/>
            <a:chOff x="4057650" y="4979769"/>
            <a:chExt cx="2266950" cy="1204439"/>
          </a:xfrm>
        </p:grpSpPr>
        <p:sp>
          <p:nvSpPr>
            <p:cNvPr id="132" name="TextBox 131"/>
            <p:cNvSpPr txBox="1"/>
            <p:nvPr/>
          </p:nvSpPr>
          <p:spPr>
            <a:xfrm>
              <a:off x="4057650" y="4980801"/>
              <a:ext cx="2057400" cy="1203407"/>
            </a:xfrm>
            <a:prstGeom prst="rect">
              <a:avLst/>
            </a:prstGeom>
            <a:noFill/>
          </p:spPr>
          <p:txBody>
            <a:bodyPr wrap="square" rtlCol="0">
              <a:spAutoFit/>
            </a:bodyPr>
            <a:lstStyle/>
            <a:p>
              <a:pPr>
                <a:lnSpc>
                  <a:spcPct val="90000"/>
                </a:lnSpc>
              </a:pPr>
              <a:r>
                <a:rPr lang="en-US" sz="975" dirty="0">
                  <a:solidFill>
                    <a:srgbClr val="5F5F5F"/>
                  </a:solidFill>
                  <a:latin typeface="Calibri" panose="020F0502020204030204" pitchFamily="34" charset="0"/>
                </a:rPr>
                <a:t>American Samoa</a:t>
              </a:r>
            </a:p>
            <a:p>
              <a:pPr>
                <a:lnSpc>
                  <a:spcPct val="90000"/>
                </a:lnSpc>
              </a:pPr>
              <a:r>
                <a:rPr lang="en-US" sz="975" dirty="0">
                  <a:solidFill>
                    <a:srgbClr val="5F5F5F"/>
                  </a:solidFill>
                  <a:latin typeface="Calibri" panose="020F0502020204030204" pitchFamily="34" charset="0"/>
                </a:rPr>
                <a:t>Guam</a:t>
              </a:r>
            </a:p>
            <a:p>
              <a:pPr>
                <a:lnSpc>
                  <a:spcPct val="90000"/>
                </a:lnSpc>
              </a:pPr>
              <a:r>
                <a:rPr lang="en-US" sz="975" dirty="0">
                  <a:solidFill>
                    <a:srgbClr val="5F5F5F"/>
                  </a:solidFill>
                  <a:latin typeface="Calibri" panose="020F0502020204030204" pitchFamily="34" charset="0"/>
                </a:rPr>
                <a:t>Northern Mariana Islands</a:t>
              </a:r>
            </a:p>
            <a:p>
              <a:pPr>
                <a:lnSpc>
                  <a:spcPct val="90000"/>
                </a:lnSpc>
              </a:pPr>
              <a:r>
                <a:rPr lang="en-US" sz="975" dirty="0">
                  <a:solidFill>
                    <a:srgbClr val="5F5F5F"/>
                  </a:solidFill>
                  <a:latin typeface="Calibri" panose="020F0502020204030204" pitchFamily="34" charset="0"/>
                </a:rPr>
                <a:t>Puerto Rico</a:t>
              </a:r>
            </a:p>
            <a:p>
              <a:pPr>
                <a:lnSpc>
                  <a:spcPct val="90000"/>
                </a:lnSpc>
              </a:pPr>
              <a:r>
                <a:rPr lang="en-US" sz="975" dirty="0">
                  <a:solidFill>
                    <a:srgbClr val="5F5F5F"/>
                  </a:solidFill>
                  <a:latin typeface="Calibri" panose="020F0502020204030204" pitchFamily="34" charset="0"/>
                </a:rPr>
                <a:t>Republic of Palau</a:t>
              </a:r>
            </a:p>
            <a:p>
              <a:pPr>
                <a:lnSpc>
                  <a:spcPct val="90000"/>
                </a:lnSpc>
              </a:pPr>
              <a:r>
                <a:rPr lang="en-US" sz="975" dirty="0">
                  <a:solidFill>
                    <a:srgbClr val="5F5F5F"/>
                  </a:solidFill>
                  <a:latin typeface="Calibri" panose="020F0502020204030204" pitchFamily="34" charset="0"/>
                </a:rPr>
                <a:t>U.S. Virgin Islands</a:t>
              </a:r>
            </a:p>
          </p:txBody>
        </p:sp>
        <p:sp>
          <p:nvSpPr>
            <p:cNvPr id="284" name="TextBox 283"/>
            <p:cNvSpPr txBox="1"/>
            <p:nvPr/>
          </p:nvSpPr>
          <p:spPr>
            <a:xfrm>
              <a:off x="5791200" y="4979769"/>
              <a:ext cx="533400" cy="1203407"/>
            </a:xfrm>
            <a:prstGeom prst="rect">
              <a:avLst/>
            </a:prstGeom>
            <a:noFill/>
          </p:spPr>
          <p:txBody>
            <a:bodyPr wrap="square" rtlCol="0">
              <a:spAutoFit/>
            </a:bodyPr>
            <a:lstStyle/>
            <a:p>
              <a:pPr algn="r">
                <a:lnSpc>
                  <a:spcPct val="90000"/>
                </a:lnSpc>
              </a:pPr>
              <a:r>
                <a:rPr lang="en-US" sz="975" dirty="0">
                  <a:solidFill>
                    <a:srgbClr val="5F5F5F"/>
                  </a:solidFill>
                  <a:latin typeface="Calibri" panose="020F0502020204030204" pitchFamily="34" charset="0"/>
                </a:rPr>
                <a:t>0.0</a:t>
              </a:r>
            </a:p>
            <a:p>
              <a:pPr algn="r">
                <a:lnSpc>
                  <a:spcPct val="90000"/>
                </a:lnSpc>
              </a:pPr>
              <a:r>
                <a:rPr lang="en-US" sz="975" dirty="0">
                  <a:solidFill>
                    <a:srgbClr val="5F5F5F"/>
                  </a:solidFill>
                  <a:latin typeface="Calibri" panose="020F0502020204030204" pitchFamily="34" charset="0"/>
                </a:rPr>
                <a:t>0.0</a:t>
              </a:r>
            </a:p>
            <a:p>
              <a:pPr algn="r">
                <a:lnSpc>
                  <a:spcPct val="90000"/>
                </a:lnSpc>
              </a:pPr>
              <a:r>
                <a:rPr lang="en-US" sz="975" dirty="0">
                  <a:solidFill>
                    <a:srgbClr val="5F5F5F"/>
                  </a:solidFill>
                  <a:latin typeface="Calibri" panose="020F0502020204030204" pitchFamily="34" charset="0"/>
                </a:rPr>
                <a:t>0.0</a:t>
              </a:r>
            </a:p>
            <a:p>
              <a:pPr algn="r">
                <a:lnSpc>
                  <a:spcPct val="90000"/>
                </a:lnSpc>
              </a:pPr>
              <a:r>
                <a:rPr lang="en-US" sz="975" dirty="0">
                  <a:solidFill>
                    <a:srgbClr val="5F5F5F"/>
                  </a:solidFill>
                  <a:latin typeface="Calibri" panose="020F0502020204030204" pitchFamily="34" charset="0"/>
                </a:rPr>
                <a:t>1.8</a:t>
              </a:r>
            </a:p>
            <a:p>
              <a:pPr algn="r">
                <a:lnSpc>
                  <a:spcPct val="90000"/>
                </a:lnSpc>
              </a:pPr>
              <a:r>
                <a:rPr lang="en-US" sz="975" dirty="0">
                  <a:solidFill>
                    <a:srgbClr val="5F5F5F"/>
                  </a:solidFill>
                  <a:latin typeface="Calibri" panose="020F0502020204030204" pitchFamily="34" charset="0"/>
                </a:rPr>
                <a:t>0.0</a:t>
              </a:r>
            </a:p>
            <a:p>
              <a:pPr algn="r">
                <a:lnSpc>
                  <a:spcPct val="90000"/>
                </a:lnSpc>
              </a:pPr>
              <a:r>
                <a:rPr lang="en-US" sz="975" dirty="0">
                  <a:solidFill>
                    <a:srgbClr val="5F5F5F"/>
                  </a:solidFill>
                  <a:latin typeface="Calibri" panose="020F0502020204030204" pitchFamily="34" charset="0"/>
                </a:rPr>
                <a:t>0.0</a:t>
              </a:r>
            </a:p>
          </p:txBody>
        </p:sp>
      </p:grpSp>
      <p:sp>
        <p:nvSpPr>
          <p:cNvPr id="188" name="Text Placeholder 3"/>
          <p:cNvSpPr txBox="1">
            <a:spLocks/>
          </p:cNvSpPr>
          <p:nvPr/>
        </p:nvSpPr>
        <p:spPr>
          <a:xfrm>
            <a:off x="1891338" y="5828704"/>
            <a:ext cx="7847352" cy="609600"/>
          </a:xfrm>
          <a:prstGeom prst="rect">
            <a:avLst/>
          </a:prstGeom>
        </p:spPr>
        <p:txBody>
          <a:bodyPr lIns="91438" tIns="45719" rIns="91438" bIns="45719"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0981" indent="-280981">
              <a:lnSpc>
                <a:spcPts val="900"/>
              </a:lnSpc>
              <a:spcBef>
                <a:spcPts val="0"/>
              </a:spcBef>
            </a:pPr>
            <a:r>
              <a:rPr lang="en-US" sz="900" i="1" dirty="0">
                <a:solidFill>
                  <a:srgbClr val="5F5F5F"/>
                </a:solidFill>
                <a:latin typeface="Calibri" panose="020F0502020204030204" pitchFamily="34" charset="0"/>
              </a:rPr>
              <a:t>Note.</a:t>
            </a:r>
            <a:r>
              <a:rPr lang="en-US" sz="900" dirty="0">
                <a:solidFill>
                  <a:srgbClr val="5F5F5F"/>
                </a:solidFill>
                <a:latin typeface="Calibri" panose="020F0502020204030204" pitchFamily="34" charset="0"/>
              </a:rPr>
              <a:t> Data include persons with a diagnosis of HIV infection regardless of stage of disease at diagnosis. Data for the year 2015 are preliminary and based on 6 months reporting delay.</a:t>
            </a:r>
          </a:p>
        </p:txBody>
      </p:sp>
      <p:pic>
        <p:nvPicPr>
          <p:cNvPr id="2" name="Picture 1" descr="In 2015, there were 1,729 adolescents aged 13–19 years with HIV infection diagnosed in the United States and 6 dependent areas. The rate of diagnoses of HIV infection in adolescents was 5.8 per 100,000 population. The rates of diagnoses of HIV infection among adolescents in 2015 were highest in the District of Columbia (38.0), Mississippi (16.3), Louisiana (16.0), Georgia (12.8), and Florida (12.1). &#10; &#10;The District of Columbia (i.e., Washington, DC) is a city; use caution when comparing the HIV diagnosis rate in DC with the rates in states.&#10; &#10;Data include persons with a diagnosis of HIV infection regardless of stage of disease at diagnosis. Data for the year 2015 are preliminary and based on 6 months reporting delay.&#10;" title="Rates of Diagnoses of HIV Infection among Adolescents Aged 13–19 Years 2015-United States and 6 Dependent Areas"/>
          <p:cNvPicPr>
            <a:picLocks noChangeAspect="1"/>
          </p:cNvPicPr>
          <p:nvPr/>
        </p:nvPicPr>
        <p:blipFill>
          <a:blip r:embed="rId4">
            <a:clrChange>
              <a:clrFrom>
                <a:srgbClr val="E1E1E1"/>
              </a:clrFrom>
              <a:clrTo>
                <a:srgbClr val="E1E1E1">
                  <a:alpha val="0"/>
                </a:srgbClr>
              </a:clrTo>
            </a:clrChange>
          </a:blip>
          <a:stretch>
            <a:fillRect/>
          </a:stretch>
        </p:blipFill>
        <p:spPr>
          <a:xfrm>
            <a:off x="-541605" y="1675217"/>
            <a:ext cx="6530466" cy="3738964"/>
          </a:xfrm>
          <a:prstGeom prst="rect">
            <a:avLst/>
          </a:prstGeom>
        </p:spPr>
      </p:pic>
      <p:sp>
        <p:nvSpPr>
          <p:cNvPr id="5" name="TextBox 4"/>
          <p:cNvSpPr txBox="1"/>
          <p:nvPr/>
        </p:nvSpPr>
        <p:spPr>
          <a:xfrm>
            <a:off x="1496369" y="1778523"/>
            <a:ext cx="2723823" cy="369332"/>
          </a:xfrm>
          <a:prstGeom prst="rect">
            <a:avLst/>
          </a:prstGeom>
          <a:noFill/>
        </p:spPr>
        <p:txBody>
          <a:bodyPr wrap="none" rtlCol="0">
            <a:spAutoFit/>
          </a:bodyPr>
          <a:lstStyle/>
          <a:p>
            <a:r>
              <a:rPr lang="en-US" dirty="0">
                <a:latin typeface="Arial" charset="0"/>
                <a:ea typeface="Arial" charset="0"/>
                <a:cs typeface="Arial" charset="0"/>
              </a:rPr>
              <a:t>Adolescents 13-19 years</a:t>
            </a:r>
          </a:p>
        </p:txBody>
      </p:sp>
      <p:sp>
        <p:nvSpPr>
          <p:cNvPr id="12" name="TextBox 11"/>
          <p:cNvSpPr txBox="1"/>
          <p:nvPr/>
        </p:nvSpPr>
        <p:spPr>
          <a:xfrm>
            <a:off x="7587558" y="1778523"/>
            <a:ext cx="2723823" cy="369332"/>
          </a:xfrm>
          <a:prstGeom prst="rect">
            <a:avLst/>
          </a:prstGeom>
          <a:noFill/>
        </p:spPr>
        <p:txBody>
          <a:bodyPr wrap="none" rtlCol="0">
            <a:spAutoFit/>
          </a:bodyPr>
          <a:lstStyle/>
          <a:p>
            <a:r>
              <a:rPr lang="en-US" dirty="0">
                <a:latin typeface="Arial" charset="0"/>
                <a:ea typeface="Arial" charset="0"/>
                <a:cs typeface="Arial" charset="0"/>
              </a:rPr>
              <a:t>Adolescents 20-24 years</a:t>
            </a:r>
          </a:p>
        </p:txBody>
      </p:sp>
      <p:sp>
        <p:nvSpPr>
          <p:cNvPr id="13" name="TextBox 12"/>
          <p:cNvSpPr txBox="1"/>
          <p:nvPr/>
        </p:nvSpPr>
        <p:spPr>
          <a:xfrm>
            <a:off x="6781293" y="5031827"/>
            <a:ext cx="1664580" cy="902555"/>
          </a:xfrm>
          <a:prstGeom prst="rect">
            <a:avLst/>
          </a:prstGeom>
          <a:noFill/>
        </p:spPr>
        <p:txBody>
          <a:bodyPr wrap="square" rtlCol="0">
            <a:spAutoFit/>
          </a:bodyPr>
          <a:lstStyle/>
          <a:p>
            <a:pPr>
              <a:lnSpc>
                <a:spcPct val="90000"/>
              </a:lnSpc>
            </a:pPr>
            <a:r>
              <a:rPr lang="en-US" sz="975" dirty="0">
                <a:solidFill>
                  <a:srgbClr val="5F5F5F"/>
                </a:solidFill>
                <a:latin typeface="Calibri" panose="020F0502020204030204" pitchFamily="34" charset="0"/>
              </a:rPr>
              <a:t>American Samoa</a:t>
            </a:r>
          </a:p>
          <a:p>
            <a:pPr>
              <a:lnSpc>
                <a:spcPct val="90000"/>
              </a:lnSpc>
            </a:pPr>
            <a:r>
              <a:rPr lang="en-US" sz="975" dirty="0">
                <a:solidFill>
                  <a:srgbClr val="5F5F5F"/>
                </a:solidFill>
                <a:latin typeface="Calibri" panose="020F0502020204030204" pitchFamily="34" charset="0"/>
              </a:rPr>
              <a:t>Guam</a:t>
            </a:r>
          </a:p>
          <a:p>
            <a:pPr>
              <a:lnSpc>
                <a:spcPct val="90000"/>
              </a:lnSpc>
            </a:pPr>
            <a:r>
              <a:rPr lang="en-US" sz="975" dirty="0">
                <a:solidFill>
                  <a:srgbClr val="5F5F5F"/>
                </a:solidFill>
                <a:latin typeface="Calibri" panose="020F0502020204030204" pitchFamily="34" charset="0"/>
              </a:rPr>
              <a:t>Northern Mariana Islands</a:t>
            </a:r>
          </a:p>
          <a:p>
            <a:pPr>
              <a:lnSpc>
                <a:spcPct val="90000"/>
              </a:lnSpc>
            </a:pPr>
            <a:r>
              <a:rPr lang="en-US" sz="975" dirty="0">
                <a:solidFill>
                  <a:srgbClr val="5F5F5F"/>
                </a:solidFill>
                <a:latin typeface="Calibri" panose="020F0502020204030204" pitchFamily="34" charset="0"/>
              </a:rPr>
              <a:t>Puerto Rico</a:t>
            </a:r>
          </a:p>
          <a:p>
            <a:pPr>
              <a:lnSpc>
                <a:spcPct val="90000"/>
              </a:lnSpc>
            </a:pPr>
            <a:r>
              <a:rPr lang="en-US" sz="975" dirty="0">
                <a:solidFill>
                  <a:srgbClr val="5F5F5F"/>
                </a:solidFill>
                <a:latin typeface="Calibri" panose="020F0502020204030204" pitchFamily="34" charset="0"/>
              </a:rPr>
              <a:t>Republic of Palau</a:t>
            </a:r>
          </a:p>
          <a:p>
            <a:pPr>
              <a:lnSpc>
                <a:spcPct val="90000"/>
              </a:lnSpc>
            </a:pPr>
            <a:r>
              <a:rPr lang="en-US" sz="975" dirty="0">
                <a:solidFill>
                  <a:srgbClr val="5F5F5F"/>
                </a:solidFill>
                <a:latin typeface="Calibri" panose="020F0502020204030204" pitchFamily="34" charset="0"/>
              </a:rPr>
              <a:t>U.S. Virgin Islands</a:t>
            </a:r>
          </a:p>
        </p:txBody>
      </p:sp>
    </p:spTree>
    <p:extLst>
      <p:ext uri="{BB962C8B-B14F-4D97-AF65-F5344CB8AC3E}">
        <p14:creationId xmlns:p14="http://schemas.microsoft.com/office/powerpoint/2010/main" val="140659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HIV Prevention Challenges</a:t>
            </a:r>
          </a:p>
        </p:txBody>
      </p:sp>
      <p:sp>
        <p:nvSpPr>
          <p:cNvPr id="3" name="Content Placeholder 2"/>
          <p:cNvSpPr>
            <a:spLocks noGrp="1"/>
          </p:cNvSpPr>
          <p:nvPr>
            <p:ph sz="quarter" idx="10"/>
          </p:nvPr>
        </p:nvSpPr>
        <p:spPr>
          <a:xfrm>
            <a:off x="3898231" y="1648321"/>
            <a:ext cx="6180221" cy="4076699"/>
          </a:xfrm>
        </p:spPr>
        <p:txBody>
          <a:bodyPr>
            <a:noAutofit/>
          </a:bodyPr>
          <a:lstStyle/>
          <a:p>
            <a:pPr>
              <a:spcAft>
                <a:spcPts val="600"/>
              </a:spcAft>
              <a:buFont typeface="Arial" charset="0"/>
              <a:buChar char="•"/>
            </a:pPr>
            <a:r>
              <a:rPr lang="en-US" dirty="0"/>
              <a:t>Inadequate </a:t>
            </a:r>
            <a:r>
              <a:rPr lang="en-US" dirty="0" smtClean="0"/>
              <a:t>sex </a:t>
            </a:r>
            <a:r>
              <a:rPr lang="en-US" dirty="0"/>
              <a:t>e</a:t>
            </a:r>
            <a:r>
              <a:rPr lang="en-US" dirty="0" smtClean="0"/>
              <a:t>ducation</a:t>
            </a:r>
            <a:endParaRPr lang="en-US" dirty="0"/>
          </a:p>
          <a:p>
            <a:pPr>
              <a:spcAft>
                <a:spcPts val="600"/>
              </a:spcAft>
              <a:buFont typeface="Arial" charset="0"/>
              <a:buChar char="•"/>
            </a:pPr>
            <a:r>
              <a:rPr lang="en-US" dirty="0"/>
              <a:t>Low rates of testing</a:t>
            </a:r>
          </a:p>
          <a:p>
            <a:pPr>
              <a:spcAft>
                <a:spcPts val="600"/>
              </a:spcAft>
              <a:buFont typeface="Arial" charset="0"/>
              <a:buChar char="•"/>
            </a:pPr>
            <a:r>
              <a:rPr lang="en-US" dirty="0"/>
              <a:t>Low rates of condom use </a:t>
            </a:r>
          </a:p>
          <a:p>
            <a:pPr>
              <a:spcAft>
                <a:spcPts val="600"/>
              </a:spcAft>
              <a:buFont typeface="Arial" charset="0"/>
              <a:buChar char="•"/>
            </a:pPr>
            <a:r>
              <a:rPr lang="en-US" dirty="0"/>
              <a:t>Substance use</a:t>
            </a:r>
          </a:p>
          <a:p>
            <a:pPr>
              <a:spcAft>
                <a:spcPts val="600"/>
              </a:spcAft>
              <a:buFont typeface="Arial" charset="0"/>
              <a:buChar char="•"/>
            </a:pPr>
            <a:r>
              <a:rPr lang="en-US" dirty="0"/>
              <a:t>High rates of STIs</a:t>
            </a:r>
          </a:p>
          <a:p>
            <a:pPr>
              <a:spcAft>
                <a:spcPts val="600"/>
              </a:spcAft>
              <a:buFont typeface="Arial" charset="0"/>
              <a:buChar char="•"/>
            </a:pPr>
            <a:r>
              <a:rPr lang="en-US" dirty="0"/>
              <a:t>Stigma around HIV</a:t>
            </a:r>
          </a:p>
          <a:p>
            <a:pPr>
              <a:spcAft>
                <a:spcPts val="600"/>
              </a:spcAft>
              <a:buFont typeface="Arial" charset="0"/>
              <a:buChar char="•"/>
            </a:pPr>
            <a:r>
              <a:rPr lang="en-US" dirty="0"/>
              <a:t>Feelings of isolation</a:t>
            </a:r>
          </a:p>
          <a:p>
            <a:pPr>
              <a:spcAft>
                <a:spcPts val="600"/>
              </a:spcAft>
              <a:buFont typeface="Arial" charset="0"/>
              <a:buChar char="•"/>
            </a:pPr>
            <a:r>
              <a:rPr lang="en-US" dirty="0"/>
              <a:t>Homophobia/transphobia</a:t>
            </a:r>
          </a:p>
          <a:p>
            <a:pPr>
              <a:spcAft>
                <a:spcPts val="600"/>
              </a:spcAft>
              <a:buFont typeface="Arial" charset="0"/>
              <a:buChar char="•"/>
            </a:pPr>
            <a:r>
              <a:rPr lang="en-US" dirty="0"/>
              <a:t>Minority Stress</a:t>
            </a:r>
          </a:p>
          <a:p>
            <a:endParaRPr lang="en-US" dirty="0"/>
          </a:p>
        </p:txBody>
      </p:sp>
    </p:spTree>
    <p:extLst>
      <p:ext uri="{BB962C8B-B14F-4D97-AF65-F5344CB8AC3E}">
        <p14:creationId xmlns:p14="http://schemas.microsoft.com/office/powerpoint/2010/main" val="1101414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HIV Preventative Measures</a:t>
            </a:r>
          </a:p>
        </p:txBody>
      </p:sp>
      <p:sp>
        <p:nvSpPr>
          <p:cNvPr id="3" name="Content Placeholder 2"/>
          <p:cNvSpPr>
            <a:spLocks noGrp="1"/>
          </p:cNvSpPr>
          <p:nvPr>
            <p:ph sz="quarter" idx="10"/>
          </p:nvPr>
        </p:nvSpPr>
        <p:spPr>
          <a:xfrm>
            <a:off x="3737810" y="1331495"/>
            <a:ext cx="6817895" cy="4393525"/>
          </a:xfrm>
        </p:spPr>
        <p:txBody>
          <a:bodyPr>
            <a:normAutofit/>
          </a:bodyPr>
          <a:lstStyle/>
          <a:p>
            <a:pPr>
              <a:buFont typeface="Arial" charset="0"/>
              <a:buChar char="•"/>
            </a:pPr>
            <a:r>
              <a:rPr lang="en-US" dirty="0"/>
              <a:t>Abstinence</a:t>
            </a:r>
          </a:p>
          <a:p>
            <a:pPr>
              <a:buFont typeface="Arial" charset="0"/>
              <a:buChar char="•"/>
            </a:pPr>
            <a:r>
              <a:rPr lang="en-US" dirty="0"/>
              <a:t>Decrease number of sexual partners</a:t>
            </a:r>
          </a:p>
          <a:p>
            <a:pPr>
              <a:buFont typeface="Arial" charset="0"/>
              <a:buChar char="•"/>
            </a:pPr>
            <a:r>
              <a:rPr lang="en-US" dirty="0"/>
              <a:t>Regular condom use</a:t>
            </a:r>
          </a:p>
          <a:p>
            <a:pPr>
              <a:buFont typeface="Arial" charset="0"/>
              <a:buChar char="•"/>
            </a:pPr>
            <a:r>
              <a:rPr lang="en-US" dirty="0"/>
              <a:t>Avoid sex with partners symptomatic for STIs</a:t>
            </a:r>
          </a:p>
          <a:p>
            <a:pPr>
              <a:buFont typeface="Arial" charset="0"/>
              <a:buChar char="•"/>
            </a:pPr>
            <a:r>
              <a:rPr lang="en-US" dirty="0"/>
              <a:t>Regular STI screening</a:t>
            </a:r>
          </a:p>
          <a:p>
            <a:pPr>
              <a:buFont typeface="Arial" charset="0"/>
              <a:buChar char="•"/>
            </a:pPr>
            <a:r>
              <a:rPr lang="en-US" dirty="0"/>
              <a:t>Partners screened regularly for STIs</a:t>
            </a:r>
          </a:p>
          <a:p>
            <a:pPr>
              <a:buFont typeface="Arial" charset="0"/>
              <a:buChar char="•"/>
            </a:pPr>
            <a:r>
              <a:rPr lang="en-US" dirty="0"/>
              <a:t>Avoid alcohol or drug </a:t>
            </a:r>
            <a:r>
              <a:rPr lang="en-US" dirty="0" smtClean="0"/>
              <a:t>use</a:t>
            </a:r>
          </a:p>
          <a:p>
            <a:pPr>
              <a:buFont typeface="Arial" charset="0"/>
              <a:buChar char="•"/>
            </a:pPr>
            <a:r>
              <a:rPr lang="en-US" dirty="0" smtClean="0"/>
              <a:t>Syringe exchange and other harm reduction </a:t>
            </a:r>
            <a:endParaRPr lang="en-US" dirty="0"/>
          </a:p>
          <a:p>
            <a:pPr>
              <a:buFont typeface="Arial" charset="0"/>
              <a:buChar char="•"/>
            </a:pPr>
            <a:r>
              <a:rPr lang="en-US" dirty="0" err="1">
                <a:solidFill>
                  <a:schemeClr val="accent4"/>
                </a:solidFill>
              </a:rPr>
              <a:t>PrEP</a:t>
            </a:r>
            <a:r>
              <a:rPr lang="en-US" dirty="0">
                <a:solidFill>
                  <a:schemeClr val="accent4"/>
                </a:solidFill>
              </a:rPr>
              <a:t> (Pre-Exposure Prophylaxis)</a:t>
            </a:r>
          </a:p>
        </p:txBody>
      </p:sp>
    </p:spTree>
    <p:extLst>
      <p:ext uri="{BB962C8B-B14F-4D97-AF65-F5344CB8AC3E}">
        <p14:creationId xmlns:p14="http://schemas.microsoft.com/office/powerpoint/2010/main" val="7081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Physicians Color Palette">
      <a:dk1>
        <a:srgbClr val="000000"/>
      </a:dk1>
      <a:lt1>
        <a:srgbClr val="FFFFFF"/>
      </a:lt1>
      <a:dk2>
        <a:srgbClr val="545454"/>
      </a:dk2>
      <a:lt2>
        <a:srgbClr val="BFBFBF"/>
      </a:lt2>
      <a:accent1>
        <a:srgbClr val="007FC4"/>
      </a:accent1>
      <a:accent2>
        <a:srgbClr val="FF6D88"/>
      </a:accent2>
      <a:accent3>
        <a:srgbClr val="3C4676"/>
      </a:accent3>
      <a:accent4>
        <a:srgbClr val="E84D69"/>
      </a:accent4>
      <a:accent5>
        <a:srgbClr val="89D6F7"/>
      </a:accent5>
      <a:accent6>
        <a:srgbClr val="F79992"/>
      </a:accent6>
      <a:hlink>
        <a:srgbClr val="007FC4"/>
      </a:hlink>
      <a:folHlink>
        <a:srgbClr val="8CABD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H - General Presentation Template" id="{B7D2FE11-07B8-BF43-8F18-A536AB0629FF}" vid="{64858E48-02BE-AC4A-BF56-F424012586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PRH - General Presentation Template copy</Template>
  <TotalTime>13796</TotalTime>
  <Words>6624</Words>
  <Application>Microsoft Office PowerPoint</Application>
  <PresentationFormat>Widescreen</PresentationFormat>
  <Paragraphs>848</Paragraphs>
  <Slides>66</Slides>
  <Notes>42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66</vt:i4>
      </vt:variant>
    </vt:vector>
  </HeadingPairs>
  <TitlesOfParts>
    <vt:vector size="83" baseType="lpstr">
      <vt:lpstr>MS PGothic</vt:lpstr>
      <vt:lpstr>Adobe Garamond Pro</vt:lpstr>
      <vt:lpstr>Arial</vt:lpstr>
      <vt:lpstr>Arial Black</vt:lpstr>
      <vt:lpstr>Calibri</vt:lpstr>
      <vt:lpstr>Cambria</vt:lpstr>
      <vt:lpstr>Corbel</vt:lpstr>
      <vt:lpstr>Franklin Gothic Book</vt:lpstr>
      <vt:lpstr>Franklin Gothic Medium</vt:lpstr>
      <vt:lpstr>Garamond</vt:lpstr>
      <vt:lpstr>ScalaSansOT-Light</vt:lpstr>
      <vt:lpstr>Symbol</vt:lpstr>
      <vt:lpstr>Times New Roman</vt:lpstr>
      <vt:lpstr>Wingdings</vt:lpstr>
      <vt:lpstr>Wingdings 2</vt:lpstr>
      <vt:lpstr>Wingdings 3</vt:lpstr>
      <vt:lpstr>Frame</vt:lpstr>
      <vt:lpstr>HIV Pre-Exposure Prophylaxis (PrEP) and Adolescents </vt:lpstr>
      <vt:lpstr>Learning Objectives </vt:lpstr>
      <vt:lpstr>PowerPoint Presentation</vt:lpstr>
      <vt:lpstr>PowerPoint Presentation</vt:lpstr>
      <vt:lpstr>PowerPoint Presentation</vt:lpstr>
      <vt:lpstr>PowerPoint Presentation</vt:lpstr>
      <vt:lpstr>    Rates of Diagnoses of HIV Infection among US, 2015</vt:lpstr>
      <vt:lpstr>HIV Prevention Challenges</vt:lpstr>
      <vt:lpstr>HIV Preventative Measures</vt:lpstr>
      <vt:lpstr>National HIV/AIDS Strategy Vision</vt:lpstr>
      <vt:lpstr>National HIV/AIDS Strategy Goals</vt:lpstr>
      <vt:lpstr>National HIV/AIDS Strategy Prevention Related Outcomes by 2020</vt:lpstr>
      <vt:lpstr>National HIV/AIDS Strategy Key Areas of Focus</vt:lpstr>
      <vt:lpstr>What is HIV Pre-Exposure Prophylaxis (PrEP)?</vt:lpstr>
      <vt:lpstr>Meet Jackson…</vt:lpstr>
      <vt:lpstr>What is the PrEP Pill?</vt:lpstr>
      <vt:lpstr>How Does PrEP Work?</vt:lpstr>
      <vt:lpstr>Case: Jackson…</vt:lpstr>
      <vt:lpstr>Potential PrEP Target Populations:</vt:lpstr>
      <vt:lpstr>Who Should NOT Receive PrEP?</vt:lpstr>
      <vt:lpstr>Case: Jackson…</vt:lpstr>
      <vt:lpstr>What’s the Evidence for PrEP? The iPrEX Trial</vt:lpstr>
      <vt:lpstr>Results of the iPrEX Trial</vt:lpstr>
      <vt:lpstr>PowerPoint Presentation</vt:lpstr>
      <vt:lpstr>Estimated HIV Incidence IN MSM (&gt;18 yo)</vt:lpstr>
      <vt:lpstr>Clinical Studies of PrEP for HIV  Prevention Among Youth in the U.S.</vt:lpstr>
      <vt:lpstr>ATN 100/113: Baseline Demographics</vt:lpstr>
      <vt:lpstr>CHAMPS PlusPills</vt:lpstr>
      <vt:lpstr>Do PrEP Users Engage in Riskier Behavior?</vt:lpstr>
      <vt:lpstr>Do PrEP Users Engage in Riskier Behavior?</vt:lpstr>
      <vt:lpstr>Kaiser Permanente Study STI and HIV Findings</vt:lpstr>
      <vt:lpstr>HIV PrEP: More Than a Daily Medication</vt:lpstr>
      <vt:lpstr>Psychosocial Assessment</vt:lpstr>
      <vt:lpstr>Mental Health Assessment</vt:lpstr>
      <vt:lpstr>Now meet Layne…</vt:lpstr>
      <vt:lpstr>What should Layne expect at her initial PrEP appointment?</vt:lpstr>
      <vt:lpstr>Minimum Recommended PrEP Follow Up</vt:lpstr>
      <vt:lpstr>Adverse Effects of PrEP</vt:lpstr>
      <vt:lpstr>Layne – Fast Forward</vt:lpstr>
      <vt:lpstr>PowerPoint Presentation</vt:lpstr>
      <vt:lpstr>PrEP Use </vt:lpstr>
      <vt:lpstr> FTC/TDF for PrEP by Age* and Race</vt:lpstr>
      <vt:lpstr>Why isn’t PrEP Use More Widespread? Patient Issues </vt:lpstr>
      <vt:lpstr>Why isn’t PrEP Use More Widespread? Patient Issues </vt:lpstr>
      <vt:lpstr>Payment Options for PrEP</vt:lpstr>
      <vt:lpstr>Why isn’t PrEP Use More Widespread? Barriers for Adolescents</vt:lpstr>
      <vt:lpstr>          Why isn’t PrEP Use More Widespread? Barriers for Adolescents       Why isn’t PrEP Use More Widespread?   </vt:lpstr>
      <vt:lpstr>Why isn’t PrEP Use More Widespread?</vt:lpstr>
      <vt:lpstr>PowerPoint Presentation</vt:lpstr>
      <vt:lpstr>Primary Care Docs Already Prescribe Preventative Medications</vt:lpstr>
      <vt:lpstr>And Primary Care Docs Partner with Specialists to Prescribe Medications</vt:lpstr>
      <vt:lpstr>Follow-Up on Kim…</vt:lpstr>
      <vt:lpstr>Primary Care Providers and Sexual History Taking</vt:lpstr>
      <vt:lpstr>Comprehensive Sex History (Modified for PrEP)</vt:lpstr>
      <vt:lpstr>Myths About HIV PrEP</vt:lpstr>
      <vt:lpstr>More Myths About HIV PrEP</vt:lpstr>
      <vt:lpstr>PrEP Support</vt:lpstr>
      <vt:lpstr>PrEP Resources </vt:lpstr>
      <vt:lpstr>PrEP Summary Points</vt:lpstr>
      <vt:lpstr>PrEP Summary Points</vt:lpstr>
      <vt:lpstr>Primary Care Development Corporation (PCDC) Provides High Impact Prevention (HIP)</vt:lpstr>
      <vt:lpstr>Https://www1.nyc.gov/assets/doh/downloads/pdf/ah/prep-pep-pocket-guide.pdf</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Kelsie Harris</dc:creator>
  <cp:lastModifiedBy>Taylor Rose Ellsworth</cp:lastModifiedBy>
  <cp:revision>76</cp:revision>
  <dcterms:created xsi:type="dcterms:W3CDTF">2017-08-28T21:02:23Z</dcterms:created>
  <dcterms:modified xsi:type="dcterms:W3CDTF">2018-01-03T19:43:33Z</dcterms:modified>
</cp:coreProperties>
</file>