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1"/>
  </p:sldMasterIdLst>
  <p:notesMasterIdLst>
    <p:notesMasterId r:id="rId86"/>
  </p:notesMasterIdLst>
  <p:handoutMasterIdLst>
    <p:handoutMasterId r:id="rId87"/>
  </p:handoutMasterIdLst>
  <p:sldIdLst>
    <p:sldId id="256" r:id="rId2"/>
    <p:sldId id="599" r:id="rId3"/>
    <p:sldId id="598" r:id="rId4"/>
    <p:sldId id="589" r:id="rId5"/>
    <p:sldId id="590" r:id="rId6"/>
    <p:sldId id="591" r:id="rId7"/>
    <p:sldId id="592" r:id="rId8"/>
    <p:sldId id="593" r:id="rId9"/>
    <p:sldId id="595" r:id="rId10"/>
    <p:sldId id="596" r:id="rId11"/>
    <p:sldId id="597" r:id="rId12"/>
    <p:sldId id="608" r:id="rId13"/>
    <p:sldId id="628" r:id="rId14"/>
    <p:sldId id="610" r:id="rId15"/>
    <p:sldId id="627" r:id="rId16"/>
    <p:sldId id="629" r:id="rId17"/>
    <p:sldId id="586" r:id="rId18"/>
    <p:sldId id="587" r:id="rId19"/>
    <p:sldId id="521" r:id="rId20"/>
    <p:sldId id="522" r:id="rId21"/>
    <p:sldId id="392" r:id="rId22"/>
    <p:sldId id="367" r:id="rId23"/>
    <p:sldId id="523" r:id="rId24"/>
    <p:sldId id="524" r:id="rId25"/>
    <p:sldId id="525" r:id="rId26"/>
    <p:sldId id="526" r:id="rId27"/>
    <p:sldId id="527" r:id="rId28"/>
    <p:sldId id="528" r:id="rId29"/>
    <p:sldId id="529" r:id="rId30"/>
    <p:sldId id="531" r:id="rId31"/>
    <p:sldId id="532" r:id="rId32"/>
    <p:sldId id="534" r:id="rId33"/>
    <p:sldId id="533" r:id="rId34"/>
    <p:sldId id="535" r:id="rId35"/>
    <p:sldId id="503" r:id="rId36"/>
    <p:sldId id="536" r:id="rId37"/>
    <p:sldId id="537" r:id="rId38"/>
    <p:sldId id="540" r:id="rId39"/>
    <p:sldId id="541" r:id="rId40"/>
    <p:sldId id="613" r:id="rId41"/>
    <p:sldId id="601" r:id="rId42"/>
    <p:sldId id="542" r:id="rId43"/>
    <p:sldId id="543" r:id="rId44"/>
    <p:sldId id="544" r:id="rId45"/>
    <p:sldId id="602" r:id="rId46"/>
    <p:sldId id="546" r:id="rId47"/>
    <p:sldId id="547" r:id="rId48"/>
    <p:sldId id="548" r:id="rId49"/>
    <p:sldId id="549" r:id="rId50"/>
    <p:sldId id="550" r:id="rId51"/>
    <p:sldId id="552" r:id="rId52"/>
    <p:sldId id="553" r:id="rId53"/>
    <p:sldId id="554" r:id="rId54"/>
    <p:sldId id="603" r:id="rId55"/>
    <p:sldId id="555" r:id="rId56"/>
    <p:sldId id="556" r:id="rId57"/>
    <p:sldId id="557" r:id="rId58"/>
    <p:sldId id="604" r:id="rId59"/>
    <p:sldId id="605" r:id="rId60"/>
    <p:sldId id="559" r:id="rId61"/>
    <p:sldId id="560" r:id="rId62"/>
    <p:sldId id="561" r:id="rId63"/>
    <p:sldId id="562" r:id="rId64"/>
    <p:sldId id="563" r:id="rId65"/>
    <p:sldId id="564" r:id="rId66"/>
    <p:sldId id="565" r:id="rId67"/>
    <p:sldId id="566" r:id="rId68"/>
    <p:sldId id="567" r:id="rId69"/>
    <p:sldId id="568" r:id="rId70"/>
    <p:sldId id="569" r:id="rId71"/>
    <p:sldId id="570" r:id="rId72"/>
    <p:sldId id="617" r:id="rId73"/>
    <p:sldId id="618" r:id="rId74"/>
    <p:sldId id="619" r:id="rId75"/>
    <p:sldId id="620" r:id="rId76"/>
    <p:sldId id="621" r:id="rId77"/>
    <p:sldId id="622" r:id="rId78"/>
    <p:sldId id="623" r:id="rId79"/>
    <p:sldId id="624" r:id="rId80"/>
    <p:sldId id="625" r:id="rId81"/>
    <p:sldId id="486" r:id="rId82"/>
    <p:sldId id="487" r:id="rId83"/>
    <p:sldId id="573" r:id="rId84"/>
    <p:sldId id="336"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C5"/>
    <a:srgbClr val="3C47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25"/>
    <p:restoredTop sz="75191" autoAdjust="0"/>
  </p:normalViewPr>
  <p:slideViewPr>
    <p:cSldViewPr snapToGrid="0" snapToObjects="1">
      <p:cViewPr varScale="1">
        <p:scale>
          <a:sx n="65" d="100"/>
          <a:sy n="65" d="100"/>
        </p:scale>
        <p:origin x="882"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60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394620-DCDA-7943-8F84-FC052C091A95}" type="datetimeFigureOut">
              <a:rPr lang="en-US" smtClean="0"/>
              <a:t>10/24/2018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7872E-8146-1047-9742-91CA96817E90}" type="slidenum">
              <a:rPr lang="en-US" smtClean="0"/>
              <a:t>‹#›</a:t>
            </a:fld>
            <a:endParaRPr lang="en-US"/>
          </a:p>
        </p:txBody>
      </p:sp>
    </p:spTree>
    <p:extLst>
      <p:ext uri="{BB962C8B-B14F-4D97-AF65-F5344CB8AC3E}">
        <p14:creationId xmlns:p14="http://schemas.microsoft.com/office/powerpoint/2010/main" val="409138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924F7-DF01-D944-B06C-149A270FC16C}" type="datetimeFigureOut">
              <a:rPr lang="en-US" smtClean="0"/>
              <a:t>10/24/2018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9C0F5-3A21-1842-B46F-8388C5D8C6F6}" type="slidenum">
              <a:rPr lang="en-US" smtClean="0"/>
              <a:t>‹#›</a:t>
            </a:fld>
            <a:endParaRPr lang="en-US"/>
          </a:p>
        </p:txBody>
      </p:sp>
    </p:spTree>
    <p:extLst>
      <p:ext uri="{BB962C8B-B14F-4D97-AF65-F5344CB8AC3E}">
        <p14:creationId xmlns:p14="http://schemas.microsoft.com/office/powerpoint/2010/main" val="159183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uttmacher.org/report/us-adolescent-pregnancy-trends-201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cdc.gov/hiv/topics/surveillance/resources/other/pdf/poverty_poster.pdf"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guttmacher.org/pubs/FB-ATSRH.html#3" TargetMode="External"/><Relationship Id="rId3" Type="http://schemas.openxmlformats.org/officeDocument/2006/relationships/hyperlink" Target="http://pediatrics.aappublications.org/content/early/2013/03/27/peds.2012-3495" TargetMode="External"/><Relationship Id="rId7" Type="http://schemas.openxmlformats.org/officeDocument/2006/relationships/hyperlink" Target="http://www.guttmacher.org/pubs/FB-ATSRH.html#2"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guttmacher.org/pubs/FB-ATSRH.html#3a" TargetMode="External"/><Relationship Id="rId5" Type="http://schemas.openxmlformats.org/officeDocument/2006/relationships/hyperlink" Target="http://www.cdc.gov/nchs/nsfg/abc_list_s.htm#vaginalsexual" TargetMode="External"/><Relationship Id="rId4" Type="http://schemas.openxmlformats.org/officeDocument/2006/relationships/hyperlink" Target="http://www.guttmacher.org/pubs/FB-ATSRH.html#2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49C0F5-3A21-1842-B46F-8388C5D8C6F6}" type="slidenum">
              <a:rPr lang="en-US" smtClean="0"/>
              <a:t>1</a:t>
            </a:fld>
            <a:endParaRPr lang="en-US"/>
          </a:p>
        </p:txBody>
      </p:sp>
    </p:spTree>
    <p:extLst>
      <p:ext uri="{BB962C8B-B14F-4D97-AF65-F5344CB8AC3E}">
        <p14:creationId xmlns:p14="http://schemas.microsoft.com/office/powerpoint/2010/main" val="31238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0" baseline="0" dirty="0"/>
              <a:t>But despite these cross-national similarities in the experiences of adolescence as a life phase, there is a great range across developed nations in the adolescent sexual health outcomes. This module focuses on two cases in particular—the US and the Netherlands</a:t>
            </a:r>
          </a:p>
          <a:p>
            <a:pPr eaLnBrk="1" hangingPunct="1">
              <a:spcBef>
                <a:spcPct val="0"/>
              </a:spcBef>
            </a:pPr>
            <a:endParaRPr lang="en-US" dirty="0">
              <a:latin typeface="Adobe Garamond Pro"/>
            </a:endParaRPr>
          </a:p>
        </p:txBody>
      </p:sp>
    </p:spTree>
    <p:extLst>
      <p:ext uri="{BB962C8B-B14F-4D97-AF65-F5344CB8AC3E}">
        <p14:creationId xmlns:p14="http://schemas.microsoft.com/office/powerpoint/2010/main" val="3030871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Why compare these</a:t>
            </a:r>
            <a:r>
              <a:rPr lang="en-US" baseline="0" dirty="0"/>
              <a:t> two countries? </a:t>
            </a:r>
          </a:p>
          <a:p>
            <a:endParaRPr lang="en-US" baseline="0" dirty="0"/>
          </a:p>
          <a:p>
            <a:r>
              <a:rPr lang="en-US" baseline="0" dirty="0"/>
              <a:t>They are useful to compare because first they are similar in several important ways:</a:t>
            </a:r>
          </a:p>
          <a:p>
            <a:pPr>
              <a:buFont typeface="Arial" charset="0"/>
              <a:buChar char="•"/>
            </a:pPr>
            <a:r>
              <a:rPr lang="en-US" baseline="0" dirty="0"/>
              <a:t> Both are developed countries which are similar in terms of</a:t>
            </a:r>
            <a:r>
              <a:rPr lang="en-US" dirty="0"/>
              <a:t> wealth, education, and reproductive technologies</a:t>
            </a:r>
            <a:endParaRPr lang="en-US" baseline="0" dirty="0"/>
          </a:p>
          <a:p>
            <a:pPr>
              <a:buFont typeface="Arial" charset="0"/>
              <a:buChar char="•"/>
            </a:pPr>
            <a:r>
              <a:rPr lang="en-US" baseline="0" dirty="0"/>
              <a:t> Both underwent a sexual revolution during the 1960s and 1970s, which led to a liberalization of sexual attitudes and behavior</a:t>
            </a:r>
          </a:p>
          <a:p>
            <a:pPr>
              <a:buFont typeface="Arial" charset="0"/>
              <a:buChar char="•"/>
            </a:pPr>
            <a:endParaRPr lang="en-US" baseline="0" dirty="0"/>
          </a:p>
          <a:p>
            <a:pPr>
              <a:buFont typeface="Arial" charset="0"/>
              <a:buNone/>
            </a:pPr>
            <a:r>
              <a:rPr lang="en-US" baseline="0" dirty="0"/>
              <a:t>At the same time the two countries differ greatly in terms of the way adults today approach teen sexuality, as reflected in policy and practice both at home and in health care and education.</a:t>
            </a:r>
          </a:p>
          <a:p>
            <a:pPr>
              <a:buFont typeface="Arial" charset="0"/>
              <a:buNone/>
            </a:pPr>
            <a:endParaRPr lang="en-US" baseline="0" dirty="0"/>
          </a:p>
          <a:p>
            <a:pPr>
              <a:buFont typeface="Arial" charset="0"/>
              <a:buNone/>
            </a:pPr>
            <a:r>
              <a:rPr lang="en-US" baseline="0" dirty="0"/>
              <a:t>The two countries also differ greatly in terms of adolescent sexual health outcomes, in fact they occupy opposite positions among the spectrum of developed nations: with the US having one of the highest and the Netherlands one of the lowest teen pregnancy rates.</a:t>
            </a:r>
          </a:p>
        </p:txBody>
      </p:sp>
      <p:sp>
        <p:nvSpPr>
          <p:cNvPr id="4" name="Slide Number Placeholder 3"/>
          <p:cNvSpPr>
            <a:spLocks noGrp="1"/>
          </p:cNvSpPr>
          <p:nvPr>
            <p:ph type="sldNum" sz="quarter" idx="5"/>
          </p:nvPr>
        </p:nvSpPr>
        <p:spPr/>
        <p:txBody>
          <a:bodyPr/>
          <a:lstStyle/>
          <a:p>
            <a:pPr>
              <a:defRPr/>
            </a:pPr>
            <a:fld id="{42F02253-408A-4B71-AD63-1DDE0B56B5D1}" type="slidenum">
              <a:rPr lang="en-US" smtClean="0"/>
              <a:pPr>
                <a:defRPr/>
              </a:pPr>
              <a:t>11</a:t>
            </a:fld>
            <a:endParaRPr lang="en-US" dirty="0"/>
          </a:p>
        </p:txBody>
      </p:sp>
    </p:spTree>
    <p:extLst>
      <p:ext uri="{BB962C8B-B14F-4D97-AF65-F5344CB8AC3E}">
        <p14:creationId xmlns:p14="http://schemas.microsoft.com/office/powerpoint/2010/main" val="238535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dirty="0" smtClean="0">
                <a:ea typeface="ＭＳ Ｐゴシック"/>
                <a:cs typeface="ＭＳ Ｐゴシック"/>
              </a:rPr>
              <a:t>https://powertodecide.org/what-we-do/information/national-state-data/national</a:t>
            </a:r>
          </a:p>
          <a:p>
            <a:pPr>
              <a:buFont typeface="Arial" pitchFamily="34" charset="0"/>
              <a:buNone/>
            </a:pPr>
            <a:r>
              <a:rPr lang="en-US" dirty="0" smtClean="0">
                <a:ea typeface="ＭＳ Ｐゴシック"/>
                <a:cs typeface="ＭＳ Ｐゴシック"/>
              </a:rPr>
              <a:t>https://www.rutgers.international/sites/rutgersorg/files/PDF/RHRN-HLPF_A4leaflet_NL.pdf</a:t>
            </a:r>
          </a:p>
          <a:p>
            <a:pPr>
              <a:buFont typeface="Arial" pitchFamily="34" charset="0"/>
              <a:buNone/>
            </a:pPr>
            <a:endParaRPr lang="en-US" dirty="0" smtClean="0">
              <a:ea typeface="ＭＳ Ｐゴシック"/>
              <a:cs typeface="ＭＳ Ｐゴシック"/>
            </a:endParaRPr>
          </a:p>
          <a:p>
            <a:pPr>
              <a:buFont typeface="Arial" pitchFamily="34" charset="0"/>
              <a:buNone/>
            </a:pPr>
            <a:r>
              <a:rPr lang="en-US" dirty="0" smtClean="0">
                <a:ea typeface="ＭＳ Ｐゴシック"/>
                <a:cs typeface="ＭＳ Ｐゴシック"/>
              </a:rPr>
              <a:t>United States 2016:  </a:t>
            </a:r>
          </a:p>
          <a:p>
            <a:pPr>
              <a:buFont typeface="Arial" pitchFamily="34" charset="0"/>
              <a:buNone/>
            </a:pPr>
            <a:r>
              <a:rPr lang="en-US" dirty="0" smtClean="0">
                <a:ea typeface="ＭＳ Ｐゴシック"/>
                <a:cs typeface="ＭＳ Ｐゴシック"/>
              </a:rPr>
              <a:t>National Overall Teen Birth Rate: 20.3</a:t>
            </a:r>
          </a:p>
          <a:p>
            <a:pPr>
              <a:buFont typeface="Arial" pitchFamily="34" charset="0"/>
              <a:buNone/>
            </a:pPr>
            <a:r>
              <a:rPr lang="en-US" dirty="0" smtClean="0">
                <a:ea typeface="ＭＳ Ｐゴシック"/>
                <a:cs typeface="ＭＳ Ｐゴシック"/>
              </a:rPr>
              <a:t>Whites: 14</a:t>
            </a:r>
          </a:p>
          <a:p>
            <a:pPr>
              <a:buFont typeface="Arial" pitchFamily="34" charset="0"/>
              <a:buNone/>
            </a:pPr>
            <a:r>
              <a:rPr lang="en-US" dirty="0" smtClean="0">
                <a:ea typeface="ＭＳ Ｐゴシック"/>
                <a:cs typeface="ＭＳ Ｐゴシック"/>
              </a:rPr>
              <a:t>Black: 29</a:t>
            </a:r>
          </a:p>
          <a:p>
            <a:pPr>
              <a:buFont typeface="Arial" pitchFamily="34" charset="0"/>
              <a:buNone/>
            </a:pPr>
            <a:r>
              <a:rPr lang="en-US" dirty="0" smtClean="0">
                <a:ea typeface="ＭＳ Ｐゴシック"/>
                <a:cs typeface="ＭＳ Ｐゴシック"/>
              </a:rPr>
              <a:t>Hispanic: 32</a:t>
            </a:r>
          </a:p>
          <a:p>
            <a:pPr>
              <a:buFont typeface="Arial" pitchFamily="34" charset="0"/>
              <a:buNone/>
            </a:pPr>
            <a:r>
              <a:rPr lang="en-US" dirty="0" smtClean="0">
                <a:ea typeface="ＭＳ Ｐゴシック"/>
                <a:cs typeface="ＭＳ Ｐゴシック"/>
              </a:rPr>
              <a:t>AI/AN: 35</a:t>
            </a:r>
          </a:p>
          <a:p>
            <a:pPr>
              <a:buFont typeface="Arial" pitchFamily="34" charset="0"/>
              <a:buNone/>
            </a:pPr>
            <a:endParaRPr lang="en-US" dirty="0" smtClean="0">
              <a:ea typeface="ＭＳ Ｐゴシック"/>
              <a:cs typeface="ＭＳ Ｐゴシック"/>
            </a:endParaRPr>
          </a:p>
          <a:p>
            <a:pPr>
              <a:buFont typeface="Arial" pitchFamily="34" charset="0"/>
              <a:buNone/>
            </a:pPr>
            <a:r>
              <a:rPr lang="en-US" dirty="0" smtClean="0">
                <a:ea typeface="ＭＳ Ｐゴシック"/>
                <a:cs typeface="ＭＳ Ｐゴシック"/>
              </a:rPr>
              <a:t>Netherlands Teen Birth Rate:</a:t>
            </a:r>
          </a:p>
          <a:p>
            <a:pPr>
              <a:buFont typeface="Arial" pitchFamily="34" charset="0"/>
              <a:buNone/>
            </a:pPr>
            <a:r>
              <a:rPr lang="en-US" dirty="0" smtClean="0">
                <a:ea typeface="ＭＳ Ｐゴシック"/>
                <a:cs typeface="ＭＳ Ｐゴシック"/>
              </a:rPr>
              <a:t>4.5 per 1,000 Births (2016) </a:t>
            </a:r>
          </a:p>
          <a:p>
            <a:pPr>
              <a:buFont typeface="Arial" pitchFamily="34" charset="0"/>
              <a:buNone/>
            </a:pPr>
            <a:r>
              <a:rPr lang="nl-NL" dirty="0" smtClean="0"/>
              <a:t>CBS-Centraal Bureau voor de Statistiek. (2016) Geboorte; leeftijd moeder (exact) 1950-2014. CBS StatLine. Retrieved 6 July 2017 from: http://statline.cbs.nl/Statweb/publication/?DM=SLNL&amp;PA=37520&amp;D1=0-14&amp;D2=0&amp;D3=(l-2)-l&amp;VW=T.</a:t>
            </a:r>
            <a:endParaRPr lang="en-US" dirty="0" smtClean="0">
              <a:ea typeface="ＭＳ Ｐゴシック"/>
              <a:cs typeface="ＭＳ Ｐゴシック"/>
            </a:endParaRPr>
          </a:p>
          <a:p>
            <a:pPr>
              <a:buFont typeface="Arial" pitchFamily="34" charset="0"/>
              <a:buNone/>
            </a:pPr>
            <a:endParaRPr lang="en-US" dirty="0" smtClean="0">
              <a:ea typeface="ＭＳ Ｐゴシック"/>
              <a:cs typeface="ＭＳ Ｐゴシック"/>
            </a:endParaRPr>
          </a:p>
        </p:txBody>
      </p:sp>
      <p:sp>
        <p:nvSpPr>
          <p:cNvPr id="4" name="Slide Number Placeholder 3"/>
          <p:cNvSpPr>
            <a:spLocks noGrp="1"/>
          </p:cNvSpPr>
          <p:nvPr>
            <p:ph type="sldNum" sz="quarter" idx="10"/>
          </p:nvPr>
        </p:nvSpPr>
        <p:spPr/>
        <p:txBody>
          <a:bodyPr/>
          <a:lstStyle/>
          <a:p>
            <a:fld id="{3248939C-6AA1-4E72-89FE-CD88101FFF54}" type="slidenum">
              <a:rPr lang="en-US" smtClean="0"/>
              <a:pPr/>
              <a:t>12</a:t>
            </a:fld>
            <a:endParaRPr lang="en-US"/>
          </a:p>
        </p:txBody>
      </p:sp>
    </p:spTree>
    <p:extLst>
      <p:ext uri="{BB962C8B-B14F-4D97-AF65-F5344CB8AC3E}">
        <p14:creationId xmlns:p14="http://schemas.microsoft.com/office/powerpoint/2010/main" val="2281925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9C0F5-3A21-1842-B46F-8388C5D8C6F6}" type="slidenum">
              <a:rPr lang="en-US" smtClean="0"/>
              <a:t>13</a:t>
            </a:fld>
            <a:endParaRPr lang="en-US"/>
          </a:p>
        </p:txBody>
      </p:sp>
    </p:spTree>
    <p:extLst>
      <p:ext uri="{BB962C8B-B14F-4D97-AF65-F5344CB8AC3E}">
        <p14:creationId xmlns:p14="http://schemas.microsoft.com/office/powerpoint/2010/main" val="115669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Placeholder 2"/>
          <p:cNvSpPr>
            <a:spLocks noGrp="1" noRot="1" noChangeAspect="1" noChangeArrowheads="1" noTextEdit="1"/>
          </p:cNvSpPr>
          <p:nvPr>
            <p:ph type="sldImg"/>
          </p:nvPr>
        </p:nvSpPr>
        <p:spPr>
          <a:ln/>
        </p:spPr>
      </p:sp>
      <p:sp>
        <p:nvSpPr>
          <p:cNvPr id="137219" name="Placeholder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70000" lnSpcReduction="20000"/>
          </a:bodyPr>
          <a:lstStyle/>
          <a:p>
            <a:pPr>
              <a:buFontTx/>
              <a:buNone/>
            </a:pPr>
            <a:r>
              <a:rPr lang="en-US" altLang="en-US" dirty="0" smtClean="0">
                <a:latin typeface="Adobe Garamond Pro" panose="02020502060506020403" pitchFamily="18" charset="0"/>
              </a:rPr>
              <a:t>https://www.guttmacher.org/report/us-adolescent-pregnancy-trends-2013</a:t>
            </a:r>
          </a:p>
          <a:p>
            <a:pPr>
              <a:buFontTx/>
              <a:buNone/>
            </a:pPr>
            <a:endParaRPr lang="en-US" altLang="en-US" dirty="0" smtClean="0">
              <a:latin typeface="Adobe Garamond Pro" panose="02020502060506020403" pitchFamily="18" charset="0"/>
            </a:endParaRPr>
          </a:p>
          <a:p>
            <a:pPr>
              <a:buFontTx/>
              <a:buNone/>
            </a:pPr>
            <a:r>
              <a:rPr lang="en-US" sz="1200" b="0" i="0" kern="1200" dirty="0" err="1" smtClean="0">
                <a:solidFill>
                  <a:schemeClr val="tx1"/>
                </a:solidFill>
                <a:effectLst/>
                <a:latin typeface="+mn-lt"/>
                <a:ea typeface="+mn-ea"/>
                <a:cs typeface="+mn-cs"/>
              </a:rPr>
              <a:t>KoKost</a:t>
            </a:r>
            <a:r>
              <a:rPr lang="en-US" sz="1200" b="0" i="0" kern="1200" dirty="0" smtClean="0">
                <a:solidFill>
                  <a:schemeClr val="tx1"/>
                </a:solidFill>
                <a:effectLst/>
                <a:latin typeface="+mn-lt"/>
                <a:ea typeface="+mn-ea"/>
                <a:cs typeface="+mn-cs"/>
              </a:rPr>
              <a:t> K, Maddow-</a:t>
            </a:r>
            <a:r>
              <a:rPr lang="en-US" sz="1200" b="0" i="0" kern="1200" dirty="0" err="1" smtClean="0">
                <a:solidFill>
                  <a:schemeClr val="tx1"/>
                </a:solidFill>
                <a:effectLst/>
                <a:latin typeface="+mn-lt"/>
                <a:ea typeface="+mn-ea"/>
                <a:cs typeface="+mn-cs"/>
              </a:rPr>
              <a:t>Zimet</a:t>
            </a:r>
            <a:r>
              <a:rPr lang="en-US" sz="1200" b="0" i="0" kern="1200" dirty="0" smtClean="0">
                <a:solidFill>
                  <a:schemeClr val="tx1"/>
                </a:solidFill>
                <a:effectLst/>
                <a:latin typeface="+mn-lt"/>
                <a:ea typeface="+mn-ea"/>
                <a:cs typeface="+mn-cs"/>
              </a:rPr>
              <a:t> I and </a:t>
            </a:r>
            <a:r>
              <a:rPr lang="en-US" sz="1200" b="0" i="0" kern="1200" dirty="0" err="1" smtClean="0">
                <a:solidFill>
                  <a:schemeClr val="tx1"/>
                </a:solidFill>
                <a:effectLst/>
                <a:latin typeface="+mn-lt"/>
                <a:ea typeface="+mn-ea"/>
                <a:cs typeface="+mn-cs"/>
              </a:rPr>
              <a:t>Arpaia</a:t>
            </a:r>
            <a:r>
              <a:rPr lang="en-US" sz="1200" b="0" i="0" kern="1200" dirty="0" smtClean="0">
                <a:solidFill>
                  <a:schemeClr val="tx1"/>
                </a:solidFill>
                <a:effectLst/>
                <a:latin typeface="+mn-lt"/>
                <a:ea typeface="+mn-ea"/>
                <a:cs typeface="+mn-cs"/>
              </a:rPr>
              <a:t> A, </a:t>
            </a:r>
            <a:r>
              <a:rPr lang="en-US" sz="1200" b="0" i="1" kern="1200" dirty="0" smtClean="0">
                <a:solidFill>
                  <a:schemeClr val="tx1"/>
                </a:solidFill>
                <a:effectLst/>
                <a:latin typeface="+mn-lt"/>
                <a:ea typeface="+mn-ea"/>
                <a:cs typeface="+mn-cs"/>
              </a:rPr>
              <a:t>Pregnancies, Births and Abortions Among Adolescents and Young Women in the United States, 2013: National and State Trends by Age, Race and Ethnicity</a:t>
            </a:r>
            <a:r>
              <a:rPr lang="en-US" sz="1200" b="0" i="0" kern="1200" dirty="0" smtClean="0">
                <a:solidFill>
                  <a:schemeClr val="tx1"/>
                </a:solidFill>
                <a:effectLst/>
                <a:latin typeface="+mn-lt"/>
                <a:ea typeface="+mn-ea"/>
                <a:cs typeface="+mn-cs"/>
              </a:rPr>
              <a:t>, New York: </a:t>
            </a:r>
            <a:r>
              <a:rPr lang="en-US" sz="1200" b="0" i="0" kern="1200" dirty="0" err="1" smtClean="0">
                <a:solidFill>
                  <a:schemeClr val="tx1"/>
                </a:solidFill>
                <a:effectLst/>
                <a:latin typeface="+mn-lt"/>
                <a:ea typeface="+mn-ea"/>
                <a:cs typeface="+mn-cs"/>
              </a:rPr>
              <a:t>Guttmacher</a:t>
            </a:r>
            <a:r>
              <a:rPr lang="en-US" sz="1200" b="0" i="0" kern="1200" dirty="0" smtClean="0">
                <a:solidFill>
                  <a:schemeClr val="tx1"/>
                </a:solidFill>
                <a:effectLst/>
                <a:latin typeface="+mn-lt"/>
                <a:ea typeface="+mn-ea"/>
                <a:cs typeface="+mn-cs"/>
              </a:rPr>
              <a:t> Institute, 2017, </a:t>
            </a:r>
            <a:r>
              <a:rPr lang="en-US" sz="1200" b="0" i="0" u="none" strike="noStrike" kern="1200" dirty="0" smtClean="0">
                <a:solidFill>
                  <a:schemeClr val="tx1"/>
                </a:solidFill>
                <a:effectLst/>
                <a:latin typeface="+mn-lt"/>
                <a:ea typeface="+mn-ea"/>
                <a:cs typeface="+mn-cs"/>
                <a:hlinkClick r:id="rId3"/>
              </a:rPr>
              <a:t>https://www.guttmacher.org/report/us-adolescent-pregnancy-trends-2013</a:t>
            </a:r>
            <a:r>
              <a:rPr lang="en-US" sz="1200" b="0" i="0" kern="1200" dirty="0" smtClean="0">
                <a:solidFill>
                  <a:schemeClr val="tx1"/>
                </a:solidFill>
                <a:effectLst/>
                <a:latin typeface="+mn-lt"/>
                <a:ea typeface="+mn-ea"/>
                <a:cs typeface="+mn-cs"/>
              </a:rPr>
              <a:t>.</a:t>
            </a:r>
            <a:endParaRPr lang="en-US" altLang="en-US" dirty="0" smtClean="0">
              <a:latin typeface="Adobe Garamond Pro" panose="02020502060506020403" pitchFamily="18" charset="0"/>
            </a:endParaRPr>
          </a:p>
          <a:p>
            <a:pPr>
              <a:buFontTx/>
              <a:buNone/>
            </a:pPr>
            <a:r>
              <a:rPr lang="en-US" altLang="en-US" dirty="0" smtClean="0">
                <a:latin typeface="Adobe Garamond Pro" panose="02020502060506020403" pitchFamily="18" charset="0"/>
              </a:rPr>
              <a:t>National-level trends in pregnancy, 1973–2013</a:t>
            </a:r>
          </a:p>
          <a:p>
            <a:pPr>
              <a:buFontTx/>
              <a:buNone/>
            </a:pPr>
            <a:endParaRPr lang="en-US" altLang="en-US" dirty="0" smtClean="0">
              <a:latin typeface="Adobe Garamond Pro" panose="02020502060506020403" pitchFamily="18" charset="0"/>
            </a:endParaRPr>
          </a:p>
          <a:p>
            <a:pPr>
              <a:buFontTx/>
              <a:buNone/>
            </a:pPr>
            <a:r>
              <a:rPr lang="en-US" sz="1200" b="0" i="0" kern="1200" dirty="0" smtClean="0">
                <a:solidFill>
                  <a:schemeClr val="tx1"/>
                </a:solidFill>
                <a:effectLst/>
                <a:latin typeface="+mn-lt"/>
                <a:ea typeface="+mn-ea"/>
                <a:cs typeface="+mn-cs"/>
              </a:rPr>
              <a:t>The 2013 abortion rate among 15–19-year-olds was 11 per 1,000 women, the lowest since abortion was legalized and just 24% of the peak rate in 1988 (44).</a:t>
            </a:r>
          </a:p>
          <a:p>
            <a:pPr>
              <a:buFontTx/>
              <a:buNone/>
            </a:pPr>
            <a:r>
              <a:rPr lang="en-US" sz="1200" b="0" i="0" kern="1200" dirty="0" smtClean="0">
                <a:solidFill>
                  <a:schemeClr val="tx1"/>
                </a:solidFill>
                <a:effectLst/>
                <a:latin typeface="+mn-lt"/>
                <a:ea typeface="+mn-ea"/>
                <a:cs typeface="+mn-cs"/>
              </a:rPr>
              <a:t>The pregnancy rate among 15–19-year-olds was 43 per 1,000 women; this means that fewer than 5% of 15–19-year-olds became pregnant in 2013.</a:t>
            </a:r>
          </a:p>
          <a:p>
            <a:pPr>
              <a:buFontTx/>
              <a:buNone/>
            </a:pPr>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1729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anose="020B0604020202020204" pitchFamily="34" charset="0"/>
              </a:rPr>
              <a:t>Source:  </a:t>
            </a:r>
            <a:r>
              <a:rPr lang="nl-NL" sz="1000" dirty="0" smtClean="0">
                <a:latin typeface="Adobe Garamond Pro" panose="02020502060506020403" pitchFamily="18" charset="0"/>
                <a:cs typeface="Arial"/>
              </a:rPr>
              <a:t>MMWR 2017;67(SS-8) June 15</a:t>
            </a:r>
            <a:r>
              <a:rPr lang="nl-NL" sz="1000" smtClean="0">
                <a:latin typeface="Adobe Garamond Pro" panose="02020502060506020403" pitchFamily="18" charset="0"/>
                <a:cs typeface="Arial"/>
              </a:rPr>
              <a:t>, 2018</a:t>
            </a:r>
            <a:endParaRPr lang="en-US" altLang="en-US" sz="1000" dirty="0" smtClean="0"/>
          </a:p>
          <a:p>
            <a:pPr marL="223838" indent="-223838">
              <a:buFontTx/>
              <a:buAutoNum type="arabicPeriod"/>
            </a:pPr>
            <a:endParaRPr lang="en-US" altLang="en-US" sz="1000" dirty="0" smtClean="0"/>
          </a:p>
          <a:p>
            <a:pPr marL="223838" indent="-223838">
              <a:buFontTx/>
              <a:buAutoNum type="arabicPeriod"/>
            </a:pPr>
            <a:r>
              <a:rPr lang="en-US" altLang="en-US" sz="1000" dirty="0" smtClean="0"/>
              <a:t>The </a:t>
            </a:r>
            <a:r>
              <a:rPr lang="en-US" altLang="en-US" sz="1000" dirty="0"/>
              <a:t>YRBS, or Youth Risk Behavior Survey, is an anonymous survey administered by the CDC every two years in selected high schools throughout the United States. Thus, it is a survey of adolescents in grades 9–12 who are in school. The survey focuses on many different health concerns and behaviors including: mental health, exercise, nutrition, use of seatbelts, substance use behavior and sexual behavior. We will briefly review some of the data pertaining to sexual health.  </a:t>
            </a:r>
          </a:p>
          <a:p>
            <a:pPr marL="223838" indent="-223838">
              <a:buFontTx/>
              <a:buAutoNum type="arabicPeriod"/>
            </a:pPr>
            <a:endParaRPr lang="en-US" altLang="en-US" sz="1000" dirty="0"/>
          </a:p>
          <a:p>
            <a:pPr marL="223838" indent="-223838">
              <a:buFontTx/>
              <a:buAutoNum type="arabicPeriod"/>
            </a:pPr>
            <a:r>
              <a:rPr lang="en-US" altLang="en-US" sz="1000" dirty="0"/>
              <a:t>The data is available nationally, by state, and also at local levels. It is helpful to become familiar with the results in your area, especially when trying to sensitize stakeholders about the need to develop services to support adolescents to reduce risk.  </a:t>
            </a:r>
          </a:p>
          <a:p>
            <a:pPr marL="223838" indent="-223838">
              <a:buFontTx/>
              <a:buAutoNum type="arabicPeriod"/>
            </a:pPr>
            <a:endParaRPr lang="en-US" altLang="en-US" sz="1000" dirty="0"/>
          </a:p>
          <a:p>
            <a:pPr marL="223838" indent="-223838">
              <a:buFontTx/>
              <a:buAutoNum type="arabicPeriod"/>
            </a:pPr>
            <a:r>
              <a:rPr lang="en-US" altLang="en-US" sz="1000" dirty="0"/>
              <a:t>Discuss each cell</a:t>
            </a:r>
            <a:r>
              <a:rPr lang="en-US" altLang="en-US" sz="1000" dirty="0" smtClean="0"/>
              <a:t>.</a:t>
            </a:r>
          </a:p>
          <a:p>
            <a:pPr marL="223838" indent="-223838">
              <a:buFontTx/>
              <a:buAutoNum type="arabicPeriod"/>
            </a:pPr>
            <a:endParaRPr lang="en-US" alt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rPr>
              <a:t>1) The</a:t>
            </a:r>
            <a:r>
              <a:rPr lang="en-US" sz="1000" baseline="0" dirty="0" smtClean="0">
                <a:latin typeface="Arial" pitchFamily="34" charset="0"/>
              </a:rPr>
              <a:t> </a:t>
            </a:r>
            <a:r>
              <a:rPr lang="en-US" sz="1000" dirty="0" smtClean="0">
                <a:latin typeface="Arial" pitchFamily="34" charset="0"/>
              </a:rPr>
              <a:t>percentage of high school students who used a condom during last sexual intercourse (among students who were currently sexually active):</a:t>
            </a:r>
            <a:endParaRPr lang="en-US" sz="1000" dirty="0" smtClean="0"/>
          </a:p>
          <a:p>
            <a:pPr marL="0" indent="0">
              <a:buFontTx/>
              <a:buNone/>
            </a:pPr>
            <a:r>
              <a:rPr lang="en-US" sz="1000" dirty="0" smtClean="0">
                <a:latin typeface="Arial" pitchFamily="34" charset="0"/>
              </a:rPr>
              <a:t>The percentage for all students is 53.8. The percentage for Male students is 61.3. The percentage for Female students is 46.9. The percentage for 9th grade students is 54.5. The percentage for 10th grade students is 57.8. The percentage for 11th grade students is 56.3. The percentage for 12th grade students is 49.9. The percentage for Black students is 52.1. The percentage for Hispanic students is 54.9. The percentage for White students is 54.1. All Hispanic students are included in the Hispanic category. </a:t>
            </a:r>
          </a:p>
          <a:p>
            <a:pPr marL="0" indent="0">
              <a:buFontTx/>
              <a:buNone/>
            </a:pPr>
            <a:endParaRPr lang="en-US" sz="1000" dirty="0" smtClean="0">
              <a:latin typeface="Arial" pitchFamily="34" charset="0"/>
            </a:endParaRPr>
          </a:p>
          <a:p>
            <a:pPr marL="0" indent="0">
              <a:buFontTx/>
              <a:buNone/>
            </a:pPr>
            <a:r>
              <a:rPr lang="en-US" sz="1000" dirty="0" smtClean="0">
                <a:latin typeface="Arial" pitchFamily="34" charset="0"/>
              </a:rPr>
              <a:t>The percentage for 1991 is 46.2. The percentage for 1993 is 52.8. The percentage for 1995 is 54.4. The percentage for 1997 is 56.8. The percentage for 1999 is 58.0. The percentage for 2001 is 57.9. The percentage for 2003 is 63.0. The percentage for 2005 is 62.8. The percentage for 2007 is 61.5. The percentage for 2009 is 61.1. The percentage for 2011 is 60.2. The percentage for 2013 is 59.1. The percentage for 2015 is 56.9. The percentage for 2017 is 53.8</a:t>
            </a:r>
          </a:p>
          <a:p>
            <a:pPr marL="0" indent="0">
              <a:buFontTx/>
              <a:buNone/>
            </a:pPr>
            <a:endParaRPr lang="en-US" altLang="en-US" sz="1000" dirty="0" smtClean="0">
              <a:latin typeface="Arial" pitchFamily="34" charset="0"/>
            </a:endParaRPr>
          </a:p>
          <a:p>
            <a:r>
              <a:rPr lang="en-US" altLang="en-US" sz="1000" dirty="0" smtClean="0">
                <a:latin typeface="Arial" pitchFamily="34" charset="0"/>
              </a:rPr>
              <a:t>2) T</a:t>
            </a:r>
            <a:r>
              <a:rPr lang="en-US" sz="1000" dirty="0" smtClean="0">
                <a:latin typeface="Arial" panose="020B0604020202020204" pitchFamily="34" charset="0"/>
              </a:rPr>
              <a:t>he percentage of high school students who used birth control pills before last sexual intercourse (to prevent pregnancy, among students who were currently sexually active):</a:t>
            </a:r>
            <a:r>
              <a:rPr lang="en-US" sz="1000" baseline="0" dirty="0" smtClean="0">
                <a:latin typeface="Arial" pitchFamily="34" charset="0"/>
              </a:rPr>
              <a:t>  </a:t>
            </a:r>
            <a:r>
              <a:rPr lang="en-US" sz="1000" dirty="0" smtClean="0">
                <a:latin typeface="Arial" pitchFamily="34" charset="0"/>
              </a:rPr>
              <a:t>The percentage for all students is 20.7. The percentage for Male students is 19.0. The percentage for Female students is 22.4. The percentage for 9th grade students is 8.6. The percentage for 10th grade students is 17.0. The percentage for 11th grade students is 20.6. The percentage for 12th grade students is 27.2. The percentage for Black students is 13.2. The percentage for Hispanic students is 12.1. The percentage for White students is 27.1. All Hispanic students are included in the Hispanic category.  All other races are non-Hispanic.. </a:t>
            </a:r>
          </a:p>
          <a:p>
            <a:endParaRPr lang="en-US" altLang="en-US" sz="10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rPr>
              <a:t>The percentage for 1991 is 20.8. The percentage for 1993 is 18.4. The percentage for 1995 is 17.4. The percentage for 1997 is 16.6. The percentage for 1999 is 16.2. The percentage for 2001 is 18.2. The percentage for 2003 is 17.0. The percentage for 2005 is 17.6. The percentage for 2007 is 16.0. The percentage for 2009 is 19.8. The percentage for 2011 is 18.0. The percentage for 2013 is 19.0. The percentage for 2015 is 18.2. The percentage for 2017 is 20.7. </a:t>
            </a:r>
          </a:p>
          <a:p>
            <a:endParaRPr lang="en-US" altLang="en-US" sz="1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smtClean="0"/>
              <a:t>3)</a:t>
            </a:r>
            <a:r>
              <a:rPr lang="en-US" altLang="en-US" sz="1000" baseline="0" dirty="0" smtClean="0">
                <a:latin typeface="Arial" pitchFamily="34" charset="0"/>
              </a:rPr>
              <a:t>  </a:t>
            </a:r>
            <a:r>
              <a:rPr lang="en-US" sz="1000" dirty="0" smtClean="0">
                <a:latin typeface="Arial" pitchFamily="34" charset="0"/>
              </a:rPr>
              <a:t>The percentage of high school students who used birth control pills; an IUD or implant; or a shot, patch, or birth control ring  (before last sexual intercourse to prevent pregnancy among students who were currently sexually active). </a:t>
            </a:r>
            <a:endParaRPr lang="en-US" sz="1000" dirty="0" smtClean="0"/>
          </a:p>
          <a:p>
            <a:pPr>
              <a:spcBef>
                <a:spcPct val="0"/>
              </a:spcBef>
            </a:pPr>
            <a:endParaRPr lang="en-US" sz="1000" baseline="0" dirty="0" smtClean="0">
              <a:latin typeface="Arial" pitchFamily="34" charset="0"/>
            </a:endParaRPr>
          </a:p>
          <a:p>
            <a:pPr>
              <a:spcBef>
                <a:spcPct val="0"/>
              </a:spcBef>
            </a:pPr>
            <a:r>
              <a:rPr lang="en-US" sz="1000" dirty="0" smtClean="0">
                <a:latin typeface="Arial" pitchFamily="34" charset="0"/>
              </a:rPr>
              <a:t>The percentage for all students is 29.4. The percentage for Male students is 23.9. The percentage for Female students is 34.6. The percentage for 9th grade students is 14.3. The percentage for 10th grade students is 24.1. The percentage for 11th grade students is 30.4. The percentage for 12th grade students is 36.9. The percentage for Black students is 22.5. The percentage for Hispanic students is 16.8. The percentage for White students is 37.4. All Hispanic students are included in the Hispanic category.  All other races are non-Hispanic. Note: This graph contains weighted results.</a:t>
            </a:r>
          </a:p>
          <a:p>
            <a:pPr>
              <a:spcBef>
                <a:spcPct val="0"/>
              </a:spcBef>
            </a:pPr>
            <a:endParaRPr lang="en-US" sz="1000" dirty="0" smtClean="0">
              <a:latin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000" dirty="0" smtClean="0">
                <a:latin typeface="Arial" pitchFamily="34" charset="0"/>
              </a:rPr>
              <a:t>The percentage for 2013 is 25.3. The percentage for 2015 is 26.8. The percentage for 2017 is 29.4.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rPr>
              <a:t>4) </a:t>
            </a:r>
            <a:r>
              <a:rPr lang="en-US" altLang="en-US" sz="1000" dirty="0" smtClean="0">
                <a:latin typeface="Arial" panose="020B0604020202020204" pitchFamily="34" charset="0"/>
              </a:rPr>
              <a:t>P</a:t>
            </a:r>
            <a:r>
              <a:rPr lang="en-US" sz="1000" dirty="0" smtClean="0">
                <a:latin typeface="Arial" panose="020B0604020202020204" pitchFamily="34" charset="0"/>
              </a:rPr>
              <a:t>ercentages from 2013 through 2017 for high school students who used an IUD (e.g., </a:t>
            </a:r>
            <a:r>
              <a:rPr lang="en-US" sz="1000" dirty="0" err="1" smtClean="0">
                <a:latin typeface="Arial" panose="020B0604020202020204" pitchFamily="34" charset="0"/>
              </a:rPr>
              <a:t>Mirena</a:t>
            </a:r>
            <a:r>
              <a:rPr lang="en-US" sz="1000" dirty="0" smtClean="0">
                <a:latin typeface="Arial" panose="020B0604020202020204" pitchFamily="34" charset="0"/>
              </a:rPr>
              <a:t> or </a:t>
            </a:r>
            <a:r>
              <a:rPr lang="en-US" sz="1000" dirty="0" err="1" smtClean="0">
                <a:latin typeface="Arial" panose="020B0604020202020204" pitchFamily="34" charset="0"/>
              </a:rPr>
              <a:t>ParaGard</a:t>
            </a:r>
            <a:r>
              <a:rPr lang="en-US" sz="1000" dirty="0" smtClean="0">
                <a:latin typeface="Arial" panose="020B0604020202020204" pitchFamily="34" charset="0"/>
              </a:rPr>
              <a:t>) or implant (e.g., </a:t>
            </a:r>
            <a:r>
              <a:rPr lang="en-US" sz="1000" dirty="0" err="1" smtClean="0">
                <a:latin typeface="Arial" panose="020B0604020202020204" pitchFamily="34" charset="0"/>
              </a:rPr>
              <a:t>Implanon</a:t>
            </a:r>
            <a:r>
              <a:rPr lang="en-US" sz="1000" dirty="0" smtClean="0">
                <a:latin typeface="Arial" panose="020B0604020202020204" pitchFamily="34" charset="0"/>
              </a:rPr>
              <a:t> or </a:t>
            </a:r>
            <a:r>
              <a:rPr lang="en-US" sz="1000" dirty="0" err="1" smtClean="0">
                <a:latin typeface="Arial" panose="020B0604020202020204" pitchFamily="34" charset="0"/>
              </a:rPr>
              <a:t>Nexplanon</a:t>
            </a:r>
            <a:r>
              <a:rPr lang="en-US" sz="1000" dirty="0" smtClean="0">
                <a:latin typeface="Arial" panose="020B0604020202020204" pitchFamily="34" charset="0"/>
              </a:rPr>
              <a:t>)  (before last sexual intercourse to prevent pregnancy among students who were currently sexually active).:</a:t>
            </a:r>
            <a:r>
              <a:rPr lang="en-US" sz="1000" baseline="0" dirty="0" smtClean="0">
                <a:latin typeface="+mn-lt"/>
              </a:rPr>
              <a:t>  </a:t>
            </a:r>
            <a:r>
              <a:rPr lang="en-US" sz="1000" dirty="0" smtClean="0">
                <a:latin typeface="Arial" pitchFamily="34" charset="0"/>
              </a:rPr>
              <a:t>The percentage for all students is 4.1. The percentage for Male students is 2.7. The percentage for Female students is 5.3. The percentage for 9th grade students is 2.2. The percentage for 10th grade students is 3.6. The percentage for 11th grade students is 4.4. The percentage for 12th grade students is 4.6. The percentage for Black students is 3.3. The percentage for Hispanic students is 2.2. The percentage for White students is 4.9. All Hispanic students are included in the Hispanic category.  All other races are non-Hispanic. Note: This graph contains weighted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Arial" pitchFamily="34" charset="0"/>
              </a:rPr>
              <a:t>The percentage for 2013 is 1.6. The percentage for 2015 is 3.3. The percentage for 2017 is 4.1.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000" dirty="0" smtClean="0">
              <a:latin typeface="Arial" pitchFamily="34" charset="0"/>
            </a:endParaRPr>
          </a:p>
          <a:p>
            <a:pPr>
              <a:spcBef>
                <a:spcPct val="0"/>
              </a:spcBef>
            </a:pPr>
            <a:endParaRPr lang="en-US" sz="1000" dirty="0" smtClean="0">
              <a:latin typeface="Arial" pitchFamily="34" charset="0"/>
            </a:endParaRPr>
          </a:p>
          <a:p>
            <a:pPr>
              <a:spcBef>
                <a:spcPct val="0"/>
              </a:spcBef>
            </a:pPr>
            <a:endParaRPr lang="en-US" sz="10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smtClean="0">
              <a:latin typeface="Arial" pitchFamily="34" charset="0"/>
            </a:endParaRPr>
          </a:p>
          <a:p>
            <a:endParaRPr lang="en-US" altLang="en-US" sz="1000" dirty="0"/>
          </a:p>
        </p:txBody>
      </p:sp>
      <p:sp>
        <p:nvSpPr>
          <p:cNvPr id="1382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16D02E-8F3C-464E-8425-1DAA1A514013}" type="slidenum">
              <a:rPr lang="en-US" altLang="en-US">
                <a:latin typeface="Adobe Garamond Pro" panose="02020502060506020403" pitchFamily="18" charset="0"/>
              </a:rPr>
              <a:pPr eaLnBrk="1" hangingPunct="1"/>
              <a:t>15</a:t>
            </a:fld>
            <a:endParaRPr lang="en-US" altLang="en-US" dirty="0">
              <a:latin typeface="Adobe Garamond Pro" panose="02020502060506020403" pitchFamily="18" charset="0"/>
            </a:endParaRPr>
          </a:p>
        </p:txBody>
      </p:sp>
    </p:spTree>
    <p:extLst>
      <p:ext uri="{BB962C8B-B14F-4D97-AF65-F5344CB8AC3E}">
        <p14:creationId xmlns:p14="http://schemas.microsoft.com/office/powerpoint/2010/main" val="442924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https://www.rutgers.nl/feiten-en-cijfers/kennisdossiers/anticonceptie/de-feiten-beeld-over-anticonceptie</a:t>
            </a:r>
          </a:p>
          <a:p>
            <a:r>
              <a:rPr lang="en-US" sz="1200" b="0" i="0" kern="1200" dirty="0" smtClean="0">
                <a:solidFill>
                  <a:schemeClr val="tx1"/>
                </a:solidFill>
                <a:effectLst/>
                <a:latin typeface="+mn-lt"/>
                <a:ea typeface="+mn-ea"/>
                <a:cs typeface="+mn-cs"/>
              </a:rPr>
              <a:t>http://seksonderje25e.nl/page/Infographics373</a:t>
            </a:r>
          </a:p>
          <a:p>
            <a:r>
              <a:rPr lang="en-US" sz="1200" b="0" i="0" kern="1200" dirty="0" smtClean="0">
                <a:solidFill>
                  <a:schemeClr val="tx1"/>
                </a:solidFill>
                <a:effectLst/>
                <a:latin typeface="+mn-lt"/>
                <a:ea typeface="+mn-ea"/>
                <a:cs typeface="+mn-cs"/>
              </a:rPr>
              <a:t>http://seksonderje25e.nl/files/uploads/Sex%20under%20the%20age%2025%20Summary.pdf</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Sex under your 25th is a large nationally and regionally representative study of the relational and sexual health of young people aged 12 to 25, carried out by Rutgers and </a:t>
            </a:r>
            <a:r>
              <a:rPr lang="en-US" sz="1200" b="0" i="0" kern="1200" dirty="0" err="1" smtClean="0">
                <a:solidFill>
                  <a:schemeClr val="tx1"/>
                </a:solidFill>
                <a:effectLst/>
                <a:latin typeface="+mn-lt"/>
                <a:ea typeface="+mn-ea"/>
                <a:cs typeface="+mn-cs"/>
              </a:rPr>
              <a:t>Soa</a:t>
            </a:r>
            <a:r>
              <a:rPr lang="en-US" sz="1200" b="0" i="0" kern="1200" dirty="0" smtClean="0">
                <a:solidFill>
                  <a:schemeClr val="tx1"/>
                </a:solidFill>
                <a:effectLst/>
                <a:latin typeface="+mn-lt"/>
                <a:ea typeface="+mn-ea"/>
                <a:cs typeface="+mn-cs"/>
              </a:rPr>
              <a:t> Aids Netherlands in collaboration with GGDs and the RIVM. With the outcomes of Sex under your 25th, the information and assistance to young people will be improved.</a:t>
            </a:r>
          </a:p>
          <a:p>
            <a:endParaRPr lang="en-US" sz="1200" b="0" i="0" kern="1200" dirty="0" smtClean="0">
              <a:solidFill>
                <a:schemeClr val="tx1"/>
              </a:solidFill>
              <a:effectLst/>
              <a:latin typeface="+mn-lt"/>
              <a:ea typeface="+mn-ea"/>
              <a:cs typeface="+mn-cs"/>
            </a:endParaRPr>
          </a:p>
          <a:p>
            <a:r>
              <a:rPr lang="en-US" dirty="0" smtClean="0"/>
              <a:t>Well protected against pregnancy Contraceptive use is high among young people. During their first sexual intercourse, 92% of young men and 94% of young women used contraception. This is a slight improvement compared to 2012. Four in five young people always use contraception with their most recent partner. This is also a slight improvement (among young women). The use of contraceptive methods other than the pill is increasing. The pill is still the most-used method, but its use has declined strongly, from 74% to 64% among young women with experience of sexual intercourse. After the pill, particularly IUDs are used a lot: 11% of sexually experienced young women use this method, meaning the percentage has doubled compared to 2012. The shift from the pill to other contraceptive methods can be considered positive, because it seems young women are more careful in choosing a method that suits them. Two thirds of young women received information about at least one other contraceptive method when they received contraceptive counselling. In addition, a shift from the pill towards long-lasting contraceptive methods entails less risk of user mistakes (such as forgetting to take the pill).</a:t>
            </a:r>
          </a:p>
          <a:p>
            <a:endParaRPr lang="en-US" dirty="0" smtClean="0"/>
          </a:p>
          <a:p>
            <a:r>
              <a:rPr lang="en-US" dirty="0" smtClean="0"/>
              <a:t>Over seven in ten young people use a condom during their first sexual intercourse, but this is often not the case during later sexual contacts. Among young men, condom use with the most recent partner has also declined. In 2017, 29% of young men and 19% of young women always used condoms with their most recent sex partner. In 2012 this was 37% and 21% respectively</a:t>
            </a:r>
          </a:p>
          <a:p>
            <a:endParaRPr lang="en-US" sz="1200" b="0" i="0" kern="1200" dirty="0" smtClean="0">
              <a:solidFill>
                <a:schemeClr val="tx1"/>
              </a:solidFill>
              <a:effectLst/>
              <a:latin typeface="+mn-lt"/>
              <a:ea typeface="+mn-ea"/>
              <a:cs typeface="+mn-cs"/>
            </a:endParaRPr>
          </a:p>
          <a:p>
            <a:r>
              <a:rPr lang="en-US" dirty="0" smtClean="0"/>
              <a:t>Condom use The main reasons for not using a condom are the use of another form of contraception, the fact that they and their sex partner trusted each other or that it is less enjoyable. The last reason is mentioned more often by young men (58%) than young women (45%). Even with casual sex partners, condom use is low. Over four in ten young people whose most recent sex partner was a one-nightstand report they did not use a condom on that occasion. Among young people who had sex more than once with the same sex partner without being in a relationship, three quarters did not always use condoms. Carrying condoms is an important predictor of their use. However, many young people have a negative view of carrying condoms. Forty per cent of young men and thirty per cent of young women think you are looking for sex if you have condoms with you. Moreover, carrying condoms seems to be a “male thing”. Among the sexually experienced young men, 52% usually or always carries condoms; among young women this is 25%.</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Contraception use among young people is high. The Sex Survey under the age of 25 (2017) shows that 92% of boys and 94% of girls use contraception at first sexual intercourse. This has improved slightly compared to 2012</a:t>
            </a:r>
          </a:p>
          <a:p>
            <a:endParaRPr lang="en-US" dirty="0"/>
          </a:p>
        </p:txBody>
      </p:sp>
      <p:sp>
        <p:nvSpPr>
          <p:cNvPr id="4" name="Slide Number Placeholder 3"/>
          <p:cNvSpPr>
            <a:spLocks noGrp="1"/>
          </p:cNvSpPr>
          <p:nvPr>
            <p:ph type="sldNum" sz="quarter" idx="10"/>
          </p:nvPr>
        </p:nvSpPr>
        <p:spPr/>
        <p:txBody>
          <a:bodyPr/>
          <a:lstStyle/>
          <a:p>
            <a:fld id="{5749C0F5-3A21-1842-B46F-8388C5D8C6F6}" type="slidenum">
              <a:rPr lang="en-US" smtClean="0"/>
              <a:t>16</a:t>
            </a:fld>
            <a:endParaRPr lang="en-US"/>
          </a:p>
        </p:txBody>
      </p:sp>
    </p:spTree>
    <p:extLst>
      <p:ext uri="{BB962C8B-B14F-4D97-AF65-F5344CB8AC3E}">
        <p14:creationId xmlns:p14="http://schemas.microsoft.com/office/powerpoint/2010/main" val="2191615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The</a:t>
            </a:r>
            <a:r>
              <a:rPr lang="en-US" baseline="0" dirty="0"/>
              <a:t> question is why does adolescent sexual maturation and exploration—in two countries that are similar in terms of wealth, education, reproductive technology and recent cultural shifts in norms around sexual behavior—produce such different outcomes?</a:t>
            </a:r>
          </a:p>
          <a:p>
            <a:pPr eaLnBrk="1" hangingPunct="1"/>
            <a:endParaRPr lang="en-US" baseline="0" dirty="0"/>
          </a:p>
          <a:p>
            <a:pPr eaLnBrk="1" hangingPunct="1"/>
            <a:r>
              <a:rPr lang="en-US" baseline="0" dirty="0"/>
              <a:t>And why do youth seem to have very different experiences of sexual initiation, with youth in one country, by and large, feeling empowered to make their own choices and enjoy first sexual experiences, while youth in the other express regret?</a:t>
            </a:r>
            <a:endParaRPr lang="en-US" dirty="0"/>
          </a:p>
          <a:p>
            <a:pPr eaLnBrk="1" hangingPunct="1"/>
            <a:endParaRPr lang="en-US" dirty="0"/>
          </a:p>
          <a:p>
            <a:pPr eaLnBrk="1" hangingPunct="1"/>
            <a:r>
              <a:rPr lang="en-US" dirty="0"/>
              <a:t>This</a:t>
            </a:r>
            <a:r>
              <a:rPr lang="en-US" baseline="0" dirty="0"/>
              <a:t> is a big question.  And it has a multi-facetted answer.	</a:t>
            </a:r>
          </a:p>
          <a:p>
            <a:pPr eaLnBrk="1" hangingPunct="1"/>
            <a:endParaRPr lang="en-US" baseline="0" dirty="0"/>
          </a:p>
          <a:p>
            <a:pPr eaLnBrk="1" hangingPunct="1"/>
            <a:r>
              <a:rPr lang="en-US" i="1" baseline="0" dirty="0"/>
              <a:t>Supplementary:  it may be that one reason US youth express regret is that teenage sex is more stigmatized in the US (so answers do not necessarily indicate true regret but what respondents believe they should feel) but this point is more easily explored later on.</a:t>
            </a:r>
          </a:p>
          <a:p>
            <a:pPr eaLnBrk="1" hangingPunct="1"/>
            <a:endParaRPr lang="en-US" i="1" baseline="0" dirty="0"/>
          </a:p>
        </p:txBody>
      </p:sp>
      <p:sp>
        <p:nvSpPr>
          <p:cNvPr id="4" name="Slide Number Placeholder 3"/>
          <p:cNvSpPr>
            <a:spLocks noGrp="1"/>
          </p:cNvSpPr>
          <p:nvPr>
            <p:ph type="sldNum" sz="quarter" idx="5"/>
          </p:nvPr>
        </p:nvSpPr>
        <p:spPr/>
        <p:txBody>
          <a:bodyPr/>
          <a:lstStyle/>
          <a:p>
            <a:pPr>
              <a:defRPr/>
            </a:pPr>
            <a:fld id="{FA163908-967F-4109-8B36-4DB54EC72249}" type="slidenum">
              <a:rPr lang="en-US" smtClean="0"/>
              <a:pPr>
                <a:defRPr/>
              </a:pPr>
              <a:t>17</a:t>
            </a:fld>
            <a:endParaRPr lang="en-US" dirty="0"/>
          </a:p>
        </p:txBody>
      </p:sp>
    </p:spTree>
    <p:extLst>
      <p:ext uri="{BB962C8B-B14F-4D97-AF65-F5344CB8AC3E}">
        <p14:creationId xmlns:p14="http://schemas.microsoft.com/office/powerpoint/2010/main" val="3160971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t>First,</a:t>
            </a:r>
            <a:r>
              <a:rPr lang="en-US" baseline="0" dirty="0"/>
              <a:t> the US simply has much higher rates of poverty and socioeconomic disadvantage than the Netherlands, where government programs provide assistance for an array of human needs, including housing, health care, education, and income. (For some audience, it may be important to note that the Netherlands is a capitalist country but it is a more robust welfare state than the U.S..)</a:t>
            </a:r>
          </a:p>
          <a:p>
            <a:r>
              <a:rPr lang="en-US" baseline="0" dirty="0"/>
              <a:t>As noted before, socioeconomic disadvantage is highly correlated with poor sexual health outcomes, so if poverty rates are higher, it really is not that surprising that unintended pregnancies and STI rates are also higher.</a:t>
            </a:r>
          </a:p>
          <a:p>
            <a:endParaRPr lang="en-US" baseline="0" dirty="0"/>
          </a:p>
          <a:p>
            <a:r>
              <a:rPr lang="en-US" baseline="0" dirty="0"/>
              <a:t>Second, Dutch teens have, on the whole, much better access to sexuality education and sexual health services than US teens—sex education, including about contraception, is universal in the Netherlands. Dutch teens have easy access to contraceptive counseling—it is integrated into routine care through the family physician who tends to provide most of the first-line health care or clinics available in larger cities. Oral contraception for youth must be covered in insurance plans. Finally, Dutch teens, sixteen and older may consent to abortions free of charge without parental consent.</a:t>
            </a:r>
          </a:p>
          <a:p>
            <a:endParaRPr lang="en-US" baseline="0" dirty="0"/>
          </a:p>
          <a:p>
            <a:r>
              <a:rPr lang="en-US" baseline="0" dirty="0"/>
              <a:t>Resources and services are an important part of the story, but they are not the whole story. To understand why young people feel more in control of their sexual choices and empowered to use the services available to them, we need to look at adult approaches. Adult approaches to adolescent sexual development differ greatly in the two countries because of different cultural understandings.</a:t>
            </a:r>
          </a:p>
        </p:txBody>
      </p:sp>
      <p:sp>
        <p:nvSpPr>
          <p:cNvPr id="4" name="Slide Number Placeholder 3"/>
          <p:cNvSpPr>
            <a:spLocks noGrp="1"/>
          </p:cNvSpPr>
          <p:nvPr>
            <p:ph type="sldNum" sz="quarter" idx="5"/>
          </p:nvPr>
        </p:nvSpPr>
        <p:spPr/>
        <p:txBody>
          <a:bodyPr/>
          <a:lstStyle/>
          <a:p>
            <a:pPr>
              <a:defRPr/>
            </a:pPr>
            <a:fld id="{3126ECA2-6DBC-4CAF-BF01-DD0A2C651652}" type="slidenum">
              <a:rPr lang="en-US" smtClean="0"/>
              <a:pPr>
                <a:defRPr/>
              </a:pPr>
              <a:t>18</a:t>
            </a:fld>
            <a:endParaRPr lang="en-US" dirty="0"/>
          </a:p>
        </p:txBody>
      </p:sp>
    </p:spTree>
    <p:extLst>
      <p:ext uri="{BB962C8B-B14F-4D97-AF65-F5344CB8AC3E}">
        <p14:creationId xmlns:p14="http://schemas.microsoft.com/office/powerpoint/2010/main" val="1296009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marL="0" indent="0" eaLnBrk="1" hangingPunct="1">
              <a:spcBef>
                <a:spcPct val="0"/>
              </a:spcBef>
              <a:buFont typeface="Arial" charset="0"/>
              <a:buNone/>
            </a:pPr>
            <a:r>
              <a:rPr lang="en-US" i="0" baseline="0" dirty="0">
                <a:latin typeface="Adobe Garamond Pro"/>
              </a:rPr>
              <a:t>This draws on the research of sociologist Amy Schalet, PhD (University of Massachusetts Amherst) and a longstanding collaboration between Dr. Schalet and education specialists and faculty of the Adolescent Sexual and Reproductive Health Program (ARSHEP) at Physicians. The collaboration started when Dr. Schalet first presented her research on a new paradigm at a yearly faculty training, and many participants were inspired to use her findings and analyses in their own educational efforts and counseling practices. In subsequent years, she has worked together with many ARSHEP faculty members to co-present her research and its practical and policy applications (including at the American Academy of Pediatrics, the American Medical Students Association, and many venues). This module reflects the synergy of those collaborations.</a:t>
            </a:r>
          </a:p>
          <a:p>
            <a:pPr marL="0" indent="0" eaLnBrk="1" hangingPunct="1">
              <a:spcBef>
                <a:spcPct val="0"/>
              </a:spcBef>
              <a:buFont typeface="Arial" charset="0"/>
              <a:buNone/>
            </a:pPr>
            <a:endParaRPr lang="en-US" i="0" baseline="0" dirty="0">
              <a:latin typeface="Adobe Garamond Pro"/>
            </a:endParaRPr>
          </a:p>
          <a:p>
            <a:pPr marL="0" indent="0" eaLnBrk="1" hangingPunct="1">
              <a:spcBef>
                <a:spcPct val="0"/>
              </a:spcBef>
              <a:buFont typeface="Arial" charset="0"/>
              <a:buNone/>
            </a:pPr>
            <a:r>
              <a:rPr lang="en-US" i="0" baseline="0" dirty="0">
                <a:latin typeface="Adobe Garamond Pro"/>
              </a:rPr>
              <a:t>The following slides draw heavily on the following  publications:</a:t>
            </a:r>
          </a:p>
          <a:p>
            <a:pPr marL="0" indent="0" eaLnBrk="1" hangingPunct="1">
              <a:spcBef>
                <a:spcPct val="0"/>
              </a:spcBef>
              <a:buFont typeface="Arial" charset="0"/>
              <a:buNone/>
            </a:pPr>
            <a:endParaRPr lang="en-US" i="0" baseline="0" dirty="0">
              <a:latin typeface="Adobe Garamond Pro"/>
            </a:endParaRPr>
          </a:p>
          <a:p>
            <a:pPr marL="0" indent="0" eaLnBrk="1" hangingPunct="1">
              <a:spcBef>
                <a:spcPct val="0"/>
              </a:spcBef>
              <a:buFont typeface="Arial" charset="0"/>
              <a:buNone/>
            </a:pPr>
            <a:r>
              <a:rPr lang="en-US" i="0" baseline="0" dirty="0">
                <a:latin typeface="Adobe Garamond Pro"/>
              </a:rPr>
              <a:t>For research findings and analyses</a:t>
            </a:r>
            <a:endParaRPr lang="en-US" baseline="0" dirty="0">
              <a:latin typeface="Adobe Garamond Pro"/>
            </a:endParaRPr>
          </a:p>
          <a:p>
            <a:pPr marL="171450" indent="-171450" eaLnBrk="1" hangingPunct="1">
              <a:spcBef>
                <a:spcPct val="0"/>
              </a:spcBef>
              <a:buFont typeface="Arial" charset="0"/>
              <a:buChar char="•"/>
            </a:pPr>
            <a:r>
              <a:rPr lang="en-US" baseline="0" dirty="0">
                <a:latin typeface="Adobe Garamond Pro"/>
              </a:rPr>
              <a:t>Amy T. Schalet. 2011.  </a:t>
            </a:r>
            <a:r>
              <a:rPr lang="en-US" i="1" baseline="0" dirty="0">
                <a:latin typeface="Adobe Garamond Pro"/>
              </a:rPr>
              <a:t>Not Under My Roof:  Parents, Teens, and the Culture of Sex. </a:t>
            </a:r>
            <a:r>
              <a:rPr lang="en-US" i="0" baseline="0" dirty="0">
                <a:latin typeface="Adobe Garamond Pro"/>
              </a:rPr>
              <a:t>Chicago: University of Chicago Press. </a:t>
            </a:r>
          </a:p>
          <a:p>
            <a:pPr marL="171450" indent="-171450" eaLnBrk="1" hangingPunct="1">
              <a:spcBef>
                <a:spcPct val="0"/>
              </a:spcBef>
              <a:buFont typeface="Arial" charset="0"/>
              <a:buChar char="•"/>
            </a:pPr>
            <a:r>
              <a:rPr lang="en-US" i="0" baseline="0" dirty="0">
                <a:latin typeface="Adobe Garamond Pro"/>
              </a:rPr>
              <a:t>Amy T. Schalet. 2004. “Must We Fear Adolescent Sexuality.” </a:t>
            </a:r>
            <a:r>
              <a:rPr lang="en-US" i="1" baseline="0" dirty="0">
                <a:latin typeface="Adobe Garamond Pro"/>
              </a:rPr>
              <a:t>Medscape General Medicine. </a:t>
            </a:r>
            <a:r>
              <a:rPr lang="en-US" i="0" baseline="0" dirty="0">
                <a:latin typeface="Adobe Garamond Pro"/>
              </a:rPr>
              <a:t>6 (4).</a:t>
            </a:r>
          </a:p>
          <a:p>
            <a:pPr marL="171450" indent="-171450" eaLnBrk="1" hangingPunct="1">
              <a:spcBef>
                <a:spcPct val="0"/>
              </a:spcBef>
              <a:buFont typeface="Arial" charset="0"/>
              <a:buChar char="•"/>
            </a:pPr>
            <a:endParaRPr lang="en-US" i="0" baseline="0" dirty="0">
              <a:latin typeface="Adobe Garamond Pro"/>
            </a:endParaRPr>
          </a:p>
          <a:p>
            <a:pPr marL="171450" indent="-171450" eaLnBrk="1" hangingPunct="1">
              <a:spcBef>
                <a:spcPct val="0"/>
              </a:spcBef>
              <a:buFont typeface="Arial" charset="0"/>
              <a:buNone/>
            </a:pPr>
            <a:r>
              <a:rPr lang="en-US" i="0" baseline="0" dirty="0">
                <a:latin typeface="Adobe Garamond Pro"/>
              </a:rPr>
              <a:t>For the ABCD model:</a:t>
            </a:r>
          </a:p>
          <a:p>
            <a:pPr marL="171450" indent="-171450" eaLnBrk="1" hangingPunct="1">
              <a:spcBef>
                <a:spcPct val="0"/>
              </a:spcBef>
              <a:buFont typeface="Arial" charset="0"/>
              <a:buChar char="•"/>
            </a:pPr>
            <a:r>
              <a:rPr lang="en-US" sz="1200" kern="1200" dirty="0">
                <a:solidFill>
                  <a:schemeClr val="tx1"/>
                </a:solidFill>
                <a:effectLst/>
                <a:latin typeface="+mn-lt"/>
                <a:ea typeface="+mn-ea"/>
                <a:cs typeface="+mn-cs"/>
              </a:rPr>
              <a:t>Amy</a:t>
            </a:r>
            <a:r>
              <a:rPr lang="en-US" sz="1200" kern="1200" baseline="0" dirty="0">
                <a:solidFill>
                  <a:schemeClr val="tx1"/>
                </a:solidFill>
                <a:effectLst/>
                <a:latin typeface="+mn-lt"/>
                <a:ea typeface="+mn-ea"/>
                <a:cs typeface="+mn-cs"/>
              </a:rPr>
              <a:t> T. Schalet</a:t>
            </a:r>
            <a:r>
              <a:rPr lang="en-US" sz="1200" kern="1200" dirty="0">
                <a:solidFill>
                  <a:schemeClr val="tx1"/>
                </a:solidFill>
                <a:effectLst/>
                <a:latin typeface="+mn-lt"/>
                <a:ea typeface="+mn-ea"/>
                <a:cs typeface="+mn-cs"/>
              </a:rPr>
              <a:t>. 2011. “Beyond Abstinence and Risk:  A New Paradigm for Adolescent Sexual Health.” </a:t>
            </a:r>
            <a:r>
              <a:rPr lang="en-US" sz="1200" i="1" kern="1200" dirty="0">
                <a:solidFill>
                  <a:schemeClr val="tx1"/>
                </a:solidFill>
                <a:effectLst/>
                <a:latin typeface="+mn-lt"/>
                <a:ea typeface="+mn-ea"/>
                <a:cs typeface="+mn-cs"/>
              </a:rPr>
              <a:t>Women’s Health Issues</a:t>
            </a:r>
            <a:r>
              <a:rPr lang="en-US" sz="1200" kern="1200" dirty="0">
                <a:solidFill>
                  <a:schemeClr val="tx1"/>
                </a:solidFill>
                <a:effectLst/>
                <a:latin typeface="+mn-lt"/>
                <a:ea typeface="+mn-ea"/>
                <a:cs typeface="+mn-cs"/>
              </a:rPr>
              <a:t> 21 (3S); S5–S7.</a:t>
            </a:r>
            <a:r>
              <a:rPr lang="en-US" dirty="0"/>
              <a:t> </a:t>
            </a:r>
          </a:p>
          <a:p>
            <a:pPr marL="171450" indent="-171450" eaLnBrk="1" hangingPunct="1">
              <a:spcBef>
                <a:spcPct val="0"/>
              </a:spcBef>
              <a:buFont typeface="Arial" charset="0"/>
              <a:buChar char="•"/>
            </a:pPr>
            <a:endParaRPr lang="en-US" dirty="0"/>
          </a:p>
          <a:p>
            <a:pPr marL="171450" indent="-171450" eaLnBrk="1" hangingPunct="1">
              <a:spcBef>
                <a:spcPct val="0"/>
              </a:spcBef>
              <a:buFont typeface="Arial" charset="0"/>
              <a:buNone/>
            </a:pPr>
            <a:r>
              <a:rPr lang="en-US" dirty="0"/>
              <a:t>For</a:t>
            </a:r>
            <a:r>
              <a:rPr lang="en-US" baseline="0" dirty="0"/>
              <a:t> more on these topics through the lens of gender:</a:t>
            </a:r>
          </a:p>
          <a:p>
            <a:r>
              <a:rPr lang="en-US" sz="1200" kern="1200" baseline="0" dirty="0">
                <a:solidFill>
                  <a:schemeClr val="tx1"/>
                </a:solidFill>
                <a:latin typeface="+mn-lt"/>
                <a:ea typeface="+mn-ea"/>
                <a:cs typeface="+mn-cs"/>
              </a:rPr>
              <a:t>Schalet, A. Sexual subjectivity revisited: The significance of relationships in Dutch and American girls’ experiences of </a:t>
            </a:r>
            <a:r>
              <a:rPr lang="en-US" sz="1200" b="0" kern="1200" baseline="0" dirty="0">
                <a:solidFill>
                  <a:schemeClr val="tx1"/>
                </a:solidFill>
                <a:latin typeface="+mn-lt"/>
                <a:ea typeface="+mn-ea"/>
                <a:cs typeface="+mn-cs"/>
              </a:rPr>
              <a:t>Sexuality. </a:t>
            </a:r>
            <a:r>
              <a:rPr lang="en-US" sz="1200" b="0" i="1" kern="1200" baseline="0" dirty="0">
                <a:solidFill>
                  <a:schemeClr val="tx1"/>
                </a:solidFill>
                <a:latin typeface="+mn-lt"/>
                <a:ea typeface="+mn-ea"/>
                <a:cs typeface="+mn-cs"/>
              </a:rPr>
              <a:t>Gender &amp; Society 2010; </a:t>
            </a:r>
            <a:r>
              <a:rPr lang="en-US" sz="1200" b="0" kern="1200" baseline="0" dirty="0">
                <a:solidFill>
                  <a:schemeClr val="tx1"/>
                </a:solidFill>
                <a:latin typeface="+mn-lt"/>
                <a:ea typeface="+mn-ea"/>
                <a:cs typeface="+mn-cs"/>
              </a:rPr>
              <a:t>24 (3): 304–329</a:t>
            </a:r>
            <a:r>
              <a:rPr lang="en-US" sz="1200" kern="1200" baseline="0" dirty="0">
                <a:solidFill>
                  <a:schemeClr val="tx1"/>
                </a:solidFill>
                <a:latin typeface="+mn-lt"/>
                <a:ea typeface="+mn-ea"/>
                <a:cs typeface="+mn-cs"/>
              </a:rPr>
              <a:t>.</a:t>
            </a:r>
            <a:endParaRPr lang="en-US" dirty="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C6D69-0F40-496B-83AA-29DB851A8886}" type="slidenum">
              <a:rPr lang="en-US" smtClean="0">
                <a:cs typeface="Arial" pitchFamily="34" charset="0"/>
              </a:rPr>
              <a:pPr fontAlgn="base">
                <a:spcBef>
                  <a:spcPct val="0"/>
                </a:spcBef>
                <a:spcAft>
                  <a:spcPct val="0"/>
                </a:spcAft>
                <a:defRPr/>
              </a:pPr>
              <a:t>19</a:t>
            </a:fld>
            <a:endParaRPr lang="en-US" dirty="0">
              <a:cs typeface="Arial" pitchFamily="34" charset="0"/>
            </a:endParaRPr>
          </a:p>
        </p:txBody>
      </p:sp>
    </p:spTree>
    <p:extLst>
      <p:ext uri="{BB962C8B-B14F-4D97-AF65-F5344CB8AC3E}">
        <p14:creationId xmlns:p14="http://schemas.microsoft.com/office/powerpoint/2010/main" val="4104516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1" dirty="0"/>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1DF81D-70B1-4688-91B4-4E4917D393F1}" type="slidenum">
              <a:rPr lang="en-US" smtClean="0">
                <a:cs typeface="Arial" pitchFamily="34" charset="0"/>
              </a:rPr>
              <a:pPr fontAlgn="base">
                <a:spcBef>
                  <a:spcPct val="0"/>
                </a:spcBef>
                <a:spcAft>
                  <a:spcPct val="0"/>
                </a:spcAft>
                <a:defRPr/>
              </a:pPr>
              <a:t>2</a:t>
            </a:fld>
            <a:endParaRPr lang="en-US" dirty="0">
              <a:cs typeface="Arial" pitchFamily="34" charset="0"/>
            </a:endParaRPr>
          </a:p>
        </p:txBody>
      </p:sp>
    </p:spTree>
    <p:extLst>
      <p:ext uri="{BB962C8B-B14F-4D97-AF65-F5344CB8AC3E}">
        <p14:creationId xmlns:p14="http://schemas.microsoft.com/office/powerpoint/2010/main" val="313228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eaLnBrk="1" hangingPunct="1">
              <a:spcBef>
                <a:spcPct val="0"/>
              </a:spcBef>
            </a:pPr>
            <a:r>
              <a:rPr lang="en-US" dirty="0">
                <a:latin typeface="Adobe Garamond Pro"/>
              </a:rPr>
              <a:t>The results</a:t>
            </a:r>
            <a:r>
              <a:rPr lang="en-US" baseline="0" dirty="0">
                <a:latin typeface="Adobe Garamond Pro"/>
              </a:rPr>
              <a:t> that will be presented in the following slides are based on a qualitative study.</a:t>
            </a:r>
          </a:p>
          <a:p>
            <a:pPr eaLnBrk="1" hangingPunct="1">
              <a:spcBef>
                <a:spcPct val="0"/>
              </a:spcBef>
            </a:pPr>
            <a:endParaRPr lang="en-US" baseline="0" dirty="0">
              <a:latin typeface="Adobe Garamond Pro"/>
            </a:endParaRPr>
          </a:p>
          <a:p>
            <a:pPr eaLnBrk="1" hangingPunct="1">
              <a:spcBef>
                <a:spcPct val="0"/>
              </a:spcBef>
            </a:pPr>
            <a:r>
              <a:rPr lang="en-US" baseline="0" dirty="0">
                <a:latin typeface="Adobe Garamond Pro"/>
              </a:rPr>
              <a:t>The advantages of qualitative studies is that they are able to get at</a:t>
            </a:r>
            <a:r>
              <a:rPr lang="en-US" dirty="0">
                <a:latin typeface="Adobe Garamond Pro"/>
              </a:rPr>
              <a:t> cultural meanings that are often taken for granted, difficult to discern, and therefore not studied and accounted for in explanation of sexual behavior/outcomes. This study is ground-breaking in being able to demonstrate cultural</a:t>
            </a:r>
            <a:r>
              <a:rPr lang="en-US" baseline="0" dirty="0">
                <a:latin typeface="Adobe Garamond Pro"/>
              </a:rPr>
              <a:t> processes that contribute to international differences in adolescent sexual health outcomes. </a:t>
            </a:r>
            <a:r>
              <a:rPr lang="en-US" dirty="0">
                <a:latin typeface="Adobe Garamond Pro"/>
              </a:rPr>
              <a:t>But because it is a</a:t>
            </a:r>
            <a:r>
              <a:rPr lang="en-US" baseline="0" dirty="0">
                <a:latin typeface="Adobe Garamond Pro"/>
              </a:rPr>
              <a:t>n in-depth qualitative study, it could only involve a limited sample size, and to keep the two groups as comparable as possible, those two groups must be as consistent as possible between the two countries. The study focused on groups that one might expect to be most similar: the white middle class, </a:t>
            </a:r>
            <a:r>
              <a:rPr lang="en-US" dirty="0"/>
              <a:t>elected from 5 different comparable localities across the 2 countries.</a:t>
            </a:r>
            <a:endParaRPr lang="en-US" dirty="0">
              <a:latin typeface="Adobe Garamond Pro"/>
            </a:endParaRPr>
          </a:p>
          <a:p>
            <a:pPr eaLnBrk="1" hangingPunct="1">
              <a:spcBef>
                <a:spcPct val="0"/>
              </a:spcBef>
            </a:pPr>
            <a:endParaRPr lang="en-US" dirty="0">
              <a:latin typeface="Adobe Garamond Pro"/>
            </a:endParaRPr>
          </a:p>
          <a:p>
            <a:pPr eaLnBrk="1" hangingPunct="1">
              <a:spcBef>
                <a:spcPct val="0"/>
              </a:spcBef>
            </a:pPr>
            <a:r>
              <a:rPr lang="en-US" dirty="0">
                <a:latin typeface="Adobe Garamond Pro"/>
              </a:rPr>
              <a:t>It</a:t>
            </a:r>
            <a:r>
              <a:rPr lang="en-US" baseline="0" dirty="0">
                <a:latin typeface="Adobe Garamond Pro"/>
              </a:rPr>
              <a:t> is important to note several limitations.</a:t>
            </a:r>
          </a:p>
          <a:p>
            <a:pPr eaLnBrk="1" hangingPunct="1">
              <a:spcBef>
                <a:spcPct val="0"/>
              </a:spcBef>
              <a:buFont typeface="Arial" charset="0"/>
              <a:buChar char="•"/>
            </a:pPr>
            <a:r>
              <a:rPr lang="en-US" baseline="0" dirty="0">
                <a:latin typeface="Adobe Garamond Pro"/>
              </a:rPr>
              <a:t> The study’s sample does not reflect the economic and cultural variation within each country, and caution must be exercised in generalizing toward other groups.</a:t>
            </a:r>
          </a:p>
          <a:p>
            <a:pPr eaLnBrk="1" hangingPunct="1">
              <a:spcBef>
                <a:spcPct val="0"/>
              </a:spcBef>
              <a:buFont typeface="Arial" charset="0"/>
              <a:buChar char="•"/>
            </a:pPr>
            <a:r>
              <a:rPr lang="en-US" baseline="0" dirty="0">
                <a:latin typeface="Adobe Garamond Pro"/>
              </a:rPr>
              <a:t> The data is from the 1990s and early 2000s. Some shifts may have taken place since then.</a:t>
            </a:r>
          </a:p>
          <a:p>
            <a:pPr eaLnBrk="1" hangingPunct="1">
              <a:spcBef>
                <a:spcPct val="0"/>
              </a:spcBef>
              <a:buFont typeface="Arial" charset="0"/>
              <a:buChar char="•"/>
            </a:pPr>
            <a:r>
              <a:rPr lang="en-US" baseline="0" dirty="0">
                <a:latin typeface="Adobe Garamond Pro"/>
              </a:rPr>
              <a:t> That said, studies conducted more recently among diverse populations suggest that many of the findings of this study continue to hold true and pertain beyond the specific group studied. </a:t>
            </a:r>
          </a:p>
          <a:p>
            <a:pPr eaLnBrk="1" hangingPunct="1">
              <a:spcBef>
                <a:spcPct val="0"/>
              </a:spcBef>
              <a:buFont typeface="Arial" charset="0"/>
              <a:buNone/>
            </a:pPr>
            <a:endParaRPr lang="en-US" baseline="0" dirty="0">
              <a:latin typeface="Adobe Garamond Pro"/>
            </a:endParaRPr>
          </a:p>
          <a:p>
            <a:pPr eaLnBrk="1" hangingPunct="1">
              <a:spcBef>
                <a:spcPct val="0"/>
              </a:spcBef>
              <a:buFont typeface="Arial" charset="0"/>
              <a:buNone/>
            </a:pPr>
            <a:r>
              <a:rPr lang="en-US" baseline="0" dirty="0">
                <a:latin typeface="Adobe Garamond Pro"/>
              </a:rPr>
              <a:t>Source:</a:t>
            </a:r>
          </a:p>
          <a:p>
            <a:pPr eaLnBrk="1" hangingPunct="1">
              <a:spcBef>
                <a:spcPct val="0"/>
              </a:spcBef>
              <a:buFont typeface="Arial" charset="0"/>
              <a:buNone/>
            </a:pPr>
            <a:r>
              <a:rPr lang="en-US" baseline="0" dirty="0">
                <a:latin typeface="Adobe Garamond Pro"/>
              </a:rPr>
              <a:t>Elliott S. Parents’ constructions of teen sexuality: Sex panics, contradictory discourses, and social inequality. </a:t>
            </a:r>
            <a:r>
              <a:rPr lang="en-US" i="1" baseline="0" dirty="0">
                <a:latin typeface="Adobe Garamond Pro"/>
              </a:rPr>
              <a:t>Symbolic Interaction</a:t>
            </a:r>
            <a:r>
              <a:rPr lang="en-US" i="0" baseline="0" dirty="0">
                <a:latin typeface="Adobe Garamond Pro"/>
              </a:rPr>
              <a:t>  2010;33(2): 191–212.</a:t>
            </a:r>
            <a:endParaRPr lang="en-US" baseline="0" dirty="0">
              <a:latin typeface="Adobe Garamond Pro"/>
            </a:endParaRPr>
          </a:p>
        </p:txBody>
      </p:sp>
      <p:sp>
        <p:nvSpPr>
          <p:cNvPr id="105476" name="Slide Number Placeholder 3"/>
          <p:cNvSpPr>
            <a:spLocks noGrp="1"/>
          </p:cNvSpPr>
          <p:nvPr>
            <p:ph type="sldNum" sz="quarter" idx="5"/>
          </p:nvPr>
        </p:nvSpPr>
        <p:spPr/>
        <p:txBody>
          <a:bodyPr/>
          <a:lstStyle/>
          <a:p>
            <a:pPr>
              <a:defRPr/>
            </a:pPr>
            <a:fld id="{2E8ED467-7E9A-448E-BB80-CFD5909E2160}" type="slidenum">
              <a:rPr lang="en-US" smtClean="0"/>
              <a:pPr>
                <a:defRPr/>
              </a:pPr>
              <a:t>20</a:t>
            </a:fld>
            <a:endParaRPr lang="en-US" dirty="0"/>
          </a:p>
        </p:txBody>
      </p:sp>
    </p:spTree>
    <p:extLst>
      <p:ext uri="{BB962C8B-B14F-4D97-AF65-F5344CB8AC3E}">
        <p14:creationId xmlns:p14="http://schemas.microsoft.com/office/powerpoint/2010/main" val="574399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The overarching concept </a:t>
            </a:r>
            <a:r>
              <a:rPr lang="en-US" b="0" baseline="0" dirty="0" err="1"/>
              <a:t>Schalet</a:t>
            </a:r>
            <a:r>
              <a:rPr lang="en-US" b="0" baseline="0" dirty="0"/>
              <a:t> uses to describe the US approach to adolescent sexuality is “dramatization” and the assumption of conflict: within a teenagers, between cognition and hormonal impulses, between boys and girls, and between teens and parents</a:t>
            </a:r>
          </a:p>
          <a:p>
            <a:endParaRPr lang="en-US" b="1" dirty="0"/>
          </a:p>
        </p:txBody>
      </p:sp>
      <p:sp>
        <p:nvSpPr>
          <p:cNvPr id="4" name="Slide Number Placeholder 3"/>
          <p:cNvSpPr>
            <a:spLocks noGrp="1"/>
          </p:cNvSpPr>
          <p:nvPr>
            <p:ph type="sldNum" sz="quarter" idx="5"/>
          </p:nvPr>
        </p:nvSpPr>
        <p:spPr/>
        <p:txBody>
          <a:bodyPr/>
          <a:lstStyle/>
          <a:p>
            <a:pPr>
              <a:defRPr/>
            </a:pPr>
            <a:fld id="{D5FD3EF3-ED43-4018-8ACA-D4DE82AB5DAD}" type="slidenum">
              <a:rPr lang="en-US" smtClean="0"/>
              <a:pPr>
                <a:defRPr/>
              </a:pPr>
              <a:t>21</a:t>
            </a:fld>
            <a:endParaRPr lang="en-US"/>
          </a:p>
        </p:txBody>
      </p:sp>
    </p:spTree>
    <p:extLst>
      <p:ext uri="{BB962C8B-B14F-4D97-AF65-F5344CB8AC3E}">
        <p14:creationId xmlns:p14="http://schemas.microsoft.com/office/powerpoint/2010/main" val="2224970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Interviews with parents and teens in the US brought out several cultural themes around adolescent sexuality. Together, these themes demonstrate an approach that dramatizes adolescent sexuality: emphasizes conflict within a teenager (between impulse and cognition), between teenagers, especially boys and girls, and between teens and their parents.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This</a:t>
            </a:r>
            <a:r>
              <a:rPr lang="en-US" baseline="0" dirty="0"/>
              <a:t> cultural processes of d</a:t>
            </a:r>
            <a:r>
              <a:rPr lang="en-US" dirty="0"/>
              <a:t>ramatization can be broken down into five (related) themes.  </a:t>
            </a:r>
          </a:p>
        </p:txBody>
      </p:sp>
      <p:sp>
        <p:nvSpPr>
          <p:cNvPr id="4" name="Slide Number Placeholder 3"/>
          <p:cNvSpPr>
            <a:spLocks noGrp="1"/>
          </p:cNvSpPr>
          <p:nvPr>
            <p:ph type="sldNum" sz="quarter" idx="5"/>
          </p:nvPr>
        </p:nvSpPr>
        <p:spPr/>
        <p:txBody>
          <a:bodyPr/>
          <a:lstStyle/>
          <a:p>
            <a:pPr>
              <a:defRPr/>
            </a:pPr>
            <a:fld id="{ECC6762F-6215-48ED-B66F-AA67DCDBEB0E}" type="slidenum">
              <a:rPr lang="en-US" smtClean="0"/>
              <a:pPr>
                <a:defRPr/>
              </a:pPr>
              <a:t>22</a:t>
            </a:fld>
            <a:endParaRPr lang="en-US"/>
          </a:p>
        </p:txBody>
      </p:sp>
    </p:spTree>
    <p:extLst>
      <p:ext uri="{BB962C8B-B14F-4D97-AF65-F5344CB8AC3E}">
        <p14:creationId xmlns:p14="http://schemas.microsoft.com/office/powerpoint/2010/main" val="1490793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4" name="Rectangle 3"/>
          <p:cNvSpPr>
            <a:spLocks noGrp="1" noChangeArrowheads="1"/>
          </p:cNvSpPr>
          <p:nvPr>
            <p:ph type="body" idx="1"/>
          </p:nvPr>
        </p:nvSpPr>
        <p:spPr>
          <a:ln/>
        </p:spPr>
        <p:txBody>
          <a:bodyPr lIns="96656" tIns="48328" rIns="96656" bIns="48328">
            <a:normAutofit/>
          </a:bodyPr>
          <a:lstStyle/>
          <a:p>
            <a:pPr eaLnBrk="1" hangingPunct="1">
              <a:defRPr/>
            </a:pPr>
            <a:r>
              <a:rPr lang="en-US" dirty="0">
                <a:latin typeface="Adobe Garamond Pro" panose="02020502060506020403" pitchFamily="18" charset="0"/>
              </a:rPr>
              <a:t>In the US, the approach to adolescent sexuality is one of dramatization. When asked about teenagers, parents describe raging hormones and refer to teenage sexuality as an individual, overpowering force that is difficult for teenagers to control. Closely associated with the power of hormones are their dangerous consequences and accounts of lives seriously disrupted because of sex. </a:t>
            </a:r>
          </a:p>
          <a:p>
            <a:pPr eaLnBrk="1" hangingPunct="1">
              <a:defRPr/>
            </a:pPr>
            <a:endParaRPr lang="en-US" dirty="0">
              <a:latin typeface="Adobe Garamond Pro" panose="02020502060506020403" pitchFamily="18" charset="0"/>
            </a:endParaRPr>
          </a:p>
          <a:p>
            <a:pPr eaLnBrk="1" hangingPunct="1">
              <a:defRPr/>
            </a:pPr>
            <a:r>
              <a:rPr lang="en-US" dirty="0">
                <a:latin typeface="Adobe Garamond Pro" panose="02020502060506020403" pitchFamily="18" charset="0"/>
              </a:rPr>
              <a:t>US parents also see a disjunction between the onset of hormones, on the one hand, and the development of the cognitive and emotional capacity to handle them, on the other. As a result teenage sexual behavior is seen as destined to be reckless and dangerous by nature. Thus, many American parents worry that their children lack self-regulatory capacities and they see their own role as containing and directing, rather than giving full range, to their children's raging hormones. </a:t>
            </a:r>
          </a:p>
          <a:p>
            <a:pPr eaLnBrk="1" hangingPunct="1">
              <a:defRPr/>
            </a:pPr>
            <a:endParaRPr lang="en-US" dirty="0">
              <a:latin typeface="Adobe Garamond Pro" panose="02020502060506020403" pitchFamily="18" charset="0"/>
            </a:endParaRPr>
          </a:p>
          <a:p>
            <a:pPr eaLnBrk="1" hangingPunct="1">
              <a:defRPr/>
            </a:pPr>
            <a:r>
              <a:rPr lang="en-US" dirty="0">
                <a:latin typeface="Adobe Garamond Pro" panose="02020502060506020403" pitchFamily="18" charset="0"/>
              </a:rPr>
              <a:t>Source: </a:t>
            </a:r>
          </a:p>
          <a:p>
            <a:pPr eaLnBrk="1" hangingPunct="1">
              <a:defRPr/>
            </a:pPr>
            <a:r>
              <a:rPr lang="en-US" dirty="0" err="1">
                <a:solidFill>
                  <a:schemeClr val="accent1">
                    <a:lumMod val="20000"/>
                    <a:lumOff val="80000"/>
                  </a:schemeClr>
                </a:solidFill>
                <a:latin typeface="Verdana" pitchFamily="34" charset="0"/>
                <a:cs typeface="Arial" pitchFamily="34" charset="0"/>
              </a:rPr>
              <a:t>Schalet</a:t>
            </a:r>
            <a:r>
              <a:rPr lang="en-US" dirty="0">
                <a:solidFill>
                  <a:schemeClr val="accent1">
                    <a:lumMod val="20000"/>
                    <a:lumOff val="80000"/>
                  </a:schemeClr>
                </a:solidFill>
                <a:latin typeface="Verdana" pitchFamily="34" charset="0"/>
                <a:cs typeface="Arial" pitchFamily="34" charset="0"/>
              </a:rPr>
              <a:t>, A. </a:t>
            </a:r>
            <a:r>
              <a:rPr lang="en-US" dirty="0">
                <a:solidFill>
                  <a:schemeClr val="accent1">
                    <a:lumMod val="20000"/>
                    <a:lumOff val="80000"/>
                  </a:schemeClr>
                </a:solidFill>
                <a:latin typeface="Adobe Garamond Pro" panose="02020502060506020403" pitchFamily="18" charset="0"/>
                <a:cs typeface="Arial" pitchFamily="34" charset="0"/>
              </a:rPr>
              <a:t>Medscape General Medicine. 2004</a:t>
            </a:r>
          </a:p>
          <a:p>
            <a:pPr eaLnBrk="1" hangingPunct="1">
              <a:defRPr/>
            </a:pPr>
            <a:endParaRPr lang="en-US" dirty="0">
              <a:latin typeface="Adobe Garamond Pro"/>
            </a:endParaRPr>
          </a:p>
          <a:p>
            <a:pPr eaLnBrk="1" hangingPunct="1">
              <a:defRPr/>
            </a:pPr>
            <a:endParaRPr lang="en-US" dirty="0">
              <a:latin typeface="Adobe Garamond Pro"/>
            </a:endParaRPr>
          </a:p>
        </p:txBody>
      </p:sp>
    </p:spTree>
    <p:extLst>
      <p:ext uri="{BB962C8B-B14F-4D97-AF65-F5344CB8AC3E}">
        <p14:creationId xmlns:p14="http://schemas.microsoft.com/office/powerpoint/2010/main" val="1319324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6915"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6656" tIns="48328" rIns="96656" bIns="48328" numCol="1" anchor="t" anchorCtr="0" compatLnSpc="1">
            <a:prstTxWarp prst="textNoShape">
              <a:avLst/>
            </a:prstTxWarp>
          </a:bodyPr>
          <a:lstStyle/>
          <a:p>
            <a:pPr eaLnBrk="1" hangingPunct="1"/>
            <a:r>
              <a:rPr lang="en-US" dirty="0">
                <a:latin typeface="Adobe Garamond Pro"/>
              </a:rPr>
              <a:t>Many teens articulate</a:t>
            </a:r>
            <a:r>
              <a:rPr lang="en-US" baseline="0" dirty="0">
                <a:latin typeface="Adobe Garamond Pro"/>
              </a:rPr>
              <a:t> a notion of sex as by definition dangerous in a second theme, namely, that of sex as risk-taking. In this, they distinguish themselves from the Dutch teens who assume that they have the power (and responsibility) to prevent the unwanted consequences of sex. These different beliefs on the part of teens reflect the different messages they receive from adults.</a:t>
            </a:r>
            <a:endParaRPr lang="en-US" dirty="0">
              <a:latin typeface="Adobe Garamond Pro"/>
            </a:endParaRPr>
          </a:p>
        </p:txBody>
      </p:sp>
    </p:spTree>
    <p:extLst>
      <p:ext uri="{BB962C8B-B14F-4D97-AF65-F5344CB8AC3E}">
        <p14:creationId xmlns:p14="http://schemas.microsoft.com/office/powerpoint/2010/main" val="216392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2" name="Rectangle 3"/>
          <p:cNvSpPr>
            <a:spLocks noGrp="1" noChangeArrowheads="1"/>
          </p:cNvSpPr>
          <p:nvPr>
            <p:ph type="body" idx="1"/>
          </p:nvPr>
        </p:nvSpPr>
        <p:spPr>
          <a:ln/>
        </p:spPr>
        <p:txBody>
          <a:bodyPr lIns="96656" tIns="48328" rIns="96656" bIns="48328"/>
          <a:lstStyle/>
          <a:p>
            <a:pPr eaLnBrk="1" hangingPunct="1">
              <a:defRPr/>
            </a:pPr>
            <a:r>
              <a:rPr lang="en-US" dirty="0">
                <a:latin typeface="Adobe Garamond Pro"/>
              </a:rPr>
              <a:t>A third</a:t>
            </a:r>
            <a:r>
              <a:rPr lang="en-US" baseline="0" dirty="0">
                <a:latin typeface="Adobe Garamond Pro"/>
              </a:rPr>
              <a:t> theme that stood out was that of the “battle between the sexes.” Many US</a:t>
            </a:r>
            <a:r>
              <a:rPr lang="en-US" dirty="0">
                <a:latin typeface="Adobe Garamond Pro"/>
              </a:rPr>
              <a:t> parents stress the ways in which girls and boys have opposing, even antagonistic, desires and interests. Boys want sex and girls want love. With teen sex conceptualized as a battle where there are costs and benefits, winners and losers,  American parents view it as their job to protect females and reign in</a:t>
            </a:r>
            <a:r>
              <a:rPr lang="en-US" baseline="0" dirty="0">
                <a:latin typeface="Adobe Garamond Pro"/>
              </a:rPr>
              <a:t> males</a:t>
            </a:r>
            <a:r>
              <a:rPr lang="en-US" dirty="0">
                <a:latin typeface="Adobe Garamond Pro"/>
              </a:rPr>
              <a:t>.</a:t>
            </a:r>
          </a:p>
          <a:p>
            <a:pPr eaLnBrk="1" hangingPunct="1">
              <a:defRPr/>
            </a:pPr>
            <a:endParaRPr lang="en-US" dirty="0">
              <a:latin typeface="Adobe Garamond Pro"/>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latin typeface="Futura Lt BT"/>
              </a:rPr>
              <a:t>(Boys) Males want sex, (girls) males want love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Futura Lt BT"/>
            </a:endParaRPr>
          </a:p>
          <a:p>
            <a:pPr eaLnBrk="1" hangingPunct="1">
              <a:defRPr/>
            </a:pPr>
            <a:r>
              <a:rPr lang="en-US" dirty="0">
                <a:solidFill>
                  <a:schemeClr val="accent1">
                    <a:lumMod val="20000"/>
                    <a:lumOff val="80000"/>
                  </a:schemeClr>
                </a:solidFill>
                <a:latin typeface="Verdana" pitchFamily="34" charset="0"/>
                <a:cs typeface="Arial" pitchFamily="34" charset="0"/>
              </a:rPr>
              <a:t>Source: </a:t>
            </a:r>
          </a:p>
          <a:p>
            <a:pPr eaLnBrk="1" hangingPunct="1">
              <a:defRPr/>
            </a:pPr>
            <a:r>
              <a:rPr lang="en-US" dirty="0" err="1">
                <a:solidFill>
                  <a:schemeClr val="accent1">
                    <a:lumMod val="20000"/>
                    <a:lumOff val="80000"/>
                  </a:schemeClr>
                </a:solidFill>
                <a:latin typeface="Verdana" pitchFamily="34" charset="0"/>
                <a:cs typeface="Arial" pitchFamily="34" charset="0"/>
              </a:rPr>
              <a:t>Schalet</a:t>
            </a:r>
            <a:r>
              <a:rPr lang="en-US" dirty="0">
                <a:solidFill>
                  <a:schemeClr val="accent1">
                    <a:lumMod val="20000"/>
                    <a:lumOff val="80000"/>
                  </a:schemeClr>
                </a:solidFill>
                <a:latin typeface="Verdana" pitchFamily="34" charset="0"/>
                <a:cs typeface="Arial" pitchFamily="34" charset="0"/>
              </a:rPr>
              <a:t>, A. </a:t>
            </a:r>
            <a:r>
              <a:rPr lang="en-US" dirty="0">
                <a:solidFill>
                  <a:schemeClr val="accent1">
                    <a:lumMod val="20000"/>
                    <a:lumOff val="80000"/>
                  </a:schemeClr>
                </a:solidFill>
                <a:latin typeface="Adobe Garamond Pro" panose="02020502060506020403" pitchFamily="18" charset="0"/>
                <a:cs typeface="Arial" pitchFamily="34" charset="0"/>
              </a:rPr>
              <a:t>Medscape General Medicine. 2004</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latin typeface="Futura Lt BT"/>
            </a:endParaRPr>
          </a:p>
          <a:p>
            <a:pPr eaLnBrk="1" hangingPunct="1">
              <a:defRPr/>
            </a:pPr>
            <a:endParaRPr lang="en-US" dirty="0">
              <a:latin typeface="Adobe Garamond Pro"/>
            </a:endParaRPr>
          </a:p>
        </p:txBody>
      </p:sp>
    </p:spTree>
    <p:extLst>
      <p:ext uri="{BB962C8B-B14F-4D97-AF65-F5344CB8AC3E}">
        <p14:creationId xmlns:p14="http://schemas.microsoft.com/office/powerpoint/2010/main" val="78228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3250" name="Rectangle 3"/>
          <p:cNvSpPr>
            <a:spLocks noGrp="1" noChangeArrowheads="1"/>
          </p:cNvSpPr>
          <p:nvPr>
            <p:ph type="body" idx="1"/>
          </p:nvPr>
        </p:nvSpPr>
        <p:spPr>
          <a:ln/>
        </p:spPr>
        <p:txBody>
          <a:bodyPr lIns="96656" tIns="48328" rIns="96656" bIns="48328"/>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In</a:t>
            </a:r>
            <a:r>
              <a:rPr lang="en-US" baseline="0" dirty="0"/>
              <a:t> interviews, the A</a:t>
            </a:r>
            <a:r>
              <a:rPr lang="en-US" dirty="0"/>
              <a:t>merican parents express extreme skepticism about love during the teenage years. Parents frequently say that while teenagers, particularly girls, may think they are in love, they are not truly in love. Thus,</a:t>
            </a:r>
            <a:r>
              <a:rPr lang="en-US" baseline="0" dirty="0"/>
              <a:t> t</a:t>
            </a:r>
            <a:r>
              <a:rPr lang="en-US" dirty="0"/>
              <a:t>hey feel it their role to contain sexual behaviors until such time that their teens are capable of being in love.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a:defRPr/>
            </a:pPr>
            <a:r>
              <a:rPr lang="en-US" dirty="0"/>
              <a:t>American teens add their own twist to this cultural conception: they may describe themselves as in love, but often think that other teens who have sex are not</a:t>
            </a:r>
          </a:p>
          <a:p>
            <a:pPr>
              <a:defRPr/>
            </a:pPr>
            <a:r>
              <a:rPr lang="en-US" dirty="0"/>
              <a:t>or they describe being in love as something that is so difficult to attain that only a few lucky ones can have it.</a:t>
            </a:r>
          </a:p>
        </p:txBody>
      </p:sp>
    </p:spTree>
    <p:extLst>
      <p:ext uri="{BB962C8B-B14F-4D97-AF65-F5344CB8AC3E}">
        <p14:creationId xmlns:p14="http://schemas.microsoft.com/office/powerpoint/2010/main" val="3257458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fontScale="92500"/>
          </a:bodyPr>
          <a:lstStyle/>
          <a:p>
            <a:pPr marL="0" indent="0">
              <a:lnSpc>
                <a:spcPct val="115000"/>
              </a:lnSpc>
              <a:spcBef>
                <a:spcPts val="0"/>
              </a:spcBef>
              <a:spcAft>
                <a:spcPts val="0"/>
              </a:spcAft>
              <a:buFont typeface="Symbol"/>
              <a:buNone/>
              <a:defRPr/>
            </a:pPr>
            <a:r>
              <a:rPr lang="en-US" dirty="0">
                <a:latin typeface="Palatino"/>
                <a:ea typeface="Calibri"/>
                <a:cs typeface="Times New Roman"/>
              </a:rPr>
              <a:t>The final theme in the</a:t>
            </a:r>
            <a:r>
              <a:rPr lang="en-US" baseline="0" dirty="0">
                <a:latin typeface="Palatino"/>
                <a:ea typeface="Calibri"/>
                <a:cs typeface="Times New Roman"/>
              </a:rPr>
              <a:t> dramatization of adolescent sexuality is that of sex as a secret. Parents tend to be ambivalent in their communication about sex, conveying that it would be a disappointment to them if their teenage children became sexually active. (Exception to this rule are </a:t>
            </a:r>
            <a:r>
              <a:rPr lang="en-US" i="1" baseline="0" dirty="0">
                <a:latin typeface="Palatino"/>
                <a:ea typeface="Calibri"/>
                <a:cs typeface="Times New Roman"/>
              </a:rPr>
              <a:t>some</a:t>
            </a:r>
            <a:r>
              <a:rPr lang="en-US" baseline="0" dirty="0">
                <a:latin typeface="Palatino"/>
                <a:ea typeface="Calibri"/>
                <a:cs typeface="Times New Roman"/>
              </a:rPr>
              <a:t> fathers about their sons). Some do not address the topic at all, other than to warn against danger. Others may talk about contraception but make clear they do not want their children to have sex. Only half of the girls in this study say their parents have talked with them about contraceptive methods (matches data from the National Survey for Family Growth.)</a:t>
            </a:r>
          </a:p>
          <a:p>
            <a:pPr marL="0" indent="0">
              <a:lnSpc>
                <a:spcPct val="115000"/>
              </a:lnSpc>
              <a:spcBef>
                <a:spcPts val="0"/>
              </a:spcBef>
              <a:spcAft>
                <a:spcPts val="0"/>
              </a:spcAft>
              <a:buFont typeface="Symbol"/>
              <a:buNone/>
              <a:defRPr/>
            </a:pPr>
            <a:endParaRPr lang="en-US" baseline="0" dirty="0">
              <a:latin typeface="Palatino"/>
              <a:ea typeface="Calibri"/>
              <a:cs typeface="Times New Roman"/>
            </a:endParaRPr>
          </a:p>
          <a:p>
            <a:pPr marL="0" indent="0">
              <a:lnSpc>
                <a:spcPct val="115000"/>
              </a:lnSpc>
              <a:spcBef>
                <a:spcPts val="0"/>
              </a:spcBef>
              <a:spcAft>
                <a:spcPts val="0"/>
              </a:spcAft>
              <a:buFont typeface="Symbol"/>
              <a:buNone/>
              <a:defRPr/>
            </a:pPr>
            <a:r>
              <a:rPr lang="en-US" baseline="0" dirty="0">
                <a:latin typeface="Palatino"/>
                <a:ea typeface="Calibri"/>
                <a:cs typeface="Times New Roman"/>
              </a:rPr>
              <a:t>As a consequence of silence, prohibitions, and ambivalence, many young people say that they do—or would not—confide in their parents about sexual activity.  This secrecy leads to a disconnection between parents and teens, and especially for girls a kind of psychic “bifurcation.” They experience their roles as “good” daughters and their sexual development in conflict. This is problematic because they carry a “psychic burden” </a:t>
            </a:r>
            <a:r>
              <a:rPr lang="en-US" i="1" baseline="0" dirty="0">
                <a:latin typeface="Palatino"/>
                <a:ea typeface="Calibri"/>
                <a:cs typeface="Times New Roman"/>
              </a:rPr>
              <a:t>and</a:t>
            </a:r>
            <a:r>
              <a:rPr lang="en-US" i="0" baseline="0" dirty="0">
                <a:latin typeface="Palatino"/>
                <a:ea typeface="Calibri"/>
                <a:cs typeface="Times New Roman"/>
              </a:rPr>
              <a:t> they are unable to draw on their parents for support to navigate sex and relationships. </a:t>
            </a:r>
            <a:r>
              <a:rPr lang="en-US" dirty="0">
                <a:latin typeface="Palatino"/>
                <a:ea typeface="Calibri"/>
                <a:cs typeface="Times New Roman"/>
              </a:rPr>
              <a:t>The theme of secrecy and disconnect is most pronounced for girls, who face greater stigmatization</a:t>
            </a:r>
            <a:r>
              <a:rPr lang="en-US" baseline="0" dirty="0">
                <a:latin typeface="Palatino"/>
                <a:ea typeface="Calibri"/>
                <a:cs typeface="Times New Roman"/>
              </a:rPr>
              <a:t> for sex</a:t>
            </a:r>
            <a:r>
              <a:rPr lang="en-US" dirty="0">
                <a:latin typeface="Palatino"/>
                <a:ea typeface="Calibri"/>
                <a:cs typeface="Times New Roman"/>
              </a:rPr>
              <a:t>, but also there for boys.</a:t>
            </a:r>
            <a:endParaRPr lang="en-US" dirty="0">
              <a:ea typeface="Calibri"/>
              <a:cs typeface="Times New Roman"/>
            </a:endParaRP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AA5E390C-DE4B-4B9E-8596-6A5A74054F43}" type="slidenum">
              <a:rPr lang="en-US" smtClean="0"/>
              <a:pPr>
                <a:defRPr/>
              </a:pPr>
              <a:t>27</a:t>
            </a:fld>
            <a:endParaRPr lang="en-US" dirty="0"/>
          </a:p>
        </p:txBody>
      </p:sp>
    </p:spTree>
    <p:extLst>
      <p:ext uri="{BB962C8B-B14F-4D97-AF65-F5344CB8AC3E}">
        <p14:creationId xmlns:p14="http://schemas.microsoft.com/office/powerpoint/2010/main" val="124530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the Netherlands,</a:t>
            </a:r>
            <a:r>
              <a:rPr lang="en-US" baseline="0" dirty="0"/>
              <a:t> parents look at teen sexuality through a very different cultural lens.  They engage in what Schalet calls “normalization.”  It is important to note up front that normalization is different from “permissiveness” and involves a form of control.</a:t>
            </a:r>
          </a:p>
          <a:p>
            <a:endParaRPr lang="en-US" dirty="0"/>
          </a:p>
        </p:txBody>
      </p:sp>
      <p:sp>
        <p:nvSpPr>
          <p:cNvPr id="4" name="Slide Number Placeholder 3"/>
          <p:cNvSpPr>
            <a:spLocks noGrp="1"/>
          </p:cNvSpPr>
          <p:nvPr>
            <p:ph type="sldNum" sz="quarter" idx="5"/>
          </p:nvPr>
        </p:nvSpPr>
        <p:spPr/>
        <p:txBody>
          <a:bodyPr/>
          <a:lstStyle/>
          <a:p>
            <a:pPr>
              <a:defRPr/>
            </a:pPr>
            <a:fld id="{A7B44602-122C-4E44-9E10-40783412ED55}"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1629752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dramatization, normalization can be broken down into 5 themes</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E27CE05B-B41F-4D72-8EFD-2A2652D7E612}" type="slidenum">
              <a:rPr lang="en-US" smtClean="0"/>
              <a:pPr>
                <a:defRPr/>
              </a:pPr>
              <a:t>29</a:t>
            </a:fld>
            <a:endParaRPr lang="en-US" dirty="0"/>
          </a:p>
        </p:txBody>
      </p:sp>
    </p:spTree>
    <p:extLst>
      <p:ext uri="{BB962C8B-B14F-4D97-AF65-F5344CB8AC3E}">
        <p14:creationId xmlns:p14="http://schemas.microsoft.com/office/powerpoint/2010/main" val="1237729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67ED6-D2C6-450F-97E7-13C2D952E188}" type="slidenum">
              <a:rPr lang="en-US" smtClean="0">
                <a:solidFill>
                  <a:srgbClr val="000000"/>
                </a:solidFill>
                <a:cs typeface="Arial" pitchFamily="34" charset="0"/>
              </a:rPr>
              <a:pPr fontAlgn="base">
                <a:spcBef>
                  <a:spcPct val="0"/>
                </a:spcBef>
                <a:spcAft>
                  <a:spcPct val="0"/>
                </a:spcAft>
                <a:defRPr/>
              </a:pPr>
              <a:t>3</a:t>
            </a:fld>
            <a:endParaRPr lang="en-US" dirty="0">
              <a:solidFill>
                <a:srgbClr val="000000"/>
              </a:solidFill>
              <a:cs typeface="Arial" pitchFamily="34" charset="0"/>
            </a:endParaRPr>
          </a:p>
        </p:txBody>
      </p:sp>
      <p:sp>
        <p:nvSpPr>
          <p:cNvPr id="1034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Adolescence is a time</a:t>
            </a:r>
            <a:r>
              <a:rPr lang="en-US" sz="1400" baseline="0" dirty="0"/>
              <a:t> of remarkable transition: </a:t>
            </a:r>
            <a:r>
              <a:rPr lang="en-US" sz="1400" dirty="0">
                <a:latin typeface="Adobe Garamond Pro"/>
              </a:rPr>
              <a:t>Not only is it a period of physical change that culminates in the achievement of reproductive capacity, it is also a time during which youth define for themselves their vocational, ego, moral, and sexual identities.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aseline="0" dirty="0">
              <a:latin typeface="Adobe Garamond Pro"/>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aseline="0" dirty="0">
                <a:latin typeface="Adobe Garamond Pro"/>
              </a:rPr>
              <a:t>In terms of sexual development, w</a:t>
            </a:r>
            <a:r>
              <a:rPr lang="en-US" sz="1400" dirty="0">
                <a:latin typeface="Adobe Garamond Pro"/>
              </a:rPr>
              <a:t>e</a:t>
            </a:r>
            <a:r>
              <a:rPr lang="en-US" sz="1400" baseline="0" dirty="0">
                <a:latin typeface="Adobe Garamond Pro"/>
              </a:rPr>
              <a:t> know that this is a central theme of adolescence. During the adolescent years, youth consolidate the influences of biologic sex, gender identity, sexual attraction, sexual orientation into behaviors and relationships expressed in the context of relationships through a rich, complex, fluid and highly nuanced developmental process.   </a:t>
            </a:r>
          </a:p>
          <a:p>
            <a:pPr lvl="0"/>
            <a:endParaRPr lang="en-US" sz="1300" dirty="0"/>
          </a:p>
          <a:p>
            <a:pPr lvl="0"/>
            <a:endParaRPr lang="en-US" sz="1300" dirty="0"/>
          </a:p>
          <a:p>
            <a:pPr eaLnBrk="1" hangingPunct="1">
              <a:spcBef>
                <a:spcPct val="0"/>
              </a:spcBef>
            </a:pPr>
            <a:endParaRPr lang="en-US" dirty="0">
              <a:latin typeface="Adobe Garamond Pro"/>
            </a:endParaRPr>
          </a:p>
          <a:p>
            <a:pPr eaLnBrk="1" hangingPunct="1">
              <a:spcBef>
                <a:spcPct val="0"/>
              </a:spcBef>
            </a:pPr>
            <a:endParaRPr lang="en-US" dirty="0">
              <a:latin typeface="Adobe Garamond Pro"/>
            </a:endParaRPr>
          </a:p>
          <a:p>
            <a:pPr eaLnBrk="1" hangingPunct="1">
              <a:spcBef>
                <a:spcPct val="0"/>
              </a:spcBef>
            </a:pPr>
            <a:endParaRPr lang="en-US" dirty="0">
              <a:latin typeface="Adobe Garamond Pro"/>
            </a:endParaRPr>
          </a:p>
        </p:txBody>
      </p:sp>
    </p:spTree>
    <p:extLst>
      <p:ext uri="{BB962C8B-B14F-4D97-AF65-F5344CB8AC3E}">
        <p14:creationId xmlns:p14="http://schemas.microsoft.com/office/powerpoint/2010/main" val="38669461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Rectangle 3"/>
          <p:cNvSpPr>
            <a:spLocks noGrp="1" noChangeArrowheads="1"/>
          </p:cNvSpPr>
          <p:nvPr>
            <p:ph type="body" idx="1"/>
          </p:nvPr>
        </p:nvSpPr>
        <p:spPr>
          <a:ln/>
        </p:spPr>
        <p:txBody>
          <a:bodyPr lIns="96656" tIns="48328" rIns="96656" bIns="48328">
            <a:normAutofit fontScale="92500" lnSpcReduction="10000"/>
          </a:bodyPr>
          <a:lstStyle/>
          <a:p>
            <a:pPr eaLnBrk="1" hangingPunct="1">
              <a:defRPr/>
            </a:pPr>
            <a:r>
              <a:rPr lang="en-US" sz="1100" dirty="0">
                <a:latin typeface="Adobe Garamond Pro" panose="02020502060506020403" pitchFamily="18" charset="0"/>
              </a:rPr>
              <a:t>Source:  </a:t>
            </a:r>
          </a:p>
          <a:p>
            <a:pPr eaLnBrk="1" hangingPunct="1">
              <a:defRPr/>
            </a:pPr>
            <a:r>
              <a:rPr lang="en-US" sz="1200" dirty="0" err="1">
                <a:solidFill>
                  <a:schemeClr val="accent1">
                    <a:lumMod val="20000"/>
                    <a:lumOff val="80000"/>
                  </a:schemeClr>
                </a:solidFill>
                <a:latin typeface="Verdana" pitchFamily="34" charset="0"/>
                <a:cs typeface="Arial" pitchFamily="34" charset="0"/>
              </a:rPr>
              <a:t>Schalet</a:t>
            </a:r>
            <a:r>
              <a:rPr lang="en-US" sz="1200" dirty="0">
                <a:solidFill>
                  <a:schemeClr val="accent1">
                    <a:lumMod val="20000"/>
                    <a:lumOff val="80000"/>
                  </a:schemeClr>
                </a:solidFill>
                <a:latin typeface="Verdana" pitchFamily="34" charset="0"/>
                <a:cs typeface="Arial" pitchFamily="34" charset="0"/>
              </a:rPr>
              <a:t>, A. </a:t>
            </a:r>
            <a:r>
              <a:rPr lang="en-US" sz="1200" dirty="0">
                <a:solidFill>
                  <a:schemeClr val="accent1">
                    <a:lumMod val="20000"/>
                    <a:lumOff val="80000"/>
                  </a:schemeClr>
                </a:solidFill>
                <a:latin typeface="Adobe Garamond Pro" panose="02020502060506020403" pitchFamily="18" charset="0"/>
                <a:cs typeface="Arial" pitchFamily="34" charset="0"/>
              </a:rPr>
              <a:t>Medscape General Medicine. 2004</a:t>
            </a:r>
          </a:p>
          <a:p>
            <a:pPr eaLnBrk="1" hangingPunct="1">
              <a:defRPr/>
            </a:pPr>
            <a:endParaRPr lang="en-US" sz="1200" dirty="0">
              <a:solidFill>
                <a:schemeClr val="accent1">
                  <a:lumMod val="20000"/>
                  <a:lumOff val="80000"/>
                </a:schemeClr>
              </a:solidFill>
              <a:latin typeface="Adobe Garamond Pro" panose="02020502060506020403" pitchFamily="18" charset="0"/>
              <a:cs typeface="Arial" pitchFamily="34" charset="0"/>
            </a:endParaRPr>
          </a:p>
          <a:p>
            <a:pPr>
              <a:defRPr/>
            </a:pPr>
            <a:r>
              <a:rPr lang="en-US" dirty="0"/>
              <a:t>The first theme is readiness and self-regulation.</a:t>
            </a:r>
          </a:p>
          <a:p>
            <a:pPr>
              <a:defRPr/>
            </a:pPr>
            <a:endParaRPr lang="en-US" dirty="0"/>
          </a:p>
          <a:p>
            <a:pPr>
              <a:defRPr/>
            </a:pPr>
            <a:r>
              <a:rPr lang="en-US" dirty="0"/>
              <a:t>In contrast to their American counterparts, Dutch parents assume that teenagers can be self-regulating sexual agents. They illustrate this confidence in their children's capacity for self-regulation with their use of a term which translates as "being ready." Dutch parents indicate that the state of being ready is best recognized by the teen and they view taking preventive measures as part of being ready. </a:t>
            </a:r>
          </a:p>
          <a:p>
            <a:pPr>
              <a:defRPr/>
            </a:pPr>
            <a:endParaRPr lang="en-US" dirty="0"/>
          </a:p>
          <a:p>
            <a:pPr marL="171450" indent="-171450">
              <a:buFont typeface="Arial" charset="0"/>
              <a:buChar char="•"/>
              <a:defRPr/>
            </a:pPr>
            <a:r>
              <a:rPr lang="en-US" dirty="0"/>
              <a:t>It</a:t>
            </a:r>
            <a:r>
              <a:rPr lang="en-US" baseline="0" dirty="0"/>
              <a:t> is easier to know when one is ready, when sexual development happens gradually, and several Dutch parents emphasize that a gradual, slowly paced sexual development is ideal.</a:t>
            </a:r>
          </a:p>
          <a:p>
            <a:pPr marL="171450" indent="-171450">
              <a:buFont typeface="Arial" charset="0"/>
              <a:buChar char="•"/>
              <a:defRPr/>
            </a:pPr>
            <a:r>
              <a:rPr lang="en-US" dirty="0"/>
              <a:t>They feel more comfortable about teenage children engaging in sexual intercourse if they have witnessed the establishment and progression of their romantic relationships.</a:t>
            </a:r>
          </a:p>
          <a:p>
            <a:pPr marL="171450" indent="-171450">
              <a:buFont typeface="Arial" charset="0"/>
              <a:buChar char="•"/>
              <a:defRPr/>
            </a:pPr>
            <a:r>
              <a:rPr lang="en-US" dirty="0"/>
              <a:t>The concept of “vrijen” indicates</a:t>
            </a:r>
            <a:r>
              <a:rPr lang="en-US" baseline="0" dirty="0"/>
              <a:t> the notion that sex consists of more than intercourse; it includes all sexual expression, including kissing, touching, etc.</a:t>
            </a:r>
          </a:p>
          <a:p>
            <a:pPr marL="171450" indent="-171450">
              <a:buFont typeface="Arial" charset="0"/>
              <a:buChar char="•"/>
              <a:defRPr/>
            </a:pPr>
            <a:endParaRPr lang="en-US" baseline="0" dirty="0"/>
          </a:p>
          <a:p>
            <a:pPr marL="171450" indent="-171450">
              <a:buFont typeface="Arial" charset="0"/>
              <a:buNone/>
              <a:defRPr/>
            </a:pPr>
            <a:r>
              <a:rPr lang="en-US" i="1" u="none" baseline="0" dirty="0"/>
              <a:t>Supplementary: Dutch parents do not usually feel comfortable if sexual intercourse occurs before age 16; and for some 16, is even too young. But as this father indicates, seventeen is a generally viewed acceptable age for first intercourse (be it in relationship).</a:t>
            </a:r>
          </a:p>
        </p:txBody>
      </p:sp>
    </p:spTree>
    <p:extLst>
      <p:ext uri="{BB962C8B-B14F-4D97-AF65-F5344CB8AC3E}">
        <p14:creationId xmlns:p14="http://schemas.microsoft.com/office/powerpoint/2010/main" val="3664210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a:t>Part of self-regulating</a:t>
            </a:r>
            <a:r>
              <a:rPr lang="en-US" baseline="0" dirty="0"/>
              <a:t> is preparation. Parents emphasize that being ready means taking responsibility to prevent unintended consequences. This emphasis on the importance of using contraception is emphasized in the home, but also at school. Thus, even youth who do not receive much sex education at home, including the 16-year-old quoted here, take contraceptive use for granted.</a:t>
            </a:r>
          </a:p>
          <a:p>
            <a:pPr>
              <a:defRPr/>
            </a:pPr>
            <a:endParaRPr lang="en-US" baseline="0" dirty="0"/>
          </a:p>
          <a:p>
            <a:pPr>
              <a:defRPr/>
            </a:pPr>
            <a:r>
              <a:rPr lang="en-US" dirty="0"/>
              <a:t>In the Netherlands, sex is viewed instead in the context of responsibility and preparation. With readiness for safe responsible sex, comes protection from pregnancy and infection. The Dutch spend less time and effort trying to prevent young people from becoming sexually active, and more time and effort in educating and empowering young people to behave responsibly when they do. </a:t>
            </a:r>
          </a:p>
          <a:p>
            <a:pPr>
              <a:defRPr/>
            </a:pPr>
            <a:endParaRPr lang="en-US" dirty="0"/>
          </a:p>
          <a:p>
            <a:pPr>
              <a:defRPr/>
            </a:pPr>
            <a:r>
              <a:rPr lang="en-US" dirty="0"/>
              <a:t>Sources: </a:t>
            </a:r>
          </a:p>
          <a:p>
            <a:pPr>
              <a:defRPr/>
            </a:pPr>
            <a:r>
              <a:rPr lang="en-US" dirty="0"/>
              <a:t>Lewis and </a:t>
            </a:r>
            <a:r>
              <a:rPr lang="en-US" dirty="0" err="1"/>
              <a:t>Knijn</a:t>
            </a:r>
            <a:r>
              <a:rPr lang="en-US" dirty="0"/>
              <a:t> 2002; 2003; </a:t>
            </a:r>
            <a:r>
              <a:rPr lang="en-US" dirty="0" err="1"/>
              <a:t>Ketting</a:t>
            </a:r>
            <a:r>
              <a:rPr lang="en-US" dirty="0"/>
              <a:t> and </a:t>
            </a:r>
            <a:r>
              <a:rPr lang="en-US" dirty="0" err="1"/>
              <a:t>Visser</a:t>
            </a:r>
            <a:r>
              <a:rPr lang="en-US" dirty="0"/>
              <a:t> 1994.</a:t>
            </a:r>
          </a:p>
          <a:p>
            <a:pPr>
              <a:defRPr/>
            </a:pPr>
            <a:endParaRPr lang="en-US" dirty="0"/>
          </a:p>
          <a:p>
            <a:pPr>
              <a:defRPr/>
            </a:pPr>
            <a:r>
              <a:rPr lang="en-US" dirty="0"/>
              <a:t>Four-fifths of Dutch youth say they feel a sense of control over their first sexual experiences (broadly defined, not just intercourse).  </a:t>
            </a:r>
          </a:p>
          <a:p>
            <a:pPr eaLnBrk="1" hangingPunct="1">
              <a:defRPr/>
            </a:pPr>
            <a:endParaRPr lang="en-US" dirty="0">
              <a:latin typeface="Adobe Garamond Pro" panose="02020502060506020403" pitchFamily="18" charset="0"/>
            </a:endParaRPr>
          </a:p>
          <a:p>
            <a:pPr eaLnBrk="1" hangingPunct="1">
              <a:defRPr/>
            </a:pPr>
            <a:r>
              <a:rPr lang="en-US" dirty="0">
                <a:solidFill>
                  <a:schemeClr val="accent1">
                    <a:lumMod val="20000"/>
                    <a:lumOff val="80000"/>
                  </a:schemeClr>
                </a:solidFill>
                <a:latin typeface="Verdana" pitchFamily="34" charset="0"/>
                <a:cs typeface="Arial" pitchFamily="34" charset="0"/>
              </a:rPr>
              <a:t>Sources</a:t>
            </a:r>
          </a:p>
          <a:p>
            <a:pPr eaLnBrk="1" hangingPunct="1">
              <a:defRPr/>
            </a:pPr>
            <a:r>
              <a:rPr lang="en-US" dirty="0" err="1">
                <a:solidFill>
                  <a:schemeClr val="accent1">
                    <a:lumMod val="20000"/>
                    <a:lumOff val="80000"/>
                  </a:schemeClr>
                </a:solidFill>
                <a:latin typeface="Verdana" pitchFamily="34" charset="0"/>
                <a:cs typeface="Arial" pitchFamily="34" charset="0"/>
              </a:rPr>
              <a:t>Schalet</a:t>
            </a:r>
            <a:r>
              <a:rPr lang="en-US" dirty="0">
                <a:solidFill>
                  <a:schemeClr val="accent1">
                    <a:lumMod val="20000"/>
                    <a:lumOff val="80000"/>
                  </a:schemeClr>
                </a:solidFill>
                <a:latin typeface="Verdana" pitchFamily="34" charset="0"/>
                <a:cs typeface="Arial" pitchFamily="34" charset="0"/>
              </a:rPr>
              <a:t>, A</a:t>
            </a:r>
          </a:p>
          <a:p>
            <a:pPr eaLnBrk="1" hangingPunct="1">
              <a:defRPr/>
            </a:pPr>
            <a:r>
              <a:rPr lang="en-US" dirty="0"/>
              <a:t>De </a:t>
            </a:r>
            <a:r>
              <a:rPr lang="en-US" dirty="0" err="1"/>
              <a:t>Graaf</a:t>
            </a:r>
            <a:r>
              <a:rPr lang="en-US" dirty="0"/>
              <a:t> et al. 2005</a:t>
            </a:r>
            <a:r>
              <a:rPr lang="en-US" dirty="0">
                <a:solidFill>
                  <a:schemeClr val="accent1">
                    <a:lumMod val="20000"/>
                    <a:lumOff val="80000"/>
                  </a:schemeClr>
                </a:solidFill>
                <a:latin typeface="Verdana" pitchFamily="34" charset="0"/>
                <a:cs typeface="Arial" pitchFamily="34" charset="0"/>
              </a:rPr>
              <a:t>. </a:t>
            </a:r>
            <a:r>
              <a:rPr lang="en-US" dirty="0">
                <a:solidFill>
                  <a:schemeClr val="accent1">
                    <a:lumMod val="20000"/>
                    <a:lumOff val="80000"/>
                  </a:schemeClr>
                </a:solidFill>
                <a:latin typeface="Adobe Garamond Pro" panose="02020502060506020403" pitchFamily="18" charset="0"/>
                <a:cs typeface="Arial" pitchFamily="34" charset="0"/>
              </a:rPr>
              <a:t>Medscape General Medicine. 2004</a:t>
            </a:r>
            <a:endParaRPr lang="en-US" baseline="0" dirty="0"/>
          </a:p>
          <a:p>
            <a:pPr>
              <a:defRPr/>
            </a:pPr>
            <a:endParaRPr lang="en-US" baseline="0" dirty="0"/>
          </a:p>
        </p:txBody>
      </p:sp>
      <p:sp>
        <p:nvSpPr>
          <p:cNvPr id="4" name="Slide Number Placeholder 3"/>
          <p:cNvSpPr>
            <a:spLocks noGrp="1"/>
          </p:cNvSpPr>
          <p:nvPr>
            <p:ph type="sldNum" sz="quarter" idx="5"/>
          </p:nvPr>
        </p:nvSpPr>
        <p:spPr/>
        <p:txBody>
          <a:bodyPr/>
          <a:lstStyle/>
          <a:p>
            <a:pPr>
              <a:defRPr/>
            </a:pPr>
            <a:fld id="{BA49A202-BE35-4445-A8D4-E3A712912293}" type="slidenum">
              <a:rPr lang="en-US" smtClean="0"/>
              <a:pPr>
                <a:defRPr/>
              </a:pPr>
              <a:t>31</a:t>
            </a:fld>
            <a:endParaRPr lang="en-US" dirty="0"/>
          </a:p>
        </p:txBody>
      </p:sp>
    </p:spTree>
    <p:extLst>
      <p:ext uri="{BB962C8B-B14F-4D97-AF65-F5344CB8AC3E}">
        <p14:creationId xmlns:p14="http://schemas.microsoft.com/office/powerpoint/2010/main" val="228344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In contrast to the US</a:t>
            </a:r>
            <a:r>
              <a:rPr lang="en-US" baseline="0" dirty="0"/>
              <a:t> interviewees</a:t>
            </a:r>
            <a:r>
              <a:rPr lang="en-US" dirty="0"/>
              <a:t>, the Dutch described being in love as a normal experience,</a:t>
            </a:r>
            <a:r>
              <a:rPr lang="en-US" baseline="0" dirty="0"/>
              <a:t> one that anyone could experience, including teens. In fact, in a national survey, </a:t>
            </a:r>
            <a:r>
              <a:rPr lang="en-US" dirty="0"/>
              <a:t>90 percent of Dutch 14-year-old boys say they have been in love (de </a:t>
            </a:r>
            <a:r>
              <a:rPr lang="en-US" dirty="0" err="1"/>
              <a:t>Graaf</a:t>
            </a:r>
            <a:r>
              <a:rPr lang="en-US" dirty="0"/>
              <a:t>,</a:t>
            </a:r>
            <a:r>
              <a:rPr lang="en-US" baseline="0" dirty="0"/>
              <a:t> et al., 2005)</a:t>
            </a:r>
            <a:endParaRPr lang="en-US" dirty="0"/>
          </a:p>
          <a:p>
            <a:r>
              <a:rPr lang="en-US" dirty="0"/>
              <a:t>There is also the expectation that sex only occurs within a loving committed relationship. This does not mean that it always does, of course. It does mean that youth have access to a culturally acceptable form of sexual expression, on</a:t>
            </a:r>
            <a:r>
              <a:rPr lang="en-US" baseline="0" dirty="0"/>
              <a:t> which parents and teens agree</a:t>
            </a:r>
            <a:r>
              <a:rPr lang="en-US" dirty="0"/>
              <a:t>.</a:t>
            </a:r>
          </a:p>
          <a:p>
            <a:endParaRPr lang="en-US" dirty="0"/>
          </a:p>
          <a:p>
            <a:r>
              <a:rPr lang="en-US" dirty="0"/>
              <a:t>This means</a:t>
            </a:r>
            <a:r>
              <a:rPr lang="en-US" baseline="0" dirty="0"/>
              <a:t> that it is clear when sex is not stigmatized: when ready, protected, and in a steady relationship. This need not be a life-long relationship. Dutch parents do not expect, or even want relationships to last forever. They do take teen relationships seriously.</a:t>
            </a:r>
            <a:endParaRPr lang="en-US" dirty="0"/>
          </a:p>
          <a:p>
            <a:pPr>
              <a:defRPr/>
            </a:pPr>
            <a:endParaRPr lang="en-US" dirty="0"/>
          </a:p>
          <a:p>
            <a:pPr>
              <a:defRPr/>
            </a:pPr>
            <a:r>
              <a:rPr lang="en-US" dirty="0"/>
              <a:t>These expectations about love and relationships</a:t>
            </a:r>
            <a:r>
              <a:rPr lang="en-US" baseline="0" dirty="0"/>
              <a:t> are largely reflected in practice:  A national survey found that 63% of sexually active Dutch youth</a:t>
            </a:r>
            <a:r>
              <a:rPr lang="en-US" dirty="0"/>
              <a:t> (12–24 years old) </a:t>
            </a:r>
            <a:r>
              <a:rPr lang="en-US" baseline="0" dirty="0"/>
              <a:t>say they are very much in love with their current (or last) sexual partner. That survey found that three-quarters</a:t>
            </a:r>
            <a:r>
              <a:rPr lang="en-US" dirty="0"/>
              <a:t> of sexually</a:t>
            </a:r>
            <a:r>
              <a:rPr lang="en-US" baseline="0" dirty="0"/>
              <a:t> active </a:t>
            </a:r>
            <a:r>
              <a:rPr lang="en-US" dirty="0"/>
              <a:t>Dutch youth had their last (</a:t>
            </a:r>
            <a:r>
              <a:rPr lang="en-US" baseline="0" dirty="0"/>
              <a:t>same- or opposite-sex)</a:t>
            </a:r>
            <a:r>
              <a:rPr lang="en-US" dirty="0"/>
              <a:t> intercourse with someone with whom they had a steady relationship. </a:t>
            </a:r>
          </a:p>
          <a:p>
            <a:pPr eaLnBrk="1" hangingPunct="1">
              <a:defRPr/>
            </a:pPr>
            <a:endParaRPr lang="en-US" sz="1100" dirty="0">
              <a:latin typeface="Adobe Garamond Pro"/>
            </a:endParaRPr>
          </a:p>
          <a:p>
            <a:pPr eaLnBrk="1" hangingPunct="1">
              <a:defRPr/>
            </a:pPr>
            <a:r>
              <a:rPr lang="en-US" sz="1100" dirty="0">
                <a:latin typeface="Adobe Garamond Pro"/>
              </a:rPr>
              <a:t>Source:</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a:solidFill>
                  <a:schemeClr val="tx1"/>
                </a:solidFill>
                <a:latin typeface="+mn-lt"/>
                <a:ea typeface="+mn-ea"/>
                <a:cs typeface="+mn-cs"/>
              </a:rPr>
              <a:t>deGraaf H, Meijer S, Poelman J, Vanwesenbeeck I. </a:t>
            </a:r>
            <a:r>
              <a:rPr lang="en-US" sz="1200" i="1" kern="1200" baseline="0" dirty="0">
                <a:solidFill>
                  <a:schemeClr val="tx1"/>
                </a:solidFill>
                <a:latin typeface="+mn-lt"/>
                <a:ea typeface="+mn-ea"/>
                <a:cs typeface="+mn-cs"/>
              </a:rPr>
              <a:t>Seks onder je 25ste; Seksuele Gezondheid van Jongeren in Nederland Anno </a:t>
            </a:r>
            <a:r>
              <a:rPr lang="en-US" sz="1200" i="0" kern="1200" baseline="0" dirty="0">
                <a:solidFill>
                  <a:schemeClr val="tx1"/>
                </a:solidFill>
                <a:latin typeface="+mn-lt"/>
                <a:ea typeface="+mn-ea"/>
                <a:cs typeface="+mn-cs"/>
              </a:rPr>
              <a:t>2005. Utrecht and Amsterdam: Rutgers Nisso </a:t>
            </a:r>
            <a:r>
              <a:rPr lang="en-US" sz="1200" i="0" kern="1200" baseline="0" dirty="0" err="1">
                <a:solidFill>
                  <a:schemeClr val="tx1"/>
                </a:solidFill>
                <a:latin typeface="+mn-lt"/>
                <a:ea typeface="+mn-ea"/>
                <a:cs typeface="+mn-cs"/>
              </a:rPr>
              <a:t>Groep</a:t>
            </a:r>
            <a:r>
              <a:rPr lang="en-US" sz="1200" i="0" kern="1200" baseline="0" dirty="0">
                <a:solidFill>
                  <a:schemeClr val="tx1"/>
                </a:solidFill>
                <a:latin typeface="+mn-lt"/>
                <a:ea typeface="+mn-ea"/>
                <a:cs typeface="+mn-cs"/>
              </a:rPr>
              <a:t>/</a:t>
            </a:r>
            <a:r>
              <a:rPr lang="en-US" sz="1200" i="0" kern="1200" baseline="0" dirty="0" err="1">
                <a:solidFill>
                  <a:schemeClr val="tx1"/>
                </a:solidFill>
                <a:latin typeface="+mn-lt"/>
                <a:ea typeface="+mn-ea"/>
                <a:cs typeface="+mn-cs"/>
              </a:rPr>
              <a:t>Soa</a:t>
            </a:r>
            <a:r>
              <a:rPr lang="en-US" sz="1200" i="0" kern="1200" baseline="0" dirty="0">
                <a:solidFill>
                  <a:schemeClr val="tx1"/>
                </a:solidFill>
                <a:latin typeface="+mn-lt"/>
                <a:ea typeface="+mn-ea"/>
                <a:cs typeface="+mn-cs"/>
              </a:rPr>
              <a:t> Aids Nederland.</a:t>
            </a:r>
          </a:p>
        </p:txBody>
      </p:sp>
      <p:sp>
        <p:nvSpPr>
          <p:cNvPr id="4" name="Slide Number Placeholder 3"/>
          <p:cNvSpPr>
            <a:spLocks noGrp="1"/>
          </p:cNvSpPr>
          <p:nvPr>
            <p:ph type="sldNum" sz="quarter" idx="5"/>
          </p:nvPr>
        </p:nvSpPr>
        <p:spPr/>
        <p:txBody>
          <a:bodyPr/>
          <a:lstStyle/>
          <a:p>
            <a:pPr>
              <a:defRPr/>
            </a:pPr>
            <a:fld id="{9DADBE49-13A6-4BD7-9C78-FB3695CD79B7}"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761847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Rectangle 3"/>
          <p:cNvSpPr>
            <a:spLocks noGrp="1" noChangeArrowheads="1"/>
          </p:cNvSpPr>
          <p:nvPr>
            <p:ph type="body" idx="1"/>
          </p:nvPr>
        </p:nvSpPr>
        <p:spPr>
          <a:ln/>
        </p:spPr>
        <p:txBody>
          <a:bodyPr lIns="96656" tIns="48328" rIns="96656" bIns="48328">
            <a:normAutofit fontScale="77500" lnSpcReduction="20000"/>
          </a:bodyPr>
          <a:lstStyle/>
          <a:p>
            <a:pPr>
              <a:defRPr/>
            </a:pPr>
            <a:r>
              <a:rPr lang="en-US" dirty="0"/>
              <a:t>Unlike</a:t>
            </a:r>
            <a:r>
              <a:rPr lang="en-US" baseline="0" dirty="0"/>
              <a:t> the US parents, t</a:t>
            </a:r>
            <a:r>
              <a:rPr lang="en-US" dirty="0"/>
              <a:t>he Dutch parents don’t talk about teenage sex in terms of a battle of the sexes. Instead</a:t>
            </a:r>
            <a:r>
              <a:rPr lang="en-US" baseline="0" dirty="0"/>
              <a:t> they talk about teenage sex as growing out of relationships in which partners have mutual interests.</a:t>
            </a:r>
            <a:r>
              <a:rPr lang="en-US" dirty="0"/>
              <a:t> </a:t>
            </a:r>
          </a:p>
          <a:p>
            <a:pPr eaLnBrk="1" hangingPunct="1">
              <a:defRPr/>
            </a:pPr>
            <a:endParaRPr lang="en-US" sz="1100" dirty="0">
              <a:latin typeface="Adobe Garamond Pro"/>
            </a:endParaRPr>
          </a:p>
          <a:p>
            <a:pPr>
              <a:defRPr/>
            </a:pPr>
            <a:r>
              <a:rPr lang="en-US" dirty="0"/>
              <a:t>One mother said she would object</a:t>
            </a:r>
            <a:r>
              <a:rPr lang="en-US" baseline="0" dirty="0"/>
              <a:t> if her sons had a “brief [sexual] contact with a girl or boy.</a:t>
            </a:r>
            <a:r>
              <a:rPr lang="en-US" dirty="0"/>
              <a:t> Because I hope that for them it means more than a brief fling.</a:t>
            </a:r>
            <a:r>
              <a:rPr lang="en-US" baseline="0" dirty="0"/>
              <a:t> </a:t>
            </a:r>
            <a:r>
              <a:rPr lang="en-US" dirty="0"/>
              <a:t>But if they really have something special with someone and then it happens, well then who am I [to object]?”</a:t>
            </a:r>
          </a:p>
          <a:p>
            <a:pPr>
              <a:defRPr/>
            </a:pPr>
            <a:endParaRPr lang="en-US" dirty="0"/>
          </a:p>
          <a:p>
            <a:pPr>
              <a:defRPr/>
            </a:pPr>
            <a:r>
              <a:rPr lang="en-US" dirty="0"/>
              <a:t>One</a:t>
            </a:r>
            <a:r>
              <a:rPr lang="en-US" baseline="0" dirty="0"/>
              <a:t> thing to note about this quote is that the mother is talking about two boys, suggesting, almost in passing, that sexual contact might occur with a same-sex partner. She applies the same concept of relationship-based sexuality, and does not suggest that she would treat it differently than opposite-sex relationships.  This is indicative of a broader cultural trend: The Dutch population, as a whole, tends to accept same-sex sexuality as legitimate, although forms of homophobia, including in parenting, continue to exist.</a:t>
            </a:r>
            <a:endParaRPr lang="en-US" dirty="0"/>
          </a:p>
          <a:p>
            <a:pPr>
              <a:defRPr/>
            </a:pPr>
            <a:endParaRPr lang="en-US" dirty="0"/>
          </a:p>
          <a:p>
            <a:pPr>
              <a:defRPr/>
            </a:pPr>
            <a:r>
              <a:rPr lang="en-US" dirty="0"/>
              <a:t>The</a:t>
            </a:r>
            <a:r>
              <a:rPr lang="en-US" baseline="0" dirty="0"/>
              <a:t> Dutch parents tend to draw strong distinctions between steady romantic relationships (not necessarily for life) and casual relationships, which most disapprove of. But if parents know and approve of a steady boy- or girlfriend, they often permit couples to spend the night together. Both parents and teens indicate that this does not necessarily mean sex takes place during a sleepover.</a:t>
            </a:r>
          </a:p>
          <a:p>
            <a:pPr>
              <a:defRPr/>
            </a:pPr>
            <a:endParaRPr lang="en-US" dirty="0"/>
          </a:p>
          <a:p>
            <a:pPr eaLnBrk="1" hangingPunct="1">
              <a:defRPr/>
            </a:pPr>
            <a:r>
              <a:rPr lang="en-US" sz="1100" dirty="0">
                <a:latin typeface="Adobe Garamond Pro" panose="02020502060506020403" pitchFamily="18" charset="0"/>
              </a:rPr>
              <a:t>Source:</a:t>
            </a:r>
          </a:p>
          <a:p>
            <a:pPr eaLnBrk="1" hangingPunct="1">
              <a:defRPr/>
            </a:pPr>
            <a:r>
              <a:rPr lang="en-US" dirty="0" err="1">
                <a:solidFill>
                  <a:schemeClr val="accent1">
                    <a:lumMod val="20000"/>
                    <a:lumOff val="80000"/>
                  </a:schemeClr>
                </a:solidFill>
                <a:latin typeface="Verdana" pitchFamily="34" charset="0"/>
                <a:cs typeface="Arial" pitchFamily="34" charset="0"/>
              </a:rPr>
              <a:t>Schalet</a:t>
            </a:r>
            <a:r>
              <a:rPr lang="en-US" dirty="0">
                <a:solidFill>
                  <a:schemeClr val="accent1">
                    <a:lumMod val="20000"/>
                    <a:lumOff val="80000"/>
                  </a:schemeClr>
                </a:solidFill>
                <a:latin typeface="Verdana" pitchFamily="34" charset="0"/>
                <a:cs typeface="Arial" pitchFamily="34" charset="0"/>
              </a:rPr>
              <a:t>, A. </a:t>
            </a:r>
            <a:r>
              <a:rPr lang="en-US" dirty="0">
                <a:solidFill>
                  <a:schemeClr val="accent1">
                    <a:lumMod val="20000"/>
                    <a:lumOff val="80000"/>
                  </a:schemeClr>
                </a:solidFill>
                <a:latin typeface="Adobe Garamond Pro" panose="02020502060506020403" pitchFamily="18" charset="0"/>
                <a:cs typeface="Arial" pitchFamily="34" charset="0"/>
              </a:rPr>
              <a:t>Medscape General Medicine. 2004</a:t>
            </a:r>
          </a:p>
          <a:p>
            <a:pPr eaLnBrk="1" hangingPunct="1">
              <a:defRPr/>
            </a:pPr>
            <a:r>
              <a:rPr lang="en-US" dirty="0"/>
              <a:t>De </a:t>
            </a:r>
            <a:r>
              <a:rPr lang="en-US" dirty="0" err="1"/>
              <a:t>Graaf</a:t>
            </a:r>
            <a:r>
              <a:rPr lang="en-US" dirty="0"/>
              <a:t> et al. 2005</a:t>
            </a:r>
          </a:p>
          <a:p>
            <a:pPr eaLnBrk="1" hangingPunct="1">
              <a:defRPr/>
            </a:pPr>
            <a:r>
              <a:rPr lang="en-US" dirty="0"/>
              <a:t>CBS 2003</a:t>
            </a:r>
            <a:endParaRPr lang="en-US" dirty="0">
              <a:solidFill>
                <a:schemeClr val="accent1">
                  <a:lumMod val="20000"/>
                  <a:lumOff val="80000"/>
                </a:schemeClr>
              </a:solidFill>
              <a:latin typeface="Adobe Garamond Pro" panose="02020502060506020403" pitchFamily="18" charset="0"/>
              <a:cs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a:latin typeface="Adobe Garamond Pro"/>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a:latin typeface="Adobe Garamond Pro"/>
              </a:rPr>
              <a:t>Supplementary: with regard to gender differences,</a:t>
            </a:r>
            <a:r>
              <a:rPr lang="en-US" i="1" baseline="0" dirty="0">
                <a:latin typeface="Adobe Garamond Pro"/>
              </a:rPr>
              <a:t> the national survey found none with regard to the sleepover question. In Schalet’ study she found slight gender differences in that boys were sometimes allowed sleepovers without being in a steady relationship.</a:t>
            </a:r>
            <a:endParaRPr lang="en-US" i="1" dirty="0">
              <a:latin typeface="Adobe Garamond Pro"/>
            </a:endParaRPr>
          </a:p>
          <a:p>
            <a:pPr>
              <a:defRPr/>
            </a:pPr>
            <a:r>
              <a:rPr lang="en-US" dirty="0"/>
              <a:t>  </a:t>
            </a:r>
            <a:endParaRPr lang="en-US" dirty="0">
              <a:latin typeface="Adobe Garamond Pro"/>
            </a:endParaRPr>
          </a:p>
        </p:txBody>
      </p:sp>
    </p:spTree>
    <p:extLst>
      <p:ext uri="{BB962C8B-B14F-4D97-AF65-F5344CB8AC3E}">
        <p14:creationId xmlns:p14="http://schemas.microsoft.com/office/powerpoint/2010/main" val="2472036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1202" name="Rectangle 3"/>
          <p:cNvSpPr>
            <a:spLocks noGrp="1" noChangeArrowheads="1"/>
          </p:cNvSpPr>
          <p:nvPr>
            <p:ph type="body" idx="1"/>
          </p:nvPr>
        </p:nvSpPr>
        <p:spPr>
          <a:ln/>
        </p:spPr>
        <p:txBody>
          <a:bodyPr lIns="96656" tIns="48328" rIns="96656" bIns="48328">
            <a:normAutofit/>
          </a:bodyPr>
          <a:lstStyle/>
          <a:p>
            <a:pPr eaLnBrk="1" hangingPunct="1">
              <a:defRPr/>
            </a:pPr>
            <a:r>
              <a:rPr lang="en-US" dirty="0"/>
              <a:t>The first themes we discussed pertained to how teens are to relate to themselves</a:t>
            </a:r>
            <a:r>
              <a:rPr lang="en-US" baseline="0" dirty="0"/>
              <a:t> (being ready) and to each other around sexuality. The last theme pertains to how parents and young people are supposed to relate with regard to sex. The concept of “normal” (or “</a:t>
            </a:r>
            <a:r>
              <a:rPr lang="en-US" baseline="0" dirty="0" err="1"/>
              <a:t>gewoon</a:t>
            </a:r>
            <a:r>
              <a:rPr lang="en-US" baseline="0" dirty="0"/>
              <a:t>”) sexuality refers to the belief that parents and teens should be able to discuss sexuality without embarrassment, for instance during dinner time. Parents emphasize that the topic of sex and relationship should be integrated into everyday conversation and not lead to secrets. This is not always easy. Nor do they always succeed: teens sometimes don’t welcome their parents attempts at sex education. Still, parents seek to keep sex from becoming a source of conflict and alienation in the family.</a:t>
            </a:r>
          </a:p>
          <a:p>
            <a:pPr eaLnBrk="1" hangingPunct="1">
              <a:defRPr/>
            </a:pPr>
            <a:endParaRPr lang="en-US" dirty="0"/>
          </a:p>
          <a:p>
            <a:pPr eaLnBrk="1" hangingPunct="1">
              <a:defRPr/>
            </a:pPr>
            <a:r>
              <a:rPr lang="en-US" dirty="0"/>
              <a:t>Normal sexuality is not</a:t>
            </a:r>
            <a:r>
              <a:rPr lang="en-US" baseline="0" dirty="0"/>
              <a:t> </a:t>
            </a:r>
            <a:r>
              <a:rPr lang="en-US" dirty="0"/>
              <a:t>emotionally disruptive; it does not cause conflicts or needless separation between parents and</a:t>
            </a:r>
            <a:r>
              <a:rPr lang="en-US" baseline="0" dirty="0"/>
              <a:t> </a:t>
            </a:r>
            <a:r>
              <a:rPr lang="en-US" dirty="0"/>
              <a:t>children.</a:t>
            </a:r>
          </a:p>
          <a:p>
            <a:pPr eaLnBrk="1" hangingPunct="1">
              <a:defRPr/>
            </a:pPr>
            <a:endParaRPr lang="en-US" sz="1100" dirty="0">
              <a:latin typeface="Adobe Garamond Pro" panose="02020502060506020403" pitchFamily="18" charset="0"/>
            </a:endParaRPr>
          </a:p>
          <a:p>
            <a:pPr eaLnBrk="1" hangingPunct="1">
              <a:defRPr/>
            </a:pPr>
            <a:r>
              <a:rPr lang="en-US" sz="1100" dirty="0">
                <a:latin typeface="Adobe Garamond Pro" panose="02020502060506020403" pitchFamily="18" charset="0"/>
              </a:rPr>
              <a:t>Source:</a:t>
            </a:r>
          </a:p>
          <a:p>
            <a:pPr eaLnBrk="1" hangingPunct="1">
              <a:defRPr/>
            </a:pPr>
            <a:r>
              <a:rPr lang="en-US" dirty="0" err="1">
                <a:solidFill>
                  <a:schemeClr val="accent1">
                    <a:lumMod val="20000"/>
                    <a:lumOff val="80000"/>
                  </a:schemeClr>
                </a:solidFill>
                <a:latin typeface="Verdana" pitchFamily="34" charset="0"/>
                <a:cs typeface="Arial" pitchFamily="34" charset="0"/>
              </a:rPr>
              <a:t>Schalet</a:t>
            </a:r>
            <a:r>
              <a:rPr lang="en-US" dirty="0">
                <a:solidFill>
                  <a:schemeClr val="accent1">
                    <a:lumMod val="20000"/>
                    <a:lumOff val="80000"/>
                  </a:schemeClr>
                </a:solidFill>
                <a:latin typeface="Verdana" pitchFamily="34" charset="0"/>
                <a:cs typeface="Arial" pitchFamily="34" charset="0"/>
              </a:rPr>
              <a:t>, A. </a:t>
            </a:r>
            <a:r>
              <a:rPr lang="en-US" dirty="0">
                <a:solidFill>
                  <a:schemeClr val="accent1">
                    <a:lumMod val="20000"/>
                    <a:lumOff val="80000"/>
                  </a:schemeClr>
                </a:solidFill>
                <a:latin typeface="Adobe Garamond Pro" panose="02020502060506020403" pitchFamily="18" charset="0"/>
                <a:cs typeface="Arial" pitchFamily="34" charset="0"/>
              </a:rPr>
              <a:t>Medscape General Medicine. 2004</a:t>
            </a:r>
          </a:p>
          <a:p>
            <a:pPr eaLnBrk="1" hangingPunct="1">
              <a:defRPr/>
            </a:pPr>
            <a:endParaRPr lang="en-US" dirty="0">
              <a:latin typeface="Adobe Garamond Pro" panose="02020502060506020403" pitchFamily="18" charset="0"/>
            </a:endParaRPr>
          </a:p>
        </p:txBody>
      </p:sp>
    </p:spTree>
    <p:extLst>
      <p:ext uri="{BB962C8B-B14F-4D97-AF65-F5344CB8AC3E}">
        <p14:creationId xmlns:p14="http://schemas.microsoft.com/office/powerpoint/2010/main" val="3844642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1" name="Rectangle 3"/>
          <p:cNvSpPr>
            <a:spLocks noGrp="1" noChangeArrowheads="1"/>
          </p:cNvSpPr>
          <p:nvPr>
            <p:ph type="body" idx="1"/>
          </p:nvPr>
        </p:nvSpPr>
        <p:spPr bwMode="auto">
          <a:extLst/>
        </p:spPr>
        <p:txBody>
          <a:bodyPr wrap="square" lIns="96656" tIns="48328" rIns="96656" bIns="48328" numCol="1" anchor="t" anchorCtr="0" compatLnSpc="1">
            <a:prstTxWarp prst="textNoShape">
              <a:avLst/>
            </a:prstTxWarp>
            <a:normAutofit fontScale="85000" lnSpcReduction="20000"/>
          </a:bodyPr>
          <a:lstStyle/>
          <a:p>
            <a:pPr>
              <a:defRPr/>
            </a:pPr>
            <a:r>
              <a:rPr lang="en-US" sz="1300" dirty="0"/>
              <a:t>“It is something that is yours, but I think you do want to share it with your parents...I wanted to tell that to my mother…It was just on my mind. So I told her, regardless of the consequences.”</a:t>
            </a:r>
          </a:p>
          <a:p>
            <a:pPr>
              <a:defRPr/>
            </a:pPr>
            <a:endParaRPr lang="en-US" sz="1300" dirty="0"/>
          </a:p>
          <a:p>
            <a:pPr>
              <a:defRPr/>
            </a:pPr>
            <a:r>
              <a:rPr lang="en-US" sz="1300" dirty="0"/>
              <a:t>”We talked about it, kind of very carefully feeling our way: my parents were like, “What exactly do you want?” And I was like, “What would they really allow?”</a:t>
            </a:r>
            <a:endParaRPr lang="en-US" dirty="0">
              <a:latin typeface="Adobe Garamond Pro" panose="02020502060506020403" pitchFamily="18" charset="0"/>
            </a:endParaRPr>
          </a:p>
          <a:p>
            <a:pPr eaLnBrk="1" hangingPunct="1">
              <a:defRPr/>
            </a:pPr>
            <a:endParaRPr lang="en-US" dirty="0">
              <a:latin typeface="Adobe Garamond Pro" panose="02020502060506020403" pitchFamily="18" charset="0"/>
            </a:endParaRPr>
          </a:p>
          <a:p>
            <a:pPr eaLnBrk="1" hangingPunct="1">
              <a:defRPr/>
            </a:pPr>
            <a:r>
              <a:rPr lang="en-US" dirty="0">
                <a:latin typeface="Adobe Garamond Pro" panose="02020502060506020403" pitchFamily="18" charset="0"/>
              </a:rPr>
              <a:t>In the Netherlands, sex is negotiation. Throughout the interviews, Dutch parents repeatedly mention that sexuality is, and should be, normal. The wish to have sexuality be normal and not a cause for deception or separation between parents and children renders it discussable and negotiable. Do Dutch parents experience angst and discomfort? Yes they do, and yet the discussions take place because of a belief that sex ought not be a dividing issue.</a:t>
            </a:r>
          </a:p>
          <a:p>
            <a:pPr eaLnBrk="1" hangingPunct="1">
              <a:defRPr/>
            </a:pPr>
            <a:endParaRPr lang="en-US" dirty="0">
              <a:latin typeface="Adobe Garamond Pro" panose="02020502060506020403" pitchFamily="18" charset="0"/>
            </a:endParaRPr>
          </a:p>
          <a:p>
            <a:pPr eaLnBrk="1" hangingPunct="1">
              <a:defRPr/>
            </a:pPr>
            <a:r>
              <a:rPr lang="en-US" dirty="0">
                <a:latin typeface="Adobe Garamond Pro" panose="02020502060506020403" pitchFamily="18" charset="0"/>
              </a:rPr>
              <a:t>One Dutch mother discussed how she did not feel her daughter was ready for sex, but their family doctor advised her not to forbid it, that such a rule would cause the situation to “go wrong.” Instead, when her daughter asked to go on contraception, the mother discussed it with her and took her to the doctor. She understood that while it was beyond her comfort level, her daughter was being sensible.</a:t>
            </a:r>
          </a:p>
          <a:p>
            <a:pPr eaLnBrk="1" hangingPunct="1">
              <a:defRPr/>
            </a:pPr>
            <a:endParaRPr lang="en-US" dirty="0">
              <a:latin typeface="Adobe Garamond Pro" panose="02020502060506020403" pitchFamily="18" charset="0"/>
            </a:endParaRPr>
          </a:p>
          <a:p>
            <a:pPr>
              <a:defRPr/>
            </a:pPr>
            <a:r>
              <a:rPr lang="en-US" dirty="0"/>
              <a:t>The negotiation as told by a seventeen-year-old Dutch boy:</a:t>
            </a:r>
          </a:p>
          <a:p>
            <a:pPr>
              <a:defRPr/>
            </a:pPr>
            <a:r>
              <a:rPr lang="en-US" dirty="0"/>
              <a:t>“We talked about it, kind of very carefully feeling our way: my parents were like, ‘What exactly do you want?’ And I was like, ‘What would they really allow?’ After a while I just asked plainly, would it be allowed? And then they said ‘yes’...They’d rather that I am at home when I am going to do something like that, than elsewhere. Because they know: if something is going to happen, it is going to happen. And if it happens at home, at least they know where I am.”</a:t>
            </a:r>
          </a:p>
          <a:p>
            <a:pPr eaLnBrk="1" hangingPunct="1">
              <a:defRPr/>
            </a:pPr>
            <a:endParaRPr lang="en-US" dirty="0">
              <a:latin typeface="Adobe Garamond Pro" panose="02020502060506020403" pitchFamily="18" charset="0"/>
            </a:endParaRPr>
          </a:p>
          <a:p>
            <a:pPr eaLnBrk="1" hangingPunct="1">
              <a:defRPr/>
            </a:pPr>
            <a:r>
              <a:rPr lang="en-US" dirty="0" err="1">
                <a:latin typeface="Verdana" pitchFamily="34" charset="0"/>
              </a:rPr>
              <a:t>Schalet</a:t>
            </a:r>
            <a:r>
              <a:rPr lang="en-US" dirty="0">
                <a:latin typeface="Verdana" pitchFamily="34" charset="0"/>
              </a:rPr>
              <a:t>, A. </a:t>
            </a:r>
            <a:r>
              <a:rPr lang="en-US" dirty="0"/>
              <a:t>Medscape General Medicine. 2004</a:t>
            </a:r>
          </a:p>
          <a:p>
            <a:pPr eaLnBrk="1" hangingPunct="1">
              <a:defRPr/>
            </a:pPr>
            <a:endParaRPr lang="en-US" dirty="0">
              <a:latin typeface="Adobe Garamond Pro" panose="02020502060506020403" pitchFamily="18" charset="0"/>
            </a:endParaRPr>
          </a:p>
        </p:txBody>
      </p:sp>
    </p:spTree>
    <p:extLst>
      <p:ext uri="{BB962C8B-B14F-4D97-AF65-F5344CB8AC3E}">
        <p14:creationId xmlns:p14="http://schemas.microsoft.com/office/powerpoint/2010/main" val="306798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a:t>
            </a:r>
            <a:r>
              <a:rPr lang="en-US" baseline="0" dirty="0"/>
              <a:t> this point in the presentation, you may be asking yourself, this is all fine and well, but that is a different culture and how does that apply here. There are several lessons that can be learned from the Dutch case. The first is that attitudes and approaches toward teenage sexuality </a:t>
            </a:r>
            <a:r>
              <a:rPr lang="en-US" i="1" baseline="0" dirty="0"/>
              <a:t>can</a:t>
            </a:r>
            <a:r>
              <a:rPr lang="en-US" baseline="0" dirty="0"/>
              <a:t> change.</a:t>
            </a:r>
            <a:endParaRPr lang="en-US" dirty="0"/>
          </a:p>
        </p:txBody>
      </p:sp>
      <p:sp>
        <p:nvSpPr>
          <p:cNvPr id="4" name="Slide Number Placeholder 3"/>
          <p:cNvSpPr>
            <a:spLocks noGrp="1"/>
          </p:cNvSpPr>
          <p:nvPr>
            <p:ph type="sldNum" sz="quarter" idx="5"/>
          </p:nvPr>
        </p:nvSpPr>
        <p:spPr/>
        <p:txBody>
          <a:bodyPr/>
          <a:lstStyle/>
          <a:p>
            <a:pPr>
              <a:defRPr/>
            </a:pPr>
            <a:fld id="{F4F540A6-16A7-4FCE-9234-C8D469B63D15}" type="slidenum">
              <a:rPr lang="en-US" smtClean="0"/>
              <a:pPr>
                <a:defRPr/>
              </a:pPr>
              <a:t>36</a:t>
            </a:fld>
            <a:endParaRPr lang="en-US"/>
          </a:p>
        </p:txBody>
      </p:sp>
    </p:spTree>
    <p:extLst>
      <p:ext uri="{BB962C8B-B14F-4D97-AF65-F5344CB8AC3E}">
        <p14:creationId xmlns:p14="http://schemas.microsoft.com/office/powerpoint/2010/main" val="36765213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second thing that we can</a:t>
            </a:r>
            <a:r>
              <a:rPr lang="en-US" baseline="0" dirty="0"/>
              <a:t> take away from the Dutch case is that under the right conditions, teens can feel empowered to make healthy choices around sexuality and relationships, confide in trusted adults—including their parents—and receive guidance around their sexual development.</a:t>
            </a:r>
          </a:p>
          <a:p>
            <a:endParaRPr lang="en-US" baseline="0" dirty="0"/>
          </a:p>
          <a:p>
            <a:r>
              <a:rPr lang="en-US" baseline="0" dirty="0"/>
              <a:t>To provide youth with these conditions, we need to shift the overarching paradigm we use to approach them (and their parents) in our educational and healthcare policy and practices—away from an exclusive focus on the negative aspects of sexuality toward positive sexual development.</a:t>
            </a:r>
          </a:p>
        </p:txBody>
      </p:sp>
      <p:sp>
        <p:nvSpPr>
          <p:cNvPr id="4" name="Slide Number Placeholder 3"/>
          <p:cNvSpPr>
            <a:spLocks noGrp="1"/>
          </p:cNvSpPr>
          <p:nvPr>
            <p:ph type="sldNum" sz="quarter" idx="5"/>
          </p:nvPr>
        </p:nvSpPr>
        <p:spPr/>
        <p:txBody>
          <a:bodyPr/>
          <a:lstStyle/>
          <a:p>
            <a:pPr>
              <a:defRPr/>
            </a:pPr>
            <a:fld id="{0D621F49-2137-4452-AEB6-2FFEDD07DBE3}" type="slidenum">
              <a:rPr lang="en-US" smtClean="0">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880761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lvl="0"/>
            <a:r>
              <a:rPr lang="en-US" sz="2400" b="0" dirty="0">
                <a:latin typeface="Adobe Garamond Pro"/>
              </a:rPr>
              <a:t>Read</a:t>
            </a:r>
            <a:r>
              <a:rPr lang="en-US" sz="2400" b="0" baseline="0" dirty="0">
                <a:latin typeface="Adobe Garamond Pro"/>
              </a:rPr>
              <a:t> what each word stands for: </a:t>
            </a:r>
            <a:endParaRPr lang="en-US" sz="2400" b="0" dirty="0">
              <a:latin typeface="Adobe Garamond Pro"/>
            </a:endParaRPr>
          </a:p>
          <a:p>
            <a:pPr lvl="1"/>
            <a:endParaRPr lang="en-US" sz="2400" b="1" dirty="0">
              <a:latin typeface="Adobe Garamond Pro"/>
            </a:endParaRPr>
          </a:p>
          <a:p>
            <a:pPr lvl="1"/>
            <a:r>
              <a:rPr lang="en-US" sz="2400" b="1" dirty="0">
                <a:latin typeface="Adobe Garamond Pro"/>
              </a:rPr>
              <a:t>AUTONOMY</a:t>
            </a:r>
            <a:r>
              <a:rPr lang="en-US" sz="2400" dirty="0">
                <a:latin typeface="Adobe Garamond Pro"/>
              </a:rPr>
              <a:t>: Develop sexual autonomy</a:t>
            </a:r>
          </a:p>
          <a:p>
            <a:pPr lvl="1"/>
            <a:r>
              <a:rPr lang="en-US" sz="2400" b="1" dirty="0">
                <a:latin typeface="Adobe Garamond Pro"/>
              </a:rPr>
              <a:t>BUILD</a:t>
            </a:r>
            <a:r>
              <a:rPr lang="en-US" sz="2400" dirty="0">
                <a:latin typeface="Adobe Garamond Pro"/>
              </a:rPr>
              <a:t>: Build good relationships</a:t>
            </a:r>
          </a:p>
          <a:p>
            <a:pPr lvl="1"/>
            <a:r>
              <a:rPr lang="en-US" sz="2400" b="1" dirty="0">
                <a:latin typeface="Adobe Garamond Pro"/>
              </a:rPr>
              <a:t>CONNECTEDNESS</a:t>
            </a:r>
            <a:r>
              <a:rPr lang="en-US" sz="2400" dirty="0">
                <a:latin typeface="Adobe Garamond Pro"/>
              </a:rPr>
              <a:t>: Foster connectedness.</a:t>
            </a:r>
            <a:endParaRPr lang="en-US" sz="2400" dirty="0">
              <a:solidFill>
                <a:srgbClr val="FFFFFF"/>
              </a:solidFill>
              <a:latin typeface="Adobe Garamond Pro"/>
            </a:endParaRPr>
          </a:p>
          <a:p>
            <a:pPr lvl="1"/>
            <a:r>
              <a:rPr lang="en-US" sz="2400" b="1" dirty="0">
                <a:latin typeface="Adobe Garamond Pro"/>
              </a:rPr>
              <a:t>DIVERSITY/DISPARITIES</a:t>
            </a:r>
            <a:r>
              <a:rPr lang="en-US" sz="2400" dirty="0">
                <a:latin typeface="Adobe Garamond Pro"/>
              </a:rPr>
              <a:t>: Recognize diversity; remove disparities</a:t>
            </a:r>
          </a:p>
          <a:p>
            <a:pPr eaLnBrk="1" hangingPunct="1">
              <a:spcBef>
                <a:spcPct val="0"/>
              </a:spcBef>
            </a:pPr>
            <a:endParaRPr lang="en-US" dirty="0"/>
          </a:p>
        </p:txBody>
      </p:sp>
      <p:sp>
        <p:nvSpPr>
          <p:cNvPr id="51204" name="Slide Number Placeholder 3"/>
          <p:cNvSpPr>
            <a:spLocks noGrp="1"/>
          </p:cNvSpPr>
          <p:nvPr>
            <p:ph type="sldNum" sz="quarter" idx="5"/>
          </p:nvPr>
        </p:nvSpPr>
        <p:spPr bwMode="auto">
          <a:ln>
            <a:miter lim="800000"/>
            <a:headEnd/>
            <a:tailEnd/>
          </a:ln>
        </p:spPr>
        <p:txBody>
          <a:bodyPr/>
          <a:lstStyle/>
          <a:p>
            <a:pPr>
              <a:defRPr/>
            </a:pPr>
            <a:fld id="{3A979E0D-2638-4EEE-B2C8-393B0A024484}" type="slidenum">
              <a:rPr lang="en-US">
                <a:solidFill>
                  <a:prstClr val="black"/>
                </a:solidFill>
                <a:latin typeface="Adobe Garamond Pro"/>
              </a:rPr>
              <a:pPr>
                <a:defRPr/>
              </a:pPr>
              <a:t>38</a:t>
            </a:fld>
            <a:endParaRPr lang="en-US" dirty="0">
              <a:solidFill>
                <a:prstClr val="black"/>
              </a:solidFill>
              <a:latin typeface="Adobe Garamond Pro"/>
            </a:endParaRPr>
          </a:p>
        </p:txBody>
      </p:sp>
    </p:spTree>
    <p:extLst>
      <p:ext uri="{BB962C8B-B14F-4D97-AF65-F5344CB8AC3E}">
        <p14:creationId xmlns:p14="http://schemas.microsoft.com/office/powerpoint/2010/main" val="234511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0" dirty="0"/>
              <a:t>The</a:t>
            </a:r>
            <a:r>
              <a:rPr lang="en-US" b="0" baseline="0" dirty="0"/>
              <a:t> paradigm that will be outlined today differs from the risk and abstinence paradigms that have prevailed. It was developed out of </a:t>
            </a:r>
            <a:r>
              <a:rPr lang="en-US" b="0" baseline="0" dirty="0" err="1"/>
              <a:t>Schalet’s</a:t>
            </a:r>
            <a:r>
              <a:rPr lang="en-US" b="0" baseline="0" dirty="0"/>
              <a:t> comparative research, but also integrates concepts and research from feminist psychology, public health, and positive youth development. </a:t>
            </a:r>
          </a:p>
          <a:p>
            <a:pPr eaLnBrk="1" hangingPunct="1"/>
            <a:endParaRPr lang="en-US" b="0" baseline="0" dirty="0"/>
          </a:p>
          <a:p>
            <a:pPr eaLnBrk="1" hangingPunct="1"/>
            <a:r>
              <a:rPr lang="en-US" b="0" baseline="0" dirty="0"/>
              <a:t>Before going into the different components of the conceptual model, let’s take a look at three underlying precepts, namely </a:t>
            </a:r>
          </a:p>
          <a:p>
            <a:pPr marL="171450" indent="-171450" eaLnBrk="1" hangingPunct="1">
              <a:buFont typeface="Arial" charset="0"/>
              <a:buChar char="•"/>
            </a:pPr>
            <a:r>
              <a:rPr lang="en-US" b="0" baseline="0" dirty="0"/>
              <a:t>that it is normal for adolescents to develop sexually and to start to explore their sexuality in feelings, relationships, and if they so choose, behavior;</a:t>
            </a:r>
          </a:p>
          <a:p>
            <a:pPr marL="171450" indent="-171450" eaLnBrk="1" hangingPunct="1">
              <a:buFont typeface="Arial" charset="0"/>
              <a:buChar char="•"/>
            </a:pPr>
            <a:r>
              <a:rPr lang="en-US" b="0" baseline="0" dirty="0"/>
              <a:t>that sexuality comprises a continuum of feelings and behaviors, and that teens ideally move along that continuum as their maturity and relationships permit;</a:t>
            </a:r>
          </a:p>
          <a:p>
            <a:pPr marL="171450" indent="-171450" eaLnBrk="1" hangingPunct="1">
              <a:buFont typeface="Arial" charset="0"/>
              <a:buChar char="•"/>
            </a:pPr>
            <a:r>
              <a:rPr lang="en-US" b="0" baseline="0" dirty="0"/>
              <a:t>that adults play a vital role in providing the resources (health care, information, etc.) as well supporting the development of the skills youth need to explore sexuality and relationships.</a:t>
            </a:r>
          </a:p>
          <a:p>
            <a:pPr marL="171450" indent="-171450" eaLnBrk="1" hangingPunct="1">
              <a:buFont typeface="Arial" charset="0"/>
              <a:buChar char="•"/>
            </a:pPr>
            <a:endParaRPr lang="en-US" b="0" baseline="0" dirty="0"/>
          </a:p>
          <a:p>
            <a:pPr marL="0" indent="0" eaLnBrk="1" hangingPunct="1">
              <a:buFont typeface="Arial" charset="0"/>
              <a:buNone/>
            </a:pPr>
            <a:r>
              <a:rPr lang="en-US" b="0" baseline="0" dirty="0"/>
              <a:t>The article that will be most useful for this part of the presentation is:</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kern="1200" dirty="0">
                <a:solidFill>
                  <a:schemeClr val="tx1"/>
                </a:solidFill>
                <a:effectLst/>
                <a:latin typeface="+mn-lt"/>
                <a:ea typeface="+mn-ea"/>
                <a:cs typeface="+mn-cs"/>
              </a:rPr>
              <a:t>Amy</a:t>
            </a:r>
            <a:r>
              <a:rPr lang="en-US" sz="1200" kern="1200" baseline="0" dirty="0">
                <a:solidFill>
                  <a:schemeClr val="tx1"/>
                </a:solidFill>
                <a:effectLst/>
                <a:latin typeface="+mn-lt"/>
                <a:ea typeface="+mn-ea"/>
                <a:cs typeface="+mn-cs"/>
              </a:rPr>
              <a:t> T. Schalet</a:t>
            </a:r>
            <a:r>
              <a:rPr lang="en-US" sz="1200" kern="1200" dirty="0">
                <a:solidFill>
                  <a:schemeClr val="tx1"/>
                </a:solidFill>
                <a:effectLst/>
                <a:latin typeface="+mn-lt"/>
                <a:ea typeface="+mn-ea"/>
                <a:cs typeface="+mn-cs"/>
              </a:rPr>
              <a:t>. 2011. “Beyond Abstinence and Risk:  A New Paradigm for Adolescent Sexual Health.” </a:t>
            </a:r>
            <a:r>
              <a:rPr lang="en-US" sz="1200" i="1" kern="1200" dirty="0">
                <a:solidFill>
                  <a:schemeClr val="tx1"/>
                </a:solidFill>
                <a:effectLst/>
                <a:latin typeface="+mn-lt"/>
                <a:ea typeface="+mn-ea"/>
                <a:cs typeface="+mn-cs"/>
              </a:rPr>
              <a:t>Women’s Health Issues</a:t>
            </a:r>
            <a:r>
              <a:rPr lang="en-US" sz="1200" kern="1200" dirty="0">
                <a:solidFill>
                  <a:schemeClr val="tx1"/>
                </a:solidFill>
                <a:effectLst/>
                <a:latin typeface="+mn-lt"/>
                <a:ea typeface="+mn-ea"/>
                <a:cs typeface="+mn-cs"/>
              </a:rPr>
              <a:t> 21 (3S); S5–S7.</a:t>
            </a:r>
            <a:r>
              <a:rPr lang="en-US" dirty="0"/>
              <a:t> </a:t>
            </a:r>
          </a:p>
          <a:p>
            <a:pPr marL="0" marR="0" indent="0" algn="l" defTabSz="914400" rtl="0" eaLnBrk="1" fontAlgn="base" latinLnBrk="0" hangingPunct="1">
              <a:lnSpc>
                <a:spcPct val="100000"/>
              </a:lnSpc>
              <a:spcBef>
                <a:spcPct val="30000"/>
              </a:spcBef>
              <a:spcAft>
                <a:spcPct val="0"/>
              </a:spcAft>
              <a:buClrTx/>
              <a:buSzTx/>
              <a:buFont typeface="Arial" charset="0"/>
              <a:buNone/>
              <a:tabLst/>
              <a:defRPr/>
            </a:pPr>
            <a:endParaRPr lang="en-US" dirty="0"/>
          </a:p>
          <a:p>
            <a:pPr marL="0" indent="0" eaLnBrk="1" hangingPunct="1">
              <a:buFont typeface="Arial" charset="0"/>
              <a:buNone/>
            </a:pPr>
            <a:endParaRPr lang="en-US" b="0" dirty="0"/>
          </a:p>
        </p:txBody>
      </p:sp>
      <p:sp>
        <p:nvSpPr>
          <p:cNvPr id="4" name="Slide Number Placeholder 3"/>
          <p:cNvSpPr>
            <a:spLocks noGrp="1"/>
          </p:cNvSpPr>
          <p:nvPr>
            <p:ph type="sldNum" sz="quarter" idx="5"/>
          </p:nvPr>
        </p:nvSpPr>
        <p:spPr/>
        <p:txBody>
          <a:bodyPr/>
          <a:lstStyle/>
          <a:p>
            <a:pPr>
              <a:defRPr/>
            </a:pPr>
            <a:fld id="{06BD550A-64A3-4589-98F5-C44396368195}" type="slidenum">
              <a:rPr lang="en-US" smtClean="0">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406159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66612" rtl="0" eaLnBrk="0" fontAlgn="base" latinLnBrk="0" hangingPunct="0">
              <a:lnSpc>
                <a:spcPct val="100000"/>
              </a:lnSpc>
              <a:spcBef>
                <a:spcPct val="30000"/>
              </a:spcBef>
              <a:spcAft>
                <a:spcPct val="0"/>
              </a:spcAft>
              <a:buClrTx/>
              <a:buSzTx/>
              <a:buFontTx/>
              <a:buNone/>
              <a:tabLst/>
              <a:defRPr/>
            </a:pPr>
            <a:r>
              <a:rPr lang="en-US" sz="1200" baseline="0" dirty="0">
                <a:latin typeface="Adobe Garamond Pro"/>
              </a:rPr>
              <a:t>As rich, complex, and highly nuanced the developmental process may be, t</a:t>
            </a:r>
            <a:r>
              <a:rPr lang="en-US" sz="1300" dirty="0"/>
              <a:t>he two dominant approaches to adolescent sexual health policy and practice in</a:t>
            </a:r>
            <a:r>
              <a:rPr lang="en-US" sz="1300" baseline="0" dirty="0"/>
              <a:t> US health policy and practice—</a:t>
            </a:r>
            <a:r>
              <a:rPr lang="en-US" sz="1300" dirty="0"/>
              <a:t>sex as risk taking and abstinence only—</a:t>
            </a:r>
            <a:r>
              <a:rPr lang="en-US" sz="1300" baseline="0" dirty="0"/>
              <a:t>focus almost solely on certain sexual behaviors of youth while paying little attention to the developmental context and relationships within which these behaviors occur.</a:t>
            </a:r>
            <a:r>
              <a:rPr lang="en-US" sz="3200" dirty="0">
                <a:latin typeface="Futura Lt BT"/>
              </a:rPr>
              <a:t> </a:t>
            </a:r>
          </a:p>
          <a:p>
            <a:endParaRPr lang="en-US" dirty="0"/>
          </a:p>
        </p:txBody>
      </p:sp>
      <p:sp>
        <p:nvSpPr>
          <p:cNvPr id="4" name="Slide Number Placeholder 3"/>
          <p:cNvSpPr>
            <a:spLocks noGrp="1"/>
          </p:cNvSpPr>
          <p:nvPr>
            <p:ph type="sldNum" sz="quarter" idx="5"/>
          </p:nvPr>
        </p:nvSpPr>
        <p:spPr/>
        <p:txBody>
          <a:bodyPr/>
          <a:lstStyle/>
          <a:p>
            <a:pPr>
              <a:defRPr/>
            </a:pPr>
            <a:fld id="{0AB48D35-2402-49A6-BF86-A96412B5C44B}" type="slidenum">
              <a:rPr lang="en-US" smtClean="0"/>
              <a:pPr>
                <a:defRPr/>
              </a:pPr>
              <a:t>4</a:t>
            </a:fld>
            <a:endParaRPr lang="en-US" dirty="0"/>
          </a:p>
        </p:txBody>
      </p:sp>
    </p:spTree>
    <p:extLst>
      <p:ext uri="{BB962C8B-B14F-4D97-AF65-F5344CB8AC3E}">
        <p14:creationId xmlns:p14="http://schemas.microsoft.com/office/powerpoint/2010/main" val="3303419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first step is </a:t>
            </a:r>
            <a:r>
              <a:rPr lang="en-US" baseline="0" dirty="0"/>
              <a:t>to address this often loaded topic of sexuality, and the even more loaded topic of adolescent sexuality, within ourselves and amongst the colleagues that we work with.</a:t>
            </a:r>
            <a:endParaRPr lang="en-US" dirty="0"/>
          </a:p>
        </p:txBody>
      </p:sp>
      <p:sp>
        <p:nvSpPr>
          <p:cNvPr id="51204" name="Slide Number Placeholder 3"/>
          <p:cNvSpPr>
            <a:spLocks noGrp="1"/>
          </p:cNvSpPr>
          <p:nvPr>
            <p:ph type="sldNum" sz="quarter" idx="5"/>
          </p:nvPr>
        </p:nvSpPr>
        <p:spPr bwMode="auto">
          <a:ln>
            <a:miter lim="800000"/>
            <a:headEnd/>
            <a:tailEnd/>
          </a:ln>
        </p:spPr>
        <p:txBody>
          <a:bodyPr/>
          <a:lstStyle/>
          <a:p>
            <a:pPr>
              <a:defRPr/>
            </a:pPr>
            <a:fld id="{ED7DECFF-BAD7-4510-9151-5E4DD0742061}" type="slidenum">
              <a:rPr lang="en-US">
                <a:solidFill>
                  <a:prstClr val="black"/>
                </a:solidFill>
                <a:latin typeface="Adobe Garamond Pro"/>
              </a:rPr>
              <a:pPr>
                <a:defRPr/>
              </a:pPr>
              <a:t>40</a:t>
            </a:fld>
            <a:endParaRPr lang="en-US" dirty="0">
              <a:solidFill>
                <a:prstClr val="black"/>
              </a:solidFill>
              <a:latin typeface="Adobe Garamond Pro"/>
            </a:endParaRPr>
          </a:p>
        </p:txBody>
      </p:sp>
    </p:spTree>
    <p:extLst>
      <p:ext uri="{BB962C8B-B14F-4D97-AF65-F5344CB8AC3E}">
        <p14:creationId xmlns:p14="http://schemas.microsoft.com/office/powerpoint/2010/main" val="14892933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Throughout the</a:t>
            </a:r>
            <a:r>
              <a:rPr lang="en-US" baseline="0" dirty="0"/>
              <a:t> next few slides start to think about Janice and applying some pearls of practice from this new ABCD paradigm. </a:t>
            </a:r>
          </a:p>
          <a:p>
            <a:endParaRPr lang="en-US" baseline="0" dirty="0"/>
          </a:p>
          <a:p>
            <a:r>
              <a:rPr lang="en-US" baseline="0" dirty="0"/>
              <a:t>This case brings forward points about supporting adolescents’ autonomy of sexual self and talking to teens about their role in assessing their readiness and decision-making around sex.</a:t>
            </a:r>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219080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dirty="0"/>
              <a:t>To</a:t>
            </a:r>
            <a:r>
              <a:rPr lang="en-US" baseline="0" dirty="0"/>
              <a:t> navigate their sexual development in a healthy fashion, young people need to develop “autonomy” of sexual self.  At the most basic level, such autonomy requires knowing about anatomy, reproduction, and contraception (perhaps repeat that only 50% of US girls, and a third of US boys get the latter at home). But beyond this basic knowledge, young people also need to develop self-knowledge in relation to their bodies, feelings and sexuality that allows them to make self-directed choices and navigate sexuality in relationship to others. They need to know about their capacity for sexual desire and pleasure, and that their own desires are important in their decision-making [especially girls who are rarely affirmed in their sexual desires, and do not know how to use them as a barometer for sexual decision-making </a:t>
            </a:r>
            <a:r>
              <a:rPr lang="en-US" dirty="0"/>
              <a:t>(see also </a:t>
            </a:r>
            <a:r>
              <a:rPr lang="en-US" dirty="0" err="1"/>
              <a:t>Tolman</a:t>
            </a:r>
            <a:r>
              <a:rPr lang="en-US" dirty="0"/>
              <a:t>, 2002)]. Other critical components of autonomy of sexual self are being able to recognize and articulate sexual wishes and boundaries, and learning to anticipate and prepare</a:t>
            </a:r>
            <a:r>
              <a:rPr lang="en-US" baseline="0" dirty="0"/>
              <a:t> </a:t>
            </a:r>
            <a:r>
              <a:rPr lang="en-US" dirty="0"/>
              <a:t>for sexual acts. When youth have sexual autonomy, they can recognize their sexual feelings as separate from the desires and</a:t>
            </a:r>
            <a:r>
              <a:rPr lang="en-US" baseline="0" dirty="0"/>
              <a:t> </a:t>
            </a:r>
            <a:r>
              <a:rPr lang="en-US" dirty="0"/>
              <a:t>pressures of others, own their feelings, and exercise control over their sexual decision-making. </a:t>
            </a:r>
          </a:p>
          <a:p>
            <a:endParaRPr lang="en-US" dirty="0"/>
          </a:p>
          <a:p>
            <a:pPr marL="742950" lvl="1" indent="-285750">
              <a:lnSpc>
                <a:spcPct val="105000"/>
              </a:lnSpc>
              <a:spcBef>
                <a:spcPct val="20000"/>
              </a:spcBef>
              <a:buClr>
                <a:srgbClr val="FFFFFF"/>
              </a:buClr>
              <a:buFont typeface="Arial" charset="0"/>
              <a:buChar char="•"/>
            </a:pPr>
            <a:r>
              <a:rPr lang="en-US" sz="2000" dirty="0">
                <a:latin typeface="+mn-lt"/>
              </a:rPr>
              <a:t>Knowing about anatomy, reproduction, and contraception</a:t>
            </a:r>
          </a:p>
          <a:p>
            <a:pPr marL="742950" lvl="1" indent="-285750">
              <a:lnSpc>
                <a:spcPct val="105000"/>
              </a:lnSpc>
              <a:spcBef>
                <a:spcPct val="20000"/>
              </a:spcBef>
              <a:buClr>
                <a:srgbClr val="FFFFFF"/>
              </a:buClr>
              <a:buFont typeface="Arial" charset="0"/>
              <a:buChar char="•"/>
            </a:pPr>
            <a:r>
              <a:rPr lang="en-US" sz="2000" dirty="0">
                <a:latin typeface="+mn-lt"/>
              </a:rPr>
              <a:t>Knowing about pleasure and enjoyment of sexual contact</a:t>
            </a:r>
          </a:p>
          <a:p>
            <a:pPr marL="742950" lvl="1" indent="-285750">
              <a:lnSpc>
                <a:spcPct val="105000"/>
              </a:lnSpc>
              <a:spcBef>
                <a:spcPct val="20000"/>
              </a:spcBef>
              <a:buClr>
                <a:srgbClr val="FFFFFF"/>
              </a:buClr>
              <a:buFont typeface="Arial" charset="0"/>
              <a:buChar char="•"/>
            </a:pPr>
            <a:r>
              <a:rPr lang="en-US" sz="2000" dirty="0">
                <a:latin typeface="+mn-lt"/>
              </a:rPr>
              <a:t>Recognizing and articulating own wishes and boundaries</a:t>
            </a:r>
          </a:p>
          <a:p>
            <a:pPr marL="742950" lvl="1" indent="-285750">
              <a:lnSpc>
                <a:spcPct val="105000"/>
              </a:lnSpc>
              <a:spcBef>
                <a:spcPct val="20000"/>
              </a:spcBef>
              <a:buClr>
                <a:srgbClr val="FFFFFF"/>
              </a:buClr>
              <a:buFont typeface="Arial" charset="0"/>
              <a:buChar char="•"/>
            </a:pPr>
            <a:r>
              <a:rPr lang="en-US" sz="2000" dirty="0">
                <a:latin typeface="+mn-lt"/>
              </a:rPr>
              <a:t>Owning and controlling sexual decision-making process</a:t>
            </a:r>
          </a:p>
          <a:p>
            <a:pPr marL="742950" lvl="1" indent="-285750">
              <a:lnSpc>
                <a:spcPct val="105000"/>
              </a:lnSpc>
              <a:spcBef>
                <a:spcPct val="20000"/>
              </a:spcBef>
              <a:buClr>
                <a:srgbClr val="FFFFFF"/>
              </a:buClr>
              <a:buFont typeface="Arial" charset="0"/>
              <a:buChar char="•"/>
            </a:pPr>
            <a:r>
              <a:rPr lang="en-US" sz="2000" dirty="0">
                <a:latin typeface="+mn-lt"/>
              </a:rPr>
              <a:t>Anticipating and adequately preparing for sexual activity</a:t>
            </a:r>
          </a:p>
        </p:txBody>
      </p:sp>
      <p:sp>
        <p:nvSpPr>
          <p:cNvPr id="51204" name="Slide Number Placeholder 3"/>
          <p:cNvSpPr>
            <a:spLocks noGrp="1"/>
          </p:cNvSpPr>
          <p:nvPr>
            <p:ph type="sldNum" sz="quarter" idx="5"/>
          </p:nvPr>
        </p:nvSpPr>
        <p:spPr bwMode="auto">
          <a:ln>
            <a:miter lim="800000"/>
            <a:headEnd/>
            <a:tailEnd/>
          </a:ln>
        </p:spPr>
        <p:txBody>
          <a:bodyPr/>
          <a:lstStyle/>
          <a:p>
            <a:pPr>
              <a:defRPr/>
            </a:pPr>
            <a:fld id="{1FC1BA5E-90CF-49E3-9110-69EB6465AF30}" type="slidenum">
              <a:rPr lang="en-US">
                <a:solidFill>
                  <a:prstClr val="black"/>
                </a:solidFill>
                <a:latin typeface="Adobe Garamond Pro"/>
              </a:rPr>
              <a:pPr>
                <a:defRPr/>
              </a:pPr>
              <a:t>42</a:t>
            </a:fld>
            <a:endParaRPr lang="en-US" dirty="0">
              <a:solidFill>
                <a:prstClr val="black"/>
              </a:solidFill>
              <a:latin typeface="Adobe Garamond Pro"/>
            </a:endParaRPr>
          </a:p>
        </p:txBody>
      </p:sp>
    </p:spTree>
    <p:extLst>
      <p:ext uri="{BB962C8B-B14F-4D97-AF65-F5344CB8AC3E}">
        <p14:creationId xmlns:p14="http://schemas.microsoft.com/office/powerpoint/2010/main" val="1294963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extLst/>
        </p:spPr>
        <p:txBody>
          <a:bodyPr wrap="square" numCol="1" anchor="t" anchorCtr="0" compatLnSpc="1">
            <a:prstTxWarp prst="textNoShape">
              <a:avLst/>
            </a:prstTxWarp>
          </a:bodyPr>
          <a:lstStyle/>
          <a:p>
            <a:pPr>
              <a:defRPr/>
            </a:pPr>
            <a:r>
              <a:rPr lang="en-US" dirty="0"/>
              <a:t>Sexual autonomy helps youth to navigate their sexual</a:t>
            </a:r>
            <a:r>
              <a:rPr lang="en-US" sz="2100" dirty="0"/>
              <a:t> </a:t>
            </a:r>
            <a:r>
              <a:rPr lang="en-US" dirty="0"/>
              <a:t>interactions with others: Teens who have a greater sense of control in sexual</a:t>
            </a:r>
            <a:r>
              <a:rPr lang="en-US" sz="2100" baseline="0" dirty="0"/>
              <a:t> </a:t>
            </a:r>
            <a:r>
              <a:rPr lang="en-US" dirty="0"/>
              <a:t>situations are more likely to refrain from intercourse and use</a:t>
            </a:r>
            <a:r>
              <a:rPr lang="en-US" sz="2100" dirty="0"/>
              <a:t> </a:t>
            </a:r>
            <a:r>
              <a:rPr lang="en-US" dirty="0"/>
              <a:t>condoms when they have sex.</a:t>
            </a:r>
            <a:r>
              <a:rPr lang="en-US" baseline="0" dirty="0"/>
              <a:t> Obtaining a strong sense of autonomy with regard to sexuality is especially important for girls.</a:t>
            </a:r>
            <a:endParaRPr lang="en-US" dirty="0"/>
          </a:p>
          <a:p>
            <a:pPr>
              <a:defRPr/>
            </a:pPr>
            <a:endParaRPr lang="en-US" dirty="0"/>
          </a:p>
          <a:p>
            <a:pPr>
              <a:defRPr/>
            </a:pPr>
            <a:r>
              <a:rPr lang="en-US" dirty="0"/>
              <a:t>Source:</a:t>
            </a:r>
          </a:p>
          <a:p>
            <a:pPr marL="0" lvl="3">
              <a:defRPr/>
            </a:pPr>
            <a:r>
              <a:rPr lang="en-US" sz="1700" dirty="0">
                <a:solidFill>
                  <a:schemeClr val="bg1"/>
                </a:solidFill>
                <a:latin typeface="Arial Narrow" pitchFamily="34" charset="0"/>
              </a:rPr>
              <a:t>Pearson J/ Personal Control, Self-Efficacy in Sexual Negotiation, and Contraceptive Risk among Adolescents: The Role of Gender. Sex Roles. 2006; 54 :615–625.</a:t>
            </a:r>
          </a:p>
        </p:txBody>
      </p:sp>
      <p:sp>
        <p:nvSpPr>
          <p:cNvPr id="4" name="Slide Number Placeholder 3"/>
          <p:cNvSpPr>
            <a:spLocks noGrp="1"/>
          </p:cNvSpPr>
          <p:nvPr>
            <p:ph type="sldNum" sz="quarter" idx="5"/>
          </p:nvPr>
        </p:nvSpPr>
        <p:spPr/>
        <p:txBody>
          <a:bodyPr/>
          <a:lstStyle/>
          <a:p>
            <a:pPr>
              <a:defRPr/>
            </a:pPr>
            <a:fld id="{941DC855-CE93-4029-9236-D326408390C5}"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882348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extLst/>
        </p:spPr>
        <p:txBody>
          <a:bodyPr wrap="square" numCol="1" anchor="t" anchorCtr="0" compatLnSpc="1">
            <a:prstTxWarp prst="textNoShape">
              <a:avLst/>
            </a:prstTxWarp>
            <a:normAutofit fontScale="92500" lnSpcReduction="20000"/>
          </a:bodyPr>
          <a:lstStyle/>
          <a:p>
            <a:pPr>
              <a:defRPr/>
            </a:pPr>
            <a:r>
              <a:rPr lang="en-US" dirty="0"/>
              <a:t>Developmental psychologists have found that when girls have</a:t>
            </a:r>
            <a:r>
              <a:rPr lang="en-US" baseline="0" dirty="0"/>
              <a:t> a stronger sense of autonomy with regard to their sexuality, they tend to feel more empowered in negotiating condom use.</a:t>
            </a: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Boys also need to be bolstered in their autonomy so they are better equipped to resist rigid</a:t>
            </a:r>
            <a:r>
              <a:rPr lang="en-US" sz="2100" dirty="0"/>
              <a:t> </a:t>
            </a:r>
            <a:r>
              <a:rPr lang="en-US" dirty="0"/>
              <a:t>masculinity norms, which, like rigid femininity norms can</a:t>
            </a:r>
            <a:r>
              <a:rPr lang="en-US" sz="2100" dirty="0"/>
              <a:t> </a:t>
            </a:r>
            <a:r>
              <a:rPr lang="en-US" dirty="0"/>
              <a:t>undermine contraceptive use and sexual health.</a:t>
            </a:r>
          </a:p>
          <a:p>
            <a:pPr>
              <a:defRPr/>
            </a:pPr>
            <a:endParaRPr lang="en-US" dirty="0"/>
          </a:p>
          <a:p>
            <a:pPr>
              <a:defRPr/>
            </a:pPr>
            <a:r>
              <a:rPr lang="en-US" dirty="0"/>
              <a:t>Sources:</a:t>
            </a:r>
          </a:p>
          <a:p>
            <a:pPr>
              <a:defRPr/>
            </a:pPr>
            <a:endParaRPr lang="en-US" dirty="0"/>
          </a:p>
          <a:p>
            <a:pPr marL="0" lvl="3" eaLnBrk="1" hangingPunct="1">
              <a:defRPr/>
            </a:pPr>
            <a:r>
              <a:rPr lang="en-US" sz="1800" dirty="0">
                <a:solidFill>
                  <a:schemeClr val="bg1"/>
                </a:solidFill>
                <a:latin typeface="Arial Narrow" pitchFamily="34" charset="0"/>
              </a:rPr>
              <a:t>Horne, S. and M. J. Zimmer-</a:t>
            </a:r>
            <a:r>
              <a:rPr lang="en-US" sz="1800" dirty="0" err="1">
                <a:solidFill>
                  <a:schemeClr val="bg1"/>
                </a:solidFill>
                <a:latin typeface="Arial Narrow" pitchFamily="34" charset="0"/>
              </a:rPr>
              <a:t>Gembeck</a:t>
            </a:r>
            <a:r>
              <a:rPr lang="en-US" sz="1800" dirty="0">
                <a:solidFill>
                  <a:schemeClr val="bg1"/>
                </a:solidFill>
                <a:latin typeface="Arial Narrow" pitchFamily="34" charset="0"/>
              </a:rPr>
              <a:t>. The Female Sexual Subjectivity Inventory: Development and Validation of a Multidimensional Inventory for Late Adolescents and Emerging Adults. </a:t>
            </a:r>
            <a:r>
              <a:rPr lang="en-US" sz="1800" i="1" dirty="0">
                <a:solidFill>
                  <a:schemeClr val="bg1"/>
                </a:solidFill>
                <a:latin typeface="Arial Narrow" pitchFamily="34" charset="0"/>
              </a:rPr>
              <a:t>Psychology of Women Quarterly. </a:t>
            </a:r>
            <a:r>
              <a:rPr lang="en-US" sz="1800" dirty="0">
                <a:solidFill>
                  <a:schemeClr val="bg1"/>
                </a:solidFill>
                <a:latin typeface="Arial Narrow" pitchFamily="34" charset="0"/>
              </a:rPr>
              <a:t>2006; 30 (2006):125–138.</a:t>
            </a:r>
          </a:p>
          <a:p>
            <a:pPr eaLnBrk="1" hangingPunct="1">
              <a:defRPr/>
            </a:pPr>
            <a:endParaRPr lang="en-US" dirty="0"/>
          </a:p>
          <a:p>
            <a:pPr eaLnBrk="1" hangingPunct="1">
              <a:defRPr/>
            </a:pPr>
            <a:r>
              <a:rPr lang="en-US" dirty="0" err="1"/>
              <a:t>Impett</a:t>
            </a:r>
            <a:r>
              <a:rPr lang="en-US" dirty="0"/>
              <a:t>, E., D. </a:t>
            </a:r>
            <a:r>
              <a:rPr lang="en-US" dirty="0" err="1"/>
              <a:t>Schooler</a:t>
            </a:r>
            <a:r>
              <a:rPr lang="en-US" dirty="0"/>
              <a:t> and D. </a:t>
            </a:r>
            <a:r>
              <a:rPr lang="en-US" dirty="0" err="1"/>
              <a:t>Tolman</a:t>
            </a:r>
            <a:r>
              <a:rPr lang="en-US" dirty="0"/>
              <a:t>. To Be Seen and Not Heard: Femininity Ideology and </a:t>
            </a:r>
            <a:r>
              <a:rPr lang="en-US" dirty="0">
                <a:solidFill>
                  <a:schemeClr val="bg1"/>
                </a:solidFill>
                <a:latin typeface="Arial Narrow" pitchFamily="34" charset="0"/>
              </a:rPr>
              <a:t>Adolescent Girls' Sexual Health. </a:t>
            </a:r>
            <a:r>
              <a:rPr lang="en-US" i="1" dirty="0">
                <a:solidFill>
                  <a:schemeClr val="bg1"/>
                </a:solidFill>
                <a:latin typeface="Arial Narrow" pitchFamily="34" charset="0"/>
              </a:rPr>
              <a:t>Archives of Sexual Behavior. </a:t>
            </a:r>
            <a:r>
              <a:rPr lang="en-US" dirty="0">
                <a:solidFill>
                  <a:schemeClr val="bg1"/>
                </a:solidFill>
                <a:latin typeface="Arial Narrow" pitchFamily="34" charset="0"/>
              </a:rPr>
              <a:t>2006; 35 (2):131–144.</a:t>
            </a:r>
            <a:endParaRPr lang="en-US" dirty="0"/>
          </a:p>
          <a:p>
            <a:pPr>
              <a:defRPr/>
            </a:pPr>
            <a:endParaRPr lang="en-US" dirty="0"/>
          </a:p>
          <a:p>
            <a:pPr>
              <a:defRPr/>
            </a:pPr>
            <a:r>
              <a:rPr lang="en-US" sz="1200" dirty="0" err="1">
                <a:solidFill>
                  <a:schemeClr val="tx1"/>
                </a:solidFill>
                <a:latin typeface="+mn-lt"/>
              </a:rPr>
              <a:t>Pleck</a:t>
            </a:r>
            <a:r>
              <a:rPr lang="en-US" sz="1200" baseline="0" dirty="0">
                <a:solidFill>
                  <a:schemeClr val="tx1"/>
                </a:solidFill>
                <a:latin typeface="+mn-lt"/>
              </a:rPr>
              <a:t> JH, </a:t>
            </a:r>
            <a:r>
              <a:rPr lang="en-US" sz="1200" baseline="0" dirty="0" err="1">
                <a:solidFill>
                  <a:schemeClr val="tx1"/>
                </a:solidFill>
                <a:latin typeface="+mn-lt"/>
              </a:rPr>
              <a:t>Sonenstein</a:t>
            </a:r>
            <a:r>
              <a:rPr lang="en-US" sz="1200" baseline="0" dirty="0">
                <a:solidFill>
                  <a:schemeClr val="tx1"/>
                </a:solidFill>
                <a:latin typeface="+mn-lt"/>
              </a:rPr>
              <a:t> FL, Leighton KC. Masculinity ideology: Its impact on adolescent males’ heterosexual relationships. </a:t>
            </a:r>
            <a:r>
              <a:rPr lang="en-US" sz="1200" i="1" baseline="0" dirty="0">
                <a:solidFill>
                  <a:schemeClr val="tx1"/>
                </a:solidFill>
                <a:latin typeface="+mn-lt"/>
              </a:rPr>
              <a:t> J Social Issues</a:t>
            </a:r>
            <a:r>
              <a:rPr lang="en-US" sz="1200" i="0" baseline="0" dirty="0">
                <a:solidFill>
                  <a:schemeClr val="tx1"/>
                </a:solidFill>
                <a:latin typeface="+mn-lt"/>
              </a:rPr>
              <a:t> 1993;49(3):11–29.</a:t>
            </a:r>
            <a:endParaRPr lang="en-US" sz="1800" dirty="0">
              <a:solidFill>
                <a:schemeClr val="bg1"/>
              </a:solidFill>
              <a:latin typeface="Arial Narrow" pitchFamily="34" charset="0"/>
            </a:endParaRPr>
          </a:p>
        </p:txBody>
      </p:sp>
      <p:sp>
        <p:nvSpPr>
          <p:cNvPr id="4" name="Slide Number Placeholder 3"/>
          <p:cNvSpPr>
            <a:spLocks noGrp="1"/>
          </p:cNvSpPr>
          <p:nvPr>
            <p:ph type="sldNum" sz="quarter" idx="5"/>
          </p:nvPr>
        </p:nvSpPr>
        <p:spPr/>
        <p:txBody>
          <a:bodyPr/>
          <a:lstStyle/>
          <a:p>
            <a:pPr>
              <a:defRPr/>
            </a:pPr>
            <a:fld id="{982378C5-EEE2-4303-B6ED-1517069D26FA}"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341356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Creating fear of consequences associated with sexual behavior does</a:t>
            </a:r>
            <a:r>
              <a:rPr lang="en-US" baseline="0" dirty="0"/>
              <a:t> not contribute to self efficacy or autonomy is sexual decision-making.</a:t>
            </a:r>
            <a:endParaRPr lang="en-US" dirty="0"/>
          </a:p>
          <a:p>
            <a:endParaRPr lang="en-US" dirty="0"/>
          </a:p>
          <a:p>
            <a:r>
              <a:rPr lang="en-US" dirty="0"/>
              <a:t>This conversation</a:t>
            </a:r>
            <a:r>
              <a:rPr lang="en-US" baseline="0" dirty="0"/>
              <a:t> should be an opportunity to assess Janice’s autonomy in terms of sexual decision-making and help her gain the skills she needs to make the right choice for herself. As a 16 year old, we assume she is capable of desire and sexual autonomy but providers should still be aware of and identify instances of sexual or reproductive coercion or abuse.  </a:t>
            </a:r>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587444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pPr defTabSz="966612">
              <a:defRPr/>
            </a:pPr>
            <a:r>
              <a:rPr lang="en-US" sz="1200" dirty="0">
                <a:latin typeface="Futura Lt BT"/>
              </a:rPr>
              <a:t>One of the ways to assess understanding of anatomy and reproductive health is</a:t>
            </a:r>
            <a:r>
              <a:rPr lang="en-US" sz="1200" baseline="0" dirty="0">
                <a:latin typeface="Futura Lt BT"/>
              </a:rPr>
              <a:t> by starting early and bringing up these topics at pediatric visits prior to the adolescent years. Even at a younger age you can explore with parents, families, and patients what they are learning about their bodies and relationships at home, in school, and from friends. As they get older the specific issues you discuss are adapted as appropriate and in a logical sequence.</a:t>
            </a:r>
          </a:p>
          <a:p>
            <a:endParaRPr lang="en-US" dirty="0"/>
          </a:p>
          <a:p>
            <a:r>
              <a:rPr lang="en-US" dirty="0"/>
              <a:t>Assess</a:t>
            </a:r>
            <a:r>
              <a:rPr lang="en-US" baseline="0" dirty="0"/>
              <a:t> knowledge and understanding: </a:t>
            </a:r>
          </a:p>
          <a:p>
            <a:r>
              <a:rPr lang="en-US" baseline="0" dirty="0"/>
              <a:t>For example pregnancy test requests can open a discussion of the patient’s knowledge of anatomy, pregnancy, and prevention methods.</a:t>
            </a:r>
          </a:p>
          <a:p>
            <a:endParaRPr lang="en-US" baseline="0" dirty="0"/>
          </a:p>
          <a:p>
            <a:r>
              <a:rPr lang="en-US" baseline="0" dirty="0"/>
              <a:t>Assess self-efficacy: </a:t>
            </a:r>
          </a:p>
          <a:p>
            <a:r>
              <a:rPr lang="en-US" baseline="0" dirty="0"/>
              <a:t>A patient’s ability to manage chronic conditions such as asthma or even his/her academic achievements can provide indicators of self-efficacy. </a:t>
            </a:r>
            <a:r>
              <a:rPr lang="en-US" sz="1200" baseline="0" dirty="0">
                <a:latin typeface="Futura Lt BT"/>
              </a:rPr>
              <a:t>You can also evaluate self esteem and problem solving capacity at younger ages by exploring what activities they are participating in or what roles they are taking on at school, home, in extracurricular activities. You can actually ask them directly how they approach challenging situations or problems with friends, teachers, in their families. This sets the stage for discussing communication and problem solving in more intimate relationships in the future.</a:t>
            </a:r>
          </a:p>
          <a:p>
            <a:pPr defTabSz="966612">
              <a:defRPr/>
            </a:pPr>
            <a:endParaRPr lang="en-US" sz="1200" baseline="0" dirty="0">
              <a:latin typeface="Futura Lt BT"/>
            </a:endParaRPr>
          </a:p>
          <a:p>
            <a:pPr defTabSz="966612">
              <a:defRPr/>
            </a:pPr>
            <a:r>
              <a:rPr lang="en-US" sz="1200" baseline="0" dirty="0">
                <a:latin typeface="Futura Lt BT"/>
              </a:rPr>
              <a:t>If you’ve discussed much of the above already as part of routine visits then when it comes time to “examine if they are ready for sex” you’ve already paved the way….</a:t>
            </a:r>
            <a:endParaRPr lang="en-US" sz="1200" dirty="0">
              <a:latin typeface="Futura Lt BT"/>
            </a:endParaRPr>
          </a:p>
          <a:p>
            <a:endParaRPr lang="en-US" baseline="0" dirty="0"/>
          </a:p>
          <a:p>
            <a:endParaRPr lang="en-US" baseline="0" dirty="0"/>
          </a:p>
        </p:txBody>
      </p:sp>
      <p:sp>
        <p:nvSpPr>
          <p:cNvPr id="4" name="Slide Number Placeholder 3"/>
          <p:cNvSpPr>
            <a:spLocks noGrp="1"/>
          </p:cNvSpPr>
          <p:nvPr>
            <p:ph type="sldNum" sz="quarter" idx="5"/>
          </p:nvPr>
        </p:nvSpPr>
        <p:spPr/>
        <p:txBody>
          <a:bodyPr/>
          <a:lstStyle/>
          <a:p>
            <a:pPr>
              <a:defRPr/>
            </a:pPr>
            <a:fld id="{77419903-2506-4C45-9FB6-9190E3789CCE}" type="slidenum">
              <a:rPr lang="en-US" smtClean="0"/>
              <a:pPr>
                <a:defRPr/>
              </a:pPr>
              <a:t>46</a:t>
            </a:fld>
            <a:endParaRPr lang="en-US"/>
          </a:p>
        </p:txBody>
      </p:sp>
    </p:spTree>
    <p:extLst>
      <p:ext uri="{BB962C8B-B14F-4D97-AF65-F5344CB8AC3E}">
        <p14:creationId xmlns:p14="http://schemas.microsoft.com/office/powerpoint/2010/main" val="25558949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defTabSz="966612">
              <a:defRPr/>
            </a:pPr>
            <a:r>
              <a:rPr lang="en-US" dirty="0"/>
              <a:t>Acknowledging</a:t>
            </a:r>
            <a:r>
              <a:rPr lang="en-US" baseline="0" dirty="0"/>
              <a:t> pleasure and enjoyment provides balanced context and a good lead-in to discussing partners, personal readiness, contraception, and STI testing.</a:t>
            </a:r>
          </a:p>
          <a:p>
            <a:pPr defTabSz="966612">
              <a:defRPr/>
            </a:pPr>
            <a:endParaRPr lang="en-US" baseline="0" dirty="0"/>
          </a:p>
          <a:p>
            <a:pPr defTabSz="966612">
              <a:defRPr/>
            </a:pPr>
            <a:r>
              <a:rPr lang="en-US" baseline="0" dirty="0"/>
              <a:t>Emphasizing agency and personal control can help patients with decision-making and contraceptive/condom negotiation.</a:t>
            </a:r>
          </a:p>
          <a:p>
            <a:endParaRPr lang="en-US" baseline="0" dirty="0"/>
          </a:p>
          <a:p>
            <a:r>
              <a:rPr lang="en-US" baseline="0" dirty="0"/>
              <a:t>Help youth examine their readiness for sex. Have patients identify the right conditions for themselves and prepare, as needed, starting contraception, using condoms, and involving partners in contraceptive/condom use.</a:t>
            </a:r>
            <a:endParaRPr lang="en-US" dirty="0"/>
          </a:p>
          <a:p>
            <a:pPr defTabSz="966612">
              <a:defRPr/>
            </a:pPr>
            <a:endParaRPr lang="en-US" dirty="0"/>
          </a:p>
        </p:txBody>
      </p:sp>
      <p:sp>
        <p:nvSpPr>
          <p:cNvPr id="4" name="Slide Number Placeholder 3"/>
          <p:cNvSpPr>
            <a:spLocks noGrp="1"/>
          </p:cNvSpPr>
          <p:nvPr>
            <p:ph type="sldNum" sz="quarter" idx="5"/>
          </p:nvPr>
        </p:nvSpPr>
        <p:spPr/>
        <p:txBody>
          <a:bodyPr/>
          <a:lstStyle/>
          <a:p>
            <a:pPr>
              <a:defRPr/>
            </a:pPr>
            <a:fld id="{77419903-2506-4C45-9FB6-9190E3789CCE}" type="slidenum">
              <a:rPr lang="en-US" smtClean="0"/>
              <a:pPr>
                <a:defRPr/>
              </a:pPr>
              <a:t>47</a:t>
            </a:fld>
            <a:endParaRPr lang="en-US"/>
          </a:p>
        </p:txBody>
      </p:sp>
    </p:spTree>
    <p:extLst>
      <p:ext uri="{BB962C8B-B14F-4D97-AF65-F5344CB8AC3E}">
        <p14:creationId xmlns:p14="http://schemas.microsoft.com/office/powerpoint/2010/main" val="2071029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dirty="0"/>
              <a:t>The B in the new paradigm refers to building healthy romantic relationships. Our current paradigms often place teenage sexuality outside the context of the relationships in which it is expressed. Or they reference two relationship archetypes: The heterosexual marriage ideal and the risk of the </a:t>
            </a:r>
            <a:r>
              <a:rPr lang="en-US" i="0" dirty="0"/>
              <a:t>un</a:t>
            </a:r>
            <a:r>
              <a:rPr lang="en-US" dirty="0"/>
              <a:t>healthy</a:t>
            </a:r>
            <a:r>
              <a:rPr lang="en-US" baseline="0" dirty="0"/>
              <a:t> relationships</a:t>
            </a:r>
            <a:r>
              <a:rPr lang="en-US" dirty="0"/>
              <a:t>.</a:t>
            </a:r>
            <a:r>
              <a:rPr lang="en-US" baseline="0" dirty="0"/>
              <a:t>  </a:t>
            </a:r>
            <a:r>
              <a:rPr lang="en-US" dirty="0"/>
              <a:t>But rather than uphold marriage as the only valid relationship, we must validate adolescents’ need for intimacy and assist them</a:t>
            </a:r>
            <a:r>
              <a:rPr lang="en-US" baseline="0" dirty="0"/>
              <a:t> </a:t>
            </a:r>
            <a:r>
              <a:rPr lang="en-US" dirty="0"/>
              <a:t>in building egalitarian and nourishing romantic relationships suited to their life stage. And rather than teach about healthy relationships primarily through the lens of unhealthy relationships,</a:t>
            </a:r>
            <a:r>
              <a:rPr lang="en-US" baseline="0" dirty="0"/>
              <a:t> </a:t>
            </a:r>
            <a:r>
              <a:rPr lang="en-US" dirty="0"/>
              <a:t>we must also</a:t>
            </a:r>
            <a:r>
              <a:rPr lang="en-US" baseline="0" dirty="0"/>
              <a:t> attend</a:t>
            </a:r>
            <a:r>
              <a:rPr lang="en-US" dirty="0"/>
              <a:t> to the characteristics of positive romantic relationships and the skills to build them.</a:t>
            </a:r>
          </a:p>
          <a:p>
            <a:endParaRPr lang="en-US" dirty="0"/>
          </a:p>
          <a:p>
            <a:pPr marL="742950" lvl="1" indent="-285750">
              <a:lnSpc>
                <a:spcPct val="125000"/>
              </a:lnSpc>
              <a:spcBef>
                <a:spcPct val="20000"/>
              </a:spcBef>
              <a:buClr>
                <a:schemeClr val="bg1">
                  <a:lumMod val="75000"/>
                  <a:lumOff val="25000"/>
                </a:schemeClr>
              </a:buClr>
              <a:buFont typeface="Arial"/>
              <a:buChar char="•"/>
              <a:defRPr/>
            </a:pPr>
            <a:r>
              <a:rPr lang="en-US" sz="2400" dirty="0">
                <a:latin typeface="Adobe Garamond Pro"/>
                <a:cs typeface="Arial"/>
              </a:rPr>
              <a:t>Validate adolescents’ need for intimacy</a:t>
            </a:r>
          </a:p>
          <a:p>
            <a:pPr marL="742950" lvl="1" indent="-285750">
              <a:lnSpc>
                <a:spcPct val="125000"/>
              </a:lnSpc>
              <a:spcBef>
                <a:spcPct val="20000"/>
              </a:spcBef>
              <a:buClr>
                <a:schemeClr val="bg1">
                  <a:lumMod val="75000"/>
                  <a:lumOff val="25000"/>
                </a:schemeClr>
              </a:buClr>
              <a:buFont typeface="Arial"/>
              <a:buChar char="•"/>
              <a:defRPr/>
            </a:pPr>
            <a:r>
              <a:rPr lang="en-US" sz="2400" dirty="0">
                <a:latin typeface="Adobe Garamond Pro"/>
                <a:cs typeface="Arial"/>
              </a:rPr>
              <a:t>Assist them in building egalitarian relationships suited to their life stage</a:t>
            </a:r>
          </a:p>
          <a:p>
            <a:pPr marL="742950" lvl="1" indent="-285750">
              <a:lnSpc>
                <a:spcPct val="125000"/>
              </a:lnSpc>
              <a:spcBef>
                <a:spcPct val="20000"/>
              </a:spcBef>
              <a:buClr>
                <a:schemeClr val="bg1">
                  <a:lumMod val="75000"/>
                  <a:lumOff val="25000"/>
                </a:schemeClr>
              </a:buClr>
              <a:buFont typeface="Arial"/>
              <a:buChar char="•"/>
              <a:defRPr/>
            </a:pPr>
            <a:r>
              <a:rPr lang="en-US" sz="2400" dirty="0">
                <a:latin typeface="Adobe Garamond Pro"/>
                <a:cs typeface="Arial"/>
              </a:rPr>
              <a:t>Teach about </a:t>
            </a:r>
            <a:r>
              <a:rPr lang="en-US" sz="2400" i="1" dirty="0">
                <a:latin typeface="Adobe Garamond Pro"/>
                <a:cs typeface="Arial"/>
              </a:rPr>
              <a:t>healthy </a:t>
            </a:r>
            <a:r>
              <a:rPr lang="en-US" sz="2400" dirty="0">
                <a:latin typeface="Adobe Garamond Pro"/>
                <a:cs typeface="Arial"/>
              </a:rPr>
              <a:t>relationships, not just the avoidance of unhealthy relationships</a:t>
            </a:r>
          </a:p>
          <a:p>
            <a:endParaRPr lang="en-US" dirty="0"/>
          </a:p>
        </p:txBody>
      </p:sp>
      <p:sp>
        <p:nvSpPr>
          <p:cNvPr id="51204" name="Slide Number Placeholder 3"/>
          <p:cNvSpPr>
            <a:spLocks noGrp="1"/>
          </p:cNvSpPr>
          <p:nvPr>
            <p:ph type="sldNum" sz="quarter" idx="5"/>
          </p:nvPr>
        </p:nvSpPr>
        <p:spPr bwMode="auto">
          <a:ln>
            <a:miter lim="800000"/>
            <a:headEnd/>
            <a:tailEnd/>
          </a:ln>
        </p:spPr>
        <p:txBody>
          <a:bodyPr/>
          <a:lstStyle/>
          <a:p>
            <a:pPr>
              <a:defRPr/>
            </a:pPr>
            <a:fld id="{47E5EDCD-8672-48AB-8F4E-9A660F0C1384}" type="slidenum">
              <a:rPr lang="en-US">
                <a:latin typeface="Adobe Garamond Pro"/>
              </a:rPr>
              <a:pPr>
                <a:defRPr/>
              </a:pPr>
              <a:t>48</a:t>
            </a:fld>
            <a:endParaRPr lang="en-US" dirty="0">
              <a:latin typeface="Adobe Garamond Pro"/>
            </a:endParaRPr>
          </a:p>
        </p:txBody>
      </p:sp>
    </p:spTree>
    <p:extLst>
      <p:ext uri="{BB962C8B-B14F-4D97-AF65-F5344CB8AC3E}">
        <p14:creationId xmlns:p14="http://schemas.microsoft.com/office/powerpoint/2010/main" val="10078523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Good romantic relationships, in which young people feel comfortable communicating with one another, build positive sexual health outcomes. </a:t>
            </a:r>
          </a:p>
          <a:p>
            <a:endParaRPr lang="en-US" dirty="0"/>
          </a:p>
          <a:p>
            <a:pPr marL="0" lvl="3" eaLnBrk="1" hangingPunct="1"/>
            <a:r>
              <a:rPr lang="en-US" sz="1900" dirty="0">
                <a:solidFill>
                  <a:schemeClr val="bg1"/>
                </a:solidFill>
                <a:latin typeface="Futura Lt BT"/>
              </a:rPr>
              <a:t>Sources:</a:t>
            </a:r>
          </a:p>
          <a:p>
            <a:pPr marL="0" lvl="3" eaLnBrk="1" hangingPunct="1"/>
            <a:r>
              <a:rPr lang="en-US" sz="1900" dirty="0">
                <a:solidFill>
                  <a:schemeClr val="bg1"/>
                </a:solidFill>
                <a:latin typeface="Futura Lt BT"/>
              </a:rPr>
              <a:t>Stone N, Ingham N. Factors Affecting British Teenagers' Contraceptive Use at First Intercourse: The Importance of Partner Communication. </a:t>
            </a:r>
            <a:r>
              <a:rPr lang="en-US" sz="1900" i="1" dirty="0">
                <a:solidFill>
                  <a:schemeClr val="bg1"/>
                </a:solidFill>
                <a:latin typeface="Futura Lt BT"/>
              </a:rPr>
              <a:t>Perspectives on Sexual and Reproductive Health, </a:t>
            </a:r>
            <a:r>
              <a:rPr lang="en-US" sz="1900" dirty="0">
                <a:solidFill>
                  <a:schemeClr val="bg1"/>
                </a:solidFill>
                <a:latin typeface="Futura Lt BT"/>
              </a:rPr>
              <a:t>2002; 34 (4):191–197.</a:t>
            </a:r>
          </a:p>
          <a:p>
            <a:pPr eaLnBrk="1" hangingPunct="1"/>
            <a:endParaRPr lang="en-US" dirty="0"/>
          </a:p>
          <a:p>
            <a:pPr eaLnBrk="1" hangingPunct="1"/>
            <a:r>
              <a:rPr lang="en-US" dirty="0" err="1"/>
              <a:t>Widman</a:t>
            </a:r>
            <a:r>
              <a:rPr lang="en-US" dirty="0"/>
              <a:t>, L., D.P. Welsh, J.K. McNulty and K.C. Little. Sexual Communication and Contraceptive Use in Adolescent Dating Couples. Journal of Adolescent Health. 2006; 39:893–899.</a:t>
            </a:r>
          </a:p>
        </p:txBody>
      </p:sp>
      <p:sp>
        <p:nvSpPr>
          <p:cNvPr id="4" name="Slide Number Placeholder 3"/>
          <p:cNvSpPr>
            <a:spLocks noGrp="1"/>
          </p:cNvSpPr>
          <p:nvPr>
            <p:ph type="sldNum" sz="quarter" idx="5"/>
          </p:nvPr>
        </p:nvSpPr>
        <p:spPr/>
        <p:txBody>
          <a:bodyPr/>
          <a:lstStyle/>
          <a:p>
            <a:pPr>
              <a:defRPr/>
            </a:pPr>
            <a:fld id="{B102A9DC-EF40-4E2D-8C2D-C2941726F510}" type="slidenum">
              <a:rPr lang="en-US" smtClean="0"/>
              <a:pPr>
                <a:defRPr/>
              </a:pPr>
              <a:t>49</a:t>
            </a:fld>
            <a:endParaRPr lang="en-US"/>
          </a:p>
        </p:txBody>
      </p:sp>
    </p:spTree>
    <p:extLst>
      <p:ext uri="{BB962C8B-B14F-4D97-AF65-F5344CB8AC3E}">
        <p14:creationId xmlns:p14="http://schemas.microsoft.com/office/powerpoint/2010/main" val="147750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AE1818-4B8B-4DD9-BBAB-5F7BFC1723F8}" type="slidenum">
              <a:rPr lang="en-US" smtClean="0"/>
              <a:pPr/>
              <a:t>5</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538676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dirty="0"/>
              <a:t>Parents and health and education professionals tend to be wary of romantic relationships between teens because such</a:t>
            </a:r>
            <a:r>
              <a:rPr lang="en-US" baseline="0" dirty="0"/>
              <a:t> </a:t>
            </a:r>
            <a:r>
              <a:rPr lang="en-US" dirty="0"/>
              <a:t>relationships can lead to sexual intimacy. </a:t>
            </a:r>
          </a:p>
          <a:p>
            <a:endParaRPr lang="en-US" dirty="0"/>
          </a:p>
          <a:p>
            <a:r>
              <a:rPr lang="en-US" dirty="0"/>
              <a:t>But it may be more important to identify the critical characteristics of teenagers’ romantic relationships: Adolescent sexual activities are more likely to be safe, wanted, and gratifying when relationships are equal—that is, not characterized by large age differences between girls and older boyfriends—and when teenagers feel satisfied, experience intimacy, and are able to discuss contraception openly within their relationships. </a:t>
            </a:r>
          </a:p>
          <a:p>
            <a:endParaRPr lang="en-US" dirty="0"/>
          </a:p>
          <a:p>
            <a:r>
              <a:rPr lang="en-US" dirty="0"/>
              <a:t>Sources:</a:t>
            </a:r>
          </a:p>
          <a:p>
            <a:r>
              <a:rPr lang="en-US" dirty="0" err="1"/>
              <a:t>Houts</a:t>
            </a:r>
            <a:r>
              <a:rPr lang="en-US" dirty="0"/>
              <a:t> L. But was it wanted? Women’s first voluntary sexual intercourse.</a:t>
            </a:r>
            <a:r>
              <a:rPr lang="en-US" i="1" dirty="0"/>
              <a:t> J Fam Issues</a:t>
            </a:r>
            <a:r>
              <a:rPr lang="en-US" i="0" dirty="0"/>
              <a:t> 2005;26(8):1092–1102.</a:t>
            </a:r>
          </a:p>
          <a:p>
            <a:endParaRPr lang="en-US" i="0" dirty="0"/>
          </a:p>
          <a:p>
            <a:r>
              <a:rPr lang="en-US" i="0" dirty="0" err="1"/>
              <a:t>Manlove</a:t>
            </a:r>
            <a:r>
              <a:rPr lang="en-US" i="0" baseline="0" dirty="0"/>
              <a:t> J, Ryan S, </a:t>
            </a:r>
            <a:r>
              <a:rPr lang="en-US" i="0" baseline="0" dirty="0" err="1"/>
              <a:t>Franzetta</a:t>
            </a:r>
            <a:r>
              <a:rPr lang="en-US" i="0" baseline="0" dirty="0"/>
              <a:t> K. Contraceptive use patterns within teenagers’ first sexual relationships. </a:t>
            </a:r>
            <a:r>
              <a:rPr lang="en-US" i="1" baseline="0" dirty="0"/>
              <a:t>Perspect Sex Repro Health</a:t>
            </a:r>
            <a:r>
              <a:rPr lang="en-US" i="0" baseline="0" dirty="0"/>
              <a:t> 2003;35(6):246–55.</a:t>
            </a:r>
          </a:p>
          <a:p>
            <a:endParaRPr lang="en-US" dirty="0"/>
          </a:p>
          <a:p>
            <a:r>
              <a:rPr lang="en-US" dirty="0"/>
              <a:t>Stone</a:t>
            </a:r>
            <a:r>
              <a:rPr lang="en-US" baseline="0" dirty="0"/>
              <a:t> N, Ingham R. Factors affecting British teenagers; contraceptive use at first intercourse: The importance of partner communication. </a:t>
            </a:r>
            <a:r>
              <a:rPr lang="en-US" i="1" baseline="0" dirty="0"/>
              <a:t>Perspect Sex Repro Health</a:t>
            </a:r>
            <a:r>
              <a:rPr lang="en-US" i="0" baseline="0" dirty="0"/>
              <a:t> 2002;24(4):191–7.</a:t>
            </a:r>
          </a:p>
          <a:p>
            <a:endParaRPr lang="en-US" dirty="0"/>
          </a:p>
          <a:p>
            <a:pPr algn="just"/>
            <a:r>
              <a:rPr lang="en-US" dirty="0" err="1"/>
              <a:t>Sprecher</a:t>
            </a:r>
            <a:r>
              <a:rPr lang="en-US" baseline="0" dirty="0"/>
              <a:t> S, Barbee A, Schwarz P. Was it good for you, too? Gender differences in first sexual intercourse experiences. </a:t>
            </a:r>
            <a:r>
              <a:rPr lang="en-US" i="1" baseline="0" dirty="0"/>
              <a:t>J  Sex Research</a:t>
            </a:r>
            <a:r>
              <a:rPr lang="en-US" i="0" baseline="0" dirty="0"/>
              <a:t> 1995;32(1):3–15.</a:t>
            </a:r>
          </a:p>
          <a:p>
            <a:pPr eaLnBrk="1" hangingPunct="1"/>
            <a:endParaRPr lang="en-US" dirty="0"/>
          </a:p>
          <a:p>
            <a:pPr eaLnBrk="1" hangingPunct="1"/>
            <a:r>
              <a:rPr lang="en-US" dirty="0"/>
              <a:t>Wildman</a:t>
            </a:r>
            <a:r>
              <a:rPr lang="en-US" baseline="0" dirty="0"/>
              <a:t> L, Welsh DP, McNulty JK, Little KC. Sexual communication and contraceptive use in adolescent dating couples. </a:t>
            </a:r>
            <a:r>
              <a:rPr lang="en-US" i="1" baseline="0" dirty="0"/>
              <a:t>J </a:t>
            </a:r>
            <a:r>
              <a:rPr lang="en-US" i="1" baseline="0" dirty="0" err="1"/>
              <a:t>Adolesc</a:t>
            </a:r>
            <a:r>
              <a:rPr lang="en-US" i="1" baseline="0" dirty="0"/>
              <a:t> Health</a:t>
            </a:r>
            <a:r>
              <a:rPr lang="en-US" i="0" baseline="0" dirty="0"/>
              <a:t> 2006;39:893–9.</a:t>
            </a:r>
          </a:p>
          <a:p>
            <a:pPr eaLnBrk="1" hangingPunct="1"/>
            <a:endParaRPr lang="en-US" dirty="0"/>
          </a:p>
          <a:p>
            <a:pPr eaLnBrk="1" hangingPunct="1"/>
            <a:r>
              <a:rPr lang="en-US" dirty="0" err="1"/>
              <a:t>Guggino</a:t>
            </a:r>
            <a:r>
              <a:rPr lang="en-US" dirty="0"/>
              <a:t>, J.M., and J.J. </a:t>
            </a:r>
            <a:r>
              <a:rPr lang="en-US" dirty="0" err="1"/>
              <a:t>Ponzetti</a:t>
            </a:r>
            <a:r>
              <a:rPr lang="en-US" dirty="0"/>
              <a:t>, Jr. Gender Differences in Affective Reactions to First Coitus. </a:t>
            </a:r>
            <a:r>
              <a:rPr lang="en-US" i="1" dirty="0"/>
              <a:t>Journal of Adolescence. </a:t>
            </a:r>
            <a:r>
              <a:rPr lang="en-US" dirty="0"/>
              <a:t>1997; 20:189–200.</a:t>
            </a:r>
          </a:p>
        </p:txBody>
      </p:sp>
      <p:sp>
        <p:nvSpPr>
          <p:cNvPr id="4" name="Slide Number Placeholder 3"/>
          <p:cNvSpPr>
            <a:spLocks noGrp="1"/>
          </p:cNvSpPr>
          <p:nvPr>
            <p:ph type="sldNum" sz="quarter" idx="5"/>
          </p:nvPr>
        </p:nvSpPr>
        <p:spPr/>
        <p:txBody>
          <a:bodyPr/>
          <a:lstStyle/>
          <a:p>
            <a:pPr>
              <a:defRPr/>
            </a:pPr>
            <a:fld id="{359B5C5C-0CED-4204-8F51-FAFB6BF32C61}" type="slidenum">
              <a:rPr lang="en-US" smtClean="0"/>
              <a:pPr>
                <a:defRPr/>
              </a:pPr>
              <a:t>50</a:t>
            </a:fld>
            <a:endParaRPr lang="en-US"/>
          </a:p>
        </p:txBody>
      </p:sp>
    </p:spTree>
    <p:extLst>
      <p:ext uri="{BB962C8B-B14F-4D97-AF65-F5344CB8AC3E}">
        <p14:creationId xmlns:p14="http://schemas.microsoft.com/office/powerpoint/2010/main" val="2770367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Once again start early, examine peer relationships at visits prior to when a patient has entered a more intimate physical relationship with a boyfriend</a:t>
            </a:r>
            <a:r>
              <a:rPr lang="en-US" baseline="0" dirty="0"/>
              <a:t> or girlfriend.  Explore with them what they think a healthy relationship looks like and what “trust and respect” mean.  Ask them if they have role models for a healthy relationship  and how they communicate when there is conflict.</a:t>
            </a:r>
          </a:p>
          <a:p>
            <a:endParaRPr lang="en-US" baseline="0" dirty="0"/>
          </a:p>
          <a:p>
            <a:r>
              <a:rPr lang="en-US" baseline="0" dirty="0"/>
              <a:t>When it comes to sex ask them what role they see it playing in their relationship.</a:t>
            </a:r>
            <a:endParaRPr lang="en-US" dirty="0"/>
          </a:p>
        </p:txBody>
      </p:sp>
      <p:sp>
        <p:nvSpPr>
          <p:cNvPr id="4" name="Slide Number Placeholder 3"/>
          <p:cNvSpPr>
            <a:spLocks noGrp="1"/>
          </p:cNvSpPr>
          <p:nvPr>
            <p:ph type="sldNum" sz="quarter" idx="5"/>
          </p:nvPr>
        </p:nvSpPr>
        <p:spPr/>
        <p:txBody>
          <a:bodyPr/>
          <a:lstStyle/>
          <a:p>
            <a:pPr>
              <a:defRPr/>
            </a:pPr>
            <a:fld id="{5268DAE1-0988-430D-B2DF-77A05BBE33BB}" type="slidenum">
              <a:rPr lang="en-US" smtClean="0"/>
              <a:pPr>
                <a:defRPr/>
              </a:pPr>
              <a:t>51</a:t>
            </a:fld>
            <a:endParaRPr lang="en-US"/>
          </a:p>
        </p:txBody>
      </p:sp>
    </p:spTree>
    <p:extLst>
      <p:ext uri="{BB962C8B-B14F-4D97-AF65-F5344CB8AC3E}">
        <p14:creationId xmlns:p14="http://schemas.microsoft.com/office/powerpoint/2010/main" val="20281050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a:t>Ask these questions to patients to assess the health of the relationship</a:t>
            </a:r>
          </a:p>
        </p:txBody>
      </p:sp>
      <p:sp>
        <p:nvSpPr>
          <p:cNvPr id="4" name="Slide Number Placeholder 3"/>
          <p:cNvSpPr>
            <a:spLocks noGrp="1"/>
          </p:cNvSpPr>
          <p:nvPr>
            <p:ph type="sldNum" sz="quarter" idx="10"/>
          </p:nvPr>
        </p:nvSpPr>
        <p:spPr/>
        <p:txBody>
          <a:bodyPr/>
          <a:lstStyle/>
          <a:p>
            <a:fld id="{1D69AABC-C3A5-4BE0-A063-B5BF9A7D2A82}" type="slidenum">
              <a:rPr lang="en-US" smtClean="0"/>
              <a:pPr/>
              <a:t>52</a:t>
            </a:fld>
            <a:endParaRPr lang="en-US"/>
          </a:p>
        </p:txBody>
      </p:sp>
    </p:spTree>
    <p:extLst>
      <p:ext uri="{BB962C8B-B14F-4D97-AF65-F5344CB8AC3E}">
        <p14:creationId xmlns:p14="http://schemas.microsoft.com/office/powerpoint/2010/main" val="1177329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pPr eaLnBrk="1" hangingPunct="1">
              <a:spcBef>
                <a:spcPct val="0"/>
              </a:spcBef>
            </a:pPr>
            <a:r>
              <a:rPr lang="en-US" dirty="0"/>
              <a:t>The “C” in the new paradigm refers to connectedness with parent(s) and other trusted adults. Because</a:t>
            </a:r>
            <a:r>
              <a:rPr lang="en-US" baseline="0" dirty="0"/>
              <a:t> of </a:t>
            </a:r>
            <a:r>
              <a:rPr lang="en-US" dirty="0"/>
              <a:t>the shame and stigma that</a:t>
            </a:r>
            <a:r>
              <a:rPr lang="en-US" baseline="0" dirty="0"/>
              <a:t> is often attached teenage sexual exploration, honest communication and integrity in teens’ relationships with adults is often undermined in the US.</a:t>
            </a:r>
          </a:p>
          <a:p>
            <a:pPr eaLnBrk="1" hangingPunct="1">
              <a:spcBef>
                <a:spcPct val="0"/>
              </a:spcBef>
            </a:pPr>
            <a:endParaRPr lang="en-US" baseline="0" dirty="0"/>
          </a:p>
          <a:p>
            <a:pPr eaLnBrk="1" hangingPunct="1">
              <a:spcBef>
                <a:spcPct val="0"/>
              </a:spcBef>
            </a:pPr>
            <a:r>
              <a:rPr lang="en-US" baseline="0" dirty="0"/>
              <a:t>And here is where youth-serving professionals can play an important role in helping youth and parents overcome the communication breakdown around sexuality, by helping spur conversations at home and by supplementing those conversations in their respective fields.</a:t>
            </a:r>
          </a:p>
          <a:p>
            <a:pPr eaLnBrk="1" hangingPunct="1">
              <a:spcBef>
                <a:spcPct val="0"/>
              </a:spcBef>
            </a:pPr>
            <a:endParaRPr lang="en-US" baseline="0" dirty="0"/>
          </a:p>
          <a:p>
            <a:pPr lvl="1">
              <a:lnSpc>
                <a:spcPct val="125000"/>
              </a:lnSpc>
              <a:spcBef>
                <a:spcPct val="20000"/>
              </a:spcBef>
              <a:buClr>
                <a:schemeClr val="bg1">
                  <a:lumMod val="75000"/>
                  <a:lumOff val="25000"/>
                </a:schemeClr>
              </a:buClr>
              <a:defRPr/>
            </a:pPr>
            <a:r>
              <a:rPr lang="en-US" sz="2400" dirty="0">
                <a:latin typeface="Adobe Garamond Pro"/>
                <a:cs typeface="Arial"/>
              </a:rPr>
              <a:t>Honesty and integrity in relationships with care providers</a:t>
            </a:r>
          </a:p>
          <a:p>
            <a:pPr marL="1657350" lvl="3" indent="-285750">
              <a:lnSpc>
                <a:spcPct val="125000"/>
              </a:lnSpc>
              <a:spcBef>
                <a:spcPct val="20000"/>
              </a:spcBef>
              <a:buClr>
                <a:schemeClr val="bg1">
                  <a:lumMod val="75000"/>
                  <a:lumOff val="25000"/>
                </a:schemeClr>
              </a:buClr>
              <a:buFont typeface="Lucida Grande"/>
              <a:buChar char="–"/>
              <a:defRPr/>
            </a:pPr>
            <a:r>
              <a:rPr lang="en-US" sz="2400" dirty="0">
                <a:latin typeface="Adobe Garamond Pro"/>
                <a:cs typeface="Arial"/>
              </a:rPr>
              <a:t>Parents/guardians</a:t>
            </a:r>
          </a:p>
          <a:p>
            <a:pPr marL="1657350" lvl="3" indent="-285750">
              <a:lnSpc>
                <a:spcPct val="125000"/>
              </a:lnSpc>
              <a:spcBef>
                <a:spcPct val="20000"/>
              </a:spcBef>
              <a:buClr>
                <a:schemeClr val="bg1">
                  <a:lumMod val="75000"/>
                  <a:lumOff val="25000"/>
                </a:schemeClr>
              </a:buClr>
              <a:buFont typeface="Lucida Grande"/>
              <a:buChar char="–"/>
              <a:defRPr/>
            </a:pPr>
            <a:r>
              <a:rPr lang="en-US" sz="2400" dirty="0">
                <a:latin typeface="Adobe Garamond Pro"/>
                <a:cs typeface="Arial"/>
              </a:rPr>
              <a:t>Educators</a:t>
            </a:r>
          </a:p>
          <a:p>
            <a:pPr marL="1657350" lvl="3" indent="-285750">
              <a:lnSpc>
                <a:spcPct val="125000"/>
              </a:lnSpc>
              <a:spcBef>
                <a:spcPct val="20000"/>
              </a:spcBef>
              <a:buClr>
                <a:schemeClr val="bg1">
                  <a:lumMod val="75000"/>
                  <a:lumOff val="25000"/>
                </a:schemeClr>
              </a:buClr>
              <a:buFont typeface="Lucida Grande"/>
              <a:buChar char="–"/>
              <a:defRPr/>
            </a:pPr>
            <a:r>
              <a:rPr lang="en-US" sz="2400" dirty="0">
                <a:latin typeface="Adobe Garamond Pro"/>
                <a:cs typeface="Arial"/>
              </a:rPr>
              <a:t>Medical professionals</a:t>
            </a:r>
          </a:p>
          <a:p>
            <a:pPr marL="1657350" lvl="3" indent="-285750">
              <a:lnSpc>
                <a:spcPct val="125000"/>
              </a:lnSpc>
              <a:spcBef>
                <a:spcPct val="20000"/>
              </a:spcBef>
              <a:buClr>
                <a:schemeClr val="bg1">
                  <a:lumMod val="75000"/>
                  <a:lumOff val="25000"/>
                </a:schemeClr>
              </a:buClr>
              <a:buFont typeface="Lucida Grande"/>
              <a:buChar char="–"/>
              <a:defRPr/>
            </a:pPr>
            <a:r>
              <a:rPr lang="en-US" sz="2400" dirty="0">
                <a:latin typeface="Adobe Garamond Pro"/>
                <a:cs typeface="Arial"/>
              </a:rPr>
              <a:t>Members of the clergy</a:t>
            </a:r>
          </a:p>
        </p:txBody>
      </p:sp>
      <p:sp>
        <p:nvSpPr>
          <p:cNvPr id="51204" name="Slide Number Placeholder 3"/>
          <p:cNvSpPr>
            <a:spLocks noGrp="1"/>
          </p:cNvSpPr>
          <p:nvPr>
            <p:ph type="sldNum" sz="quarter" idx="5"/>
          </p:nvPr>
        </p:nvSpPr>
        <p:spPr bwMode="auto">
          <a:ln>
            <a:miter lim="800000"/>
            <a:headEnd/>
            <a:tailEnd/>
          </a:ln>
        </p:spPr>
        <p:txBody>
          <a:bodyPr/>
          <a:lstStyle/>
          <a:p>
            <a:pPr>
              <a:defRPr/>
            </a:pPr>
            <a:fld id="{4101F04B-8659-4BE8-8E66-171F33045E0E}" type="slidenum">
              <a:rPr lang="en-US">
                <a:latin typeface="Adobe Garamond Pro"/>
              </a:rPr>
              <a:pPr>
                <a:defRPr/>
              </a:pPr>
              <a:t>53</a:t>
            </a:fld>
            <a:endParaRPr lang="en-US" dirty="0">
              <a:latin typeface="Adobe Garamond Pro"/>
            </a:endParaRPr>
          </a:p>
        </p:txBody>
      </p:sp>
    </p:spTree>
    <p:extLst>
      <p:ext uri="{BB962C8B-B14F-4D97-AF65-F5344CB8AC3E}">
        <p14:creationId xmlns:p14="http://schemas.microsoft.com/office/powerpoint/2010/main" val="3266196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Case: Eric</a:t>
            </a:r>
          </a:p>
          <a:p>
            <a:endParaRPr lang="en-US" baseline="0" dirty="0"/>
          </a:p>
          <a:p>
            <a:r>
              <a:rPr lang="en-US" baseline="0" dirty="0"/>
              <a:t>This case brings forward points about encouraging connectedness between parents and children in regard to sexuality and sexual health.</a:t>
            </a:r>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54</a:t>
            </a:fld>
            <a:endParaRPr lang="en-US">
              <a:solidFill>
                <a:prstClr val="black"/>
              </a:solidFill>
            </a:endParaRPr>
          </a:p>
        </p:txBody>
      </p:sp>
    </p:spTree>
    <p:extLst>
      <p:ext uri="{BB962C8B-B14F-4D97-AF65-F5344CB8AC3E}">
        <p14:creationId xmlns:p14="http://schemas.microsoft.com/office/powerpoint/2010/main" val="24562515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Yet, ongoing connectedness with parents/guardians and adults is important for young people, not only with regard to their sexual health</a:t>
            </a:r>
            <a:r>
              <a:rPr lang="en-US" baseline="0" dirty="0"/>
              <a:t> but with regard to all aspects of their thriving.</a:t>
            </a:r>
            <a:endParaRPr lang="en-US" dirty="0"/>
          </a:p>
          <a:p>
            <a:pPr eaLnBrk="1" hangingPunct="1"/>
            <a:endParaRPr lang="en-US" dirty="0"/>
          </a:p>
          <a:p>
            <a:pPr eaLnBrk="1" hangingPunct="1"/>
            <a:r>
              <a:rPr lang="en-US" dirty="0"/>
              <a:t>Sources:</a:t>
            </a:r>
          </a:p>
          <a:p>
            <a:pPr eaLnBrk="1" hangingPunct="1"/>
            <a:r>
              <a:rPr lang="en-US" dirty="0" err="1"/>
              <a:t>Resnick</a:t>
            </a:r>
            <a:r>
              <a:rPr lang="en-US" dirty="0"/>
              <a:t>, M.D., et al. Protecting Adolescents from Harm: Findings from the National Longitudinal Study of Adolescent Health. </a:t>
            </a:r>
            <a:r>
              <a:rPr lang="en-US" i="1" dirty="0"/>
              <a:t>JAMA</a:t>
            </a:r>
            <a:r>
              <a:rPr lang="en-US" dirty="0"/>
              <a:t> 1997; 278 (10):823–832.</a:t>
            </a:r>
          </a:p>
          <a:p>
            <a:pPr eaLnBrk="1" hangingPunct="1"/>
            <a:endParaRPr lang="en-US" dirty="0"/>
          </a:p>
          <a:p>
            <a:pPr eaLnBrk="1" hangingPunct="1"/>
            <a:r>
              <a:rPr lang="en-US" dirty="0" err="1"/>
              <a:t>Bernat</a:t>
            </a:r>
            <a:r>
              <a:rPr lang="en-US" dirty="0"/>
              <a:t>, D.H. and M.D. </a:t>
            </a:r>
            <a:r>
              <a:rPr lang="en-US" dirty="0" err="1"/>
              <a:t>Resnick</a:t>
            </a:r>
            <a:r>
              <a:rPr lang="en-US" dirty="0"/>
              <a:t>. Connectedness in the lives of adolescents. In Adolescent Health: Understanding and Preventing Risk Behaviors, edited by R. J. </a:t>
            </a:r>
            <a:r>
              <a:rPr lang="en-US" dirty="0" err="1"/>
              <a:t>DiClemente</a:t>
            </a:r>
            <a:r>
              <a:rPr lang="en-US" dirty="0"/>
              <a:t>, J.S. </a:t>
            </a:r>
            <a:r>
              <a:rPr lang="en-US" dirty="0" err="1"/>
              <a:t>Santelli</a:t>
            </a:r>
            <a:r>
              <a:rPr lang="en-US" dirty="0"/>
              <a:t>, and R.A. Crosby San Francisco: </a:t>
            </a:r>
            <a:r>
              <a:rPr lang="en-US" dirty="0" err="1"/>
              <a:t>Josey</a:t>
            </a:r>
            <a:r>
              <a:rPr lang="en-US" dirty="0"/>
              <a:t>-Bass; 2009.</a:t>
            </a:r>
          </a:p>
        </p:txBody>
      </p:sp>
      <p:sp>
        <p:nvSpPr>
          <p:cNvPr id="4" name="Slide Number Placeholder 3"/>
          <p:cNvSpPr>
            <a:spLocks noGrp="1"/>
          </p:cNvSpPr>
          <p:nvPr>
            <p:ph type="sldNum" sz="quarter" idx="5"/>
          </p:nvPr>
        </p:nvSpPr>
        <p:spPr/>
        <p:txBody>
          <a:bodyPr/>
          <a:lstStyle/>
          <a:p>
            <a:pPr>
              <a:defRPr/>
            </a:pPr>
            <a:fld id="{FB56C6D1-05CF-493E-88F0-880AB2F3AB16}" type="slidenum">
              <a:rPr lang="en-US" smtClean="0"/>
              <a:pPr>
                <a:defRPr/>
              </a:pPr>
              <a:t>55</a:t>
            </a:fld>
            <a:endParaRPr lang="en-US"/>
          </a:p>
        </p:txBody>
      </p:sp>
    </p:spTree>
    <p:extLst>
      <p:ext uri="{BB962C8B-B14F-4D97-AF65-F5344CB8AC3E}">
        <p14:creationId xmlns:p14="http://schemas.microsoft.com/office/powerpoint/2010/main" val="4168032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And positive parent-teen communication can have important impacts</a:t>
            </a:r>
            <a:r>
              <a:rPr lang="en-US" baseline="0" dirty="0"/>
              <a:t> on adolescent sexual health, especially when parents/guardians maintain a close relationship, communicate frequently and address many sexuality-related topics, rather than have one “big” talk. Finally, talks are more likely to impact teens’ sexual behavior when they feel parents are open and comfortable. </a:t>
            </a:r>
            <a:endParaRPr lang="en-US" dirty="0"/>
          </a:p>
          <a:p>
            <a:pPr eaLnBrk="1" hangingPunct="1"/>
            <a:endParaRPr lang="en-US" dirty="0"/>
          </a:p>
          <a:p>
            <a:pPr eaLnBrk="1" hangingPunct="1"/>
            <a:r>
              <a:rPr lang="en-US" dirty="0"/>
              <a:t>Sources:</a:t>
            </a:r>
          </a:p>
          <a:p>
            <a:pPr eaLnBrk="1" hangingPunct="1"/>
            <a:r>
              <a:rPr lang="en-US" dirty="0"/>
              <a:t>Martino, S., Elliott, M., Corona, R., </a:t>
            </a:r>
            <a:r>
              <a:rPr lang="en-US" dirty="0" err="1"/>
              <a:t>Kanouse</a:t>
            </a:r>
            <a:r>
              <a:rPr lang="en-US" dirty="0"/>
              <a:t>, D., and M. Schuster. “Beyond the ‘Big Talk’: The Roles of Breadth and Repetition in Parent-Adolescent Communication about Sexual Topics.” </a:t>
            </a:r>
            <a:r>
              <a:rPr lang="en-US" i="1" dirty="0"/>
              <a:t>Pediatrics</a:t>
            </a:r>
            <a:r>
              <a:rPr lang="en-US" dirty="0"/>
              <a:t> 2008; 121(3):612–618.</a:t>
            </a:r>
          </a:p>
          <a:p>
            <a:pPr eaLnBrk="1" hangingPunct="1"/>
            <a:endParaRPr lang="en-US" dirty="0"/>
          </a:p>
          <a:p>
            <a:pPr eaLnBrk="1" hangingPunct="1"/>
            <a:r>
              <a:rPr lang="en-US" dirty="0"/>
              <a:t>Whitaker, D., Miller, K., May, D., and Levin, M. “Teenage Partners’ Communication about Sexual Risk and Condom Use: Importance of Parent-Teenager Communication.” </a:t>
            </a:r>
            <a:r>
              <a:rPr lang="en-US" i="1" dirty="0"/>
              <a:t>Family Planning Perspectives </a:t>
            </a:r>
            <a:r>
              <a:rPr lang="en-US" dirty="0"/>
              <a:t>1999; 31(3): 117–121.</a:t>
            </a:r>
          </a:p>
        </p:txBody>
      </p:sp>
      <p:sp>
        <p:nvSpPr>
          <p:cNvPr id="4" name="Slide Number Placeholder 3"/>
          <p:cNvSpPr>
            <a:spLocks noGrp="1"/>
          </p:cNvSpPr>
          <p:nvPr>
            <p:ph type="sldNum" sz="quarter" idx="5"/>
          </p:nvPr>
        </p:nvSpPr>
        <p:spPr/>
        <p:txBody>
          <a:bodyPr/>
          <a:lstStyle/>
          <a:p>
            <a:pPr>
              <a:defRPr/>
            </a:pPr>
            <a:fld id="{259B7EA3-8F7B-44C8-9CF1-1C0476A2D1D5}" type="slidenum">
              <a:rPr lang="en-US" smtClean="0"/>
              <a:pPr>
                <a:defRPr/>
              </a:pPr>
              <a:t>56</a:t>
            </a:fld>
            <a:endParaRPr lang="en-US"/>
          </a:p>
        </p:txBody>
      </p:sp>
    </p:spTree>
    <p:extLst>
      <p:ext uri="{BB962C8B-B14F-4D97-AF65-F5344CB8AC3E}">
        <p14:creationId xmlns:p14="http://schemas.microsoft.com/office/powerpoint/2010/main" val="3274550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eaLnBrk="1" fontAlgn="auto" hangingPunct="1">
              <a:spcBef>
                <a:spcPts val="0"/>
              </a:spcBef>
              <a:spcAft>
                <a:spcPts val="0"/>
              </a:spcAft>
              <a:defRPr/>
            </a:pPr>
            <a:r>
              <a:rPr lang="en-US" sz="1300" dirty="0"/>
              <a:t>Adapted from, “Promoting Healthy Sexual Development and Sexuality” from the Bright Futures Guidelines for Health Supervision of Infants, Children and Adolescents.</a:t>
            </a:r>
          </a:p>
          <a:p>
            <a:endParaRPr lang="en-US" dirty="0"/>
          </a:p>
        </p:txBody>
      </p:sp>
      <p:sp>
        <p:nvSpPr>
          <p:cNvPr id="4" name="Slide Number Placeholder 3"/>
          <p:cNvSpPr>
            <a:spLocks noGrp="1"/>
          </p:cNvSpPr>
          <p:nvPr>
            <p:ph type="sldNum" sz="quarter" idx="10"/>
          </p:nvPr>
        </p:nvSpPr>
        <p:spPr/>
        <p:txBody>
          <a:bodyPr/>
          <a:lstStyle/>
          <a:p>
            <a:fld id="{1D69AABC-C3A5-4BE0-A063-B5BF9A7D2A82}" type="slidenum">
              <a:rPr lang="en-US" smtClean="0"/>
              <a:pPr/>
              <a:t>57</a:t>
            </a:fld>
            <a:endParaRPr lang="en-US"/>
          </a:p>
        </p:txBody>
      </p:sp>
    </p:spTree>
    <p:extLst>
      <p:ext uri="{BB962C8B-B14F-4D97-AF65-F5344CB8AC3E}">
        <p14:creationId xmlns:p14="http://schemas.microsoft.com/office/powerpoint/2010/main" val="34832575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41803930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questions</a:t>
            </a:r>
            <a:r>
              <a:rPr lang="en-US" baseline="0" dirty="0"/>
              <a:t> posed here focus on addressing the ways the “battle of the sexes” play out in the US, views of adolescent sexuality, and how we can start conversations to change that framework when working with parents.</a:t>
            </a:r>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59</a:t>
            </a:fld>
            <a:endParaRPr lang="en-US">
              <a:solidFill>
                <a:prstClr val="black"/>
              </a:solidFill>
            </a:endParaRPr>
          </a:p>
        </p:txBody>
      </p:sp>
    </p:spTree>
    <p:extLst>
      <p:ext uri="{BB962C8B-B14F-4D97-AF65-F5344CB8AC3E}">
        <p14:creationId xmlns:p14="http://schemas.microsoft.com/office/powerpoint/2010/main" val="281905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0" name="Rectangle 3"/>
          <p:cNvSpPr>
            <a:spLocks noGrp="1" noChangeArrowheads="1"/>
          </p:cNvSpPr>
          <p:nvPr>
            <p:ph type="body" idx="1"/>
          </p:nvPr>
        </p:nvSpPr>
        <p:spPr bwMode="auto">
          <a:noFill/>
        </p:spPr>
        <p:txBody>
          <a:bodyPr wrap="square" lIns="96656" tIns="48328" rIns="96656" bIns="48328" numCol="1" anchor="t" anchorCtr="0" compatLnSpc="1">
            <a:prstTxWarp prst="textNoShape">
              <a:avLst/>
            </a:prstTxWarp>
            <a:normAutofit fontScale="850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abstinence only (until marriage paradigm)</a:t>
            </a:r>
            <a:r>
              <a:rPr lang="en-US" baseline="0" dirty="0"/>
              <a:t> stigmatizes adolescent sexuality and all sexual expression outside the context of a heterosexual marriage. The approach makes sex an either–or thing rather than viewing sexual activity as part of a continuum of a repertoire of sexual behaviors through which adolescents </a:t>
            </a:r>
            <a:r>
              <a:rPr lang="en-US" dirty="0"/>
              <a:t>act on desires, </a:t>
            </a:r>
            <a:r>
              <a:rPr lang="en-US" baseline="0" dirty="0"/>
              <a:t>express feelings, and explore intimacy—and it is a continuum—the first crush, the first kiss, the first date, the first time. </a:t>
            </a:r>
            <a:endParaRPr lang="en-US" sz="13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baseline="0" dirty="0"/>
              <a:t> The paradigm gives very limited tools for youth to navigate romantic relationships not oriented toward finding a marriage partner. </a:t>
            </a:r>
          </a:p>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baseline="0" dirty="0"/>
              <a:t> It provides an external code of behavior, not an empowerment to make self-directed sexual choices.</a:t>
            </a:r>
          </a:p>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baseline="0" dirty="0"/>
              <a:t> The stigma that it attaches to sexual exploration outside the context of heterosexual marriage makes teenage sex very difficult to discuss with adults (parents, health care providers, etc.) when it does happen.</a:t>
            </a:r>
          </a:p>
          <a:p>
            <a:pPr marL="0" marR="0" indent="0" algn="l" defTabSz="914400" rtl="0" eaLnBrk="0" fontAlgn="base" latinLnBrk="0" hangingPunct="0">
              <a:lnSpc>
                <a:spcPct val="100000"/>
              </a:lnSpc>
              <a:spcBef>
                <a:spcPct val="30000"/>
              </a:spcBef>
              <a:spcAft>
                <a:spcPct val="0"/>
              </a:spcAft>
              <a:buClrTx/>
              <a:buSzTx/>
              <a:buFont typeface="Arial" charset="0"/>
              <a:buChar char="•"/>
              <a:tabLst/>
              <a:defRPr/>
            </a:pPr>
            <a:r>
              <a:rPr lang="en-US" sz="1400" dirty="0"/>
              <a:t> For over two decades the US federal government has spent millions of dollars on programs</a:t>
            </a:r>
            <a:r>
              <a:rPr lang="en-US" sz="1400" baseline="0" dirty="0"/>
              <a:t> that advocate abstinence until marriage and that withhold information on contraception. </a:t>
            </a:r>
            <a:r>
              <a:rPr lang="en-US" sz="1400" dirty="0"/>
              <a:t>These programs often exclude</a:t>
            </a:r>
            <a:r>
              <a:rPr lang="en-US" sz="1400" baseline="0" dirty="0"/>
              <a:t> information </a:t>
            </a:r>
            <a:r>
              <a:rPr lang="en-US" sz="1400" dirty="0"/>
              <a:t>on even the most basic topics in human sexuality such as puberty, reproductive anatomy, and sexual health, and they have not been shown</a:t>
            </a:r>
            <a:r>
              <a:rPr lang="en-US" sz="1400" baseline="0" dirty="0"/>
              <a:t> to be effective</a:t>
            </a:r>
            <a:r>
              <a:rPr lang="en-US" sz="1400" dirty="0"/>
              <a:t>.  </a:t>
            </a:r>
          </a:p>
          <a:p>
            <a:pPr marL="171450" indent="-171450">
              <a:buFont typeface="Arial" charset="0"/>
              <a:buNone/>
            </a:pPr>
            <a:endParaRPr lang="en-US" sz="1300" dirty="0"/>
          </a:p>
          <a:p>
            <a:pPr marL="171450" indent="-171450">
              <a:buFont typeface="Arial" charset="0"/>
              <a:buNone/>
            </a:pPr>
            <a:r>
              <a:rPr lang="en-US" sz="1300" dirty="0"/>
              <a:t>Source last</a:t>
            </a:r>
            <a:r>
              <a:rPr lang="en-US" sz="1300" baseline="0" dirty="0"/>
              <a:t> bullet:</a:t>
            </a:r>
            <a:endParaRPr lang="en-US" sz="1300" dirty="0"/>
          </a:p>
          <a:p>
            <a:pPr marL="171450" indent="-171450">
              <a:buFont typeface="Arial" charset="0"/>
              <a:buNone/>
            </a:pPr>
            <a:r>
              <a:rPr lang="en-US" sz="1200" b="0" i="0" kern="1200" dirty="0">
                <a:solidFill>
                  <a:schemeClr val="tx1"/>
                </a:solidFill>
                <a:latin typeface="+mn-lt"/>
                <a:ea typeface="+mn-ea"/>
                <a:cs typeface="+mn-cs"/>
              </a:rPr>
              <a:t>Trenholm C </a:t>
            </a:r>
            <a:r>
              <a:rPr lang="en-US" sz="1200" b="0" i="1" kern="1200" dirty="0">
                <a:solidFill>
                  <a:schemeClr val="tx1"/>
                </a:solidFill>
                <a:latin typeface="+mn-lt"/>
                <a:ea typeface="+mn-ea"/>
                <a:cs typeface="+mn-cs"/>
              </a:rPr>
              <a:t>et al. Impacts of Four Title V, Section 510, Abstinence Education Programs: Final Report</a:t>
            </a:r>
            <a:r>
              <a:rPr lang="en-US" sz="1200" b="0" i="0" kern="1200" dirty="0">
                <a:solidFill>
                  <a:schemeClr val="tx1"/>
                </a:solidFill>
                <a:latin typeface="+mn-lt"/>
                <a:ea typeface="+mn-ea"/>
                <a:cs typeface="+mn-cs"/>
              </a:rPr>
              <a:t>, submitted to the U.S. Dept. of Health &amp; Human Services, Office of the Assistant Secretary for Planning &amp; Evaluation. Princeton, NJ: Mathematica Policy Research, 2007.</a:t>
            </a:r>
            <a:endParaRPr lang="en-US" sz="1300" dirty="0"/>
          </a:p>
        </p:txBody>
      </p:sp>
    </p:spTree>
    <p:extLst>
      <p:ext uri="{BB962C8B-B14F-4D97-AF65-F5344CB8AC3E}">
        <p14:creationId xmlns:p14="http://schemas.microsoft.com/office/powerpoint/2010/main" val="342751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88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000" dirty="0">
                <a:latin typeface="Adobe Garamond Pro"/>
              </a:rPr>
              <a:t>Well, what about parents and caregivers?</a:t>
            </a:r>
          </a:p>
          <a:p>
            <a:pPr eaLnBrk="1" hangingPunct="1">
              <a:lnSpc>
                <a:spcPct val="90000"/>
              </a:lnSpc>
              <a:spcBef>
                <a:spcPct val="0"/>
              </a:spcBef>
            </a:pPr>
            <a:endParaRPr lang="en-US" sz="1000" dirty="0">
              <a:latin typeface="Adobe Garamond Pro"/>
            </a:endParaRPr>
          </a:p>
          <a:p>
            <a:pPr eaLnBrk="1" hangingPunct="1">
              <a:lnSpc>
                <a:spcPct val="90000"/>
              </a:lnSpc>
              <a:spcBef>
                <a:spcPct val="0"/>
              </a:spcBef>
            </a:pPr>
            <a:r>
              <a:rPr lang="en-US" sz="1000" dirty="0">
                <a:latin typeface="Adobe Garamond Pro"/>
              </a:rPr>
              <a:t>Parents themselves believe that they have an important role in providing sex education for their children. Studies have found that adolescents whose parents communicate with them about sexuality are more likely to delay intercourse and, if they have intercourse, to use contraception and have fewer partners. </a:t>
            </a:r>
          </a:p>
          <a:p>
            <a:pPr eaLnBrk="1" hangingPunct="1">
              <a:lnSpc>
                <a:spcPct val="90000"/>
              </a:lnSpc>
              <a:spcBef>
                <a:spcPct val="0"/>
              </a:spcBef>
            </a:pPr>
            <a:endParaRPr lang="en-US" sz="1000" dirty="0">
              <a:latin typeface="Adobe Garamond Pro"/>
            </a:endParaRPr>
          </a:p>
          <a:p>
            <a:pPr eaLnBrk="1" hangingPunct="1">
              <a:lnSpc>
                <a:spcPct val="90000"/>
              </a:lnSpc>
              <a:spcBef>
                <a:spcPct val="0"/>
              </a:spcBef>
            </a:pPr>
            <a:r>
              <a:rPr lang="en-US" sz="1000" dirty="0">
                <a:latin typeface="Adobe Garamond Pro"/>
              </a:rPr>
              <a:t>Despite the widespread belief that parents should be the primary source of information about sexuality, in practice they usually are not.</a:t>
            </a:r>
          </a:p>
          <a:p>
            <a:pPr eaLnBrk="1" hangingPunct="1">
              <a:lnSpc>
                <a:spcPct val="90000"/>
              </a:lnSpc>
              <a:spcBef>
                <a:spcPct val="0"/>
              </a:spcBef>
            </a:pPr>
            <a:r>
              <a:rPr lang="en-US" sz="1000" dirty="0">
                <a:latin typeface="Adobe Garamond Pro"/>
              </a:rPr>
              <a:t>Because most parents do not feel comfortable or competent talking with their adolescents about sexual issues, they tend to limit conversations to “safe” topics, such as developmental changes (e.g., menstruation and other pubertal changes), and negative consequences, such as AIDS and sexually transmitted diseases. </a:t>
            </a:r>
          </a:p>
          <a:p>
            <a:pPr eaLnBrk="1" hangingPunct="1">
              <a:lnSpc>
                <a:spcPct val="90000"/>
              </a:lnSpc>
              <a:spcBef>
                <a:spcPct val="0"/>
              </a:spcBef>
            </a:pPr>
            <a:endParaRPr lang="en-US" sz="1000" dirty="0">
              <a:latin typeface="Adobe Garamond Pro"/>
            </a:endParaRPr>
          </a:p>
          <a:p>
            <a:pPr eaLnBrk="1" hangingPunct="1">
              <a:lnSpc>
                <a:spcPct val="90000"/>
              </a:lnSpc>
              <a:spcBef>
                <a:spcPct val="0"/>
              </a:spcBef>
            </a:pPr>
            <a:r>
              <a:rPr lang="en-US" sz="1000" dirty="0">
                <a:latin typeface="Adobe Garamond Pro"/>
              </a:rPr>
              <a:t>Other than being narrow in</a:t>
            </a:r>
            <a:r>
              <a:rPr lang="en-US" sz="1000" baseline="0" dirty="0">
                <a:latin typeface="Adobe Garamond Pro"/>
              </a:rPr>
              <a:t> scope, parent-adolescent conversation about sexuality is often of poor quality.  Parents are often defensive, avoidant, impersonal, and rule-oriented. In observational studies, parental communication about sex, compared with other topics, is indirect and involves more dominance, less turn-taking, and lower levels of comfort. Meanwhile adolescent communication about sex versus other topics involves more contempt, dishonesty, and avoidance.</a:t>
            </a:r>
            <a:endParaRPr lang="en-US" sz="1000" dirty="0">
              <a:latin typeface="Adobe Garamond Pro"/>
            </a:endParaRPr>
          </a:p>
          <a:p>
            <a:pPr eaLnBrk="1" hangingPunct="1">
              <a:lnSpc>
                <a:spcPct val="90000"/>
              </a:lnSpc>
              <a:spcBef>
                <a:spcPct val="0"/>
              </a:spcBef>
            </a:pPr>
            <a:endParaRPr lang="en-US" sz="1000" dirty="0">
              <a:latin typeface="Adobe Garamond Pro"/>
            </a:endParaRPr>
          </a:p>
          <a:p>
            <a:pPr eaLnBrk="1" hangingPunct="1">
              <a:lnSpc>
                <a:spcPct val="90000"/>
              </a:lnSpc>
              <a:spcBef>
                <a:spcPct val="0"/>
              </a:spcBef>
            </a:pPr>
            <a:r>
              <a:rPr lang="en-US" sz="1000" dirty="0">
                <a:latin typeface="Adobe Garamond Pro"/>
              </a:rPr>
              <a:t>It is important to have</a:t>
            </a:r>
            <a:r>
              <a:rPr lang="en-US" sz="1000" baseline="0" dirty="0">
                <a:latin typeface="Adobe Garamond Pro"/>
              </a:rPr>
              <a:t> a discussion about this with parents earlier than later because they may not realize it themselves. Often parents are so entrenched in their own life experience and teen culture that they don’t stop and acknowledge how things might be different now.</a:t>
            </a:r>
            <a:endParaRPr lang="en-US" sz="1000" dirty="0">
              <a:latin typeface="Adobe Garamond Pro"/>
            </a:endParaRPr>
          </a:p>
        </p:txBody>
      </p:sp>
    </p:spTree>
    <p:extLst>
      <p:ext uri="{BB962C8B-B14F-4D97-AF65-F5344CB8AC3E}">
        <p14:creationId xmlns:p14="http://schemas.microsoft.com/office/powerpoint/2010/main" val="3329344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70183C-4CE1-488D-B9B2-B557554A4EF7}" type="slidenum">
              <a:rPr lang="en-US" smtClean="0">
                <a:cs typeface="Arial" pitchFamily="34" charset="0"/>
              </a:rPr>
              <a:pPr fontAlgn="base">
                <a:spcBef>
                  <a:spcPct val="0"/>
                </a:spcBef>
                <a:spcAft>
                  <a:spcPct val="0"/>
                </a:spcAft>
                <a:defRPr/>
              </a:pPr>
              <a:t>61</a:t>
            </a:fld>
            <a:endParaRPr lang="en-US" dirty="0">
              <a:cs typeface="Arial" pitchFamily="34" charset="0"/>
            </a:endParaRPr>
          </a:p>
        </p:txBody>
      </p:sp>
      <p:sp>
        <p:nvSpPr>
          <p:cNvPr id="2508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0883" name="Rectangle 3"/>
          <p:cNvSpPr>
            <a:spLocks noGrp="1" noChangeArrowheads="1"/>
          </p:cNvSpPr>
          <p:nvPr>
            <p:ph type="body" idx="1"/>
          </p:nvPr>
        </p:nvSpPr>
        <p:spPr bwMode="auto">
          <a:noFill/>
        </p:spPr>
        <p:txBody>
          <a:bodyPr wrap="square" lIns="96656" tIns="48328" rIns="96656" bIns="48328" numCol="1" anchor="t" anchorCtr="0" compatLnSpc="1">
            <a:prstTxWarp prst="textNoShape">
              <a:avLst/>
            </a:prstTxWarp>
          </a:bodyPr>
          <a:lstStyle/>
          <a:p>
            <a:pPr marL="293865" lvl="0" indent="-241653" eaLnBrk="1" hangingPunct="1">
              <a:spcBef>
                <a:spcPct val="0"/>
              </a:spcBef>
            </a:pPr>
            <a:r>
              <a:rPr lang="en-US" sz="1500" dirty="0">
                <a:latin typeface="Futura Lt BT"/>
              </a:rPr>
              <a:t>We focus</a:t>
            </a:r>
            <a:r>
              <a:rPr lang="en-US" sz="1500" baseline="0" dirty="0">
                <a:latin typeface="Futura Lt BT"/>
              </a:rPr>
              <a:t> so much on the “</a:t>
            </a:r>
            <a:r>
              <a:rPr lang="en-US" sz="1500" baseline="0" dirty="0" err="1">
                <a:latin typeface="Futura Lt BT"/>
              </a:rPr>
              <a:t>parentectomy</a:t>
            </a:r>
            <a:r>
              <a:rPr lang="en-US" sz="1500" baseline="0" dirty="0">
                <a:latin typeface="Futura Lt BT"/>
              </a:rPr>
              <a:t>” in adolescent practice that we sometimes forget that parents can be great allies in our work even if it takes a bit more effort.</a:t>
            </a:r>
          </a:p>
          <a:p>
            <a:pPr marL="293865" lvl="0" indent="-241653" eaLnBrk="1" hangingPunct="1">
              <a:spcBef>
                <a:spcPct val="0"/>
              </a:spcBef>
            </a:pPr>
            <a:endParaRPr lang="en-US" sz="1500" baseline="0" dirty="0">
              <a:latin typeface="Futura Lt BT"/>
            </a:endParaRPr>
          </a:p>
          <a:p>
            <a:pPr marL="293865" lvl="0" indent="-241653" eaLnBrk="1" hangingPunct="1">
              <a:spcBef>
                <a:spcPct val="0"/>
              </a:spcBef>
            </a:pPr>
            <a:r>
              <a:rPr lang="en-US" sz="1500" dirty="0">
                <a:latin typeface="Futura Lt BT"/>
              </a:rPr>
              <a:t>In addition to parents, adolescents need connection to educators, medical professionals, members of the clergy, and leaders in their communities.</a:t>
            </a:r>
          </a:p>
          <a:p>
            <a:pPr marL="293865" marR="0" lvl="0" indent="-241653" algn="l" defTabSz="914400" rtl="0" eaLnBrk="1" fontAlgn="base" latinLnBrk="0" hangingPunct="1">
              <a:lnSpc>
                <a:spcPct val="100000"/>
              </a:lnSpc>
              <a:spcBef>
                <a:spcPct val="0"/>
              </a:spcBef>
              <a:spcAft>
                <a:spcPct val="0"/>
              </a:spcAft>
              <a:buClrTx/>
              <a:buSzTx/>
              <a:buFontTx/>
              <a:buNone/>
              <a:tabLst/>
              <a:defRPr/>
            </a:pPr>
            <a:endParaRPr lang="en-US" sz="1600" dirty="0">
              <a:latin typeface="Futura Md BT"/>
              <a:ea typeface="+mn-ea"/>
            </a:endParaRPr>
          </a:p>
          <a:p>
            <a:pPr marL="293865" marR="0" lvl="0" indent="-241653" algn="l" defTabSz="914400" rtl="0" eaLnBrk="1" fontAlgn="base" latinLnBrk="0" hangingPunct="1">
              <a:lnSpc>
                <a:spcPct val="100000"/>
              </a:lnSpc>
              <a:spcBef>
                <a:spcPct val="0"/>
              </a:spcBef>
              <a:spcAft>
                <a:spcPct val="0"/>
              </a:spcAft>
              <a:buClrTx/>
              <a:buSzTx/>
              <a:buFontTx/>
              <a:buNone/>
              <a:tabLst/>
              <a:defRPr/>
            </a:pPr>
            <a:r>
              <a:rPr lang="en-US" sz="1600" dirty="0">
                <a:latin typeface="Futura Md BT"/>
                <a:ea typeface="+mn-ea"/>
              </a:rPr>
              <a:t>Encourage parents to communicate their values and beliefs (while</a:t>
            </a:r>
            <a:r>
              <a:rPr lang="en-US" sz="1600" baseline="0" dirty="0">
                <a:latin typeface="Futura Md BT"/>
                <a:ea typeface="+mn-ea"/>
              </a:rPr>
              <a:t> recognizing that the development of autonomy, sexual ego, and moral identities are key developmental tasks of adolescence).</a:t>
            </a:r>
            <a:endParaRPr lang="en-US" sz="1600" dirty="0">
              <a:latin typeface="Futura Md BT"/>
              <a:ea typeface="+mn-ea"/>
            </a:endParaRPr>
          </a:p>
        </p:txBody>
      </p:sp>
    </p:spTree>
    <p:extLst>
      <p:ext uri="{BB962C8B-B14F-4D97-AF65-F5344CB8AC3E}">
        <p14:creationId xmlns:p14="http://schemas.microsoft.com/office/powerpoint/2010/main" val="27391541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p:spPr>
      </p:sp>
      <p:sp>
        <p:nvSpPr>
          <p:cNvPr id="2529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Has the young person actually tried to speak</a:t>
            </a:r>
            <a:r>
              <a:rPr lang="en-US" baseline="0" dirty="0"/>
              <a:t> with their parent about these topics or are they too afraid to even try? If so why? If they have approached the topic what has the reaction been? If the reaction was negative did they get any sense of why? Were they uncomfortable, afraid, angry? Helping a young person understand their parents struggle with the topic can often help them move towards better communication</a:t>
            </a:r>
          </a:p>
          <a:p>
            <a:endParaRPr lang="en-US" baseline="0" dirty="0"/>
          </a:p>
          <a:p>
            <a:r>
              <a:rPr lang="en-US" baseline="0" dirty="0"/>
              <a:t>Ask youth:</a:t>
            </a:r>
          </a:p>
          <a:p>
            <a:r>
              <a:rPr lang="en-US" baseline="0" dirty="0"/>
              <a:t>Who do you turn to for advice and talk to about things you are going through?</a:t>
            </a:r>
          </a:p>
          <a:p>
            <a:r>
              <a:rPr lang="en-US" baseline="0" dirty="0"/>
              <a:t>How would you describe your relationship with your parent?</a:t>
            </a:r>
          </a:p>
          <a:p>
            <a:r>
              <a:rPr lang="en-US" baseline="0" dirty="0"/>
              <a:t>Have you and your mom/dad talked about dating and relationships?</a:t>
            </a:r>
          </a:p>
          <a:p>
            <a:endParaRPr lang="en-US" baseline="0" dirty="0"/>
          </a:p>
          <a:p>
            <a:r>
              <a:rPr lang="en-US" baseline="0" dirty="0"/>
              <a:t>Encourage parental involvement past age 18.</a:t>
            </a:r>
          </a:p>
          <a:p>
            <a:endParaRPr lang="en-US" baseline="0" dirty="0"/>
          </a:p>
        </p:txBody>
      </p:sp>
      <p:sp>
        <p:nvSpPr>
          <p:cNvPr id="4" name="Slide Number Placeholder 3"/>
          <p:cNvSpPr>
            <a:spLocks noGrp="1"/>
          </p:cNvSpPr>
          <p:nvPr>
            <p:ph type="sldNum" sz="quarter" idx="5"/>
          </p:nvPr>
        </p:nvSpPr>
        <p:spPr/>
        <p:txBody>
          <a:bodyPr/>
          <a:lstStyle/>
          <a:p>
            <a:pPr>
              <a:defRPr/>
            </a:pPr>
            <a:fld id="{2543012D-160F-4BF4-8C08-477C77FBC31C}" type="slidenum">
              <a:rPr lang="en-US" smtClean="0"/>
              <a:pPr>
                <a:defRPr/>
              </a:pPr>
              <a:t>62</a:t>
            </a:fld>
            <a:endParaRPr lang="en-US"/>
          </a:p>
        </p:txBody>
      </p:sp>
    </p:spTree>
    <p:extLst>
      <p:ext uri="{BB962C8B-B14F-4D97-AF65-F5344CB8AC3E}">
        <p14:creationId xmlns:p14="http://schemas.microsoft.com/office/powerpoint/2010/main" val="15854733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p:spPr>
      </p:sp>
      <p:sp>
        <p:nvSpPr>
          <p:cNvPr id="2529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Discuss in advance how a teen will go through not only bodily changes during puberty but will also develop attractions and feelings which are normal. Put it forward that this can be a divisive issue for teens and parents and offer yourself as a resource.</a:t>
            </a:r>
          </a:p>
          <a:p>
            <a:endParaRPr lang="en-US" baseline="0" dirty="0"/>
          </a:p>
          <a:p>
            <a:r>
              <a:rPr lang="en-US" baseline="0" dirty="0"/>
              <a:t>If one-to-one conversations with parents aren’t so feasible then educational sessions for groups of parents might be an option, like workshops or PTA talks.</a:t>
            </a:r>
            <a:endParaRPr lang="en-US" dirty="0"/>
          </a:p>
        </p:txBody>
      </p:sp>
      <p:sp>
        <p:nvSpPr>
          <p:cNvPr id="4" name="Slide Number Placeholder 3"/>
          <p:cNvSpPr>
            <a:spLocks noGrp="1"/>
          </p:cNvSpPr>
          <p:nvPr>
            <p:ph type="sldNum" sz="quarter" idx="5"/>
          </p:nvPr>
        </p:nvSpPr>
        <p:spPr/>
        <p:txBody>
          <a:bodyPr/>
          <a:lstStyle/>
          <a:p>
            <a:pPr>
              <a:defRPr/>
            </a:pPr>
            <a:fld id="{2543012D-160F-4BF4-8C08-477C77FBC31C}" type="slidenum">
              <a:rPr lang="en-US" smtClean="0"/>
              <a:pPr>
                <a:defRPr/>
              </a:pPr>
              <a:t>63</a:t>
            </a:fld>
            <a:endParaRPr lang="en-US"/>
          </a:p>
        </p:txBody>
      </p:sp>
    </p:spTree>
    <p:extLst>
      <p:ext uri="{BB962C8B-B14F-4D97-AF65-F5344CB8AC3E}">
        <p14:creationId xmlns:p14="http://schemas.microsoft.com/office/powerpoint/2010/main" val="25466676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two D’s in the</a:t>
            </a:r>
            <a:r>
              <a:rPr lang="en-US" baseline="0" dirty="0"/>
              <a:t> new paradigm refer to diversity and disparities, respectively. Young people are different in the pace of their sexual development—some are “ready” at 16, others not until 21. They differ in their sexual orientations and gender identities. And finally, there are profound cultural differences between communities in how sexuality is viewed and approached. Part of teaching and counseling about sexual development is recognizing and respecting this diversity.</a:t>
            </a:r>
          </a:p>
          <a:p>
            <a:pPr eaLnBrk="1" hangingPunct="1">
              <a:spcBef>
                <a:spcPct val="0"/>
              </a:spcBef>
            </a:pPr>
            <a:endParaRPr lang="en-US" baseline="0" dirty="0"/>
          </a:p>
          <a:p>
            <a:pPr eaLnBrk="1" hangingPunct="1">
              <a:spcBef>
                <a:spcPct val="0"/>
              </a:spcBef>
            </a:pPr>
            <a:r>
              <a:rPr lang="en-US" baseline="0" dirty="0"/>
              <a:t>Finally, it is important to recognize the disparities that shape sexual health. As mentioned before, one of the reasons US youth fare so much more poorly than their Dutch peers is that they are more likely to lack access to vital socioeconomic resources, like quality health care and education. </a:t>
            </a:r>
          </a:p>
          <a:p>
            <a:pPr eaLnBrk="1" hangingPunct="1">
              <a:spcBef>
                <a:spcPct val="0"/>
              </a:spcBef>
            </a:pPr>
            <a:endParaRPr lang="en-US" baseline="0" dirty="0"/>
          </a:p>
          <a:p>
            <a:pPr marL="742950" lvl="1" indent="-285750">
              <a:lnSpc>
                <a:spcPct val="125000"/>
              </a:lnSpc>
              <a:spcBef>
                <a:spcPct val="20000"/>
              </a:spcBef>
              <a:buClr>
                <a:srgbClr val="FFFFFF"/>
              </a:buClr>
              <a:buFont typeface="Arial" charset="0"/>
              <a:buChar char="•"/>
            </a:pPr>
            <a:r>
              <a:rPr lang="en-US" sz="2400" b="1" dirty="0">
                <a:latin typeface="Adobe Garamond Pro"/>
              </a:rPr>
              <a:t>Diversity</a:t>
            </a:r>
            <a:r>
              <a:rPr lang="en-US" sz="2400" dirty="0">
                <a:latin typeface="Adobe Garamond Pro"/>
              </a:rPr>
              <a:t> in Sexual Development, Orientations, and Values</a:t>
            </a:r>
          </a:p>
          <a:p>
            <a:pPr marL="742950" lvl="1" indent="-285750">
              <a:lnSpc>
                <a:spcPct val="125000"/>
              </a:lnSpc>
              <a:spcBef>
                <a:spcPct val="20000"/>
              </a:spcBef>
              <a:buClr>
                <a:srgbClr val="FFFFFF"/>
              </a:buClr>
              <a:buFont typeface="Arial" charset="0"/>
              <a:buChar char="•"/>
            </a:pPr>
            <a:r>
              <a:rPr lang="en-US" sz="2400" b="1" dirty="0">
                <a:latin typeface="Adobe Garamond Pro"/>
              </a:rPr>
              <a:t>Disparities</a:t>
            </a:r>
            <a:r>
              <a:rPr lang="en-US" sz="2400" dirty="0">
                <a:latin typeface="Adobe Garamond Pro"/>
              </a:rPr>
              <a:t> in Access to Socioeconomic Resources</a:t>
            </a:r>
          </a:p>
        </p:txBody>
      </p:sp>
      <p:sp>
        <p:nvSpPr>
          <p:cNvPr id="51204" name="Slide Number Placeholder 3"/>
          <p:cNvSpPr>
            <a:spLocks noGrp="1"/>
          </p:cNvSpPr>
          <p:nvPr>
            <p:ph type="sldNum" sz="quarter" idx="5"/>
          </p:nvPr>
        </p:nvSpPr>
        <p:spPr bwMode="auto">
          <a:ln>
            <a:miter lim="800000"/>
            <a:headEnd/>
            <a:tailEnd/>
          </a:ln>
        </p:spPr>
        <p:txBody>
          <a:bodyPr/>
          <a:lstStyle/>
          <a:p>
            <a:pPr>
              <a:defRPr/>
            </a:pPr>
            <a:fld id="{9CC6B93F-B660-4B43-AFB4-4F716BE26058}" type="slidenum">
              <a:rPr lang="en-US">
                <a:latin typeface="Adobe Garamond Pro"/>
              </a:rPr>
              <a:pPr>
                <a:defRPr/>
              </a:pPr>
              <a:t>64</a:t>
            </a:fld>
            <a:endParaRPr lang="en-US" dirty="0">
              <a:latin typeface="Adobe Garamond Pro"/>
            </a:endParaRPr>
          </a:p>
        </p:txBody>
      </p:sp>
    </p:spTree>
    <p:extLst>
      <p:ext uri="{BB962C8B-B14F-4D97-AF65-F5344CB8AC3E}">
        <p14:creationId xmlns:p14="http://schemas.microsoft.com/office/powerpoint/2010/main" val="25959358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noFill/>
          <a:ln>
            <a:solidFill>
              <a:srgbClr val="000000"/>
            </a:solidFill>
            <a:miter lim="800000"/>
            <a:headEnd/>
            <a:tailEnd/>
          </a:ln>
        </p:spPr>
      </p:sp>
      <p:sp>
        <p:nvSpPr>
          <p:cNvPr id="353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Just one example</a:t>
            </a:r>
            <a:r>
              <a:rPr lang="en-US" baseline="0" dirty="0"/>
              <a:t> of the links between poverty and poor sexual and reproductive health outcomes is the</a:t>
            </a:r>
            <a:r>
              <a:rPr lang="en-US" dirty="0"/>
              <a:t> recent report by the CDC that points toward poverty as a</a:t>
            </a:r>
            <a:r>
              <a:rPr lang="en-US" baseline="0" dirty="0"/>
              <a:t> key determinant of HIV. This report highlights the effect of economic disparities on sexual health, which in turn affect patients autonomy, relationships, and connectedness. Reports like these also remind us that systemic factors play a large role in the individual health outcomes of patients and our abilities to provide quality care.</a:t>
            </a:r>
          </a:p>
          <a:p>
            <a:pPr eaLnBrk="1" hangingPunct="1"/>
            <a:endParaRPr lang="en-US" baseline="0" dirty="0"/>
          </a:p>
          <a:p>
            <a:pPr eaLnBrk="1" hangingPunct="1"/>
            <a:r>
              <a:rPr lang="en-US" baseline="0" dirty="0"/>
              <a:t>Source:</a:t>
            </a:r>
          </a:p>
          <a:p>
            <a:pPr eaLnBrk="1" hangingPunct="1"/>
            <a:r>
              <a:rPr lang="en-US" baseline="0" dirty="0"/>
              <a:t>Denning P, </a:t>
            </a:r>
            <a:r>
              <a:rPr lang="en-US" baseline="0" dirty="0" err="1"/>
              <a:t>DiNenno</a:t>
            </a:r>
            <a:r>
              <a:rPr lang="en-US" baseline="0" dirty="0"/>
              <a:t> E. Communities in crisis: Is there a generalized HIV epidemic in impoverished areas of the Urban United States? Centers for Disease Control and Prevention. Accessed January 27, 2012. Available at </a:t>
            </a:r>
            <a:r>
              <a:rPr lang="en-US" dirty="0">
                <a:hlinkClick r:id="rId3"/>
              </a:rPr>
              <a:t>http://www.cdc.gov/hiv/topics/surveillance/resources/other/pdf/poverty_poster.pdf</a:t>
            </a:r>
            <a:endParaRPr lang="en-US" dirty="0"/>
          </a:p>
        </p:txBody>
      </p:sp>
      <p:sp>
        <p:nvSpPr>
          <p:cNvPr id="4" name="Slide Number Placeholder 3"/>
          <p:cNvSpPr txBox="1">
            <a:spLocks noGrp="1"/>
          </p:cNvSpPr>
          <p:nvPr/>
        </p:nvSpPr>
        <p:spPr>
          <a:xfrm>
            <a:off x="4143587" y="9119474"/>
            <a:ext cx="3169920" cy="480060"/>
          </a:xfrm>
          <a:prstGeom prst="rect">
            <a:avLst/>
          </a:prstGeom>
          <a:noFill/>
        </p:spPr>
        <p:txBody>
          <a:bodyPr lIns="96661" tIns="48331" rIns="96661" bIns="48331" anchor="b"/>
          <a:lstStyle/>
          <a:p>
            <a:pPr algn="r" fontAlgn="auto">
              <a:spcBef>
                <a:spcPts val="0"/>
              </a:spcBef>
              <a:spcAft>
                <a:spcPts val="0"/>
              </a:spcAft>
              <a:defRPr/>
            </a:pPr>
            <a:fld id="{38FD285C-6D7B-4E95-8A47-C4A3D28C1807}" type="slidenum">
              <a:rPr lang="en-US" sz="1300">
                <a:latin typeface="+mn-lt"/>
                <a:cs typeface="+mn-cs"/>
              </a:rPr>
              <a:pPr algn="r" fontAlgn="auto">
                <a:spcBef>
                  <a:spcPts val="0"/>
                </a:spcBef>
                <a:spcAft>
                  <a:spcPts val="0"/>
                </a:spcAft>
                <a:defRPr/>
              </a:pPr>
              <a:t>65</a:t>
            </a:fld>
            <a:endParaRPr lang="en-US" sz="1300" dirty="0">
              <a:latin typeface="+mn-lt"/>
              <a:cs typeface="+mn-cs"/>
            </a:endParaRPr>
          </a:p>
        </p:txBody>
      </p:sp>
    </p:spTree>
    <p:extLst>
      <p:ext uri="{BB962C8B-B14F-4D97-AF65-F5344CB8AC3E}">
        <p14:creationId xmlns:p14="http://schemas.microsoft.com/office/powerpoint/2010/main" val="435897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a:t>A patient’s autonomy, his/her views and experiences with relationships as well as his/her ability and experience of connectedness are all intertwined with an individual’s diversity in and disparities to resources. Additionally, recognizing how factors such as poverty affect one’s access to health care and sexual education bring forward further connections between poverty and outcomes like unintended pregnancy or sexually transmitted infections. When applying the “Ds” of this paradigm, it is essential to recognize the range of diversity and disparities that exist among communities while still treating each patient as an individual.</a:t>
            </a:r>
          </a:p>
          <a:p>
            <a:endParaRPr lang="en-US" baseline="0" dirty="0"/>
          </a:p>
          <a:p>
            <a:r>
              <a:rPr lang="en-US" baseline="0" dirty="0"/>
              <a:t>Some providers and educators have found a framework of “cultural humility” helpful in guiding efforts to recognize patients experiences in communities and as individuals.  </a:t>
            </a:r>
          </a:p>
          <a:p>
            <a:endParaRPr lang="en-US" baseline="0" dirty="0"/>
          </a:p>
          <a:p>
            <a:r>
              <a:rPr lang="en-US" baseline="0" dirty="0"/>
              <a:t>“Cultural humility is a commitment and active engagement in a lifelong process that individuals enter into on an ongoing basis with patients, communities, colleagues, and themselves…It requires individuals to engage in self-reflection and self-critique as lifelong learners…It is a process that requires humility in how physicians bring into check the power imbalances that exist in the dynamics of physician-patient communication by using patient-focused interviewing and care.”</a:t>
            </a:r>
          </a:p>
          <a:p>
            <a:endParaRPr lang="en-US" baseline="0" dirty="0"/>
          </a:p>
          <a:p>
            <a:r>
              <a:rPr lang="en-US" baseline="0" dirty="0"/>
              <a:t>Patient-focused interviewing uses less controlling, authoritative styles. With these approaches, along with other specifically cross-cultural interaction techniques, physicians potentially create an atmosphere that enables and does not obstruct the patient’s telling of his or her own illness or wellness story. This eliminates the need for a complete mastery of every group’s health beliefs and other concerns because the patient, in the ideal scenario, is encouraged to communicate how little or how much culture has to do with that particular clinical encounter. </a:t>
            </a:r>
          </a:p>
          <a:p>
            <a:endParaRPr lang="en-US" baseline="0" dirty="0"/>
          </a:p>
          <a:p>
            <a:r>
              <a:rPr lang="en-US" baseline="0" dirty="0"/>
              <a:t>Source:</a:t>
            </a:r>
          </a:p>
          <a:p>
            <a:r>
              <a:rPr lang="en-US" baseline="0" dirty="0" err="1"/>
              <a:t>Tervalon</a:t>
            </a:r>
            <a:r>
              <a:rPr lang="en-US" baseline="0" dirty="0"/>
              <a:t> M, Murray-Garcia J. Cultural humility versus cultural competence: A critical distinction in defining physician training outcomes in multicultural education. </a:t>
            </a:r>
            <a:r>
              <a:rPr lang="en-US" i="1" baseline="0" dirty="0"/>
              <a:t>J Health Care for Poor </a:t>
            </a:r>
            <a:r>
              <a:rPr lang="en-US" i="1" baseline="0" dirty="0" err="1"/>
              <a:t>Undrsvd</a:t>
            </a:r>
            <a:r>
              <a:rPr lang="en-US" i="0" baseline="0" dirty="0"/>
              <a:t> 1998;9(2):117–25.</a:t>
            </a:r>
            <a:endParaRPr lang="en-US" baseline="0"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pPr>
                <a:defRPr/>
              </a:pPr>
              <a:t>66</a:t>
            </a:fld>
            <a:endParaRPr lang="en-US"/>
          </a:p>
        </p:txBody>
      </p:sp>
    </p:spTree>
    <p:extLst>
      <p:ext uri="{BB962C8B-B14F-4D97-AF65-F5344CB8AC3E}">
        <p14:creationId xmlns:p14="http://schemas.microsoft.com/office/powerpoint/2010/main" val="24371968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8F588D25-EE7F-4A7E-B97A-7CDE1170E9E3}" type="slidenum">
              <a:rPr lang="en-US" smtClean="0"/>
              <a:pPr>
                <a:defRPr/>
              </a:pPr>
              <a:t>67</a:t>
            </a:fld>
            <a:endParaRPr lang="en-US"/>
          </a:p>
        </p:txBody>
      </p:sp>
    </p:spTree>
    <p:extLst>
      <p:ext uri="{BB962C8B-B14F-4D97-AF65-F5344CB8AC3E}">
        <p14:creationId xmlns:p14="http://schemas.microsoft.com/office/powerpoint/2010/main" val="26203408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a:t>Recognizing economic and other patient barriers may affect how you plan or are able to care for your patient.  Their understanding of how available you are to them also depends on this.  Some patients aren’t even aware they can call a doctor “on call” if they are concerned about something or for example need EC called in to a pharmacy on a weekend….</a:t>
            </a:r>
            <a:endParaRPr lang="en-US" dirty="0"/>
          </a:p>
        </p:txBody>
      </p:sp>
      <p:sp>
        <p:nvSpPr>
          <p:cNvPr id="4" name="Slide Number Placeholder 3"/>
          <p:cNvSpPr>
            <a:spLocks noGrp="1"/>
          </p:cNvSpPr>
          <p:nvPr>
            <p:ph type="sldNum" sz="quarter" idx="5"/>
          </p:nvPr>
        </p:nvSpPr>
        <p:spPr/>
        <p:txBody>
          <a:bodyPr/>
          <a:lstStyle/>
          <a:p>
            <a:pPr>
              <a:defRPr/>
            </a:pPr>
            <a:fld id="{EDE9BF9F-750E-4F5A-BA2D-4D16F7A76A91}" type="slidenum">
              <a:rPr lang="en-US" smtClean="0"/>
              <a:pPr>
                <a:defRPr/>
              </a:pPr>
              <a:t>68</a:t>
            </a:fld>
            <a:endParaRPr lang="en-US"/>
          </a:p>
        </p:txBody>
      </p:sp>
    </p:spTree>
    <p:extLst>
      <p:ext uri="{BB962C8B-B14F-4D97-AF65-F5344CB8AC3E}">
        <p14:creationId xmlns:p14="http://schemas.microsoft.com/office/powerpoint/2010/main" val="238369343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TextEdit="1"/>
          </p:cNvSpPr>
          <p:nvPr>
            <p:ph type="sldImg"/>
          </p:nvPr>
        </p:nvSpPr>
        <p:spPr bwMode="auto">
          <a:noFill/>
          <a:ln>
            <a:solidFill>
              <a:srgbClr val="000000"/>
            </a:solidFill>
            <a:miter lim="800000"/>
            <a:headEnd/>
            <a:tailEnd/>
          </a:ln>
        </p:spPr>
      </p:sp>
      <p:sp>
        <p:nvSpPr>
          <p:cNvPr id="25907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latin typeface="Adobe Garamond Pro"/>
              </a:rPr>
              <a:t>What does this mean for us as</a:t>
            </a:r>
            <a:r>
              <a:rPr lang="en-US" baseline="0" dirty="0">
                <a:latin typeface="Adobe Garamond Pro"/>
              </a:rPr>
              <a:t> adolescent health care providers:</a:t>
            </a:r>
            <a:endParaRPr lang="en-US" dirty="0">
              <a:latin typeface="Adobe Garamond Pro"/>
            </a:endParaRPr>
          </a:p>
          <a:p>
            <a:pPr eaLnBrk="1" hangingPunct="1">
              <a:spcBef>
                <a:spcPct val="0"/>
              </a:spcBef>
            </a:pPr>
            <a:r>
              <a:rPr lang="en-US" dirty="0">
                <a:latin typeface="Adobe Garamond Pro"/>
              </a:rPr>
              <a:t>One, there needs to be greater support for adolescents’ self-determination of normal sexuality—treating adolescents as the owners of their own bodies and the agents of their own sexual behavior. This means a commitment to providing them access to the information and resources they need</a:t>
            </a:r>
          </a:p>
          <a:p>
            <a:pPr eaLnBrk="1" hangingPunct="1">
              <a:spcBef>
                <a:spcPct val="0"/>
              </a:spcBef>
            </a:pPr>
            <a:endParaRPr lang="en-US" dirty="0">
              <a:latin typeface="Adobe Garamond Pro"/>
            </a:endParaRPr>
          </a:p>
          <a:p>
            <a:pPr eaLnBrk="1" hangingPunct="1">
              <a:spcBef>
                <a:spcPct val="0"/>
              </a:spcBef>
            </a:pPr>
            <a:r>
              <a:rPr lang="en-US" sz="1100" dirty="0">
                <a:latin typeface="Adobe Garamond Pro"/>
              </a:rPr>
              <a:t>We need a language and a template for affirming, empowering, and educating adolescents about the normalcy of sexual feelings and arousals, decision-making, responsibility, and relationships. Sexuality spans a lifetime and they need to be prepared for now and the future.</a:t>
            </a:r>
          </a:p>
          <a:p>
            <a:pPr eaLnBrk="1" hangingPunct="1">
              <a:spcBef>
                <a:spcPct val="0"/>
              </a:spcBef>
            </a:pPr>
            <a:endParaRPr lang="en-US" sz="1100" dirty="0">
              <a:latin typeface="Adobe Garamond Pro"/>
            </a:endParaRPr>
          </a:p>
        </p:txBody>
      </p:sp>
    </p:spTree>
    <p:extLst>
      <p:ext uri="{BB962C8B-B14F-4D97-AF65-F5344CB8AC3E}">
        <p14:creationId xmlns:p14="http://schemas.microsoft.com/office/powerpoint/2010/main" val="154826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18" name="Rectangle 3"/>
          <p:cNvSpPr>
            <a:spLocks noGrp="1" noChangeArrowheads="1"/>
          </p:cNvSpPr>
          <p:nvPr>
            <p:ph type="body" idx="1"/>
          </p:nvPr>
        </p:nvSpPr>
        <p:spPr bwMode="auto">
          <a:noFill/>
        </p:spPr>
        <p:txBody>
          <a:bodyPr wrap="square" lIns="96656" tIns="48328" rIns="96656" bIns="48328" numCol="1" anchor="t" anchorCtr="0" compatLnSpc="1">
            <a:prstTxWarp prst="textNoShape">
              <a:avLst/>
            </a:prstTxWarp>
          </a:bodyPr>
          <a:lstStyle/>
          <a:p>
            <a:pPr marL="0" marR="0" indent="0" algn="l" defTabSz="966612" rtl="0" eaLnBrk="1" fontAlgn="base" latinLnBrk="0" hangingPunct="1">
              <a:lnSpc>
                <a:spcPct val="100000"/>
              </a:lnSpc>
              <a:spcBef>
                <a:spcPct val="30000"/>
              </a:spcBef>
              <a:spcAft>
                <a:spcPct val="0"/>
              </a:spcAft>
              <a:buClrTx/>
              <a:buSzTx/>
              <a:buFontTx/>
              <a:buNone/>
              <a:tabLst/>
              <a:defRPr/>
            </a:pPr>
            <a:r>
              <a:rPr lang="en-US" sz="1300" dirty="0"/>
              <a:t>This “sex-as-risk-taking” paradigm</a:t>
            </a:r>
            <a:r>
              <a:rPr lang="en-US" sz="1300" baseline="0" dirty="0"/>
              <a:t> tends to focus solely on the negative consequences of youthful sexual expression—STIs, unintended pregnancy, and relationship violence being among them. Not only does this approach fail to distinguish healthy sexual expression from disease and sexual risk, it also instills in youth a sense of fear rather than mastery and control. Moreover, it leaves out the positive and pleasurable aspects sexuality and the skills that youth can gain through their intimate relationships. </a:t>
            </a:r>
          </a:p>
          <a:p>
            <a:pPr eaLnBrk="1" hangingPunct="1"/>
            <a:endParaRPr lang="en-US" dirty="0">
              <a:latin typeface="Adobe Garamond Pro"/>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Even some more comprehensive sexuality education programs have focused only “sex as risk-taking” behavior that can only result in unwanted pregnancies and horrible sexually transmitted infections. Even the way we collect data about adolescents, through the “Youth Risk Behavior</a:t>
            </a:r>
            <a:r>
              <a:rPr lang="en-US" sz="1200" baseline="0" dirty="0"/>
              <a:t> Surveillance Survey” is set up to highlight identifying risk as a primary goal. This survey is the leading source on adolescent health from the CDS and is a clear example of this paradigm’s prevalence among public health professionals, clinicians and researchers on adolescent behavior in the U.S.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a:p>
        </p:txBody>
      </p:sp>
    </p:spTree>
    <p:extLst>
      <p:ext uri="{BB962C8B-B14F-4D97-AF65-F5344CB8AC3E}">
        <p14:creationId xmlns:p14="http://schemas.microsoft.com/office/powerpoint/2010/main" val="219576721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TextEdit="1"/>
          </p:cNvSpPr>
          <p:nvPr>
            <p:ph type="sldImg"/>
          </p:nvPr>
        </p:nvSpPr>
        <p:spPr bwMode="auto">
          <a:noFill/>
          <a:ln>
            <a:solidFill>
              <a:srgbClr val="000000"/>
            </a:solidFill>
            <a:miter lim="800000"/>
            <a:headEnd/>
            <a:tailEnd/>
          </a:ln>
        </p:spPr>
      </p:sp>
      <p:sp>
        <p:nvSpPr>
          <p:cNvPr id="26112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dobe Garamond Pro"/>
            </a:endParaRPr>
          </a:p>
        </p:txBody>
      </p:sp>
    </p:spTree>
    <p:extLst>
      <p:ext uri="{BB962C8B-B14F-4D97-AF65-F5344CB8AC3E}">
        <p14:creationId xmlns:p14="http://schemas.microsoft.com/office/powerpoint/2010/main" val="39949157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In truth, one of the most important things that health care providers can do to normalize adolescent sexuality in the United States will come not only from their practice as individuals but from advocating</a:t>
            </a:r>
            <a:r>
              <a:rPr lang="en-US" baseline="0" dirty="0"/>
              <a:t> for the comprehensive sexual and reproductive health education and support that young people need and deserve in order to live fulfilling and healthy lives.</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FB4EAC01-4B45-47C9-BBB4-3C861625B7E5}" type="slidenum">
              <a:rPr lang="en-US" smtClean="0"/>
              <a:pPr>
                <a:defRPr/>
              </a:pPr>
              <a:t>71</a:t>
            </a:fld>
            <a:endParaRPr lang="en-US"/>
          </a:p>
        </p:txBody>
      </p:sp>
    </p:spTree>
    <p:extLst>
      <p:ext uri="{BB962C8B-B14F-4D97-AF65-F5344CB8AC3E}">
        <p14:creationId xmlns:p14="http://schemas.microsoft.com/office/powerpoint/2010/main" val="11400600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following cases explore</a:t>
            </a:r>
            <a:r>
              <a:rPr lang="en-US" baseline="0" dirty="0"/>
              <a:t> how the ABCD paradigm can be utilized with adolescent patients of varying needs and circumstances, as well as when working with parents. The goal of the cases is to generate questions providers can ask that allow them to discuss sexuality and intimacy within a short-time frame of a single visit or conversation.</a:t>
            </a:r>
          </a:p>
          <a:p>
            <a:endParaRPr lang="en-US" baseline="0"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pPr>
                <a:defRPr/>
              </a:pPr>
              <a:t>72</a:t>
            </a:fld>
            <a:endParaRPr lang="en-US"/>
          </a:p>
        </p:txBody>
      </p:sp>
    </p:spTree>
    <p:extLst>
      <p:ext uri="{BB962C8B-B14F-4D97-AF65-F5344CB8AC3E}">
        <p14:creationId xmlns:p14="http://schemas.microsoft.com/office/powerpoint/2010/main" val="3168942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Case: Shana</a:t>
            </a:r>
          </a:p>
          <a:p>
            <a:endParaRPr lang="en-US" baseline="0" dirty="0"/>
          </a:p>
          <a:p>
            <a:r>
              <a:rPr lang="en-US" baseline="0" dirty="0"/>
              <a:t>This case brings forward points about discussing adolescent relationships as they relate to sexual and reproductive health needs.</a:t>
            </a:r>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73</a:t>
            </a:fld>
            <a:endParaRPr lang="en-US">
              <a:solidFill>
                <a:prstClr val="black"/>
              </a:solidFill>
            </a:endParaRPr>
          </a:p>
        </p:txBody>
      </p:sp>
    </p:spTree>
    <p:extLst>
      <p:ext uri="{BB962C8B-B14F-4D97-AF65-F5344CB8AC3E}">
        <p14:creationId xmlns:p14="http://schemas.microsoft.com/office/powerpoint/2010/main" val="9652683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74</a:t>
            </a:fld>
            <a:endParaRPr lang="en-US">
              <a:solidFill>
                <a:prstClr val="black"/>
              </a:solidFill>
            </a:endParaRPr>
          </a:p>
        </p:txBody>
      </p:sp>
    </p:spTree>
    <p:extLst>
      <p:ext uri="{BB962C8B-B14F-4D97-AF65-F5344CB8AC3E}">
        <p14:creationId xmlns:p14="http://schemas.microsoft.com/office/powerpoint/2010/main" val="30980220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Case: Maria</a:t>
            </a:r>
          </a:p>
          <a:p>
            <a:endParaRPr lang="en-US" baseline="0" dirty="0"/>
          </a:p>
          <a:p>
            <a:r>
              <a:rPr lang="en-US" baseline="0" dirty="0"/>
              <a:t>This case brings forward points about recognizing diversity and disparities in communities where we practice.</a:t>
            </a:r>
          </a:p>
          <a:p>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75</a:t>
            </a:fld>
            <a:endParaRPr lang="en-US">
              <a:solidFill>
                <a:prstClr val="black"/>
              </a:solidFill>
            </a:endParaRPr>
          </a:p>
        </p:txBody>
      </p:sp>
    </p:spTree>
    <p:extLst>
      <p:ext uri="{BB962C8B-B14F-4D97-AF65-F5344CB8AC3E}">
        <p14:creationId xmlns:p14="http://schemas.microsoft.com/office/powerpoint/2010/main" val="101465190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solidFill>
                  <a:prstClr val="black"/>
                </a:solidFill>
              </a:rPr>
              <a:pPr>
                <a:defRPr/>
              </a:pPr>
              <a:t>76</a:t>
            </a:fld>
            <a:endParaRPr lang="en-US">
              <a:solidFill>
                <a:prstClr val="black"/>
              </a:solidFill>
            </a:endParaRPr>
          </a:p>
        </p:txBody>
      </p:sp>
    </p:spTree>
    <p:extLst>
      <p:ext uri="{BB962C8B-B14F-4D97-AF65-F5344CB8AC3E}">
        <p14:creationId xmlns:p14="http://schemas.microsoft.com/office/powerpoint/2010/main" val="36344266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discussing</a:t>
            </a:r>
            <a:r>
              <a:rPr lang="en-US" baseline="0" dirty="0"/>
              <a:t> family planning decisions, consider whether the patient has access to:</a:t>
            </a:r>
          </a:p>
          <a:p>
            <a:endParaRPr lang="en-US" baseline="0" dirty="0"/>
          </a:p>
          <a:p>
            <a:pPr>
              <a:buFont typeface="Arial" pitchFamily="34" charset="0"/>
              <a:buChar char="•"/>
            </a:pPr>
            <a:r>
              <a:rPr lang="en-US" baseline="0" dirty="0"/>
              <a:t> Quality sexuality education and health information</a:t>
            </a:r>
          </a:p>
          <a:p>
            <a:pPr>
              <a:buFont typeface="Arial" pitchFamily="34" charset="0"/>
              <a:buChar char="•"/>
            </a:pPr>
            <a:r>
              <a:rPr lang="en-US" baseline="0" dirty="0"/>
              <a:t> Contraception and STI prevention services</a:t>
            </a:r>
          </a:p>
          <a:p>
            <a:pPr>
              <a:buFont typeface="Arial" pitchFamily="34" charset="0"/>
              <a:buChar char="•"/>
            </a:pPr>
            <a:r>
              <a:rPr lang="en-US" baseline="0" dirty="0"/>
              <a:t> Prenatal care</a:t>
            </a:r>
          </a:p>
          <a:p>
            <a:pPr>
              <a:buFont typeface="Arial" pitchFamily="34" charset="0"/>
              <a:buChar char="•"/>
            </a:pPr>
            <a:r>
              <a:rPr lang="en-US" baseline="0" dirty="0"/>
              <a:t> Support for young mothers and children, such as WIC food programs</a:t>
            </a:r>
          </a:p>
          <a:p>
            <a:endParaRPr lang="en-US" baseline="0" dirty="0"/>
          </a:p>
          <a:p>
            <a:r>
              <a:rPr lang="en-US" baseline="0" dirty="0"/>
              <a:t>How can you help Maria connect with appropriate services now?</a:t>
            </a:r>
          </a:p>
        </p:txBody>
      </p:sp>
      <p:sp>
        <p:nvSpPr>
          <p:cNvPr id="4" name="Slide Number Placeholder 3"/>
          <p:cNvSpPr>
            <a:spLocks noGrp="1"/>
          </p:cNvSpPr>
          <p:nvPr>
            <p:ph type="sldNum" sz="quarter" idx="10"/>
          </p:nvPr>
        </p:nvSpPr>
        <p:spPr/>
        <p:txBody>
          <a:bodyPr/>
          <a:lstStyle/>
          <a:p>
            <a:pPr>
              <a:defRPr/>
            </a:pPr>
            <a:fld id="{2BC446C3-A938-4B35-BCC7-C3D81F2E4D9B}" type="slidenum">
              <a:rPr lang="en-US" smtClean="0"/>
              <a:pPr>
                <a:defRPr/>
              </a:pPr>
              <a:t>77</a:t>
            </a:fld>
            <a:endParaRPr lang="en-US"/>
          </a:p>
        </p:txBody>
      </p:sp>
    </p:spTree>
    <p:extLst>
      <p:ext uri="{BB962C8B-B14F-4D97-AF65-F5344CB8AC3E}">
        <p14:creationId xmlns:p14="http://schemas.microsoft.com/office/powerpoint/2010/main" val="6250492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06FC1521-6712-4841-A570-CE5AE2D6E120}" type="slidenum">
              <a:rPr lang="en-US"/>
              <a:pPr/>
              <a:t>78</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lIns="93168" tIns="46584" rIns="93168" bIns="46584"/>
          <a:lstStyle/>
          <a:p>
            <a:endParaRPr lang="en-US"/>
          </a:p>
        </p:txBody>
      </p:sp>
    </p:spTree>
    <p:extLst>
      <p:ext uri="{BB962C8B-B14F-4D97-AF65-F5344CB8AC3E}">
        <p14:creationId xmlns:p14="http://schemas.microsoft.com/office/powerpoint/2010/main" val="357262591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p:cNvSpPr>
            <a:spLocks noGrp="1" noRot="1" noChangeAspect="1"/>
          </p:cNvSpPr>
          <p:nvPr>
            <p:ph type="sldImg"/>
          </p:nvPr>
        </p:nvSpPr>
        <p:spPr bwMode="auto">
          <a:noFill/>
          <a:ln>
            <a:solidFill>
              <a:srgbClr val="000000"/>
            </a:solidFill>
            <a:miter lim="800000"/>
            <a:headEnd/>
            <a:tailEnd/>
          </a:ln>
        </p:spPr>
      </p:sp>
      <p:sp>
        <p:nvSpPr>
          <p:cNvPr id="229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9C1ACD7-00A8-4C12-93DC-C69872F8DFC6}" type="slidenum">
              <a:rPr lang="en-US" smtClean="0">
                <a:solidFill>
                  <a:prstClr val="black"/>
                </a:solidFill>
              </a:rPr>
              <a:pPr>
                <a:defRPr/>
              </a:pPr>
              <a:t>81</a:t>
            </a:fld>
            <a:endParaRPr lang="en-US">
              <a:solidFill>
                <a:prstClr val="black"/>
              </a:solidFill>
            </a:endParaRPr>
          </a:p>
        </p:txBody>
      </p:sp>
    </p:spTree>
    <p:extLst>
      <p:ext uri="{BB962C8B-B14F-4D97-AF65-F5344CB8AC3E}">
        <p14:creationId xmlns:p14="http://schemas.microsoft.com/office/powerpoint/2010/main" val="1034747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300" dirty="0"/>
              <a:t>Although there are examples in the literature of sexual-history-taking guides that include discussions on the positive and relational aspects of adolescent sexuality, the dominant themes in the dialogues betweens physicians and adolescents highlight a </a:t>
            </a:r>
            <a:r>
              <a:rPr lang="en-US" sz="1300" u="sng" dirty="0"/>
              <a:t>medically-derived prevention, screening, detection, and treatment approach to adolescent sexuality</a:t>
            </a:r>
            <a:r>
              <a:rPr lang="en-US" sz="1300" dirty="0"/>
              <a:t>. Such a schema results in discussions that are based on narrow definitions of sexual health and behavior focused on risk-assessment strategy instead of interpersonal relationships and personal development.</a:t>
            </a:r>
          </a:p>
          <a:p>
            <a:endParaRPr lang="en-US" sz="1300" dirty="0"/>
          </a:p>
          <a:p>
            <a:r>
              <a:rPr lang="en-US" sz="1300" dirty="0"/>
              <a:t>It leaves providers without a template for an affirming, empowering, and educational discussion with adolescents about the normalcy of feelings and arousals, choice, sexual decision-making, responsibility, and relationships.</a:t>
            </a:r>
          </a:p>
          <a:p>
            <a:endParaRPr lang="en-US" sz="1300" dirty="0"/>
          </a:p>
          <a:p>
            <a:r>
              <a:rPr lang="en-US" sz="1300" dirty="0"/>
              <a:t>Another</a:t>
            </a:r>
            <a:r>
              <a:rPr lang="en-US" sz="1300" baseline="0" dirty="0"/>
              <a:t> way to put it is that this “Sex as Risk” paradigm does not open up conversations about sexuality “above the waist,” i.e., the way youth view and experience their sexuality and relationships, which are an important aspect of their sexual health.</a:t>
            </a:r>
            <a:endParaRPr lang="en-US" sz="1300" dirty="0"/>
          </a:p>
        </p:txBody>
      </p:sp>
    </p:spTree>
    <p:extLst>
      <p:ext uri="{BB962C8B-B14F-4D97-AF65-F5344CB8AC3E}">
        <p14:creationId xmlns:p14="http://schemas.microsoft.com/office/powerpoint/2010/main" val="32023071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p:cNvSpPr>
            <a:spLocks noGrp="1" noRot="1" noChangeAspect="1"/>
          </p:cNvSpPr>
          <p:nvPr>
            <p:ph type="sldImg"/>
          </p:nvPr>
        </p:nvSpPr>
        <p:spPr bwMode="auto">
          <a:noFill/>
          <a:ln>
            <a:solidFill>
              <a:srgbClr val="000000"/>
            </a:solidFill>
            <a:miter lim="800000"/>
            <a:headEnd/>
            <a:tailEnd/>
          </a:ln>
        </p:spPr>
      </p:sp>
      <p:sp>
        <p:nvSpPr>
          <p:cNvPr id="2314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0B545E-F581-4164-9968-DCF5A4B42AC6}" type="slidenum">
              <a:rPr lang="en-US" smtClean="0">
                <a:solidFill>
                  <a:prstClr val="black"/>
                </a:solidFill>
              </a:rPr>
              <a:pPr>
                <a:defRPr/>
              </a:pPr>
              <a:t>82</a:t>
            </a:fld>
            <a:endParaRPr lang="en-US">
              <a:solidFill>
                <a:prstClr val="black"/>
              </a:solidFill>
            </a:endParaRPr>
          </a:p>
        </p:txBody>
      </p:sp>
    </p:spTree>
    <p:extLst>
      <p:ext uri="{BB962C8B-B14F-4D97-AF65-F5344CB8AC3E}">
        <p14:creationId xmlns:p14="http://schemas.microsoft.com/office/powerpoint/2010/main" val="34887013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bwMode="auto">
          <a:noFill/>
          <a:ln>
            <a:solidFill>
              <a:srgbClr val="000000"/>
            </a:solidFill>
            <a:miter lim="800000"/>
            <a:headEnd/>
            <a:tailEnd/>
          </a:ln>
        </p:spPr>
      </p:sp>
      <p:sp>
        <p:nvSpPr>
          <p:cNvPr id="2652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57EFCEED-D9D7-4938-8636-C615BAAA02D4}" type="slidenum">
              <a:rPr lang="en-US" smtClean="0"/>
              <a:pPr>
                <a:defRPr/>
              </a:pPr>
              <a:t>83</a:t>
            </a:fld>
            <a:endParaRPr lang="en-US"/>
          </a:p>
        </p:txBody>
      </p:sp>
    </p:spTree>
    <p:extLst>
      <p:ext uri="{BB962C8B-B14F-4D97-AF65-F5344CB8AC3E}">
        <p14:creationId xmlns:p14="http://schemas.microsoft.com/office/powerpoint/2010/main" val="1260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en-US" b="0" dirty="0"/>
              <a:t>ANSWER: Age</a:t>
            </a:r>
            <a:r>
              <a:rPr lang="en-US" b="0" baseline="0" dirty="0"/>
              <a:t> 17 for both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a:t>Sources:  </a:t>
            </a:r>
          </a:p>
          <a:p>
            <a:pPr marL="228600" marR="0" indent="-228600" algn="l" defTabSz="914400" rtl="0" eaLnBrk="0" fontAlgn="base" latinLnBrk="0" hangingPunct="0">
              <a:lnSpc>
                <a:spcPct val="100000"/>
              </a:lnSpc>
              <a:spcBef>
                <a:spcPct val="30000"/>
              </a:spcBef>
              <a:spcAft>
                <a:spcPct val="0"/>
              </a:spcAft>
              <a:buClrTx/>
              <a:buSzTx/>
              <a:buFontTx/>
              <a:buAutoNum type="arabicParenR"/>
              <a:tabLst/>
              <a:defRPr/>
            </a:pPr>
            <a:r>
              <a:rPr lang="en-US" sz="1200" b="0" i="0" kern="1200" dirty="0">
                <a:solidFill>
                  <a:schemeClr val="tx1"/>
                </a:solidFill>
                <a:effectLst/>
                <a:latin typeface="+mn-lt"/>
                <a:ea typeface="+mn-ea"/>
                <a:cs typeface="+mn-cs"/>
              </a:rPr>
              <a:t>Finer LB and </a:t>
            </a:r>
            <a:r>
              <a:rPr lang="en-US" sz="1200" b="0" i="0" kern="1200" dirty="0" err="1">
                <a:solidFill>
                  <a:schemeClr val="tx1"/>
                </a:solidFill>
                <a:effectLst/>
                <a:latin typeface="+mn-lt"/>
                <a:ea typeface="+mn-ea"/>
                <a:cs typeface="+mn-cs"/>
              </a:rPr>
              <a:t>Philbin</a:t>
            </a:r>
            <a:r>
              <a:rPr lang="en-US" sz="1200" b="0" i="0" kern="1200" dirty="0">
                <a:solidFill>
                  <a:schemeClr val="tx1"/>
                </a:solidFill>
                <a:effectLst/>
                <a:latin typeface="+mn-lt"/>
                <a:ea typeface="+mn-ea"/>
                <a:cs typeface="+mn-cs"/>
              </a:rPr>
              <a:t> JM, Sexual initiation, contraceptive use, and pregnancy among young </a:t>
            </a:r>
            <a:r>
              <a:rPr lang="en-US" sz="1200" b="0" i="0" kern="1200" dirty="0" err="1">
                <a:solidFill>
                  <a:schemeClr val="tx1"/>
                </a:solidFill>
                <a:effectLst/>
                <a:latin typeface="+mn-lt"/>
                <a:ea typeface="+mn-ea"/>
                <a:cs typeface="+mn-cs"/>
              </a:rPr>
              <a:t>adolescents,</a:t>
            </a:r>
            <a:r>
              <a:rPr lang="en-US" sz="1200" b="0" i="1" kern="1200" dirty="0" err="1">
                <a:solidFill>
                  <a:schemeClr val="tx1"/>
                </a:solidFill>
                <a:effectLst/>
                <a:latin typeface="+mn-lt"/>
                <a:ea typeface="+mn-ea"/>
                <a:cs typeface="+mn-cs"/>
              </a:rPr>
              <a:t>Pediatrics</a:t>
            </a:r>
            <a:r>
              <a:rPr lang="en-US" sz="1200" b="0" i="0" kern="1200" dirty="0">
                <a:solidFill>
                  <a:schemeClr val="tx1"/>
                </a:solidFill>
                <a:effectLst/>
                <a:latin typeface="+mn-lt"/>
                <a:ea typeface="+mn-ea"/>
                <a:cs typeface="+mn-cs"/>
              </a:rPr>
              <a:t>, 2013, &lt;</a:t>
            </a:r>
            <a:r>
              <a:rPr lang="en-US" sz="1200" b="1" i="0" u="none" strike="noStrike" kern="1200" dirty="0">
                <a:solidFill>
                  <a:schemeClr val="tx1"/>
                </a:solidFill>
                <a:effectLst/>
                <a:latin typeface="+mn-lt"/>
                <a:ea typeface="+mn-ea"/>
                <a:cs typeface="+mn-cs"/>
                <a:hlinkClick r:id="rId3"/>
              </a:rPr>
              <a:t>http://pediatrics.aappublications.org/content/early/2013/03/27/peds.2012-3495</a:t>
            </a:r>
            <a:r>
              <a:rPr lang="en-US" sz="1200" b="0" i="0" kern="1200" dirty="0">
                <a:solidFill>
                  <a:schemeClr val="tx1"/>
                </a:solidFill>
                <a:effectLst/>
                <a:latin typeface="+mn-lt"/>
                <a:ea typeface="+mn-ea"/>
                <a:cs typeface="+mn-cs"/>
              </a:rPr>
              <a:t>&gt;, accessed May 31, 2013</a:t>
            </a:r>
          </a:p>
          <a:p>
            <a:r>
              <a:rPr lang="en-US" sz="1200" b="1" i="0" u="none" strike="noStrike" kern="1200" dirty="0">
                <a:solidFill>
                  <a:schemeClr val="tx1"/>
                </a:solidFill>
                <a:effectLst/>
                <a:latin typeface="+mn-lt"/>
                <a:ea typeface="+mn-ea"/>
                <a:cs typeface="+mn-cs"/>
                <a:hlinkClick r:id="rId4"/>
              </a:rPr>
              <a:t>2.</a:t>
            </a:r>
            <a:r>
              <a:rPr lang="en-US" sz="1200" b="0" i="0" kern="1200" dirty="0">
                <a:solidFill>
                  <a:schemeClr val="tx1"/>
                </a:solidFill>
                <a:effectLst/>
                <a:latin typeface="+mn-lt"/>
                <a:ea typeface="+mn-ea"/>
                <a:cs typeface="+mn-cs"/>
              </a:rPr>
              <a:t> Special tabulation by NCHS, 2013 &lt;</a:t>
            </a:r>
            <a:r>
              <a:rPr lang="en-US" sz="1200" b="1" i="0" u="none" strike="noStrike" kern="1200" dirty="0">
                <a:solidFill>
                  <a:schemeClr val="tx1"/>
                </a:solidFill>
                <a:effectLst/>
                <a:latin typeface="+mn-lt"/>
                <a:ea typeface="+mn-ea"/>
                <a:cs typeface="+mn-cs"/>
                <a:hlinkClick r:id="rId5"/>
              </a:rPr>
              <a:t>http://www.cdc.gov/nchs/nsfg/abc_list_s.htm#vaginalsexual</a:t>
            </a:r>
            <a:r>
              <a:rPr lang="en-US" sz="1200" b="0" i="0" kern="1200" dirty="0">
                <a:solidFill>
                  <a:schemeClr val="tx1"/>
                </a:solidFill>
                <a:effectLst/>
                <a:latin typeface="+mn-lt"/>
                <a:ea typeface="+mn-ea"/>
                <a:cs typeface="+mn-cs"/>
              </a:rPr>
              <a:t>&gt; accessed May 31, 2013.</a:t>
            </a:r>
          </a:p>
          <a:p>
            <a:r>
              <a:rPr lang="en-US" sz="1200" b="1" i="0" u="none" strike="noStrike" kern="1200" dirty="0">
                <a:solidFill>
                  <a:schemeClr val="tx1"/>
                </a:solidFill>
                <a:effectLst/>
                <a:latin typeface="+mn-lt"/>
                <a:ea typeface="+mn-ea"/>
                <a:cs typeface="+mn-cs"/>
                <a:hlinkClick r:id="rId6"/>
              </a:rPr>
              <a:t>3.</a:t>
            </a:r>
            <a:r>
              <a:rPr lang="en-US" sz="1200" b="0" i="0" kern="1200" dirty="0">
                <a:solidFill>
                  <a:schemeClr val="tx1"/>
                </a:solidFill>
                <a:effectLst/>
                <a:latin typeface="+mn-lt"/>
                <a:ea typeface="+mn-ea"/>
                <a:cs typeface="+mn-cs"/>
              </a:rPr>
              <a:t> U.S. Bureau of the Census, </a:t>
            </a:r>
            <a:r>
              <a:rPr lang="en-US" sz="1200" b="0" i="1" kern="1200" dirty="0">
                <a:solidFill>
                  <a:schemeClr val="tx1"/>
                </a:solidFill>
                <a:effectLst/>
                <a:latin typeface="+mn-lt"/>
                <a:ea typeface="+mn-ea"/>
                <a:cs typeface="+mn-cs"/>
              </a:rPr>
              <a:t>America’s Families and Living Arrangements</a:t>
            </a:r>
            <a:r>
              <a:rPr lang="en-US" sz="1200" b="0" i="0" kern="1200" dirty="0">
                <a:solidFill>
                  <a:schemeClr val="tx1"/>
                </a:solidFill>
                <a:effectLst/>
                <a:latin typeface="+mn-lt"/>
                <a:ea typeface="+mn-ea"/>
                <a:cs typeface="+mn-cs"/>
              </a:rPr>
              <a:t>, Washington, DC: U.S. Government Printing Office, 2009.</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mn-lt"/>
                <a:ea typeface="+mn-ea"/>
                <a:cs typeface="+mn-cs"/>
              </a:rPr>
              <a:t>4) http://www.rutgerswpf.nl/sites/rutgersnl/files/PDF-Onderzoek/Factsheet_Seksonderje25ste_ENG.pdf (2012)</a:t>
            </a:r>
          </a:p>
          <a:p>
            <a:endParaRPr lang="en-US" b="0" dirty="0"/>
          </a:p>
          <a:p>
            <a:endParaRPr lang="en-US" b="0" dirty="0"/>
          </a:p>
          <a:p>
            <a:r>
              <a:rPr lang="en-US" b="0" dirty="0"/>
              <a:t>Especially</a:t>
            </a:r>
            <a:r>
              <a:rPr lang="en-US" b="0" baseline="0" dirty="0"/>
              <a:t> useful is the comparison with other developed nations, where adolescents go through similar bio-social developmental processes: schooling extends into the twenties for a large proportion of youth; (hetero) sexual marriage does not take place until the mid or late twenties, or even early thirties. By contrast, first sexual activities—broadly defined—tend to start in the mid or late teens, leaving as much as a decade or more of “pre” marital sex, assuming that youth can even legally marry, which not all can.</a:t>
            </a:r>
          </a:p>
          <a:p>
            <a:endParaRPr lang="en-US" b="0" baseline="0" dirty="0"/>
          </a:p>
          <a:p>
            <a:r>
              <a:rPr lang="en-US" b="0" baseline="0" dirty="0"/>
              <a:t>In the US, </a:t>
            </a:r>
            <a:r>
              <a:rPr lang="en-US" sz="1200" b="0" i="0" kern="1200" baseline="0" dirty="0">
                <a:solidFill>
                  <a:schemeClr val="tx1"/>
                </a:solidFill>
                <a:effectLst/>
                <a:latin typeface="+mn-lt"/>
                <a:ea typeface="+mn-ea"/>
                <a:cs typeface="+mn-cs"/>
              </a:rPr>
              <a:t>o</a:t>
            </a:r>
            <a:r>
              <a:rPr lang="en-US" sz="1200" b="0" i="0" kern="1200" dirty="0">
                <a:solidFill>
                  <a:schemeClr val="tx1"/>
                </a:solidFill>
                <a:effectLst/>
                <a:latin typeface="+mn-lt"/>
                <a:ea typeface="+mn-ea"/>
                <a:cs typeface="+mn-cs"/>
              </a:rPr>
              <a:t>n average, young people have sex for the first time at about age 17, [</a:t>
            </a:r>
            <a:r>
              <a:rPr lang="en-US" sz="1200" b="1" i="0" u="none" strike="noStrike" kern="1200" dirty="0">
                <a:solidFill>
                  <a:schemeClr val="tx1"/>
                </a:solidFill>
                <a:effectLst/>
                <a:latin typeface="+mn-lt"/>
                <a:ea typeface="+mn-ea"/>
                <a:cs typeface="+mn-cs"/>
                <a:hlinkClick r:id="rId7"/>
              </a:rPr>
              <a:t>2</a:t>
            </a:r>
            <a:r>
              <a:rPr lang="en-US" sz="1200" b="0" i="0" kern="1200" dirty="0">
                <a:solidFill>
                  <a:schemeClr val="tx1"/>
                </a:solidFill>
                <a:effectLst/>
                <a:latin typeface="+mn-lt"/>
                <a:ea typeface="+mn-ea"/>
                <a:cs typeface="+mn-cs"/>
              </a:rPr>
              <a:t>] but they do not marry until their mid-20s.[</a:t>
            </a:r>
            <a:r>
              <a:rPr lang="en-US" sz="1200" b="1" i="0" u="none" strike="noStrike" kern="1200" dirty="0">
                <a:solidFill>
                  <a:schemeClr val="tx1"/>
                </a:solidFill>
                <a:effectLst/>
                <a:latin typeface="+mn-lt"/>
                <a:ea typeface="+mn-ea"/>
                <a:cs typeface="+mn-cs"/>
                <a:hlinkClick r:id="rId8"/>
              </a:rPr>
              <a:t>3</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This means that young adults may be at increased risk for unintended pregnancy and STIs for nearly a decade or longer</a:t>
            </a:r>
            <a:endParaRPr lang="en-US" b="1" baseline="0" dirty="0"/>
          </a:p>
          <a:p>
            <a:endParaRPr lang="en-US" b="0" baseline="0" dirty="0"/>
          </a:p>
          <a:p>
            <a:r>
              <a:rPr lang="en-US" b="0" baseline="0" dirty="0"/>
              <a:t>Sources:</a:t>
            </a:r>
          </a:p>
          <a:p>
            <a:r>
              <a:rPr lang="en-US" sz="1200" kern="1200" baseline="0" dirty="0">
                <a:solidFill>
                  <a:schemeClr val="tx1"/>
                </a:solidFill>
                <a:latin typeface="+mn-lt"/>
                <a:ea typeface="+mn-ea"/>
                <a:cs typeface="+mn-cs"/>
              </a:rPr>
              <a:t>Chandra A, Mosher WD, Copen C, Sionean C. Sexual behavior, sexual attraction, and sexual identity in the United States: Data from the 2006–2008 National Survey of Family Growth. National health statistics reports; no 36. Hyattsville, MD: National Center for Health Statistics. 2011. </a:t>
            </a:r>
          </a:p>
          <a:p>
            <a:endParaRPr lang="en-US" sz="1200" kern="1200" baseline="0" dirty="0">
              <a:solidFill>
                <a:schemeClr val="tx1"/>
              </a:solidFill>
              <a:latin typeface="+mn-lt"/>
              <a:ea typeface="+mn-ea"/>
              <a:cs typeface="+mn-cs"/>
            </a:endParaRPr>
          </a:p>
          <a:p>
            <a:r>
              <a:rPr lang="en-US" sz="1200" kern="1200" baseline="0" dirty="0">
                <a:solidFill>
                  <a:schemeClr val="tx1"/>
                </a:solidFill>
                <a:latin typeface="+mn-lt"/>
                <a:ea typeface="+mn-ea"/>
                <a:cs typeface="+mn-cs"/>
              </a:rPr>
              <a:t>deGraaf H, Meijer S, Poelman J, Vanwesenbeeck I. </a:t>
            </a:r>
            <a:r>
              <a:rPr lang="en-US" sz="1200" i="1" kern="1200" baseline="0" dirty="0">
                <a:solidFill>
                  <a:schemeClr val="tx1"/>
                </a:solidFill>
                <a:latin typeface="+mn-lt"/>
                <a:ea typeface="+mn-ea"/>
                <a:cs typeface="+mn-cs"/>
              </a:rPr>
              <a:t>Seks onder je 25ste; Seksuele Gezondheid van Jongeren in Nederland Anno </a:t>
            </a:r>
            <a:r>
              <a:rPr lang="en-US" sz="1200" i="0" kern="1200" baseline="0" dirty="0">
                <a:solidFill>
                  <a:schemeClr val="tx1"/>
                </a:solidFill>
                <a:latin typeface="+mn-lt"/>
                <a:ea typeface="+mn-ea"/>
                <a:cs typeface="+mn-cs"/>
              </a:rPr>
              <a:t>2005. Utrecht and Amsterdam: Rutgers Nisso Groep/Soa Aids Nederland.</a:t>
            </a:r>
          </a:p>
          <a:p>
            <a:endParaRPr lang="en-US" sz="1200" i="0" kern="1200" baseline="0" dirty="0">
              <a:solidFill>
                <a:schemeClr val="tx1"/>
              </a:solidFill>
              <a:latin typeface="+mn-lt"/>
              <a:ea typeface="+mn-ea"/>
              <a:cs typeface="+mn-cs"/>
            </a:endParaRPr>
          </a:p>
          <a:p>
            <a:r>
              <a:rPr lang="en-US" sz="1200" i="0" kern="1200" baseline="0" dirty="0">
                <a:solidFill>
                  <a:schemeClr val="tx1"/>
                </a:solidFill>
                <a:latin typeface="+mn-lt"/>
                <a:ea typeface="+mn-ea"/>
                <a:cs typeface="+mn-cs"/>
              </a:rPr>
              <a:t>Darroch J, Singh S, Frost J. Differences in teenage pregnancy rates among five developed countries: The roles of sexual activity and contraceptive use. </a:t>
            </a:r>
            <a:r>
              <a:rPr lang="en-US" sz="1200" i="1" kern="1200" baseline="0" dirty="0">
                <a:solidFill>
                  <a:schemeClr val="tx1"/>
                </a:solidFill>
                <a:latin typeface="+mn-lt"/>
                <a:ea typeface="+mn-ea"/>
                <a:cs typeface="+mn-cs"/>
              </a:rPr>
              <a:t>Fam Plann Perspect</a:t>
            </a:r>
            <a:r>
              <a:rPr lang="en-US" sz="1200" i="0" kern="1200" baseline="0" dirty="0">
                <a:solidFill>
                  <a:schemeClr val="tx1"/>
                </a:solidFill>
                <a:latin typeface="+mn-lt"/>
                <a:ea typeface="+mn-ea"/>
                <a:cs typeface="+mn-cs"/>
              </a:rPr>
              <a:t> 2001;33(6):244-50 and 281.</a:t>
            </a:r>
            <a:endParaRPr lang="en-US" sz="1200" kern="1200" baseline="0" dirty="0">
              <a:solidFill>
                <a:schemeClr val="tx1"/>
              </a:solidFill>
              <a:latin typeface="+mn-lt"/>
              <a:ea typeface="+mn-ea"/>
              <a:cs typeface="+mn-cs"/>
            </a:endParaRPr>
          </a:p>
          <a:p>
            <a:endParaRPr lang="en-US" sz="1200" kern="1200" baseline="0" dirty="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latin typeface="+mn-lt"/>
                <a:ea typeface="+mn-ea"/>
                <a:cs typeface="+mn-cs"/>
              </a:rPr>
              <a:t>U.S. Census Bureau.</a:t>
            </a:r>
            <a:r>
              <a:rPr lang="en-US" sz="1200" b="0" i="0" u="none" strike="noStrike" kern="1200" baseline="0" dirty="0">
                <a:solidFill>
                  <a:schemeClr val="tx1"/>
                </a:solidFill>
                <a:latin typeface="+mn-lt"/>
                <a:ea typeface="+mn-ea"/>
                <a:cs typeface="+mn-cs"/>
              </a:rPr>
              <a:t> </a:t>
            </a:r>
            <a:r>
              <a:rPr lang="en-US" dirty="0"/>
              <a:t>Estimated Median Age at First Marriage, by Sex: 1890 to the</a:t>
            </a:r>
            <a:r>
              <a:rPr lang="en-US" baseline="0" dirty="0"/>
              <a:t> </a:t>
            </a:r>
            <a:r>
              <a:rPr lang="en-US" dirty="0"/>
              <a:t>Present.</a:t>
            </a:r>
            <a:r>
              <a:rPr lang="en-US" sz="1200" b="1" i="0" u="none" strike="noStrike" kern="1200" dirty="0">
                <a:solidFill>
                  <a:schemeClr val="tx1"/>
                </a:solidFill>
                <a:latin typeface="+mn-lt"/>
                <a:ea typeface="+mn-ea"/>
                <a:cs typeface="+mn-cs"/>
              </a:rPr>
              <a:t> </a:t>
            </a:r>
            <a:r>
              <a:rPr lang="en-US" sz="1200" b="0" i="0" u="none" strike="noStrike" kern="1200" dirty="0">
                <a:solidFill>
                  <a:schemeClr val="tx1"/>
                </a:solidFill>
                <a:latin typeface="+mn-lt"/>
                <a:ea typeface="+mn-ea"/>
                <a:cs typeface="+mn-cs"/>
              </a:rPr>
              <a:t>Current Population Survey, March</a:t>
            </a:r>
            <a:r>
              <a:rPr lang="en-US" dirty="0"/>
              <a:t> </a:t>
            </a:r>
            <a:r>
              <a:rPr lang="en-US" sz="1200" b="0" i="0" u="none" strike="noStrike" kern="1200" dirty="0">
                <a:solidFill>
                  <a:schemeClr val="tx1"/>
                </a:solidFill>
                <a:latin typeface="+mn-lt"/>
                <a:ea typeface="+mn-ea"/>
                <a:cs typeface="+mn-cs"/>
              </a:rPr>
              <a:t>and Annual Social and Economic Supplements, 2011 and earlier.</a:t>
            </a:r>
            <a:endParaRPr lang="en-US" dirty="0"/>
          </a:p>
        </p:txBody>
      </p:sp>
      <p:sp>
        <p:nvSpPr>
          <p:cNvPr id="4" name="Slide Number Placeholder 3"/>
          <p:cNvSpPr>
            <a:spLocks noGrp="1"/>
          </p:cNvSpPr>
          <p:nvPr>
            <p:ph type="sldNum" sz="quarter" idx="5"/>
          </p:nvPr>
        </p:nvSpPr>
        <p:spPr/>
        <p:txBody>
          <a:bodyPr/>
          <a:lstStyle/>
          <a:p>
            <a:pPr>
              <a:defRPr/>
            </a:pPr>
            <a:fld id="{3ABD4DAA-5CBF-4A6B-94F7-99FF47FF0E97}" type="slidenum">
              <a:rPr lang="en-US" smtClean="0"/>
              <a:pPr>
                <a:defRPr/>
              </a:pPr>
              <a:t>9</a:t>
            </a:fld>
            <a:endParaRPr lang="en-US" dirty="0"/>
          </a:p>
        </p:txBody>
      </p:sp>
    </p:spTree>
    <p:extLst>
      <p:ext uri="{BB962C8B-B14F-4D97-AF65-F5344CB8AC3E}">
        <p14:creationId xmlns:p14="http://schemas.microsoft.com/office/powerpoint/2010/main" val="1639817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87700" y="1298448"/>
            <a:ext cx="2597348" cy="4757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nchor="t"/>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639313"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6386995" y="868680"/>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
        <p:nvSpPr>
          <p:cNvPr id="7" name="Content Placeholder 2"/>
          <p:cNvSpPr>
            <a:spLocks noGrp="1"/>
          </p:cNvSpPr>
          <p:nvPr>
            <p:ph sz="half" idx="13"/>
          </p:nvPr>
        </p:nvSpPr>
        <p:spPr>
          <a:xfrm>
            <a:off x="9134677" y="864108"/>
            <a:ext cx="2505993"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3863144" y="3621419"/>
            <a:ext cx="3474720" cy="2188845"/>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13"/>
          </p:nvPr>
        </p:nvSpPr>
        <p:spPr>
          <a:xfrm>
            <a:off x="7813352" y="3621419"/>
            <a:ext cx="3474720" cy="2188845"/>
          </a:xfrm>
          <a:ln>
            <a:noFill/>
          </a:ln>
        </p:spPr>
        <p:txBody>
          <a:bodyP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Numbered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446" y="86868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6" name="Content Placeholder 2"/>
          <p:cNvSpPr>
            <a:spLocks noGrp="1"/>
          </p:cNvSpPr>
          <p:nvPr>
            <p:ph sz="half" idx="12"/>
          </p:nvPr>
        </p:nvSpPr>
        <p:spPr>
          <a:xfrm>
            <a:off x="4580678" y="362141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5" name="Rectangle 4"/>
          <p:cNvSpPr/>
          <p:nvPr userDrawn="1"/>
        </p:nvSpPr>
        <p:spPr>
          <a:xfrm>
            <a:off x="3950248" y="71206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1. </a:t>
            </a:r>
            <a:endParaRPr lang="en-US" sz="4800" dirty="0"/>
          </a:p>
        </p:txBody>
      </p:sp>
      <p:sp>
        <p:nvSpPr>
          <p:cNvPr id="10" name="Rectangle 9"/>
          <p:cNvSpPr/>
          <p:nvPr userDrawn="1"/>
        </p:nvSpPr>
        <p:spPr>
          <a:xfrm>
            <a:off x="3985942" y="343909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3. </a:t>
            </a:r>
            <a:endParaRPr lang="en-US" sz="4800" dirty="0"/>
          </a:p>
        </p:txBody>
      </p:sp>
      <p:sp>
        <p:nvSpPr>
          <p:cNvPr id="11" name="Content Placeholder 2"/>
          <p:cNvSpPr>
            <a:spLocks noGrp="1"/>
          </p:cNvSpPr>
          <p:nvPr>
            <p:ph sz="half" idx="13"/>
          </p:nvPr>
        </p:nvSpPr>
        <p:spPr>
          <a:xfrm>
            <a:off x="8368550" y="886610"/>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2" name="Content Placeholder 2"/>
          <p:cNvSpPr>
            <a:spLocks noGrp="1"/>
          </p:cNvSpPr>
          <p:nvPr>
            <p:ph sz="half" idx="14"/>
          </p:nvPr>
        </p:nvSpPr>
        <p:spPr>
          <a:xfrm>
            <a:off x="8363782" y="3639349"/>
            <a:ext cx="2796988" cy="2188845"/>
          </a:xfrm>
        </p:spPr>
        <p:txBody>
          <a:bodyPr anchor="t"/>
          <a:lstStyle>
            <a:lvl1pPr marL="0" indent="0">
              <a:buNone/>
              <a:defRPr sz="2000"/>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p:txBody>
      </p:sp>
      <p:sp>
        <p:nvSpPr>
          <p:cNvPr id="13" name="Rectangle 12"/>
          <p:cNvSpPr/>
          <p:nvPr userDrawn="1"/>
        </p:nvSpPr>
        <p:spPr>
          <a:xfrm>
            <a:off x="7733352" y="729994"/>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2. </a:t>
            </a:r>
            <a:endParaRPr lang="en-US" sz="4800" dirty="0"/>
          </a:p>
        </p:txBody>
      </p:sp>
      <p:sp>
        <p:nvSpPr>
          <p:cNvPr id="14" name="Rectangle 13"/>
          <p:cNvSpPr/>
          <p:nvPr userDrawn="1"/>
        </p:nvSpPr>
        <p:spPr>
          <a:xfrm>
            <a:off x="7769046" y="3457022"/>
            <a:ext cx="1072843" cy="830997"/>
          </a:xfrm>
          <a:prstGeom prst="rect">
            <a:avLst/>
          </a:prstGeom>
        </p:spPr>
        <p:txBody>
          <a:bodyPr wrap="square">
            <a:spAutoFit/>
          </a:bodyPr>
          <a:lstStyle/>
          <a:p>
            <a:r>
              <a:rPr lang="en-US" sz="4800" b="1" i="0" dirty="0">
                <a:solidFill>
                  <a:schemeClr val="bg2"/>
                </a:solidFill>
                <a:latin typeface="Times New Roman" charset="0"/>
                <a:ea typeface="Times New Roman" charset="0"/>
                <a:cs typeface="Times New Roman" charset="0"/>
              </a:rPr>
              <a:t>4. </a:t>
            </a:r>
            <a:endParaRPr lang="en-US" sz="48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ck Photo + Content">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ock Photo + Content/Two Points">
    <p:spTree>
      <p:nvGrpSpPr>
        <p:cNvPr id="1" name=""/>
        <p:cNvGrpSpPr/>
        <p:nvPr/>
      </p:nvGrpSpPr>
      <p:grpSpPr>
        <a:xfrm>
          <a:off x="0" y="0"/>
          <a:ext cx="0" cy="0"/>
          <a:chOff x="0" y="0"/>
          <a:chExt cx="0" cy="0"/>
        </a:xfrm>
      </p:grpSpPr>
      <p:sp>
        <p:nvSpPr>
          <p:cNvPr id="6" name="Title 5"/>
          <p:cNvSpPr>
            <a:spLocks noGrp="1"/>
          </p:cNvSpPr>
          <p:nvPr>
            <p:ph type="title"/>
          </p:nvPr>
        </p:nvSpPr>
        <p:spPr>
          <a:xfrm>
            <a:off x="3667631" y="823804"/>
            <a:ext cx="7662356" cy="1005001"/>
          </a:xfrm>
        </p:spPr>
        <p:txBody>
          <a:bodyPr/>
          <a:lstStyle>
            <a:lvl1pPr>
              <a:defRPr>
                <a:solidFill>
                  <a:schemeClr val="accent1"/>
                </a:solidFill>
              </a:defRPr>
            </a:lvl1p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4" y="1914521"/>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lvl1pPr>
              <a:defRPr>
                <a:solidFill>
                  <a:schemeClr val="bg1"/>
                </a:solidFill>
              </a:defRPr>
            </a:lvl1pPr>
          </a:lstStyle>
          <a:p>
            <a:r>
              <a:rPr lang="en-US"/>
              <a:t>Drag picture to placeholder or click icon to add</a:t>
            </a:r>
            <a:endParaRPr lang="en-US" dirty="0"/>
          </a:p>
        </p:txBody>
      </p:sp>
      <p:sp>
        <p:nvSpPr>
          <p:cNvPr id="8" name="Text Placeholder 3"/>
          <p:cNvSpPr>
            <a:spLocks noGrp="1"/>
          </p:cNvSpPr>
          <p:nvPr>
            <p:ph type="body" sz="quarter" idx="14"/>
          </p:nvPr>
        </p:nvSpPr>
        <p:spPr>
          <a:xfrm>
            <a:off x="7714685" y="1927968"/>
            <a:ext cx="3598770" cy="22002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Photo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4" y="766483"/>
            <a:ext cx="8115230" cy="529814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ltiple Graphs/Photos + Titl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570643" y="767419"/>
            <a:ext cx="405479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11" name="Footer Placeholder 8"/>
          <p:cNvSpPr>
            <a:spLocks noGrp="1"/>
          </p:cNvSpPr>
          <p:nvPr>
            <p:ph type="ftr" sz="quarter" idx="11"/>
          </p:nvPr>
        </p:nvSpPr>
        <p:spPr>
          <a:xfrm>
            <a:off x="4700363" y="6356350"/>
            <a:ext cx="6502669" cy="365125"/>
          </a:xfrm>
        </p:spPr>
        <p:txBody>
          <a:bodyPr/>
          <a:lstStyle/>
          <a:p>
            <a:endParaRPr lang="en-US" dirty="0"/>
          </a:p>
        </p:txBody>
      </p:sp>
      <p:sp>
        <p:nvSpPr>
          <p:cNvPr id="12" name="Title 1"/>
          <p:cNvSpPr>
            <a:spLocks noGrp="1"/>
          </p:cNvSpPr>
          <p:nvPr>
            <p:ph type="title"/>
          </p:nvPr>
        </p:nvSpPr>
        <p:spPr>
          <a:xfrm>
            <a:off x="252919" y="1123837"/>
            <a:ext cx="2947482" cy="4601183"/>
          </a:xfrm>
        </p:spPr>
        <p:txBody>
          <a:bodyPr/>
          <a:lstStyle/>
          <a:p>
            <a:r>
              <a:rPr lang="en-US"/>
              <a:t>Click to edit Master title style</a:t>
            </a:r>
            <a:endParaRPr lang="en-US" dirty="0"/>
          </a:p>
        </p:txBody>
      </p:sp>
      <p:sp>
        <p:nvSpPr>
          <p:cNvPr id="5" name="Picture Placeholder 2"/>
          <p:cNvSpPr>
            <a:spLocks noGrp="1" noChangeAspect="1"/>
          </p:cNvSpPr>
          <p:nvPr>
            <p:ph type="pic" idx="12"/>
          </p:nvPr>
        </p:nvSpPr>
        <p:spPr>
          <a:xfrm>
            <a:off x="7750757" y="772860"/>
            <a:ext cx="396228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able of Contents / Roadmap">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Title 1"/>
          <p:cNvSpPr>
            <a:spLocks noGrp="1"/>
          </p:cNvSpPr>
          <p:nvPr>
            <p:ph type="title" hasCustomPrompt="1"/>
          </p:nvPr>
        </p:nvSpPr>
        <p:spPr>
          <a:xfrm>
            <a:off x="1007446" y="708608"/>
            <a:ext cx="4515850" cy="776578"/>
          </a:xfrm>
        </p:spPr>
        <p:txBody>
          <a:bodyPr anchor="t"/>
          <a:lstStyle>
            <a:lvl1pPr>
              <a:defRPr>
                <a:solidFill>
                  <a:schemeClr val="accent1"/>
                </a:solidFill>
              </a:defRPr>
            </a:lvl1pPr>
          </a:lstStyle>
          <a:p>
            <a:r>
              <a:rPr lang="en-US" dirty="0"/>
              <a:t>Table of Contents</a:t>
            </a:r>
          </a:p>
        </p:txBody>
      </p:sp>
      <p:sp>
        <p:nvSpPr>
          <p:cNvPr id="10" name="Content Placeholder 2"/>
          <p:cNvSpPr>
            <a:spLocks noGrp="1"/>
          </p:cNvSpPr>
          <p:nvPr>
            <p:ph sz="half" idx="1"/>
          </p:nvPr>
        </p:nvSpPr>
        <p:spPr>
          <a:xfrm>
            <a:off x="1460281"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Rectangle 10"/>
          <p:cNvSpPr/>
          <p:nvPr userDrawn="1"/>
        </p:nvSpPr>
        <p:spPr>
          <a:xfrm>
            <a:off x="894533" y="1742211"/>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4" name="Text Placeholder 3"/>
          <p:cNvSpPr>
            <a:spLocks noGrp="1"/>
          </p:cNvSpPr>
          <p:nvPr>
            <p:ph type="body" sz="quarter" idx="12" hasCustomPrompt="1"/>
          </p:nvPr>
        </p:nvSpPr>
        <p:spPr>
          <a:xfrm>
            <a:off x="1460282"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12" name="Text Placeholder 11"/>
          <p:cNvSpPr>
            <a:spLocks noGrp="1"/>
          </p:cNvSpPr>
          <p:nvPr>
            <p:ph type="body" sz="quarter" idx="13" hasCustomPrompt="1"/>
          </p:nvPr>
        </p:nvSpPr>
        <p:spPr>
          <a:xfrm>
            <a:off x="4552136"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13" name="Content Placeholder 2"/>
          <p:cNvSpPr>
            <a:spLocks noGrp="1"/>
          </p:cNvSpPr>
          <p:nvPr>
            <p:ph sz="half" idx="14"/>
          </p:nvPr>
        </p:nvSpPr>
        <p:spPr>
          <a:xfrm>
            <a:off x="5116008"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3"/>
          <p:cNvSpPr>
            <a:spLocks noGrp="1"/>
          </p:cNvSpPr>
          <p:nvPr>
            <p:ph type="body" sz="quarter" idx="15" hasCustomPrompt="1"/>
          </p:nvPr>
        </p:nvSpPr>
        <p:spPr>
          <a:xfrm>
            <a:off x="5116009" y="1829084"/>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15" name="Text Placeholder 11"/>
          <p:cNvSpPr>
            <a:spLocks noGrp="1"/>
          </p:cNvSpPr>
          <p:nvPr>
            <p:ph type="body" sz="quarter" idx="16" hasCustomPrompt="1"/>
          </p:nvPr>
        </p:nvSpPr>
        <p:spPr>
          <a:xfrm>
            <a:off x="8207862" y="1829147"/>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16" name="Content Placeholder 2"/>
          <p:cNvSpPr>
            <a:spLocks noGrp="1"/>
          </p:cNvSpPr>
          <p:nvPr>
            <p:ph sz="half" idx="17"/>
          </p:nvPr>
        </p:nvSpPr>
        <p:spPr>
          <a:xfrm>
            <a:off x="8771734" y="2387947"/>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3"/>
          <p:cNvSpPr>
            <a:spLocks noGrp="1"/>
          </p:cNvSpPr>
          <p:nvPr>
            <p:ph type="body" sz="quarter" idx="18" hasCustomPrompt="1"/>
          </p:nvPr>
        </p:nvSpPr>
        <p:spPr>
          <a:xfrm>
            <a:off x="8771735" y="1829084"/>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
        <p:nvSpPr>
          <p:cNvPr id="18" name="Content Placeholder 2"/>
          <p:cNvSpPr>
            <a:spLocks noGrp="1"/>
          </p:cNvSpPr>
          <p:nvPr>
            <p:ph sz="half" idx="19"/>
          </p:nvPr>
        </p:nvSpPr>
        <p:spPr>
          <a:xfrm>
            <a:off x="1460280"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Rectangle 18"/>
          <p:cNvSpPr/>
          <p:nvPr userDrawn="1"/>
        </p:nvSpPr>
        <p:spPr>
          <a:xfrm>
            <a:off x="894532" y="4112946"/>
            <a:ext cx="1072843" cy="707886"/>
          </a:xfrm>
          <a:prstGeom prst="rect">
            <a:avLst/>
          </a:prstGeom>
        </p:spPr>
        <p:txBody>
          <a:bodyPr wrap="square">
            <a:spAutoFit/>
          </a:bodyPr>
          <a:lstStyle/>
          <a:p>
            <a:r>
              <a:rPr lang="en-US" sz="4000" b="1" i="0" dirty="0">
                <a:solidFill>
                  <a:schemeClr val="bg2"/>
                </a:solidFill>
                <a:latin typeface="Times New Roman" charset="0"/>
                <a:ea typeface="Times New Roman" charset="0"/>
                <a:cs typeface="Times New Roman" charset="0"/>
              </a:rPr>
              <a:t>1. </a:t>
            </a:r>
            <a:endParaRPr lang="en-US" sz="4000" dirty="0"/>
          </a:p>
        </p:txBody>
      </p:sp>
      <p:sp>
        <p:nvSpPr>
          <p:cNvPr id="20" name="Text Placeholder 3"/>
          <p:cNvSpPr>
            <a:spLocks noGrp="1"/>
          </p:cNvSpPr>
          <p:nvPr>
            <p:ph type="body" sz="quarter" idx="20" hasCustomPrompt="1"/>
          </p:nvPr>
        </p:nvSpPr>
        <p:spPr>
          <a:xfrm>
            <a:off x="1460281"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ONE</a:t>
            </a:r>
          </a:p>
        </p:txBody>
      </p:sp>
      <p:sp>
        <p:nvSpPr>
          <p:cNvPr id="21" name="Text Placeholder 11"/>
          <p:cNvSpPr>
            <a:spLocks noGrp="1"/>
          </p:cNvSpPr>
          <p:nvPr>
            <p:ph type="body" sz="quarter" idx="21" hasCustomPrompt="1"/>
          </p:nvPr>
        </p:nvSpPr>
        <p:spPr>
          <a:xfrm>
            <a:off x="4552135"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2.</a:t>
            </a:r>
          </a:p>
        </p:txBody>
      </p:sp>
      <p:sp>
        <p:nvSpPr>
          <p:cNvPr id="22" name="Content Placeholder 2"/>
          <p:cNvSpPr>
            <a:spLocks noGrp="1"/>
          </p:cNvSpPr>
          <p:nvPr>
            <p:ph sz="half" idx="22"/>
          </p:nvPr>
        </p:nvSpPr>
        <p:spPr>
          <a:xfrm>
            <a:off x="5116007"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3"/>
          <p:cNvSpPr>
            <a:spLocks noGrp="1"/>
          </p:cNvSpPr>
          <p:nvPr>
            <p:ph type="body" sz="quarter" idx="23" hasCustomPrompt="1"/>
          </p:nvPr>
        </p:nvSpPr>
        <p:spPr>
          <a:xfrm>
            <a:off x="5116008" y="4199819"/>
            <a:ext cx="2796988" cy="477838"/>
          </a:xfrm>
          <a:solidFill>
            <a:schemeClr val="accent1"/>
          </a:solidFill>
        </p:spPr>
        <p:txBody>
          <a:bodyPr/>
          <a:lstStyle>
            <a:lvl2pPr marL="0" indent="0" algn="ctr">
              <a:buNone/>
              <a:defRPr b="1" baseline="0">
                <a:solidFill>
                  <a:schemeClr val="bg1"/>
                </a:solidFill>
              </a:defRPr>
            </a:lvl2pPr>
          </a:lstStyle>
          <a:p>
            <a:pPr lvl="1"/>
            <a:r>
              <a:rPr lang="en-US"/>
              <a:t>TOPIC TWO</a:t>
            </a:r>
            <a:endParaRPr lang="en-US" dirty="0"/>
          </a:p>
        </p:txBody>
      </p:sp>
      <p:sp>
        <p:nvSpPr>
          <p:cNvPr id="24" name="Text Placeholder 11"/>
          <p:cNvSpPr>
            <a:spLocks noGrp="1"/>
          </p:cNvSpPr>
          <p:nvPr>
            <p:ph type="body" sz="quarter" idx="24" hasCustomPrompt="1"/>
          </p:nvPr>
        </p:nvSpPr>
        <p:spPr>
          <a:xfrm>
            <a:off x="8207861" y="4199882"/>
            <a:ext cx="682907" cy="558800"/>
          </a:xfrm>
        </p:spPr>
        <p:txBody>
          <a:bodyPr>
            <a:noAutofit/>
          </a:bodyPr>
          <a:lstStyle>
            <a:lvl5pPr marL="0" indent="0" algn="l">
              <a:buNone/>
              <a:defRPr sz="4000" b="1" i="0">
                <a:solidFill>
                  <a:schemeClr val="bg2"/>
                </a:solidFill>
                <a:latin typeface="Times New Roman" charset="0"/>
                <a:ea typeface="Times New Roman" charset="0"/>
                <a:cs typeface="Times New Roman" charset="0"/>
              </a:defRPr>
            </a:lvl5pPr>
          </a:lstStyle>
          <a:p>
            <a:pPr lvl="4"/>
            <a:r>
              <a:rPr lang="en-US" dirty="0"/>
              <a:t>3.</a:t>
            </a:r>
          </a:p>
        </p:txBody>
      </p:sp>
      <p:sp>
        <p:nvSpPr>
          <p:cNvPr id="25" name="Content Placeholder 2"/>
          <p:cNvSpPr>
            <a:spLocks noGrp="1"/>
          </p:cNvSpPr>
          <p:nvPr>
            <p:ph sz="half" idx="25"/>
          </p:nvPr>
        </p:nvSpPr>
        <p:spPr>
          <a:xfrm>
            <a:off x="8771733" y="4758682"/>
            <a:ext cx="2796988" cy="1474625"/>
          </a:xfrm>
        </p:spPr>
        <p:txBody>
          <a:bodyPr anchor="t"/>
          <a:lstStyle>
            <a:lvl1pPr marL="342900" indent="-342900">
              <a:buFont typeface="Arial" charset="0"/>
              <a:buChar char="•"/>
              <a:defRPr sz="2000"/>
            </a:lvl1pPr>
            <a:lvl2pPr marL="788670" indent="-285750">
              <a:buFont typeface="Arial" charset="0"/>
              <a:buChar char="•"/>
              <a:defRPr sz="1800"/>
            </a:lvl2pPr>
            <a:lvl3pPr marL="1245870" indent="-285750">
              <a:buFont typeface="Arial" charset="0"/>
              <a:buChar char="•"/>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Text Placeholder 3"/>
          <p:cNvSpPr>
            <a:spLocks noGrp="1"/>
          </p:cNvSpPr>
          <p:nvPr>
            <p:ph type="body" sz="quarter" idx="26" hasCustomPrompt="1"/>
          </p:nvPr>
        </p:nvSpPr>
        <p:spPr>
          <a:xfrm>
            <a:off x="8771734" y="4199819"/>
            <a:ext cx="2796988" cy="477838"/>
          </a:xfrm>
          <a:solidFill>
            <a:schemeClr val="accent1"/>
          </a:solidFill>
        </p:spPr>
        <p:txBody>
          <a:bodyPr/>
          <a:lstStyle>
            <a:lvl2pPr marL="0" indent="0" algn="ctr">
              <a:buNone/>
              <a:defRPr b="1" baseline="0">
                <a:solidFill>
                  <a:schemeClr val="bg1"/>
                </a:solidFill>
              </a:defRPr>
            </a:lvl2pPr>
          </a:lstStyle>
          <a:p>
            <a:pPr lvl="1"/>
            <a:r>
              <a:rPr lang="en-US" dirty="0"/>
              <a:t>TOPIC THREE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PRH">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929743" y="783768"/>
            <a:ext cx="5867400" cy="1064837"/>
          </a:xfrm>
        </p:spPr>
        <p:txBody>
          <a:bodyPr/>
          <a:lstStyle>
            <a:lvl1pPr>
              <a:defRPr>
                <a:solidFill>
                  <a:schemeClr val="accent1"/>
                </a:solidFill>
              </a:defRPr>
            </a:lvl1pPr>
          </a:lstStyle>
          <a:p>
            <a:r>
              <a:rPr lang="en-US" dirty="0"/>
              <a:t>About Physicians for Reproductive Health </a:t>
            </a:r>
          </a:p>
        </p:txBody>
      </p:sp>
      <p:sp>
        <p:nvSpPr>
          <p:cNvPr id="7" name="Footer Placeholder 6"/>
          <p:cNvSpPr>
            <a:spLocks noGrp="1"/>
          </p:cNvSpPr>
          <p:nvPr>
            <p:ph type="ftr" sz="quarter" idx="11"/>
          </p:nvPr>
        </p:nvSpPr>
        <p:spPr/>
        <p:txBody>
          <a:bodyPr/>
          <a:lstStyle/>
          <a:p>
            <a:endParaRPr lang="en-US" dirty="0"/>
          </a:p>
        </p:txBody>
      </p:sp>
      <p:sp>
        <p:nvSpPr>
          <p:cNvPr id="2" name="Rectangle 1"/>
          <p:cNvSpPr/>
          <p:nvPr userDrawn="1"/>
        </p:nvSpPr>
        <p:spPr>
          <a:xfrm>
            <a:off x="3929743" y="2204863"/>
            <a:ext cx="6971620" cy="2577629"/>
          </a:xfrm>
          <a:prstGeom prst="rect">
            <a:avLst/>
          </a:prstGeom>
        </p:spPr>
        <p:txBody>
          <a:bodyPr wrap="square">
            <a:spAutoFit/>
          </a:bodyPr>
          <a:lstStyle/>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bring the physician’s distinctive voice to debates over reproductive health care.</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provide leadership and tools so that physicians can speak up and take action.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use scientific expertise and our patients’ real-life experiences to influence legislation, medical practice, and public opinion.</a:t>
            </a:r>
            <a:endParaRPr lang="en-US" sz="1800" b="0" dirty="0">
              <a:solidFill>
                <a:srgbClr val="007FC5"/>
              </a:solidFill>
              <a:effectLst>
                <a:outerShdw blurRad="38100" dist="19050" dir="2700000" rotWithShape="0">
                  <a:srgbClr val="000000">
                    <a:alpha val="40000"/>
                  </a:srgbClr>
                </a:outerShdw>
              </a:effectLst>
              <a:latin typeface="Arial" charset="0"/>
              <a:ea typeface="Arial" charset="0"/>
              <a:cs typeface="Arial" charset="0"/>
            </a:endParaRPr>
          </a:p>
          <a:p>
            <a:pPr marL="150394" indent="-150394" defTabSz="685765">
              <a:spcBef>
                <a:spcPts val="700"/>
              </a:spcBef>
              <a:buSzPct val="100000"/>
              <a:buChar char="•"/>
              <a:defRPr sz="1500" b="1">
                <a:solidFill>
                  <a:srgbClr val="E84E6A"/>
                </a:solidFill>
                <a:latin typeface="Franklin Gothic Book"/>
                <a:ea typeface="Franklin Gothic Book"/>
                <a:cs typeface="Franklin Gothic Book"/>
                <a:sym typeface="Franklin Gothic Book"/>
              </a:defRPr>
            </a:pPr>
            <a:r>
              <a:rPr lang="en-US" sz="1800" b="0" dirty="0">
                <a:solidFill>
                  <a:srgbClr val="007FC5"/>
                </a:solidFill>
                <a:latin typeface="Arial" charset="0"/>
                <a:ea typeface="Arial" charset="0"/>
                <a:cs typeface="Arial" charset="0"/>
              </a:rPr>
              <a:t>We advocate for inclusion of reproductive health training in all medical curricula.</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6868" t="-445" r="30127" b="445"/>
          <a:stretch/>
        </p:blipFill>
        <p:spPr>
          <a:xfrm>
            <a:off x="0" y="731520"/>
            <a:ext cx="3445329" cy="536396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bout the Presenter(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12" name="Rectangle 11"/>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Picture Placeholder 20"/>
          <p:cNvSpPr>
            <a:spLocks noGrp="1"/>
          </p:cNvSpPr>
          <p:nvPr>
            <p:ph type="pic" sz="quarter" idx="12" hasCustomPrompt="1"/>
          </p:nvPr>
        </p:nvSpPr>
        <p:spPr>
          <a:xfrm>
            <a:off x="3721100" y="1738314"/>
            <a:ext cx="1639886" cy="1639886"/>
          </a:xfrm>
        </p:spPr>
        <p:txBody>
          <a:bodyPr/>
          <a:lstStyle>
            <a:lvl1pPr marL="0" indent="0" algn="ctr">
              <a:buNone/>
              <a:defRPr/>
            </a:lvl1pPr>
          </a:lstStyle>
          <a:p>
            <a:r>
              <a:rPr lang="en-US" dirty="0"/>
              <a:t>Square headshot</a:t>
            </a:r>
          </a:p>
        </p:txBody>
      </p:sp>
      <p:sp>
        <p:nvSpPr>
          <p:cNvPr id="28" name="Picture Placeholder 20"/>
          <p:cNvSpPr>
            <a:spLocks noGrp="1"/>
          </p:cNvSpPr>
          <p:nvPr>
            <p:ph type="pic" sz="quarter" idx="16" hasCustomPrompt="1"/>
          </p:nvPr>
        </p:nvSpPr>
        <p:spPr>
          <a:xfrm>
            <a:off x="6170614" y="1738314"/>
            <a:ext cx="1639886" cy="1639886"/>
          </a:xfrm>
        </p:spPr>
        <p:txBody>
          <a:bodyPr/>
          <a:lstStyle>
            <a:lvl1pPr marL="0" indent="0" algn="ctr">
              <a:buNone/>
              <a:defRPr/>
            </a:lvl1pPr>
          </a:lstStyle>
          <a:p>
            <a:r>
              <a:rPr lang="en-US" dirty="0"/>
              <a:t>Square headshot</a:t>
            </a:r>
          </a:p>
        </p:txBody>
      </p:sp>
      <p:sp>
        <p:nvSpPr>
          <p:cNvPr id="30" name="Picture Placeholder 20"/>
          <p:cNvSpPr>
            <a:spLocks noGrp="1"/>
          </p:cNvSpPr>
          <p:nvPr>
            <p:ph type="pic" sz="quarter" idx="18" hasCustomPrompt="1"/>
          </p:nvPr>
        </p:nvSpPr>
        <p:spPr>
          <a:xfrm>
            <a:off x="8585177" y="1738314"/>
            <a:ext cx="1639886" cy="1639886"/>
          </a:xfrm>
        </p:spPr>
        <p:txBody>
          <a:bodyPr/>
          <a:lstStyle>
            <a:lvl1pPr marL="0" indent="0" algn="ctr">
              <a:buNone/>
              <a:defRPr/>
            </a:lvl1pPr>
          </a:lstStyle>
          <a:p>
            <a:r>
              <a:rPr lang="en-US" dirty="0"/>
              <a:t>Square headshot</a:t>
            </a:r>
          </a:p>
        </p:txBody>
      </p:sp>
      <p:sp>
        <p:nvSpPr>
          <p:cNvPr id="13" name="Rectangle 12"/>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5"/>
          <p:cNvSpPr txBox="1">
            <a:spLocks/>
          </p:cNvSpPr>
          <p:nvPr userDrawn="1"/>
        </p:nvSpPr>
        <p:spPr>
          <a:xfrm>
            <a:off x="3564867" y="636495"/>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
        <p:nvSpPr>
          <p:cNvPr id="15" name="Content Placeholder 2"/>
          <p:cNvSpPr>
            <a:spLocks noGrp="1"/>
          </p:cNvSpPr>
          <p:nvPr>
            <p:ph sz="half" idx="20" hasCustomPrompt="1"/>
          </p:nvPr>
        </p:nvSpPr>
        <p:spPr>
          <a:xfrm>
            <a:off x="3564868"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18" name="Content Placeholder 2"/>
          <p:cNvSpPr>
            <a:spLocks noGrp="1"/>
          </p:cNvSpPr>
          <p:nvPr>
            <p:ph sz="half" idx="21" hasCustomPrompt="1"/>
          </p:nvPr>
        </p:nvSpPr>
        <p:spPr>
          <a:xfrm>
            <a:off x="5991481" y="3586822"/>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20" name="Content Placeholder 2"/>
          <p:cNvSpPr>
            <a:spLocks noGrp="1"/>
          </p:cNvSpPr>
          <p:nvPr>
            <p:ph sz="half" idx="22" hasCustomPrompt="1"/>
          </p:nvPr>
        </p:nvSpPr>
        <p:spPr>
          <a:xfrm>
            <a:off x="8391266" y="3571837"/>
            <a:ext cx="1967832" cy="386706"/>
          </a:xfrm>
        </p:spPr>
        <p:txBody>
          <a:bodyPr anchor="t">
            <a:normAutofit/>
          </a:bodyPr>
          <a:lstStyle>
            <a:lvl1pPr marL="0" indent="0" algn="ctr">
              <a:buNone/>
              <a:defRPr sz="1800" b="1" baseline="0">
                <a:solidFill>
                  <a:schemeClr val="accent1"/>
                </a:solidFill>
              </a:defRPr>
            </a:lvl1pPr>
            <a:lvl2pPr marL="502920" indent="0">
              <a:buNone/>
              <a:defRPr sz="1800"/>
            </a:lvl2pPr>
            <a:lvl3pPr marL="960120" indent="0">
              <a:buNone/>
              <a:defRPr sz="1600"/>
            </a:lvl3pPr>
            <a:lvl4pPr marL="1417320" indent="0">
              <a:buNone/>
              <a:defRPr sz="1400"/>
            </a:lvl4pPr>
            <a:lvl5pPr marL="1874520" indent="0">
              <a:buNone/>
              <a:defRPr sz="1400"/>
            </a:lvl5pPr>
            <a:lvl6pPr>
              <a:defRPr sz="1400"/>
            </a:lvl6pPr>
            <a:lvl7pPr>
              <a:defRPr sz="1400"/>
            </a:lvl7pPr>
            <a:lvl8pPr>
              <a:defRPr sz="1400"/>
            </a:lvl8pPr>
            <a:lvl9pPr>
              <a:defRPr sz="1400"/>
            </a:lvl9pPr>
          </a:lstStyle>
          <a:p>
            <a:pPr lvl="0"/>
            <a:r>
              <a:rPr lang="en-US" dirty="0"/>
              <a:t>YOUR NAME</a:t>
            </a:r>
          </a:p>
        </p:txBody>
      </p:sp>
      <p:sp>
        <p:nvSpPr>
          <p:cNvPr id="7" name="Text Placeholder 6"/>
          <p:cNvSpPr>
            <a:spLocks noGrp="1"/>
          </p:cNvSpPr>
          <p:nvPr>
            <p:ph type="body" sz="quarter" idx="23" hasCustomPrompt="1"/>
          </p:nvPr>
        </p:nvSpPr>
        <p:spPr>
          <a:xfrm>
            <a:off x="3565787"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27" name="Text Placeholder 6"/>
          <p:cNvSpPr>
            <a:spLocks noGrp="1"/>
          </p:cNvSpPr>
          <p:nvPr>
            <p:ph type="body" sz="quarter" idx="24" hasCustomPrompt="1"/>
          </p:nvPr>
        </p:nvSpPr>
        <p:spPr>
          <a:xfrm>
            <a:off x="6006009"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
        <p:nvSpPr>
          <p:cNvPr id="32" name="Text Placeholder 6"/>
          <p:cNvSpPr>
            <a:spLocks noGrp="1"/>
          </p:cNvSpPr>
          <p:nvPr>
            <p:ph type="body" sz="quarter" idx="25" hasCustomPrompt="1"/>
          </p:nvPr>
        </p:nvSpPr>
        <p:spPr>
          <a:xfrm>
            <a:off x="8392185" y="4039303"/>
            <a:ext cx="1966913" cy="706437"/>
          </a:xfrm>
        </p:spPr>
        <p:txBody>
          <a:bodyPr anchor="t"/>
          <a:lstStyle>
            <a:lvl1pPr marL="0" indent="0">
              <a:buNone/>
              <a:defRPr sz="2000"/>
            </a:lvl1pPr>
          </a:lstStyle>
          <a:p>
            <a:pPr lvl="0"/>
            <a:r>
              <a:rPr lang="en-US" sz="1600" b="0" i="0" dirty="0">
                <a:solidFill>
                  <a:schemeClr val="accent1"/>
                </a:solidFill>
                <a:latin typeface="Arial" charset="0"/>
                <a:ea typeface="Arial" charset="0"/>
                <a:cs typeface="Arial" charset="0"/>
              </a:rPr>
              <a:t>Bio, fun facts, etc.</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imple Thought, Point, Statement, etc.">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3" name="Rectangle 2"/>
          <p:cNvSpPr/>
          <p:nvPr userDrawn="1"/>
        </p:nvSpPr>
        <p:spPr>
          <a:xfrm>
            <a:off x="1479180" y="1869140"/>
            <a:ext cx="376518" cy="29852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sz="quarter" idx="12"/>
          </p:nvPr>
        </p:nvSpPr>
        <p:spPr>
          <a:xfrm>
            <a:off x="2097558" y="1869140"/>
            <a:ext cx="6737350" cy="2984500"/>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lowchart, Graph, Smartchar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SmartArt Placeholder 11"/>
          <p:cNvSpPr>
            <a:spLocks noGrp="1"/>
          </p:cNvSpPr>
          <p:nvPr>
            <p:ph type="dgm" sz="quarter" idx="13"/>
          </p:nvPr>
        </p:nvSpPr>
        <p:spPr>
          <a:xfrm>
            <a:off x="1008063" y="2095500"/>
            <a:ext cx="9964737" cy="3495675"/>
          </a:xfrm>
        </p:spPr>
        <p:txBody>
          <a:bodyPr/>
          <a:lstStyle>
            <a:lvl1pPr marL="0" indent="0">
              <a:buNone/>
              <a:defRPr/>
            </a:lvl1pPr>
          </a:lstStyle>
          <a:p>
            <a:r>
              <a:rPr lang="en-US"/>
              <a:t>Click icon to add SmartArt graphic</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imple Quote">
    <p:bg>
      <p:bgPr>
        <a:solidFill>
          <a:schemeClr val="accent1"/>
        </a:solidFill>
        <a:effectLst/>
      </p:bgPr>
    </p:bg>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2191688" y="2259107"/>
            <a:ext cx="6737350" cy="2984500"/>
          </a:xfrm>
        </p:spPr>
        <p:txBody>
          <a:bodyPr anchor="t">
            <a:normAutofit/>
          </a:bodyPr>
          <a:lstStyle>
            <a:lvl1pPr marL="0" indent="0">
              <a:buNone/>
              <a:defRPr sz="3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5" name="Picture 4"/>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24253" y="-322729"/>
            <a:ext cx="2581836" cy="2581836"/>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mmary / Take Away">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5"/>
          <p:cNvSpPr txBox="1">
            <a:spLocks/>
          </p:cNvSpPr>
          <p:nvPr userDrawn="1"/>
        </p:nvSpPr>
        <p:spPr>
          <a:xfrm>
            <a:off x="3820031" y="976204"/>
            <a:ext cx="7662356" cy="1005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spc="-60" baseline="0">
                <a:solidFill>
                  <a:schemeClr val="accent1"/>
                </a:solidFill>
                <a:latin typeface="Times New Roman" charset="0"/>
                <a:ea typeface="Times New Roman" charset="0"/>
                <a:cs typeface="Times New Roman" charset="0"/>
              </a:defRPr>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baseline="0">
                <a:solidFill>
                  <a:schemeClr val="accent1"/>
                </a:solidFill>
              </a:defRPr>
            </a:lvl1pPr>
          </a:lstStyle>
          <a:p>
            <a:r>
              <a:rPr lang="en-US" dirty="0"/>
              <a:t>Contact Us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4389484" y="2228340"/>
            <a:ext cx="6813548" cy="498479"/>
          </a:xfrm>
        </p:spPr>
        <p:txBody>
          <a:bodyPr anchor="t"/>
          <a:lstStyle/>
          <a:p>
            <a:pPr lvl="0"/>
            <a:r>
              <a:rPr lang="en-US"/>
              <a:t>Click to edit Master text styles</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5163" y="2228340"/>
            <a:ext cx="474976" cy="35623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95700" y="3225795"/>
            <a:ext cx="539745" cy="539745"/>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063" y="4375155"/>
            <a:ext cx="539745" cy="539745"/>
          </a:xfrm>
          <a:prstGeom prst="rect">
            <a:avLst/>
          </a:prstGeom>
        </p:spPr>
      </p:pic>
      <p:sp>
        <p:nvSpPr>
          <p:cNvPr id="10" name="Text Placeholder 3"/>
          <p:cNvSpPr>
            <a:spLocks noGrp="1"/>
          </p:cNvSpPr>
          <p:nvPr>
            <p:ph type="body" sz="quarter" idx="13"/>
          </p:nvPr>
        </p:nvSpPr>
        <p:spPr>
          <a:xfrm>
            <a:off x="4389484" y="3267061"/>
            <a:ext cx="6813548" cy="498479"/>
          </a:xfrm>
        </p:spPr>
        <p:txBody>
          <a:bodyPr anchor="t"/>
          <a:lstStyle/>
          <a:p>
            <a:pPr lvl="0"/>
            <a:r>
              <a:rPr lang="en-US"/>
              <a:t>Click to edit Master text styles</a:t>
            </a:r>
          </a:p>
        </p:txBody>
      </p:sp>
      <p:sp>
        <p:nvSpPr>
          <p:cNvPr id="11" name="Text Placeholder 3"/>
          <p:cNvSpPr>
            <a:spLocks noGrp="1"/>
          </p:cNvSpPr>
          <p:nvPr>
            <p:ph type="body" sz="quarter" idx="14" hasCustomPrompt="1"/>
          </p:nvPr>
        </p:nvSpPr>
        <p:spPr>
          <a:xfrm>
            <a:off x="4389484" y="4395787"/>
            <a:ext cx="6813548" cy="498479"/>
          </a:xfrm>
        </p:spPr>
        <p:txBody>
          <a:bodyPr anchor="t"/>
          <a:lstStyle/>
          <a:p>
            <a:pPr lvl="0"/>
            <a:r>
              <a:rPr lang="en-US" dirty="0" err="1"/>
              <a:t>www.PRH.org</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491326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ull - Custom Layout ">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dirty="0"/>
          </a:p>
        </p:txBody>
      </p:sp>
      <p:sp>
        <p:nvSpPr>
          <p:cNvPr id="8" name="Content Placeholder 7"/>
          <p:cNvSpPr>
            <a:spLocks noGrp="1"/>
          </p:cNvSpPr>
          <p:nvPr>
            <p:ph sz="quarter" idx="12"/>
          </p:nvPr>
        </p:nvSpPr>
        <p:spPr>
          <a:xfrm>
            <a:off x="1007446" y="908441"/>
            <a:ext cx="6737350" cy="920359"/>
          </a:xfrm>
        </p:spPr>
        <p:txBody>
          <a:bodyPr anchor="t">
            <a:normAutofit/>
          </a:bodyPr>
          <a:lstStyle>
            <a:lvl1pPr marL="0" indent="0">
              <a:buNone/>
              <a:defRPr sz="3600" b="0" i="0">
                <a:solidFill>
                  <a:schemeClr val="accent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a:t>Click to edit Master text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
        <p:nvSpPr>
          <p:cNvPr id="7" name="Rectangle 6"/>
          <p:cNvSpPr/>
          <p:nvPr userDrawn="1"/>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p:cNvSpPr>
            <a:spLocks noGrp="1"/>
          </p:cNvSpPr>
          <p:nvPr>
            <p:ph sz="quarter" idx="13"/>
          </p:nvPr>
        </p:nvSpPr>
        <p:spPr>
          <a:xfrm>
            <a:off x="1008063" y="2014538"/>
            <a:ext cx="8877300" cy="3622675"/>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Questions?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RSHEP">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41763" y="1928395"/>
            <a:ext cx="8163633" cy="31729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ternate Section Divider - Phot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10" name="Picture Placeholder 2"/>
          <p:cNvSpPr>
            <a:spLocks noGrp="1" noChangeAspect="1"/>
          </p:cNvSpPr>
          <p:nvPr>
            <p:ph type="pic" idx="12"/>
          </p:nvPr>
        </p:nvSpPr>
        <p:spPr>
          <a:xfrm>
            <a:off x="0" y="751090"/>
            <a:ext cx="3445329"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gradFill>
          <a:gsLst>
            <a:gs pos="0">
              <a:schemeClr val="accent1">
                <a:lumMod val="60000"/>
                <a:lumOff val="40000"/>
              </a:schemeClr>
            </a:gs>
            <a:gs pos="100000">
              <a:schemeClr val="accent1"/>
            </a:gs>
          </a:gsLst>
          <a:lin ang="15600000" scaled="0"/>
        </a:gra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8" name="Content Placeholder 7"/>
          <p:cNvSpPr>
            <a:spLocks noGrp="1"/>
          </p:cNvSpPr>
          <p:nvPr>
            <p:ph sz="quarter" idx="12" hasCustomPrompt="1"/>
          </p:nvPr>
        </p:nvSpPr>
        <p:spPr>
          <a:xfrm>
            <a:off x="-3908" y="2268764"/>
            <a:ext cx="12192000" cy="1986536"/>
          </a:xfrm>
        </p:spPr>
        <p:txBody>
          <a:bodyPr anchor="t">
            <a:noAutofit/>
          </a:bodyPr>
          <a:lstStyle>
            <a:lvl1pPr marL="0" indent="0" algn="ctr">
              <a:buNone/>
              <a:defRPr sz="9600" b="0" i="0">
                <a:solidFill>
                  <a:schemeClr val="bg1"/>
                </a:solidFill>
                <a:latin typeface="Times New Roman" charset="0"/>
                <a:ea typeface="Times New Roman" charset="0"/>
                <a:cs typeface="Times New Roman" charset="0"/>
              </a:defRPr>
            </a:lvl1pPr>
            <a:lvl2pPr>
              <a:defRPr b="0" i="0">
                <a:latin typeface="Times New Roman" charset="0"/>
                <a:ea typeface="Times New Roman" charset="0"/>
                <a:cs typeface="Times New Roman" charset="0"/>
              </a:defRPr>
            </a:lvl2pPr>
            <a:lvl3pPr>
              <a:defRPr b="0" i="0">
                <a:latin typeface="Times New Roman" charset="0"/>
                <a:ea typeface="Times New Roman" charset="0"/>
                <a:cs typeface="Times New Roman" charset="0"/>
              </a:defRPr>
            </a:lvl3pPr>
            <a:lvl4pPr>
              <a:defRPr b="0" i="0">
                <a:latin typeface="Times New Roman" charset="0"/>
                <a:ea typeface="Times New Roman" charset="0"/>
                <a:cs typeface="Times New Roman" charset="0"/>
              </a:defRPr>
            </a:lvl4pPr>
            <a:lvl5pPr>
              <a:defRPr b="0" i="0">
                <a:latin typeface="Times New Roman" charset="0"/>
                <a:ea typeface="Times New Roman" charset="0"/>
                <a:cs typeface="Times New Roman" charset="0"/>
              </a:defRPr>
            </a:lvl5pPr>
          </a:lstStyle>
          <a:p>
            <a:pPr lvl="0"/>
            <a:r>
              <a:rPr lang="en-US" dirty="0"/>
              <a:t>Thank You!</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53831" y="1561800"/>
            <a:ext cx="358440" cy="35844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82867" y="-144632"/>
            <a:ext cx="487680" cy="487680"/>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05920" y="1074120"/>
            <a:ext cx="487680" cy="487680"/>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739857" y="53040"/>
            <a:ext cx="448235" cy="448235"/>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970547" y="466238"/>
            <a:ext cx="566569" cy="566569"/>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02227" y="544978"/>
            <a:ext cx="166222" cy="16622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1040881" y="450497"/>
            <a:ext cx="638118" cy="638118"/>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106967" y="74930"/>
            <a:ext cx="487680" cy="487680"/>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1700000" flipV="1">
            <a:off x="1430020" y="1293682"/>
            <a:ext cx="487680" cy="487680"/>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1425586" y="-155556"/>
            <a:ext cx="448235" cy="448235"/>
          </a:xfrm>
          <a:prstGeom prst="rect">
            <a:avLst/>
          </a:prstGeom>
        </p:spPr>
      </p:pic>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16464" y="1201190"/>
            <a:ext cx="409721" cy="409721"/>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48273" y="739140"/>
            <a:ext cx="166222" cy="166222"/>
          </a:xfrm>
          <a:prstGeom prst="rect">
            <a:avLst/>
          </a:prstGeom>
        </p:spPr>
      </p:pic>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2213513" y="130426"/>
            <a:ext cx="277812" cy="277812"/>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2881103" y="-243841"/>
            <a:ext cx="487680" cy="487680"/>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2454953" y="904821"/>
            <a:ext cx="328421" cy="328421"/>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3228327" y="586740"/>
            <a:ext cx="166222" cy="166222"/>
          </a:xfrm>
          <a:prstGeom prst="rect">
            <a:avLst/>
          </a:prstGeom>
        </p:spPr>
      </p:pic>
      <p:pic>
        <p:nvPicPr>
          <p:cNvPr id="23" name="Picture 2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872979" y="-144632"/>
            <a:ext cx="566569" cy="566569"/>
          </a:xfrm>
          <a:prstGeom prst="rect">
            <a:avLst/>
          </a:prstGeom>
        </p:spPr>
      </p:pic>
      <p:pic>
        <p:nvPicPr>
          <p:cNvPr id="24" name="Picture 2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3800178" y="990199"/>
            <a:ext cx="261142" cy="261142"/>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5226" y="688695"/>
            <a:ext cx="358440" cy="358440"/>
          </a:xfrm>
          <a:prstGeom prst="rect">
            <a:avLst/>
          </a:prstGeom>
        </p:spPr>
      </p:pic>
      <p:pic>
        <p:nvPicPr>
          <p:cNvPr id="26" name="Picture 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5181048" y="207920"/>
            <a:ext cx="341739" cy="341739"/>
          </a:xfrm>
          <a:prstGeom prst="rect">
            <a:avLst/>
          </a:prstGeom>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5785519" y="-204477"/>
            <a:ext cx="487680" cy="487680"/>
          </a:xfrm>
          <a:prstGeom prst="rect">
            <a:avLst/>
          </a:prstGeom>
        </p:spPr>
      </p:pic>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6465187" y="156086"/>
            <a:ext cx="461865" cy="461865"/>
          </a:xfrm>
          <a:prstGeom prst="rect">
            <a:avLst/>
          </a:prstGeom>
        </p:spPr>
      </p:pic>
      <p:pic>
        <p:nvPicPr>
          <p:cNvPr id="29" name="Picture 2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8706352" flipV="1">
            <a:off x="5688861" y="822825"/>
            <a:ext cx="487680" cy="487680"/>
          </a:xfrm>
          <a:prstGeom prst="rect">
            <a:avLst/>
          </a:prstGeom>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46227" y="989478"/>
            <a:ext cx="166222" cy="166222"/>
          </a:xfrm>
          <a:prstGeom prst="rect">
            <a:avLst/>
          </a:prstGeom>
        </p:spPr>
      </p:pic>
      <p:pic>
        <p:nvPicPr>
          <p:cNvPr id="31" name="Picture 3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7596161" y="684796"/>
            <a:ext cx="448235" cy="448235"/>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1700000" flipV="1">
            <a:off x="7503610" y="-332891"/>
            <a:ext cx="638118" cy="638118"/>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700000" flipV="1">
            <a:off x="8487693" y="366890"/>
            <a:ext cx="487680" cy="487680"/>
          </a:xfrm>
          <a:prstGeom prst="rect">
            <a:avLst/>
          </a:prstGeom>
        </p:spPr>
      </p:pic>
      <p:pic>
        <p:nvPicPr>
          <p:cNvPr id="34" name="Picture 3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11700000" flipV="1">
            <a:off x="9223625" y="1075989"/>
            <a:ext cx="277812" cy="27781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11700000" flipV="1">
            <a:off x="9298755" y="-265370"/>
            <a:ext cx="448235" cy="448235"/>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506447" y="6275669"/>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30541" y="6275669"/>
            <a:ext cx="1320800" cy="365125"/>
          </a:xfrm>
          <a:prstGeom prst="rect">
            <a:avLst/>
          </a:prstGeom>
        </p:spPr>
        <p:txBody>
          <a:bodyPr/>
          <a:lstStyle/>
          <a:p>
            <a:fld id="{000CD30D-F603-8045-B828-803AAFE85466}" type="slidenum">
              <a:rPr lang="en-US" smtClean="0"/>
              <a:t>‹#›</a:t>
            </a:fld>
            <a:endParaRPr lang="en-US"/>
          </a:p>
        </p:txBody>
      </p:sp>
    </p:spTree>
    <p:extLst>
      <p:ext uri="{BB962C8B-B14F-4D97-AF65-F5344CB8AC3E}">
        <p14:creationId xmlns:p14="http://schemas.microsoft.com/office/powerpoint/2010/main" val="12531975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675528" y="770966"/>
            <a:ext cx="7906871" cy="5289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4"/>
          <p:cNvSpPr>
            <a:spLocks noGrp="1" noChangeArrowheads="1"/>
          </p:cNvSpPr>
          <p:nvPr>
            <p:ph type="dt" sz="half" idx="10"/>
          </p:nvPr>
        </p:nvSpPr>
        <p:spPr>
          <a:xfrm>
            <a:off x="7506447" y="6275669"/>
            <a:ext cx="2844800" cy="365125"/>
          </a:xfrm>
          <a:prstGeom prst="rect">
            <a:avLst/>
          </a:prstGeom>
        </p:spPr>
        <p:txBody>
          <a:bodyPr/>
          <a:lstStyle>
            <a:lvl1pPr>
              <a:defRPr smtClean="0"/>
            </a:lvl1pPr>
          </a:lstStyle>
          <a:p>
            <a:pPr>
              <a:defRPr/>
            </a:pPr>
            <a:endParaRPr lang="en-US" altLang="en-US"/>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en-US"/>
          </a:p>
        </p:txBody>
      </p:sp>
      <p:sp>
        <p:nvSpPr>
          <p:cNvPr id="5" name="Rectangle 6"/>
          <p:cNvSpPr>
            <a:spLocks noGrp="1" noChangeArrowheads="1"/>
          </p:cNvSpPr>
          <p:nvPr>
            <p:ph type="sldNum" sz="quarter" idx="12"/>
          </p:nvPr>
        </p:nvSpPr>
        <p:spPr>
          <a:xfrm>
            <a:off x="10530541" y="6275669"/>
            <a:ext cx="1320800" cy="365125"/>
          </a:xfrm>
          <a:prstGeom prst="rect">
            <a:avLst/>
          </a:prstGeom>
        </p:spPr>
        <p:txBody>
          <a:bodyPr/>
          <a:lstStyle>
            <a:lvl1pPr>
              <a:defRPr smtClean="0"/>
            </a:lvl1pPr>
          </a:lstStyle>
          <a:p>
            <a:pPr>
              <a:defRPr/>
            </a:pPr>
            <a:fld id="{23330C03-531C-4F86-8733-21D8FBBCEFBB}" type="slidenum">
              <a:rPr lang="en-US" altLang="en-US"/>
              <a:pPr>
                <a:defRPr/>
              </a:pPr>
              <a:t>‹#›</a:t>
            </a:fld>
            <a:endParaRPr lang="en-US" altLang="en-US"/>
          </a:p>
        </p:txBody>
      </p:sp>
    </p:spTree>
    <p:extLst>
      <p:ext uri="{BB962C8B-B14F-4D97-AF65-F5344CB8AC3E}">
        <p14:creationId xmlns:p14="http://schemas.microsoft.com/office/powerpoint/2010/main" val="15617925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asic Text or Dat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endParaRPr lang="en-US" dirty="0"/>
          </a:p>
        </p:txBody>
      </p:sp>
      <p:sp>
        <p:nvSpPr>
          <p:cNvPr id="4" name="Content Placeholder 3"/>
          <p:cNvSpPr>
            <a:spLocks noGrp="1"/>
          </p:cNvSpPr>
          <p:nvPr>
            <p:ph sz="quarter" idx="10"/>
          </p:nvPr>
        </p:nvSpPr>
        <p:spPr>
          <a:xfrm>
            <a:off x="3872752" y="1295400"/>
            <a:ext cx="7404847" cy="4267200"/>
          </a:xfrm>
          <a:prstGeom prst="rect">
            <a:avLst/>
          </a:prstGeom>
        </p:spPr>
        <p:txBody>
          <a:bodyPr/>
          <a:lstStyle>
            <a:lvl1pPr>
              <a:buClr>
                <a:schemeClr val="accent2"/>
              </a:buClr>
              <a:defRPr sz="2400">
                <a:latin typeface="Arial" panose="020B0604020202020204" pitchFamily="34" charset="0"/>
                <a:cs typeface="Arial" panose="020B0604020202020204" pitchFamily="34" charset="0"/>
              </a:defRPr>
            </a:lvl1pPr>
            <a:lvl2pPr>
              <a:buClr>
                <a:schemeClr val="accent1"/>
              </a:buCl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buClr>
                <a:schemeClr val="accent1"/>
              </a:buCl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99401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8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Header Only Slide">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286770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ransition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556000" y="4419600"/>
            <a:ext cx="8432800" cy="990600"/>
          </a:xfrm>
          <a:prstGeom prst="rect">
            <a:avLst/>
          </a:prstGeom>
        </p:spPr>
        <p:txBody>
          <a:bodyPr anchor="ctr">
            <a:noAutofit/>
          </a:bodyPr>
          <a:lstStyle>
            <a:lvl1pPr algn="r">
              <a:buNone/>
              <a:defRPr sz="3200">
                <a:solidFill>
                  <a:srgbClr val="0070C0"/>
                </a:solidFill>
              </a:defRPr>
            </a:lvl1pPr>
            <a:lvl2pPr>
              <a:buNone/>
              <a:defRPr sz="3600">
                <a:solidFill>
                  <a:schemeClr val="bg1"/>
                </a:solidFill>
              </a:defRPr>
            </a:lvl2pPr>
            <a:lvl3pPr>
              <a:buNone/>
              <a:defRPr sz="3600">
                <a:solidFill>
                  <a:schemeClr val="bg1"/>
                </a:solidFill>
              </a:defRPr>
            </a:lvl3pPr>
            <a:lvl4pPr>
              <a:buNone/>
              <a:defRPr sz="3600">
                <a:solidFill>
                  <a:schemeClr val="bg1"/>
                </a:solidFill>
              </a:defRPr>
            </a:lvl4pPr>
            <a:lvl5pPr>
              <a:buNone/>
              <a:defRPr sz="3600">
                <a:solidFill>
                  <a:schemeClr val="bg1"/>
                </a:solidFill>
              </a:defRPr>
            </a:lvl5pPr>
          </a:lstStyle>
          <a:p>
            <a:pPr lvl="0"/>
            <a:r>
              <a:rPr lang="en-US"/>
              <a:t>Click to edit Master text styles</a:t>
            </a:r>
          </a:p>
        </p:txBody>
      </p:sp>
      <p:sp>
        <p:nvSpPr>
          <p:cNvPr id="13" name="Text Placeholder 12"/>
          <p:cNvSpPr>
            <a:spLocks noGrp="1"/>
          </p:cNvSpPr>
          <p:nvPr>
            <p:ph type="body" sz="quarter" idx="12"/>
          </p:nvPr>
        </p:nvSpPr>
        <p:spPr>
          <a:xfrm>
            <a:off x="6299200" y="5410200"/>
            <a:ext cx="5689600" cy="838200"/>
          </a:xfrm>
          <a:prstGeom prst="rect">
            <a:avLst/>
          </a:prstGeom>
        </p:spPr>
        <p:txBody>
          <a:bodyPr anchor="t"/>
          <a:lstStyle>
            <a:lvl1pPr algn="r">
              <a:buNone/>
              <a:defRPr>
                <a:solidFill>
                  <a:srgbClr val="0070C0"/>
                </a:solidFill>
              </a:defRPr>
            </a:lvl1pPr>
          </a:lstStyle>
          <a:p>
            <a:pPr lvl="0"/>
            <a:r>
              <a:rPr lang="en-US"/>
              <a:t>Click to edit Master text styles</a:t>
            </a:r>
          </a:p>
        </p:txBody>
      </p:sp>
    </p:spTree>
    <p:extLst>
      <p:ext uri="{BB962C8B-B14F-4D97-AF65-F5344CB8AC3E}">
        <p14:creationId xmlns:p14="http://schemas.microsoft.com/office/powerpoint/2010/main" val="16857206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950257"/>
            <a:ext cx="3352800" cy="4876801"/>
          </a:xfrm>
          <a:prstGeom prst="rect">
            <a:avLst/>
          </a:prstGeom>
        </p:spPr>
        <p:txBody>
          <a:bodyPr anchor="ctr" anchorCtr="1">
            <a:noAutofit/>
          </a:bodyPr>
          <a:lstStyle>
            <a:lvl1pPr algn="l">
              <a:defRPr sz="3600" b="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4090459" y="1371601"/>
            <a:ext cx="7491942" cy="3827928"/>
          </a:xfrm>
          <a:prstGeom prst="rect">
            <a:avLst/>
          </a:prstGeom>
        </p:spPr>
        <p:txBody>
          <a:bodyPr/>
          <a:lstStyle>
            <a:lvl1pPr>
              <a:buClr>
                <a:schemeClr val="accent2"/>
              </a:buClr>
              <a:defRPr sz="2400">
                <a:latin typeface="Arial" panose="020B0604020202020204" pitchFamily="34" charset="0"/>
                <a:cs typeface="Arial" panose="020B0604020202020204" pitchFamily="34" charset="0"/>
              </a:defRPr>
            </a:lvl1pPr>
            <a:lvl2pPr>
              <a:buClr>
                <a:schemeClr val="accent1"/>
              </a:buClr>
              <a:defRPr sz="22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buClr>
                <a:schemeClr val="accent1"/>
              </a:buClr>
              <a:defRPr sz="18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090458" y="5396753"/>
            <a:ext cx="4011084" cy="125954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8474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This Presentation">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a:solidFill>
                  <a:schemeClr val="accent1"/>
                </a:solidFill>
              </a:defRPr>
            </a:lvl1pPr>
          </a:lstStyle>
          <a:p>
            <a:r>
              <a:rPr lang="en-US" dirty="0"/>
              <a:t>About This Presentation</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3"/>
          </p:nvPr>
        </p:nvSpPr>
        <p:spPr>
          <a:xfrm>
            <a:off x="0" y="746150"/>
            <a:ext cx="3460090" cy="5347412"/>
          </a:xfrm>
        </p:spPr>
        <p:txBody>
          <a:bodyPr/>
          <a:lstStyle/>
          <a:p>
            <a:r>
              <a:rPr lang="en-US"/>
              <a:t>Drag picture to placeholder or click icon to add</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ment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Acknowledgements</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flicts of Interes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3667631" y="823804"/>
            <a:ext cx="7662356" cy="1005001"/>
          </a:xfrm>
        </p:spPr>
        <p:txBody>
          <a:bodyPr/>
          <a:lstStyle>
            <a:lvl1pPr>
              <a:defRPr lang="en-US" b="0" i="0" smtClean="0">
                <a:effectLst/>
              </a:defRPr>
            </a:lvl1pPr>
          </a:lstStyle>
          <a:p>
            <a:r>
              <a:rPr lang="en-US" dirty="0"/>
              <a:t>Conflicts of Interest</a:t>
            </a:r>
          </a:p>
        </p:txBody>
      </p:sp>
      <p:sp>
        <p:nvSpPr>
          <p:cNvPr id="7" name="Footer Placeholder 6"/>
          <p:cNvSpPr>
            <a:spLocks noGrp="1"/>
          </p:cNvSpPr>
          <p:nvPr>
            <p:ph type="ftr" sz="quarter" idx="11"/>
          </p:nvPr>
        </p:nvSpPr>
        <p:spPr/>
        <p:txBody>
          <a:bodyPr/>
          <a:lstStyle/>
          <a:p>
            <a:endParaRPr lang="en-US" dirty="0"/>
          </a:p>
        </p:txBody>
      </p:sp>
      <p:sp>
        <p:nvSpPr>
          <p:cNvPr id="4" name="Text Placeholder 3"/>
          <p:cNvSpPr>
            <a:spLocks noGrp="1"/>
          </p:cNvSpPr>
          <p:nvPr>
            <p:ph type="body" sz="quarter" idx="12"/>
          </p:nvPr>
        </p:nvSpPr>
        <p:spPr>
          <a:xfrm>
            <a:off x="3743323" y="1914521"/>
            <a:ext cx="7515225" cy="2000250"/>
          </a:xfrm>
        </p:spPr>
        <p:txBody>
          <a:bodyPr anchor="t"/>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dditional Resources/Link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400"/>
            </a:lvl1pPr>
          </a:lstStyle>
          <a:p>
            <a:r>
              <a:rPr lang="en-US" dirty="0"/>
              <a:t>Additional Resources / Links</a:t>
            </a:r>
          </a:p>
        </p:txBody>
      </p:sp>
      <p:sp>
        <p:nvSpPr>
          <p:cNvPr id="3" name="Content Placeholder 2"/>
          <p:cNvSpPr>
            <a:spLocks noGrp="1"/>
          </p:cNvSpPr>
          <p:nvPr>
            <p:ph idx="1"/>
          </p:nvPr>
        </p:nvSpPr>
        <p:spPr/>
        <p:txBody>
          <a:bodyPr anchor="ctr"/>
          <a:lstStyle>
            <a:lvl1pPr marL="0" indent="0">
              <a:buNone/>
              <a:defRPr/>
            </a:lvl1pPr>
            <a:lvl2pPr marL="502920" indent="0">
              <a:buNone/>
              <a:defRPr/>
            </a:lvl2pPr>
            <a:lvl3pPr marL="960120" indent="0">
              <a:buNone/>
              <a:defRPr/>
            </a:lvl3pPr>
            <a:lvl4pPr marL="1417320" indent="0">
              <a:buNone/>
              <a:defRPr/>
            </a:lvl4pPr>
            <a:lvl5pPr marL="1874520" indent="0">
              <a:buNone/>
              <a:defRPr/>
            </a:lvl5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itle + Two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nchor="ct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a:ln>
            <a:noFill/>
          </a:ln>
        </p:spPr>
        <p:txBody>
          <a:bodyPr anchor="ctr"/>
          <a:lstStyle>
            <a:lvl1pPr>
              <a:defRPr sz="2000">
                <a:ln>
                  <a:noFill/>
                </a:ln>
              </a:defRPr>
            </a:lvl1pPr>
            <a:lvl2pPr>
              <a:defRPr sz="1800">
                <a:ln>
                  <a:noFill/>
                </a:ln>
              </a:defRPr>
            </a:lvl2pPr>
            <a:lvl3pPr>
              <a:defRPr sz="1600">
                <a:ln>
                  <a:noFill/>
                </a:ln>
              </a:defRPr>
            </a:lvl3pPr>
            <a:lvl4pPr>
              <a:defRPr sz="1400">
                <a:ln>
                  <a:noFill/>
                </a:ln>
              </a:defRPr>
            </a:lvl4pPr>
            <a:lvl5pPr>
              <a:defRPr sz="1400">
                <a:ln>
                  <a:noFill/>
                </a:ln>
              </a:defRPr>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505219" y="6332841"/>
            <a:ext cx="6502669"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endParaRPr lang="en-US" dirty="0"/>
          </a:p>
        </p:txBody>
      </p:sp>
      <p:pic>
        <p:nvPicPr>
          <p:cNvPr id="8" name="Picture 7"/>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277583" y="6281612"/>
            <a:ext cx="729863" cy="407205"/>
          </a:xfrm>
          <a:prstGeom prst="rect">
            <a:avLst/>
          </a:prstGeom>
        </p:spPr>
      </p:pic>
      <p:pic>
        <p:nvPicPr>
          <p:cNvPr id="4" name="Picture 3"/>
          <p:cNvPicPr>
            <a:picLocks noChangeAspect="1"/>
          </p:cNvPicPr>
          <p:nvPr userDrawn="1"/>
        </p:nvPicPr>
        <p:blipFill>
          <a:blip r:embed="rId40">
            <a:extLst>
              <a:ext uri="{28A0092B-C50C-407E-A947-70E740481C1C}">
                <a14:useLocalDpi xmlns:a14="http://schemas.microsoft.com/office/drawing/2010/main" val="0"/>
              </a:ext>
            </a:extLst>
          </a:blip>
          <a:stretch>
            <a:fillRect/>
          </a:stretch>
        </p:blipFill>
        <p:spPr>
          <a:xfrm>
            <a:off x="10186738" y="6365539"/>
            <a:ext cx="1403682" cy="318693"/>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3" r:id="rId2"/>
    <p:sldLayoutId id="2147483854" r:id="rId3"/>
    <p:sldLayoutId id="2147483864" r:id="rId4"/>
    <p:sldLayoutId id="2147483868" r:id="rId5"/>
    <p:sldLayoutId id="2147483869" r:id="rId6"/>
    <p:sldLayoutId id="2147483842" r:id="rId7"/>
    <p:sldLayoutId id="2147483871" r:id="rId8"/>
    <p:sldLayoutId id="2147483844" r:id="rId9"/>
    <p:sldLayoutId id="2147483845" r:id="rId10"/>
    <p:sldLayoutId id="2147483857" r:id="rId11"/>
    <p:sldLayoutId id="2147483855" r:id="rId12"/>
    <p:sldLayoutId id="2147483859" r:id="rId13"/>
    <p:sldLayoutId id="2147483846" r:id="rId14"/>
    <p:sldLayoutId id="2147483856" r:id="rId15"/>
    <p:sldLayoutId id="2147483849" r:id="rId16"/>
    <p:sldLayoutId id="2147483850" r:id="rId17"/>
    <p:sldLayoutId id="2147483870" r:id="rId18"/>
    <p:sldLayoutId id="2147483852" r:id="rId19"/>
    <p:sldLayoutId id="2147483862" r:id="rId20"/>
    <p:sldLayoutId id="2147483847" r:id="rId21"/>
    <p:sldLayoutId id="2147483873" r:id="rId22"/>
    <p:sldLayoutId id="2147483858" r:id="rId23"/>
    <p:sldLayoutId id="2147483860" r:id="rId24"/>
    <p:sldLayoutId id="2147483865" r:id="rId25"/>
    <p:sldLayoutId id="2147483861" r:id="rId26"/>
    <p:sldLayoutId id="2147483866" r:id="rId27"/>
    <p:sldLayoutId id="2147483867" r:id="rId28"/>
    <p:sldLayoutId id="2147483879" r:id="rId29"/>
    <p:sldLayoutId id="2147483863" r:id="rId30"/>
    <p:sldLayoutId id="2147483876" r:id="rId31"/>
    <p:sldLayoutId id="2147483878" r:id="rId32"/>
    <p:sldLayoutId id="2147483881" r:id="rId33"/>
    <p:sldLayoutId id="2147483882" r:id="rId34"/>
    <p:sldLayoutId id="2147483883" r:id="rId35"/>
    <p:sldLayoutId id="2147483884" r:id="rId36"/>
    <p:sldLayoutId id="2147483885" r:id="rId37"/>
  </p:sldLayoutIdLst>
  <p:hf hdr="0" ftr="0" dt="0"/>
  <p:txStyles>
    <p:titleStyle>
      <a:lvl1pPr algn="l" defTabSz="914400" rtl="0" eaLnBrk="1" latinLnBrk="0" hangingPunct="1">
        <a:lnSpc>
          <a:spcPct val="90000"/>
        </a:lnSpc>
        <a:spcBef>
          <a:spcPct val="0"/>
        </a:spcBef>
        <a:buNone/>
        <a:defRPr sz="4400" b="0" i="0" kern="1200" spc="-60" baseline="0">
          <a:solidFill>
            <a:srgbClr val="FFFFFF"/>
          </a:solidFill>
          <a:latin typeface="Times New Roman" charset="0"/>
          <a:ea typeface="Times New Roman" charset="0"/>
          <a:cs typeface="Times New Roman" charset="0"/>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Arial" charset="0"/>
          <a:ea typeface="Arial" charset="0"/>
          <a:cs typeface="Arial" charset="0"/>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Arial" charset="0"/>
          <a:ea typeface="Arial" charset="0"/>
          <a:cs typeface="Arial" charset="0"/>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Arial" charset="0"/>
          <a:ea typeface="Arial" charset="0"/>
          <a:cs typeface="Arial" charset="0"/>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Arial" charset="0"/>
          <a:ea typeface="Arial" charset="0"/>
          <a:cs typeface="Arial" charset="0"/>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works.bepress.com/amy_schalet/" TargetMode="External"/><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3.xml"/><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5.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3.xml"/></Relationships>
</file>

<file path=ppt/slides/_rels/slide78.xml.rels><?xml version="1.0" encoding="UTF-8" standalone="yes"?>
<Relationships xmlns="http://schemas.openxmlformats.org/package/2006/relationships"><Relationship Id="rId8" Type="http://schemas.openxmlformats.org/officeDocument/2006/relationships/hyperlink" Target="http://www.cahl.org/" TargetMode="External"/><Relationship Id="rId3" Type="http://schemas.openxmlformats.org/officeDocument/2006/relationships/hyperlink" Target="http://www.advocatesforyouth.org/" TargetMode="External"/><Relationship Id="rId7" Type="http://schemas.openxmlformats.org/officeDocument/2006/relationships/hyperlink" Target="http://www.arhp.org/" TargetMode="External"/><Relationship Id="rId2" Type="http://schemas.openxmlformats.org/officeDocument/2006/relationships/notesSlide" Target="../notesSlides/notesSlide78.xml"/><Relationship Id="rId1" Type="http://schemas.openxmlformats.org/officeDocument/2006/relationships/slideLayout" Target="../slideLayouts/slideLayout33.xml"/><Relationship Id="rId6" Type="http://schemas.openxmlformats.org/officeDocument/2006/relationships/hyperlink" Target="http://www.acog.org--/" TargetMode="External"/><Relationship Id="rId5" Type="http://schemas.openxmlformats.org/officeDocument/2006/relationships/hyperlink" Target="http://www.aclu.org/reproductive-freedom" TargetMode="External"/><Relationship Id="rId4" Type="http://schemas.openxmlformats.org/officeDocument/2006/relationships/hyperlink" Target="http://www.aap.org/" TargetMode="External"/><Relationship Id="rId9" Type="http://schemas.openxmlformats.org/officeDocument/2006/relationships/hyperlink" Target="http://www.glma.org/"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janefondacenter.emory.edu/" TargetMode="External"/><Relationship Id="rId7" Type="http://schemas.openxmlformats.org/officeDocument/2006/relationships/hyperlink" Target="http://www.prh.org/" TargetMode="External"/><Relationship Id="rId2" Type="http://schemas.openxmlformats.org/officeDocument/2006/relationships/hyperlink" Target="http://www.guttmacher.org/" TargetMode="External"/><Relationship Id="rId1" Type="http://schemas.openxmlformats.org/officeDocument/2006/relationships/slideLayout" Target="../slideLayouts/slideLayout33.xml"/><Relationship Id="rId6" Type="http://schemas.openxmlformats.org/officeDocument/2006/relationships/hyperlink" Target="http://www.naspag.org/" TargetMode="External"/><Relationship Id="rId5" Type="http://schemas.openxmlformats.org/officeDocument/2006/relationships/hyperlink" Target="http://www.prochoiceny.org/projects-campaigns/torch.shtml" TargetMode="External"/><Relationship Id="rId4" Type="http://schemas.openxmlformats.org/officeDocument/2006/relationships/hyperlink" Target="http://www.msm.edu/"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3" Type="http://schemas.openxmlformats.org/officeDocument/2006/relationships/hyperlink" Target="http://www.adolescenthealth.org/" TargetMode="External"/><Relationship Id="rId2" Type="http://schemas.openxmlformats.org/officeDocument/2006/relationships/hyperlink" Target="http://www.siecus.org/" TargetMode="External"/><Relationship Id="rId1" Type="http://schemas.openxmlformats.org/officeDocument/2006/relationships/slideLayout" Target="../slideLayouts/slideLayout33.xml"/><Relationship Id="rId6" Type="http://schemas.openxmlformats.org/officeDocument/2006/relationships/hyperlink" Target="http://www.spence-chapin.org/" TargetMode="External"/><Relationship Id="rId5" Type="http://schemas.openxmlformats.org/officeDocument/2006/relationships/hyperlink" Target="http://www.reproductiveaccess.org/" TargetMode="External"/><Relationship Id="rId4" Type="http://schemas.openxmlformats.org/officeDocument/2006/relationships/hyperlink" Target="http://www.plannedparenthood.or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www.advocatesforyouth.org/parents-sex-ed-center-home" TargetMode="External"/><Relationship Id="rId2" Type="http://schemas.openxmlformats.org/officeDocument/2006/relationships/notesSlide" Target="../notesSlides/notesSlide79.xml"/><Relationship Id="rId1" Type="http://schemas.openxmlformats.org/officeDocument/2006/relationships/slideLayout" Target="../slideLayouts/slideLayout33.xml"/><Relationship Id="rId6" Type="http://schemas.openxmlformats.org/officeDocument/2006/relationships/hyperlink" Target="http://www.plannedparenthood.org/parents/index.htm" TargetMode="External"/><Relationship Id="rId5" Type="http://schemas.openxmlformats.org/officeDocument/2006/relationships/hyperlink" Target="http://www.healthychildren.org/English/Pages/default.aspx" TargetMode="External"/><Relationship Id="rId4" Type="http://schemas.openxmlformats.org/officeDocument/2006/relationships/hyperlink" Target="http://www.ahwg.net/resources-for-parents.html"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www.healthychildren.org/English/news/pages/Healthy-Children-Radio-Adolescent-Dating-Violence.aspx?nfstatus=401&amp;nftoken=00000000-0000-0000-0000-000000000000&amp;nfstatusdescription=ERROR:+No+local+token" TargetMode="External"/><Relationship Id="rId7" Type="http://schemas.openxmlformats.org/officeDocument/2006/relationships/hyperlink" Target="http://www.ahwg.net/resources-for-youth.html" TargetMode="External"/><Relationship Id="rId2" Type="http://schemas.openxmlformats.org/officeDocument/2006/relationships/notesSlide" Target="../notesSlides/notesSlide80.xml"/><Relationship Id="rId1" Type="http://schemas.openxmlformats.org/officeDocument/2006/relationships/slideLayout" Target="../slideLayouts/slideLayout33.xml"/><Relationship Id="rId6" Type="http://schemas.openxmlformats.org/officeDocument/2006/relationships/hyperlink" Target="http://www.datingabusestopshere.com/" TargetMode="External"/><Relationship Id="rId5" Type="http://schemas.openxmlformats.org/officeDocument/2006/relationships/hyperlink" Target="http://www.sexedlibrary.org/" TargetMode="External"/><Relationship Id="rId4" Type="http://schemas.openxmlformats.org/officeDocument/2006/relationships/hyperlink" Target="http://www.futureswithoutviolence.org/"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hyperlink" Target="http://www.guttmacher.org/pubs/FB-ATSRH.html" TargetMode="External"/><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hyperlink" Target="http://www.rutgerswpf.n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879" y="1677139"/>
            <a:ext cx="7315200" cy="3097089"/>
          </a:xfrm>
        </p:spPr>
        <p:txBody>
          <a:bodyPr>
            <a:normAutofit/>
          </a:bodyPr>
          <a:lstStyle/>
          <a:p>
            <a:r>
              <a:rPr lang="en-US" sz="6000" dirty="0"/>
              <a:t>Beyond Abstinence </a:t>
            </a:r>
            <a:br>
              <a:rPr lang="en-US" sz="6000" dirty="0"/>
            </a:br>
            <a:r>
              <a:rPr lang="en-US" sz="6000" dirty="0"/>
              <a:t>and Risk:</a:t>
            </a:r>
            <a:endParaRPr lang="en-US" sz="6000" dirty="0">
              <a:solidFill>
                <a:schemeClr val="bg1"/>
              </a:solidFill>
            </a:endParaRPr>
          </a:p>
        </p:txBody>
      </p:sp>
      <p:sp>
        <p:nvSpPr>
          <p:cNvPr id="3" name="Subtitle 2"/>
          <p:cNvSpPr>
            <a:spLocks noGrp="1"/>
          </p:cNvSpPr>
          <p:nvPr>
            <p:ph type="subTitle" idx="1"/>
          </p:nvPr>
        </p:nvSpPr>
        <p:spPr>
          <a:xfrm>
            <a:off x="700879" y="4878793"/>
            <a:ext cx="6701322" cy="914400"/>
          </a:xfrm>
        </p:spPr>
        <p:txBody>
          <a:bodyPr>
            <a:normAutofit/>
          </a:bodyPr>
          <a:lstStyle/>
          <a:p>
            <a:r>
              <a:rPr lang="en-US" sz="2400" dirty="0"/>
              <a:t>A New Paradigm for Adolescent Sexuality</a:t>
            </a:r>
            <a:endParaRPr lang="en-US" sz="2400" dirty="0">
              <a:solidFill>
                <a:schemeClr val="accent5"/>
              </a:solidFill>
            </a:endParaRPr>
          </a:p>
        </p:txBody>
      </p:sp>
      <p:pic>
        <p:nvPicPr>
          <p:cNvPr id="5" name="Picture 4"/>
          <p:cNvPicPr>
            <a:picLocks noChangeAspect="1"/>
          </p:cNvPicPr>
          <p:nvPr/>
        </p:nvPicPr>
        <p:blipFill>
          <a:blip r:embed="rId3"/>
          <a:stretch>
            <a:fillRect/>
          </a:stretch>
        </p:blipFill>
        <p:spPr>
          <a:xfrm>
            <a:off x="9972733" y="2761551"/>
            <a:ext cx="1609668" cy="160966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15" y="1294208"/>
            <a:ext cx="3371554" cy="765862"/>
          </a:xfrm>
          <a:prstGeom prst="rect">
            <a:avLst/>
          </a:prstGeom>
        </p:spPr>
      </p:pic>
    </p:spTree>
    <p:extLst>
      <p:ext uri="{BB962C8B-B14F-4D97-AF65-F5344CB8AC3E}">
        <p14:creationId xmlns:p14="http://schemas.microsoft.com/office/powerpoint/2010/main" val="23943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3585884" y="747318"/>
            <a:ext cx="7232613" cy="1619363"/>
          </a:xfrm>
        </p:spPr>
        <p:txBody>
          <a:bodyPr>
            <a:normAutofit/>
          </a:bodyPr>
          <a:lstStyle/>
          <a:p>
            <a:r>
              <a:rPr lang="en-US" sz="4000" dirty="0">
                <a:solidFill>
                  <a:schemeClr val="accent1"/>
                </a:solidFill>
              </a:rPr>
              <a:t>The U.S. vs. the Netherlands</a:t>
            </a:r>
          </a:p>
        </p:txBody>
      </p:sp>
      <p:pic>
        <p:nvPicPr>
          <p:cNvPr id="124931" name="Picture 5" descr="new-york-statue-of-liberty"/>
          <p:cNvPicPr>
            <a:picLocks noChangeAspect="1" noChangeArrowheads="1"/>
          </p:cNvPicPr>
          <p:nvPr/>
        </p:nvPicPr>
        <p:blipFill>
          <a:blip r:embed="rId3" cstate="print"/>
          <a:srcRect l="6778" r="11864"/>
          <a:stretch>
            <a:fillRect/>
          </a:stretch>
        </p:blipFill>
        <p:spPr bwMode="auto">
          <a:xfrm>
            <a:off x="3693458" y="2079403"/>
            <a:ext cx="3792073" cy="3727885"/>
          </a:xfrm>
          <a:prstGeom prst="rect">
            <a:avLst/>
          </a:prstGeom>
          <a:noFill/>
          <a:ln w="9525">
            <a:noFill/>
            <a:miter lim="800000"/>
            <a:headEnd/>
            <a:tailEnd/>
          </a:ln>
        </p:spPr>
      </p:pic>
      <p:pic>
        <p:nvPicPr>
          <p:cNvPr id="66563" name="Picture 3" descr="C:\Documents and Settings\anita\Local Settings\Temporary Internet Files\Content.IE5\6TCFAPSX\MP900427891[1].jpg"/>
          <p:cNvPicPr>
            <a:picLocks noChangeAspect="1" noChangeArrowheads="1"/>
          </p:cNvPicPr>
          <p:nvPr/>
        </p:nvPicPr>
        <p:blipFill rotWithShape="1">
          <a:blip r:embed="rId4" cstate="print"/>
          <a:srcRect t="2450" b="31634"/>
          <a:stretch/>
        </p:blipFill>
        <p:spPr bwMode="auto">
          <a:xfrm>
            <a:off x="7754466" y="2079403"/>
            <a:ext cx="3792073" cy="3792073"/>
          </a:xfrm>
          <a:prstGeom prst="rect">
            <a:avLst/>
          </a:prstGeom>
          <a:noFill/>
        </p:spPr>
      </p:pic>
    </p:spTree>
    <p:extLst>
      <p:ext uri="{BB962C8B-B14F-4D97-AF65-F5344CB8AC3E}">
        <p14:creationId xmlns:p14="http://schemas.microsoft.com/office/powerpoint/2010/main" val="891948840"/>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2"/>
          <p:cNvSpPr>
            <a:spLocks noGrp="1"/>
          </p:cNvSpPr>
          <p:nvPr>
            <p:ph type="title"/>
          </p:nvPr>
        </p:nvSpPr>
        <p:spPr>
          <a:xfrm>
            <a:off x="3854823" y="514237"/>
            <a:ext cx="8191834" cy="2300681"/>
          </a:xfrm>
        </p:spPr>
        <p:txBody>
          <a:bodyPr/>
          <a:lstStyle/>
          <a:p>
            <a:r>
              <a:rPr lang="en-US" dirty="0">
                <a:solidFill>
                  <a:schemeClr val="accent1"/>
                </a:solidFill>
              </a:rPr>
              <a:t>Why Compare the U.S. and </a:t>
            </a:r>
            <a:br>
              <a:rPr lang="en-US" dirty="0">
                <a:solidFill>
                  <a:schemeClr val="accent1"/>
                </a:solidFill>
              </a:rPr>
            </a:br>
            <a:r>
              <a:rPr lang="en-US" dirty="0">
                <a:solidFill>
                  <a:schemeClr val="accent1"/>
                </a:solidFill>
              </a:rPr>
              <a:t>the Netherlands?</a:t>
            </a:r>
          </a:p>
        </p:txBody>
      </p:sp>
      <p:sp>
        <p:nvSpPr>
          <p:cNvPr id="126977" name="Content Placeholder 1"/>
          <p:cNvSpPr>
            <a:spLocks noGrp="1"/>
          </p:cNvSpPr>
          <p:nvPr>
            <p:ph sz="quarter" idx="10"/>
          </p:nvPr>
        </p:nvSpPr>
        <p:spPr>
          <a:xfrm>
            <a:off x="3854823" y="2088905"/>
            <a:ext cx="6060142" cy="4267200"/>
          </a:xfrm>
        </p:spPr>
        <p:txBody>
          <a:bodyPr>
            <a:normAutofit/>
          </a:bodyPr>
          <a:lstStyle/>
          <a:p>
            <a:endParaRPr lang="en-US" dirty="0"/>
          </a:p>
          <a:p>
            <a:r>
              <a:rPr lang="en-US" dirty="0"/>
              <a:t>Similarities</a:t>
            </a:r>
          </a:p>
          <a:p>
            <a:pPr lvl="1"/>
            <a:r>
              <a:rPr lang="en-US" dirty="0"/>
              <a:t>Developed countries</a:t>
            </a:r>
          </a:p>
          <a:p>
            <a:pPr lvl="1"/>
            <a:r>
              <a:rPr lang="en-US" dirty="0"/>
              <a:t>Went through a sexual revolution</a:t>
            </a:r>
          </a:p>
          <a:p>
            <a:pPr lvl="1"/>
            <a:r>
              <a:rPr lang="en-US" dirty="0"/>
              <a:t>Reproductive health technologies</a:t>
            </a:r>
          </a:p>
          <a:p>
            <a:r>
              <a:rPr lang="en-US" dirty="0"/>
              <a:t>Differences</a:t>
            </a:r>
          </a:p>
          <a:p>
            <a:pPr lvl="1"/>
            <a:r>
              <a:rPr lang="en-US" dirty="0"/>
              <a:t>Approaches to adolescent sexuality</a:t>
            </a:r>
          </a:p>
          <a:p>
            <a:pPr lvl="1"/>
            <a:r>
              <a:rPr lang="en-US" dirty="0"/>
              <a:t>Adolescent sexual health outcomes</a:t>
            </a:r>
          </a:p>
          <a:p>
            <a:pPr lvl="1"/>
            <a:r>
              <a:rPr lang="en-US" dirty="0"/>
              <a:t>Socioeconomic, racial, and ethnic diversity in populations</a:t>
            </a:r>
          </a:p>
          <a:p>
            <a:pPr lvl="1"/>
            <a:endParaRPr lang="en-US" dirty="0"/>
          </a:p>
          <a:p>
            <a:pPr lvl="1"/>
            <a:endParaRPr lang="en-US" dirty="0"/>
          </a:p>
        </p:txBody>
      </p:sp>
    </p:spTree>
    <p:extLst>
      <p:ext uri="{BB962C8B-B14F-4D97-AF65-F5344CB8AC3E}">
        <p14:creationId xmlns:p14="http://schemas.microsoft.com/office/powerpoint/2010/main" val="886768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7" y="1295400"/>
            <a:ext cx="3344385" cy="4601183"/>
          </a:xfrm>
        </p:spPr>
        <p:txBody>
          <a:bodyPr/>
          <a:lstStyle/>
          <a:p>
            <a:r>
              <a:rPr lang="en-US" sz="4000" dirty="0"/>
              <a:t>Teen Birth Rate by Country, </a:t>
            </a:r>
            <a:br>
              <a:rPr lang="en-US" sz="4000" dirty="0"/>
            </a:br>
            <a:r>
              <a:rPr lang="en-US" sz="4000" dirty="0"/>
              <a:t>Age 15-19, </a:t>
            </a:r>
            <a:r>
              <a:rPr lang="en-US" sz="4000" dirty="0" smtClean="0"/>
              <a:t>2008 </a:t>
            </a:r>
            <a:endParaRPr lang="en-US" sz="4000" dirty="0"/>
          </a:p>
        </p:txBody>
      </p:sp>
      <p:pic>
        <p:nvPicPr>
          <p:cNvPr id="5" name="Picture Placeholder 4" descr="This graph shows the teen birth rates per 1000 women aged 15-19 years by country.&#10;All birth rates are for 2008 unless otherwise noted.&#10;Though rates have been declining, the US still has the highest teen birth rate (ages 15-19), 6-9 times that of other developed countries.&#10;In 2008, there were 41.5 births per 1000 female teenagers ages 15-19 in the U.S. and that rate has decreased to 34.3 per 1000 female teenagers in 2010.&#10;This is much higher than the highest rate in Europe-- 26.7 births per 1000 female teenagers in the UK, and almost 10 times the lowest rate in Switzerland.&#10;"/>
          <p:cNvPicPr>
            <a:picLocks noGrp="1" noChangeAspect="1"/>
          </p:cNvPicPr>
          <p:nvPr>
            <p:ph sz="quarter" idx="10"/>
          </p:nvPr>
        </p:nvPicPr>
        <p:blipFill>
          <a:blip r:embed="rId3">
            <a:extLst>
              <a:ext uri="{28A0092B-C50C-407E-A947-70E740481C1C}">
                <a14:useLocalDpi xmlns:a14="http://schemas.microsoft.com/office/drawing/2010/main" val="0"/>
              </a:ext>
            </a:extLst>
          </a:blip>
          <a:srcRect t="10707" b="10707"/>
          <a:stretch>
            <a:fillRect/>
          </a:stretch>
        </p:blipFill>
        <p:spPr>
          <a:xfrm>
            <a:off x="3872752" y="1295400"/>
            <a:ext cx="7404847" cy="4267200"/>
          </a:xfrm>
        </p:spPr>
      </p:pic>
      <p:sp>
        <p:nvSpPr>
          <p:cNvPr id="3" name="TextBox 2"/>
          <p:cNvSpPr txBox="1"/>
          <p:nvPr/>
        </p:nvSpPr>
        <p:spPr>
          <a:xfrm>
            <a:off x="3872752" y="5785366"/>
            <a:ext cx="5105400"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www.TheNationalCampaign.org</a:t>
            </a:r>
          </a:p>
        </p:txBody>
      </p:sp>
      <p:sp>
        <p:nvSpPr>
          <p:cNvPr id="4" name="Oval 3"/>
          <p:cNvSpPr/>
          <p:nvPr/>
        </p:nvSpPr>
        <p:spPr>
          <a:xfrm>
            <a:off x="4622074" y="1443446"/>
            <a:ext cx="2133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420100" y="4617358"/>
            <a:ext cx="2133600" cy="457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24305" y="2007630"/>
            <a:ext cx="2028305" cy="1477328"/>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2016 </a:t>
            </a:r>
            <a:r>
              <a:rPr lang="en-US" b="1" dirty="0">
                <a:solidFill>
                  <a:srgbClr val="FF0000"/>
                </a:solidFill>
                <a:latin typeface="Arial" panose="020B0604020202020204" pitchFamily="34" charset="0"/>
                <a:cs typeface="Arial" panose="020B0604020202020204" pitchFamily="34" charset="0"/>
              </a:rPr>
              <a:t>US Teen Birth Rate = </a:t>
            </a:r>
            <a:r>
              <a:rPr lang="en-US" b="1" dirty="0" smtClean="0">
                <a:solidFill>
                  <a:srgbClr val="FF0000"/>
                </a:solidFill>
                <a:latin typeface="Arial" panose="020B0604020202020204" pitchFamily="34" charset="0"/>
                <a:cs typeface="Arial" panose="020B0604020202020204" pitchFamily="34" charset="0"/>
              </a:rPr>
              <a:t>20.3 vs </a:t>
            </a:r>
          </a:p>
          <a:p>
            <a:r>
              <a:rPr lang="en-US" b="1" dirty="0" smtClean="0">
                <a:solidFill>
                  <a:srgbClr val="FF0000"/>
                </a:solidFill>
                <a:latin typeface="Arial" panose="020B0604020202020204" pitchFamily="34" charset="0"/>
                <a:cs typeface="Arial" panose="020B0604020202020204" pitchFamily="34" charset="0"/>
              </a:rPr>
              <a:t>Netherlands Birth Rate = 4.5</a:t>
            </a:r>
            <a:endParaRPr lang="en-US" b="1"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8124305" y="1900647"/>
            <a:ext cx="2057400" cy="169129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52671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Birth </a:t>
            </a:r>
            <a:r>
              <a:rPr lang="en-US" dirty="0"/>
              <a:t>rates per 1,000 females ages 15-19, by </a:t>
            </a:r>
            <a:r>
              <a:rPr lang="en-US" dirty="0" smtClean="0"/>
              <a:t>race/ethnicity, 1990-2016</a:t>
            </a:r>
            <a:endParaRPr lang="en-US" dirty="0"/>
          </a:p>
        </p:txBody>
      </p:sp>
      <p:pic>
        <p:nvPicPr>
          <p:cNvPr id="1026" name="Picture 2" descr="A chart showing a dramatic decrease in teen birth rates since 1991 among white, black, and Hispanic females ages 15-19"/>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3873500" y="749301"/>
            <a:ext cx="7404100" cy="43921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62400" y="5583535"/>
            <a:ext cx="6096000" cy="830997"/>
          </a:xfrm>
          <a:prstGeom prst="rect">
            <a:avLst/>
          </a:prstGeom>
        </p:spPr>
        <p:txBody>
          <a:bodyPr>
            <a:spAutoFit/>
          </a:bodyPr>
          <a:lstStyle/>
          <a:p>
            <a:r>
              <a:rPr lang="en-US" sz="1600" dirty="0">
                <a:latin typeface="Arial" panose="020B0604020202020204" pitchFamily="34" charset="0"/>
                <a:cs typeface="Arial" panose="020B0604020202020204" pitchFamily="34" charset="0"/>
              </a:rPr>
              <a:t>Source: Martin, J.A., Hamilton, B.E., Osterman, M.J., Driscoll, A.K., &amp; Drake, P. (2018). Births: Final data for 2016. Hyattsville, MD: National Center for Health Statistics.</a:t>
            </a:r>
          </a:p>
        </p:txBody>
      </p:sp>
    </p:spTree>
    <p:extLst>
      <p:ext uri="{BB962C8B-B14F-4D97-AF65-F5344CB8AC3E}">
        <p14:creationId xmlns:p14="http://schemas.microsoft.com/office/powerpoint/2010/main" val="3112669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09226" y="1241404"/>
            <a:ext cx="3274052" cy="4601183"/>
          </a:xfrm>
        </p:spPr>
        <p:txBody>
          <a:bodyPr>
            <a:noAutofit/>
          </a:bodyPr>
          <a:lstStyle/>
          <a:p>
            <a:r>
              <a:rPr lang="en-US" dirty="0"/>
              <a:t>Teen Pregnancy, Birth, and Abortion Rates Are Declining (15- to 19-year-olds</a:t>
            </a:r>
            <a:r>
              <a:rPr lang="en-US" dirty="0" smtClean="0"/>
              <a:t>), 1973-2013</a:t>
            </a:r>
            <a:endParaRPr lang="en-US" dirty="0"/>
          </a:p>
        </p:txBody>
      </p:sp>
      <p:pic>
        <p:nvPicPr>
          <p:cNvPr id="2" name="Picture 1"/>
          <p:cNvPicPr>
            <a:picLocks noChangeAspect="1"/>
          </p:cNvPicPr>
          <p:nvPr/>
        </p:nvPicPr>
        <p:blipFill>
          <a:blip r:embed="rId3"/>
          <a:stretch>
            <a:fillRect/>
          </a:stretch>
        </p:blipFill>
        <p:spPr>
          <a:xfrm>
            <a:off x="4165679" y="365637"/>
            <a:ext cx="6694050" cy="5476950"/>
          </a:xfrm>
          <a:prstGeom prst="rect">
            <a:avLst/>
          </a:prstGeom>
        </p:spPr>
      </p:pic>
      <p:sp>
        <p:nvSpPr>
          <p:cNvPr id="3" name="Rectangle 2"/>
          <p:cNvSpPr/>
          <p:nvPr/>
        </p:nvSpPr>
        <p:spPr>
          <a:xfrm>
            <a:off x="3637934" y="6027003"/>
            <a:ext cx="6789175" cy="738664"/>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Kost</a:t>
            </a:r>
            <a:r>
              <a:rPr lang="en-US" sz="1400" dirty="0">
                <a:latin typeface="Arial" panose="020B0604020202020204" pitchFamily="34" charset="0"/>
                <a:cs typeface="Arial" panose="020B0604020202020204" pitchFamily="34" charset="0"/>
              </a:rPr>
              <a:t> K, Maddow-</a:t>
            </a:r>
            <a:r>
              <a:rPr lang="en-US" sz="1400" dirty="0" err="1">
                <a:latin typeface="Arial" panose="020B0604020202020204" pitchFamily="34" charset="0"/>
                <a:cs typeface="Arial" panose="020B0604020202020204" pitchFamily="34" charset="0"/>
              </a:rPr>
              <a:t>Zimet</a:t>
            </a:r>
            <a:r>
              <a:rPr lang="en-US" sz="1400" dirty="0">
                <a:latin typeface="Arial" panose="020B0604020202020204" pitchFamily="34" charset="0"/>
                <a:cs typeface="Arial" panose="020B0604020202020204" pitchFamily="34" charset="0"/>
              </a:rPr>
              <a:t> I and </a:t>
            </a:r>
            <a:r>
              <a:rPr lang="en-US" sz="1400" dirty="0" err="1">
                <a:latin typeface="Arial" panose="020B0604020202020204" pitchFamily="34" charset="0"/>
                <a:cs typeface="Arial" panose="020B0604020202020204" pitchFamily="34" charset="0"/>
              </a:rPr>
              <a:t>Arpaia</a:t>
            </a:r>
            <a:r>
              <a:rPr lang="en-US" sz="1400" dirty="0">
                <a:latin typeface="Arial" panose="020B0604020202020204" pitchFamily="34" charset="0"/>
                <a:cs typeface="Arial" panose="020B0604020202020204" pitchFamily="34" charset="0"/>
              </a:rPr>
              <a:t> A, Pregnancies, Births and Abortions among Adolescents and Young Women in the United States, 2013: National and State Trends by Age, Race and Ethnicity, New York: </a:t>
            </a:r>
            <a:r>
              <a:rPr lang="en-US" sz="1400" dirty="0" err="1">
                <a:latin typeface="Arial" panose="020B0604020202020204" pitchFamily="34" charset="0"/>
                <a:cs typeface="Arial" panose="020B0604020202020204" pitchFamily="34" charset="0"/>
              </a:rPr>
              <a:t>Guttmacher</a:t>
            </a:r>
            <a:r>
              <a:rPr lang="en-US" sz="1400" dirty="0">
                <a:latin typeface="Arial" panose="020B0604020202020204" pitchFamily="34" charset="0"/>
                <a:cs typeface="Arial" panose="020B0604020202020204" pitchFamily="34" charset="0"/>
              </a:rPr>
              <a:t> Institute, 2017.</a:t>
            </a:r>
          </a:p>
        </p:txBody>
      </p:sp>
    </p:spTree>
    <p:extLst>
      <p:ext uri="{BB962C8B-B14F-4D97-AF65-F5344CB8AC3E}">
        <p14:creationId xmlns:p14="http://schemas.microsoft.com/office/powerpoint/2010/main" val="1434578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3881717" y="762001"/>
          <a:ext cx="7575177" cy="5295528"/>
        </p:xfrm>
        <a:graphic>
          <a:graphicData uri="http://schemas.openxmlformats.org/drawingml/2006/table">
            <a:tbl>
              <a:tblPr>
                <a:tableStyleId>{ED083AE6-46FA-4A59-8FB0-9F97EB10719F}</a:tableStyleId>
              </a:tblPr>
              <a:tblGrid>
                <a:gridCol w="5549153">
                  <a:extLst>
                    <a:ext uri="{9D8B030D-6E8A-4147-A177-3AD203B41FA5}">
                      <a16:colId xmlns="" xmlns:a16="http://schemas.microsoft.com/office/drawing/2014/main" val="20000"/>
                    </a:ext>
                  </a:extLst>
                </a:gridCol>
                <a:gridCol w="2026024">
                  <a:extLst>
                    <a:ext uri="{9D8B030D-6E8A-4147-A177-3AD203B41FA5}">
                      <a16:colId xmlns="" xmlns:a16="http://schemas.microsoft.com/office/drawing/2014/main" val="20001"/>
                    </a:ext>
                  </a:extLst>
                </a:gridCol>
              </a:tblGrid>
              <a:tr h="1152767">
                <a:tc>
                  <a:txBody>
                    <a:bodyPr/>
                    <a:lstStyle/>
                    <a:p>
                      <a:pPr marL="0" marR="0" algn="ctr">
                        <a:lnSpc>
                          <a:spcPct val="115000"/>
                        </a:lnSpc>
                        <a:spcBef>
                          <a:spcPts val="0"/>
                        </a:spcBef>
                        <a:spcAft>
                          <a:spcPts val="0"/>
                        </a:spcAft>
                      </a:pPr>
                      <a:r>
                        <a:rPr lang="en-US" sz="2400" b="1" dirty="0">
                          <a:solidFill>
                            <a:schemeClr val="bg1"/>
                          </a:solidFill>
                          <a:latin typeface="Arial" panose="020B0604020202020204" pitchFamily="34" charset="0"/>
                          <a:cs typeface="Arial" panose="020B0604020202020204" pitchFamily="34" charset="0"/>
                        </a:rPr>
                        <a:t>YRBS Question</a:t>
                      </a:r>
                      <a:endParaRPr lang="en-US" sz="2400" b="1" dirty="0">
                        <a:solidFill>
                          <a:schemeClr val="bg1"/>
                        </a:solidFill>
                        <a:latin typeface="Arial" panose="020B0604020202020204" pitchFamily="34" charset="0"/>
                        <a:ea typeface="Calibri"/>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15000"/>
                        </a:lnSpc>
                        <a:spcBef>
                          <a:spcPts val="0"/>
                        </a:spcBef>
                        <a:spcAft>
                          <a:spcPts val="0"/>
                        </a:spcAft>
                      </a:pPr>
                      <a:r>
                        <a:rPr lang="en-US" sz="2400" b="1" dirty="0">
                          <a:solidFill>
                            <a:schemeClr val="bg1"/>
                          </a:solidFill>
                          <a:latin typeface="Arial" panose="020B0604020202020204" pitchFamily="34" charset="0"/>
                          <a:cs typeface="Arial" panose="020B0604020202020204" pitchFamily="34" charset="0"/>
                        </a:rPr>
                        <a:t>US</a:t>
                      </a:r>
                      <a:endParaRPr lang="en-US" sz="2400" b="1" dirty="0">
                        <a:solidFill>
                          <a:schemeClr val="bg1"/>
                        </a:solidFill>
                        <a:latin typeface="Arial" panose="020B0604020202020204" pitchFamily="34" charset="0"/>
                        <a:ea typeface="Calibri"/>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 xmlns:a16="http://schemas.microsoft.com/office/drawing/2014/main" val="10000"/>
                  </a:ext>
                </a:extLst>
              </a:tr>
              <a:tr h="838154">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students who used a condom </a:t>
                      </a:r>
                      <a:r>
                        <a:rPr lang="en-US" sz="2400" dirty="0" smtClean="0">
                          <a:latin typeface="Arial" panose="020B0604020202020204" pitchFamily="34" charset="0"/>
                          <a:cs typeface="Arial" panose="020B0604020202020204" pitchFamily="34" charset="0"/>
                        </a:rPr>
                        <a:t>before</a:t>
                      </a:r>
                      <a:r>
                        <a:rPr lang="en-US" sz="2400" baseline="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last </a:t>
                      </a:r>
                      <a:r>
                        <a:rPr lang="en-US" sz="2400" dirty="0">
                          <a:latin typeface="Arial" panose="020B0604020202020204" pitchFamily="34" charset="0"/>
                          <a:cs typeface="Arial" panose="020B0604020202020204" pitchFamily="34" charset="0"/>
                        </a:rPr>
                        <a:t>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latin typeface="Arial" panose="020B0604020202020204" pitchFamily="34" charset="0"/>
                          <a:cs typeface="Arial" panose="020B0604020202020204" pitchFamily="34" charset="0"/>
                        </a:rPr>
                        <a:t>53.8%</a:t>
                      </a:r>
                      <a:endParaRPr lang="en-US" sz="2400" dirty="0">
                        <a:latin typeface="Arial" panose="020B0604020202020204" pitchFamily="34" charset="0"/>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98140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students who used birth control pills </a:t>
                      </a:r>
                      <a:r>
                        <a:rPr lang="en-US" sz="2400" dirty="0" smtClean="0">
                          <a:latin typeface="Arial" panose="020B0604020202020204" pitchFamily="34" charset="0"/>
                          <a:cs typeface="Arial" panose="020B0604020202020204" pitchFamily="34" charset="0"/>
                        </a:rPr>
                        <a:t>before </a:t>
                      </a:r>
                      <a:r>
                        <a:rPr lang="en-US" sz="2400" dirty="0">
                          <a:latin typeface="Arial" panose="020B0604020202020204" pitchFamily="34" charset="0"/>
                          <a:cs typeface="Arial" panose="020B0604020202020204" pitchFamily="34" charset="0"/>
                        </a:rPr>
                        <a:t>last 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latin typeface="Arial" panose="020B0604020202020204" pitchFamily="34" charset="0"/>
                          <a:cs typeface="Arial" panose="020B0604020202020204" pitchFamily="34" charset="0"/>
                        </a:rPr>
                        <a:t>20.7%</a:t>
                      </a:r>
                      <a:endParaRPr lang="en-US" sz="2400" dirty="0">
                        <a:latin typeface="Arial" panose="020B0604020202020204" pitchFamily="34" charset="0"/>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16005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latin typeface="Arial" panose="020B0604020202020204" pitchFamily="34" charset="0"/>
                          <a:ea typeface="Calibri"/>
                          <a:cs typeface="Arial" panose="020B0604020202020204" pitchFamily="34" charset="0"/>
                        </a:rPr>
                        <a:t>% of students</a:t>
                      </a:r>
                      <a:r>
                        <a:rPr lang="en-US" sz="2400" baseline="0" dirty="0" smtClean="0">
                          <a:latin typeface="Arial" panose="020B0604020202020204" pitchFamily="34" charset="0"/>
                          <a:ea typeface="Calibri"/>
                          <a:cs typeface="Arial" panose="020B0604020202020204" pitchFamily="34" charset="0"/>
                        </a:rPr>
                        <a:t> who used IUD/Implant, pills, shot, patch, ring </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latin typeface="Arial" panose="020B0604020202020204" pitchFamily="34" charset="0"/>
                          <a:cs typeface="Arial" panose="020B0604020202020204" pitchFamily="34" charset="0"/>
                        </a:rPr>
                        <a:t>29.4%</a:t>
                      </a:r>
                      <a:endParaRPr lang="en-US" sz="2400" dirty="0">
                        <a:latin typeface="Arial" panose="020B0604020202020204" pitchFamily="34" charset="0"/>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116005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students who used </a:t>
                      </a:r>
                      <a:r>
                        <a:rPr lang="en-US" sz="2400" dirty="0" smtClean="0">
                          <a:latin typeface="Arial" panose="020B0604020202020204" pitchFamily="34" charset="0"/>
                          <a:cs typeface="Arial" panose="020B0604020202020204" pitchFamily="34" charset="0"/>
                        </a:rPr>
                        <a:t>an IUD or</a:t>
                      </a:r>
                      <a:r>
                        <a:rPr lang="en-US" sz="2400" baseline="0" dirty="0" smtClean="0">
                          <a:latin typeface="Arial" panose="020B0604020202020204" pitchFamily="34" charset="0"/>
                          <a:cs typeface="Arial" panose="020B0604020202020204" pitchFamily="34" charset="0"/>
                        </a:rPr>
                        <a:t> Implant before last sex</a:t>
                      </a:r>
                      <a:endParaRPr lang="en-US" sz="2400" dirty="0">
                        <a:latin typeface="Arial" panose="020B0604020202020204" pitchFamily="34" charset="0"/>
                        <a:ea typeface="Calibri"/>
                        <a:cs typeface="Arial" panose="020B0604020202020204" pitchFamily="34" charset="0"/>
                      </a:endParaRPr>
                    </a:p>
                  </a:txBody>
                  <a:tcPr marL="68583" marR="68583"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2400" dirty="0" smtClean="0">
                          <a:latin typeface="Arial" panose="020B0604020202020204" pitchFamily="34" charset="0"/>
                          <a:cs typeface="Arial" panose="020B0604020202020204" pitchFamily="34" charset="0"/>
                        </a:rPr>
                        <a:t>4.1%</a:t>
                      </a:r>
                      <a:endParaRPr lang="en-US" sz="2400" dirty="0">
                        <a:latin typeface="Arial" panose="020B0604020202020204" pitchFamily="34" charset="0"/>
                        <a:cs typeface="Arial" panose="020B0604020202020204" pitchFamily="34" charset="0"/>
                      </a:endParaRPr>
                    </a:p>
                  </a:txBody>
                  <a:tcPr marL="68583" marR="68583" marT="0" marB="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2" name="Title 11"/>
          <p:cNvSpPr>
            <a:spLocks noGrp="1"/>
          </p:cNvSpPr>
          <p:nvPr>
            <p:ph type="title"/>
          </p:nvPr>
        </p:nvSpPr>
        <p:spPr>
          <a:xfrm>
            <a:off x="252919" y="1123837"/>
            <a:ext cx="2947482" cy="4601183"/>
          </a:xfrm>
        </p:spPr>
        <p:txBody>
          <a:bodyPr>
            <a:normAutofit/>
          </a:bodyPr>
          <a:lstStyle/>
          <a:p>
            <a:r>
              <a:rPr lang="en-US" dirty="0" smtClean="0"/>
              <a:t>What Methods </a:t>
            </a:r>
            <a:r>
              <a:rPr lang="en-US" i="1" dirty="0" smtClean="0"/>
              <a:t>of </a:t>
            </a:r>
            <a:r>
              <a:rPr lang="en-US" dirty="0" smtClean="0"/>
              <a:t>Contraception </a:t>
            </a:r>
            <a:r>
              <a:rPr lang="en-US" i="1" dirty="0" smtClean="0"/>
              <a:t>are</a:t>
            </a:r>
            <a:r>
              <a:rPr lang="en-US" dirty="0" smtClean="0"/>
              <a:t> </a:t>
            </a:r>
            <a:br>
              <a:rPr lang="en-US" dirty="0" smtClean="0"/>
            </a:br>
            <a:r>
              <a:rPr lang="en-US" dirty="0" smtClean="0"/>
              <a:t>US High School Youth Using?</a:t>
            </a:r>
            <a:endParaRPr lang="en-US" dirty="0"/>
          </a:p>
        </p:txBody>
      </p:sp>
      <p:sp>
        <p:nvSpPr>
          <p:cNvPr id="4" name="SiteFooter1"/>
          <p:cNvSpPr txBox="1"/>
          <p:nvPr/>
        </p:nvSpPr>
        <p:spPr>
          <a:xfrm>
            <a:off x="3200401" y="6208059"/>
            <a:ext cx="5029200" cy="584775"/>
          </a:xfrm>
          <a:prstGeom prst="rect">
            <a:avLst/>
          </a:prstGeom>
          <a:noFill/>
        </p:spPr>
        <p:txBody>
          <a:bodyPr wrap="square" rtlCol="0">
            <a:spAutoFit/>
          </a:bodyPr>
          <a:lstStyle/>
          <a:p>
            <a:pPr algn="r"/>
            <a:r>
              <a:rPr lang="en-US" sz="1600" i="1" dirty="0">
                <a:latin typeface="Arial" panose="020B0604020202020204" pitchFamily="34" charset="0"/>
              </a:rPr>
              <a:t>National Youth Risk Behavior Survey, </a:t>
            </a:r>
            <a:r>
              <a:rPr lang="en-US" sz="1600" i="1" dirty="0" smtClean="0">
                <a:latin typeface="Arial" panose="020B0604020202020204" pitchFamily="34" charset="0"/>
              </a:rPr>
              <a:t>2017</a:t>
            </a:r>
            <a:endParaRPr lang="en-US" sz="1600" i="1" dirty="0">
              <a:latin typeface="Arial" panose="020B0604020202020204" pitchFamily="34" charset="0"/>
            </a:endParaRPr>
          </a:p>
          <a:p>
            <a:pPr algn="r"/>
            <a:endParaRPr lang="en-US" sz="1600" i="1" dirty="0">
              <a:latin typeface="Arial" panose="020B0604020202020204" pitchFamily="34" charset="0"/>
            </a:endParaRPr>
          </a:p>
        </p:txBody>
      </p:sp>
    </p:spTree>
    <p:extLst>
      <p:ext uri="{BB962C8B-B14F-4D97-AF65-F5344CB8AC3E}">
        <p14:creationId xmlns:p14="http://schemas.microsoft.com/office/powerpoint/2010/main" val="96338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Contraceptive Use </a:t>
            </a:r>
            <a:r>
              <a:rPr lang="en-US" sz="3600" i="1" dirty="0" smtClean="0"/>
              <a:t>Among </a:t>
            </a:r>
            <a:r>
              <a:rPr lang="en-US" sz="3600" dirty="0" smtClean="0"/>
              <a:t>Dutch Youth </a:t>
            </a:r>
            <a:r>
              <a:rPr lang="en-US" sz="3600" i="1" dirty="0" smtClean="0"/>
              <a:t>is</a:t>
            </a:r>
            <a:r>
              <a:rPr lang="en-US" sz="3600" dirty="0" smtClean="0"/>
              <a:t> </a:t>
            </a:r>
            <a:r>
              <a:rPr lang="en-US" sz="3600" dirty="0"/>
              <a:t>H</a:t>
            </a:r>
            <a:r>
              <a:rPr lang="en-US" sz="3600" dirty="0" smtClean="0"/>
              <a:t>igh </a:t>
            </a:r>
            <a:endParaRPr lang="en-US" sz="3600" dirty="0"/>
          </a:p>
        </p:txBody>
      </p:sp>
      <p:pic>
        <p:nvPicPr>
          <p:cNvPr id="2050" name="Picture 2" descr="https://www.rutgers.nl/sites/rutgersnl/files/Body%20afbeeldingen/Anticonceptie%20infographic_4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20088" y="910492"/>
            <a:ext cx="3683602" cy="51131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ksonderje25e.nl/files/uploads/DEF-IG-ENG-DIGI-5cond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153" y="910491"/>
            <a:ext cx="3497717" cy="5113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23421" y="6378366"/>
            <a:ext cx="6434518" cy="338554"/>
          </a:xfrm>
          <a:prstGeom prst="rect">
            <a:avLst/>
          </a:prstGeom>
          <a:noFill/>
        </p:spPr>
        <p:txBody>
          <a:bodyPr wrap="none" rtlCol="0">
            <a:spAutoFit/>
          </a:bodyPr>
          <a:lstStyle/>
          <a:p>
            <a:r>
              <a:rPr lang="en-US" sz="1600" dirty="0" smtClean="0">
                <a:latin typeface="Arial" panose="020B0604020202020204" pitchFamily="34" charset="0"/>
                <a:cs typeface="Arial" panose="020B0604020202020204" pitchFamily="34" charset="0"/>
              </a:rPr>
              <a:t>Sex Under the Age of 25 Survey:  Rutgers and </a:t>
            </a:r>
            <a:r>
              <a:rPr lang="en-US" sz="1600" dirty="0" err="1" smtClean="0">
                <a:latin typeface="Arial" panose="020B0604020202020204" pitchFamily="34" charset="0"/>
                <a:cs typeface="Arial" panose="020B0604020202020204" pitchFamily="34" charset="0"/>
              </a:rPr>
              <a:t>Soa</a:t>
            </a:r>
            <a:r>
              <a:rPr lang="en-US" sz="1600" dirty="0" smtClean="0">
                <a:latin typeface="Arial" panose="020B0604020202020204" pitchFamily="34" charset="0"/>
                <a:cs typeface="Arial" panose="020B0604020202020204" pitchFamily="34" charset="0"/>
              </a:rPr>
              <a:t> Aids Netherlands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529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r>
              <a:rPr lang="en-US"/>
              <a:t>The Question</a:t>
            </a:r>
            <a:endParaRPr lang="en-US" dirty="0"/>
          </a:p>
        </p:txBody>
      </p:sp>
      <p:sp>
        <p:nvSpPr>
          <p:cNvPr id="147457" name="Content Placeholder 2"/>
          <p:cNvSpPr>
            <a:spLocks noGrp="1"/>
          </p:cNvSpPr>
          <p:nvPr>
            <p:ph sz="quarter" idx="10"/>
          </p:nvPr>
        </p:nvSpPr>
        <p:spPr>
          <a:xfrm>
            <a:off x="3872752" y="1290828"/>
            <a:ext cx="6235075" cy="4267200"/>
          </a:xfrm>
        </p:spPr>
        <p:txBody>
          <a:bodyPr/>
          <a:lstStyle/>
          <a:p>
            <a:pPr marL="0" indent="0">
              <a:buNone/>
            </a:pPr>
            <a:endParaRPr lang="en-US" dirty="0"/>
          </a:p>
          <a:p>
            <a:r>
              <a:rPr lang="en-US" dirty="0"/>
              <a:t>Why are there such large differences in sexual health outcomes between countries with so many similarities?</a:t>
            </a:r>
          </a:p>
        </p:txBody>
      </p:sp>
    </p:spTree>
    <p:extLst>
      <p:ext uri="{BB962C8B-B14F-4D97-AF65-F5344CB8AC3E}">
        <p14:creationId xmlns:p14="http://schemas.microsoft.com/office/powerpoint/2010/main" val="44418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2"/>
          <p:cNvSpPr>
            <a:spLocks noGrp="1"/>
          </p:cNvSpPr>
          <p:nvPr>
            <p:ph type="title"/>
          </p:nvPr>
        </p:nvSpPr>
        <p:spPr/>
        <p:txBody>
          <a:bodyPr/>
          <a:lstStyle/>
          <a:p>
            <a:r>
              <a:rPr lang="en-US" dirty="0"/>
              <a:t>Explaining Differences in Health Outcomes</a:t>
            </a:r>
          </a:p>
        </p:txBody>
      </p:sp>
      <p:sp>
        <p:nvSpPr>
          <p:cNvPr id="59394" name="Content Placeholder 1"/>
          <p:cNvSpPr>
            <a:spLocks noGrp="1"/>
          </p:cNvSpPr>
          <p:nvPr>
            <p:ph sz="quarter" idx="10"/>
          </p:nvPr>
        </p:nvSpPr>
        <p:spPr/>
        <p:txBody>
          <a:bodyPr/>
          <a:lstStyle/>
          <a:p>
            <a:r>
              <a:rPr lang="en-US" dirty="0"/>
              <a:t>Policies, economics, and culture play a role:</a:t>
            </a:r>
          </a:p>
          <a:p>
            <a:pPr lvl="1"/>
            <a:r>
              <a:rPr lang="en-US" dirty="0"/>
              <a:t>U.S. teens are more likely to be poor and lack access to socioeconomic resources</a:t>
            </a:r>
          </a:p>
          <a:p>
            <a:pPr lvl="1"/>
            <a:r>
              <a:rPr lang="en-US" dirty="0"/>
              <a:t>Dutch teens have better access to sexual health education and services</a:t>
            </a:r>
          </a:p>
          <a:p>
            <a:pPr lvl="1"/>
            <a:r>
              <a:rPr lang="en-US" dirty="0"/>
              <a:t>Adults approach adolescent sexuality differently because of difference in culture</a:t>
            </a:r>
          </a:p>
        </p:txBody>
      </p:sp>
    </p:spTree>
    <p:extLst>
      <p:ext uri="{BB962C8B-B14F-4D97-AF65-F5344CB8AC3E}">
        <p14:creationId xmlns:p14="http://schemas.microsoft.com/office/powerpoint/2010/main" val="1979874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4495800" y="1488989"/>
            <a:ext cx="6143368" cy="2286000"/>
          </a:xfrm>
          <a:prstGeom prst="rect">
            <a:avLst/>
          </a:prstGeom>
          <a:solidFill>
            <a:schemeClr val="accent2"/>
          </a:solidFill>
          <a:ln w="15875">
            <a:noFill/>
            <a:miter lim="800000"/>
            <a:headEnd/>
            <a:tailEnd/>
          </a:ln>
        </p:spPr>
        <p:txBody>
          <a:bodyPr anchor="ctr" anchorCtr="1"/>
          <a:lstStyle/>
          <a:p>
            <a:pPr algn="ctr">
              <a:defRPr/>
            </a:pPr>
            <a:r>
              <a:rPr lang="en-US" sz="3200" b="1" dirty="0">
                <a:solidFill>
                  <a:srgbClr val="FFFFFF"/>
                </a:solidFill>
                <a:latin typeface="Arial" panose="020B0604020202020204" pitchFamily="34" charset="0"/>
                <a:cs typeface="Arial" panose="020B0604020202020204" pitchFamily="34" charset="0"/>
              </a:rPr>
              <a:t>Study: Examining </a:t>
            </a:r>
          </a:p>
          <a:p>
            <a:pPr algn="ctr">
              <a:defRPr/>
            </a:pPr>
            <a:r>
              <a:rPr lang="en-US" sz="3200" b="1" dirty="0">
                <a:solidFill>
                  <a:srgbClr val="FFFFFF"/>
                </a:solidFill>
                <a:latin typeface="Arial" panose="020B0604020202020204" pitchFamily="34" charset="0"/>
                <a:cs typeface="Arial" panose="020B0604020202020204" pitchFamily="34" charset="0"/>
              </a:rPr>
              <a:t>Cultural Meanings of </a:t>
            </a:r>
          </a:p>
          <a:p>
            <a:pPr algn="ctr">
              <a:defRPr/>
            </a:pPr>
            <a:r>
              <a:rPr lang="en-US" sz="3200" b="1" dirty="0">
                <a:solidFill>
                  <a:srgbClr val="FFFFFF"/>
                </a:solidFill>
                <a:latin typeface="Arial" panose="020B0604020202020204" pitchFamily="34" charset="0"/>
                <a:cs typeface="Arial" panose="020B0604020202020204" pitchFamily="34" charset="0"/>
              </a:rPr>
              <a:t>Adolescent Sexuality</a:t>
            </a:r>
            <a:endParaRPr lang="en-US" sz="3200" b="1" dirty="0">
              <a:solidFill>
                <a:srgbClr val="FFFFFF"/>
              </a:solidFill>
              <a:latin typeface="Arial" panose="020B0604020202020204" pitchFamily="34" charset="0"/>
              <a:ea typeface="Arial" charset="0"/>
              <a:cs typeface="Arial" panose="020B0604020202020204" pitchFamily="34" charset="0"/>
            </a:endParaRPr>
          </a:p>
        </p:txBody>
      </p:sp>
      <p:sp>
        <p:nvSpPr>
          <p:cNvPr id="151554" name="Title 6"/>
          <p:cNvSpPr>
            <a:spLocks noGrp="1"/>
          </p:cNvSpPr>
          <p:nvPr>
            <p:ph type="title"/>
          </p:nvPr>
        </p:nvSpPr>
        <p:spPr/>
        <p:txBody>
          <a:bodyPr/>
          <a:lstStyle/>
          <a:p>
            <a:r>
              <a:rPr lang="en-US"/>
              <a:t>Turning to the Research</a:t>
            </a:r>
            <a:endParaRPr lang="en-US" dirty="0"/>
          </a:p>
        </p:txBody>
      </p:sp>
      <p:sp>
        <p:nvSpPr>
          <p:cNvPr id="4" name="TextBox 3"/>
          <p:cNvSpPr txBox="1"/>
          <p:nvPr/>
        </p:nvSpPr>
        <p:spPr>
          <a:xfrm>
            <a:off x="3978876" y="4244547"/>
            <a:ext cx="73152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For information on this study, see</a:t>
            </a:r>
          </a:p>
          <a:p>
            <a:pPr algn="ctr"/>
            <a:r>
              <a:rPr lang="en-US" i="1" dirty="0">
                <a:latin typeface="Arial" panose="020B0604020202020204" pitchFamily="34" charset="0"/>
                <a:cs typeface="Arial" panose="020B0604020202020204" pitchFamily="34" charset="0"/>
              </a:rPr>
              <a:t>Not Under My Roof: Parents, Teens and the Culture of Sex</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(University of Chicago Press) or visit </a:t>
            </a:r>
          </a:p>
          <a:p>
            <a:pPr algn="ctr"/>
            <a:r>
              <a:rPr lang="en-US" u="sng" dirty="0">
                <a:latin typeface="Arial" panose="020B0604020202020204" pitchFamily="34" charset="0"/>
                <a:cs typeface="Arial" panose="020B0604020202020204" pitchFamily="34" charset="0"/>
                <a:hlinkClick r:id="rId3"/>
              </a:rPr>
              <a:t>works.bepress.com/</a:t>
            </a:r>
            <a:r>
              <a:rPr lang="en-US" u="sng" dirty="0" err="1">
                <a:latin typeface="Arial" panose="020B0604020202020204" pitchFamily="34" charset="0"/>
                <a:cs typeface="Arial" panose="020B0604020202020204" pitchFamily="34" charset="0"/>
                <a:hlinkClick r:id="rId3"/>
              </a:rPr>
              <a:t>amy_schalet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5893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z="4000" dirty="0"/>
              <a:t>Objectives</a:t>
            </a:r>
          </a:p>
        </p:txBody>
      </p:sp>
      <p:sp>
        <p:nvSpPr>
          <p:cNvPr id="100353" name="Content Placeholder 2"/>
          <p:cNvSpPr>
            <a:spLocks noGrp="1"/>
          </p:cNvSpPr>
          <p:nvPr>
            <p:ph sz="quarter" idx="10"/>
          </p:nvPr>
        </p:nvSpPr>
        <p:spPr>
          <a:xfrm>
            <a:off x="3926540" y="1457820"/>
            <a:ext cx="6687671" cy="4267200"/>
          </a:xfrm>
        </p:spPr>
        <p:txBody>
          <a:bodyPr>
            <a:normAutofit/>
          </a:bodyPr>
          <a:lstStyle/>
          <a:p>
            <a:r>
              <a:rPr lang="en-US" dirty="0"/>
              <a:t>Identify limitations of the “Abstinence-Only” and “Sex-as-Risk-Taking” paradigms</a:t>
            </a:r>
          </a:p>
          <a:p>
            <a:r>
              <a:rPr lang="en-US" dirty="0"/>
              <a:t>Discuss ways that dramatization may affect approaches to adolescent sexuality and teen health outcomes</a:t>
            </a:r>
          </a:p>
          <a:p>
            <a:r>
              <a:rPr lang="en-US" dirty="0"/>
              <a:t>Describe the alternative ABCD paradigm of adolescent sexuality</a:t>
            </a:r>
          </a:p>
          <a:p>
            <a:r>
              <a:rPr lang="en-US" dirty="0"/>
              <a:t>Explore practical applications of ABCD paradigm in working with adolescents, parents, and health professionals</a:t>
            </a:r>
          </a:p>
        </p:txBody>
      </p:sp>
    </p:spTree>
    <p:extLst>
      <p:ext uri="{BB962C8B-B14F-4D97-AF65-F5344CB8AC3E}">
        <p14:creationId xmlns:p14="http://schemas.microsoft.com/office/powerpoint/2010/main" val="924787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rrowheads="1"/>
          </p:cNvSpPr>
          <p:nvPr>
            <p:ph type="title"/>
          </p:nvPr>
        </p:nvSpPr>
        <p:spPr/>
        <p:txBody>
          <a:bodyPr/>
          <a:lstStyle/>
          <a:p>
            <a:r>
              <a:rPr lang="en-US" dirty="0"/>
              <a:t>Interviews with Dutch and U.S. Parents </a:t>
            </a:r>
            <a:br>
              <a:rPr lang="en-US" dirty="0"/>
            </a:br>
            <a:r>
              <a:rPr lang="en-US" dirty="0"/>
              <a:t>and Teens: 1991-2000</a:t>
            </a:r>
          </a:p>
        </p:txBody>
      </p:sp>
      <p:sp>
        <p:nvSpPr>
          <p:cNvPr id="153602" name="Rectangle 3"/>
          <p:cNvSpPr>
            <a:spLocks noGrp="1" noRot="1" noChangeArrowheads="1"/>
          </p:cNvSpPr>
          <p:nvPr>
            <p:ph sz="quarter" idx="10"/>
          </p:nvPr>
        </p:nvSpPr>
        <p:spPr/>
        <p:txBody>
          <a:bodyPr/>
          <a:lstStyle/>
          <a:p>
            <a:r>
              <a:rPr lang="en-US" dirty="0"/>
              <a:t>Subject demographics: white, secular, moderately religious, and middle class</a:t>
            </a:r>
          </a:p>
          <a:p>
            <a:r>
              <a:rPr lang="en-US" dirty="0"/>
              <a:t>Interviews: 1-2 hours, taped, transcribed, and analyzed</a:t>
            </a:r>
          </a:p>
          <a:p>
            <a:r>
              <a:rPr lang="en-US" dirty="0"/>
              <a:t> Interview type: Semi-structured, in-depth interviews</a:t>
            </a:r>
          </a:p>
          <a:p>
            <a:pPr lvl="1"/>
            <a:r>
              <a:rPr lang="en-US" dirty="0"/>
              <a:t> 72 interviews with boys and girls, ages 15-18</a:t>
            </a:r>
          </a:p>
          <a:p>
            <a:pPr lvl="1"/>
            <a:r>
              <a:rPr lang="en-US" dirty="0"/>
              <a:t> 58 parent interviews (mothers and fathers)</a:t>
            </a:r>
          </a:p>
        </p:txBody>
      </p:sp>
      <p:sp>
        <p:nvSpPr>
          <p:cNvPr id="2" name="TextBox 1"/>
          <p:cNvSpPr txBox="1"/>
          <p:nvPr/>
        </p:nvSpPr>
        <p:spPr>
          <a:xfrm>
            <a:off x="3872752" y="5135375"/>
            <a:ext cx="2643672" cy="276999"/>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Elliot S. </a:t>
            </a:r>
            <a:r>
              <a:rPr lang="en-US" sz="1200" i="1" dirty="0">
                <a:latin typeface="Arial" panose="020B0604020202020204" pitchFamily="34" charset="0"/>
                <a:cs typeface="Arial" panose="020B0604020202020204" pitchFamily="34" charset="0"/>
              </a:rPr>
              <a:t>Symbolic Interaction</a:t>
            </a:r>
            <a:r>
              <a:rPr lang="en-US" sz="1200" dirty="0">
                <a:latin typeface="Arial" panose="020B0604020202020204" pitchFamily="34" charset="0"/>
                <a:cs typeface="Arial" panose="020B0604020202020204" pitchFamily="34" charset="0"/>
              </a:rPr>
              <a:t>. 2010. </a:t>
            </a:r>
          </a:p>
        </p:txBody>
      </p:sp>
    </p:spTree>
    <p:extLst>
      <p:ext uri="{BB962C8B-B14F-4D97-AF65-F5344CB8AC3E}">
        <p14:creationId xmlns:p14="http://schemas.microsoft.com/office/powerpoint/2010/main" val="128161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BF2C4-C264-9345-8B45-4C52AA060EE9}"/>
              </a:ext>
            </a:extLst>
          </p:cNvPr>
          <p:cNvSpPr>
            <a:spLocks noGrp="1"/>
          </p:cNvSpPr>
          <p:nvPr>
            <p:ph type="title"/>
          </p:nvPr>
        </p:nvSpPr>
        <p:spPr>
          <a:xfrm>
            <a:off x="3917339" y="2064567"/>
            <a:ext cx="7315200" cy="3255264"/>
          </a:xfrm>
        </p:spPr>
        <p:txBody>
          <a:bodyPr>
            <a:normAutofit/>
          </a:bodyPr>
          <a:lstStyle/>
          <a:p>
            <a:r>
              <a:rPr lang="en-US" dirty="0"/>
              <a:t>U.S. Culture and Adolescent Sexuality: </a:t>
            </a:r>
            <a:r>
              <a:rPr lang="en-US" b="1" dirty="0"/>
              <a:t>Dramatization</a:t>
            </a:r>
          </a:p>
        </p:txBody>
      </p:sp>
    </p:spTree>
    <p:extLst>
      <p:ext uri="{BB962C8B-B14F-4D97-AF65-F5344CB8AC3E}">
        <p14:creationId xmlns:p14="http://schemas.microsoft.com/office/powerpoint/2010/main" val="2850182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2"/>
          <p:cNvSpPr>
            <a:spLocks noGrp="1"/>
          </p:cNvSpPr>
          <p:nvPr>
            <p:ph type="title"/>
          </p:nvPr>
        </p:nvSpPr>
        <p:spPr/>
        <p:txBody>
          <a:bodyPr/>
          <a:lstStyle/>
          <a:p>
            <a:r>
              <a:rPr lang="en-US" dirty="0"/>
              <a:t>United States: Dramatization</a:t>
            </a:r>
          </a:p>
        </p:txBody>
      </p:sp>
      <p:sp>
        <p:nvSpPr>
          <p:cNvPr id="103425" name="Content Placeholder 1"/>
          <p:cNvSpPr>
            <a:spLocks noGrp="1"/>
          </p:cNvSpPr>
          <p:nvPr>
            <p:ph sz="quarter" idx="10"/>
          </p:nvPr>
        </p:nvSpPr>
        <p:spPr>
          <a:xfrm>
            <a:off x="4144601" y="1457820"/>
            <a:ext cx="7404847" cy="4267200"/>
          </a:xfrm>
        </p:spPr>
        <p:txBody>
          <a:bodyPr>
            <a:normAutofit/>
          </a:bodyPr>
          <a:lstStyle/>
          <a:p>
            <a:r>
              <a:rPr lang="en-US" dirty="0"/>
              <a:t>Raging hormones </a:t>
            </a:r>
          </a:p>
          <a:p>
            <a:r>
              <a:rPr lang="en-US" dirty="0"/>
              <a:t>Sex as risk taking</a:t>
            </a:r>
          </a:p>
          <a:p>
            <a:r>
              <a:rPr lang="en-US" dirty="0"/>
              <a:t>Battle of the sexes</a:t>
            </a:r>
          </a:p>
          <a:p>
            <a:r>
              <a:rPr lang="en-US" dirty="0"/>
              <a:t>Falling in love is extraordinary</a:t>
            </a:r>
          </a:p>
          <a:p>
            <a:r>
              <a:rPr lang="en-US" dirty="0"/>
              <a:t>Secrecy between parents and teens</a:t>
            </a:r>
          </a:p>
        </p:txBody>
      </p:sp>
    </p:spTree>
    <p:extLst>
      <p:ext uri="{BB962C8B-B14F-4D97-AF65-F5344CB8AC3E}">
        <p14:creationId xmlns:p14="http://schemas.microsoft.com/office/powerpoint/2010/main" val="2238315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dirty="0"/>
              <a:t>Dramatization—Raging Hormones</a:t>
            </a:r>
          </a:p>
        </p:txBody>
      </p:sp>
      <p:sp>
        <p:nvSpPr>
          <p:cNvPr id="65538" name="Content Placeholder 4"/>
          <p:cNvSpPr>
            <a:spLocks noGrp="1"/>
          </p:cNvSpPr>
          <p:nvPr>
            <p:ph sz="quarter" idx="10"/>
          </p:nvPr>
        </p:nvSpPr>
        <p:spPr/>
        <p:txBody>
          <a:bodyPr/>
          <a:lstStyle/>
          <a:p>
            <a:r>
              <a:rPr lang="en-US" dirty="0"/>
              <a:t>“Adolescents are completely hormonally driven”</a:t>
            </a:r>
          </a:p>
          <a:p>
            <a:pPr marL="0" indent="0">
              <a:buNone/>
            </a:pPr>
            <a:r>
              <a:rPr lang="en-US" dirty="0"/>
              <a:t>				—American mother</a:t>
            </a:r>
          </a:p>
          <a:p>
            <a:pPr marL="960120" lvl="2" indent="0">
              <a:buNone/>
            </a:pPr>
            <a:endParaRPr lang="en-US" dirty="0"/>
          </a:p>
          <a:p>
            <a:r>
              <a:rPr lang="en-US" dirty="0"/>
              <a:t>The concept of “raging hormones” assumes: </a:t>
            </a:r>
          </a:p>
          <a:p>
            <a:pPr lvl="1"/>
            <a:r>
              <a:rPr lang="en-US" dirty="0"/>
              <a:t>Teenagers are unable to control urges</a:t>
            </a:r>
          </a:p>
          <a:p>
            <a:pPr lvl="1"/>
            <a:r>
              <a:rPr lang="en-US" dirty="0"/>
              <a:t>Disjunction between the onset of hormones and the development of the cognitive and emotional capacity to handle them</a:t>
            </a:r>
          </a:p>
          <a:p>
            <a:pPr lvl="1"/>
            <a:r>
              <a:rPr lang="en-US" dirty="0"/>
              <a:t>Parents’ role is to contain</a:t>
            </a:r>
          </a:p>
        </p:txBody>
      </p:sp>
      <p:sp>
        <p:nvSpPr>
          <p:cNvPr id="2" name="Rectangle 1"/>
          <p:cNvSpPr/>
          <p:nvPr/>
        </p:nvSpPr>
        <p:spPr>
          <a:xfrm>
            <a:off x="4038600" y="5571131"/>
            <a:ext cx="4572000" cy="276999"/>
          </a:xfrm>
          <a:prstGeom prst="rect">
            <a:avLst/>
          </a:prstGeom>
        </p:spPr>
        <p:txBody>
          <a:bodyPr>
            <a:spAutoFit/>
          </a:bodyPr>
          <a:lstStyle/>
          <a:p>
            <a:pPr eaLnBrk="1" hangingPunct="1">
              <a:defRPr/>
            </a:pPr>
            <a:r>
              <a:rPr lang="en-US" sz="1200" dirty="0" err="1">
                <a:latin typeface="Arial" panose="020B0604020202020204" pitchFamily="34" charset="0"/>
                <a:cs typeface="Arial" panose="020B0604020202020204" pitchFamily="34" charset="0"/>
              </a:rPr>
              <a:t>Schalet</a:t>
            </a:r>
            <a:r>
              <a:rPr lang="en-US" sz="1200" dirty="0">
                <a:latin typeface="Arial" panose="020B0604020202020204" pitchFamily="34" charset="0"/>
                <a:cs typeface="Arial" panose="020B0604020202020204" pitchFamily="34" charset="0"/>
              </a:rPr>
              <a:t>, A. Medscape General Medicine. 2004</a:t>
            </a:r>
          </a:p>
        </p:txBody>
      </p:sp>
    </p:spTree>
    <p:extLst>
      <p:ext uri="{BB962C8B-B14F-4D97-AF65-F5344CB8AC3E}">
        <p14:creationId xmlns:p14="http://schemas.microsoft.com/office/powerpoint/2010/main" val="3094124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dirty="0"/>
              <a:t>Dramatization—Sex as Risk Taking</a:t>
            </a:r>
          </a:p>
        </p:txBody>
      </p:sp>
      <p:sp>
        <p:nvSpPr>
          <p:cNvPr id="66562" name="Content Placeholder 4"/>
          <p:cNvSpPr>
            <a:spLocks noGrp="1"/>
          </p:cNvSpPr>
          <p:nvPr>
            <p:ph sz="quarter" idx="10"/>
          </p:nvPr>
        </p:nvSpPr>
        <p:spPr/>
        <p:txBody>
          <a:bodyPr/>
          <a:lstStyle/>
          <a:p>
            <a:r>
              <a:rPr lang="en-US" dirty="0"/>
              <a:t>“Sex is a risk. If you’re not looking to have a baby, sex is definitely a risk…. I have had a situation where condoms have broken and I was like, </a:t>
            </a:r>
            <a:r>
              <a:rPr lang="en-US" dirty="0" err="1"/>
              <a:t>flippin</a:t>
            </a:r>
            <a:r>
              <a:rPr lang="en-US" dirty="0"/>
              <a:t>’ out of my mind ready to puke. I was like ‘Jesus Christ, we’re dead. I’m screwed for the rest of my life.’”</a:t>
            </a:r>
          </a:p>
          <a:p>
            <a:pPr marL="0" indent="0" algn="r">
              <a:buNone/>
            </a:pPr>
            <a:r>
              <a:rPr lang="en-US" dirty="0"/>
              <a:t>—16-year-old American boy</a:t>
            </a:r>
          </a:p>
        </p:txBody>
      </p:sp>
    </p:spTree>
    <p:extLst>
      <p:ext uri="{BB962C8B-B14F-4D97-AF65-F5344CB8AC3E}">
        <p14:creationId xmlns:p14="http://schemas.microsoft.com/office/powerpoint/2010/main" val="2175311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dirty="0"/>
              <a:t>Dramatization—Battle of the Sexes</a:t>
            </a:r>
          </a:p>
        </p:txBody>
      </p:sp>
      <p:sp>
        <p:nvSpPr>
          <p:cNvPr id="68610" name="Content Placeholder 4"/>
          <p:cNvSpPr>
            <a:spLocks noGrp="1"/>
          </p:cNvSpPr>
          <p:nvPr>
            <p:ph sz="quarter" idx="10"/>
          </p:nvPr>
        </p:nvSpPr>
        <p:spPr/>
        <p:txBody>
          <a:bodyPr/>
          <a:lstStyle/>
          <a:p>
            <a:r>
              <a:rPr lang="en-US" dirty="0"/>
              <a:t>Males want sex, females want love</a:t>
            </a:r>
          </a:p>
          <a:p>
            <a:r>
              <a:rPr lang="en-US" dirty="0"/>
              <a:t>Consequences fall on females</a:t>
            </a:r>
          </a:p>
          <a:p>
            <a:r>
              <a:rPr lang="en-US" dirty="0"/>
              <a:t>Parents must “protect” females, “rein in” males</a:t>
            </a:r>
          </a:p>
        </p:txBody>
      </p:sp>
      <p:sp>
        <p:nvSpPr>
          <p:cNvPr id="2" name="Rectangle 1"/>
          <p:cNvSpPr/>
          <p:nvPr/>
        </p:nvSpPr>
        <p:spPr>
          <a:xfrm>
            <a:off x="3872752" y="4298211"/>
            <a:ext cx="4572000" cy="276999"/>
          </a:xfrm>
          <a:prstGeom prst="rect">
            <a:avLst/>
          </a:prstGeom>
        </p:spPr>
        <p:txBody>
          <a:bodyPr>
            <a:spAutoFit/>
          </a:bodyPr>
          <a:lstStyle/>
          <a:p>
            <a:pPr eaLnBrk="1" hangingPunct="1">
              <a:defRPr/>
            </a:pPr>
            <a:r>
              <a:rPr lang="en-US" sz="1200" dirty="0" err="1">
                <a:latin typeface="Arial" panose="020B0604020202020204" pitchFamily="34" charset="0"/>
                <a:cs typeface="Arial" panose="020B0604020202020204" pitchFamily="34" charset="0"/>
              </a:rPr>
              <a:t>Schalet</a:t>
            </a:r>
            <a:r>
              <a:rPr lang="en-US" sz="1200" dirty="0">
                <a:latin typeface="Arial" panose="020B0604020202020204" pitchFamily="34" charset="0"/>
                <a:cs typeface="Arial" panose="020B0604020202020204" pitchFamily="34" charset="0"/>
              </a:rPr>
              <a:t>, A. Medscape General Medicine. 2004</a:t>
            </a:r>
          </a:p>
        </p:txBody>
      </p:sp>
    </p:spTree>
    <p:extLst>
      <p:ext uri="{BB962C8B-B14F-4D97-AF65-F5344CB8AC3E}">
        <p14:creationId xmlns:p14="http://schemas.microsoft.com/office/powerpoint/2010/main" val="3738414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dirty="0"/>
              <a:t>Dramatization—Love Is Extraordinary</a:t>
            </a:r>
          </a:p>
        </p:txBody>
      </p:sp>
      <p:sp>
        <p:nvSpPr>
          <p:cNvPr id="69634" name="Content Placeholder 4"/>
          <p:cNvSpPr>
            <a:spLocks noGrp="1"/>
          </p:cNvSpPr>
          <p:nvPr>
            <p:ph sz="quarter" idx="10"/>
          </p:nvPr>
        </p:nvSpPr>
        <p:spPr/>
        <p:txBody>
          <a:bodyPr/>
          <a:lstStyle/>
          <a:p>
            <a:r>
              <a:rPr lang="en-US" dirty="0"/>
              <a:t>Parents: “Teens just ‘think they are in love’; it is not real”</a:t>
            </a:r>
          </a:p>
          <a:p>
            <a:endParaRPr lang="en-US" dirty="0"/>
          </a:p>
          <a:p>
            <a:r>
              <a:rPr lang="en-US" dirty="0"/>
              <a:t>Teens: “I want to be in love but other teens just want to have sex”</a:t>
            </a:r>
          </a:p>
        </p:txBody>
      </p:sp>
      <p:sp>
        <p:nvSpPr>
          <p:cNvPr id="4" name="Rectangle 3"/>
          <p:cNvSpPr/>
          <p:nvPr/>
        </p:nvSpPr>
        <p:spPr>
          <a:xfrm>
            <a:off x="3872752" y="5010666"/>
            <a:ext cx="4572000" cy="276999"/>
          </a:xfrm>
          <a:prstGeom prst="rect">
            <a:avLst/>
          </a:prstGeom>
        </p:spPr>
        <p:txBody>
          <a:bodyPr>
            <a:spAutoFit/>
          </a:bodyPr>
          <a:lstStyle/>
          <a:p>
            <a:pPr eaLnBrk="1" hangingPunct="1">
              <a:defRPr/>
            </a:pPr>
            <a:r>
              <a:rPr lang="en-US" sz="1200" dirty="0" err="1">
                <a:latin typeface="Arial" panose="020B0604020202020204" pitchFamily="34" charset="0"/>
                <a:cs typeface="Arial" panose="020B0604020202020204" pitchFamily="34" charset="0"/>
              </a:rPr>
              <a:t>Schalet</a:t>
            </a:r>
            <a:r>
              <a:rPr lang="en-US" sz="1200" dirty="0">
                <a:latin typeface="Arial" panose="020B0604020202020204" pitchFamily="34" charset="0"/>
                <a:cs typeface="Arial" panose="020B0604020202020204" pitchFamily="34" charset="0"/>
              </a:rPr>
              <a:t>, A. Medscape General Medicine. 2004</a:t>
            </a:r>
          </a:p>
        </p:txBody>
      </p:sp>
    </p:spTree>
    <p:extLst>
      <p:ext uri="{BB962C8B-B14F-4D97-AF65-F5344CB8AC3E}">
        <p14:creationId xmlns:p14="http://schemas.microsoft.com/office/powerpoint/2010/main" val="2766274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dirty="0"/>
              <a:t>Dramatization—Sex Is a Secret</a:t>
            </a:r>
          </a:p>
        </p:txBody>
      </p:sp>
      <p:sp>
        <p:nvSpPr>
          <p:cNvPr id="70659" name="Content Placeholder 2"/>
          <p:cNvSpPr>
            <a:spLocks noGrp="1"/>
          </p:cNvSpPr>
          <p:nvPr>
            <p:ph sz="quarter" idx="10"/>
          </p:nvPr>
        </p:nvSpPr>
        <p:spPr/>
        <p:txBody>
          <a:bodyPr/>
          <a:lstStyle/>
          <a:p>
            <a:r>
              <a:rPr lang="en-US" dirty="0"/>
              <a:t>[My mother] hasn’t asked me [whether I am having sex] and I haven’t told her…I’d rather her not ask me straight out.”</a:t>
            </a:r>
          </a:p>
          <a:p>
            <a:pPr marL="0" indent="0" algn="r">
              <a:buNone/>
            </a:pPr>
            <a:r>
              <a:rPr lang="en-US" dirty="0"/>
              <a:t>—16-year-old American girl</a:t>
            </a:r>
          </a:p>
          <a:p>
            <a:pPr lvl="1"/>
            <a:endParaRPr lang="en-US" dirty="0"/>
          </a:p>
          <a:p>
            <a:r>
              <a:rPr lang="en-US" dirty="0"/>
              <a:t>Teens keep sex a secret</a:t>
            </a:r>
          </a:p>
          <a:p>
            <a:r>
              <a:rPr lang="en-US" dirty="0"/>
              <a:t>Some parents prefer “not to know”</a:t>
            </a:r>
          </a:p>
          <a:p>
            <a:r>
              <a:rPr lang="en-US" dirty="0"/>
              <a:t>Secrecy weighs especially on girls</a:t>
            </a:r>
          </a:p>
        </p:txBody>
      </p:sp>
    </p:spTree>
    <p:extLst>
      <p:ext uri="{BB962C8B-B14F-4D97-AF65-F5344CB8AC3E}">
        <p14:creationId xmlns:p14="http://schemas.microsoft.com/office/powerpoint/2010/main" val="1471776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3DF34C-A67E-E740-8019-E5631A1EE08F}"/>
              </a:ext>
            </a:extLst>
          </p:cNvPr>
          <p:cNvSpPr>
            <a:spLocks noGrp="1"/>
          </p:cNvSpPr>
          <p:nvPr>
            <p:ph type="title"/>
          </p:nvPr>
        </p:nvSpPr>
        <p:spPr>
          <a:xfrm>
            <a:off x="3904982" y="2237562"/>
            <a:ext cx="7315200" cy="3255264"/>
          </a:xfrm>
        </p:spPr>
        <p:txBody>
          <a:bodyPr/>
          <a:lstStyle/>
          <a:p>
            <a:r>
              <a:rPr lang="en-US" dirty="0"/>
              <a:t>Dutch Culture and </a:t>
            </a:r>
            <a:br>
              <a:rPr lang="en-US" dirty="0"/>
            </a:br>
            <a:r>
              <a:rPr lang="en-US" dirty="0"/>
              <a:t>Adolescent Sexuality</a:t>
            </a:r>
            <a:br>
              <a:rPr lang="en-US" dirty="0"/>
            </a:br>
            <a:r>
              <a:rPr lang="en-US" b="1" dirty="0"/>
              <a:t>Normalization</a:t>
            </a:r>
          </a:p>
        </p:txBody>
      </p:sp>
    </p:spTree>
    <p:extLst>
      <p:ext uri="{BB962C8B-B14F-4D97-AF65-F5344CB8AC3E}">
        <p14:creationId xmlns:p14="http://schemas.microsoft.com/office/powerpoint/2010/main" val="1735129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2"/>
          <p:cNvSpPr>
            <a:spLocks noGrp="1"/>
          </p:cNvSpPr>
          <p:nvPr>
            <p:ph type="title"/>
          </p:nvPr>
        </p:nvSpPr>
        <p:spPr/>
        <p:txBody>
          <a:bodyPr/>
          <a:lstStyle/>
          <a:p>
            <a:r>
              <a:rPr lang="en-US"/>
              <a:t>Netherlands: Normalization</a:t>
            </a:r>
            <a:endParaRPr lang="en-US" dirty="0"/>
          </a:p>
        </p:txBody>
      </p:sp>
      <p:sp>
        <p:nvSpPr>
          <p:cNvPr id="72706" name="Content Placeholder 1"/>
          <p:cNvSpPr>
            <a:spLocks noGrp="1"/>
          </p:cNvSpPr>
          <p:nvPr>
            <p:ph sz="quarter" idx="10"/>
          </p:nvPr>
        </p:nvSpPr>
        <p:spPr/>
        <p:txBody>
          <a:bodyPr>
            <a:normAutofit lnSpcReduction="10000"/>
          </a:bodyPr>
          <a:lstStyle/>
          <a:p>
            <a:r>
              <a:rPr lang="en-US"/>
              <a:t>Readiness and self-regulation</a:t>
            </a:r>
          </a:p>
          <a:p>
            <a:endParaRPr lang="en-US"/>
          </a:p>
          <a:p>
            <a:r>
              <a:rPr lang="en-US"/>
              <a:t>Sex is preparation</a:t>
            </a:r>
          </a:p>
          <a:p>
            <a:endParaRPr lang="en-US"/>
          </a:p>
          <a:p>
            <a:r>
              <a:rPr lang="en-US"/>
              <a:t>Falling in love is common</a:t>
            </a:r>
          </a:p>
          <a:p>
            <a:endParaRPr lang="en-US"/>
          </a:p>
          <a:p>
            <a:r>
              <a:rPr lang="en-US"/>
              <a:t>Relationships between the sexes</a:t>
            </a:r>
          </a:p>
          <a:p>
            <a:endParaRPr lang="en-US"/>
          </a:p>
          <a:p>
            <a:r>
              <a:rPr lang="en-US"/>
              <a:t>“Normal” sexuality, not secretive</a:t>
            </a:r>
            <a:endParaRPr lang="en-US" dirty="0"/>
          </a:p>
        </p:txBody>
      </p:sp>
    </p:spTree>
    <p:extLst>
      <p:ext uri="{BB962C8B-B14F-4D97-AF65-F5344CB8AC3E}">
        <p14:creationId xmlns:p14="http://schemas.microsoft.com/office/powerpoint/2010/main" val="2812618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2"/>
          <p:cNvSpPr>
            <a:spLocks noChangeArrowheads="1"/>
          </p:cNvSpPr>
          <p:nvPr/>
        </p:nvSpPr>
        <p:spPr bwMode="auto">
          <a:xfrm>
            <a:off x="2338435" y="1226278"/>
            <a:ext cx="2506989" cy="2435805"/>
          </a:xfrm>
          <a:prstGeom prst="ellipse">
            <a:avLst/>
          </a:prstGeom>
          <a:solidFill>
            <a:schemeClr val="accent2">
              <a:alpha val="5294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Sexual </a:t>
            </a:r>
          </a:p>
          <a:p>
            <a:pPr algn="ctr">
              <a:defRPr/>
            </a:pPr>
            <a:r>
              <a:rPr lang="en-US" sz="2400" b="1" dirty="0">
                <a:solidFill>
                  <a:srgbClr val="000000"/>
                </a:solidFill>
                <a:latin typeface="Arial" panose="020B0604020202020204" pitchFamily="34" charset="0"/>
                <a:cs typeface="Arial" panose="020B0604020202020204" pitchFamily="34" charset="0"/>
              </a:rPr>
              <a:t>Attraction</a:t>
            </a:r>
          </a:p>
        </p:txBody>
      </p:sp>
      <p:sp>
        <p:nvSpPr>
          <p:cNvPr id="24579" name="Oval 3"/>
          <p:cNvSpPr>
            <a:spLocks noChangeArrowheads="1"/>
          </p:cNvSpPr>
          <p:nvPr/>
        </p:nvSpPr>
        <p:spPr bwMode="auto">
          <a:xfrm>
            <a:off x="4563037" y="2147284"/>
            <a:ext cx="2644588" cy="2581600"/>
          </a:xfrm>
          <a:prstGeom prst="ellipse">
            <a:avLst/>
          </a:prstGeom>
          <a:solidFill>
            <a:schemeClr val="bg2">
              <a:alpha val="52940"/>
            </a:schemeClr>
          </a:solidFill>
          <a:ln w="38100">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Paradigm of </a:t>
            </a:r>
          </a:p>
          <a:p>
            <a:pPr algn="ctr">
              <a:defRPr/>
            </a:pPr>
            <a:r>
              <a:rPr lang="en-US" sz="2400" b="1" dirty="0">
                <a:solidFill>
                  <a:srgbClr val="000000"/>
                </a:solidFill>
                <a:latin typeface="Arial" panose="020B0604020202020204" pitchFamily="34" charset="0"/>
                <a:cs typeface="Arial" panose="020B0604020202020204" pitchFamily="34" charset="0"/>
              </a:rPr>
              <a:t>Sexuality</a:t>
            </a:r>
            <a:endParaRPr lang="en-US" sz="2400" b="1" dirty="0">
              <a:solidFill>
                <a:srgbClr val="F8F8F8"/>
              </a:solidFill>
              <a:latin typeface="Arial" panose="020B0604020202020204" pitchFamily="34" charset="0"/>
              <a:cs typeface="Arial" panose="020B0604020202020204" pitchFamily="34" charset="0"/>
            </a:endParaRPr>
          </a:p>
        </p:txBody>
      </p:sp>
      <p:sp>
        <p:nvSpPr>
          <p:cNvPr id="5124" name="Oval 4"/>
          <p:cNvSpPr>
            <a:spLocks noChangeArrowheads="1"/>
          </p:cNvSpPr>
          <p:nvPr/>
        </p:nvSpPr>
        <p:spPr bwMode="auto">
          <a:xfrm>
            <a:off x="2581837" y="3429474"/>
            <a:ext cx="2594809" cy="2594809"/>
          </a:xfrm>
          <a:prstGeom prst="ellipse">
            <a:avLst/>
          </a:prstGeom>
          <a:solidFill>
            <a:schemeClr val="accent1">
              <a:alpha val="5294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Biological </a:t>
            </a:r>
          </a:p>
          <a:p>
            <a:pPr algn="ctr">
              <a:defRPr/>
            </a:pPr>
            <a:r>
              <a:rPr lang="en-US" sz="2400" b="1" dirty="0">
                <a:solidFill>
                  <a:srgbClr val="000000"/>
                </a:solidFill>
                <a:latin typeface="Arial" panose="020B0604020202020204" pitchFamily="34" charset="0"/>
                <a:cs typeface="Arial" panose="020B0604020202020204" pitchFamily="34" charset="0"/>
              </a:rPr>
              <a:t>Sex</a:t>
            </a:r>
            <a:endParaRPr lang="en-US" sz="2400" b="1" dirty="0">
              <a:solidFill>
                <a:srgbClr val="F8F8F8"/>
              </a:solidFill>
              <a:latin typeface="Arial" panose="020B0604020202020204" pitchFamily="34" charset="0"/>
              <a:cs typeface="Arial" panose="020B0604020202020204" pitchFamily="34" charset="0"/>
            </a:endParaRPr>
          </a:p>
        </p:txBody>
      </p:sp>
      <p:sp>
        <p:nvSpPr>
          <p:cNvPr id="24581" name="Oval 5"/>
          <p:cNvSpPr>
            <a:spLocks noChangeArrowheads="1"/>
          </p:cNvSpPr>
          <p:nvPr/>
        </p:nvSpPr>
        <p:spPr bwMode="auto">
          <a:xfrm>
            <a:off x="4464427" y="110646"/>
            <a:ext cx="2644588" cy="2574994"/>
          </a:xfrm>
          <a:prstGeom prst="ellipse">
            <a:avLst/>
          </a:prstGeom>
          <a:solidFill>
            <a:schemeClr val="accent5">
              <a:alpha val="5294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Sexual </a:t>
            </a:r>
          </a:p>
          <a:p>
            <a:pPr algn="ctr">
              <a:defRPr/>
            </a:pPr>
            <a:r>
              <a:rPr lang="en-US" sz="2400" b="1" dirty="0">
                <a:solidFill>
                  <a:srgbClr val="000000"/>
                </a:solidFill>
                <a:latin typeface="Arial" panose="020B0604020202020204" pitchFamily="34" charset="0"/>
                <a:cs typeface="Arial" panose="020B0604020202020204" pitchFamily="34" charset="0"/>
              </a:rPr>
              <a:t>Orientation</a:t>
            </a:r>
          </a:p>
        </p:txBody>
      </p:sp>
      <p:sp>
        <p:nvSpPr>
          <p:cNvPr id="5126" name="Oval 6"/>
          <p:cNvSpPr>
            <a:spLocks noChangeArrowheads="1"/>
          </p:cNvSpPr>
          <p:nvPr/>
        </p:nvSpPr>
        <p:spPr bwMode="auto">
          <a:xfrm>
            <a:off x="6628049" y="3367430"/>
            <a:ext cx="2583189" cy="2518610"/>
          </a:xfrm>
          <a:prstGeom prst="ellipse">
            <a:avLst/>
          </a:prstGeom>
          <a:solidFill>
            <a:schemeClr val="accent3">
              <a:alpha val="5294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Sexual </a:t>
            </a:r>
          </a:p>
          <a:p>
            <a:pPr algn="ctr">
              <a:defRPr/>
            </a:pPr>
            <a:r>
              <a:rPr lang="en-US" sz="2400" b="1" dirty="0">
                <a:solidFill>
                  <a:srgbClr val="000000"/>
                </a:solidFill>
                <a:latin typeface="Arial" panose="020B0604020202020204" pitchFamily="34" charset="0"/>
                <a:cs typeface="Arial" panose="020B0604020202020204" pitchFamily="34" charset="0"/>
              </a:rPr>
              <a:t>Behavior</a:t>
            </a:r>
          </a:p>
        </p:txBody>
      </p:sp>
      <p:sp>
        <p:nvSpPr>
          <p:cNvPr id="5127" name="Oval 7"/>
          <p:cNvSpPr>
            <a:spLocks noChangeArrowheads="1"/>
          </p:cNvSpPr>
          <p:nvPr/>
        </p:nvSpPr>
        <p:spPr bwMode="auto">
          <a:xfrm>
            <a:off x="4944037" y="4420074"/>
            <a:ext cx="2492188" cy="2366210"/>
          </a:xfrm>
          <a:prstGeom prst="ellipse">
            <a:avLst/>
          </a:prstGeom>
          <a:solidFill>
            <a:schemeClr val="accent6">
              <a:lumMod val="75000"/>
              <a:alpha val="5294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Gender</a:t>
            </a:r>
          </a:p>
          <a:p>
            <a:pPr algn="ctr">
              <a:defRPr/>
            </a:pPr>
            <a:r>
              <a:rPr lang="en-US" sz="2400" b="1" dirty="0">
                <a:solidFill>
                  <a:srgbClr val="000000"/>
                </a:solidFill>
                <a:latin typeface="Arial" panose="020B0604020202020204" pitchFamily="34" charset="0"/>
                <a:cs typeface="Arial" panose="020B0604020202020204" pitchFamily="34" charset="0"/>
              </a:rPr>
              <a:t> Identity/</a:t>
            </a:r>
          </a:p>
          <a:p>
            <a:pPr algn="ctr">
              <a:defRPr/>
            </a:pPr>
            <a:r>
              <a:rPr lang="en-US" sz="2400" b="1" dirty="0">
                <a:solidFill>
                  <a:srgbClr val="000000"/>
                </a:solidFill>
                <a:latin typeface="Arial" panose="020B0604020202020204" pitchFamily="34" charset="0"/>
                <a:cs typeface="Arial" panose="020B0604020202020204" pitchFamily="34" charset="0"/>
              </a:rPr>
              <a:t>Expression</a:t>
            </a:r>
            <a:endParaRPr lang="en-US" sz="2400" b="1" dirty="0">
              <a:solidFill>
                <a:srgbClr val="F8F8F8"/>
              </a:solidFill>
              <a:latin typeface="Arial" panose="020B0604020202020204" pitchFamily="34" charset="0"/>
              <a:cs typeface="Arial" panose="020B0604020202020204" pitchFamily="34" charset="0"/>
            </a:endParaRPr>
          </a:p>
        </p:txBody>
      </p:sp>
      <p:sp>
        <p:nvSpPr>
          <p:cNvPr id="8" name="Oval 4"/>
          <p:cNvSpPr>
            <a:spLocks noChangeArrowheads="1"/>
          </p:cNvSpPr>
          <p:nvPr/>
        </p:nvSpPr>
        <p:spPr bwMode="auto">
          <a:xfrm>
            <a:off x="6620437" y="1169896"/>
            <a:ext cx="2568388" cy="2568388"/>
          </a:xfrm>
          <a:prstGeom prst="ellipse">
            <a:avLst/>
          </a:prstGeom>
          <a:solidFill>
            <a:schemeClr val="accent2">
              <a:lumMod val="40000"/>
              <a:lumOff val="60000"/>
              <a:alpha val="53000"/>
            </a:schemeClr>
          </a:solidFill>
          <a:ln w="9525">
            <a:noFill/>
            <a:round/>
            <a:headEnd/>
            <a:tailEnd/>
          </a:ln>
          <a:effectLst/>
          <a:scene3d>
            <a:camera prst="orthographicFront">
              <a:rot lat="0" lon="0" rev="0"/>
            </a:camera>
            <a:lightRig rig="glow" dir="t">
              <a:rot lat="0" lon="0" rev="4800000"/>
            </a:lightRig>
          </a:scene3d>
          <a:sp3d prstMaterial="matte"/>
        </p:spPr>
        <p:txBody>
          <a:bodyPr wrap="none" anchor="ctr"/>
          <a:lstStyle/>
          <a:p>
            <a:pPr algn="ctr">
              <a:defRPr/>
            </a:pPr>
            <a:r>
              <a:rPr lang="en-US" sz="2400" b="1" dirty="0">
                <a:solidFill>
                  <a:srgbClr val="000000"/>
                </a:solidFill>
                <a:latin typeface="Arial" panose="020B0604020202020204" pitchFamily="34" charset="0"/>
                <a:cs typeface="Arial" panose="020B0604020202020204" pitchFamily="34" charset="0"/>
              </a:rPr>
              <a:t>Relationships</a:t>
            </a:r>
            <a:endParaRPr lang="en-US" sz="2400" b="1" dirty="0">
              <a:solidFill>
                <a:srgbClr val="F8F8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4923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dirty="0"/>
              <a:t>Normalization—Readiness </a:t>
            </a:r>
            <a:br>
              <a:rPr lang="en-US" dirty="0"/>
            </a:br>
            <a:r>
              <a:rPr lang="en-US" dirty="0"/>
              <a:t>and Self-Regulation</a:t>
            </a:r>
          </a:p>
        </p:txBody>
      </p:sp>
      <p:sp>
        <p:nvSpPr>
          <p:cNvPr id="73730" name="Content Placeholder 4"/>
          <p:cNvSpPr>
            <a:spLocks noGrp="1"/>
          </p:cNvSpPr>
          <p:nvPr>
            <p:ph sz="quarter" idx="10"/>
          </p:nvPr>
        </p:nvSpPr>
        <p:spPr/>
        <p:txBody>
          <a:bodyPr>
            <a:normAutofit fontScale="92500" lnSpcReduction="10000"/>
          </a:bodyPr>
          <a:lstStyle/>
          <a:p>
            <a:pPr marL="0" indent="0">
              <a:lnSpc>
                <a:spcPct val="120000"/>
              </a:lnSpc>
              <a:buNone/>
            </a:pPr>
            <a:endParaRPr lang="en-US" dirty="0"/>
          </a:p>
          <a:p>
            <a:pPr eaLnBrk="0" hangingPunct="0">
              <a:lnSpc>
                <a:spcPct val="120000"/>
              </a:lnSpc>
              <a:spcBef>
                <a:spcPct val="20000"/>
              </a:spcBef>
              <a:buFont typeface="Arial" panose="020B0604020202020204" pitchFamily="34" charset="0"/>
              <a:buChar char="•"/>
              <a:defRPr/>
            </a:pPr>
            <a:r>
              <a:rPr lang="en-US" kern="0" dirty="0">
                <a:cs typeface="Arial"/>
              </a:rPr>
              <a:t>“[My daughter] is 16, almost 17. I think she knows very well what matters, what can happen. If she is ready, I would let her be ready.”</a:t>
            </a:r>
          </a:p>
          <a:p>
            <a:pPr marL="914400" lvl="2" indent="0" algn="r" eaLnBrk="0" hangingPunct="0">
              <a:lnSpc>
                <a:spcPct val="120000"/>
              </a:lnSpc>
              <a:spcBef>
                <a:spcPct val="20000"/>
              </a:spcBef>
              <a:buClr>
                <a:schemeClr val="accent2"/>
              </a:buClr>
              <a:buNone/>
              <a:defRPr/>
            </a:pPr>
            <a:r>
              <a:rPr lang="en-US" sz="2400" kern="0" dirty="0">
                <a:cs typeface="Arial"/>
              </a:rPr>
              <a:t>			—Dutch father</a:t>
            </a:r>
            <a:endParaRPr lang="en-US" dirty="0"/>
          </a:p>
          <a:p>
            <a:r>
              <a:rPr lang="en-US" dirty="0"/>
              <a:t>Teens are able to self-regulate</a:t>
            </a:r>
          </a:p>
          <a:p>
            <a:r>
              <a:rPr lang="en-US" dirty="0"/>
              <a:t>Concept of “</a:t>
            </a:r>
            <a:r>
              <a:rPr lang="en-US" dirty="0" err="1"/>
              <a:t>er</a:t>
            </a:r>
            <a:r>
              <a:rPr lang="en-US" dirty="0"/>
              <a:t> </a:t>
            </a:r>
            <a:r>
              <a:rPr lang="en-US" dirty="0" err="1"/>
              <a:t>aan</a:t>
            </a:r>
            <a:r>
              <a:rPr lang="en-US" dirty="0"/>
              <a:t> toe </a:t>
            </a:r>
            <a:r>
              <a:rPr lang="en-US" dirty="0" err="1"/>
              <a:t>zijn</a:t>
            </a:r>
            <a:r>
              <a:rPr lang="en-US" dirty="0"/>
              <a:t>” or being ready</a:t>
            </a:r>
          </a:p>
          <a:p>
            <a:pPr lvl="1"/>
            <a:r>
              <a:rPr lang="en-US" dirty="0"/>
              <a:t>Parents stress that sexual development should occur gradually</a:t>
            </a:r>
          </a:p>
          <a:p>
            <a:pPr lvl="1"/>
            <a:r>
              <a:rPr lang="en-US" dirty="0"/>
              <a:t>Concept of “</a:t>
            </a:r>
            <a:r>
              <a:rPr lang="en-US" dirty="0" err="1"/>
              <a:t>vrijen</a:t>
            </a:r>
            <a:r>
              <a:rPr lang="en-US" dirty="0"/>
              <a:t>”</a:t>
            </a:r>
          </a:p>
          <a:p>
            <a:pPr lvl="1"/>
            <a:r>
              <a:rPr lang="en-US" dirty="0"/>
              <a:t>A range of behavior, not limited to intercourse</a:t>
            </a:r>
          </a:p>
          <a:p>
            <a:pPr lvl="1"/>
            <a:endParaRPr lang="en-US" dirty="0"/>
          </a:p>
        </p:txBody>
      </p:sp>
    </p:spTree>
    <p:extLst>
      <p:ext uri="{BB962C8B-B14F-4D97-AF65-F5344CB8AC3E}">
        <p14:creationId xmlns:p14="http://schemas.microsoft.com/office/powerpoint/2010/main" val="1125710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p:txBody>
          <a:bodyPr/>
          <a:lstStyle/>
          <a:p>
            <a:r>
              <a:rPr lang="en-US" dirty="0"/>
              <a:t>Normalization—Sex as Preparation</a:t>
            </a:r>
          </a:p>
        </p:txBody>
      </p:sp>
      <p:sp>
        <p:nvSpPr>
          <p:cNvPr id="74754" name="Content Placeholder 1"/>
          <p:cNvSpPr>
            <a:spLocks noGrp="1"/>
          </p:cNvSpPr>
          <p:nvPr>
            <p:ph sz="quarter" idx="10"/>
          </p:nvPr>
        </p:nvSpPr>
        <p:spPr/>
        <p:txBody>
          <a:bodyPr/>
          <a:lstStyle/>
          <a:p>
            <a:pPr lvl="0"/>
            <a:r>
              <a:rPr lang="en-US" dirty="0"/>
              <a:t>“It goes without saying that you use them [contraceptives].”</a:t>
            </a:r>
          </a:p>
          <a:p>
            <a:pPr marL="914400" lvl="2" indent="0" algn="r">
              <a:buNone/>
            </a:pPr>
            <a:r>
              <a:rPr lang="en-US" sz="2400" dirty="0"/>
              <a:t>—16-year-old Dutch boy</a:t>
            </a:r>
          </a:p>
          <a:p>
            <a:pPr lvl="2"/>
            <a:endParaRPr lang="en-US" dirty="0"/>
          </a:p>
          <a:p>
            <a:r>
              <a:rPr lang="en-US" dirty="0"/>
              <a:t>Preparation is part of readiness for sex</a:t>
            </a:r>
          </a:p>
          <a:p>
            <a:endParaRPr lang="en-US" dirty="0"/>
          </a:p>
          <a:p>
            <a:r>
              <a:rPr lang="en-US" dirty="0"/>
              <a:t>Contraception and condom use are expected preparations for sex</a:t>
            </a:r>
          </a:p>
        </p:txBody>
      </p:sp>
    </p:spTree>
    <p:extLst>
      <p:ext uri="{BB962C8B-B14F-4D97-AF65-F5344CB8AC3E}">
        <p14:creationId xmlns:p14="http://schemas.microsoft.com/office/powerpoint/2010/main" val="13691921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itle 2"/>
          <p:cNvSpPr>
            <a:spLocks noGrp="1"/>
          </p:cNvSpPr>
          <p:nvPr>
            <p:ph type="title"/>
          </p:nvPr>
        </p:nvSpPr>
        <p:spPr/>
        <p:txBody>
          <a:bodyPr/>
          <a:lstStyle/>
          <a:p>
            <a:r>
              <a:rPr lang="en-US" dirty="0"/>
              <a:t>Normalization—Falling in Love Is Common</a:t>
            </a:r>
          </a:p>
        </p:txBody>
      </p:sp>
      <p:sp>
        <p:nvSpPr>
          <p:cNvPr id="77826" name="Content Placeholder 1"/>
          <p:cNvSpPr>
            <a:spLocks noGrp="1"/>
          </p:cNvSpPr>
          <p:nvPr>
            <p:ph sz="quarter" idx="10"/>
          </p:nvPr>
        </p:nvSpPr>
        <p:spPr>
          <a:xfrm>
            <a:off x="3872752" y="1123837"/>
            <a:ext cx="7404847" cy="4267200"/>
          </a:xfrm>
        </p:spPr>
        <p:txBody>
          <a:bodyPr/>
          <a:lstStyle/>
          <a:p>
            <a:pPr marL="0" indent="0">
              <a:buNone/>
            </a:pPr>
            <a:endParaRPr lang="en-US" dirty="0"/>
          </a:p>
          <a:p>
            <a:r>
              <a:rPr lang="en-US" dirty="0"/>
              <a:t>Being in love is a common experience</a:t>
            </a:r>
          </a:p>
          <a:p>
            <a:pPr lvl="1"/>
            <a:r>
              <a:rPr lang="en-US" dirty="0"/>
              <a:t>Including for teens</a:t>
            </a:r>
          </a:p>
          <a:p>
            <a:pPr lvl="1"/>
            <a:endParaRPr lang="en-US" dirty="0"/>
          </a:p>
          <a:p>
            <a:r>
              <a:rPr lang="en-US" dirty="0"/>
              <a:t>In national survey, 63% of Dutch youth say they are “very much” in love with their current sexual partner</a:t>
            </a:r>
          </a:p>
          <a:p>
            <a:endParaRPr lang="en-US" dirty="0"/>
          </a:p>
        </p:txBody>
      </p:sp>
      <p:sp>
        <p:nvSpPr>
          <p:cNvPr id="2" name="Rectangle 1"/>
          <p:cNvSpPr/>
          <p:nvPr/>
        </p:nvSpPr>
        <p:spPr>
          <a:xfrm>
            <a:off x="3872752" y="4620328"/>
            <a:ext cx="6261463" cy="461665"/>
          </a:xfrm>
          <a:prstGeom prst="rect">
            <a:avLst/>
          </a:prstGeom>
        </p:spPr>
        <p:txBody>
          <a:bodyPr wrap="square">
            <a:spAutoFit/>
          </a:bodyPr>
          <a:lstStyle/>
          <a:p>
            <a:r>
              <a:rPr lang="en-US" sz="1200" dirty="0" err="1">
                <a:latin typeface="Arial" panose="020B0604020202020204" pitchFamily="34" charset="0"/>
                <a:cs typeface="Arial" panose="020B0604020202020204" pitchFamily="34" charset="0"/>
              </a:rPr>
              <a:t>deGraaf</a:t>
            </a:r>
            <a:r>
              <a:rPr lang="en-US" sz="1200" dirty="0">
                <a:latin typeface="Arial" panose="020B0604020202020204" pitchFamily="34" charset="0"/>
                <a:cs typeface="Arial" panose="020B0604020202020204" pitchFamily="34" charset="0"/>
              </a:rPr>
              <a:t> H, Meijer S, </a:t>
            </a:r>
            <a:r>
              <a:rPr lang="en-US" sz="1200" dirty="0" err="1">
                <a:latin typeface="Arial" panose="020B0604020202020204" pitchFamily="34" charset="0"/>
                <a:cs typeface="Arial" panose="020B0604020202020204" pitchFamily="34" charset="0"/>
              </a:rPr>
              <a:t>Poelman</a:t>
            </a:r>
            <a:r>
              <a:rPr lang="en-US" sz="1200" dirty="0">
                <a:latin typeface="Arial" panose="020B0604020202020204" pitchFamily="34" charset="0"/>
                <a:cs typeface="Arial" panose="020B0604020202020204" pitchFamily="34" charset="0"/>
              </a:rPr>
              <a:t> J, </a:t>
            </a:r>
            <a:r>
              <a:rPr lang="en-US" sz="1200" dirty="0" err="1">
                <a:latin typeface="Arial" panose="020B0604020202020204" pitchFamily="34" charset="0"/>
                <a:cs typeface="Arial" panose="020B0604020202020204" pitchFamily="34" charset="0"/>
              </a:rPr>
              <a:t>Vanwesenbeeck</a:t>
            </a:r>
            <a:r>
              <a:rPr lang="en-US" sz="1200" dirty="0">
                <a:latin typeface="Arial" panose="020B0604020202020204" pitchFamily="34" charset="0"/>
                <a:cs typeface="Arial" panose="020B0604020202020204" pitchFamily="34" charset="0"/>
              </a:rPr>
              <a:t> I. </a:t>
            </a:r>
            <a:r>
              <a:rPr lang="en-US" sz="1200" i="1" dirty="0" err="1">
                <a:latin typeface="Arial" panose="020B0604020202020204" pitchFamily="34" charset="0"/>
                <a:cs typeface="Arial" panose="020B0604020202020204" pitchFamily="34" charset="0"/>
              </a:rPr>
              <a:t>Seks</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onder</a:t>
            </a:r>
            <a:r>
              <a:rPr lang="en-US" sz="1200" i="1" dirty="0">
                <a:latin typeface="Arial" panose="020B0604020202020204" pitchFamily="34" charset="0"/>
                <a:cs typeface="Arial" panose="020B0604020202020204" pitchFamily="34" charset="0"/>
              </a:rPr>
              <a:t> je 25ste; </a:t>
            </a:r>
            <a:r>
              <a:rPr lang="en-US" sz="1200" i="1" dirty="0" err="1">
                <a:latin typeface="Arial" panose="020B0604020202020204" pitchFamily="34" charset="0"/>
                <a:cs typeface="Arial" panose="020B0604020202020204" pitchFamily="34" charset="0"/>
              </a:rPr>
              <a:t>Seksuele</a:t>
            </a:r>
            <a:r>
              <a:rPr lang="en-US" sz="1200" i="1" dirty="0">
                <a:latin typeface="Arial" panose="020B0604020202020204" pitchFamily="34" charset="0"/>
                <a:cs typeface="Arial" panose="020B0604020202020204" pitchFamily="34" charset="0"/>
              </a:rPr>
              <a:t> </a:t>
            </a:r>
            <a:r>
              <a:rPr lang="en-US" sz="1200" i="1" dirty="0" err="1">
                <a:latin typeface="Arial" panose="020B0604020202020204" pitchFamily="34" charset="0"/>
                <a:cs typeface="Arial" panose="020B0604020202020204" pitchFamily="34" charset="0"/>
              </a:rPr>
              <a:t>Gezondheid</a:t>
            </a:r>
            <a:r>
              <a:rPr lang="en-US" sz="1200" i="1" dirty="0">
                <a:latin typeface="Arial" panose="020B0604020202020204" pitchFamily="34" charset="0"/>
                <a:cs typeface="Arial" panose="020B0604020202020204" pitchFamily="34" charset="0"/>
              </a:rPr>
              <a:t> van </a:t>
            </a:r>
            <a:r>
              <a:rPr lang="en-US" sz="1200" i="1" dirty="0" err="1">
                <a:latin typeface="Arial" panose="020B0604020202020204" pitchFamily="34" charset="0"/>
                <a:cs typeface="Arial" panose="020B0604020202020204" pitchFamily="34" charset="0"/>
              </a:rPr>
              <a:t>Jongeren</a:t>
            </a:r>
            <a:r>
              <a:rPr lang="en-US" sz="1200" i="1" dirty="0">
                <a:latin typeface="Arial" panose="020B0604020202020204" pitchFamily="34" charset="0"/>
                <a:cs typeface="Arial" panose="020B0604020202020204" pitchFamily="34" charset="0"/>
              </a:rPr>
              <a:t> in Nederland Anno </a:t>
            </a:r>
            <a:r>
              <a:rPr lang="en-US" sz="1200" dirty="0">
                <a:latin typeface="Arial" panose="020B0604020202020204" pitchFamily="34" charset="0"/>
                <a:cs typeface="Arial" panose="020B0604020202020204" pitchFamily="34" charset="0"/>
              </a:rPr>
              <a:t>2005</a:t>
            </a:r>
          </a:p>
        </p:txBody>
      </p:sp>
    </p:spTree>
    <p:extLst>
      <p:ext uri="{BB962C8B-B14F-4D97-AF65-F5344CB8AC3E}">
        <p14:creationId xmlns:p14="http://schemas.microsoft.com/office/powerpoint/2010/main" val="2380016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dirty="0"/>
              <a:t>Normalization—Relationship </a:t>
            </a:r>
            <a:br>
              <a:rPr lang="en-US" dirty="0"/>
            </a:br>
            <a:r>
              <a:rPr lang="en-US" dirty="0"/>
              <a:t>Between the Sexes</a:t>
            </a:r>
          </a:p>
        </p:txBody>
      </p:sp>
      <p:sp>
        <p:nvSpPr>
          <p:cNvPr id="75778" name="Content Placeholder 4"/>
          <p:cNvSpPr>
            <a:spLocks noGrp="1"/>
          </p:cNvSpPr>
          <p:nvPr>
            <p:ph sz="quarter" idx="10"/>
          </p:nvPr>
        </p:nvSpPr>
        <p:spPr>
          <a:xfrm>
            <a:off x="3988526" y="1290828"/>
            <a:ext cx="7239000" cy="4267200"/>
          </a:xfrm>
        </p:spPr>
        <p:txBody>
          <a:bodyPr/>
          <a:lstStyle/>
          <a:p>
            <a:pPr lvl="0"/>
            <a:r>
              <a:rPr lang="en-US" dirty="0"/>
              <a:t>“If they really have something special with someone and then [sex] happens, well then who am I [to object]?”</a:t>
            </a:r>
          </a:p>
          <a:p>
            <a:pPr marL="914400" lvl="2" indent="0" algn="r">
              <a:buNone/>
            </a:pPr>
            <a:r>
              <a:rPr lang="en-US" sz="2400" dirty="0"/>
              <a:t>—Dutch mother</a:t>
            </a:r>
          </a:p>
          <a:p>
            <a:pPr lvl="2"/>
            <a:endParaRPr lang="en-US" dirty="0"/>
          </a:p>
          <a:p>
            <a:r>
              <a:rPr lang="en-US" dirty="0"/>
              <a:t>Sex is part of a relationship</a:t>
            </a:r>
          </a:p>
          <a:p>
            <a:pPr lvl="1"/>
            <a:r>
              <a:rPr lang="en-US" dirty="0"/>
              <a:t>Reflects mutual desires and interests</a:t>
            </a:r>
          </a:p>
          <a:p>
            <a:r>
              <a:rPr lang="en-US" dirty="0"/>
              <a:t>Parents support relationships</a:t>
            </a:r>
          </a:p>
          <a:p>
            <a:pPr lvl="1"/>
            <a:r>
              <a:rPr lang="en-US" dirty="0"/>
              <a:t>Not casual sex</a:t>
            </a:r>
          </a:p>
        </p:txBody>
      </p:sp>
      <p:sp>
        <p:nvSpPr>
          <p:cNvPr id="2" name="Rectangle 1"/>
          <p:cNvSpPr/>
          <p:nvPr/>
        </p:nvSpPr>
        <p:spPr>
          <a:xfrm>
            <a:off x="3988526" y="5558028"/>
            <a:ext cx="4386943" cy="646331"/>
          </a:xfrm>
          <a:prstGeom prst="rect">
            <a:avLst/>
          </a:prstGeom>
        </p:spPr>
        <p:txBody>
          <a:bodyPr wrap="square">
            <a:spAutoFit/>
          </a:bodyPr>
          <a:lstStyle/>
          <a:p>
            <a:pPr eaLnBrk="1" hangingPunct="1">
              <a:defRPr/>
            </a:pPr>
            <a:r>
              <a:rPr lang="en-US" sz="1200" dirty="0" err="1">
                <a:latin typeface="Arial" panose="020B0604020202020204" pitchFamily="34" charset="0"/>
                <a:cs typeface="Arial" panose="020B0604020202020204" pitchFamily="34" charset="0"/>
              </a:rPr>
              <a:t>Schalet</a:t>
            </a:r>
            <a:r>
              <a:rPr lang="en-US" sz="1200" dirty="0">
                <a:latin typeface="Arial" panose="020B0604020202020204" pitchFamily="34" charset="0"/>
                <a:cs typeface="Arial" panose="020B0604020202020204" pitchFamily="34" charset="0"/>
              </a:rPr>
              <a:t>, A. Medscape General Medicine. 2004</a:t>
            </a:r>
          </a:p>
          <a:p>
            <a:pPr eaLnBrk="1" hangingPunct="1">
              <a:defRPr/>
            </a:pPr>
            <a:r>
              <a:rPr lang="en-US" sz="1200" dirty="0">
                <a:latin typeface="Arial" panose="020B0604020202020204" pitchFamily="34" charset="0"/>
                <a:cs typeface="Arial" panose="020B0604020202020204" pitchFamily="34" charset="0"/>
              </a:rPr>
              <a:t>De </a:t>
            </a:r>
            <a:r>
              <a:rPr lang="en-US" sz="1200" dirty="0" err="1">
                <a:latin typeface="Arial" panose="020B0604020202020204" pitchFamily="34" charset="0"/>
                <a:cs typeface="Arial" panose="020B0604020202020204" pitchFamily="34" charset="0"/>
              </a:rPr>
              <a:t>Graaf</a:t>
            </a:r>
            <a:r>
              <a:rPr lang="en-US" sz="1200" dirty="0">
                <a:latin typeface="Arial" panose="020B0604020202020204" pitchFamily="34" charset="0"/>
                <a:cs typeface="Arial" panose="020B0604020202020204" pitchFamily="34" charset="0"/>
              </a:rPr>
              <a:t> et al. 2005</a:t>
            </a:r>
          </a:p>
          <a:p>
            <a:pPr eaLnBrk="1" hangingPunct="1">
              <a:defRPr/>
            </a:pPr>
            <a:r>
              <a:rPr lang="en-US" sz="1200" dirty="0">
                <a:latin typeface="Arial" panose="020B0604020202020204" pitchFamily="34" charset="0"/>
                <a:cs typeface="Arial" panose="020B0604020202020204" pitchFamily="34" charset="0"/>
              </a:rPr>
              <a:t>CBS 2003</a:t>
            </a:r>
          </a:p>
        </p:txBody>
      </p:sp>
    </p:spTree>
    <p:extLst>
      <p:ext uri="{BB962C8B-B14F-4D97-AF65-F5344CB8AC3E}">
        <p14:creationId xmlns:p14="http://schemas.microsoft.com/office/powerpoint/2010/main" val="15440927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t>Normalization—“Normal” Sexuality</a:t>
            </a:r>
          </a:p>
        </p:txBody>
      </p:sp>
      <p:sp>
        <p:nvSpPr>
          <p:cNvPr id="76802" name="Content Placeholder 4"/>
          <p:cNvSpPr>
            <a:spLocks noGrp="1"/>
          </p:cNvSpPr>
          <p:nvPr>
            <p:ph sz="quarter" idx="10"/>
          </p:nvPr>
        </p:nvSpPr>
        <p:spPr>
          <a:xfrm>
            <a:off x="4156166" y="1290828"/>
            <a:ext cx="6400800" cy="4267200"/>
          </a:xfrm>
        </p:spPr>
        <p:txBody>
          <a:bodyPr/>
          <a:lstStyle/>
          <a:p>
            <a:pPr lvl="0"/>
            <a:r>
              <a:rPr lang="en-US" dirty="0"/>
              <a:t>“It should be normal to talk about during dinner”</a:t>
            </a:r>
          </a:p>
          <a:p>
            <a:pPr marL="914400" lvl="2" indent="0" algn="r">
              <a:buNone/>
            </a:pPr>
            <a:r>
              <a:rPr lang="en-US" sz="2400" dirty="0"/>
              <a:t>—Dutch mother</a:t>
            </a:r>
          </a:p>
          <a:p>
            <a:pPr lvl="2"/>
            <a:endParaRPr lang="en-US" dirty="0"/>
          </a:p>
          <a:p>
            <a:r>
              <a:rPr lang="en-US" dirty="0"/>
              <a:t>Concept of “</a:t>
            </a:r>
            <a:r>
              <a:rPr lang="en-US" dirty="0" err="1"/>
              <a:t>gewoon</a:t>
            </a:r>
            <a:r>
              <a:rPr lang="en-US" dirty="0"/>
              <a:t>” or normal sexuality</a:t>
            </a:r>
          </a:p>
          <a:p>
            <a:pPr lvl="1"/>
            <a:r>
              <a:rPr lang="en-US" dirty="0"/>
              <a:t>Sex should be normal, acceptable part of life</a:t>
            </a:r>
          </a:p>
          <a:p>
            <a:pPr lvl="1"/>
            <a:r>
              <a:rPr lang="en-US" dirty="0"/>
              <a:t>Sex should not lead to secrets but be discussed openly between family members</a:t>
            </a:r>
          </a:p>
          <a:p>
            <a:pPr lvl="1"/>
            <a:r>
              <a:rPr lang="en-US" dirty="0"/>
              <a:t>Sex should not cause conflict and alienation between parents and teenagers</a:t>
            </a:r>
          </a:p>
        </p:txBody>
      </p:sp>
    </p:spTree>
    <p:extLst>
      <p:ext uri="{BB962C8B-B14F-4D97-AF65-F5344CB8AC3E}">
        <p14:creationId xmlns:p14="http://schemas.microsoft.com/office/powerpoint/2010/main" val="2638873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dirty="0"/>
              <a:t>Normalization—Sex Is Negotiation</a:t>
            </a:r>
          </a:p>
        </p:txBody>
      </p:sp>
      <p:sp>
        <p:nvSpPr>
          <p:cNvPr id="78850" name="Content Placeholder 6"/>
          <p:cNvSpPr>
            <a:spLocks noGrp="1"/>
          </p:cNvSpPr>
          <p:nvPr>
            <p:ph sz="quarter" idx="10"/>
          </p:nvPr>
        </p:nvSpPr>
        <p:spPr>
          <a:xfrm>
            <a:off x="3790406" y="1290828"/>
            <a:ext cx="7315200" cy="4267200"/>
          </a:xfrm>
        </p:spPr>
        <p:txBody>
          <a:bodyPr/>
          <a:lstStyle/>
          <a:p>
            <a:r>
              <a:rPr lang="en-US" dirty="0"/>
              <a:t>“I wanted to tell my mother. I don’t know. It was on my mind. So I told her regardless of the consequences.”</a:t>
            </a:r>
          </a:p>
          <a:p>
            <a:pPr marL="914400" lvl="2" indent="0" algn="r">
              <a:buNone/>
            </a:pPr>
            <a:r>
              <a:rPr lang="en-US" sz="2400" dirty="0"/>
              <a:t>—16-year-old Dutch girl</a:t>
            </a:r>
          </a:p>
          <a:p>
            <a:pPr lvl="2"/>
            <a:endParaRPr lang="en-US" dirty="0"/>
          </a:p>
          <a:p>
            <a:r>
              <a:rPr lang="en-US" dirty="0"/>
              <a:t>An open subject is rendered negotiable</a:t>
            </a:r>
          </a:p>
          <a:p>
            <a:r>
              <a:rPr lang="en-US" dirty="0"/>
              <a:t>Parents may not always be completely comfortable with teen sex, but they do not want it to lead to deception</a:t>
            </a:r>
          </a:p>
        </p:txBody>
      </p:sp>
    </p:spTree>
    <p:extLst>
      <p:ext uri="{BB962C8B-B14F-4D97-AF65-F5344CB8AC3E}">
        <p14:creationId xmlns:p14="http://schemas.microsoft.com/office/powerpoint/2010/main" val="759056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2"/>
          </p:nvPr>
        </p:nvSpPr>
        <p:spPr>
          <a:xfrm>
            <a:off x="1319348" y="2177323"/>
            <a:ext cx="9457509" cy="1986536"/>
          </a:xfrm>
        </p:spPr>
        <p:txBody>
          <a:bodyPr/>
          <a:lstStyle/>
          <a:p>
            <a:r>
              <a:rPr lang="en-US" sz="6000" b="1" dirty="0">
                <a:latin typeface="Arial" panose="020B0604020202020204" pitchFamily="34" charset="0"/>
                <a:cs typeface="Arial" panose="020B0604020202020204" pitchFamily="34" charset="0"/>
              </a:rPr>
              <a:t>Can Cultural Approaches to Adolescent Sexuality Change?</a:t>
            </a:r>
          </a:p>
        </p:txBody>
      </p:sp>
    </p:spTree>
    <p:extLst>
      <p:ext uri="{BB962C8B-B14F-4D97-AF65-F5344CB8AC3E}">
        <p14:creationId xmlns:p14="http://schemas.microsoft.com/office/powerpoint/2010/main" val="2196083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60616-9EDF-4D4A-A840-091E257C2161}"/>
              </a:ext>
            </a:extLst>
          </p:cNvPr>
          <p:cNvSpPr>
            <a:spLocks noGrp="1"/>
          </p:cNvSpPr>
          <p:nvPr>
            <p:ph type="title"/>
          </p:nvPr>
        </p:nvSpPr>
        <p:spPr>
          <a:xfrm>
            <a:off x="3985478" y="2500231"/>
            <a:ext cx="7315200" cy="3255264"/>
          </a:xfrm>
        </p:spPr>
        <p:txBody>
          <a:bodyPr>
            <a:normAutofit/>
          </a:bodyPr>
          <a:lstStyle/>
          <a:p>
            <a:r>
              <a:rPr lang="en-US" sz="6600" dirty="0"/>
              <a:t>Conceptualizing </a:t>
            </a:r>
            <a:br>
              <a:rPr lang="en-US" sz="6600" dirty="0"/>
            </a:br>
            <a:r>
              <a:rPr lang="en-US" sz="6600" dirty="0"/>
              <a:t>a New Paradigm: </a:t>
            </a:r>
            <a:r>
              <a:rPr lang="en-US" sz="6600" b="1" dirty="0"/>
              <a:t>ABCD2</a:t>
            </a:r>
          </a:p>
        </p:txBody>
      </p:sp>
    </p:spTree>
    <p:extLst>
      <p:ext uri="{BB962C8B-B14F-4D97-AF65-F5344CB8AC3E}">
        <p14:creationId xmlns:p14="http://schemas.microsoft.com/office/powerpoint/2010/main" val="2705468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a:off x="3570515" y="2573260"/>
            <a:ext cx="4959531" cy="3151760"/>
          </a:xfrm>
          <a:prstGeom prst="rect">
            <a:avLst/>
          </a:prstGeom>
          <a:noFill/>
          <a:ln w="9525">
            <a:noFill/>
            <a:miter lim="800000"/>
            <a:headEnd/>
            <a:tailEnd/>
          </a:ln>
        </p:spPr>
        <p:txBody>
          <a:bodyPr wrap="square">
            <a:spAutoFit/>
          </a:bodyPr>
          <a:lstStyle/>
          <a:p>
            <a:pPr lvl="1">
              <a:lnSpc>
                <a:spcPct val="150000"/>
              </a:lnSpc>
            </a:pPr>
            <a:endParaRPr lang="en-US" sz="2400" dirty="0">
              <a:solidFill>
                <a:schemeClr val="accent3"/>
              </a:solidFill>
              <a:latin typeface="Arial" panose="020B0604020202020204" pitchFamily="34" charset="0"/>
              <a:cs typeface="Arial" panose="020B0604020202020204" pitchFamily="34" charset="0"/>
            </a:endParaRPr>
          </a:p>
          <a:p>
            <a:pPr lvl="1">
              <a:lnSpc>
                <a:spcPct val="150000"/>
              </a:lnSpc>
            </a:pPr>
            <a:r>
              <a:rPr lang="en-US" sz="2800" b="1" dirty="0">
                <a:solidFill>
                  <a:schemeClr val="accent3"/>
                </a:solidFill>
                <a:latin typeface="Arial" panose="020B0604020202020204" pitchFamily="34" charset="0"/>
                <a:cs typeface="Arial" panose="020B0604020202020204" pitchFamily="34" charset="0"/>
              </a:rPr>
              <a:t>AUTONOMY</a:t>
            </a:r>
            <a:endParaRPr lang="en-US" sz="2800" dirty="0">
              <a:solidFill>
                <a:schemeClr val="accent3"/>
              </a:solidFill>
              <a:latin typeface="Arial" panose="020B0604020202020204" pitchFamily="34" charset="0"/>
              <a:cs typeface="Arial" panose="020B0604020202020204" pitchFamily="34" charset="0"/>
            </a:endParaRPr>
          </a:p>
          <a:p>
            <a:pPr lvl="1">
              <a:lnSpc>
                <a:spcPct val="150000"/>
              </a:lnSpc>
            </a:pPr>
            <a:r>
              <a:rPr lang="en-US" sz="2800" b="1" dirty="0">
                <a:solidFill>
                  <a:schemeClr val="accent3"/>
                </a:solidFill>
                <a:latin typeface="Arial" panose="020B0604020202020204" pitchFamily="34" charset="0"/>
                <a:cs typeface="Arial" panose="020B0604020202020204" pitchFamily="34" charset="0"/>
              </a:rPr>
              <a:t>BUILD</a:t>
            </a:r>
            <a:endParaRPr lang="en-US" sz="2800" dirty="0">
              <a:solidFill>
                <a:schemeClr val="accent3"/>
              </a:solidFill>
              <a:latin typeface="Arial" panose="020B0604020202020204" pitchFamily="34" charset="0"/>
              <a:cs typeface="Arial" panose="020B0604020202020204" pitchFamily="34" charset="0"/>
            </a:endParaRPr>
          </a:p>
          <a:p>
            <a:pPr lvl="1">
              <a:lnSpc>
                <a:spcPct val="150000"/>
              </a:lnSpc>
            </a:pPr>
            <a:r>
              <a:rPr lang="en-US" sz="2800" b="1" dirty="0">
                <a:solidFill>
                  <a:schemeClr val="accent3"/>
                </a:solidFill>
                <a:latin typeface="Arial" panose="020B0604020202020204" pitchFamily="34" charset="0"/>
                <a:cs typeface="Arial" panose="020B0604020202020204" pitchFamily="34" charset="0"/>
              </a:rPr>
              <a:t>CONNECTEDNESS</a:t>
            </a:r>
            <a:endParaRPr lang="en-US" sz="2800" dirty="0">
              <a:solidFill>
                <a:schemeClr val="accent3"/>
              </a:solidFill>
              <a:latin typeface="Arial" panose="020B0604020202020204" pitchFamily="34" charset="0"/>
              <a:cs typeface="Arial" panose="020B0604020202020204" pitchFamily="34" charset="0"/>
            </a:endParaRPr>
          </a:p>
          <a:p>
            <a:pPr lvl="1">
              <a:lnSpc>
                <a:spcPct val="150000"/>
              </a:lnSpc>
            </a:pPr>
            <a:r>
              <a:rPr lang="en-US" sz="2800" b="1" dirty="0">
                <a:solidFill>
                  <a:schemeClr val="accent3"/>
                </a:solidFill>
                <a:latin typeface="Arial" panose="020B0604020202020204" pitchFamily="34" charset="0"/>
                <a:cs typeface="Arial" panose="020B0604020202020204" pitchFamily="34" charset="0"/>
              </a:rPr>
              <a:t>DIVERSITY/DISPARITIES</a:t>
            </a:r>
            <a:endParaRPr lang="en-US" sz="2800" dirty="0">
              <a:solidFill>
                <a:schemeClr val="accent3"/>
              </a:solidFill>
              <a:latin typeface="Arial" panose="020B0604020202020204" pitchFamily="34" charset="0"/>
              <a:cs typeface="Arial" panose="020B0604020202020204" pitchFamily="34" charset="0"/>
            </a:endParaRPr>
          </a:p>
        </p:txBody>
      </p:sp>
      <p:sp>
        <p:nvSpPr>
          <p:cNvPr id="10" name="TextBox 9"/>
          <p:cNvSpPr txBox="1"/>
          <p:nvPr/>
        </p:nvSpPr>
        <p:spPr>
          <a:xfrm>
            <a:off x="1524000" y="1600200"/>
            <a:ext cx="9144000" cy="400050"/>
          </a:xfrm>
          <a:prstGeom prst="rect">
            <a:avLst/>
          </a:prstGeom>
          <a:noFill/>
        </p:spPr>
        <p:txBody>
          <a:bodyPr>
            <a:spAutoFit/>
          </a:bodyPr>
          <a:lstStyle/>
          <a:p>
            <a:pPr algn="ctr">
              <a:defRPr/>
            </a:pPr>
            <a:r>
              <a:rPr lang="en-US" sz="2000" b="1" cap="all" dirty="0">
                <a:solidFill>
                  <a:srgbClr val="FFFFFF">
                    <a:lumMod val="75000"/>
                    <a:lumOff val="25000"/>
                  </a:srgbClr>
                </a:solidFill>
                <a:latin typeface="Adobe Garamond Pro"/>
                <a:cs typeface="Arial"/>
              </a:rPr>
              <a:t>ABCD</a:t>
            </a:r>
            <a:r>
              <a:rPr lang="en-US" sz="2000" b="1" cap="all" baseline="30000" dirty="0">
                <a:solidFill>
                  <a:srgbClr val="FFFFFF">
                    <a:lumMod val="75000"/>
                    <a:lumOff val="25000"/>
                  </a:srgbClr>
                </a:solidFill>
                <a:latin typeface="Adobe Garamond Pro"/>
                <a:cs typeface="Arial"/>
              </a:rPr>
              <a:t>2</a:t>
            </a:r>
            <a:r>
              <a:rPr lang="en-US" sz="2000" b="1" cap="all" dirty="0">
                <a:solidFill>
                  <a:srgbClr val="FFFFFF">
                    <a:lumMod val="75000"/>
                    <a:lumOff val="25000"/>
                  </a:srgbClr>
                </a:solidFill>
                <a:latin typeface="Adobe Garamond Pro"/>
                <a:cs typeface="Arial"/>
              </a:rPr>
              <a:t> = HEALTHY SEXUALITY</a:t>
            </a:r>
            <a:endParaRPr lang="en-US" sz="2000" b="1" cap="all" dirty="0">
              <a:solidFill>
                <a:srgbClr val="FFFFFF">
                  <a:lumMod val="75000"/>
                  <a:lumOff val="25000"/>
                </a:srgbClr>
              </a:solidFill>
              <a:latin typeface="Adobe Garamond Pro"/>
              <a:cs typeface="Arial" pitchFamily="34" charset="0"/>
            </a:endParaRPr>
          </a:p>
        </p:txBody>
      </p:sp>
      <p:sp>
        <p:nvSpPr>
          <p:cNvPr id="12" name="TextBox 11"/>
          <p:cNvSpPr txBox="1"/>
          <p:nvPr/>
        </p:nvSpPr>
        <p:spPr>
          <a:xfrm>
            <a:off x="4032070" y="970717"/>
            <a:ext cx="6940731" cy="2232025"/>
          </a:xfrm>
          <a:prstGeom prst="rect">
            <a:avLst/>
          </a:prstGeom>
          <a:noFill/>
        </p:spPr>
        <p:txBody>
          <a:bodyPr wrap="square">
            <a:spAutoFit/>
          </a:bodyPr>
          <a:lstStyle/>
          <a:p>
            <a:pPr>
              <a:defRPr/>
            </a:pPr>
            <a:r>
              <a:rPr lang="en-US" sz="13900" b="1" cap="all" dirty="0">
                <a:solidFill>
                  <a:schemeClr val="accent2"/>
                </a:solidFill>
                <a:latin typeface="Times New Roman" panose="02020603050405020304" pitchFamily="18" charset="0"/>
                <a:cs typeface="Times New Roman" panose="02020603050405020304" pitchFamily="18" charset="0"/>
              </a:rPr>
              <a:t>ABCD</a:t>
            </a:r>
            <a:r>
              <a:rPr lang="en-US" sz="13900" b="1" cap="all" baseline="30000" dirty="0">
                <a:solidFill>
                  <a:schemeClr val="accent2"/>
                </a:solidFill>
                <a:latin typeface="Times New Roman" panose="02020603050405020304" pitchFamily="18" charset="0"/>
                <a:cs typeface="Times New Roman" panose="02020603050405020304" pitchFamily="18" charset="0"/>
              </a:rPr>
              <a:t>2</a:t>
            </a:r>
          </a:p>
        </p:txBody>
      </p:sp>
      <p:sp>
        <p:nvSpPr>
          <p:cNvPr id="14" name="Title 13"/>
          <p:cNvSpPr>
            <a:spLocks noGrp="1"/>
          </p:cNvSpPr>
          <p:nvPr>
            <p:ph type="title"/>
          </p:nvPr>
        </p:nvSpPr>
        <p:spPr/>
        <p:txBody>
          <a:bodyPr>
            <a:normAutofit/>
          </a:bodyPr>
          <a:lstStyle/>
          <a:p>
            <a:r>
              <a:rPr lang="en-US" sz="4000" dirty="0"/>
              <a:t>A New Paradigm</a:t>
            </a:r>
          </a:p>
        </p:txBody>
      </p:sp>
    </p:spTree>
    <p:extLst>
      <p:ext uri="{BB962C8B-B14F-4D97-AF65-F5344CB8AC3E}">
        <p14:creationId xmlns:p14="http://schemas.microsoft.com/office/powerpoint/2010/main" val="723806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itle 2"/>
          <p:cNvSpPr>
            <a:spLocks noGrp="1"/>
          </p:cNvSpPr>
          <p:nvPr>
            <p:ph type="title"/>
          </p:nvPr>
        </p:nvSpPr>
        <p:spPr/>
        <p:txBody>
          <a:bodyPr/>
          <a:lstStyle/>
          <a:p>
            <a:r>
              <a:rPr lang="en-US" sz="4000" dirty="0"/>
              <a:t>A New Paradigm</a:t>
            </a:r>
          </a:p>
        </p:txBody>
      </p:sp>
      <p:sp>
        <p:nvSpPr>
          <p:cNvPr id="84994" name="Content Placeholder 1"/>
          <p:cNvSpPr>
            <a:spLocks noGrp="1"/>
          </p:cNvSpPr>
          <p:nvPr>
            <p:ph sz="quarter" idx="10"/>
          </p:nvPr>
        </p:nvSpPr>
        <p:spPr/>
        <p:txBody>
          <a:bodyPr/>
          <a:lstStyle/>
          <a:p>
            <a:endParaRPr lang="en-US" dirty="0"/>
          </a:p>
          <a:p>
            <a:r>
              <a:rPr lang="en-US" dirty="0"/>
              <a:t>Adolescent sexuality is a normal process of psychosocial and biological development</a:t>
            </a:r>
          </a:p>
          <a:p>
            <a:r>
              <a:rPr lang="en-US" dirty="0"/>
              <a:t>Sexuality is a continuum along which youth move as maturity and relationships permit</a:t>
            </a:r>
          </a:p>
          <a:p>
            <a:r>
              <a:rPr lang="en-US" dirty="0"/>
              <a:t>Adults play vital roles in providing resources and supporting the development of skills</a:t>
            </a:r>
          </a:p>
          <a:p>
            <a:endParaRPr lang="en-US" dirty="0"/>
          </a:p>
        </p:txBody>
      </p:sp>
    </p:spTree>
    <p:extLst>
      <p:ext uri="{BB962C8B-B14F-4D97-AF65-F5344CB8AC3E}">
        <p14:creationId xmlns:p14="http://schemas.microsoft.com/office/powerpoint/2010/main" val="3065569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2"/>
          <p:cNvSpPr>
            <a:spLocks noGrp="1"/>
          </p:cNvSpPr>
          <p:nvPr>
            <p:ph type="title"/>
          </p:nvPr>
        </p:nvSpPr>
        <p:spPr>
          <a:xfrm>
            <a:off x="3756212" y="1855694"/>
            <a:ext cx="8229600" cy="914400"/>
          </a:xfrm>
        </p:spPr>
        <p:txBody>
          <a:bodyPr/>
          <a:lstStyle/>
          <a:p>
            <a:r>
              <a:rPr lang="en-US" dirty="0">
                <a:solidFill>
                  <a:schemeClr val="accent1"/>
                </a:solidFill>
              </a:rPr>
              <a:t>Two Narrow Approaches to </a:t>
            </a:r>
            <a:br>
              <a:rPr lang="en-US" dirty="0">
                <a:solidFill>
                  <a:schemeClr val="accent1"/>
                </a:solidFill>
              </a:rPr>
            </a:br>
            <a:r>
              <a:rPr lang="en-US" dirty="0">
                <a:solidFill>
                  <a:schemeClr val="accent1"/>
                </a:solidFill>
              </a:rPr>
              <a:t>Adolescent Sexual Development </a:t>
            </a:r>
          </a:p>
        </p:txBody>
      </p:sp>
      <p:sp>
        <p:nvSpPr>
          <p:cNvPr id="106497" name="Content Placeholder 1"/>
          <p:cNvSpPr>
            <a:spLocks noGrp="1"/>
          </p:cNvSpPr>
          <p:nvPr>
            <p:ph sz="quarter" idx="10"/>
          </p:nvPr>
        </p:nvSpPr>
        <p:spPr>
          <a:xfrm>
            <a:off x="3756212" y="2012577"/>
            <a:ext cx="7404847" cy="4267200"/>
          </a:xfrm>
        </p:spPr>
        <p:txBody>
          <a:bodyPr/>
          <a:lstStyle/>
          <a:p>
            <a:endParaRPr lang="en-US" dirty="0"/>
          </a:p>
          <a:p>
            <a:r>
              <a:rPr lang="en-US" dirty="0"/>
              <a:t>Over past three decades, two approaches have predominated in U.S. sexual health policy and practice:</a:t>
            </a:r>
          </a:p>
          <a:p>
            <a:pPr lvl="1"/>
            <a:r>
              <a:rPr lang="en-US" dirty="0">
                <a:latin typeface="Arial" panose="020B0604020202020204" pitchFamily="34" charset="0"/>
                <a:cs typeface="Arial" panose="020B0604020202020204" pitchFamily="34" charset="0"/>
              </a:rPr>
              <a:t>Abstinence-only </a:t>
            </a:r>
          </a:p>
          <a:p>
            <a:pPr lvl="1"/>
            <a:r>
              <a:rPr lang="en-US" dirty="0">
                <a:latin typeface="Arial" panose="020B0604020202020204" pitchFamily="34" charset="0"/>
                <a:cs typeface="Arial" panose="020B0604020202020204" pitchFamily="34" charset="0"/>
              </a:rPr>
              <a:t>Sex as risk taking</a:t>
            </a:r>
          </a:p>
          <a:p>
            <a:endParaRPr lang="en-US" dirty="0"/>
          </a:p>
        </p:txBody>
      </p:sp>
    </p:spTree>
    <p:extLst>
      <p:ext uri="{BB962C8B-B14F-4D97-AF65-F5344CB8AC3E}">
        <p14:creationId xmlns:p14="http://schemas.microsoft.com/office/powerpoint/2010/main" val="15618125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0" y="1600200"/>
            <a:ext cx="9144000" cy="400050"/>
          </a:xfrm>
          <a:prstGeom prst="rect">
            <a:avLst/>
          </a:prstGeom>
          <a:noFill/>
        </p:spPr>
        <p:txBody>
          <a:bodyPr>
            <a:spAutoFit/>
          </a:bodyPr>
          <a:lstStyle/>
          <a:p>
            <a:pPr algn="ctr">
              <a:defRPr/>
            </a:pPr>
            <a:endParaRPr lang="en-US" sz="2000" b="1" cap="all" dirty="0">
              <a:solidFill>
                <a:srgbClr val="FFFFFF">
                  <a:lumMod val="75000"/>
                  <a:lumOff val="25000"/>
                </a:srgbClr>
              </a:solidFill>
              <a:latin typeface="Adobe Garamond Pro"/>
              <a:cs typeface="Arial" pitchFamily="34" charset="0"/>
            </a:endParaRPr>
          </a:p>
        </p:txBody>
      </p:sp>
      <p:sp>
        <p:nvSpPr>
          <p:cNvPr id="8" name="Title 7"/>
          <p:cNvSpPr>
            <a:spLocks noGrp="1"/>
          </p:cNvSpPr>
          <p:nvPr>
            <p:ph type="title"/>
          </p:nvPr>
        </p:nvSpPr>
        <p:spPr/>
        <p:txBody>
          <a:bodyPr/>
          <a:lstStyle/>
          <a:p>
            <a:r>
              <a:rPr lang="en-US" sz="4000" dirty="0"/>
              <a:t>FIRST: Provider Values Clarification</a:t>
            </a:r>
          </a:p>
        </p:txBody>
      </p:sp>
      <p:sp>
        <p:nvSpPr>
          <p:cNvPr id="11" name="Content Placeholder 10"/>
          <p:cNvSpPr>
            <a:spLocks noGrp="1"/>
          </p:cNvSpPr>
          <p:nvPr>
            <p:ph sz="quarter" idx="10"/>
          </p:nvPr>
        </p:nvSpPr>
        <p:spPr>
          <a:xfrm>
            <a:off x="3689872" y="1600200"/>
            <a:ext cx="7139237" cy="4267200"/>
          </a:xfrm>
        </p:spPr>
        <p:txBody>
          <a:bodyPr/>
          <a:lstStyle/>
          <a:p>
            <a:pPr lvl="1"/>
            <a:r>
              <a:rPr lang="en-US" sz="2400" dirty="0"/>
              <a:t>Be aware of your own feelings about adolescent sexual behavior.</a:t>
            </a:r>
          </a:p>
          <a:p>
            <a:pPr lvl="1"/>
            <a:r>
              <a:rPr lang="en-US" sz="2400" dirty="0"/>
              <a:t>How comfortable are you talking to adolescents?</a:t>
            </a:r>
          </a:p>
          <a:p>
            <a:pPr lvl="1"/>
            <a:r>
              <a:rPr lang="en-US" sz="2400" dirty="0"/>
              <a:t>What are your feelings/beliefs about adolescent sexuality? </a:t>
            </a:r>
          </a:p>
          <a:p>
            <a:pPr lvl="1"/>
            <a:r>
              <a:rPr lang="en-US" sz="2400" dirty="0"/>
              <a:t>Are you able to separate your own values to effectively counsel your patient? </a:t>
            </a:r>
          </a:p>
          <a:p>
            <a:endParaRPr lang="en-US" dirty="0"/>
          </a:p>
        </p:txBody>
      </p:sp>
    </p:spTree>
    <p:extLst>
      <p:ext uri="{BB962C8B-B14F-4D97-AF65-F5344CB8AC3E}">
        <p14:creationId xmlns:p14="http://schemas.microsoft.com/office/powerpoint/2010/main" val="2331439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C:\Documents and Settings\anita\Local Settings\Temporary Internet Files\Content.IE5\6TCFAPSX\MP900443569[1].jpg"/>
          <p:cNvPicPr>
            <a:picLocks noChangeAspect="1" noChangeArrowheads="1"/>
          </p:cNvPicPr>
          <p:nvPr/>
        </p:nvPicPr>
        <p:blipFill>
          <a:blip r:embed="rId3" cstate="print"/>
          <a:srcRect/>
          <a:stretch>
            <a:fillRect/>
          </a:stretch>
        </p:blipFill>
        <p:spPr bwMode="auto">
          <a:xfrm>
            <a:off x="-744585" y="760847"/>
            <a:ext cx="6923314" cy="5387584"/>
          </a:xfrm>
          <a:prstGeom prst="rect">
            <a:avLst/>
          </a:prstGeom>
          <a:noFill/>
        </p:spPr>
      </p:pic>
      <p:sp>
        <p:nvSpPr>
          <p:cNvPr id="5" name="Title 4"/>
          <p:cNvSpPr>
            <a:spLocks noGrp="1"/>
          </p:cNvSpPr>
          <p:nvPr>
            <p:ph type="title"/>
          </p:nvPr>
        </p:nvSpPr>
        <p:spPr>
          <a:xfrm>
            <a:off x="4206237" y="-256903"/>
            <a:ext cx="3352800" cy="4876801"/>
          </a:xfrm>
        </p:spPr>
        <p:txBody>
          <a:bodyPr/>
          <a:lstStyle/>
          <a:p>
            <a:r>
              <a:rPr lang="en-US" dirty="0">
                <a:solidFill>
                  <a:schemeClr val="accent1"/>
                </a:solidFill>
              </a:rPr>
              <a:t>Case: Janice</a:t>
            </a:r>
          </a:p>
        </p:txBody>
      </p:sp>
      <p:sp>
        <p:nvSpPr>
          <p:cNvPr id="6" name="Content Placeholder 5"/>
          <p:cNvSpPr>
            <a:spLocks noGrp="1"/>
          </p:cNvSpPr>
          <p:nvPr>
            <p:ph idx="1"/>
          </p:nvPr>
        </p:nvSpPr>
        <p:spPr>
          <a:xfrm>
            <a:off x="4700058" y="1645921"/>
            <a:ext cx="6965073" cy="3827928"/>
          </a:xfrm>
        </p:spPr>
        <p:txBody>
          <a:bodyPr/>
          <a:lstStyle/>
          <a:p>
            <a:r>
              <a:rPr lang="en-US" dirty="0"/>
              <a:t>16-year-old female</a:t>
            </a:r>
          </a:p>
          <a:p>
            <a:r>
              <a:rPr lang="en-US" dirty="0"/>
              <a:t>She has decided to have sex for the first time</a:t>
            </a:r>
          </a:p>
          <a:p>
            <a:r>
              <a:rPr lang="en-US" dirty="0"/>
              <a:t>Wants to know where her boyfriend can get tested for STIs</a:t>
            </a:r>
          </a:p>
        </p:txBody>
      </p:sp>
    </p:spTree>
    <p:extLst>
      <p:ext uri="{BB962C8B-B14F-4D97-AF65-F5344CB8AC3E}">
        <p14:creationId xmlns:p14="http://schemas.microsoft.com/office/powerpoint/2010/main" val="4438079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58440" y="2239888"/>
            <a:ext cx="4643438" cy="2246769"/>
          </a:xfrm>
          <a:prstGeom prst="rect">
            <a:avLst/>
          </a:prstGeom>
          <a:noFill/>
        </p:spPr>
        <p:txBody>
          <a:bodyPr wrap="square">
            <a:spAutoFit/>
          </a:bodyPr>
          <a:lstStyle/>
          <a:p>
            <a:pPr algn="ctr">
              <a:defRPr/>
            </a:pPr>
            <a:r>
              <a:rPr lang="en-US" sz="14000" b="1" cap="all" dirty="0">
                <a:solidFill>
                  <a:schemeClr val="accent2"/>
                </a:solidFill>
                <a:latin typeface="Times New Roman" panose="02020603050405020304" pitchFamily="18" charset="0"/>
                <a:cs typeface="Times New Roman" panose="02020603050405020304" pitchFamily="18" charset="0"/>
              </a:rPr>
              <a:t>A</a:t>
            </a:r>
          </a:p>
        </p:txBody>
      </p:sp>
      <p:sp>
        <p:nvSpPr>
          <p:cNvPr id="202754" name="Rectangle 11"/>
          <p:cNvSpPr>
            <a:spLocks noChangeArrowheads="1"/>
          </p:cNvSpPr>
          <p:nvPr/>
        </p:nvSpPr>
        <p:spPr bwMode="auto">
          <a:xfrm>
            <a:off x="5705922" y="2701552"/>
            <a:ext cx="5471160" cy="1323439"/>
          </a:xfrm>
          <a:prstGeom prst="rect">
            <a:avLst/>
          </a:prstGeom>
          <a:noFill/>
          <a:ln w="9525">
            <a:noFill/>
            <a:miter lim="800000"/>
            <a:headEnd/>
            <a:tailEnd/>
          </a:ln>
        </p:spPr>
        <p:txBody>
          <a:bodyPr wrap="square">
            <a:spAutoFit/>
          </a:bodyPr>
          <a:lstStyle/>
          <a:p>
            <a:pPr lvl="1"/>
            <a:r>
              <a:rPr lang="en-US" sz="4000" b="1" dirty="0">
                <a:solidFill>
                  <a:schemeClr val="accent2"/>
                </a:solidFill>
                <a:latin typeface="Arial" panose="020B0604020202020204" pitchFamily="34" charset="0"/>
                <a:cs typeface="Arial" panose="020B0604020202020204" pitchFamily="34" charset="0"/>
              </a:rPr>
              <a:t>Develop Autonomy </a:t>
            </a:r>
          </a:p>
          <a:p>
            <a:pPr lvl="1"/>
            <a:r>
              <a:rPr lang="en-US" sz="4000" b="1" dirty="0">
                <a:solidFill>
                  <a:schemeClr val="accent2"/>
                </a:solidFill>
                <a:latin typeface="Arial" panose="020B0604020202020204" pitchFamily="34" charset="0"/>
                <a:cs typeface="Arial" panose="020B0604020202020204" pitchFamily="34" charset="0"/>
              </a:rPr>
              <a:t>of Sexual Self</a:t>
            </a:r>
            <a:endParaRPr lang="en-US" sz="4000" dirty="0">
              <a:solidFill>
                <a:schemeClr val="accent2"/>
              </a:solidFill>
              <a:latin typeface="Arial" panose="020B0604020202020204" pitchFamily="34" charset="0"/>
              <a:cs typeface="Arial" panose="020B0604020202020204" pitchFamily="34" charset="0"/>
            </a:endParaRPr>
          </a:p>
        </p:txBody>
      </p:sp>
      <p:sp>
        <p:nvSpPr>
          <p:cNvPr id="8" name="Title 7"/>
          <p:cNvSpPr>
            <a:spLocks noGrp="1"/>
          </p:cNvSpPr>
          <p:nvPr>
            <p:ph type="title"/>
          </p:nvPr>
        </p:nvSpPr>
        <p:spPr/>
        <p:txBody>
          <a:bodyPr>
            <a:normAutofit/>
          </a:bodyPr>
          <a:lstStyle/>
          <a:p>
            <a:r>
              <a:rPr lang="en-US" sz="4000" dirty="0"/>
              <a:t>A New Paradigm</a:t>
            </a:r>
          </a:p>
        </p:txBody>
      </p:sp>
    </p:spTree>
    <p:extLst>
      <p:ext uri="{BB962C8B-B14F-4D97-AF65-F5344CB8AC3E}">
        <p14:creationId xmlns:p14="http://schemas.microsoft.com/office/powerpoint/2010/main" val="31299570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a:r>
            <a:br>
              <a:rPr lang="en-US" sz="4000" dirty="0"/>
            </a:br>
            <a:r>
              <a:rPr lang="en-US" sz="4000" dirty="0"/>
              <a:t>Autonomy of Sexual Self</a:t>
            </a:r>
            <a:br>
              <a:rPr lang="en-US" sz="4000" dirty="0"/>
            </a:br>
            <a:endParaRPr lang="en-US" sz="4000" dirty="0"/>
          </a:p>
        </p:txBody>
      </p:sp>
      <p:sp>
        <p:nvSpPr>
          <p:cNvPr id="99331" name="Content Placeholder 2"/>
          <p:cNvSpPr>
            <a:spLocks noGrp="1"/>
          </p:cNvSpPr>
          <p:nvPr>
            <p:ph sz="quarter" idx="10"/>
          </p:nvPr>
        </p:nvSpPr>
        <p:spPr>
          <a:xfrm>
            <a:off x="3925004" y="1457820"/>
            <a:ext cx="7404847" cy="4267200"/>
          </a:xfrm>
        </p:spPr>
        <p:txBody>
          <a:bodyPr/>
          <a:lstStyle/>
          <a:p>
            <a:r>
              <a:rPr lang="en-US" dirty="0"/>
              <a:t>Research has found that:</a:t>
            </a:r>
          </a:p>
          <a:p>
            <a:pPr lvl="1"/>
            <a:r>
              <a:rPr lang="en-US" dirty="0"/>
              <a:t>Personal control and self-efficacy in sex negotiation are significantly associated with safer sex behavior </a:t>
            </a:r>
          </a:p>
          <a:p>
            <a:pPr lvl="1"/>
            <a:r>
              <a:rPr lang="en-US" dirty="0"/>
              <a:t>Adolescents with a sense of control over their lives (in general and in sexual situations) more likely to abstain from sex or to use condoms when they engage in sexual intercourse</a:t>
            </a:r>
          </a:p>
        </p:txBody>
      </p:sp>
    </p:spTree>
    <p:extLst>
      <p:ext uri="{BB962C8B-B14F-4D97-AF65-F5344CB8AC3E}">
        <p14:creationId xmlns:p14="http://schemas.microsoft.com/office/powerpoint/2010/main" val="21809510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sz="4000" dirty="0"/>
              <a:t>Autonomy of Sexual Self</a:t>
            </a:r>
          </a:p>
        </p:txBody>
      </p:sp>
      <p:sp>
        <p:nvSpPr>
          <p:cNvPr id="3" name="Content Placeholder 2"/>
          <p:cNvSpPr>
            <a:spLocks noGrp="1"/>
          </p:cNvSpPr>
          <p:nvPr>
            <p:ph sz="quarter" idx="10"/>
          </p:nvPr>
        </p:nvSpPr>
        <p:spPr>
          <a:xfrm>
            <a:off x="4016443" y="1870166"/>
            <a:ext cx="7404847" cy="4267200"/>
          </a:xfrm>
        </p:spPr>
        <p:txBody>
          <a:bodyPr/>
          <a:lstStyle/>
          <a:p>
            <a:r>
              <a:rPr lang="en-US" dirty="0"/>
              <a:t>Research has found that:</a:t>
            </a:r>
          </a:p>
          <a:p>
            <a:pPr lvl="1"/>
            <a:r>
              <a:rPr lang="en-US" dirty="0"/>
              <a:t>“Sexual subjectivity”—sexual body esteem, sense of entitlement to pleasure, sexual self-reflection—is associated with higher levels of self-efficacy in condom use in girls</a:t>
            </a:r>
          </a:p>
          <a:p>
            <a:pPr lvl="1"/>
            <a:r>
              <a:rPr lang="en-US" dirty="0"/>
              <a:t>Girls who report more “sexual self-efficacy”—ability to act upon their own needs in a relationship—are more likely to have used condoms at first intercourse.</a:t>
            </a:r>
          </a:p>
          <a:p>
            <a:endParaRPr lang="en-US" dirty="0"/>
          </a:p>
          <a:p>
            <a:endParaRPr lang="en-US" dirty="0"/>
          </a:p>
        </p:txBody>
      </p:sp>
    </p:spTree>
    <p:extLst>
      <p:ext uri="{BB962C8B-B14F-4D97-AF65-F5344CB8AC3E}">
        <p14:creationId xmlns:p14="http://schemas.microsoft.com/office/powerpoint/2010/main" val="417418073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Case: Janice</a:t>
            </a:r>
          </a:p>
        </p:txBody>
      </p:sp>
      <p:sp>
        <p:nvSpPr>
          <p:cNvPr id="6" name="Content Placeholder 5"/>
          <p:cNvSpPr>
            <a:spLocks noGrp="1"/>
          </p:cNvSpPr>
          <p:nvPr>
            <p:ph sz="quarter" idx="10"/>
          </p:nvPr>
        </p:nvSpPr>
        <p:spPr>
          <a:xfrm>
            <a:off x="3872752" y="1295400"/>
            <a:ext cx="6355465" cy="4267200"/>
          </a:xfrm>
        </p:spPr>
        <p:txBody>
          <a:bodyPr/>
          <a:lstStyle/>
          <a:p>
            <a:r>
              <a:rPr lang="en-US" dirty="0"/>
              <a:t>How would you respond to Janice and her service request?</a:t>
            </a:r>
          </a:p>
          <a:p>
            <a:r>
              <a:rPr lang="en-US" dirty="0"/>
              <a:t>How could you assess her autonomy?</a:t>
            </a:r>
          </a:p>
          <a:p>
            <a:r>
              <a:rPr lang="en-US" dirty="0"/>
              <a:t>How can you create positive communication about sexual decision-making?</a:t>
            </a:r>
          </a:p>
        </p:txBody>
      </p:sp>
    </p:spTree>
    <p:extLst>
      <p:ext uri="{BB962C8B-B14F-4D97-AF65-F5344CB8AC3E}">
        <p14:creationId xmlns:p14="http://schemas.microsoft.com/office/powerpoint/2010/main" val="151788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4000" dirty="0"/>
              <a:t>Autonomy: Pearls for Practice</a:t>
            </a:r>
          </a:p>
        </p:txBody>
      </p:sp>
      <p:sp>
        <p:nvSpPr>
          <p:cNvPr id="237569" name="Rectangle 3"/>
          <p:cNvSpPr>
            <a:spLocks noGrp="1" noChangeArrowheads="1"/>
          </p:cNvSpPr>
          <p:nvPr>
            <p:ph sz="quarter" idx="10"/>
          </p:nvPr>
        </p:nvSpPr>
        <p:spPr>
          <a:xfrm>
            <a:off x="3977256" y="1457820"/>
            <a:ext cx="6486094" cy="4267200"/>
          </a:xfrm>
        </p:spPr>
        <p:txBody>
          <a:bodyPr/>
          <a:lstStyle/>
          <a:p>
            <a:r>
              <a:rPr lang="en-US" dirty="0"/>
              <a:t>Assess understanding of  anatomy, reproduction, and contraception</a:t>
            </a:r>
          </a:p>
          <a:p>
            <a:pPr lvl="1"/>
            <a:r>
              <a:rPr lang="en-US" dirty="0"/>
              <a:t>Identify sources of information</a:t>
            </a:r>
          </a:p>
          <a:p>
            <a:pPr lvl="1"/>
            <a:r>
              <a:rPr lang="en-US" dirty="0"/>
              <a:t>Bridge gaps through education</a:t>
            </a:r>
          </a:p>
          <a:p>
            <a:r>
              <a:rPr lang="en-US" dirty="0"/>
              <a:t>Assess self-efficacy in other domains and problem-solving abilities</a:t>
            </a:r>
          </a:p>
          <a:p>
            <a:endParaRPr lang="en-US" dirty="0"/>
          </a:p>
        </p:txBody>
      </p:sp>
    </p:spTree>
    <p:extLst>
      <p:ext uri="{BB962C8B-B14F-4D97-AF65-F5344CB8AC3E}">
        <p14:creationId xmlns:p14="http://schemas.microsoft.com/office/powerpoint/2010/main" val="23742939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sz="4000" dirty="0"/>
              <a:t>Autonomy: Pearls for Practice</a:t>
            </a:r>
          </a:p>
        </p:txBody>
      </p:sp>
      <p:sp>
        <p:nvSpPr>
          <p:cNvPr id="237569" name="Rectangle 3"/>
          <p:cNvSpPr>
            <a:spLocks noGrp="1" noChangeArrowheads="1"/>
          </p:cNvSpPr>
          <p:nvPr>
            <p:ph sz="quarter" idx="10"/>
          </p:nvPr>
        </p:nvSpPr>
        <p:spPr>
          <a:xfrm>
            <a:off x="4003381" y="1582783"/>
            <a:ext cx="7404847" cy="4267200"/>
          </a:xfrm>
        </p:spPr>
        <p:txBody>
          <a:bodyPr>
            <a:normAutofit/>
          </a:bodyPr>
          <a:lstStyle/>
          <a:p>
            <a:r>
              <a:rPr lang="en-US" dirty="0"/>
              <a:t>Acknowledge the pleasurable and enjoyable aspects of sexual contact</a:t>
            </a:r>
          </a:p>
          <a:p>
            <a:r>
              <a:rPr lang="en-US" dirty="0"/>
              <a:t>Normalize desire and arousal</a:t>
            </a:r>
          </a:p>
          <a:p>
            <a:r>
              <a:rPr lang="en-US" dirty="0"/>
              <a:t>Emphasize owning and controlling one’s sexual </a:t>
            </a:r>
            <a:br>
              <a:rPr lang="en-US" dirty="0"/>
            </a:br>
            <a:r>
              <a:rPr lang="en-US" dirty="0"/>
              <a:t>decision-making</a:t>
            </a:r>
          </a:p>
          <a:p>
            <a:pPr lvl="1"/>
            <a:r>
              <a:rPr lang="en-US" dirty="0"/>
              <a:t>Help youth examine readiness</a:t>
            </a:r>
          </a:p>
          <a:p>
            <a:r>
              <a:rPr lang="en-US" dirty="0"/>
              <a:t>Promote preparation for sexual activity</a:t>
            </a:r>
          </a:p>
          <a:p>
            <a:endParaRPr lang="en-US" dirty="0"/>
          </a:p>
        </p:txBody>
      </p:sp>
    </p:spTree>
    <p:extLst>
      <p:ext uri="{BB962C8B-B14F-4D97-AF65-F5344CB8AC3E}">
        <p14:creationId xmlns:p14="http://schemas.microsoft.com/office/powerpoint/2010/main" val="1842565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8257" y="2208122"/>
            <a:ext cx="4643438" cy="2246313"/>
          </a:xfrm>
          <a:prstGeom prst="rect">
            <a:avLst/>
          </a:prstGeom>
          <a:noFill/>
        </p:spPr>
        <p:txBody>
          <a:bodyPr>
            <a:spAutoFit/>
          </a:bodyPr>
          <a:lstStyle/>
          <a:p>
            <a:pPr algn="ctr">
              <a:defRPr/>
            </a:pPr>
            <a:r>
              <a:rPr lang="en-US" sz="14000" b="1" cap="all" dirty="0">
                <a:solidFill>
                  <a:schemeClr val="accent2"/>
                </a:solidFill>
                <a:latin typeface="Times New Roman" panose="02020603050405020304" pitchFamily="18" charset="0"/>
                <a:cs typeface="Times New Roman" panose="02020603050405020304" pitchFamily="18" charset="0"/>
              </a:rPr>
              <a:t>B</a:t>
            </a:r>
          </a:p>
        </p:txBody>
      </p:sp>
      <p:sp>
        <p:nvSpPr>
          <p:cNvPr id="12" name="Rectangle 11"/>
          <p:cNvSpPr/>
          <p:nvPr/>
        </p:nvSpPr>
        <p:spPr>
          <a:xfrm>
            <a:off x="5875739" y="2396346"/>
            <a:ext cx="6585857" cy="2554545"/>
          </a:xfrm>
          <a:prstGeom prst="rect">
            <a:avLst/>
          </a:prstGeom>
        </p:spPr>
        <p:txBody>
          <a:bodyPr wrap="square">
            <a:spAutoFit/>
          </a:bodyPr>
          <a:lstStyle/>
          <a:p>
            <a:pPr lvl="1">
              <a:defRPr/>
            </a:pPr>
            <a:r>
              <a:rPr lang="en-US" sz="4000" b="1" dirty="0">
                <a:solidFill>
                  <a:schemeClr val="accent2"/>
                </a:solidFill>
                <a:latin typeface="Arial" panose="020B0604020202020204" pitchFamily="34" charset="0"/>
                <a:cs typeface="Arial" panose="020B0604020202020204" pitchFamily="34" charset="0"/>
              </a:rPr>
              <a:t>Build Good </a:t>
            </a:r>
          </a:p>
          <a:p>
            <a:pPr lvl="1">
              <a:defRPr/>
            </a:pPr>
            <a:r>
              <a:rPr lang="en-US" sz="4000" b="1" dirty="0">
                <a:solidFill>
                  <a:schemeClr val="accent2"/>
                </a:solidFill>
                <a:latin typeface="Arial" panose="020B0604020202020204" pitchFamily="34" charset="0"/>
                <a:cs typeface="Arial" panose="020B0604020202020204" pitchFamily="34" charset="0"/>
              </a:rPr>
              <a:t>Romantic </a:t>
            </a:r>
          </a:p>
          <a:p>
            <a:pPr lvl="1">
              <a:defRPr/>
            </a:pPr>
            <a:r>
              <a:rPr lang="en-US" sz="4000" b="1" dirty="0">
                <a:solidFill>
                  <a:schemeClr val="accent2"/>
                </a:solidFill>
                <a:latin typeface="Arial" panose="020B0604020202020204" pitchFamily="34" charset="0"/>
                <a:cs typeface="Arial" panose="020B0604020202020204" pitchFamily="34" charset="0"/>
              </a:rPr>
              <a:t>Relationships</a:t>
            </a:r>
            <a:endParaRPr lang="en-US" sz="4000" dirty="0">
              <a:solidFill>
                <a:schemeClr val="accent2"/>
              </a:solidFill>
              <a:latin typeface="Arial" panose="020B0604020202020204" pitchFamily="34" charset="0"/>
              <a:cs typeface="Arial" panose="020B0604020202020204" pitchFamily="34" charset="0"/>
            </a:endParaRPr>
          </a:p>
          <a:p>
            <a:pPr lvl="1">
              <a:defRPr/>
            </a:pPr>
            <a:endParaRPr lang="en-US" sz="4000" dirty="0">
              <a:solidFill>
                <a:schemeClr val="bg1">
                  <a:lumMod val="75000"/>
                  <a:lumOff val="25000"/>
                </a:schemeClr>
              </a:solidFill>
              <a:latin typeface="Arial" panose="020B0604020202020204" pitchFamily="34" charset="0"/>
              <a:cs typeface="Arial" panose="020B0604020202020204" pitchFamily="34" charset="0"/>
            </a:endParaRPr>
          </a:p>
        </p:txBody>
      </p:sp>
      <p:sp>
        <p:nvSpPr>
          <p:cNvPr id="13" name="Title 12"/>
          <p:cNvSpPr>
            <a:spLocks noGrp="1"/>
          </p:cNvSpPr>
          <p:nvPr>
            <p:ph type="title"/>
          </p:nvPr>
        </p:nvSpPr>
        <p:spPr/>
        <p:txBody>
          <a:bodyPr/>
          <a:lstStyle/>
          <a:p>
            <a:r>
              <a:rPr lang="en-US"/>
              <a:t>A New Paradigm</a:t>
            </a:r>
            <a:endParaRPr lang="en-US" dirty="0"/>
          </a:p>
        </p:txBody>
      </p:sp>
    </p:spTree>
    <p:extLst>
      <p:ext uri="{BB962C8B-B14F-4D97-AF65-F5344CB8AC3E}">
        <p14:creationId xmlns:p14="http://schemas.microsoft.com/office/powerpoint/2010/main" val="128369667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sz="4000" dirty="0"/>
              <a:t>Building Healthy Relationships</a:t>
            </a:r>
          </a:p>
        </p:txBody>
      </p:sp>
      <p:sp>
        <p:nvSpPr>
          <p:cNvPr id="106499" name="Content Placeholder 2"/>
          <p:cNvSpPr>
            <a:spLocks noGrp="1"/>
          </p:cNvSpPr>
          <p:nvPr>
            <p:ph sz="quarter" idx="10"/>
          </p:nvPr>
        </p:nvSpPr>
        <p:spPr/>
        <p:txBody>
          <a:bodyPr/>
          <a:lstStyle/>
          <a:p>
            <a:r>
              <a:rPr lang="en-US" dirty="0"/>
              <a:t>Research has found that:</a:t>
            </a:r>
          </a:p>
          <a:p>
            <a:pPr lvl="1"/>
            <a:r>
              <a:rPr lang="en-US" dirty="0"/>
              <a:t>Communication with partners about contraception prior to first sex significantly increases contraception use in both genders</a:t>
            </a:r>
          </a:p>
          <a:p>
            <a:pPr lvl="1"/>
            <a:r>
              <a:rPr lang="en-US" dirty="0"/>
              <a:t>Open communication in adolescent dating couples increases communication about contraception</a:t>
            </a:r>
          </a:p>
        </p:txBody>
      </p:sp>
    </p:spTree>
    <p:extLst>
      <p:ext uri="{BB962C8B-B14F-4D97-AF65-F5344CB8AC3E}">
        <p14:creationId xmlns:p14="http://schemas.microsoft.com/office/powerpoint/2010/main" val="305037199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normAutofit/>
          </a:bodyPr>
          <a:lstStyle/>
          <a:p>
            <a:r>
              <a:rPr lang="en-US" sz="4000" dirty="0"/>
              <a:t>What Is Healthy Sexuality?</a:t>
            </a:r>
          </a:p>
        </p:txBody>
      </p:sp>
      <p:sp>
        <p:nvSpPr>
          <p:cNvPr id="5" name="TextBox 4"/>
          <p:cNvSpPr txBox="1"/>
          <p:nvPr/>
        </p:nvSpPr>
        <p:spPr>
          <a:xfrm>
            <a:off x="3805518" y="1298752"/>
            <a:ext cx="5486400" cy="1225868"/>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txBody>
          <a:bodyPr tIns="182880" bIns="182880">
            <a:spAutoFit/>
          </a:bodyPr>
          <a:lstStyle/>
          <a:p>
            <a:pPr algn="ctr">
              <a:defRPr/>
            </a:pPr>
            <a:r>
              <a:rPr lang="en-US" sz="2400" dirty="0">
                <a:solidFill>
                  <a:schemeClr val="bg1"/>
                </a:solidFill>
                <a:latin typeface="Arial" panose="020B0604020202020204" pitchFamily="34" charset="0"/>
                <a:cs typeface="Arial" panose="020B0604020202020204" pitchFamily="34" charset="0"/>
              </a:rPr>
              <a:t>Sexual development and growth is a natural part of human development</a:t>
            </a:r>
          </a:p>
        </p:txBody>
      </p:sp>
      <p:sp>
        <p:nvSpPr>
          <p:cNvPr id="7" name="TextBox 6"/>
          <p:cNvSpPr txBox="1"/>
          <p:nvPr/>
        </p:nvSpPr>
        <p:spPr>
          <a:xfrm>
            <a:off x="4643718" y="2898952"/>
            <a:ext cx="5410200" cy="1225868"/>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txBody>
          <a:bodyPr lIns="182880" tIns="182880" bIns="182880">
            <a:spAutoFit/>
          </a:bodyPr>
          <a:lstStyle/>
          <a:p>
            <a:pPr algn="ctr">
              <a:defRPr/>
            </a:pPr>
            <a:r>
              <a:rPr lang="en-US" sz="2400" dirty="0">
                <a:solidFill>
                  <a:schemeClr val="bg1"/>
                </a:solidFill>
                <a:latin typeface="Arial" panose="020B0604020202020204" pitchFamily="34" charset="0"/>
                <a:cs typeface="Arial" panose="020B0604020202020204" pitchFamily="34" charset="0"/>
              </a:rPr>
              <a:t>Healthy sexual expression is different than sexual risk </a:t>
            </a:r>
          </a:p>
        </p:txBody>
      </p:sp>
      <p:sp>
        <p:nvSpPr>
          <p:cNvPr id="8" name="TextBox 7"/>
          <p:cNvSpPr txBox="1"/>
          <p:nvPr/>
        </p:nvSpPr>
        <p:spPr>
          <a:xfrm>
            <a:off x="5634318" y="4499152"/>
            <a:ext cx="5562600" cy="1225868"/>
          </a:xfrm>
          <a:prstGeom prst="roundRect">
            <a:avLst/>
          </a:prstGeom>
          <a:solidFill>
            <a:schemeClr val="accent2"/>
          </a:solidFill>
          <a:ln>
            <a:noFill/>
          </a:ln>
          <a:effectLst/>
          <a:scene3d>
            <a:camera prst="orthographicFront">
              <a:rot lat="0" lon="0" rev="0"/>
            </a:camera>
            <a:lightRig rig="contrasting" dir="t">
              <a:rot lat="0" lon="0" rev="1500000"/>
            </a:lightRig>
          </a:scene3d>
          <a:sp3d prstMaterial="metal"/>
        </p:spPr>
        <p:txBody>
          <a:bodyPr tIns="182880" bIns="182880">
            <a:spAutoFit/>
          </a:bodyPr>
          <a:lstStyle/>
          <a:p>
            <a:pPr algn="ctr">
              <a:defRPr/>
            </a:pPr>
            <a:r>
              <a:rPr lang="en-US" sz="2400" dirty="0">
                <a:solidFill>
                  <a:schemeClr val="bg1"/>
                </a:solidFill>
                <a:latin typeface="Arial" panose="020B0604020202020204" pitchFamily="34" charset="0"/>
                <a:cs typeface="Arial" panose="020B0604020202020204" pitchFamily="34" charset="0"/>
              </a:rPr>
              <a:t>Same-sex sexual behavior is included in the realm of healthy sexuality</a:t>
            </a:r>
          </a:p>
        </p:txBody>
      </p:sp>
    </p:spTree>
    <p:extLst>
      <p:ext uri="{BB962C8B-B14F-4D97-AF65-F5344CB8AC3E}">
        <p14:creationId xmlns:p14="http://schemas.microsoft.com/office/powerpoint/2010/main" val="2929876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sz="4000" dirty="0"/>
              <a:t>Building Healthy Relationships</a:t>
            </a:r>
          </a:p>
        </p:txBody>
      </p:sp>
      <p:sp>
        <p:nvSpPr>
          <p:cNvPr id="215042" name="Content Placeholder 2"/>
          <p:cNvSpPr>
            <a:spLocks noGrp="1"/>
          </p:cNvSpPr>
          <p:nvPr>
            <p:ph sz="quarter" idx="10"/>
          </p:nvPr>
        </p:nvSpPr>
        <p:spPr>
          <a:xfrm>
            <a:off x="3911940" y="1457820"/>
            <a:ext cx="7404847" cy="4267200"/>
          </a:xfrm>
        </p:spPr>
        <p:txBody>
          <a:bodyPr/>
          <a:lstStyle/>
          <a:p>
            <a:r>
              <a:rPr lang="en-US" dirty="0"/>
              <a:t>Research has found that:</a:t>
            </a:r>
          </a:p>
          <a:p>
            <a:pPr lvl="1"/>
            <a:r>
              <a:rPr lang="en-US" dirty="0"/>
              <a:t>Adolescent sexual activities are more likely to be safe, wanted, and pleasurable when:</a:t>
            </a:r>
          </a:p>
          <a:p>
            <a:pPr lvl="2"/>
            <a:r>
              <a:rPr lang="en-US" dirty="0"/>
              <a:t>Partners are more equal (in age)</a:t>
            </a:r>
          </a:p>
          <a:p>
            <a:pPr lvl="2"/>
            <a:r>
              <a:rPr lang="en-US" dirty="0"/>
              <a:t>Teens feel satisfied by their relationship</a:t>
            </a:r>
          </a:p>
          <a:p>
            <a:pPr lvl="2"/>
            <a:r>
              <a:rPr lang="en-US" dirty="0"/>
              <a:t>Teens experience intimacy in their relationship</a:t>
            </a:r>
          </a:p>
        </p:txBody>
      </p:sp>
    </p:spTree>
    <p:extLst>
      <p:ext uri="{BB962C8B-B14F-4D97-AF65-F5344CB8AC3E}">
        <p14:creationId xmlns:p14="http://schemas.microsoft.com/office/powerpoint/2010/main" val="354354502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z="4000" dirty="0"/>
              <a:t>Building Relationship: Pearls for Practice</a:t>
            </a:r>
          </a:p>
        </p:txBody>
      </p:sp>
      <p:sp>
        <p:nvSpPr>
          <p:cNvPr id="243713" name="Rectangle 3"/>
          <p:cNvSpPr>
            <a:spLocks noGrp="1" noChangeArrowheads="1"/>
          </p:cNvSpPr>
          <p:nvPr>
            <p:ph sz="quarter" idx="10"/>
          </p:nvPr>
        </p:nvSpPr>
        <p:spPr>
          <a:xfrm>
            <a:off x="4186262" y="1687286"/>
            <a:ext cx="6760414" cy="4267200"/>
          </a:xfrm>
        </p:spPr>
        <p:txBody>
          <a:bodyPr>
            <a:normAutofit/>
          </a:bodyPr>
          <a:lstStyle/>
          <a:p>
            <a:r>
              <a:rPr lang="en-US" dirty="0"/>
              <a:t>Discuss peer relationships as lead-in to romantic relationships</a:t>
            </a:r>
          </a:p>
          <a:p>
            <a:r>
              <a:rPr lang="en-US" dirty="0"/>
              <a:t>Acknowledge the value of relationship-building and the “virtues” of intimate relationships</a:t>
            </a:r>
          </a:p>
          <a:p>
            <a:r>
              <a:rPr lang="en-US" dirty="0"/>
              <a:t>Encourage youth to discuss</a:t>
            </a:r>
          </a:p>
          <a:p>
            <a:pPr lvl="1"/>
            <a:r>
              <a:rPr lang="en-US" dirty="0"/>
              <a:t>Defining a healthy relationship</a:t>
            </a:r>
          </a:p>
          <a:p>
            <a:pPr lvl="1"/>
            <a:r>
              <a:rPr lang="en-US" dirty="0"/>
              <a:t>Communication with partners</a:t>
            </a:r>
          </a:p>
          <a:p>
            <a:pPr lvl="1"/>
            <a:r>
              <a:rPr lang="en-US" dirty="0"/>
              <a:t>Sex-related communication</a:t>
            </a:r>
          </a:p>
          <a:p>
            <a:pPr lvl="1"/>
            <a:r>
              <a:rPr lang="en-US" dirty="0"/>
              <a:t>Conflict resolution</a:t>
            </a:r>
          </a:p>
          <a:p>
            <a:endParaRPr lang="en-US" dirty="0"/>
          </a:p>
        </p:txBody>
      </p:sp>
    </p:spTree>
    <p:extLst>
      <p:ext uri="{BB962C8B-B14F-4D97-AF65-F5344CB8AC3E}">
        <p14:creationId xmlns:p14="http://schemas.microsoft.com/office/powerpoint/2010/main" val="1730523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15" y="1127326"/>
            <a:ext cx="3195675" cy="4601183"/>
          </a:xfrm>
        </p:spPr>
        <p:txBody>
          <a:bodyPr/>
          <a:lstStyle/>
          <a:p>
            <a:r>
              <a:rPr lang="en-US" sz="4000" dirty="0"/>
              <a:t>Building Relationships: Pearls for Practice</a:t>
            </a:r>
          </a:p>
        </p:txBody>
      </p:sp>
      <p:sp>
        <p:nvSpPr>
          <p:cNvPr id="3" name="Subtitle 2"/>
          <p:cNvSpPr>
            <a:spLocks noGrp="1"/>
          </p:cNvSpPr>
          <p:nvPr>
            <p:ph sz="quarter" idx="10"/>
          </p:nvPr>
        </p:nvSpPr>
        <p:spPr>
          <a:xfrm>
            <a:off x="3872752" y="1457820"/>
            <a:ext cx="7404847" cy="4267200"/>
          </a:xfrm>
        </p:spPr>
        <p:txBody>
          <a:bodyPr/>
          <a:lstStyle/>
          <a:p>
            <a:r>
              <a:rPr lang="en-US" dirty="0"/>
              <a:t>What does a healthy relationship look like to you?</a:t>
            </a:r>
          </a:p>
          <a:p>
            <a:r>
              <a:rPr lang="en-US" dirty="0"/>
              <a:t>Disagreements and arguments are a normal part of any intimate relationship. What is it like when you and your partner get into an argument? How do you usually resolve it?</a:t>
            </a:r>
          </a:p>
          <a:p>
            <a:r>
              <a:rPr lang="en-US" dirty="0"/>
              <a:t>How often are you and your partner together? How does your partner feel about you hanging out with other friends?</a:t>
            </a:r>
          </a:p>
          <a:p>
            <a:r>
              <a:rPr lang="en-US" dirty="0"/>
              <a:t>(If sexually active) Who makes the decisions about when to have sex and what kind of contraceptives you should use? </a:t>
            </a:r>
          </a:p>
          <a:p>
            <a:endParaRPr lang="en-US" dirty="0"/>
          </a:p>
        </p:txBody>
      </p:sp>
    </p:spTree>
    <p:extLst>
      <p:ext uri="{BB962C8B-B14F-4D97-AF65-F5344CB8AC3E}">
        <p14:creationId xmlns:p14="http://schemas.microsoft.com/office/powerpoint/2010/main" val="608714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060372" y="2240279"/>
            <a:ext cx="4643438" cy="2246313"/>
          </a:xfrm>
          <a:prstGeom prst="rect">
            <a:avLst/>
          </a:prstGeom>
          <a:noFill/>
        </p:spPr>
        <p:txBody>
          <a:bodyPr>
            <a:spAutoFit/>
          </a:bodyPr>
          <a:lstStyle/>
          <a:p>
            <a:pPr>
              <a:defRPr/>
            </a:pPr>
            <a:r>
              <a:rPr lang="en-US" sz="14000" b="1" cap="all" dirty="0">
                <a:solidFill>
                  <a:schemeClr val="accent2"/>
                </a:solidFill>
                <a:latin typeface="Times New Roman" panose="02020603050405020304" pitchFamily="18" charset="0"/>
                <a:cs typeface="Times New Roman" panose="02020603050405020304" pitchFamily="18" charset="0"/>
              </a:rPr>
              <a:t>C</a:t>
            </a:r>
          </a:p>
        </p:txBody>
      </p:sp>
      <p:sp>
        <p:nvSpPr>
          <p:cNvPr id="12" name="Rectangle 11"/>
          <p:cNvSpPr/>
          <p:nvPr/>
        </p:nvSpPr>
        <p:spPr>
          <a:xfrm>
            <a:off x="5222967" y="2701717"/>
            <a:ext cx="9144000" cy="1323439"/>
          </a:xfrm>
          <a:prstGeom prst="rect">
            <a:avLst/>
          </a:prstGeom>
        </p:spPr>
        <p:txBody>
          <a:bodyPr>
            <a:spAutoFit/>
          </a:bodyPr>
          <a:lstStyle/>
          <a:p>
            <a:pPr lvl="1">
              <a:defRPr/>
            </a:pPr>
            <a:r>
              <a:rPr lang="en-US" sz="4000" b="1" dirty="0">
                <a:solidFill>
                  <a:schemeClr val="accent2"/>
                </a:solidFill>
                <a:latin typeface="Arial" panose="020B0604020202020204" pitchFamily="34" charset="0"/>
                <a:cs typeface="Arial" panose="020B0604020202020204" pitchFamily="34" charset="0"/>
              </a:rPr>
              <a:t>Connectedness </a:t>
            </a:r>
          </a:p>
          <a:p>
            <a:pPr lvl="1">
              <a:defRPr/>
            </a:pPr>
            <a:r>
              <a:rPr lang="en-US" sz="4000" b="1" dirty="0">
                <a:solidFill>
                  <a:schemeClr val="accent2"/>
                </a:solidFill>
                <a:latin typeface="Arial" panose="020B0604020202020204" pitchFamily="34" charset="0"/>
                <a:cs typeface="Arial" panose="020B0604020202020204" pitchFamily="34" charset="0"/>
              </a:rPr>
              <a:t>Between Adolescents </a:t>
            </a:r>
          </a:p>
        </p:txBody>
      </p:sp>
      <p:sp>
        <p:nvSpPr>
          <p:cNvPr id="6" name="Title 5"/>
          <p:cNvSpPr>
            <a:spLocks noGrp="1"/>
          </p:cNvSpPr>
          <p:nvPr>
            <p:ph type="title"/>
          </p:nvPr>
        </p:nvSpPr>
        <p:spPr/>
        <p:txBody>
          <a:bodyPr>
            <a:normAutofit/>
          </a:bodyPr>
          <a:lstStyle/>
          <a:p>
            <a:r>
              <a:rPr lang="en-US" sz="4000" dirty="0"/>
              <a:t>A New Paradigm</a:t>
            </a:r>
          </a:p>
        </p:txBody>
      </p:sp>
    </p:spTree>
    <p:extLst>
      <p:ext uri="{BB962C8B-B14F-4D97-AF65-F5344CB8AC3E}">
        <p14:creationId xmlns:p14="http://schemas.microsoft.com/office/powerpoint/2010/main" val="410624687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78870" y="1419553"/>
            <a:ext cx="5176761" cy="1713113"/>
          </a:xfrm>
        </p:spPr>
        <p:txBody>
          <a:bodyPr/>
          <a:lstStyle/>
          <a:p>
            <a:r>
              <a:rPr lang="en-US" sz="4000" dirty="0">
                <a:solidFill>
                  <a:schemeClr val="accent1"/>
                </a:solidFill>
              </a:rPr>
              <a:t>Case: Eric</a:t>
            </a:r>
          </a:p>
        </p:txBody>
      </p:sp>
      <p:sp>
        <p:nvSpPr>
          <p:cNvPr id="6" name="Content Placeholder 5"/>
          <p:cNvSpPr>
            <a:spLocks noGrp="1"/>
          </p:cNvSpPr>
          <p:nvPr>
            <p:ph idx="1"/>
          </p:nvPr>
        </p:nvSpPr>
        <p:spPr>
          <a:xfrm>
            <a:off x="5377392" y="1893686"/>
            <a:ext cx="6205008" cy="3827928"/>
          </a:xfrm>
        </p:spPr>
        <p:txBody>
          <a:bodyPr/>
          <a:lstStyle/>
          <a:p>
            <a:r>
              <a:rPr lang="en-US" dirty="0"/>
              <a:t>15-year-old male</a:t>
            </a:r>
          </a:p>
          <a:p>
            <a:r>
              <a:rPr lang="en-US" dirty="0"/>
              <a:t>His mother comes in concerned her son may be having sex</a:t>
            </a:r>
          </a:p>
          <a:p>
            <a:r>
              <a:rPr lang="en-US" dirty="0"/>
              <a:t>She requests information on pregnancy and STIs she can give him to encourage abstinence</a:t>
            </a:r>
          </a:p>
        </p:txBody>
      </p:sp>
      <p:pic>
        <p:nvPicPr>
          <p:cNvPr id="59408" name="Picture 16" descr="C:\Documents and Settings\anita\Local Settings\Temporary Internet Files\Content.IE5\ATUNA1IJ\MP900448520[1].jpg"/>
          <p:cNvPicPr>
            <a:picLocks noChangeAspect="1" noChangeArrowheads="1"/>
          </p:cNvPicPr>
          <p:nvPr/>
        </p:nvPicPr>
        <p:blipFill rotWithShape="1">
          <a:blip r:embed="rId3" cstate="print"/>
          <a:srcRect r="21083"/>
          <a:stretch/>
        </p:blipFill>
        <p:spPr bwMode="auto">
          <a:xfrm>
            <a:off x="-914401" y="728134"/>
            <a:ext cx="6033902" cy="5415040"/>
          </a:xfrm>
          <a:prstGeom prst="rect">
            <a:avLst/>
          </a:prstGeom>
          <a:noFill/>
        </p:spPr>
      </p:pic>
    </p:spTree>
    <p:extLst>
      <p:ext uri="{BB962C8B-B14F-4D97-AF65-F5344CB8AC3E}">
        <p14:creationId xmlns:p14="http://schemas.microsoft.com/office/powerpoint/2010/main" val="2356539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dirty="0"/>
              <a:t>Connectedness</a:t>
            </a:r>
          </a:p>
        </p:txBody>
      </p:sp>
      <p:sp>
        <p:nvSpPr>
          <p:cNvPr id="115715" name="Content Placeholder 2"/>
          <p:cNvSpPr>
            <a:spLocks noGrp="1"/>
          </p:cNvSpPr>
          <p:nvPr>
            <p:ph sz="quarter" idx="10"/>
          </p:nvPr>
        </p:nvSpPr>
        <p:spPr/>
        <p:txBody>
          <a:bodyPr/>
          <a:lstStyle/>
          <a:p>
            <a:r>
              <a:rPr lang="en-US" dirty="0"/>
              <a:t>Research has found that:</a:t>
            </a:r>
          </a:p>
          <a:p>
            <a:pPr lvl="1"/>
            <a:r>
              <a:rPr lang="en-US" dirty="0"/>
              <a:t>Maintaining connectedness with parents/guardians and other trusted adults is important for many aspects of adolescent health, including sexual health</a:t>
            </a:r>
          </a:p>
        </p:txBody>
      </p:sp>
    </p:spTree>
    <p:extLst>
      <p:ext uri="{BB962C8B-B14F-4D97-AF65-F5344CB8AC3E}">
        <p14:creationId xmlns:p14="http://schemas.microsoft.com/office/powerpoint/2010/main" val="313588902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p:txBody>
          <a:bodyPr/>
          <a:lstStyle/>
          <a:p>
            <a:r>
              <a:rPr lang="en-US" dirty="0"/>
              <a:t>Connectedness</a:t>
            </a:r>
          </a:p>
        </p:txBody>
      </p:sp>
      <p:sp>
        <p:nvSpPr>
          <p:cNvPr id="3" name="Content Placeholder 2"/>
          <p:cNvSpPr>
            <a:spLocks noGrp="1"/>
          </p:cNvSpPr>
          <p:nvPr>
            <p:ph sz="quarter" idx="10"/>
          </p:nvPr>
        </p:nvSpPr>
        <p:spPr>
          <a:xfrm>
            <a:off x="3872752" y="1457820"/>
            <a:ext cx="7404847" cy="4267200"/>
          </a:xfrm>
        </p:spPr>
        <p:txBody>
          <a:bodyPr/>
          <a:lstStyle/>
          <a:p>
            <a:r>
              <a:rPr lang="en-US" dirty="0"/>
              <a:t>Research has found that:</a:t>
            </a:r>
          </a:p>
          <a:p>
            <a:pPr lvl="1"/>
            <a:r>
              <a:rPr lang="en-US" dirty="0"/>
              <a:t>Parent-teenager communication about sex has positive impacts on teen sexual health when:</a:t>
            </a:r>
          </a:p>
          <a:p>
            <a:pPr lvl="2"/>
            <a:r>
              <a:rPr lang="en-US" dirty="0"/>
              <a:t>Parents and teenagers have a close relationship</a:t>
            </a:r>
          </a:p>
          <a:p>
            <a:pPr lvl="2"/>
            <a:r>
              <a:rPr lang="en-US" dirty="0"/>
              <a:t>Communication about sex is frequent rather than one-time</a:t>
            </a:r>
          </a:p>
          <a:p>
            <a:pPr lvl="2"/>
            <a:r>
              <a:rPr lang="en-US" dirty="0"/>
              <a:t>Teenagers feel their parents are open and comfortable in discussing the topic</a:t>
            </a:r>
          </a:p>
        </p:txBody>
      </p:sp>
    </p:spTree>
    <p:extLst>
      <p:ext uri="{BB962C8B-B14F-4D97-AF65-F5344CB8AC3E}">
        <p14:creationId xmlns:p14="http://schemas.microsoft.com/office/powerpoint/2010/main" val="275677819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Connectedness: Including Parents </a:t>
            </a:r>
            <a:br>
              <a:rPr lang="en-US" dirty="0"/>
            </a:br>
            <a:r>
              <a:rPr lang="en-US" dirty="0"/>
              <a:t>in the Discussion</a:t>
            </a:r>
          </a:p>
        </p:txBody>
      </p:sp>
      <p:sp>
        <p:nvSpPr>
          <p:cNvPr id="3" name="Content Placeholder 2"/>
          <p:cNvSpPr>
            <a:spLocks noGrp="1"/>
          </p:cNvSpPr>
          <p:nvPr>
            <p:ph sz="quarter" idx="10"/>
          </p:nvPr>
        </p:nvSpPr>
        <p:spPr/>
        <p:txBody>
          <a:bodyPr/>
          <a:lstStyle/>
          <a:p>
            <a:endParaRPr lang="en-US" dirty="0"/>
          </a:p>
          <a:p>
            <a:r>
              <a:rPr lang="en-US" dirty="0"/>
              <a:t>Adolescents aged 12 to 19 years report that parents are the greatest influence regarding sexual decision-making and values</a:t>
            </a:r>
          </a:p>
          <a:p>
            <a:r>
              <a:rPr lang="en-US" dirty="0"/>
              <a:t>Nearly 87% of adolescents agree that “it would be easier to postpone sexual activity and avoid adolescent pregnancy if they were able to have more open, honest conversations about these topics.” </a:t>
            </a:r>
          </a:p>
        </p:txBody>
      </p:sp>
    </p:spTree>
    <p:extLst>
      <p:ext uri="{BB962C8B-B14F-4D97-AF65-F5344CB8AC3E}">
        <p14:creationId xmlns:p14="http://schemas.microsoft.com/office/powerpoint/2010/main" val="39235946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Case: Eric</a:t>
            </a:r>
          </a:p>
        </p:txBody>
      </p:sp>
      <p:sp>
        <p:nvSpPr>
          <p:cNvPr id="6" name="Content Placeholder 5"/>
          <p:cNvSpPr>
            <a:spLocks noGrp="1"/>
          </p:cNvSpPr>
          <p:nvPr>
            <p:ph sz="quarter" idx="10"/>
          </p:nvPr>
        </p:nvSpPr>
        <p:spPr/>
        <p:txBody>
          <a:bodyPr/>
          <a:lstStyle/>
          <a:p>
            <a:r>
              <a:rPr lang="en-US" dirty="0"/>
              <a:t>How do you respond to Eric’s mother and her service request?</a:t>
            </a:r>
          </a:p>
          <a:p>
            <a:r>
              <a:rPr lang="en-US" dirty="0"/>
              <a:t>How can clinicians foster communication between adolescents and adults in regard to sex and sexual health?</a:t>
            </a:r>
          </a:p>
          <a:p>
            <a:r>
              <a:rPr lang="en-US" dirty="0"/>
              <a:t>What other adults might be in Eric’s life to give Eric support around sexual decision-making?</a:t>
            </a:r>
          </a:p>
        </p:txBody>
      </p:sp>
    </p:spTree>
    <p:extLst>
      <p:ext uri="{BB962C8B-B14F-4D97-AF65-F5344CB8AC3E}">
        <p14:creationId xmlns:p14="http://schemas.microsoft.com/office/powerpoint/2010/main" val="360503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Case: Eric</a:t>
            </a:r>
          </a:p>
        </p:txBody>
      </p:sp>
      <p:sp>
        <p:nvSpPr>
          <p:cNvPr id="6" name="Content Placeholder 5"/>
          <p:cNvSpPr>
            <a:spLocks noGrp="1"/>
          </p:cNvSpPr>
          <p:nvPr>
            <p:ph sz="quarter" idx="10"/>
          </p:nvPr>
        </p:nvSpPr>
        <p:spPr/>
        <p:txBody>
          <a:bodyPr/>
          <a:lstStyle/>
          <a:p>
            <a:r>
              <a:rPr lang="en-US" dirty="0"/>
              <a:t>How might this parent encounter have differed if this mother was concerned about her daughter rather than her son? </a:t>
            </a:r>
          </a:p>
          <a:p>
            <a:r>
              <a:rPr lang="en-US" dirty="0"/>
              <a:t>How might you promote the concept of relationship between the sexes in this parent encounter?</a:t>
            </a:r>
          </a:p>
        </p:txBody>
      </p:sp>
    </p:spTree>
    <p:extLst>
      <p:ext uri="{BB962C8B-B14F-4D97-AF65-F5344CB8AC3E}">
        <p14:creationId xmlns:p14="http://schemas.microsoft.com/office/powerpoint/2010/main" val="70017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3910519" y="1159695"/>
            <a:ext cx="6542328" cy="1852445"/>
          </a:xfrm>
        </p:spPr>
        <p:txBody>
          <a:bodyPr/>
          <a:lstStyle/>
          <a:p>
            <a:r>
              <a:rPr lang="en-US" sz="4000" dirty="0">
                <a:solidFill>
                  <a:schemeClr val="accent1"/>
                </a:solidFill>
              </a:rPr>
              <a:t>The Abstinence-Only </a:t>
            </a:r>
            <a:br>
              <a:rPr lang="en-US" sz="4000" dirty="0">
                <a:solidFill>
                  <a:schemeClr val="accent1"/>
                </a:solidFill>
              </a:rPr>
            </a:br>
            <a:r>
              <a:rPr lang="en-US" sz="4000" dirty="0">
                <a:solidFill>
                  <a:schemeClr val="accent1"/>
                </a:solidFill>
              </a:rPr>
              <a:t>(No-Sex) Paradigm</a:t>
            </a:r>
          </a:p>
        </p:txBody>
      </p:sp>
      <p:sp>
        <p:nvSpPr>
          <p:cNvPr id="108546" name="Rectangle 3"/>
          <p:cNvSpPr>
            <a:spLocks noGrp="1" noChangeArrowheads="1"/>
          </p:cNvSpPr>
          <p:nvPr>
            <p:ph sz="quarter" idx="10"/>
          </p:nvPr>
        </p:nvSpPr>
        <p:spPr>
          <a:xfrm>
            <a:off x="3496235" y="2245658"/>
            <a:ext cx="6436660" cy="4267200"/>
          </a:xfrm>
        </p:spPr>
        <p:txBody>
          <a:bodyPr/>
          <a:lstStyle/>
          <a:p>
            <a:pPr lvl="1"/>
            <a:r>
              <a:rPr lang="en-US" sz="2400" dirty="0">
                <a:latin typeface="Arial" panose="020B0604020202020204" pitchFamily="34" charset="0"/>
                <a:cs typeface="Arial" panose="020B0604020202020204" pitchFamily="34" charset="0"/>
              </a:rPr>
              <a:t>Provides a code, not empowerment</a:t>
            </a:r>
          </a:p>
          <a:p>
            <a:pPr lvl="1"/>
            <a:r>
              <a:rPr lang="en-US" sz="2400" dirty="0">
                <a:latin typeface="Arial" panose="020B0604020202020204" pitchFamily="34" charset="0"/>
                <a:cs typeface="Arial" panose="020B0604020202020204" pitchFamily="34" charset="0"/>
              </a:rPr>
              <a:t>Gives limited tools for navigating relationships other than marriage</a:t>
            </a:r>
          </a:p>
          <a:p>
            <a:pPr lvl="1"/>
            <a:r>
              <a:rPr lang="en-US" sz="2400" dirty="0">
                <a:latin typeface="Arial" panose="020B0604020202020204" pitchFamily="34" charset="0"/>
                <a:cs typeface="Arial" panose="020B0604020202020204" pitchFamily="34" charset="0"/>
              </a:rPr>
              <a:t>Makes sex between teens hard to discuss when it does happen</a:t>
            </a:r>
          </a:p>
          <a:p>
            <a:pPr lvl="1"/>
            <a:r>
              <a:rPr lang="en-US" sz="2400" dirty="0">
                <a:latin typeface="Arial" panose="020B0604020202020204" pitchFamily="34" charset="0"/>
                <a:cs typeface="Arial" panose="020B0604020202020204" pitchFamily="34" charset="0"/>
              </a:rPr>
              <a:t>Despite investment of federal funds, not shown to be effective</a:t>
            </a:r>
          </a:p>
          <a:p>
            <a:pPr lvl="1"/>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8106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dirty="0"/>
              <a:t>Connectedness: The Caregiver </a:t>
            </a:r>
            <a:br>
              <a:rPr lang="en-US" dirty="0"/>
            </a:br>
            <a:r>
              <a:rPr lang="en-US" dirty="0"/>
              <a:t>Role in Education </a:t>
            </a:r>
          </a:p>
        </p:txBody>
      </p:sp>
      <p:sp>
        <p:nvSpPr>
          <p:cNvPr id="724995" name="Rectangle 3"/>
          <p:cNvSpPr>
            <a:spLocks noGrp="1" noChangeArrowheads="1"/>
          </p:cNvSpPr>
          <p:nvPr>
            <p:ph sz="quarter" idx="10"/>
          </p:nvPr>
        </p:nvSpPr>
        <p:spPr>
          <a:xfrm>
            <a:off x="3849914" y="1457820"/>
            <a:ext cx="7772400" cy="4267200"/>
          </a:xfrm>
        </p:spPr>
        <p:txBody>
          <a:bodyPr>
            <a:normAutofit/>
          </a:bodyPr>
          <a:lstStyle/>
          <a:p>
            <a:r>
              <a:rPr lang="en-US" dirty="0"/>
              <a:t>Parents usually not primary source of information</a:t>
            </a:r>
          </a:p>
          <a:p>
            <a:r>
              <a:rPr lang="en-US" dirty="0"/>
              <a:t>Many parents feel unsure about how best to approach the topic</a:t>
            </a:r>
          </a:p>
          <a:p>
            <a:r>
              <a:rPr lang="en-US" dirty="0"/>
              <a:t>Discussions about sexuality limited to one “Big Talk”</a:t>
            </a:r>
          </a:p>
          <a:p>
            <a:r>
              <a:rPr lang="en-US" dirty="0"/>
              <a:t>Communication about sex not very extensive</a:t>
            </a:r>
          </a:p>
          <a:p>
            <a:r>
              <a:rPr lang="en-US" dirty="0"/>
              <a:t>Parent-teen conversations about sex often one-way</a:t>
            </a:r>
          </a:p>
          <a:p>
            <a:pPr lvl="1"/>
            <a:r>
              <a:rPr lang="en-US" dirty="0"/>
              <a:t>Based on the experiences and perception of the parent</a:t>
            </a:r>
          </a:p>
        </p:txBody>
      </p:sp>
    </p:spTree>
    <p:extLst>
      <p:ext uri="{BB962C8B-B14F-4D97-AF65-F5344CB8AC3E}">
        <p14:creationId xmlns:p14="http://schemas.microsoft.com/office/powerpoint/2010/main" val="3962185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2"/>
          <p:cNvSpPr>
            <a:spLocks noGrp="1" noChangeArrowheads="1"/>
          </p:cNvSpPr>
          <p:nvPr>
            <p:ph type="title"/>
          </p:nvPr>
        </p:nvSpPr>
        <p:spPr>
          <a:xfrm>
            <a:off x="194863" y="1152865"/>
            <a:ext cx="3172452" cy="4601183"/>
          </a:xfrm>
        </p:spPr>
        <p:txBody>
          <a:bodyPr/>
          <a:lstStyle/>
          <a:p>
            <a:r>
              <a:rPr lang="en-US" sz="4000" dirty="0"/>
              <a:t>Guiding Patients Towards Connectedness</a:t>
            </a:r>
          </a:p>
        </p:txBody>
      </p:sp>
      <p:sp>
        <p:nvSpPr>
          <p:cNvPr id="130051" name="Rectangle 3"/>
          <p:cNvSpPr>
            <a:spLocks noGrp="1" noChangeArrowheads="1"/>
          </p:cNvSpPr>
          <p:nvPr>
            <p:ph sz="quarter" idx="10"/>
          </p:nvPr>
        </p:nvSpPr>
        <p:spPr/>
        <p:txBody>
          <a:bodyPr/>
          <a:lstStyle/>
          <a:p>
            <a:pPr lvl="1"/>
            <a:endParaRPr lang="en-US" dirty="0"/>
          </a:p>
          <a:p>
            <a:r>
              <a:rPr lang="en-US" dirty="0"/>
              <a:t>Parental Involvement vs. “</a:t>
            </a:r>
            <a:r>
              <a:rPr lang="en-US" dirty="0" err="1"/>
              <a:t>Parentectomy</a:t>
            </a:r>
            <a:r>
              <a:rPr lang="en-US" dirty="0"/>
              <a:t>”:</a:t>
            </a:r>
          </a:p>
          <a:p>
            <a:pPr lvl="1"/>
            <a:r>
              <a:rPr lang="en-US" dirty="0"/>
              <a:t>Encourage honest and open communication if possible between caregiver and teen</a:t>
            </a:r>
          </a:p>
          <a:p>
            <a:pPr lvl="1"/>
            <a:r>
              <a:rPr lang="en-US" dirty="0"/>
              <a:t>Encourage parents to communicate their values and beliefs but recognize that their children may have different perspectives and experiences</a:t>
            </a:r>
          </a:p>
        </p:txBody>
      </p:sp>
      <p:sp>
        <p:nvSpPr>
          <p:cNvPr id="160772" name="Rectangle 4"/>
          <p:cNvSpPr>
            <a:spLocks noChangeArrowheads="1"/>
          </p:cNvSpPr>
          <p:nvPr/>
        </p:nvSpPr>
        <p:spPr bwMode="auto">
          <a:xfrm>
            <a:off x="3267075" y="3246438"/>
            <a:ext cx="641350" cy="366712"/>
          </a:xfrm>
          <a:prstGeom prst="rect">
            <a:avLst/>
          </a:prstGeom>
          <a:noFill/>
          <a:ln w="9525">
            <a:noFill/>
            <a:miter lim="800000"/>
            <a:headEnd/>
            <a:tailEnd/>
          </a:ln>
          <a:effectLst/>
        </p:spPr>
        <p:txBody>
          <a:bodyPr wrap="none">
            <a:spAutoFit/>
          </a:bodyPr>
          <a:lstStyle/>
          <a:p>
            <a:pPr lvl="1">
              <a:spcBef>
                <a:spcPct val="20000"/>
              </a:spcBef>
              <a:buClr>
                <a:schemeClr val="folHlink"/>
              </a:buClr>
              <a:buSzPct val="65000"/>
              <a:defRPr/>
            </a:pPr>
            <a:endParaRPr lang="en-US" dirty="0">
              <a:effectLst>
                <a:outerShdw blurRad="38100" dist="38100" dir="2700000" algn="tl">
                  <a:srgbClr val="C0C0C0"/>
                </a:outerShdw>
              </a:effectLst>
              <a:latin typeface="Adobe Garamond Pro"/>
              <a:cs typeface="Arial" pitchFamily="34" charset="0"/>
            </a:endParaRPr>
          </a:p>
        </p:txBody>
      </p:sp>
    </p:spTree>
    <p:extLst>
      <p:ext uri="{BB962C8B-B14F-4D97-AF65-F5344CB8AC3E}">
        <p14:creationId xmlns:p14="http://schemas.microsoft.com/office/powerpoint/2010/main" val="2644922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t>Connectedness: Pearls in Practice</a:t>
            </a:r>
          </a:p>
        </p:txBody>
      </p:sp>
      <p:sp>
        <p:nvSpPr>
          <p:cNvPr id="251905" name="Rectangle 3"/>
          <p:cNvSpPr>
            <a:spLocks noGrp="1" noChangeArrowheads="1"/>
          </p:cNvSpPr>
          <p:nvPr>
            <p:ph sz="quarter" idx="10"/>
          </p:nvPr>
        </p:nvSpPr>
        <p:spPr>
          <a:xfrm>
            <a:off x="3930809" y="1457820"/>
            <a:ext cx="7404847" cy="4267200"/>
          </a:xfrm>
        </p:spPr>
        <p:txBody>
          <a:bodyPr/>
          <a:lstStyle/>
          <a:p>
            <a:r>
              <a:rPr lang="en-US" dirty="0"/>
              <a:t>Talking to adolescents:</a:t>
            </a:r>
          </a:p>
          <a:p>
            <a:pPr lvl="1"/>
            <a:r>
              <a:rPr lang="en-US" dirty="0"/>
              <a:t>Examine patient’s perspective of relationship with caregiver</a:t>
            </a:r>
          </a:p>
          <a:p>
            <a:pPr lvl="1"/>
            <a:r>
              <a:rPr lang="en-US" dirty="0"/>
              <a:t>Examine barriers for conversation with caregiver about romantic/sexual relationships</a:t>
            </a:r>
          </a:p>
          <a:p>
            <a:pPr lvl="1"/>
            <a:r>
              <a:rPr lang="en-US" dirty="0"/>
              <a:t>Offer to be a resource to both parents and teens</a:t>
            </a:r>
          </a:p>
        </p:txBody>
      </p:sp>
    </p:spTree>
    <p:extLst>
      <p:ext uri="{BB962C8B-B14F-4D97-AF65-F5344CB8AC3E}">
        <p14:creationId xmlns:p14="http://schemas.microsoft.com/office/powerpoint/2010/main" val="2381535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dirty="0"/>
              <a:t>Connectedness: Pearls in Practice</a:t>
            </a:r>
          </a:p>
        </p:txBody>
      </p:sp>
      <p:sp>
        <p:nvSpPr>
          <p:cNvPr id="251905" name="Rectangle 3"/>
          <p:cNvSpPr>
            <a:spLocks noGrp="1" noChangeArrowheads="1"/>
          </p:cNvSpPr>
          <p:nvPr>
            <p:ph sz="quarter" idx="10"/>
          </p:nvPr>
        </p:nvSpPr>
        <p:spPr>
          <a:xfrm>
            <a:off x="3916295" y="1457820"/>
            <a:ext cx="6359819" cy="4267200"/>
          </a:xfrm>
        </p:spPr>
        <p:txBody>
          <a:bodyPr/>
          <a:lstStyle/>
          <a:p>
            <a:r>
              <a:rPr lang="en-US" dirty="0"/>
              <a:t>Talking to caregivers:</a:t>
            </a:r>
          </a:p>
          <a:p>
            <a:pPr lvl="1"/>
            <a:r>
              <a:rPr lang="en-US" dirty="0"/>
              <a:t>Acknowledge to caregiver talking about relationships is difficult, but healthy</a:t>
            </a:r>
          </a:p>
          <a:p>
            <a:pPr lvl="1"/>
            <a:r>
              <a:rPr lang="en-US" dirty="0"/>
              <a:t>Help caregiver understand the importance of modeling healthy relationships</a:t>
            </a:r>
          </a:p>
        </p:txBody>
      </p:sp>
    </p:spTree>
    <p:extLst>
      <p:ext uri="{BB962C8B-B14F-4D97-AF65-F5344CB8AC3E}">
        <p14:creationId xmlns:p14="http://schemas.microsoft.com/office/powerpoint/2010/main" val="3256004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978048" y="2379648"/>
            <a:ext cx="4643438" cy="2246313"/>
          </a:xfrm>
          <a:prstGeom prst="rect">
            <a:avLst/>
          </a:prstGeom>
          <a:noFill/>
        </p:spPr>
        <p:txBody>
          <a:bodyPr>
            <a:spAutoFit/>
          </a:bodyPr>
          <a:lstStyle/>
          <a:p>
            <a:pPr>
              <a:defRPr/>
            </a:pPr>
            <a:r>
              <a:rPr lang="en-US" sz="14000" b="1" cap="all" dirty="0">
                <a:solidFill>
                  <a:schemeClr val="accent2"/>
                </a:solidFill>
                <a:latin typeface="Adobe Garamond Pro"/>
                <a:cs typeface="Arial"/>
              </a:rPr>
              <a:t>D</a:t>
            </a:r>
            <a:r>
              <a:rPr lang="en-US" sz="14200" b="1" cap="all" baseline="30000" dirty="0">
                <a:solidFill>
                  <a:schemeClr val="accent2"/>
                </a:solidFill>
                <a:latin typeface="Adobe Garamond Pro"/>
                <a:cs typeface="Arial"/>
              </a:rPr>
              <a:t>2</a:t>
            </a:r>
            <a:endParaRPr lang="en-US" sz="14000" b="1" cap="all" baseline="30000" dirty="0">
              <a:solidFill>
                <a:schemeClr val="accent2"/>
              </a:solidFill>
              <a:latin typeface="Adobe Garamond Pro"/>
              <a:cs typeface="Arial"/>
            </a:endParaRPr>
          </a:p>
        </p:txBody>
      </p:sp>
      <p:sp>
        <p:nvSpPr>
          <p:cNvPr id="12" name="Rectangle 11"/>
          <p:cNvSpPr/>
          <p:nvPr/>
        </p:nvSpPr>
        <p:spPr>
          <a:xfrm>
            <a:off x="5901553" y="2690158"/>
            <a:ext cx="8466138" cy="1323439"/>
          </a:xfrm>
          <a:prstGeom prst="rect">
            <a:avLst/>
          </a:prstGeom>
        </p:spPr>
        <p:txBody>
          <a:bodyPr>
            <a:spAutoFit/>
          </a:bodyPr>
          <a:lstStyle/>
          <a:p>
            <a:pPr lvl="1">
              <a:defRPr/>
            </a:pPr>
            <a:r>
              <a:rPr lang="en-US" sz="4000" b="1" dirty="0">
                <a:solidFill>
                  <a:schemeClr val="accent2"/>
                </a:solidFill>
                <a:latin typeface="Arial" panose="020B0604020202020204" pitchFamily="34" charset="0"/>
                <a:cs typeface="Arial" panose="020B0604020202020204" pitchFamily="34" charset="0"/>
              </a:rPr>
              <a:t>Recognize Diversity </a:t>
            </a:r>
          </a:p>
          <a:p>
            <a:pPr lvl="1">
              <a:defRPr/>
            </a:pPr>
            <a:r>
              <a:rPr lang="en-US" sz="4000" b="1" dirty="0">
                <a:solidFill>
                  <a:schemeClr val="accent2"/>
                </a:solidFill>
                <a:latin typeface="Arial" panose="020B0604020202020204" pitchFamily="34" charset="0"/>
                <a:cs typeface="Arial" panose="020B0604020202020204" pitchFamily="34" charset="0"/>
              </a:rPr>
              <a:t>and Disparities</a:t>
            </a:r>
          </a:p>
        </p:txBody>
      </p:sp>
      <p:sp>
        <p:nvSpPr>
          <p:cNvPr id="6" name="Title 5"/>
          <p:cNvSpPr>
            <a:spLocks noGrp="1"/>
          </p:cNvSpPr>
          <p:nvPr>
            <p:ph type="title"/>
          </p:nvPr>
        </p:nvSpPr>
        <p:spPr/>
        <p:txBody>
          <a:bodyPr>
            <a:normAutofit/>
          </a:bodyPr>
          <a:lstStyle/>
          <a:p>
            <a:r>
              <a:rPr lang="en-US" sz="4000" dirty="0"/>
              <a:t>A New Paradigm</a:t>
            </a:r>
          </a:p>
        </p:txBody>
      </p:sp>
    </p:spTree>
    <p:extLst>
      <p:ext uri="{BB962C8B-B14F-4D97-AF65-F5344CB8AC3E}">
        <p14:creationId xmlns:p14="http://schemas.microsoft.com/office/powerpoint/2010/main" val="198943611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itle 1"/>
          <p:cNvSpPr>
            <a:spLocks noGrp="1"/>
          </p:cNvSpPr>
          <p:nvPr>
            <p:ph type="title"/>
          </p:nvPr>
        </p:nvSpPr>
        <p:spPr/>
        <p:txBody>
          <a:bodyPr/>
          <a:lstStyle/>
          <a:p>
            <a:r>
              <a:rPr lang="en-US" sz="4000" dirty="0"/>
              <a:t>Diversity and Disparities</a:t>
            </a:r>
          </a:p>
        </p:txBody>
      </p:sp>
      <p:sp>
        <p:nvSpPr>
          <p:cNvPr id="3" name="Content Placeholder 2"/>
          <p:cNvSpPr>
            <a:spLocks noGrp="1"/>
          </p:cNvSpPr>
          <p:nvPr>
            <p:ph sz="quarter" idx="10"/>
          </p:nvPr>
        </p:nvSpPr>
        <p:spPr>
          <a:xfrm>
            <a:off x="3962399" y="1618130"/>
            <a:ext cx="7404847" cy="4267200"/>
          </a:xfrm>
        </p:spPr>
        <p:txBody>
          <a:bodyPr/>
          <a:lstStyle/>
          <a:p>
            <a:endParaRPr lang="en-US" dirty="0"/>
          </a:p>
          <a:p>
            <a:r>
              <a:rPr lang="en-US" dirty="0"/>
              <a:t>Research has found that:</a:t>
            </a:r>
          </a:p>
          <a:p>
            <a:pPr lvl="1"/>
            <a:r>
              <a:rPr lang="en-US" dirty="0"/>
              <a:t>Poverty and lack of access to socioeconomic and health resources negatively affect many aspects of adolescent sexual health, including</a:t>
            </a:r>
          </a:p>
          <a:p>
            <a:pPr lvl="3"/>
            <a:r>
              <a:rPr lang="en-US" dirty="0"/>
              <a:t>STD/HIV rates</a:t>
            </a:r>
          </a:p>
          <a:p>
            <a:pPr lvl="3"/>
            <a:r>
              <a:rPr lang="en-US" dirty="0"/>
              <a:t>Pregnancy rates</a:t>
            </a:r>
          </a:p>
          <a:p>
            <a:pPr lvl="3"/>
            <a:r>
              <a:rPr lang="en-US" dirty="0"/>
              <a:t>Contraceptive use</a:t>
            </a:r>
          </a:p>
          <a:p>
            <a:pPr lvl="3"/>
            <a:r>
              <a:rPr lang="en-US" dirty="0"/>
              <a:t>Teens’ feelings of self-efficacy</a:t>
            </a:r>
          </a:p>
          <a:p>
            <a:pPr lvl="1"/>
            <a:endParaRPr lang="en-US" dirty="0"/>
          </a:p>
          <a:p>
            <a:pPr lvl="1"/>
            <a:endParaRPr lang="en-US" dirty="0"/>
          </a:p>
        </p:txBody>
      </p:sp>
    </p:spTree>
    <p:extLst>
      <p:ext uri="{BB962C8B-B14F-4D97-AF65-F5344CB8AC3E}">
        <p14:creationId xmlns:p14="http://schemas.microsoft.com/office/powerpoint/2010/main" val="239847387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Cultural Humility</a:t>
            </a:r>
          </a:p>
        </p:txBody>
      </p:sp>
      <p:sp>
        <p:nvSpPr>
          <p:cNvPr id="2" name="Content Placeholder 1"/>
          <p:cNvSpPr>
            <a:spLocks noGrp="1"/>
          </p:cNvSpPr>
          <p:nvPr>
            <p:ph sz="quarter" idx="10"/>
          </p:nvPr>
        </p:nvSpPr>
        <p:spPr>
          <a:xfrm>
            <a:off x="3926540" y="1457820"/>
            <a:ext cx="7404847" cy="4267200"/>
          </a:xfrm>
        </p:spPr>
        <p:txBody>
          <a:bodyPr/>
          <a:lstStyle/>
          <a:p>
            <a:r>
              <a:rPr lang="en-US" dirty="0"/>
              <a:t>Practicing “cultural humility” and patient-centered interviewing</a:t>
            </a:r>
          </a:p>
          <a:p>
            <a:pPr lvl="1"/>
            <a:r>
              <a:rPr lang="en-US" dirty="0"/>
              <a:t>Recognizes interactions between A-B-C &amp; D</a:t>
            </a:r>
            <a:r>
              <a:rPr lang="en-US" baseline="30000" dirty="0"/>
              <a:t>2</a:t>
            </a:r>
            <a:endParaRPr lang="en-US" dirty="0"/>
          </a:p>
          <a:p>
            <a:pPr lvl="1"/>
            <a:r>
              <a:rPr lang="en-US" dirty="0"/>
              <a:t>Avoid generalizing based on knowledge of some cultures/communities</a:t>
            </a:r>
          </a:p>
          <a:p>
            <a:pPr lvl="1"/>
            <a:r>
              <a:rPr lang="en-US" dirty="0"/>
              <a:t>Patients communicate the role of culture in the encounter</a:t>
            </a:r>
          </a:p>
        </p:txBody>
      </p:sp>
    </p:spTree>
    <p:extLst>
      <p:ext uri="{BB962C8B-B14F-4D97-AF65-F5344CB8AC3E}">
        <p14:creationId xmlns:p14="http://schemas.microsoft.com/office/powerpoint/2010/main" val="14345718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Title 2"/>
          <p:cNvSpPr>
            <a:spLocks noGrp="1"/>
          </p:cNvSpPr>
          <p:nvPr>
            <p:ph type="title"/>
          </p:nvPr>
        </p:nvSpPr>
        <p:spPr/>
        <p:txBody>
          <a:bodyPr/>
          <a:lstStyle/>
          <a:p>
            <a:r>
              <a:rPr lang="en-US" sz="4000" dirty="0"/>
              <a:t>Recognizing Diversity and </a:t>
            </a:r>
            <a:br>
              <a:rPr lang="en-US" sz="4000" dirty="0"/>
            </a:br>
            <a:r>
              <a:rPr lang="en-US" sz="4000" dirty="0"/>
              <a:t>Disparities in Practice</a:t>
            </a:r>
          </a:p>
        </p:txBody>
      </p:sp>
      <p:sp>
        <p:nvSpPr>
          <p:cNvPr id="253953" name="Content Placeholder 1"/>
          <p:cNvSpPr>
            <a:spLocks noGrp="1"/>
          </p:cNvSpPr>
          <p:nvPr>
            <p:ph sz="quarter" idx="10"/>
          </p:nvPr>
        </p:nvSpPr>
        <p:spPr>
          <a:xfrm>
            <a:off x="3944469" y="1290828"/>
            <a:ext cx="7404847" cy="4267200"/>
          </a:xfrm>
        </p:spPr>
        <p:txBody>
          <a:bodyPr/>
          <a:lstStyle/>
          <a:p>
            <a:r>
              <a:rPr lang="en-US" dirty="0"/>
              <a:t>How do we create best practices for diverse populations?</a:t>
            </a:r>
          </a:p>
          <a:p>
            <a:r>
              <a:rPr lang="en-US" dirty="0"/>
              <a:t>How do we utilize knowledge about health disparities in communities without making assumptions about individual patients?</a:t>
            </a:r>
          </a:p>
        </p:txBody>
      </p:sp>
    </p:spTree>
    <p:extLst>
      <p:ext uri="{BB962C8B-B14F-4D97-AF65-F5344CB8AC3E}">
        <p14:creationId xmlns:p14="http://schemas.microsoft.com/office/powerpoint/2010/main" val="11927801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r>
              <a:rPr lang="en-US" sz="4000" dirty="0"/>
              <a:t>Diversity and Disparities: Pearls for Practice</a:t>
            </a:r>
          </a:p>
        </p:txBody>
      </p:sp>
      <p:sp>
        <p:nvSpPr>
          <p:cNvPr id="256001" name="Rectangle 3"/>
          <p:cNvSpPr>
            <a:spLocks noGrp="1" noChangeArrowheads="1"/>
          </p:cNvSpPr>
          <p:nvPr>
            <p:ph sz="quarter" idx="10"/>
          </p:nvPr>
        </p:nvSpPr>
        <p:spPr>
          <a:xfrm>
            <a:off x="3854823" y="1710765"/>
            <a:ext cx="7404847" cy="4267200"/>
          </a:xfrm>
        </p:spPr>
        <p:txBody>
          <a:bodyPr>
            <a:normAutofit/>
          </a:bodyPr>
          <a:lstStyle/>
          <a:p>
            <a:r>
              <a:rPr lang="en-US" dirty="0"/>
              <a:t>Where is the patient in his/her sexual development? </a:t>
            </a:r>
          </a:p>
          <a:p>
            <a:r>
              <a:rPr lang="en-US" dirty="0"/>
              <a:t>How do cultural, religious beliefs play into patient values around sexuality?</a:t>
            </a:r>
          </a:p>
          <a:p>
            <a:r>
              <a:rPr lang="en-US" dirty="0"/>
              <a:t>What barriers exist for patients to access health services and health information?</a:t>
            </a:r>
          </a:p>
          <a:p>
            <a:r>
              <a:rPr lang="en-US" dirty="0"/>
              <a:t>How do socioeconomic forces shape patients experiences with clinicians?</a:t>
            </a:r>
          </a:p>
          <a:p>
            <a:endParaRPr lang="en-US" dirty="0"/>
          </a:p>
        </p:txBody>
      </p:sp>
    </p:spTree>
    <p:extLst>
      <p:ext uri="{BB962C8B-B14F-4D97-AF65-F5344CB8AC3E}">
        <p14:creationId xmlns:p14="http://schemas.microsoft.com/office/powerpoint/2010/main" val="2462344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p:cNvSpPr>
          <p:nvPr>
            <p:ph type="title"/>
          </p:nvPr>
        </p:nvSpPr>
        <p:spPr/>
        <p:txBody>
          <a:bodyPr/>
          <a:lstStyle/>
          <a:p>
            <a:r>
              <a:rPr lang="en-US" sz="4000" dirty="0"/>
              <a:t>ABCD</a:t>
            </a:r>
            <a:r>
              <a:rPr lang="en-US" sz="4000" baseline="30000" dirty="0"/>
              <a:t>2</a:t>
            </a:r>
            <a:r>
              <a:rPr lang="en-US" sz="4000" dirty="0"/>
              <a:t>: Overall Practice Implications</a:t>
            </a:r>
          </a:p>
        </p:txBody>
      </p:sp>
      <p:sp>
        <p:nvSpPr>
          <p:cNvPr id="97283" name="Rectangle 3"/>
          <p:cNvSpPr>
            <a:spLocks noGrp="1"/>
          </p:cNvSpPr>
          <p:nvPr>
            <p:ph sz="quarter" idx="10"/>
          </p:nvPr>
        </p:nvSpPr>
        <p:spPr/>
        <p:txBody>
          <a:bodyPr>
            <a:normAutofit lnSpcReduction="10000"/>
          </a:bodyPr>
          <a:lstStyle/>
          <a:p>
            <a:endParaRPr lang="en-US" dirty="0"/>
          </a:p>
          <a:p>
            <a:r>
              <a:rPr lang="en-US" dirty="0"/>
              <a:t>NORMALIZE adolescent sexual development</a:t>
            </a:r>
          </a:p>
          <a:p>
            <a:r>
              <a:rPr lang="en-US" dirty="0"/>
              <a:t>Provide access to comprehensive and accurate reproductive and sexual health information and care</a:t>
            </a:r>
          </a:p>
          <a:p>
            <a:r>
              <a:rPr lang="en-US" dirty="0"/>
              <a:t>Promote affirming discussions about sexual feelings and arousal, decision-making, responsibility, and relationships</a:t>
            </a:r>
          </a:p>
          <a:p>
            <a:r>
              <a:rPr lang="en-US" dirty="0"/>
              <a:t>Change from “</a:t>
            </a:r>
            <a:r>
              <a:rPr lang="en-US" dirty="0" err="1"/>
              <a:t>parentectomy</a:t>
            </a:r>
            <a:r>
              <a:rPr lang="en-US" dirty="0"/>
              <a:t>” to parental involvement when appropriate/possible</a:t>
            </a:r>
          </a:p>
          <a:p>
            <a:r>
              <a:rPr lang="en-US" dirty="0"/>
              <a:t>Reframe research focus—go beyond risk to help inform and support a paradigm shift</a:t>
            </a:r>
          </a:p>
          <a:p>
            <a:endParaRPr lang="en-US" dirty="0"/>
          </a:p>
        </p:txBody>
      </p:sp>
    </p:spTree>
    <p:extLst>
      <p:ext uri="{BB962C8B-B14F-4D97-AF65-F5344CB8AC3E}">
        <p14:creationId xmlns:p14="http://schemas.microsoft.com/office/powerpoint/2010/main" val="103644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4126696" y="1528787"/>
            <a:ext cx="6461390" cy="1057660"/>
          </a:xfrm>
        </p:spPr>
        <p:txBody>
          <a:bodyPr/>
          <a:lstStyle/>
          <a:p>
            <a:r>
              <a:rPr lang="en-US" sz="4000" dirty="0">
                <a:solidFill>
                  <a:schemeClr val="accent1"/>
                </a:solidFill>
              </a:rPr>
              <a:t>Sex-as-Risk-Taking Paradigm</a:t>
            </a:r>
          </a:p>
        </p:txBody>
      </p:sp>
      <p:sp>
        <p:nvSpPr>
          <p:cNvPr id="87043" name="Rectangle 3"/>
          <p:cNvSpPr>
            <a:spLocks noGrp="1" noChangeArrowheads="1"/>
          </p:cNvSpPr>
          <p:nvPr>
            <p:ph sz="quarter" idx="10"/>
          </p:nvPr>
        </p:nvSpPr>
        <p:spPr>
          <a:xfrm>
            <a:off x="3613544" y="1784392"/>
            <a:ext cx="6974542" cy="4267200"/>
          </a:xfrm>
        </p:spPr>
        <p:txBody>
          <a:bodyPr/>
          <a:lstStyle/>
          <a:p>
            <a:pPr lvl="1"/>
            <a:r>
              <a:rPr lang="en-US" sz="2400" dirty="0"/>
              <a:t>Makes sex a disease rather than part of development</a:t>
            </a:r>
          </a:p>
          <a:p>
            <a:pPr lvl="1"/>
            <a:r>
              <a:rPr lang="en-US" sz="2400" dirty="0"/>
              <a:t>Does not distinguish healthy sexual expression from sexual risk</a:t>
            </a:r>
          </a:p>
          <a:p>
            <a:pPr lvl="1"/>
            <a:r>
              <a:rPr lang="en-US" sz="2400" dirty="0"/>
              <a:t>Instills fear, not sense of mastery/control</a:t>
            </a:r>
          </a:p>
          <a:p>
            <a:pPr lvl="1"/>
            <a:r>
              <a:rPr lang="en-US" sz="2400" dirty="0"/>
              <a:t>Leaves out the pleasurable and relational contexts of sexuality</a:t>
            </a:r>
          </a:p>
        </p:txBody>
      </p:sp>
    </p:spTree>
    <p:extLst>
      <p:ext uri="{BB962C8B-B14F-4D97-AF65-F5344CB8AC3E}">
        <p14:creationId xmlns:p14="http://schemas.microsoft.com/office/powerpoint/2010/main" val="431839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p:cNvSpPr>
          <p:nvPr>
            <p:ph type="title"/>
          </p:nvPr>
        </p:nvSpPr>
        <p:spPr/>
        <p:txBody>
          <a:bodyPr/>
          <a:lstStyle/>
          <a:p>
            <a:r>
              <a:rPr lang="en-US" sz="4000" dirty="0"/>
              <a:t>Conclusions</a:t>
            </a:r>
          </a:p>
        </p:txBody>
      </p:sp>
      <p:sp>
        <p:nvSpPr>
          <p:cNvPr id="260097" name="Rectangle 3"/>
          <p:cNvSpPr>
            <a:spLocks noGrp="1"/>
          </p:cNvSpPr>
          <p:nvPr>
            <p:ph sz="quarter" idx="10"/>
          </p:nvPr>
        </p:nvSpPr>
        <p:spPr>
          <a:xfrm>
            <a:off x="3910603" y="1762561"/>
            <a:ext cx="7404847" cy="4267200"/>
          </a:xfrm>
        </p:spPr>
        <p:txBody>
          <a:bodyPr>
            <a:normAutofit/>
          </a:bodyPr>
          <a:lstStyle/>
          <a:p>
            <a:r>
              <a:rPr lang="en-US" dirty="0"/>
              <a:t>Sexual development is a natural part of adolescence</a:t>
            </a:r>
          </a:p>
          <a:p>
            <a:r>
              <a:rPr lang="en-US" dirty="0"/>
              <a:t>Cultural approaches to sexuality can affect clinical practice and patient outcomes</a:t>
            </a:r>
          </a:p>
          <a:p>
            <a:r>
              <a:rPr lang="en-US" dirty="0"/>
              <a:t>Traditional clinical approach in the U.S. is primarily one of risk-assessment</a:t>
            </a:r>
          </a:p>
          <a:p>
            <a:r>
              <a:rPr lang="en-US" dirty="0"/>
              <a:t>New paradigm needed to recognize healthy sexuality beyond abstinence and risk</a:t>
            </a:r>
          </a:p>
          <a:p>
            <a:endParaRPr lang="en-US" dirty="0"/>
          </a:p>
        </p:txBody>
      </p:sp>
    </p:spTree>
    <p:extLst>
      <p:ext uri="{BB962C8B-B14F-4D97-AF65-F5344CB8AC3E}">
        <p14:creationId xmlns:p14="http://schemas.microsoft.com/office/powerpoint/2010/main" val="1647852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2"/>
          <p:cNvSpPr>
            <a:spLocks noGrp="1"/>
          </p:cNvSpPr>
          <p:nvPr>
            <p:ph type="title"/>
          </p:nvPr>
        </p:nvSpPr>
        <p:spPr/>
        <p:txBody>
          <a:bodyPr/>
          <a:lstStyle/>
          <a:p>
            <a:r>
              <a:rPr lang="en-US" sz="4000" dirty="0"/>
              <a:t>Beyond Individual Practice</a:t>
            </a:r>
          </a:p>
        </p:txBody>
      </p:sp>
      <p:sp>
        <p:nvSpPr>
          <p:cNvPr id="131074" name="Content Placeholder 1"/>
          <p:cNvSpPr>
            <a:spLocks noGrp="1"/>
          </p:cNvSpPr>
          <p:nvPr>
            <p:ph sz="quarter" idx="10"/>
          </p:nvPr>
        </p:nvSpPr>
        <p:spPr>
          <a:xfrm>
            <a:off x="3890681" y="1457820"/>
            <a:ext cx="7404847" cy="4267200"/>
          </a:xfrm>
        </p:spPr>
        <p:txBody>
          <a:bodyPr/>
          <a:lstStyle/>
          <a:p>
            <a:r>
              <a:rPr lang="en-US" dirty="0"/>
              <a:t>Providers can advocate to normalize adolescent sexual development, and provide youth with necessary resources</a:t>
            </a:r>
          </a:p>
          <a:p>
            <a:pPr lvl="1"/>
            <a:r>
              <a:rPr lang="en-US" dirty="0"/>
              <a:t>In schools</a:t>
            </a:r>
          </a:p>
          <a:p>
            <a:pPr lvl="1"/>
            <a:r>
              <a:rPr lang="en-US" dirty="0"/>
              <a:t>In group practice</a:t>
            </a:r>
          </a:p>
          <a:p>
            <a:pPr lvl="1"/>
            <a:r>
              <a:rPr lang="en-US" dirty="0"/>
              <a:t>In professional organizations</a:t>
            </a:r>
          </a:p>
          <a:p>
            <a:pPr lvl="1"/>
            <a:r>
              <a:rPr lang="en-US" dirty="0"/>
              <a:t>In communities</a:t>
            </a:r>
          </a:p>
          <a:p>
            <a:pPr lvl="1"/>
            <a:r>
              <a:rPr lang="en-US" dirty="0"/>
              <a:t>With policymakers</a:t>
            </a:r>
          </a:p>
        </p:txBody>
      </p:sp>
    </p:spTree>
    <p:extLst>
      <p:ext uri="{BB962C8B-B14F-4D97-AF65-F5344CB8AC3E}">
        <p14:creationId xmlns:p14="http://schemas.microsoft.com/office/powerpoint/2010/main" val="41561636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1EF5C-EBBA-B74E-818B-037737606E20}"/>
              </a:ext>
            </a:extLst>
          </p:cNvPr>
          <p:cNvSpPr>
            <a:spLocks noGrp="1"/>
          </p:cNvSpPr>
          <p:nvPr>
            <p:ph type="title"/>
          </p:nvPr>
        </p:nvSpPr>
        <p:spPr>
          <a:xfrm>
            <a:off x="3849982" y="2194918"/>
            <a:ext cx="7315200" cy="3255264"/>
          </a:xfrm>
        </p:spPr>
        <p:txBody>
          <a:bodyPr>
            <a:normAutofit/>
          </a:bodyPr>
          <a:lstStyle/>
          <a:p>
            <a:r>
              <a:rPr lang="en-US" sz="7200" dirty="0"/>
              <a:t>Exercise: </a:t>
            </a:r>
            <a:br>
              <a:rPr lang="en-US" sz="7200" dirty="0"/>
            </a:br>
            <a:r>
              <a:rPr lang="en-US" sz="7200" dirty="0"/>
              <a:t>Case Studies</a:t>
            </a:r>
          </a:p>
        </p:txBody>
      </p:sp>
    </p:spTree>
    <p:extLst>
      <p:ext uri="{BB962C8B-B14F-4D97-AF65-F5344CB8AC3E}">
        <p14:creationId xmlns:p14="http://schemas.microsoft.com/office/powerpoint/2010/main" val="18182223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8964" y="1255054"/>
            <a:ext cx="3352800" cy="1685367"/>
          </a:xfrm>
        </p:spPr>
        <p:txBody>
          <a:bodyPr/>
          <a:lstStyle/>
          <a:p>
            <a:r>
              <a:rPr lang="en-US" sz="4000" dirty="0">
                <a:solidFill>
                  <a:schemeClr val="accent1"/>
                </a:solidFill>
              </a:rPr>
              <a:t>Case: Shana</a:t>
            </a:r>
          </a:p>
        </p:txBody>
      </p:sp>
      <p:sp>
        <p:nvSpPr>
          <p:cNvPr id="6" name="Content Placeholder 5"/>
          <p:cNvSpPr>
            <a:spLocks noGrp="1"/>
          </p:cNvSpPr>
          <p:nvPr>
            <p:ph idx="1"/>
          </p:nvPr>
        </p:nvSpPr>
        <p:spPr>
          <a:xfrm>
            <a:off x="4251823" y="1766045"/>
            <a:ext cx="7491942" cy="3827928"/>
          </a:xfrm>
        </p:spPr>
        <p:txBody>
          <a:bodyPr/>
          <a:lstStyle/>
          <a:p>
            <a:r>
              <a:rPr lang="en-US" dirty="0"/>
              <a:t>17-year-old female</a:t>
            </a:r>
          </a:p>
          <a:p>
            <a:r>
              <a:rPr lang="en-US" dirty="0"/>
              <a:t>Comes to the clinic for emergency contraception</a:t>
            </a:r>
          </a:p>
          <a:p>
            <a:pPr lvl="1"/>
            <a:r>
              <a:rPr lang="en-US" dirty="0"/>
              <a:t>Has received at the ED before</a:t>
            </a:r>
          </a:p>
          <a:p>
            <a:r>
              <a:rPr lang="en-US" dirty="0"/>
              <a:t>Reports inconsistent condom use with her current boyfriend</a:t>
            </a:r>
          </a:p>
        </p:txBody>
      </p:sp>
      <p:pic>
        <p:nvPicPr>
          <p:cNvPr id="8" name="Picture 15" descr="C:\Documents and Settings\anita\Local Settings\Temporary Internet Files\Content.IE5\IJOLA5U7\MP900400273[1].jpg"/>
          <p:cNvPicPr>
            <a:picLocks noChangeAspect="1" noChangeArrowheads="1"/>
          </p:cNvPicPr>
          <p:nvPr/>
        </p:nvPicPr>
        <p:blipFill>
          <a:blip r:embed="rId3" cstate="print"/>
          <a:srcRect/>
          <a:stretch>
            <a:fillRect/>
          </a:stretch>
        </p:blipFill>
        <p:spPr bwMode="auto">
          <a:xfrm>
            <a:off x="-50363" y="681316"/>
            <a:ext cx="3923115" cy="5396753"/>
          </a:xfrm>
          <a:prstGeom prst="rect">
            <a:avLst/>
          </a:prstGeom>
          <a:noFill/>
        </p:spPr>
      </p:pic>
    </p:spTree>
    <p:extLst>
      <p:ext uri="{BB962C8B-B14F-4D97-AF65-F5344CB8AC3E}">
        <p14:creationId xmlns:p14="http://schemas.microsoft.com/office/powerpoint/2010/main" val="15032869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Case: Shana</a:t>
            </a:r>
          </a:p>
        </p:txBody>
      </p:sp>
      <p:sp>
        <p:nvSpPr>
          <p:cNvPr id="6" name="Content Placeholder 5"/>
          <p:cNvSpPr>
            <a:spLocks noGrp="1"/>
          </p:cNvSpPr>
          <p:nvPr>
            <p:ph sz="quarter" idx="10"/>
          </p:nvPr>
        </p:nvSpPr>
        <p:spPr>
          <a:xfrm>
            <a:off x="4029507" y="1457820"/>
            <a:ext cx="6642848" cy="4267200"/>
          </a:xfrm>
        </p:spPr>
        <p:txBody>
          <a:bodyPr/>
          <a:lstStyle/>
          <a:p>
            <a:r>
              <a:rPr lang="en-US" dirty="0"/>
              <a:t>How would you respond to Shana’s </a:t>
            </a:r>
            <a:br>
              <a:rPr lang="en-US" dirty="0"/>
            </a:br>
            <a:r>
              <a:rPr lang="en-US" dirty="0"/>
              <a:t>service request?</a:t>
            </a:r>
          </a:p>
          <a:p>
            <a:r>
              <a:rPr lang="en-US" dirty="0"/>
              <a:t>How could you use a conversation about condom use to discuss healthy relationships?</a:t>
            </a:r>
          </a:p>
        </p:txBody>
      </p:sp>
    </p:spTree>
    <p:extLst>
      <p:ext uri="{BB962C8B-B14F-4D97-AF65-F5344CB8AC3E}">
        <p14:creationId xmlns:p14="http://schemas.microsoft.com/office/powerpoint/2010/main" val="385876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6194" y="1302122"/>
            <a:ext cx="5342964" cy="1295402"/>
          </a:xfrm>
        </p:spPr>
        <p:txBody>
          <a:bodyPr/>
          <a:lstStyle/>
          <a:p>
            <a:r>
              <a:rPr lang="en-US" sz="4000" dirty="0">
                <a:solidFill>
                  <a:schemeClr val="accent1"/>
                </a:solidFill>
              </a:rPr>
              <a:t>Case: Maria</a:t>
            </a:r>
          </a:p>
        </p:txBody>
      </p:sp>
      <p:sp>
        <p:nvSpPr>
          <p:cNvPr id="6" name="Content Placeholder 5"/>
          <p:cNvSpPr>
            <a:spLocks noGrp="1"/>
          </p:cNvSpPr>
          <p:nvPr>
            <p:ph idx="1"/>
          </p:nvPr>
        </p:nvSpPr>
        <p:spPr>
          <a:xfrm>
            <a:off x="4251822" y="1801903"/>
            <a:ext cx="7491942" cy="3827928"/>
          </a:xfrm>
        </p:spPr>
        <p:txBody>
          <a:bodyPr/>
          <a:lstStyle/>
          <a:p>
            <a:r>
              <a:rPr lang="en-US" dirty="0"/>
              <a:t>17-year-old female</a:t>
            </a:r>
          </a:p>
          <a:p>
            <a:r>
              <a:rPr lang="en-US" dirty="0"/>
              <a:t>Scheduled visit for Depo-Provera shot and instead indicates desire for pregnancy </a:t>
            </a:r>
          </a:p>
          <a:p>
            <a:r>
              <a:rPr lang="en-US" dirty="0"/>
              <a:t>Living with the same foster family since age 7</a:t>
            </a:r>
          </a:p>
          <a:p>
            <a:r>
              <a:rPr lang="en-US" dirty="0"/>
              <a:t>Foster family is part of a conservative Dominican-American community</a:t>
            </a:r>
          </a:p>
        </p:txBody>
      </p:sp>
      <p:pic>
        <p:nvPicPr>
          <p:cNvPr id="7" name="Picture 5" descr="C:\Documents and Settings\anita\Local Settings\Temporary Internet Files\Content.IE5\2XCDIHAD\MP900403661[1].jpg"/>
          <p:cNvPicPr>
            <a:picLocks noChangeAspect="1" noChangeArrowheads="1"/>
          </p:cNvPicPr>
          <p:nvPr/>
        </p:nvPicPr>
        <p:blipFill>
          <a:blip r:embed="rId3" cstate="print"/>
          <a:srcRect/>
          <a:stretch>
            <a:fillRect/>
          </a:stretch>
        </p:blipFill>
        <p:spPr bwMode="auto">
          <a:xfrm>
            <a:off x="-400" y="674594"/>
            <a:ext cx="3855222" cy="5421406"/>
          </a:xfrm>
          <a:prstGeom prst="rect">
            <a:avLst/>
          </a:prstGeom>
          <a:noFill/>
          <a:ln w="9525">
            <a:noFill/>
            <a:miter lim="800000"/>
            <a:headEnd/>
            <a:tailEnd/>
          </a:ln>
        </p:spPr>
      </p:pic>
    </p:spTree>
    <p:extLst>
      <p:ext uri="{BB962C8B-B14F-4D97-AF65-F5344CB8AC3E}">
        <p14:creationId xmlns:p14="http://schemas.microsoft.com/office/powerpoint/2010/main" val="22898329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a:t>Case: Maria</a:t>
            </a:r>
          </a:p>
        </p:txBody>
      </p:sp>
      <p:sp>
        <p:nvSpPr>
          <p:cNvPr id="6" name="Content Placeholder 5"/>
          <p:cNvSpPr>
            <a:spLocks noGrp="1"/>
          </p:cNvSpPr>
          <p:nvPr>
            <p:ph sz="quarter" idx="10"/>
          </p:nvPr>
        </p:nvSpPr>
        <p:spPr>
          <a:xfrm>
            <a:off x="3944470" y="1457820"/>
            <a:ext cx="7404847" cy="4267200"/>
          </a:xfrm>
        </p:spPr>
        <p:txBody>
          <a:bodyPr/>
          <a:lstStyle/>
          <a:p>
            <a:r>
              <a:rPr lang="en-US" dirty="0"/>
              <a:t>How do you respond to Maria?</a:t>
            </a:r>
          </a:p>
          <a:p>
            <a:r>
              <a:rPr lang="en-US" dirty="0"/>
              <a:t>What are some questions you would ask about family, community, and partner support to help her make decisions about childbearing?</a:t>
            </a:r>
          </a:p>
          <a:p>
            <a:r>
              <a:rPr lang="en-US" dirty="0"/>
              <a:t>How can you recognize diversity of patients and cultural backgrounds in family planning discussions?</a:t>
            </a:r>
          </a:p>
        </p:txBody>
      </p:sp>
    </p:spTree>
    <p:extLst>
      <p:ext uri="{BB962C8B-B14F-4D97-AF65-F5344CB8AC3E}">
        <p14:creationId xmlns:p14="http://schemas.microsoft.com/office/powerpoint/2010/main" val="12448419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Case: Maria</a:t>
            </a:r>
          </a:p>
        </p:txBody>
      </p:sp>
      <p:sp>
        <p:nvSpPr>
          <p:cNvPr id="2" name="Content Placeholder 1"/>
          <p:cNvSpPr>
            <a:spLocks noGrp="1"/>
          </p:cNvSpPr>
          <p:nvPr>
            <p:ph sz="quarter" idx="10"/>
          </p:nvPr>
        </p:nvSpPr>
        <p:spPr/>
        <p:txBody>
          <a:bodyPr/>
          <a:lstStyle/>
          <a:p>
            <a:r>
              <a:rPr lang="en-US" dirty="0"/>
              <a:t>How can you recognize disparities in health education and access in a conversation about family planning?</a:t>
            </a:r>
          </a:p>
          <a:p>
            <a:r>
              <a:rPr lang="en-US" dirty="0"/>
              <a:t>How can you help this patient access health and community resources? </a:t>
            </a:r>
          </a:p>
        </p:txBody>
      </p:sp>
    </p:spTree>
    <p:extLst>
      <p:ext uri="{BB962C8B-B14F-4D97-AF65-F5344CB8AC3E}">
        <p14:creationId xmlns:p14="http://schemas.microsoft.com/office/powerpoint/2010/main" val="23850755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a:xfrm>
            <a:off x="252919" y="1295400"/>
            <a:ext cx="2947482" cy="4601183"/>
          </a:xfrm>
        </p:spPr>
        <p:txBody>
          <a:bodyPr>
            <a:normAutofit/>
          </a:bodyPr>
          <a:lstStyle/>
          <a:p>
            <a:pPr eaLnBrk="1" hangingPunct="1"/>
            <a:r>
              <a:rPr lang="en-US" dirty="0"/>
              <a:t>Provider Resources and Organizational Partners</a:t>
            </a:r>
          </a:p>
        </p:txBody>
      </p:sp>
      <p:sp>
        <p:nvSpPr>
          <p:cNvPr id="86018" name="Rectangle 3"/>
          <p:cNvSpPr>
            <a:spLocks noGrp="1" noChangeArrowheads="1"/>
          </p:cNvSpPr>
          <p:nvPr>
            <p:ph sz="quarter" idx="10"/>
          </p:nvPr>
        </p:nvSpPr>
        <p:spPr>
          <a:xfrm>
            <a:off x="3872752" y="1295400"/>
            <a:ext cx="7064189" cy="4267200"/>
          </a:xfrm>
        </p:spPr>
        <p:txBody>
          <a:bodyPr>
            <a:noAutofit/>
          </a:bodyPr>
          <a:lstStyle/>
          <a:p>
            <a:pPr>
              <a:lnSpc>
                <a:spcPct val="120000"/>
              </a:lnSpc>
            </a:pPr>
            <a:r>
              <a:rPr lang="en-US" sz="2000" dirty="0">
                <a:hlinkClick r:id="rId3"/>
              </a:rPr>
              <a:t>www.advocatesforyouth.org</a:t>
            </a:r>
            <a:r>
              <a:rPr lang="en-US" sz="2000" dirty="0">
                <a:solidFill>
                  <a:schemeClr val="bg1"/>
                </a:solidFill>
              </a:rPr>
              <a:t>—</a:t>
            </a:r>
            <a:r>
              <a:rPr lang="en-US" sz="2000" dirty="0"/>
              <a:t>Advocates for Youth</a:t>
            </a:r>
          </a:p>
          <a:p>
            <a:pPr>
              <a:lnSpc>
                <a:spcPct val="120000"/>
              </a:lnSpc>
            </a:pPr>
            <a:r>
              <a:rPr lang="en-US" sz="2000" dirty="0">
                <a:solidFill>
                  <a:schemeClr val="hlink"/>
                </a:solidFill>
                <a:hlinkClick r:id="rId4"/>
              </a:rPr>
              <a:t>www.aap.org</a:t>
            </a:r>
            <a:r>
              <a:rPr lang="en-US" sz="2000" dirty="0">
                <a:solidFill>
                  <a:schemeClr val="bg1"/>
                </a:solidFill>
              </a:rPr>
              <a:t>—</a:t>
            </a:r>
            <a:r>
              <a:rPr lang="en-US" sz="2000" dirty="0"/>
              <a:t>American Academy of Pediatricians</a:t>
            </a:r>
          </a:p>
          <a:p>
            <a:pPr>
              <a:lnSpc>
                <a:spcPct val="120000"/>
              </a:lnSpc>
            </a:pPr>
            <a:r>
              <a:rPr lang="en-US" sz="2000" dirty="0">
                <a:hlinkClick r:id="rId5"/>
              </a:rPr>
              <a:t>www.aclu.org/reproductive-freedom</a:t>
            </a:r>
            <a:r>
              <a:rPr lang="en-US" sz="2000" dirty="0"/>
              <a:t> </a:t>
            </a:r>
            <a:r>
              <a:rPr lang="en-US" sz="2000" dirty="0">
                <a:solidFill>
                  <a:schemeClr val="bg1"/>
                </a:solidFill>
              </a:rPr>
              <a:t> </a:t>
            </a:r>
            <a:r>
              <a:rPr lang="en-US" sz="2000" dirty="0"/>
              <a:t>American Civil Liberties Union Reproductive Freedom Project</a:t>
            </a:r>
          </a:p>
          <a:p>
            <a:pPr>
              <a:lnSpc>
                <a:spcPct val="120000"/>
              </a:lnSpc>
            </a:pPr>
            <a:r>
              <a:rPr lang="en-US" sz="2000" dirty="0">
                <a:hlinkClick r:id="rId6"/>
              </a:rPr>
              <a:t>www.acog.org</a:t>
            </a:r>
            <a:r>
              <a:rPr lang="en-US" sz="2000" dirty="0">
                <a:solidFill>
                  <a:schemeClr val="bg1"/>
                </a:solidFill>
              </a:rPr>
              <a:t>—</a:t>
            </a:r>
            <a:r>
              <a:rPr lang="en-US" sz="2000" dirty="0"/>
              <a:t>American College of Obstetricians and Gynecologists</a:t>
            </a:r>
          </a:p>
          <a:p>
            <a:pPr>
              <a:lnSpc>
                <a:spcPct val="120000"/>
              </a:lnSpc>
            </a:pPr>
            <a:r>
              <a:rPr lang="en-US" sz="2000" dirty="0">
                <a:hlinkClick r:id="rId7"/>
              </a:rPr>
              <a:t>www.arhp.org</a:t>
            </a:r>
            <a:r>
              <a:rPr lang="en-US" sz="2000" dirty="0">
                <a:solidFill>
                  <a:schemeClr val="bg1"/>
                </a:solidFill>
              </a:rPr>
              <a:t>—</a:t>
            </a:r>
            <a:r>
              <a:rPr lang="en-US" sz="2000" dirty="0"/>
              <a:t>Association of Reproductive Health Professionals</a:t>
            </a:r>
          </a:p>
          <a:p>
            <a:pPr>
              <a:lnSpc>
                <a:spcPct val="120000"/>
              </a:lnSpc>
            </a:pPr>
            <a:r>
              <a:rPr lang="en-US" sz="2000" dirty="0">
                <a:hlinkClick r:id="rId8"/>
              </a:rPr>
              <a:t>www.cahl.org</a:t>
            </a:r>
            <a:r>
              <a:rPr lang="en-US" sz="2000" dirty="0">
                <a:solidFill>
                  <a:schemeClr val="bg1"/>
                </a:solidFill>
              </a:rPr>
              <a:t>—</a:t>
            </a:r>
            <a:r>
              <a:rPr lang="en-US" sz="2000" dirty="0"/>
              <a:t>Center for Adolescent Health and the Law </a:t>
            </a:r>
          </a:p>
          <a:p>
            <a:pPr>
              <a:lnSpc>
                <a:spcPct val="120000"/>
              </a:lnSpc>
            </a:pPr>
            <a:r>
              <a:rPr lang="en-US" sz="2000" dirty="0">
                <a:hlinkClick r:id="rId9"/>
              </a:rPr>
              <a:t>www.glma.org</a:t>
            </a:r>
            <a:r>
              <a:rPr lang="en-US" sz="2000" dirty="0"/>
              <a:t>  Gay and Lesbian Medical Association</a:t>
            </a:r>
          </a:p>
        </p:txBody>
      </p:sp>
    </p:spTree>
    <p:extLst>
      <p:ext uri="{BB962C8B-B14F-4D97-AF65-F5344CB8AC3E}">
        <p14:creationId xmlns:p14="http://schemas.microsoft.com/office/powerpoint/2010/main" val="339211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3890682" y="1671918"/>
            <a:ext cx="7404847" cy="4267200"/>
          </a:xfrm>
        </p:spPr>
        <p:txBody>
          <a:bodyPr>
            <a:noAutofit/>
          </a:bodyPr>
          <a:lstStyle/>
          <a:p>
            <a:pPr>
              <a:lnSpc>
                <a:spcPct val="100000"/>
              </a:lnSpc>
            </a:pPr>
            <a:r>
              <a:rPr lang="en-US" sz="2000" dirty="0">
                <a:hlinkClick r:id="rId2"/>
              </a:rPr>
              <a:t>www.guttmacher.org</a:t>
            </a:r>
            <a:r>
              <a:rPr lang="en-US" sz="2000" dirty="0">
                <a:solidFill>
                  <a:schemeClr val="bg1"/>
                </a:solidFill>
              </a:rPr>
              <a:t>—</a:t>
            </a:r>
            <a:r>
              <a:rPr lang="en-US" sz="2000" dirty="0"/>
              <a:t>Guttmacher Institute</a:t>
            </a:r>
          </a:p>
          <a:p>
            <a:pPr>
              <a:lnSpc>
                <a:spcPct val="100000"/>
              </a:lnSpc>
            </a:pPr>
            <a:r>
              <a:rPr lang="en-US" sz="2000" dirty="0">
                <a:hlinkClick r:id="rId3"/>
              </a:rPr>
              <a:t>janefondacenter.emory.edu</a:t>
            </a:r>
            <a:r>
              <a:rPr lang="en-US" sz="2000" dirty="0"/>
              <a:t> Jane Fonda Center at Emory University</a:t>
            </a:r>
          </a:p>
          <a:p>
            <a:pPr>
              <a:lnSpc>
                <a:spcPct val="100000"/>
              </a:lnSpc>
            </a:pPr>
            <a:r>
              <a:rPr lang="en-US" sz="2000" dirty="0">
                <a:hlinkClick r:id="rId4"/>
              </a:rPr>
              <a:t>www.msm.edu</a:t>
            </a:r>
            <a:r>
              <a:rPr lang="en-US" sz="2000" dirty="0"/>
              <a:t> Morehouse School of Medicine</a:t>
            </a:r>
          </a:p>
          <a:p>
            <a:pPr>
              <a:lnSpc>
                <a:spcPct val="100000"/>
              </a:lnSpc>
            </a:pPr>
            <a:r>
              <a:rPr lang="en-US" sz="2000" dirty="0">
                <a:hlinkClick r:id="rId5"/>
              </a:rPr>
              <a:t>www.prochoiceny.org/projects-campaigns/torch.shtml</a:t>
            </a:r>
            <a:r>
              <a:rPr lang="en-US" sz="2000" dirty="0"/>
              <a:t> NARAL Pro-Choice New York Teen Outreach Reproductive Challenge (TORCH)</a:t>
            </a:r>
          </a:p>
          <a:p>
            <a:pPr>
              <a:lnSpc>
                <a:spcPct val="100000"/>
              </a:lnSpc>
            </a:pPr>
            <a:r>
              <a:rPr lang="en-US" sz="2000" dirty="0">
                <a:hlinkClick r:id="rId6"/>
              </a:rPr>
              <a:t>www.naspag.org</a:t>
            </a:r>
            <a:r>
              <a:rPr lang="en-US" sz="2000" dirty="0"/>
              <a:t> North American Society of Pediatric and Adolescent Gynecology</a:t>
            </a:r>
          </a:p>
          <a:p>
            <a:pPr>
              <a:lnSpc>
                <a:spcPct val="100000"/>
              </a:lnSpc>
            </a:pPr>
            <a:r>
              <a:rPr lang="en-US" sz="2000" dirty="0">
                <a:solidFill>
                  <a:schemeClr val="hlink"/>
                </a:solidFill>
                <a:hlinkClick r:id="rId7"/>
              </a:rPr>
              <a:t>www.prh.org</a:t>
            </a:r>
            <a:r>
              <a:rPr lang="en-US" sz="2000" dirty="0">
                <a:solidFill>
                  <a:schemeClr val="bg1"/>
                </a:solidFill>
              </a:rPr>
              <a:t>—</a:t>
            </a:r>
            <a:r>
              <a:rPr lang="en-US" sz="2000" dirty="0"/>
              <a:t>Physicians for Reproductive Health</a:t>
            </a:r>
          </a:p>
          <a:p>
            <a:pPr>
              <a:lnSpc>
                <a:spcPct val="100000"/>
              </a:lnSpc>
            </a:pPr>
            <a:endParaRPr lang="en-US" dirty="0"/>
          </a:p>
        </p:txBody>
      </p:sp>
      <p:sp>
        <p:nvSpPr>
          <p:cNvPr id="4" name="Title 1"/>
          <p:cNvSpPr>
            <a:spLocks noGrp="1"/>
          </p:cNvSpPr>
          <p:nvPr>
            <p:ph type="title"/>
          </p:nvPr>
        </p:nvSpPr>
        <p:spPr/>
        <p:txBody>
          <a:bodyPr>
            <a:normAutofit/>
          </a:bodyPr>
          <a:lstStyle/>
          <a:p>
            <a:r>
              <a:rPr lang="en-US" dirty="0"/>
              <a:t>Provider Resources and Organizational Partners</a:t>
            </a:r>
          </a:p>
        </p:txBody>
      </p:sp>
    </p:spTree>
    <p:extLst>
      <p:ext uri="{BB962C8B-B14F-4D97-AF65-F5344CB8AC3E}">
        <p14:creationId xmlns:p14="http://schemas.microsoft.com/office/powerpoint/2010/main" val="4259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dirty="0"/>
              <a:t>“Sex as Risk” in Current Practice</a:t>
            </a:r>
          </a:p>
        </p:txBody>
      </p:sp>
      <p:sp>
        <p:nvSpPr>
          <p:cNvPr id="486403" name="Rectangle 3"/>
          <p:cNvSpPr>
            <a:spLocks noGrp="1" noChangeArrowheads="1"/>
          </p:cNvSpPr>
          <p:nvPr>
            <p:ph sz="quarter" idx="10"/>
          </p:nvPr>
        </p:nvSpPr>
        <p:spPr/>
        <p:txBody>
          <a:bodyPr/>
          <a:lstStyle/>
          <a:p>
            <a:r>
              <a:rPr lang="en-US" dirty="0"/>
              <a:t>Medically-derived risk-assessment/prevention, screening, and treatment approach</a:t>
            </a:r>
          </a:p>
          <a:p>
            <a:r>
              <a:rPr lang="en-US" dirty="0"/>
              <a:t>Results in discussions that are based on:</a:t>
            </a:r>
          </a:p>
          <a:p>
            <a:pPr lvl="1"/>
            <a:r>
              <a:rPr lang="en-US" dirty="0"/>
              <a:t>Narrow definitions of sexual health</a:t>
            </a:r>
          </a:p>
          <a:p>
            <a:pPr lvl="1"/>
            <a:r>
              <a:rPr lang="en-US" dirty="0"/>
              <a:t>Focus on specific sexual behaviors as part of risk-assessment strategy instead of personal development and interpersonal relationships</a:t>
            </a:r>
          </a:p>
        </p:txBody>
      </p:sp>
    </p:spTree>
    <p:extLst>
      <p:ext uri="{BB962C8B-B14F-4D97-AF65-F5344CB8AC3E}">
        <p14:creationId xmlns:p14="http://schemas.microsoft.com/office/powerpoint/2010/main" val="30817708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Provider Resources and Organizational Partners</a:t>
            </a:r>
          </a:p>
        </p:txBody>
      </p:sp>
      <p:sp>
        <p:nvSpPr>
          <p:cNvPr id="3" name="Content Placeholder 2"/>
          <p:cNvSpPr>
            <a:spLocks noGrp="1"/>
          </p:cNvSpPr>
          <p:nvPr>
            <p:ph sz="quarter" idx="10"/>
          </p:nvPr>
        </p:nvSpPr>
        <p:spPr>
          <a:xfrm>
            <a:off x="3872752" y="1457820"/>
            <a:ext cx="7404847" cy="4267200"/>
          </a:xfrm>
        </p:spPr>
        <p:txBody>
          <a:bodyPr>
            <a:noAutofit/>
          </a:bodyPr>
          <a:lstStyle/>
          <a:p>
            <a:pPr>
              <a:lnSpc>
                <a:spcPct val="100000"/>
              </a:lnSpc>
            </a:pPr>
            <a:r>
              <a:rPr lang="en-US" sz="2000" dirty="0">
                <a:hlinkClick r:id="rId2"/>
              </a:rPr>
              <a:t>www.siecus.org</a:t>
            </a:r>
            <a:r>
              <a:rPr lang="en-US" sz="2000" dirty="0">
                <a:solidFill>
                  <a:schemeClr val="bg1"/>
                </a:solidFill>
              </a:rPr>
              <a:t>—</a:t>
            </a:r>
            <a:r>
              <a:rPr lang="en-US" sz="2000" dirty="0"/>
              <a:t>Sexuality Information and Education Council of the United States</a:t>
            </a:r>
          </a:p>
          <a:p>
            <a:pPr>
              <a:lnSpc>
                <a:spcPct val="100000"/>
              </a:lnSpc>
            </a:pPr>
            <a:r>
              <a:rPr lang="en-US" sz="2000" dirty="0">
                <a:hlinkClick r:id="rId3"/>
              </a:rPr>
              <a:t>www.adolescenthealth.org</a:t>
            </a:r>
            <a:r>
              <a:rPr lang="en-US" sz="2000" dirty="0">
                <a:solidFill>
                  <a:schemeClr val="bg1"/>
                </a:solidFill>
              </a:rPr>
              <a:t>—</a:t>
            </a:r>
            <a:r>
              <a:rPr lang="en-US" sz="2000" dirty="0"/>
              <a:t>Society for Adolescent Health and Medicine </a:t>
            </a:r>
          </a:p>
          <a:p>
            <a:pPr>
              <a:lnSpc>
                <a:spcPct val="100000"/>
              </a:lnSpc>
            </a:pPr>
            <a:r>
              <a:rPr lang="en-US" sz="2000" dirty="0">
                <a:hlinkClick r:id="rId4"/>
              </a:rPr>
              <a:t>www.plannedparenthood.org</a:t>
            </a:r>
            <a:r>
              <a:rPr lang="en-US" sz="2000" dirty="0"/>
              <a:t> Planned Parenthood Federation of America</a:t>
            </a:r>
          </a:p>
          <a:p>
            <a:pPr>
              <a:lnSpc>
                <a:spcPct val="100000"/>
              </a:lnSpc>
            </a:pPr>
            <a:r>
              <a:rPr lang="en-US" sz="2000" dirty="0">
                <a:hlinkClick r:id="rId5"/>
              </a:rPr>
              <a:t>www.reproductiveaccess.org</a:t>
            </a:r>
            <a:r>
              <a:rPr lang="en-US" sz="2000" dirty="0"/>
              <a:t> Reproductive Health Access Project</a:t>
            </a:r>
          </a:p>
          <a:p>
            <a:pPr>
              <a:lnSpc>
                <a:spcPct val="100000"/>
              </a:lnSpc>
            </a:pPr>
            <a:r>
              <a:rPr lang="en-US" sz="2000" dirty="0">
                <a:hlinkClick r:id="rId6"/>
              </a:rPr>
              <a:t>www.spence-chapin.org</a:t>
            </a:r>
            <a:r>
              <a:rPr lang="en-US" sz="2000" dirty="0"/>
              <a:t> Spence-Chapin Adoption Services</a:t>
            </a:r>
          </a:p>
        </p:txBody>
      </p:sp>
    </p:spTree>
    <p:extLst>
      <p:ext uri="{BB962C8B-B14F-4D97-AF65-F5344CB8AC3E}">
        <p14:creationId xmlns:p14="http://schemas.microsoft.com/office/powerpoint/2010/main" val="37875029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itle 2"/>
          <p:cNvSpPr>
            <a:spLocks noGrp="1"/>
          </p:cNvSpPr>
          <p:nvPr>
            <p:ph type="title"/>
          </p:nvPr>
        </p:nvSpPr>
        <p:spPr/>
        <p:txBody>
          <a:bodyPr/>
          <a:lstStyle/>
          <a:p>
            <a:r>
              <a:rPr lang="en-US"/>
              <a:t>Additional Resources</a:t>
            </a:r>
          </a:p>
        </p:txBody>
      </p:sp>
      <p:sp>
        <p:nvSpPr>
          <p:cNvPr id="133122" name="Content Placeholder 1"/>
          <p:cNvSpPr>
            <a:spLocks noGrp="1"/>
          </p:cNvSpPr>
          <p:nvPr>
            <p:ph sz="quarter" idx="10"/>
          </p:nvPr>
        </p:nvSpPr>
        <p:spPr>
          <a:xfrm>
            <a:off x="3944470" y="1940859"/>
            <a:ext cx="7404847" cy="4267200"/>
          </a:xfrm>
        </p:spPr>
        <p:txBody>
          <a:bodyPr/>
          <a:lstStyle/>
          <a:p>
            <a:pPr>
              <a:lnSpc>
                <a:spcPct val="100000"/>
              </a:lnSpc>
            </a:pPr>
            <a:r>
              <a:rPr lang="en-US" dirty="0"/>
              <a:t>Resources for Parents</a:t>
            </a:r>
          </a:p>
          <a:p>
            <a:pPr lvl="1">
              <a:lnSpc>
                <a:spcPct val="100000"/>
              </a:lnSpc>
            </a:pPr>
            <a:r>
              <a:rPr lang="en-US" sz="2000" dirty="0"/>
              <a:t>Advocates for Youth: Parents Sex Ed Center  </a:t>
            </a:r>
            <a:br>
              <a:rPr lang="en-US" sz="2000" dirty="0"/>
            </a:br>
            <a:r>
              <a:rPr lang="en-US" sz="2000" dirty="0">
                <a:hlinkClick r:id="rId3"/>
              </a:rPr>
              <a:t>www.advocatesforyouth.org/parents-sex-ed-center-home</a:t>
            </a:r>
            <a:endParaRPr lang="en-US" sz="2000" dirty="0"/>
          </a:p>
          <a:p>
            <a:pPr lvl="1">
              <a:lnSpc>
                <a:spcPct val="100000"/>
              </a:lnSpc>
            </a:pPr>
            <a:r>
              <a:rPr lang="en-US" sz="2000" dirty="0"/>
              <a:t>Adolescent Health Working Group: Resources for Parents/Caregivers  </a:t>
            </a:r>
            <a:br>
              <a:rPr lang="en-US" sz="2000" dirty="0"/>
            </a:br>
            <a:r>
              <a:rPr lang="en-US" sz="2000" dirty="0">
                <a:hlinkClick r:id="rId4"/>
              </a:rPr>
              <a:t>http://www.ahwg.net/resources-for-parents.html</a:t>
            </a:r>
            <a:r>
              <a:rPr lang="en-US" sz="2000" dirty="0"/>
              <a:t> </a:t>
            </a:r>
          </a:p>
          <a:p>
            <a:pPr lvl="1">
              <a:lnSpc>
                <a:spcPct val="100000"/>
              </a:lnSpc>
            </a:pPr>
            <a:r>
              <a:rPr lang="en-US" sz="2000" dirty="0"/>
              <a:t>American Academy of Pediatrics Healthy Children </a:t>
            </a:r>
            <a:br>
              <a:rPr lang="en-US" sz="2000" dirty="0"/>
            </a:br>
            <a:r>
              <a:rPr lang="en-US" sz="2000" dirty="0">
                <a:hlinkClick r:id="rId5"/>
              </a:rPr>
              <a:t>www.healthychildren.org/English/Pages/default.aspx</a:t>
            </a:r>
            <a:endParaRPr lang="en-US" sz="2000" dirty="0"/>
          </a:p>
          <a:p>
            <a:pPr lvl="1">
              <a:lnSpc>
                <a:spcPct val="100000"/>
              </a:lnSpc>
            </a:pPr>
            <a:r>
              <a:rPr lang="en-US" sz="2000" dirty="0"/>
              <a:t>Planned Parenthood Tools for Parents  </a:t>
            </a:r>
            <a:br>
              <a:rPr lang="en-US" sz="2000" dirty="0"/>
            </a:br>
            <a:r>
              <a:rPr lang="en-US" sz="2000" dirty="0">
                <a:hlinkClick r:id="rId6"/>
              </a:rPr>
              <a:t>www.plannedparenthood.org/parents/index.htm</a:t>
            </a:r>
            <a:r>
              <a:rPr lang="en-US" dirty="0"/>
              <a:t> </a:t>
            </a:r>
          </a:p>
          <a:p>
            <a:pPr lvl="1">
              <a:lnSpc>
                <a:spcPct val="100000"/>
              </a:lnSpc>
            </a:pPr>
            <a:endParaRPr lang="en-US" dirty="0"/>
          </a:p>
          <a:p>
            <a:pPr lvl="1">
              <a:lnSpc>
                <a:spcPct val="100000"/>
              </a:lnSpc>
            </a:pPr>
            <a:endParaRPr lang="en-US" dirty="0"/>
          </a:p>
          <a:p>
            <a:pPr lvl="1">
              <a:lnSpc>
                <a:spcPct val="100000"/>
              </a:lnSpc>
            </a:pPr>
            <a:endParaRPr lang="en-US" dirty="0"/>
          </a:p>
        </p:txBody>
      </p:sp>
    </p:spTree>
    <p:extLst>
      <p:ext uri="{BB962C8B-B14F-4D97-AF65-F5344CB8AC3E}">
        <p14:creationId xmlns:p14="http://schemas.microsoft.com/office/powerpoint/2010/main" val="33730267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itle 2"/>
          <p:cNvSpPr>
            <a:spLocks noGrp="1"/>
          </p:cNvSpPr>
          <p:nvPr>
            <p:ph type="title"/>
          </p:nvPr>
        </p:nvSpPr>
        <p:spPr/>
        <p:txBody>
          <a:bodyPr/>
          <a:lstStyle/>
          <a:p>
            <a:r>
              <a:rPr lang="en-US"/>
              <a:t>Additional Resources</a:t>
            </a:r>
          </a:p>
        </p:txBody>
      </p:sp>
      <p:sp>
        <p:nvSpPr>
          <p:cNvPr id="133122" name="Content Placeholder 1"/>
          <p:cNvSpPr>
            <a:spLocks noGrp="1"/>
          </p:cNvSpPr>
          <p:nvPr>
            <p:ph sz="quarter" idx="10"/>
          </p:nvPr>
        </p:nvSpPr>
        <p:spPr>
          <a:xfrm>
            <a:off x="3948951" y="1099234"/>
            <a:ext cx="7772400" cy="4267200"/>
          </a:xfrm>
        </p:spPr>
        <p:txBody>
          <a:bodyPr>
            <a:normAutofit/>
          </a:bodyPr>
          <a:lstStyle/>
          <a:p>
            <a:r>
              <a:rPr lang="en-US" dirty="0"/>
              <a:t>Resources for Educators and Teens</a:t>
            </a:r>
          </a:p>
          <a:p>
            <a:pPr lvl="1"/>
            <a:r>
              <a:rPr lang="en-US" sz="2000" dirty="0">
                <a:hlinkClick r:id="rId3"/>
              </a:rPr>
              <a:t>Healthy Children Radio: Adolescent Dating Violence</a:t>
            </a:r>
            <a:r>
              <a:rPr lang="en-US" sz="2000" dirty="0"/>
              <a:t>, featuring Elizabeth Alderman, MD, FAAP </a:t>
            </a:r>
          </a:p>
          <a:p>
            <a:pPr lvl="1"/>
            <a:r>
              <a:rPr lang="en-US" sz="2000" dirty="0">
                <a:hlinkClick r:id="rId4"/>
              </a:rPr>
              <a:t>www.futureswithoutviolence.org</a:t>
            </a:r>
            <a:endParaRPr lang="en-US" sz="2000" dirty="0"/>
          </a:p>
          <a:p>
            <a:pPr lvl="1"/>
            <a:r>
              <a:rPr lang="en-US" sz="2000" dirty="0" err="1"/>
              <a:t>SexEdLibrary</a:t>
            </a:r>
            <a:r>
              <a:rPr lang="en-US" sz="2000" dirty="0"/>
              <a:t> (a project of SIECUS with resources for providers of sexuality education) </a:t>
            </a:r>
            <a:r>
              <a:rPr lang="en-US" sz="2000" dirty="0">
                <a:hlinkClick r:id="rId5"/>
              </a:rPr>
              <a:t>www.SexEdLibrary.org</a:t>
            </a:r>
            <a:endParaRPr lang="en-US" sz="2000" dirty="0"/>
          </a:p>
          <a:p>
            <a:pPr lvl="1"/>
            <a:r>
              <a:rPr lang="en-US" sz="2000" dirty="0">
                <a:hlinkClick r:id="rId6"/>
              </a:rPr>
              <a:t>www.datingabusestopshere.com</a:t>
            </a:r>
            <a:r>
              <a:rPr lang="en-US" sz="2000" dirty="0"/>
              <a:t> (DASH)</a:t>
            </a:r>
          </a:p>
          <a:p>
            <a:pPr lvl="1"/>
            <a:r>
              <a:rPr lang="en-US" sz="2000" dirty="0"/>
              <a:t>Adolescent Health Working Group:  Resources for Youth </a:t>
            </a:r>
            <a:r>
              <a:rPr lang="en-US" sz="2000" dirty="0">
                <a:hlinkClick r:id="rId7"/>
              </a:rPr>
              <a:t>www.ahwg.net/resources-for-youth.html</a:t>
            </a:r>
            <a:r>
              <a:rPr lang="en-US" sz="2000" dirty="0"/>
              <a:t> </a:t>
            </a:r>
            <a:endParaRPr lang="en-US" dirty="0"/>
          </a:p>
        </p:txBody>
      </p:sp>
    </p:spTree>
    <p:extLst>
      <p:ext uri="{BB962C8B-B14F-4D97-AF65-F5344CB8AC3E}">
        <p14:creationId xmlns:p14="http://schemas.microsoft.com/office/powerpoint/2010/main" val="2446763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1BB2ADC-2976-5A4B-A81E-E4E50F2639DD}"/>
              </a:ext>
            </a:extLst>
          </p:cNvPr>
          <p:cNvSpPr>
            <a:spLocks noGrp="1"/>
          </p:cNvSpPr>
          <p:nvPr>
            <p:ph sz="quarter" idx="12"/>
          </p:nvPr>
        </p:nvSpPr>
        <p:spPr>
          <a:xfrm>
            <a:off x="2545794" y="1887069"/>
            <a:ext cx="6737350" cy="3509684"/>
          </a:xfrm>
        </p:spPr>
        <p:txBody>
          <a:bodyPr>
            <a:normAutofit/>
          </a:bodyPr>
          <a:lstStyle/>
          <a:p>
            <a:r>
              <a:rPr lang="en-US" sz="7200" dirty="0"/>
              <a:t>Please Complete Your Evaluations Now</a:t>
            </a:r>
          </a:p>
        </p:txBody>
      </p:sp>
    </p:spTree>
    <p:extLst>
      <p:ext uri="{BB962C8B-B14F-4D97-AF65-F5344CB8AC3E}">
        <p14:creationId xmlns:p14="http://schemas.microsoft.com/office/powerpoint/2010/main" val="2025731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6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2"/>
          <p:cNvSpPr>
            <a:spLocks noGrp="1"/>
          </p:cNvSpPr>
          <p:nvPr>
            <p:ph type="title"/>
          </p:nvPr>
        </p:nvSpPr>
        <p:spPr>
          <a:xfrm>
            <a:off x="3872752" y="-429462"/>
            <a:ext cx="7277434" cy="4601183"/>
          </a:xfrm>
        </p:spPr>
        <p:txBody>
          <a:bodyPr/>
          <a:lstStyle/>
          <a:p>
            <a:r>
              <a:rPr lang="en-US" dirty="0">
                <a:solidFill>
                  <a:schemeClr val="accent1"/>
                </a:solidFill>
              </a:rPr>
              <a:t>Shared Experiences in Adolescence</a:t>
            </a:r>
          </a:p>
        </p:txBody>
      </p:sp>
      <p:sp>
        <p:nvSpPr>
          <p:cNvPr id="120833" name="Content Placeholder 1"/>
          <p:cNvSpPr>
            <a:spLocks noGrp="1"/>
          </p:cNvSpPr>
          <p:nvPr>
            <p:ph sz="quarter" idx="10"/>
          </p:nvPr>
        </p:nvSpPr>
        <p:spPr/>
        <p:txBody>
          <a:bodyPr/>
          <a:lstStyle/>
          <a:p>
            <a:endParaRPr lang="en-US" dirty="0"/>
          </a:p>
          <a:p>
            <a:r>
              <a:rPr lang="en-US" dirty="0"/>
              <a:t>Across developed nations adolescents go through similar developmental processes</a:t>
            </a:r>
          </a:p>
          <a:p>
            <a:pPr lvl="1"/>
            <a:r>
              <a:rPr lang="en-US" dirty="0"/>
              <a:t>Schooling extends into the twenties</a:t>
            </a:r>
          </a:p>
          <a:p>
            <a:pPr lvl="1"/>
            <a:r>
              <a:rPr lang="en-US" dirty="0"/>
              <a:t>Marriage in mid to late twenties/early thirties</a:t>
            </a:r>
          </a:p>
          <a:p>
            <a:pPr lvl="1"/>
            <a:r>
              <a:rPr lang="en-US" dirty="0"/>
              <a:t>First sex typically happens during teen years</a:t>
            </a:r>
          </a:p>
          <a:p>
            <a:pPr lvl="2"/>
            <a:r>
              <a:rPr lang="en-US" dirty="0"/>
              <a:t>What do you think the average age of first sex is in the U.S. and the Netherlands?</a:t>
            </a:r>
          </a:p>
        </p:txBody>
      </p:sp>
      <p:sp>
        <p:nvSpPr>
          <p:cNvPr id="2" name="Rectangle 1"/>
          <p:cNvSpPr/>
          <p:nvPr/>
        </p:nvSpPr>
        <p:spPr>
          <a:xfrm>
            <a:off x="3872752" y="5209092"/>
            <a:ext cx="4572000" cy="276999"/>
          </a:xfrm>
          <a:prstGeom prst="rect">
            <a:avLst/>
          </a:prstGeom>
        </p:spPr>
        <p:txBody>
          <a:bodyPr>
            <a:spAutoFit/>
          </a:bodyPr>
          <a:lstStyle/>
          <a:p>
            <a:r>
              <a:rPr lang="en-US"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www.guttmacher.org/pubs/FB-ATSRH.html</a:t>
            </a:r>
            <a:r>
              <a:rPr lang="en-US" sz="1200" dirty="0">
                <a:solidFill>
                  <a:schemeClr val="accent1"/>
                </a:solidFill>
                <a:latin typeface="Arial" panose="020B0604020202020204" pitchFamily="34" charset="0"/>
                <a:cs typeface="Arial" panose="020B0604020202020204" pitchFamily="34" charset="0"/>
              </a:rPr>
              <a:t>  </a:t>
            </a:r>
          </a:p>
        </p:txBody>
      </p:sp>
      <p:sp>
        <p:nvSpPr>
          <p:cNvPr id="3" name="Rectangle 2"/>
          <p:cNvSpPr/>
          <p:nvPr/>
        </p:nvSpPr>
        <p:spPr>
          <a:xfrm>
            <a:off x="3872752" y="5498560"/>
            <a:ext cx="4572000" cy="276999"/>
          </a:xfrm>
          <a:prstGeom prst="rect">
            <a:avLst/>
          </a:prstGeom>
        </p:spPr>
        <p:txBody>
          <a:bodyPr>
            <a:spAutoFit/>
          </a:bodyPr>
          <a:lstStyle/>
          <a:p>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www.rutgerswpf.nll</a:t>
            </a:r>
            <a:r>
              <a:rPr lang="en-US" sz="1200" dirty="0">
                <a:solidFill>
                  <a:schemeClr val="accent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79852034"/>
      </p:ext>
    </p:extLst>
  </p:cSld>
  <p:clrMapOvr>
    <a:masterClrMapping/>
  </p:clrMapOvr>
</p:sld>
</file>

<file path=ppt/theme/theme1.xml><?xml version="1.0" encoding="utf-8"?>
<a:theme xmlns:a="http://schemas.openxmlformats.org/drawingml/2006/main" name="Frame">
  <a:themeElements>
    <a:clrScheme name="Physicians Color Palette">
      <a:dk1>
        <a:srgbClr val="000000"/>
      </a:dk1>
      <a:lt1>
        <a:srgbClr val="FFFFFF"/>
      </a:lt1>
      <a:dk2>
        <a:srgbClr val="545454"/>
      </a:dk2>
      <a:lt2>
        <a:srgbClr val="BFBFBF"/>
      </a:lt2>
      <a:accent1>
        <a:srgbClr val="007FC4"/>
      </a:accent1>
      <a:accent2>
        <a:srgbClr val="FF6D88"/>
      </a:accent2>
      <a:accent3>
        <a:srgbClr val="3C4676"/>
      </a:accent3>
      <a:accent4>
        <a:srgbClr val="E84D69"/>
      </a:accent4>
      <a:accent5>
        <a:srgbClr val="89D6F7"/>
      </a:accent5>
      <a:accent6>
        <a:srgbClr val="F79992"/>
      </a:accent6>
      <a:hlink>
        <a:srgbClr val="007FC4"/>
      </a:hlink>
      <a:folHlink>
        <a:srgbClr val="8CABD9"/>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E77C9FD-C38E-6040-B54B-C3D7F6E95170}" vid="{9CED2A95-3350-2A4B-85E3-654B0E1638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15563</TotalTime>
  <Words>12390</Words>
  <Application>Microsoft Office PowerPoint</Application>
  <PresentationFormat>Widescreen</PresentationFormat>
  <Paragraphs>931</Paragraphs>
  <Slides>84</Slides>
  <Notes>81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84</vt:i4>
      </vt:variant>
    </vt:vector>
  </HeadingPairs>
  <TitlesOfParts>
    <vt:vector size="100" baseType="lpstr">
      <vt:lpstr>ＭＳ Ｐゴシック</vt:lpstr>
      <vt:lpstr>Adobe Garamond Pro</vt:lpstr>
      <vt:lpstr>Arial</vt:lpstr>
      <vt:lpstr>Arial Narrow</vt:lpstr>
      <vt:lpstr>Calibri</vt:lpstr>
      <vt:lpstr>Corbel</vt:lpstr>
      <vt:lpstr>Franklin Gothic Book</vt:lpstr>
      <vt:lpstr>Futura Lt BT</vt:lpstr>
      <vt:lpstr>Futura Md BT</vt:lpstr>
      <vt:lpstr>Lucida Grande</vt:lpstr>
      <vt:lpstr>Palatino</vt:lpstr>
      <vt:lpstr>Symbol</vt:lpstr>
      <vt:lpstr>Times New Roman</vt:lpstr>
      <vt:lpstr>Verdana</vt:lpstr>
      <vt:lpstr>Wingdings 2</vt:lpstr>
      <vt:lpstr>Frame</vt:lpstr>
      <vt:lpstr>Beyond Abstinence  and Risk:</vt:lpstr>
      <vt:lpstr>Objectives</vt:lpstr>
      <vt:lpstr>PowerPoint Presentation</vt:lpstr>
      <vt:lpstr>Two Narrow Approaches to  Adolescent Sexual Development </vt:lpstr>
      <vt:lpstr>What Is Healthy Sexuality?</vt:lpstr>
      <vt:lpstr>The Abstinence-Only  (No-Sex) Paradigm</vt:lpstr>
      <vt:lpstr>Sex-as-Risk-Taking Paradigm</vt:lpstr>
      <vt:lpstr>“Sex as Risk” in Current Practice</vt:lpstr>
      <vt:lpstr>Shared Experiences in Adolescence</vt:lpstr>
      <vt:lpstr>The U.S. vs. the Netherlands</vt:lpstr>
      <vt:lpstr>Why Compare the U.S. and  the Netherlands?</vt:lpstr>
      <vt:lpstr>Teen Birth Rate by Country,  Age 15-19, 2008 </vt:lpstr>
      <vt:lpstr>US Birth rates per 1,000 females ages 15-19, by race/ethnicity, 1990-2016</vt:lpstr>
      <vt:lpstr>Teen Pregnancy, Birth, and Abortion Rates Are Declining (15- to 19-year-olds), 1973-2013</vt:lpstr>
      <vt:lpstr>What Methods of Contraception are  US High School Youth Using?</vt:lpstr>
      <vt:lpstr>Contraceptive Use Among Dutch Youth is High </vt:lpstr>
      <vt:lpstr>The Question</vt:lpstr>
      <vt:lpstr>Explaining Differences in Health Outcomes</vt:lpstr>
      <vt:lpstr>Turning to the Research</vt:lpstr>
      <vt:lpstr>Interviews with Dutch and U.S. Parents  and Teens: 1991-2000</vt:lpstr>
      <vt:lpstr>U.S. Culture and Adolescent Sexuality: Dramatization</vt:lpstr>
      <vt:lpstr>United States: Dramatization</vt:lpstr>
      <vt:lpstr>Dramatization—Raging Hormones</vt:lpstr>
      <vt:lpstr>Dramatization—Sex as Risk Taking</vt:lpstr>
      <vt:lpstr>Dramatization—Battle of the Sexes</vt:lpstr>
      <vt:lpstr>Dramatization—Love Is Extraordinary</vt:lpstr>
      <vt:lpstr>Dramatization—Sex Is a Secret</vt:lpstr>
      <vt:lpstr>Dutch Culture and  Adolescent Sexuality Normalization</vt:lpstr>
      <vt:lpstr>Netherlands: Normalization</vt:lpstr>
      <vt:lpstr>Normalization—Readiness  and Self-Regulation</vt:lpstr>
      <vt:lpstr>Normalization—Sex as Preparation</vt:lpstr>
      <vt:lpstr>Normalization—Falling in Love Is Common</vt:lpstr>
      <vt:lpstr>Normalization—Relationship  Between the Sexes</vt:lpstr>
      <vt:lpstr>Normalization—“Normal” Sexuality</vt:lpstr>
      <vt:lpstr>Normalization—Sex Is Negotiation</vt:lpstr>
      <vt:lpstr>PowerPoint Presentation</vt:lpstr>
      <vt:lpstr>Conceptualizing  a New Paradigm: ABCD2</vt:lpstr>
      <vt:lpstr>A New Paradigm</vt:lpstr>
      <vt:lpstr>A New Paradigm</vt:lpstr>
      <vt:lpstr>FIRST: Provider Values Clarification</vt:lpstr>
      <vt:lpstr>Case: Janice</vt:lpstr>
      <vt:lpstr>A New Paradigm</vt:lpstr>
      <vt:lpstr> Autonomy of Sexual Self </vt:lpstr>
      <vt:lpstr>Autonomy of Sexual Self</vt:lpstr>
      <vt:lpstr>Case: Janice</vt:lpstr>
      <vt:lpstr>Autonomy: Pearls for Practice</vt:lpstr>
      <vt:lpstr>Autonomy: Pearls for Practice</vt:lpstr>
      <vt:lpstr>A New Paradigm</vt:lpstr>
      <vt:lpstr>Building Healthy Relationships</vt:lpstr>
      <vt:lpstr>Building Healthy Relationships</vt:lpstr>
      <vt:lpstr>Building Relationship: Pearls for Practice</vt:lpstr>
      <vt:lpstr>Building Relationships: Pearls for Practice</vt:lpstr>
      <vt:lpstr>A New Paradigm</vt:lpstr>
      <vt:lpstr>Case: Eric</vt:lpstr>
      <vt:lpstr>Connectedness</vt:lpstr>
      <vt:lpstr>Connectedness</vt:lpstr>
      <vt:lpstr>Connectedness: Including Parents  in the Discussion</vt:lpstr>
      <vt:lpstr>Case: Eric</vt:lpstr>
      <vt:lpstr>Case: Eric</vt:lpstr>
      <vt:lpstr>Connectedness: The Caregiver  Role in Education </vt:lpstr>
      <vt:lpstr>Guiding Patients Towards Connectedness</vt:lpstr>
      <vt:lpstr>Connectedness: Pearls in Practice</vt:lpstr>
      <vt:lpstr>Connectedness: Pearls in Practice</vt:lpstr>
      <vt:lpstr>A New Paradigm</vt:lpstr>
      <vt:lpstr>Diversity and Disparities</vt:lpstr>
      <vt:lpstr>Cultural Humility</vt:lpstr>
      <vt:lpstr>Recognizing Diversity and  Disparities in Practice</vt:lpstr>
      <vt:lpstr>Diversity and Disparities: Pearls for Practice</vt:lpstr>
      <vt:lpstr>ABCD2: Overall Practice Implications</vt:lpstr>
      <vt:lpstr>Conclusions</vt:lpstr>
      <vt:lpstr>Beyond Individual Practice</vt:lpstr>
      <vt:lpstr>Exercise:  Case Studies</vt:lpstr>
      <vt:lpstr>Case: Shana</vt:lpstr>
      <vt:lpstr>Case: Shana</vt:lpstr>
      <vt:lpstr>Case: Maria</vt:lpstr>
      <vt:lpstr>Case: Maria</vt:lpstr>
      <vt:lpstr>Case: Maria</vt:lpstr>
      <vt:lpstr>Provider Resources and Organizational Partners</vt:lpstr>
      <vt:lpstr>Provider Resources and Organizational Partners</vt:lpstr>
      <vt:lpstr>Provider Resources and Organizational Partners</vt:lpstr>
      <vt:lpstr>Additional Resources</vt:lpstr>
      <vt:lpstr>Additional Resources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Commercial Sexual Exploitation of Children (CSEC)</dc:title>
  <dc:creator>Kelsie Harris</dc:creator>
  <cp:lastModifiedBy>Taylor Rose Ellsworth</cp:lastModifiedBy>
  <cp:revision>33</cp:revision>
  <dcterms:created xsi:type="dcterms:W3CDTF">2018-01-08T16:17:57Z</dcterms:created>
  <dcterms:modified xsi:type="dcterms:W3CDTF">2018-10-24T21:15:16Z</dcterms:modified>
</cp:coreProperties>
</file>